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  <p:sldMasterId id="2147483703" r:id="rId2"/>
  </p:sldMasterIdLst>
  <p:notesMasterIdLst>
    <p:notesMasterId r:id="rId63"/>
  </p:notesMasterIdLst>
  <p:sldIdLst>
    <p:sldId id="256" r:id="rId3"/>
    <p:sldId id="2285" r:id="rId4"/>
    <p:sldId id="264" r:id="rId5"/>
    <p:sldId id="2086" r:id="rId6"/>
    <p:sldId id="348" r:id="rId7"/>
    <p:sldId id="396" r:id="rId8"/>
    <p:sldId id="397" r:id="rId9"/>
    <p:sldId id="2074" r:id="rId10"/>
    <p:sldId id="2075" r:id="rId11"/>
    <p:sldId id="2076" r:id="rId12"/>
    <p:sldId id="2033" r:id="rId13"/>
    <p:sldId id="2034" r:id="rId14"/>
    <p:sldId id="2073" r:id="rId15"/>
    <p:sldId id="2035" r:id="rId16"/>
    <p:sldId id="2036" r:id="rId17"/>
    <p:sldId id="2102" r:id="rId18"/>
    <p:sldId id="2259" r:id="rId19"/>
    <p:sldId id="387" r:id="rId20"/>
    <p:sldId id="2096" r:id="rId21"/>
    <p:sldId id="2103" r:id="rId22"/>
    <p:sldId id="2104" r:id="rId23"/>
    <p:sldId id="2097" r:id="rId24"/>
    <p:sldId id="2098" r:id="rId25"/>
    <p:sldId id="2105" r:id="rId26"/>
    <p:sldId id="2111" r:id="rId27"/>
    <p:sldId id="2106" r:id="rId28"/>
    <p:sldId id="2107" r:id="rId29"/>
    <p:sldId id="2108" r:id="rId30"/>
    <p:sldId id="2100" r:id="rId31"/>
    <p:sldId id="2101" r:id="rId32"/>
    <p:sldId id="2109" r:id="rId33"/>
    <p:sldId id="2274" r:id="rId34"/>
    <p:sldId id="2275" r:id="rId35"/>
    <p:sldId id="2277" r:id="rId36"/>
    <p:sldId id="2278" r:id="rId37"/>
    <p:sldId id="2279" r:id="rId38"/>
    <p:sldId id="2282" r:id="rId39"/>
    <p:sldId id="2260" r:id="rId40"/>
    <p:sldId id="2088" r:id="rId41"/>
    <p:sldId id="385" r:id="rId42"/>
    <p:sldId id="2084" r:id="rId43"/>
    <p:sldId id="2085" r:id="rId44"/>
    <p:sldId id="2091" r:id="rId45"/>
    <p:sldId id="2092" r:id="rId46"/>
    <p:sldId id="2094" r:id="rId47"/>
    <p:sldId id="2093" r:id="rId48"/>
    <p:sldId id="2087" r:id="rId49"/>
    <p:sldId id="2095" r:id="rId50"/>
    <p:sldId id="2283" r:id="rId51"/>
    <p:sldId id="2284" r:id="rId52"/>
    <p:sldId id="2261" r:id="rId53"/>
    <p:sldId id="389" r:id="rId54"/>
    <p:sldId id="2243" r:id="rId55"/>
    <p:sldId id="2242" r:id="rId56"/>
    <p:sldId id="2262" r:id="rId57"/>
    <p:sldId id="2244" r:id="rId58"/>
    <p:sldId id="2251" r:id="rId59"/>
    <p:sldId id="2276" r:id="rId60"/>
    <p:sldId id="391" r:id="rId61"/>
    <p:sldId id="2264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2285"/>
            <p14:sldId id="264"/>
            <p14:sldId id="2086"/>
          </p14:sldIdLst>
        </p14:section>
        <p14:section name="WAN Background" id="{B55B8E8C-5EAB-4A1E-A4E9-AE5E896E46FA}">
          <p14:sldIdLst>
            <p14:sldId id="348"/>
            <p14:sldId id="396"/>
            <p14:sldId id="397"/>
            <p14:sldId id="2074"/>
            <p14:sldId id="2075"/>
            <p14:sldId id="2076"/>
            <p14:sldId id="2033"/>
            <p14:sldId id="2034"/>
            <p14:sldId id="2073"/>
            <p14:sldId id="2035"/>
            <p14:sldId id="2036"/>
            <p14:sldId id="2102"/>
          </p14:sldIdLst>
        </p14:section>
        <p14:section name="LoRaWAN" id="{A051F0FA-214F-4B41-ABAD-7B9205E6BD06}">
          <p14:sldIdLst>
            <p14:sldId id="2259"/>
            <p14:sldId id="387"/>
            <p14:sldId id="2096"/>
            <p14:sldId id="2103"/>
            <p14:sldId id="2104"/>
            <p14:sldId id="2097"/>
            <p14:sldId id="2098"/>
            <p14:sldId id="2105"/>
            <p14:sldId id="2111"/>
            <p14:sldId id="2106"/>
            <p14:sldId id="2107"/>
            <p14:sldId id="2108"/>
            <p14:sldId id="2100"/>
            <p14:sldId id="2101"/>
            <p14:sldId id="2109"/>
            <p14:sldId id="2274"/>
            <p14:sldId id="2275"/>
            <p14:sldId id="2277"/>
            <p14:sldId id="2278"/>
            <p14:sldId id="2279"/>
            <p14:sldId id="2282"/>
          </p14:sldIdLst>
        </p14:section>
        <p14:section name="Sigfox" id="{4755838A-FFD2-42FF-96BD-CE1E69CA6B46}">
          <p14:sldIdLst>
            <p14:sldId id="2260"/>
            <p14:sldId id="2088"/>
            <p14:sldId id="385"/>
            <p14:sldId id="2084"/>
            <p14:sldId id="2085"/>
            <p14:sldId id="2091"/>
            <p14:sldId id="2092"/>
            <p14:sldId id="2094"/>
            <p14:sldId id="2093"/>
            <p14:sldId id="2087"/>
            <p14:sldId id="2095"/>
            <p14:sldId id="2283"/>
            <p14:sldId id="2284"/>
          </p14:sldIdLst>
        </p14:section>
        <p14:section name="802.11ah" id="{8470C27C-BFB4-4798-A693-03E63FE0CA5B}">
          <p14:sldIdLst>
            <p14:sldId id="2261"/>
            <p14:sldId id="389"/>
            <p14:sldId id="2243"/>
            <p14:sldId id="2242"/>
          </p14:sldIdLst>
        </p14:section>
        <p14:section name="TV Whitespaces" id="{4231F888-4F13-416F-8D3E-F82B45D10478}">
          <p14:sldIdLst>
            <p14:sldId id="2262"/>
            <p14:sldId id="2244"/>
            <p14:sldId id="2251"/>
            <p14:sldId id="2276"/>
            <p14:sldId id="391"/>
          </p14:sldIdLst>
        </p14:section>
        <p14:section name="Wrapup" id="{29A7F866-9DA9-446B-8359-CE426CB89C7A}">
          <p14:sldIdLst>
            <p14:sldId id="2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139" d="100"/>
          <a:sy n="139" d="100"/>
        </p:scale>
        <p:origin x="156" y="6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6e365f4e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6e365f4e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759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34145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1588852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847529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544639"/>
            <a:ext cx="10363200" cy="1362075"/>
          </a:xfrm>
        </p:spPr>
        <p:txBody>
          <a:bodyPr anchor="t"/>
          <a:lstStyle>
            <a:lvl1pPr algn="l">
              <a:defRPr sz="5333" b="1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5BB2-61F9-DE4C-9217-9E28B9286BD6}" type="datetime1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13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F7E5-456D-D14D-80B1-26F30B6827DF}" type="datetime1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44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490F-92D2-EE4D-AB30-C51B3ABD0ECB}" type="datetime1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55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905B-F78A-7447-929B-285222BF0CAF}" type="datetime1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92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15DF4-3EBA-4E4B-9F2A-19D1128FE925}" type="datetime1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27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E339-25A7-D445-AE93-317779BE9573}" type="datetime1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30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9B92-FCB3-0A4E-913E-6BEC59C715FD}" type="datetime1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16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6E8C-CFD6-E540-8CE1-0232512249C2}" type="datetime1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49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8BF4-C97B-F445-A331-9D98132FB0F2}" type="datetime1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51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39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7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9706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603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0344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158F-4718-C54C-BFA5-ADFB09EEAD9C}" type="datetime1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7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513E-B985-C644-AC4A-007284298B82}" type="datetime1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90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  <p:sldLayoutId id="2147483702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test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3A8B6-B518-5B42-8126-4227EDE76FED}" type="datetime1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A358D-2637-E146-A3BD-05BD470B50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56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accent1">
              <a:lumMod val="75000"/>
            </a:schemeClr>
          </a:solidFill>
          <a:latin typeface="Rockwell" panose="02060603020205020403" pitchFamily="18" charset="77"/>
          <a:ea typeface="+mj-ea"/>
          <a:cs typeface="Rockwell" panose="02060603020205020403" pitchFamily="18" charset="77"/>
        </a:defRPr>
      </a:lvl1pPr>
    </p:titleStyle>
    <p:bodyStyle>
      <a:lvl1pPr marL="457189" indent="-457189" algn="l" defTabSz="609585" rtl="0" eaLnBrk="1" latinLnBrk="0" hangingPunct="1">
        <a:spcBef>
          <a:spcPts val="1333"/>
        </a:spcBef>
        <a:buFont typeface="Arial"/>
        <a:buChar char="•"/>
        <a:defRPr sz="26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4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8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ora-alliance.org/wp-content/uploads/2020/11/RP_2-1.0.2.pdf" TargetMode="External"/><Relationship Id="rId2" Type="http://schemas.openxmlformats.org/officeDocument/2006/relationships/hyperlink" Target="https://lora-alliance.org/wp-content/uploads/2020/11/lorawantm_specification_-v1.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ols.ietf.org/html/draft-zuniga-lpwan-sigfox-system-description-04" TargetMode="External"/><Relationship Id="rId5" Type="http://schemas.openxmlformats.org/officeDocument/2006/relationships/hyperlink" Target="https://www.ietf.org/proceedings/97/slides/slides-97-lpwan-25-sigfox-system-description-00.pdf" TargetMode="External"/><Relationship Id="rId4" Type="http://schemas.openxmlformats.org/officeDocument/2006/relationships/hyperlink" Target="https://www.avnet.com/wps/wcm/connect/onesite/03aebfe2-98f7-4c28-be5f-90638c898009/sigfox-technical-overview.pdf?MOD=AJPERES&amp;CVID=magVa.N&amp;CVID=magVa.N&amp;CVID=magVa.N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14</a:t>
            </a:r>
            <a:br>
              <a:rPr lang="en-US" dirty="0"/>
            </a:br>
            <a:r>
              <a:rPr lang="en-US" dirty="0"/>
              <a:t>Unlicensed LPWANs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CS397/497 – Wireless Protocols for IoT</a:t>
            </a:r>
          </a:p>
          <a:p>
            <a:r>
              <a:rPr lang="en-US" dirty="0"/>
              <a:t>Branden Ghena – Winter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B275CA-6F58-9C73-167E-6555BDB4C29E}"/>
              </a:ext>
            </a:extLst>
          </p:cNvPr>
          <p:cNvSpPr txBox="1"/>
          <p:nvPr/>
        </p:nvSpPr>
        <p:spPr>
          <a:xfrm>
            <a:off x="8718997" y="5527563"/>
            <a:ext cx="2861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Materials in collaboration with Pat </a:t>
            </a:r>
            <a:r>
              <a:rPr lang="en-US" dirty="0" err="1"/>
              <a:t>Pannuto</a:t>
            </a:r>
            <a:r>
              <a:rPr lang="en-US" dirty="0"/>
              <a:t> (UCSD)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need another network option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D437-CD5D-A444-BF26-2E411925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6499107" cy="4555200"/>
          </a:xfrm>
          <a:solidFill>
            <a:schemeClr val="bg1"/>
          </a:solidFill>
        </p:spPr>
        <p:txBody>
          <a:bodyPr/>
          <a:lstStyle/>
          <a:p>
            <a:pPr marL="152394" indent="0">
              <a:buNone/>
            </a:pPr>
            <a:r>
              <a:rPr lang="en-US" sz="2400" dirty="0"/>
              <a:t>Requirements:</a:t>
            </a:r>
          </a:p>
          <a:p>
            <a:pPr marL="152394" indent="0">
              <a:buNone/>
            </a:pPr>
            <a:endParaRPr lang="en-US" sz="2400" dirty="0"/>
          </a:p>
          <a:p>
            <a:r>
              <a:rPr lang="en-US" sz="2400" dirty="0"/>
              <a:t>Wide area of coverage</a:t>
            </a:r>
          </a:p>
          <a:p>
            <a:pPr lvl="1">
              <a:spcBef>
                <a:spcPts val="1067"/>
              </a:spcBef>
            </a:pPr>
            <a:r>
              <a:rPr lang="en-US" sz="2133" dirty="0"/>
              <a:t>Deploy fewer gateways</a:t>
            </a:r>
          </a:p>
          <a:p>
            <a:endParaRPr lang="en-US" sz="2400" dirty="0"/>
          </a:p>
          <a:p>
            <a:r>
              <a:rPr lang="en-US" sz="2400" dirty="0"/>
              <a:t>Low power</a:t>
            </a:r>
          </a:p>
          <a:p>
            <a:pPr lvl="1">
              <a:spcBef>
                <a:spcPts val="1067"/>
              </a:spcBef>
            </a:pPr>
            <a:r>
              <a:rPr lang="en-US" sz="2133" dirty="0"/>
              <a:t>So we can deploy on batteries</a:t>
            </a:r>
          </a:p>
          <a:p>
            <a:pPr lvl="1">
              <a:spcBef>
                <a:spcPts val="1067"/>
              </a:spcBef>
            </a:pPr>
            <a:endParaRPr lang="en-US" sz="2133" dirty="0"/>
          </a:p>
          <a:p>
            <a:pPr>
              <a:spcBef>
                <a:spcPts val="1067"/>
              </a:spcBef>
            </a:pPr>
            <a:r>
              <a:rPr lang="en-US" sz="2400" dirty="0"/>
              <a:t>Doesn’t need high throughput</a:t>
            </a:r>
          </a:p>
          <a:p>
            <a:pPr lvl="1">
              <a:spcBef>
                <a:spcPts val="1067"/>
              </a:spcBef>
            </a:pPr>
            <a:r>
              <a:rPr lang="en-US" sz="2133" dirty="0"/>
              <a:t>Sensor data is relatively small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E6470C-04DC-3A45-BEF1-69CBEBA5DB6C}"/>
              </a:ext>
            </a:extLst>
          </p:cNvPr>
          <p:cNvGrpSpPr/>
          <p:nvPr/>
        </p:nvGrpSpPr>
        <p:grpSpPr>
          <a:xfrm>
            <a:off x="7103403" y="899088"/>
            <a:ext cx="3717687" cy="5583992"/>
            <a:chOff x="5327552" y="674316"/>
            <a:chExt cx="2788265" cy="4187994"/>
          </a:xfrm>
        </p:grpSpPr>
        <p:sp>
          <p:nvSpPr>
            <p:cNvPr id="22" name="Regular Pentagon 21">
              <a:extLst>
                <a:ext uri="{FF2B5EF4-FFF2-40B4-BE49-F238E27FC236}">
                  <a16:creationId xmlns:a16="http://schemas.microsoft.com/office/drawing/2014/main" id="{4C155B15-1C4A-E645-8543-2186310BC6B6}"/>
                </a:ext>
              </a:extLst>
            </p:cNvPr>
            <p:cNvSpPr/>
            <p:nvPr/>
          </p:nvSpPr>
          <p:spPr>
            <a:xfrm>
              <a:off x="5926913" y="304087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3" name="Regular Pentagon 22">
              <a:extLst>
                <a:ext uri="{FF2B5EF4-FFF2-40B4-BE49-F238E27FC236}">
                  <a16:creationId xmlns:a16="http://schemas.microsoft.com/office/drawing/2014/main" id="{751E34EE-5BAD-4646-8A65-231CDF81F72F}"/>
                </a:ext>
              </a:extLst>
            </p:cNvPr>
            <p:cNvSpPr/>
            <p:nvPr/>
          </p:nvSpPr>
          <p:spPr>
            <a:xfrm>
              <a:off x="5979215" y="26662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4" name="Regular Pentagon 23">
              <a:extLst>
                <a:ext uri="{FF2B5EF4-FFF2-40B4-BE49-F238E27FC236}">
                  <a16:creationId xmlns:a16="http://schemas.microsoft.com/office/drawing/2014/main" id="{562D58D9-4C2E-5245-A625-18B7B27F33E2}"/>
                </a:ext>
              </a:extLst>
            </p:cNvPr>
            <p:cNvSpPr/>
            <p:nvPr/>
          </p:nvSpPr>
          <p:spPr>
            <a:xfrm>
              <a:off x="5861350" y="356559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5" name="Regular Pentagon 24">
              <a:extLst>
                <a:ext uri="{FF2B5EF4-FFF2-40B4-BE49-F238E27FC236}">
                  <a16:creationId xmlns:a16="http://schemas.microsoft.com/office/drawing/2014/main" id="{BD662728-B175-854A-B8DD-E4DEADFB7871}"/>
                </a:ext>
              </a:extLst>
            </p:cNvPr>
            <p:cNvSpPr/>
            <p:nvPr/>
          </p:nvSpPr>
          <p:spPr>
            <a:xfrm>
              <a:off x="6203939" y="333255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6" name="Regular Pentagon 25">
              <a:extLst>
                <a:ext uri="{FF2B5EF4-FFF2-40B4-BE49-F238E27FC236}">
                  <a16:creationId xmlns:a16="http://schemas.microsoft.com/office/drawing/2014/main" id="{4CD2AF82-0B09-B24A-A574-A28FAB0E6045}"/>
                </a:ext>
              </a:extLst>
            </p:cNvPr>
            <p:cNvSpPr/>
            <p:nvPr/>
          </p:nvSpPr>
          <p:spPr>
            <a:xfrm>
              <a:off x="7106794" y="416072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7" name="Regular Pentagon 26">
              <a:extLst>
                <a:ext uri="{FF2B5EF4-FFF2-40B4-BE49-F238E27FC236}">
                  <a16:creationId xmlns:a16="http://schemas.microsoft.com/office/drawing/2014/main" id="{2617FA35-11D7-8442-8A02-74D6007A17F2}"/>
                </a:ext>
              </a:extLst>
            </p:cNvPr>
            <p:cNvSpPr/>
            <p:nvPr/>
          </p:nvSpPr>
          <p:spPr>
            <a:xfrm>
              <a:off x="6906089" y="263441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8" name="Regular Pentagon 27">
              <a:extLst>
                <a:ext uri="{FF2B5EF4-FFF2-40B4-BE49-F238E27FC236}">
                  <a16:creationId xmlns:a16="http://schemas.microsoft.com/office/drawing/2014/main" id="{ACFE5F57-6B0A-E449-AC01-021075884795}"/>
                </a:ext>
              </a:extLst>
            </p:cNvPr>
            <p:cNvSpPr/>
            <p:nvPr/>
          </p:nvSpPr>
          <p:spPr>
            <a:xfrm>
              <a:off x="6044794" y="406558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9" name="Regular Pentagon 28">
              <a:extLst>
                <a:ext uri="{FF2B5EF4-FFF2-40B4-BE49-F238E27FC236}">
                  <a16:creationId xmlns:a16="http://schemas.microsoft.com/office/drawing/2014/main" id="{7CF017CC-5302-6744-A994-005A1883E0EF}"/>
                </a:ext>
              </a:extLst>
            </p:cNvPr>
            <p:cNvSpPr/>
            <p:nvPr/>
          </p:nvSpPr>
          <p:spPr>
            <a:xfrm>
              <a:off x="6227954" y="279701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0" name="Regular Pentagon 29">
              <a:extLst>
                <a:ext uri="{FF2B5EF4-FFF2-40B4-BE49-F238E27FC236}">
                  <a16:creationId xmlns:a16="http://schemas.microsoft.com/office/drawing/2014/main" id="{EB4C19BC-1B9D-E44E-B1F3-9C371E6A35A5}"/>
                </a:ext>
              </a:extLst>
            </p:cNvPr>
            <p:cNvSpPr/>
            <p:nvPr/>
          </p:nvSpPr>
          <p:spPr>
            <a:xfrm>
              <a:off x="7297748" y="287546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1" name="Regular Pentagon 30">
              <a:extLst>
                <a:ext uri="{FF2B5EF4-FFF2-40B4-BE49-F238E27FC236}">
                  <a16:creationId xmlns:a16="http://schemas.microsoft.com/office/drawing/2014/main" id="{22A0AC1C-2669-6849-B947-4C9C89EB26E9}"/>
                </a:ext>
              </a:extLst>
            </p:cNvPr>
            <p:cNvSpPr/>
            <p:nvPr/>
          </p:nvSpPr>
          <p:spPr>
            <a:xfrm>
              <a:off x="6232581" y="456887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2" name="Regular Pentagon 31">
              <a:extLst>
                <a:ext uri="{FF2B5EF4-FFF2-40B4-BE49-F238E27FC236}">
                  <a16:creationId xmlns:a16="http://schemas.microsoft.com/office/drawing/2014/main" id="{878742D4-F34B-A746-9F6D-E8ABE957E286}"/>
                </a:ext>
              </a:extLst>
            </p:cNvPr>
            <p:cNvSpPr/>
            <p:nvPr/>
          </p:nvSpPr>
          <p:spPr>
            <a:xfrm>
              <a:off x="7023974" y="3692027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3" name="Regular Pentagon 32">
              <a:extLst>
                <a:ext uri="{FF2B5EF4-FFF2-40B4-BE49-F238E27FC236}">
                  <a16:creationId xmlns:a16="http://schemas.microsoft.com/office/drawing/2014/main" id="{9728A5FE-8970-E74A-BDF2-E2B8BE94B727}"/>
                </a:ext>
              </a:extLst>
            </p:cNvPr>
            <p:cNvSpPr/>
            <p:nvPr/>
          </p:nvSpPr>
          <p:spPr>
            <a:xfrm>
              <a:off x="7035013" y="31730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4" name="Regular Pentagon 33">
              <a:extLst>
                <a:ext uri="{FF2B5EF4-FFF2-40B4-BE49-F238E27FC236}">
                  <a16:creationId xmlns:a16="http://schemas.microsoft.com/office/drawing/2014/main" id="{C7A02C67-80B0-BB4A-9A74-E8B62EA809A1}"/>
                </a:ext>
              </a:extLst>
            </p:cNvPr>
            <p:cNvSpPr/>
            <p:nvPr/>
          </p:nvSpPr>
          <p:spPr>
            <a:xfrm>
              <a:off x="7838733" y="371459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" name="Regular Pentagon 35">
              <a:extLst>
                <a:ext uri="{FF2B5EF4-FFF2-40B4-BE49-F238E27FC236}">
                  <a16:creationId xmlns:a16="http://schemas.microsoft.com/office/drawing/2014/main" id="{A51DD38C-0673-1348-A076-9964A196EC85}"/>
                </a:ext>
              </a:extLst>
            </p:cNvPr>
            <p:cNvSpPr/>
            <p:nvPr/>
          </p:nvSpPr>
          <p:spPr>
            <a:xfrm>
              <a:off x="7872155" y="311434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8" name="Regular Pentagon 37">
              <a:extLst>
                <a:ext uri="{FF2B5EF4-FFF2-40B4-BE49-F238E27FC236}">
                  <a16:creationId xmlns:a16="http://schemas.microsoft.com/office/drawing/2014/main" id="{C6F6406E-3807-D04B-B382-47F10C8F9A52}"/>
                </a:ext>
              </a:extLst>
            </p:cNvPr>
            <p:cNvSpPr/>
            <p:nvPr/>
          </p:nvSpPr>
          <p:spPr>
            <a:xfrm>
              <a:off x="7369976" y="45688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9" name="Regular Pentagon 38">
              <a:extLst>
                <a:ext uri="{FF2B5EF4-FFF2-40B4-BE49-F238E27FC236}">
                  <a16:creationId xmlns:a16="http://schemas.microsoft.com/office/drawing/2014/main" id="{07F63AD9-13B6-A94E-BF31-41415183B60F}"/>
                </a:ext>
              </a:extLst>
            </p:cNvPr>
            <p:cNvSpPr/>
            <p:nvPr/>
          </p:nvSpPr>
          <p:spPr>
            <a:xfrm>
              <a:off x="7101857" y="448104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" name="Regular Pentagon 39">
              <a:extLst>
                <a:ext uri="{FF2B5EF4-FFF2-40B4-BE49-F238E27FC236}">
                  <a16:creationId xmlns:a16="http://schemas.microsoft.com/office/drawing/2014/main" id="{781823E6-1809-654E-A1E3-30874589C26F}"/>
                </a:ext>
              </a:extLst>
            </p:cNvPr>
            <p:cNvSpPr/>
            <p:nvPr/>
          </p:nvSpPr>
          <p:spPr>
            <a:xfrm>
              <a:off x="7531757" y="240419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1" name="Regular Pentagon 40">
              <a:extLst>
                <a:ext uri="{FF2B5EF4-FFF2-40B4-BE49-F238E27FC236}">
                  <a16:creationId xmlns:a16="http://schemas.microsoft.com/office/drawing/2014/main" id="{0D5271F0-8EA6-8544-AD07-D1A0D0D2F3EC}"/>
                </a:ext>
              </a:extLst>
            </p:cNvPr>
            <p:cNvSpPr/>
            <p:nvPr/>
          </p:nvSpPr>
          <p:spPr>
            <a:xfrm>
              <a:off x="8048973" y="414963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8" name="Regular Pentagon 57">
              <a:extLst>
                <a:ext uri="{FF2B5EF4-FFF2-40B4-BE49-F238E27FC236}">
                  <a16:creationId xmlns:a16="http://schemas.microsoft.com/office/drawing/2014/main" id="{74C0102F-B75F-3043-BDF5-046C8DDD471F}"/>
                </a:ext>
              </a:extLst>
            </p:cNvPr>
            <p:cNvSpPr/>
            <p:nvPr/>
          </p:nvSpPr>
          <p:spPr>
            <a:xfrm>
              <a:off x="6687438" y="479864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9" name="Regular Pentagon 58">
              <a:extLst>
                <a:ext uri="{FF2B5EF4-FFF2-40B4-BE49-F238E27FC236}">
                  <a16:creationId xmlns:a16="http://schemas.microsoft.com/office/drawing/2014/main" id="{BF8B33D4-C889-1C4A-8227-9A4FF26AA3E2}"/>
                </a:ext>
              </a:extLst>
            </p:cNvPr>
            <p:cNvSpPr/>
            <p:nvPr/>
          </p:nvSpPr>
          <p:spPr>
            <a:xfrm>
              <a:off x="5442441" y="29698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1" name="Regular Pentagon 60">
              <a:extLst>
                <a:ext uri="{FF2B5EF4-FFF2-40B4-BE49-F238E27FC236}">
                  <a16:creationId xmlns:a16="http://schemas.microsoft.com/office/drawing/2014/main" id="{D88CFB1B-23A4-2445-ABD1-409989D190A9}"/>
                </a:ext>
              </a:extLst>
            </p:cNvPr>
            <p:cNvSpPr/>
            <p:nvPr/>
          </p:nvSpPr>
          <p:spPr>
            <a:xfrm>
              <a:off x="5594841" y="243292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2" name="Regular Pentagon 61">
              <a:extLst>
                <a:ext uri="{FF2B5EF4-FFF2-40B4-BE49-F238E27FC236}">
                  <a16:creationId xmlns:a16="http://schemas.microsoft.com/office/drawing/2014/main" id="{20BFABC6-8B90-D643-B910-F01C9A588FF2}"/>
                </a:ext>
              </a:extLst>
            </p:cNvPr>
            <p:cNvSpPr/>
            <p:nvPr/>
          </p:nvSpPr>
          <p:spPr>
            <a:xfrm>
              <a:off x="5327552" y="35653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3" name="Regular Pentagon 62">
              <a:extLst>
                <a:ext uri="{FF2B5EF4-FFF2-40B4-BE49-F238E27FC236}">
                  <a16:creationId xmlns:a16="http://schemas.microsoft.com/office/drawing/2014/main" id="{C88EF2ED-20F8-8841-B9FA-04AD11EDF2B2}"/>
                </a:ext>
              </a:extLst>
            </p:cNvPr>
            <p:cNvSpPr/>
            <p:nvPr/>
          </p:nvSpPr>
          <p:spPr>
            <a:xfrm>
              <a:off x="5594841" y="391707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4" name="Regular Pentagon 63">
              <a:extLst>
                <a:ext uri="{FF2B5EF4-FFF2-40B4-BE49-F238E27FC236}">
                  <a16:creationId xmlns:a16="http://schemas.microsoft.com/office/drawing/2014/main" id="{61EC3071-2696-C64C-A73D-8BCF611996A5}"/>
                </a:ext>
              </a:extLst>
            </p:cNvPr>
            <p:cNvSpPr/>
            <p:nvPr/>
          </p:nvSpPr>
          <p:spPr>
            <a:xfrm>
              <a:off x="6203939" y="107075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5" name="Regular Pentagon 64">
              <a:extLst>
                <a:ext uri="{FF2B5EF4-FFF2-40B4-BE49-F238E27FC236}">
                  <a16:creationId xmlns:a16="http://schemas.microsoft.com/office/drawing/2014/main" id="{84110A27-CB51-0844-B82B-17AEE5C44EC7}"/>
                </a:ext>
              </a:extLst>
            </p:cNvPr>
            <p:cNvSpPr/>
            <p:nvPr/>
          </p:nvSpPr>
          <p:spPr>
            <a:xfrm>
              <a:off x="6204566" y="74280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6" name="Regular Pentagon 65">
              <a:extLst>
                <a:ext uri="{FF2B5EF4-FFF2-40B4-BE49-F238E27FC236}">
                  <a16:creationId xmlns:a16="http://schemas.microsoft.com/office/drawing/2014/main" id="{D5640333-F65F-924C-96AD-7979E79759A2}"/>
                </a:ext>
              </a:extLst>
            </p:cNvPr>
            <p:cNvSpPr/>
            <p:nvPr/>
          </p:nvSpPr>
          <p:spPr>
            <a:xfrm>
              <a:off x="6257906" y="14642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7" name="Regular Pentagon 66">
              <a:extLst>
                <a:ext uri="{FF2B5EF4-FFF2-40B4-BE49-F238E27FC236}">
                  <a16:creationId xmlns:a16="http://schemas.microsoft.com/office/drawing/2014/main" id="{79C4E42D-695F-3948-AC35-C787A9389F0D}"/>
                </a:ext>
              </a:extLst>
            </p:cNvPr>
            <p:cNvSpPr/>
            <p:nvPr/>
          </p:nvSpPr>
          <p:spPr>
            <a:xfrm>
              <a:off x="7162710" y="12675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8" name="Regular Pentagon 67">
              <a:extLst>
                <a:ext uri="{FF2B5EF4-FFF2-40B4-BE49-F238E27FC236}">
                  <a16:creationId xmlns:a16="http://schemas.microsoft.com/office/drawing/2014/main" id="{A8F24C4E-75E6-E64A-959C-DC6D9378831C}"/>
                </a:ext>
              </a:extLst>
            </p:cNvPr>
            <p:cNvSpPr/>
            <p:nvPr/>
          </p:nvSpPr>
          <p:spPr>
            <a:xfrm>
              <a:off x="6753689" y="67431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9" name="Regular Pentagon 68">
              <a:extLst>
                <a:ext uri="{FF2B5EF4-FFF2-40B4-BE49-F238E27FC236}">
                  <a16:creationId xmlns:a16="http://schemas.microsoft.com/office/drawing/2014/main" id="{B3E79B53-CD1A-854E-A794-15615B4DC7AD}"/>
                </a:ext>
              </a:extLst>
            </p:cNvPr>
            <p:cNvSpPr/>
            <p:nvPr/>
          </p:nvSpPr>
          <p:spPr>
            <a:xfrm>
              <a:off x="6781323" y="165237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0" name="Regular Pentagon 69">
              <a:extLst>
                <a:ext uri="{FF2B5EF4-FFF2-40B4-BE49-F238E27FC236}">
                  <a16:creationId xmlns:a16="http://schemas.microsoft.com/office/drawing/2014/main" id="{C2DC51DE-191D-124E-8381-C4E684576B29}"/>
                </a:ext>
              </a:extLst>
            </p:cNvPr>
            <p:cNvSpPr/>
            <p:nvPr/>
          </p:nvSpPr>
          <p:spPr>
            <a:xfrm>
              <a:off x="6280380" y="215394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1" name="Regular Pentagon 70">
              <a:extLst>
                <a:ext uri="{FF2B5EF4-FFF2-40B4-BE49-F238E27FC236}">
                  <a16:creationId xmlns:a16="http://schemas.microsoft.com/office/drawing/2014/main" id="{49E9B975-E112-B849-ADA5-5AA97C357C0A}"/>
                </a:ext>
              </a:extLst>
            </p:cNvPr>
            <p:cNvSpPr/>
            <p:nvPr/>
          </p:nvSpPr>
          <p:spPr>
            <a:xfrm>
              <a:off x="7145348" y="91536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2" name="Regular Pentagon 71">
              <a:extLst>
                <a:ext uri="{FF2B5EF4-FFF2-40B4-BE49-F238E27FC236}">
                  <a16:creationId xmlns:a16="http://schemas.microsoft.com/office/drawing/2014/main" id="{36F8451C-A454-0E4E-8C38-5B24DE0A5B95}"/>
                </a:ext>
              </a:extLst>
            </p:cNvPr>
            <p:cNvSpPr/>
            <p:nvPr/>
          </p:nvSpPr>
          <p:spPr>
            <a:xfrm>
              <a:off x="7010309" y="18308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3" name="Regular Pentagon 72">
              <a:extLst>
                <a:ext uri="{FF2B5EF4-FFF2-40B4-BE49-F238E27FC236}">
                  <a16:creationId xmlns:a16="http://schemas.microsoft.com/office/drawing/2014/main" id="{4661C6B6-1A2C-6B4B-A63F-16367B4FC320}"/>
                </a:ext>
              </a:extLst>
            </p:cNvPr>
            <p:cNvSpPr/>
            <p:nvPr/>
          </p:nvSpPr>
          <p:spPr>
            <a:xfrm>
              <a:off x="6714479" y="10070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09585"/>
            <a:fld id="{00000000-1234-1234-1234-123412341234}" type="slidenum">
              <a:rPr lang="en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defTabSz="609585"/>
              <a:t>10</a:t>
            </a:fld>
            <a:endParaRPr lang="en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sp>
        <p:nvSpPr>
          <p:cNvPr id="42" name="Regular Pentagon 41">
            <a:extLst>
              <a:ext uri="{FF2B5EF4-FFF2-40B4-BE49-F238E27FC236}">
                <a16:creationId xmlns:a16="http://schemas.microsoft.com/office/drawing/2014/main" id="{B0062BA0-E247-1A4B-B99A-D928481B9EDC}"/>
              </a:ext>
            </a:extLst>
          </p:cNvPr>
          <p:cNvSpPr/>
          <p:nvPr/>
        </p:nvSpPr>
        <p:spPr>
          <a:xfrm>
            <a:off x="9550279" y="2644293"/>
            <a:ext cx="89125" cy="84881"/>
          </a:xfrm>
          <a:prstGeom prst="pent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23018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AEB5C57-7B3B-CD4C-81A7-34FA409481F6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50DDE4-942B-7948-B204-7EC255720D5E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Zigbee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45A95-4084-8948-9531-7E52394B6558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C33AD0-1090-D443-B88B-54813FA1D56C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3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Zigbee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45A95-4084-8948-9531-7E52394B6558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C33AD0-1090-D443-B88B-54813FA1D56C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6B8AF2-2295-EC45-B02C-5190A5D5A93F}"/>
              </a:ext>
            </a:extLst>
          </p:cNvPr>
          <p:cNvSpPr txBox="1"/>
          <p:nvPr/>
        </p:nvSpPr>
        <p:spPr>
          <a:xfrm>
            <a:off x="980718" y="5387993"/>
            <a:ext cx="185524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Lower Cost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F9A607-8AF4-2247-A1BC-2071DABF2EF8}"/>
              </a:ext>
            </a:extLst>
          </p:cNvPr>
          <p:cNvSpPr txBox="1"/>
          <p:nvPr/>
        </p:nvSpPr>
        <p:spPr>
          <a:xfrm>
            <a:off x="9207500" y="1811006"/>
            <a:ext cx="197126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Higher Cost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BAD1EA-3002-094B-B26E-FDC31A18BC0C}"/>
              </a:ext>
            </a:extLst>
          </p:cNvPr>
          <p:cNvCxnSpPr/>
          <p:nvPr/>
        </p:nvCxnSpPr>
        <p:spPr>
          <a:xfrm flipH="1">
            <a:off x="1265383" y="6136788"/>
            <a:ext cx="655781" cy="48508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D7993A-E19A-8641-808A-6C59652B44C0}"/>
              </a:ext>
            </a:extLst>
          </p:cNvPr>
          <p:cNvCxnSpPr>
            <a:cxnSpLocks/>
          </p:cNvCxnSpPr>
          <p:nvPr/>
        </p:nvCxnSpPr>
        <p:spPr>
          <a:xfrm flipV="1">
            <a:off x="9982391" y="1335669"/>
            <a:ext cx="631768" cy="47533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672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FF70C35-BD35-5140-ACC8-5F628393FC4D}"/>
              </a:ext>
            </a:extLst>
          </p:cNvPr>
          <p:cNvSpPr/>
          <p:nvPr/>
        </p:nvSpPr>
        <p:spPr>
          <a:xfrm>
            <a:off x="6685280" y="3426181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2G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280CF75-F5AD-4A40-8131-FD19BE102040}"/>
              </a:ext>
            </a:extLst>
          </p:cNvPr>
          <p:cNvSpPr/>
          <p:nvPr/>
        </p:nvSpPr>
        <p:spPr>
          <a:xfrm>
            <a:off x="6685280" y="2617602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03D2AF6-AE5A-3F42-B3AA-989B58322BC7}"/>
              </a:ext>
            </a:extLst>
          </p:cNvPr>
          <p:cNvSpPr/>
          <p:nvPr/>
        </p:nvSpPr>
        <p:spPr>
          <a:xfrm>
            <a:off x="6685280" y="1809024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4G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Zigbee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826F6E1-2B2A-B74D-9FDD-E7CE0BAEBF8D}"/>
              </a:ext>
            </a:extLst>
          </p:cNvPr>
          <p:cNvSpPr/>
          <p:nvPr/>
        </p:nvSpPr>
        <p:spPr>
          <a:xfrm>
            <a:off x="6685280" y="3426180"/>
            <a:ext cx="2092960" cy="4876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8119A4-013C-DD41-8E85-CDCC251B646E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1ABA86-416E-3E43-A093-F07D95F48B9D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E3EFC90-A07B-FF40-99E7-6BE18A859F76}"/>
              </a:ext>
            </a:extLst>
          </p:cNvPr>
          <p:cNvCxnSpPr/>
          <p:nvPr/>
        </p:nvCxnSpPr>
        <p:spPr>
          <a:xfrm flipH="1">
            <a:off x="1265383" y="6136788"/>
            <a:ext cx="655781" cy="48508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DE26267-3780-4E4E-8DE8-62469D02D17A}"/>
              </a:ext>
            </a:extLst>
          </p:cNvPr>
          <p:cNvCxnSpPr>
            <a:cxnSpLocks/>
          </p:cNvCxnSpPr>
          <p:nvPr/>
        </p:nvCxnSpPr>
        <p:spPr>
          <a:xfrm flipV="1">
            <a:off x="9982391" y="1335669"/>
            <a:ext cx="631768" cy="47533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1C3237E-78A4-41AE-9F0E-8B8ACBC3DA23}"/>
              </a:ext>
            </a:extLst>
          </p:cNvPr>
          <p:cNvSpPr txBox="1"/>
          <p:nvPr/>
        </p:nvSpPr>
        <p:spPr>
          <a:xfrm>
            <a:off x="980718" y="5387993"/>
            <a:ext cx="185524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Lower Cost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4B191F-D416-494B-9CA4-7B3EC9CDA21C}"/>
              </a:ext>
            </a:extLst>
          </p:cNvPr>
          <p:cNvSpPr txBox="1"/>
          <p:nvPr/>
        </p:nvSpPr>
        <p:spPr>
          <a:xfrm>
            <a:off x="9207500" y="1811006"/>
            <a:ext cx="197126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Higher Cost</a:t>
            </a:r>
          </a:p>
        </p:txBody>
      </p:sp>
      <p:sp>
        <p:nvSpPr>
          <p:cNvPr id="24" name="Rounded Rectangle 15">
            <a:extLst>
              <a:ext uri="{FF2B5EF4-FFF2-40B4-BE49-F238E27FC236}">
                <a16:creationId xmlns:a16="http://schemas.microsoft.com/office/drawing/2014/main" id="{F3762F84-61FB-41E4-70C5-7662B63EE8CC}"/>
              </a:ext>
            </a:extLst>
          </p:cNvPr>
          <p:cNvSpPr/>
          <p:nvPr/>
        </p:nvSpPr>
        <p:spPr>
          <a:xfrm>
            <a:off x="6685280" y="2617601"/>
            <a:ext cx="2092960" cy="4876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3G</a:t>
            </a:r>
          </a:p>
        </p:txBody>
      </p:sp>
    </p:spTree>
    <p:extLst>
      <p:ext uri="{BB962C8B-B14F-4D97-AF65-F5344CB8AC3E}">
        <p14:creationId xmlns:p14="http://schemas.microsoft.com/office/powerpoint/2010/main" val="179819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16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280CF75-F5AD-4A40-8131-FD19BE102040}"/>
              </a:ext>
            </a:extLst>
          </p:cNvPr>
          <p:cNvSpPr/>
          <p:nvPr/>
        </p:nvSpPr>
        <p:spPr>
          <a:xfrm>
            <a:off x="6685280" y="2617602"/>
            <a:ext cx="2092960" cy="4876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03D2AF6-AE5A-3F42-B3AA-989B58322BC7}"/>
              </a:ext>
            </a:extLst>
          </p:cNvPr>
          <p:cNvSpPr/>
          <p:nvPr/>
        </p:nvSpPr>
        <p:spPr>
          <a:xfrm>
            <a:off x="6685280" y="1809024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4G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Zigbee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703F48A-78DC-E547-A366-BE7FF8035114}"/>
              </a:ext>
            </a:extLst>
          </p:cNvPr>
          <p:cNvSpPr/>
          <p:nvPr/>
        </p:nvSpPr>
        <p:spPr>
          <a:xfrm>
            <a:off x="6280727" y="4051938"/>
            <a:ext cx="2857732" cy="16191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Low-Power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Wide-Area Networks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ADA336-E534-A04B-A83C-BB6AD0D29A03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F171E-5A25-0346-A752-11DC2100BCDC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0275902-F8E5-5D45-B09E-D86028001890}"/>
              </a:ext>
            </a:extLst>
          </p:cNvPr>
          <p:cNvCxnSpPr/>
          <p:nvPr/>
        </p:nvCxnSpPr>
        <p:spPr>
          <a:xfrm flipH="1">
            <a:off x="1265383" y="6136788"/>
            <a:ext cx="655781" cy="48508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1C55C0A-6000-AC43-AE92-FC8749D2D3E8}"/>
              </a:ext>
            </a:extLst>
          </p:cNvPr>
          <p:cNvCxnSpPr>
            <a:cxnSpLocks/>
          </p:cNvCxnSpPr>
          <p:nvPr/>
        </p:nvCxnSpPr>
        <p:spPr>
          <a:xfrm flipV="1">
            <a:off x="9982391" y="1335669"/>
            <a:ext cx="631768" cy="47533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A85BDFF-5063-4CD7-B9F3-B7926350EAE8}"/>
              </a:ext>
            </a:extLst>
          </p:cNvPr>
          <p:cNvSpPr txBox="1"/>
          <p:nvPr/>
        </p:nvSpPr>
        <p:spPr>
          <a:xfrm>
            <a:off x="980718" y="5387993"/>
            <a:ext cx="185524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Lower Cost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191E50-B50E-4084-A306-85E677FF84D4}"/>
              </a:ext>
            </a:extLst>
          </p:cNvPr>
          <p:cNvSpPr txBox="1"/>
          <p:nvPr/>
        </p:nvSpPr>
        <p:spPr>
          <a:xfrm>
            <a:off x="9207500" y="1811006"/>
            <a:ext cx="197126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Higher Cost</a:t>
            </a:r>
          </a:p>
        </p:txBody>
      </p:sp>
      <p:sp>
        <p:nvSpPr>
          <p:cNvPr id="26" name="Rounded Rectangle 15">
            <a:extLst>
              <a:ext uri="{FF2B5EF4-FFF2-40B4-BE49-F238E27FC236}">
                <a16:creationId xmlns:a16="http://schemas.microsoft.com/office/drawing/2014/main" id="{AAD42D61-7ADA-FDDC-BE51-C70983EB7B0E}"/>
              </a:ext>
            </a:extLst>
          </p:cNvPr>
          <p:cNvSpPr/>
          <p:nvPr/>
        </p:nvSpPr>
        <p:spPr>
          <a:xfrm>
            <a:off x="6685280" y="3426180"/>
            <a:ext cx="2092960" cy="4876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2G</a:t>
            </a:r>
          </a:p>
        </p:txBody>
      </p:sp>
    </p:spTree>
    <p:extLst>
      <p:ext uri="{BB962C8B-B14F-4D97-AF65-F5344CB8AC3E}">
        <p14:creationId xmlns:p14="http://schemas.microsoft.com/office/powerpoint/2010/main" val="131223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6A2E6-F229-49E6-8CA3-053BF1A40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LPWANs overview (common qualities)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2234-E7BD-4C5B-BC6E-4224B0910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52133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Higher power transmissions: ~20 dBm (100 </a:t>
            </a:r>
            <a:r>
              <a:rPr lang="en-US" dirty="0" err="1"/>
              <a:t>mW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Unlicensed 915 MHz band (902-928 MHz)</a:t>
            </a:r>
          </a:p>
          <a:p>
            <a:endParaRPr lang="en-US" dirty="0"/>
          </a:p>
          <a:p>
            <a:r>
              <a:rPr lang="en-US" dirty="0"/>
              <a:t>Many channels to support lots of devices</a:t>
            </a:r>
          </a:p>
          <a:p>
            <a:endParaRPr lang="en-US" dirty="0"/>
          </a:p>
          <a:p>
            <a:r>
              <a:rPr lang="en-US" dirty="0"/>
              <a:t>Low data rate 100 kbps or less</a:t>
            </a:r>
          </a:p>
          <a:p>
            <a:endParaRPr lang="en-US" dirty="0"/>
          </a:p>
          <a:p>
            <a:r>
              <a:rPr lang="en-US" dirty="0"/>
              <a:t>Range on the order of multiple kilometers</a:t>
            </a:r>
          </a:p>
          <a:p>
            <a:endParaRPr lang="en-US" dirty="0"/>
          </a:p>
          <a:p>
            <a:r>
              <a:rPr lang="en-US" dirty="0"/>
              <a:t>Simple Aloha access control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28694-055C-4CCA-A335-B7F97CE5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65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Unlicensed LPWANs</a:t>
            </a:r>
          </a:p>
          <a:p>
            <a:pPr lvl="1"/>
            <a:r>
              <a:rPr lang="en-US" b="1" dirty="0" err="1"/>
              <a:t>LoRaWAN</a:t>
            </a:r>
            <a:endParaRPr lang="en-US" b="1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946322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communication standard built with proprietary </a:t>
            </a:r>
            <a:r>
              <a:rPr lang="en-US" dirty="0" err="1"/>
              <a:t>LoRa</a:t>
            </a:r>
            <a:r>
              <a:rPr lang="en-US" dirty="0"/>
              <a:t> PHY</a:t>
            </a:r>
          </a:p>
          <a:p>
            <a:endParaRPr lang="en-US" dirty="0"/>
          </a:p>
          <a:p>
            <a:r>
              <a:rPr lang="en-US" dirty="0"/>
              <a:t>Low rate (1-20 kbps) and long range (~5 km)</a:t>
            </a:r>
          </a:p>
          <a:p>
            <a:pPr lvl="1"/>
            <a:r>
              <a:rPr lang="en-US" dirty="0"/>
              <a:t>Shorter range than Sigfox but much higher bit rate</a:t>
            </a:r>
          </a:p>
          <a:p>
            <a:pPr lvl="1"/>
            <a:endParaRPr lang="en-US" dirty="0"/>
          </a:p>
          <a:p>
            <a:r>
              <a:rPr lang="en-US" dirty="0"/>
              <a:t>Most popular LPWAN protocol</a:t>
            </a:r>
          </a:p>
          <a:p>
            <a:pPr lvl="1"/>
            <a:r>
              <a:rPr lang="en-US" dirty="0"/>
              <a:t>Target of academic research</a:t>
            </a:r>
          </a:p>
          <a:p>
            <a:pPr lvl="1"/>
            <a:r>
              <a:rPr lang="en-US" dirty="0"/>
              <a:t>Industry involvement in hardware and deployments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72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453E6-2ACA-491F-B936-AA73760F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LoRa</a:t>
            </a:r>
            <a:r>
              <a:rPr lang="en-US" dirty="0"/>
              <a:t> PHY uses a different modulation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2BEA4-3E6C-47F6-A244-B5CF9F1FF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Chirp Spread Spectrum (CSS)</a:t>
            </a:r>
          </a:p>
          <a:p>
            <a:pPr lvl="1"/>
            <a:r>
              <a:rPr lang="en-US" dirty="0"/>
              <a:t>Modulation technique where frequency is varied linearly from lowest to highest within a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0D1F-38B0-4048-B0F2-E2F8ED51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35C156-0D3F-4691-9C16-3364642ED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818" y="3009900"/>
            <a:ext cx="8060351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838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1B0C9-AC03-99C2-A36F-60511FBD7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1A7DB-2B16-9709-82B5-40C9779F4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Friday (Feb 24): </a:t>
            </a:r>
            <a:r>
              <a:rPr lang="en-US" dirty="0" err="1"/>
              <a:t>WiFi</a:t>
            </a:r>
            <a:r>
              <a:rPr lang="en-US" dirty="0"/>
              <a:t> Lab</a:t>
            </a:r>
          </a:p>
          <a:p>
            <a:endParaRPr lang="en-US" dirty="0"/>
          </a:p>
          <a:p>
            <a:r>
              <a:rPr lang="en-US" dirty="0"/>
              <a:t>Wednesday (Mar 01): Cellular Homework</a:t>
            </a:r>
          </a:p>
          <a:p>
            <a:pPr lvl="1"/>
            <a:r>
              <a:rPr lang="en-US" dirty="0"/>
              <a:t>Last homework</a:t>
            </a:r>
          </a:p>
          <a:p>
            <a:pPr lvl="1"/>
            <a:r>
              <a:rPr lang="en-US" dirty="0"/>
              <a:t>Counts as double points</a:t>
            </a:r>
          </a:p>
          <a:p>
            <a:endParaRPr lang="en-US" dirty="0"/>
          </a:p>
          <a:p>
            <a:r>
              <a:rPr lang="en-US" dirty="0"/>
              <a:t>This weekend: LoRa 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1FD26-E964-25FB-C726-0433D279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16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E866C-FB3D-4B24-B0A4-216390F7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Chirp Spread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13252-38BE-4EAD-AC40-718D08DC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is modulated in the starting and ending points of chirp</a:t>
            </a:r>
          </a:p>
          <a:p>
            <a:pPr lvl="1"/>
            <a:r>
              <a:rPr lang="en-US" dirty="0"/>
              <a:t>Frequency increases linearly, modulo bounds of the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439E0-E321-4CB9-B16F-AA7FCC2C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2C2BE38-7D43-4E36-951A-27413F016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31" y="2462212"/>
            <a:ext cx="106013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800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144B-88E8-46F1-B15D-457A2CED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has a Spreading Factor which determines bit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27F54-6362-46D1-8DC5-C0FA91A2A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19796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Spreading Factor is essentially the rate-of-change of frequency</a:t>
            </a:r>
          </a:p>
          <a:p>
            <a:pPr lvl="1"/>
            <a:r>
              <a:rPr lang="en-US" dirty="0"/>
              <a:t>Slope of the line</a:t>
            </a:r>
          </a:p>
          <a:p>
            <a:pPr lvl="1"/>
            <a:r>
              <a:rPr lang="en-US" dirty="0"/>
              <a:t>Lower values of spreading factor (steeper slope) are faster data rate</a:t>
            </a:r>
          </a:p>
          <a:p>
            <a:r>
              <a:rPr lang="en-US" dirty="0"/>
              <a:t>Important: different spreading factors are (mostly) orthogonal!</a:t>
            </a:r>
          </a:p>
          <a:p>
            <a:pPr lvl="1"/>
            <a:r>
              <a:rPr lang="en-US" dirty="0"/>
              <a:t>Two can overlap in time, space, and channel without a collision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C317B-BB75-4410-A1B5-1DCDAA68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68AEC84-80ED-4342-B93A-8E991B6EC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70200" y="3122612"/>
            <a:ext cx="60833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725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4E37-F4D1-488E-BE93-29C08CE3D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LoRaWAN</a:t>
            </a:r>
            <a:r>
              <a:rPr lang="en-US" dirty="0"/>
              <a:t> channels (in the 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78D8A-523C-432C-85F5-9B2DE681C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689350"/>
            <a:ext cx="10972800" cy="2482850"/>
          </a:xfrm>
        </p:spPr>
        <p:txBody>
          <a:bodyPr>
            <a:normAutofit/>
          </a:bodyPr>
          <a:lstStyle/>
          <a:p>
            <a:r>
              <a:rPr lang="en-US" dirty="0"/>
              <a:t>Sixty-four, 125 kHz uplink channels</a:t>
            </a:r>
          </a:p>
          <a:p>
            <a:pPr lvl="1"/>
            <a:r>
              <a:rPr lang="en-US" dirty="0"/>
              <a:t>Frequency Hopping over the 64 uplink channels</a:t>
            </a:r>
          </a:p>
          <a:p>
            <a:pPr lvl="1"/>
            <a:r>
              <a:rPr lang="en-US" dirty="0"/>
              <a:t>Plus eight, 500 kHz overlapping uplink channels (not very used in practice)</a:t>
            </a:r>
          </a:p>
          <a:p>
            <a:pPr lvl="1"/>
            <a:endParaRPr lang="en-US" dirty="0"/>
          </a:p>
          <a:p>
            <a:r>
              <a:rPr lang="en-US" dirty="0"/>
              <a:t>Eight, 500 kHz downlink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3FD3B-144B-46D6-A962-180B6C53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85164B-BAF1-4CC9-8D9A-D3004A921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4" y="1143000"/>
            <a:ext cx="1097001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93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4D567-2710-4905-8B85-C712A93E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data rates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4068207-08DB-4D93-8CFF-DD8273B5783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31116" y="793750"/>
          <a:ext cx="5649278" cy="556260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2135505">
                  <a:extLst>
                    <a:ext uri="{9D8B030D-6E8A-4147-A177-3AD203B41FA5}">
                      <a16:colId xmlns:a16="http://schemas.microsoft.com/office/drawing/2014/main" val="1037620294"/>
                    </a:ext>
                  </a:extLst>
                </a:gridCol>
                <a:gridCol w="2205355">
                  <a:extLst>
                    <a:ext uri="{9D8B030D-6E8A-4147-A177-3AD203B41FA5}">
                      <a16:colId xmlns:a16="http://schemas.microsoft.com/office/drawing/2014/main" val="2867178045"/>
                    </a:ext>
                  </a:extLst>
                </a:gridCol>
                <a:gridCol w="1308418">
                  <a:extLst>
                    <a:ext uri="{9D8B030D-6E8A-4147-A177-3AD203B41FA5}">
                      <a16:colId xmlns:a16="http://schemas.microsoft.com/office/drawing/2014/main" val="26510605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Data Rate 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Spreading Factor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Bit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4696900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125 kHz Uplink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042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SF10,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980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639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SF9,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1760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5064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3125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140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SF7,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5470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3883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500 kHz Uplink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340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12500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511173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500 kHz Downlink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279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SF12,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980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618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SF11,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1760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777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SF10,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3900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37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SF9,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7000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529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12500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425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SF7,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21900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86898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50E71-27C0-4B67-80DA-DACF38A18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E75AAA-0C10-451B-A9A3-1E48774F3C25}"/>
              </a:ext>
            </a:extLst>
          </p:cNvPr>
          <p:cNvSpPr txBox="1">
            <a:spLocks/>
          </p:cNvSpPr>
          <p:nvPr/>
        </p:nvSpPr>
        <p:spPr>
          <a:xfrm>
            <a:off x="607595" y="1143000"/>
            <a:ext cx="4789905" cy="5029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rate options depend on channel in use</a:t>
            </a:r>
          </a:p>
          <a:p>
            <a:pPr lvl="1"/>
            <a:r>
              <a:rPr lang="en-US" dirty="0"/>
              <a:t>Unbalanced uplink and downlink</a:t>
            </a:r>
          </a:p>
          <a:p>
            <a:endParaRPr lang="en-US" dirty="0"/>
          </a:p>
          <a:p>
            <a:r>
              <a:rPr lang="en-US" dirty="0"/>
              <a:t>64-channel uplink</a:t>
            </a:r>
          </a:p>
          <a:p>
            <a:pPr lvl="1"/>
            <a:r>
              <a:rPr lang="en-US" dirty="0"/>
              <a:t>1-5 kbps data rate</a:t>
            </a:r>
          </a:p>
          <a:p>
            <a:pPr lvl="1"/>
            <a:endParaRPr lang="en-US" dirty="0"/>
          </a:p>
          <a:p>
            <a:r>
              <a:rPr lang="en-US" dirty="0"/>
              <a:t>Allowable rates based on US dwell time restriction</a:t>
            </a:r>
            <a:br>
              <a:rPr lang="en-US" dirty="0"/>
            </a:br>
            <a:r>
              <a:rPr lang="en-US" dirty="0"/>
              <a:t>(400 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Different in different regions</a:t>
            </a:r>
          </a:p>
        </p:txBody>
      </p:sp>
    </p:spTree>
    <p:extLst>
      <p:ext uri="{BB962C8B-B14F-4D97-AF65-F5344CB8AC3E}">
        <p14:creationId xmlns:p14="http://schemas.microsoft.com/office/powerpoint/2010/main" val="3175236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DAAC-0198-4EA2-83FF-4162D69B1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link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F7CFD-F678-44D2-A61C-2D1132E35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 TX power 20 dBm</a:t>
            </a:r>
          </a:p>
          <a:p>
            <a:pPr lvl="1"/>
            <a:r>
              <a:rPr lang="en-US" dirty="0"/>
              <a:t>Up to 30 dBm for 64-channel hopping</a:t>
            </a:r>
          </a:p>
          <a:p>
            <a:pPr lvl="1"/>
            <a:r>
              <a:rPr lang="en-US" dirty="0"/>
              <a:t>Up to 26 dBm for 8-channel hopping</a:t>
            </a:r>
          </a:p>
          <a:p>
            <a:pPr lvl="1"/>
            <a:endParaRPr lang="en-US" dirty="0"/>
          </a:p>
          <a:p>
            <a:r>
              <a:rPr lang="en-US" dirty="0"/>
              <a:t>Receive sensitivity -119 dBm</a:t>
            </a:r>
          </a:p>
          <a:p>
            <a:pPr lvl="1"/>
            <a:r>
              <a:rPr lang="en-US" dirty="0"/>
              <a:t>Compare to -100 dBm for 802.15.4 and -95 dBm for BLE</a:t>
            </a:r>
          </a:p>
          <a:p>
            <a:pPr lvl="1"/>
            <a:endParaRPr lang="en-US" dirty="0"/>
          </a:p>
          <a:p>
            <a:r>
              <a:rPr lang="en-US" dirty="0"/>
              <a:t>Resulting range is about a kilometer in urban environments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4EB22-8DD5-4EAE-B581-842B3FF5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41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14B05-2C1A-4DE3-9218-A31B40323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gateways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0A489-94A6-42AE-82A0-D76B40342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synchronization with end devices</a:t>
            </a:r>
          </a:p>
          <a:p>
            <a:endParaRPr lang="en-US" dirty="0"/>
          </a:p>
          <a:p>
            <a:r>
              <a:rPr lang="en-US" dirty="0"/>
              <a:t>Instead listen to entire bandwidth simultaneously</a:t>
            </a:r>
          </a:p>
          <a:p>
            <a:pPr lvl="1"/>
            <a:r>
              <a:rPr lang="en-US" dirty="0"/>
              <a:t>Only 12 MHz total</a:t>
            </a:r>
          </a:p>
          <a:p>
            <a:pPr lvl="1"/>
            <a:r>
              <a:rPr lang="en-US" dirty="0"/>
              <a:t>Recognize preambles and allocate hardware to decode packet</a:t>
            </a:r>
          </a:p>
          <a:p>
            <a:pPr lvl="2"/>
            <a:r>
              <a:rPr lang="en-US" dirty="0"/>
              <a:t>Cheap gateways: 8 decoders</a:t>
            </a:r>
          </a:p>
          <a:p>
            <a:pPr lvl="2"/>
            <a:r>
              <a:rPr lang="en-US" dirty="0"/>
              <a:t>Good gateways: 64 decoders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803A8-A7FA-4EDE-9D4E-F55C2DE1A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78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49445-6820-4349-A947-CF26D1BDD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MAC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E845E-6879-46F5-B84C-8AB892D00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Uplink: Aloha - transmit whenever</a:t>
            </a:r>
          </a:p>
          <a:p>
            <a:pPr lvl="1"/>
            <a:r>
              <a:rPr lang="en-US" dirty="0"/>
              <a:t>Randomly split across 64 uplink channels (reduced odds of collision)</a:t>
            </a:r>
          </a:p>
          <a:p>
            <a:pPr lvl="1"/>
            <a:r>
              <a:rPr lang="en-US" dirty="0"/>
              <a:t>Devices a different spreading factors also do not collide</a:t>
            </a:r>
          </a:p>
          <a:p>
            <a:pPr lvl="1"/>
            <a:r>
              <a:rPr lang="en-US" dirty="0"/>
              <a:t>Packets are very long though: up to 400 </a:t>
            </a:r>
            <a:r>
              <a:rPr lang="en-US" dirty="0" err="1"/>
              <a:t>ms</a:t>
            </a:r>
            <a:r>
              <a:rPr lang="en-US" dirty="0"/>
              <a:t> in duration</a:t>
            </a:r>
          </a:p>
          <a:p>
            <a:pPr lvl="1"/>
            <a:endParaRPr lang="en-US" dirty="0"/>
          </a:p>
          <a:p>
            <a:r>
              <a:rPr lang="en-US" dirty="0"/>
              <a:t>Downlink: listen-after-send (class A device)</a:t>
            </a:r>
          </a:p>
          <a:p>
            <a:pPr lvl="1"/>
            <a:r>
              <a:rPr lang="en-US" dirty="0"/>
              <a:t>Two windows for RX on different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A4D2D-53BE-4F67-A81D-540990931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CC24349-EDF6-4CD9-A067-F3B5FA29D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713" y="4571468"/>
            <a:ext cx="7802562" cy="16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37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C38AF-9451-4FC1-A61D-3BD23EDA2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downlink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89B73-05CE-48D0-99D7-0F53D9772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Periodic listening (class B device)</a:t>
            </a:r>
          </a:p>
          <a:p>
            <a:pPr lvl="1"/>
            <a:r>
              <a:rPr lang="en-US" dirty="0"/>
              <a:t>Synchronized with periodic beacons</a:t>
            </a:r>
          </a:p>
          <a:p>
            <a:pPr lvl="2"/>
            <a:r>
              <a:rPr lang="en-US" dirty="0"/>
              <a:t>TX still unsynchronized Aloha</a:t>
            </a:r>
          </a:p>
          <a:p>
            <a:pPr lvl="1"/>
            <a:r>
              <a:rPr lang="en-US" dirty="0"/>
              <a:t>Mostly unused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Continuous listening (class C device)</a:t>
            </a:r>
          </a:p>
          <a:p>
            <a:pPr lvl="1"/>
            <a:r>
              <a:rPr lang="en-US" dirty="0"/>
              <a:t>Always-on receivers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433C7-8A9E-4873-B2B0-C2C92EC6A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33C7C94-B423-41EB-A666-633646302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9950" y="2820184"/>
            <a:ext cx="8828087" cy="19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63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2DBCA-0DA1-4B14-99B8-5EE2258FF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2379241" cy="2095500"/>
          </a:xfrm>
        </p:spPr>
        <p:txBody>
          <a:bodyPr/>
          <a:lstStyle/>
          <a:p>
            <a:r>
              <a:rPr lang="en-US" dirty="0"/>
              <a:t>LoRaWAN packet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9343E-57DF-4AAD-9F88-ACA59340B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657600"/>
            <a:ext cx="6136105" cy="2514599"/>
          </a:xfrm>
        </p:spPr>
        <p:txBody>
          <a:bodyPr>
            <a:normAutofit/>
          </a:bodyPr>
          <a:lstStyle/>
          <a:p>
            <a:r>
              <a:rPr lang="en-US" dirty="0"/>
              <a:t>Frame header includes device address</a:t>
            </a:r>
          </a:p>
          <a:p>
            <a:r>
              <a:rPr lang="en-US" dirty="0"/>
              <a:t>MAC Payload maximum size depends on data rate</a:t>
            </a:r>
          </a:p>
          <a:p>
            <a:pPr lvl="1"/>
            <a:r>
              <a:rPr lang="en-US" dirty="0"/>
              <a:t>Again based on dwell time in the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EA470-B315-45D8-9479-0D2FCAC6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5164CA14-9A30-43B9-B467-51AA8B3A9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5" t="20371" r="2966" b="22224"/>
          <a:stretch/>
        </p:blipFill>
        <p:spPr bwMode="auto">
          <a:xfrm>
            <a:off x="2986837" y="228600"/>
            <a:ext cx="859355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38479E6-2E8A-4AAA-A102-E288A5E4E383}"/>
              </a:ext>
            </a:extLst>
          </p:cNvPr>
          <p:cNvGraphicFramePr>
            <a:graphicFrameLocks noGrp="1"/>
          </p:cNvGraphicFramePr>
          <p:nvPr/>
        </p:nvGraphicFramePr>
        <p:xfrm>
          <a:off x="7029054" y="4131310"/>
          <a:ext cx="4551340" cy="22250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135505">
                  <a:extLst>
                    <a:ext uri="{9D8B030D-6E8A-4147-A177-3AD203B41FA5}">
                      <a16:colId xmlns:a16="http://schemas.microsoft.com/office/drawing/2014/main" val="3998119178"/>
                    </a:ext>
                  </a:extLst>
                </a:gridCol>
                <a:gridCol w="2415835">
                  <a:extLst>
                    <a:ext uri="{9D8B030D-6E8A-4147-A177-3AD203B41FA5}">
                      <a16:colId xmlns:a16="http://schemas.microsoft.com/office/drawing/2014/main" val="4084839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Data Rate 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MAC Payload Size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217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19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7192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61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699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133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08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250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819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250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983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943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5D56D4-82C1-4518-B85D-BE74355AC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network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16B5B-99A8-4E7D-B9C2-DB048780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F672F-3700-46D2-9ABD-1AF4325B37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34" y="1665158"/>
            <a:ext cx="10777060" cy="404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21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of unlicensed-band LPWAN approaches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E8057-150F-47F0-B93F-4C966EA1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F1943-1C70-4038-81FB-9EE5B4B74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Numerous hardware modules and development kits</a:t>
            </a:r>
          </a:p>
          <a:p>
            <a:pPr lvl="1"/>
            <a:r>
              <a:rPr lang="en-US" dirty="0"/>
              <a:t>Almost all use </a:t>
            </a:r>
            <a:r>
              <a:rPr lang="en-US" dirty="0" err="1"/>
              <a:t>Semtech</a:t>
            </a:r>
            <a:r>
              <a:rPr lang="en-US" dirty="0"/>
              <a:t> radio chips (</a:t>
            </a:r>
            <a:r>
              <a:rPr lang="en-US" dirty="0" err="1"/>
              <a:t>Semtech</a:t>
            </a:r>
            <a:r>
              <a:rPr lang="en-US" dirty="0"/>
              <a:t> owns </a:t>
            </a:r>
            <a:r>
              <a:rPr lang="en-US" dirty="0" err="1"/>
              <a:t>LoRa</a:t>
            </a:r>
            <a:r>
              <a:rPr lang="en-US" dirty="0"/>
              <a:t> PHY)</a:t>
            </a:r>
          </a:p>
          <a:p>
            <a:pPr lvl="1"/>
            <a:endParaRPr lang="en-US" dirty="0"/>
          </a:p>
          <a:p>
            <a:r>
              <a:rPr lang="en-US" dirty="0"/>
              <a:t>Recent addition: STM32WLE5 </a:t>
            </a:r>
            <a:r>
              <a:rPr lang="en-US" dirty="0" err="1"/>
              <a:t>LoRa</a:t>
            </a:r>
            <a:r>
              <a:rPr lang="en-US" dirty="0"/>
              <a:t> SoC</a:t>
            </a:r>
          </a:p>
          <a:p>
            <a:pPr lvl="1"/>
            <a:r>
              <a:rPr lang="en-US" dirty="0"/>
              <a:t>Cortex-M4 + </a:t>
            </a:r>
            <a:r>
              <a:rPr lang="en-US" dirty="0" err="1"/>
              <a:t>LoRa</a:t>
            </a:r>
            <a:r>
              <a:rPr lang="en-US" dirty="0"/>
              <a:t> radio (analogous to nRF52840)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80489-C09C-4993-B4B2-89BE6B81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F975936-495D-4C1F-B666-0505764D0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7969" y="3870325"/>
            <a:ext cx="497205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162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8816F-9926-495B-A8C6-CDABC199A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network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A0197-B82A-4969-9674-96524FE65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always manage your own network</a:t>
            </a:r>
          </a:p>
          <a:p>
            <a:pPr lvl="1"/>
            <a:r>
              <a:rPr lang="en-US" dirty="0"/>
              <a:t>Buy a gateway and run whatever backend software you want</a:t>
            </a:r>
          </a:p>
          <a:p>
            <a:endParaRPr lang="en-US" dirty="0"/>
          </a:p>
          <a:p>
            <a:r>
              <a:rPr lang="en-US" dirty="0"/>
              <a:t>Somewhat-managed network providers</a:t>
            </a:r>
          </a:p>
          <a:p>
            <a:pPr lvl="1"/>
            <a:r>
              <a:rPr lang="en-US" dirty="0"/>
              <a:t>The Things Network (predominantly in Europe)</a:t>
            </a:r>
          </a:p>
          <a:p>
            <a:pPr lvl="2"/>
            <a:r>
              <a:rPr lang="en-US" dirty="0"/>
              <a:t>But available in the US too!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Helium</a:t>
            </a:r>
          </a:p>
          <a:p>
            <a:pPr lvl="2"/>
            <a:r>
              <a:rPr lang="en-US" dirty="0"/>
              <a:t>Anyone can buy and install their own gateway, which serves everyone</a:t>
            </a:r>
          </a:p>
          <a:p>
            <a:pPr lvl="2"/>
            <a:r>
              <a:rPr lang="en-US" dirty="0"/>
              <a:t>Microtransactions to pay for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59C2C-735C-414C-B77F-CBE9561C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63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B79BD-9BC2-2841-A41B-093422D7C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TTN Scale [Jan 2022]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826EB-BDC5-1898-C8E8-4ADC69011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5943600"/>
            <a:ext cx="10972800" cy="539702"/>
          </a:xfrm>
        </p:spPr>
        <p:txBody>
          <a:bodyPr>
            <a:normAutofit/>
          </a:bodyPr>
          <a:lstStyle/>
          <a:p>
            <a:r>
              <a:rPr lang="en-US" dirty="0"/>
              <a:t>About 97000 devices in Feb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DF07A-266D-5940-B573-E647DADC2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D2928-8A09-8F48-A8F7-2DB9EA8759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10" y="914400"/>
            <a:ext cx="11205768" cy="494128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13947F-64D6-3648-B234-4226CB6E08DE}"/>
              </a:ext>
            </a:extLst>
          </p:cNvPr>
          <p:cNvSpPr/>
          <p:nvPr/>
        </p:nvSpPr>
        <p:spPr>
          <a:xfrm>
            <a:off x="9615104" y="5337996"/>
            <a:ext cx="2168968" cy="636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966883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0191-D01E-3F40-83A1-890DA8018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Helium Scale [Jan 2022]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EE4DE-DB0C-1B4B-9DCB-4FADA572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33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0CD67D-625B-1543-BEA7-6CDBE53AC0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3419"/>
            <a:ext cx="12192000" cy="446794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AD1A3D2-E8A8-704D-9284-4FAE17E30F51}"/>
              </a:ext>
            </a:extLst>
          </p:cNvPr>
          <p:cNvSpPr/>
          <p:nvPr/>
        </p:nvSpPr>
        <p:spPr>
          <a:xfrm>
            <a:off x="1" y="1607479"/>
            <a:ext cx="1172607" cy="7610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6E7B70-3A26-CF45-9B1C-C57A036D956A}"/>
              </a:ext>
            </a:extLst>
          </p:cNvPr>
          <p:cNvGrpSpPr/>
          <p:nvPr/>
        </p:nvGrpSpPr>
        <p:grpSpPr>
          <a:xfrm>
            <a:off x="535827" y="2047295"/>
            <a:ext cx="1716199" cy="314744"/>
            <a:chOff x="401870" y="1535471"/>
            <a:chExt cx="1287149" cy="23605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0C8FE5-67ED-194C-8F89-730858BBD259}"/>
                </a:ext>
              </a:extLst>
            </p:cNvPr>
            <p:cNvSpPr/>
            <p:nvPr/>
          </p:nvSpPr>
          <p:spPr>
            <a:xfrm>
              <a:off x="1170665" y="1535471"/>
              <a:ext cx="518354" cy="23605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A43566F-789D-384A-BABB-0D58A5A493C2}"/>
                </a:ext>
              </a:extLst>
            </p:cNvPr>
            <p:cNvCxnSpPr>
              <a:stCxn id="7" idx="2"/>
            </p:cNvCxnSpPr>
            <p:nvPr/>
          </p:nvCxnSpPr>
          <p:spPr>
            <a:xfrm flipH="1" flipV="1">
              <a:off x="401870" y="1630777"/>
              <a:ext cx="768795" cy="2272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1C23194-F07F-94B2-AD42-33E4A81923FF}"/>
              </a:ext>
            </a:extLst>
          </p:cNvPr>
          <p:cNvSpPr txBox="1"/>
          <p:nvPr/>
        </p:nvSpPr>
        <p:spPr>
          <a:xfrm>
            <a:off x="421299" y="5983069"/>
            <a:ext cx="6357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1500"/>
            <a:r>
              <a:rPr lang="en-US" dirty="0"/>
              <a:t>May 2022:	800,000 hotspots, with +80K in last 30 days</a:t>
            </a:r>
          </a:p>
          <a:p>
            <a:pPr>
              <a:tabLst>
                <a:tab pos="1141413" algn="l"/>
              </a:tabLst>
            </a:pPr>
            <a:r>
              <a:rPr lang="en-US" dirty="0"/>
              <a:t>Feb 2023:	980,000 hotspots, with +3K in last 30 days</a:t>
            </a:r>
          </a:p>
        </p:txBody>
      </p:sp>
    </p:spTree>
    <p:extLst>
      <p:ext uri="{BB962C8B-B14F-4D97-AF65-F5344CB8AC3E}">
        <p14:creationId xmlns:p14="http://schemas.microsoft.com/office/powerpoint/2010/main" val="6810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4984A-ED9D-C342-AB85-2FBE5918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reality check: Cellular?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90558-36D1-E045-A940-36233005F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~350,000 sites across ~150,000 towers</a:t>
            </a:r>
          </a:p>
          <a:p>
            <a:pPr lvl="1"/>
            <a:r>
              <a:rPr lang="en-US" sz="2000" dirty="0"/>
              <a:t>In the just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687CB-B7A8-204C-9C72-CD4F55F5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34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FA4AD8-0EAE-8443-BC5B-A9A637D358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9" y="2212409"/>
            <a:ext cx="7532637" cy="4220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443317-5A26-0046-B276-6061BB0250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556" y="100953"/>
            <a:ext cx="5547568" cy="3705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92316D-56B6-FB41-8234-1FA2C767D5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798" y="3882802"/>
            <a:ext cx="4130223" cy="286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80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2DAE5-D073-41DE-BF85-AF52DCAAE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interested parties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35D20-7E2A-4502-8A4C-EB199C9AC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MachineQ</a:t>
            </a:r>
            <a:r>
              <a:rPr lang="en-US" dirty="0"/>
              <a:t> is a subsidiary of Comcast providing LoRaWAN networks</a:t>
            </a:r>
          </a:p>
          <a:p>
            <a:endParaRPr lang="en-US" dirty="0"/>
          </a:p>
          <a:p>
            <a:r>
              <a:rPr lang="en-US" dirty="0"/>
              <a:t>Long-term goal</a:t>
            </a:r>
          </a:p>
          <a:p>
            <a:pPr lvl="1"/>
            <a:r>
              <a:rPr lang="en-US" dirty="0"/>
              <a:t>Indoor-to-outdoor LoRaWAN gateways combined with </a:t>
            </a:r>
            <a:r>
              <a:rPr lang="en-US" dirty="0" err="1"/>
              <a:t>WiFi</a:t>
            </a:r>
            <a:r>
              <a:rPr lang="en-US" dirty="0"/>
              <a:t>/Cellular</a:t>
            </a:r>
          </a:p>
          <a:p>
            <a:pPr lvl="1"/>
            <a:r>
              <a:rPr lang="en-US" dirty="0"/>
              <a:t>Tune down power for 100-200 meter range</a:t>
            </a:r>
          </a:p>
          <a:p>
            <a:pPr lvl="1"/>
            <a:endParaRPr lang="en-US" dirty="0"/>
          </a:p>
          <a:p>
            <a:r>
              <a:rPr lang="en-US" dirty="0"/>
              <a:t>Current focus: IoT Platform-as-a-service</a:t>
            </a:r>
          </a:p>
          <a:p>
            <a:pPr lvl="1"/>
            <a:r>
              <a:rPr lang="en-US" dirty="0"/>
              <a:t>Devices, network,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4751A-F06F-43CB-A1E6-ECD92DE9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64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CAF5-D24F-B611-EDD5-435CD37C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6323-66C8-E5BA-96E3-EA4AA926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kinds of use cases exist for </a:t>
            </a:r>
            <a:r>
              <a:rPr lang="en-US" dirty="0" err="1"/>
              <a:t>LoRaWAN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What can you do with 1-5 kbps uplink, 1-22 kbps downlink?</a:t>
            </a:r>
          </a:p>
          <a:p>
            <a:pPr lvl="1"/>
            <a:r>
              <a:rPr lang="en-US" dirty="0"/>
              <a:t>Multiplied by 64 channels uplink, 8 channels downlink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7EC6-FBCB-A454-55F7-78C6CDCE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858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CAF5-D24F-B611-EDD5-435CD37C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6323-66C8-E5BA-96E3-EA4AA926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kinds of use cases exist for </a:t>
            </a:r>
            <a:r>
              <a:rPr lang="en-US" dirty="0" err="1"/>
              <a:t>LoRaWAN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What can you do with 1-5 kbps uplink, 1-22 kbps downlink?</a:t>
            </a:r>
          </a:p>
          <a:p>
            <a:pPr lvl="1"/>
            <a:r>
              <a:rPr lang="en-US" dirty="0"/>
              <a:t>Multiplied by 64 channels uplink, 8 channels downlink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Outdoor small-sized sensing seems possibly achievable!</a:t>
            </a:r>
          </a:p>
          <a:p>
            <a:pPr lvl="1"/>
            <a:r>
              <a:rPr lang="en-US" dirty="0"/>
              <a:t>With a low enough rate, it could support </a:t>
            </a:r>
            <a:r>
              <a:rPr lang="en-US" b="1" dirty="0"/>
              <a:t>many</a:t>
            </a:r>
            <a:r>
              <a:rPr lang="en-US" dirty="0"/>
              <a:t> devices</a:t>
            </a:r>
          </a:p>
          <a:p>
            <a:endParaRPr lang="en-US" dirty="0"/>
          </a:p>
          <a:p>
            <a:r>
              <a:rPr lang="en-US" dirty="0"/>
              <a:t>Code updates on devices could be tough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7EC6-FBCB-A454-55F7-78C6CDCE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28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b="1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0336063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F7515-F68B-4480-87E2-6B65261C0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7CFAA-7F48-47BD-8A0A-87D0B7C61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low-rate (600 bps), very long-range (10+ km) communication</a:t>
            </a:r>
          </a:p>
          <a:p>
            <a:endParaRPr lang="en-US" dirty="0"/>
          </a:p>
          <a:p>
            <a:r>
              <a:rPr lang="en-US" dirty="0"/>
              <a:t>Star-topology networks, with always-listening gateways</a:t>
            </a:r>
          </a:p>
          <a:p>
            <a:pPr lvl="1"/>
            <a:r>
              <a:rPr lang="en-US" dirty="0"/>
              <a:t>Any number of low-power end devices</a:t>
            </a:r>
          </a:p>
          <a:p>
            <a:pPr lvl="1"/>
            <a:endParaRPr lang="en-US" dirty="0"/>
          </a:p>
          <a:p>
            <a:r>
              <a:rPr lang="en-US" dirty="0"/>
              <a:t>Uplink-focused communication</a:t>
            </a:r>
          </a:p>
          <a:p>
            <a:endParaRPr lang="en-US" dirty="0"/>
          </a:p>
          <a:p>
            <a:r>
              <a:rPr lang="en-US" dirty="0"/>
              <a:t>Applications: very low-rate metering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F8D50-B501-4CA2-A7F4-66C7E397D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  <p:pic>
        <p:nvPicPr>
          <p:cNvPr id="5" name="Google Shape;132;p22">
            <a:extLst>
              <a:ext uri="{FF2B5EF4-FFF2-40B4-BE49-F238E27FC236}">
                <a16:creationId xmlns:a16="http://schemas.microsoft.com/office/drawing/2014/main" id="{DA5E9D84-F177-4966-8FD8-25F94419A78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919404" y="228600"/>
            <a:ext cx="2660990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94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6BF5B-193D-4F1B-8986-016E04703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4EE80-C9F5-4FD6-B6D2-E93CBA69B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>
                <a:hlinkClick r:id="rId2"/>
              </a:rPr>
              <a:t>LoRaWAN Specification version 1.1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LoRaWAN Regional Parameters version 1.0.2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Sigfox</a:t>
            </a:r>
            <a:endParaRPr lang="en-US" dirty="0">
              <a:hlinkClick r:id="rId4"/>
            </a:endParaRPr>
          </a:p>
          <a:p>
            <a:pPr lvl="1"/>
            <a:r>
              <a:rPr lang="en-US" dirty="0">
                <a:hlinkClick r:id="rId4"/>
              </a:rPr>
              <a:t>Sigfox Technical Overview</a:t>
            </a:r>
            <a:endParaRPr lang="en-US" dirty="0"/>
          </a:p>
          <a:p>
            <a:pPr lvl="1"/>
            <a:r>
              <a:rPr lang="en-US" dirty="0"/>
              <a:t>IETF Descriptions</a:t>
            </a:r>
            <a:endParaRPr lang="en-US" dirty="0">
              <a:hlinkClick r:id="rId5"/>
            </a:endParaRPr>
          </a:p>
          <a:p>
            <a:pPr lvl="2"/>
            <a:r>
              <a:rPr lang="en-US" sz="1600" dirty="0">
                <a:hlinkClick r:id="rId5"/>
              </a:rPr>
              <a:t>https://www.ietf.org/proceedings/97/slides/slides-97-lpwan-25-sigfox-system-description-00.pdf</a:t>
            </a:r>
            <a:endParaRPr lang="en-US" sz="1600" dirty="0"/>
          </a:p>
          <a:p>
            <a:pPr lvl="2"/>
            <a:r>
              <a:rPr lang="en-US" sz="1600" dirty="0">
                <a:hlinkClick r:id="rId6"/>
              </a:rPr>
              <a:t>https://tools.ietf.org/html/draft-zuniga-lpwan-sigfox-system-description-04</a:t>
            </a:r>
            <a:endParaRPr lang="en-US" sz="1600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6B1FE-0600-4AEE-9870-90403D7C3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89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Unlicensed-band communication</a:t>
            </a:r>
          </a:p>
          <a:p>
            <a:pPr lvl="1"/>
            <a:r>
              <a:rPr lang="en-US" dirty="0"/>
              <a:t>Europe 868 </a:t>
            </a:r>
            <a:r>
              <a:rPr lang="en-US" dirty="0" err="1"/>
              <a:t>MHz.</a:t>
            </a:r>
            <a:r>
              <a:rPr lang="en-US" dirty="0"/>
              <a:t> US 902-928 MHz (915 MHz band)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Ultra-narrowband 600 Hz (100 Hz Europe) channel bandwidth</a:t>
            </a:r>
          </a:p>
          <a:p>
            <a:pPr lvl="1"/>
            <a:r>
              <a:rPr lang="en-US" dirty="0"/>
              <a:t>Detection only needs to occur at very specific frequency</a:t>
            </a:r>
          </a:p>
          <a:p>
            <a:pPr lvl="1"/>
            <a:r>
              <a:rPr lang="en-US" dirty="0"/>
              <a:t>Helps improve signal-to-noise ratio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FA95-701B-414E-BFF2-919E8908D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199" y="4905198"/>
            <a:ext cx="6725589" cy="12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773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CA609-9D1C-41CE-A2E8-4ECD3336C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unbalanced uplink and downlink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FE8DD-BBCF-416E-8709-66E70766C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Uplink</a:t>
            </a:r>
          </a:p>
          <a:p>
            <a:pPr lvl="1"/>
            <a:r>
              <a:rPr lang="en-US" dirty="0"/>
              <a:t>600 Hz bandwidth, 600 bps, DBPSK</a:t>
            </a:r>
          </a:p>
          <a:p>
            <a:r>
              <a:rPr lang="en-US" dirty="0"/>
              <a:t>Downlink</a:t>
            </a:r>
          </a:p>
          <a:p>
            <a:pPr lvl="1"/>
            <a:r>
              <a:rPr lang="en-US" dirty="0"/>
              <a:t>1.5 kHz bandwidth, 600 bps, GFSK</a:t>
            </a:r>
          </a:p>
          <a:p>
            <a:pPr lvl="1"/>
            <a:endParaRPr lang="en-US" dirty="0"/>
          </a:p>
          <a:p>
            <a:r>
              <a:rPr lang="en-US" dirty="0"/>
              <a:t>Particularly designed for Europe</a:t>
            </a:r>
          </a:p>
          <a:p>
            <a:pPr lvl="1"/>
            <a:r>
              <a:rPr lang="en-US" dirty="0"/>
              <a:t>Uplink on 1% duty cycle channel, up to 14 dBm</a:t>
            </a:r>
          </a:p>
          <a:p>
            <a:pPr lvl="1"/>
            <a:r>
              <a:rPr lang="en-US" dirty="0"/>
              <a:t>Downlink on 10% duty cycle channel, up to 27 dBm</a:t>
            </a:r>
          </a:p>
          <a:p>
            <a:pPr lvl="1"/>
            <a:endParaRPr lang="en-US" dirty="0"/>
          </a:p>
          <a:p>
            <a:r>
              <a:rPr lang="en-US" dirty="0"/>
              <a:t>Works fine in US too</a:t>
            </a:r>
          </a:p>
          <a:p>
            <a:pPr lvl="1"/>
            <a:r>
              <a:rPr lang="en-US" dirty="0"/>
              <a:t>Gets more power (24 dBm up is typical, up to 32 dBm down) and more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2CBCD-EE82-4907-B75F-63F43610E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853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172B1-7B9E-4A05-BFFC-2A9CA496F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link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75BC9-589E-4026-9F0A-7271E874F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transmit at 100-600 bps?</a:t>
            </a:r>
          </a:p>
          <a:p>
            <a:pPr lvl="1"/>
            <a:r>
              <a:rPr lang="en-US" dirty="0"/>
              <a:t>For greatly increased link budget</a:t>
            </a:r>
            <a:br>
              <a:rPr lang="en-US" dirty="0"/>
            </a:br>
            <a:endParaRPr lang="en-US" dirty="0"/>
          </a:p>
          <a:p>
            <a:r>
              <a:rPr lang="en-US" dirty="0"/>
              <a:t>Link budget: 150-160 dBm</a:t>
            </a:r>
          </a:p>
          <a:p>
            <a:pPr lvl="1"/>
            <a:r>
              <a:rPr lang="en-US" dirty="0"/>
              <a:t>Assuming Tx at ~20 dBm</a:t>
            </a:r>
          </a:p>
          <a:p>
            <a:pPr lvl="1"/>
            <a:r>
              <a:rPr lang="en-US" dirty="0"/>
              <a:t>Means Rx Sensitivity of -130 dBm (10 dBm better than </a:t>
            </a:r>
            <a:r>
              <a:rPr lang="en-US" dirty="0" err="1"/>
              <a:t>LoRaWAN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Resulting range: 10-15 km in urban environments</a:t>
            </a:r>
          </a:p>
          <a:p>
            <a:pPr lvl="1"/>
            <a:r>
              <a:rPr lang="en-US" dirty="0"/>
              <a:t>Except that buildings lead to dead spots in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39636-CDDA-49E4-B77C-78E8BCB29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78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F7515-F68B-4480-87E2-6B65261C0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MAC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7CFAA-7F48-47BD-8A0A-87D0B7C61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Aloha-style access control (send whenever)</a:t>
            </a:r>
          </a:p>
          <a:p>
            <a:pPr lvl="1"/>
            <a:r>
              <a:rPr lang="en-US" dirty="0"/>
              <a:t>No acknowledgements!</a:t>
            </a:r>
          </a:p>
          <a:p>
            <a:r>
              <a:rPr lang="en-US" dirty="0"/>
              <a:t>Send message three times for increased reliability</a:t>
            </a:r>
          </a:p>
          <a:p>
            <a:pPr lvl="1"/>
            <a:r>
              <a:rPr lang="en-US" dirty="0"/>
              <a:t>Then listen for downlink at a set period later on a known frequency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F8D50-B501-4CA2-A7F4-66C7E397D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306838-B713-4D41-818C-D6B26357E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687" y="3268551"/>
            <a:ext cx="8785614" cy="278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097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5A573-9873-45B3-B34A-0E19C5B44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uplink packet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AD66F-424B-478E-8F5D-B4A596EB6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146490"/>
            <a:ext cx="10972800" cy="3025710"/>
          </a:xfrm>
        </p:spPr>
        <p:txBody>
          <a:bodyPr>
            <a:normAutofit/>
          </a:bodyPr>
          <a:lstStyle/>
          <a:p>
            <a:r>
              <a:rPr lang="en-US" dirty="0"/>
              <a:t>Up to 29 bytes total per packet</a:t>
            </a:r>
          </a:p>
          <a:p>
            <a:pPr lvl="1"/>
            <a:r>
              <a:rPr lang="en-US" dirty="0"/>
              <a:t>Payload: up to </a:t>
            </a:r>
            <a:r>
              <a:rPr lang="en-US" b="1" dirty="0"/>
              <a:t>12 bytes</a:t>
            </a:r>
            <a:r>
              <a:rPr lang="en-US" dirty="0"/>
              <a:t> 😱</a:t>
            </a:r>
          </a:p>
          <a:p>
            <a:pPr lvl="1"/>
            <a:endParaRPr lang="en-US" dirty="0"/>
          </a:p>
          <a:p>
            <a:r>
              <a:rPr lang="en-US" dirty="0"/>
              <a:t>Other fields</a:t>
            </a:r>
          </a:p>
          <a:p>
            <a:pPr lvl="1"/>
            <a:r>
              <a:rPr lang="en-US" dirty="0"/>
              <a:t>Preamble + Frame Sync are really a 6 byte field for radio sync</a:t>
            </a:r>
          </a:p>
          <a:p>
            <a:pPr lvl="1"/>
            <a:r>
              <a:rPr lang="en-US" dirty="0"/>
              <a:t>Authentication: 2-5 bytes</a:t>
            </a:r>
          </a:p>
          <a:p>
            <a:pPr lvl="1"/>
            <a:r>
              <a:rPr lang="en-US" dirty="0"/>
              <a:t>Frame Check Sequence: 16-bit CRC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05B14-5894-4C3F-891D-1253EEE4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D8265-EFEF-40B0-9CCC-72F458E35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410" y="1143000"/>
            <a:ext cx="9906787" cy="177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933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E9470-7081-4854-84EC-F9A64651B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why faster bitrate in the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D729C-2C33-41EC-AF3A-8AC0BEA26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Packet size up to 29 bytes (232 bits)</a:t>
            </a:r>
          </a:p>
          <a:p>
            <a:pPr lvl="1"/>
            <a:r>
              <a:rPr lang="en-US" dirty="0"/>
              <a:t>At 100 bps: 2.32 seconds on air</a:t>
            </a:r>
          </a:p>
          <a:p>
            <a:pPr lvl="1"/>
            <a:r>
              <a:rPr lang="en-US" dirty="0"/>
              <a:t>At 600 bps: 0.387 seconds on air</a:t>
            </a:r>
          </a:p>
          <a:p>
            <a:pPr lvl="1"/>
            <a:endParaRPr lang="en-US" dirty="0"/>
          </a:p>
          <a:p>
            <a:r>
              <a:rPr lang="en-US" dirty="0"/>
              <a:t>Maximum dwell time for 915 MHz band: 400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E116C-AB2F-43C1-8CC4-98868066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511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E9470-7081-4854-84EC-F9A64651B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downlink packet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D729C-2C33-41EC-AF3A-8AC0BEA26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2705100"/>
            <a:ext cx="10972800" cy="3467100"/>
          </a:xfrm>
        </p:spPr>
        <p:txBody>
          <a:bodyPr/>
          <a:lstStyle/>
          <a:p>
            <a:r>
              <a:rPr lang="en-US" dirty="0"/>
              <a:t>Similar structure, 28 bytes total</a:t>
            </a:r>
          </a:p>
          <a:p>
            <a:pPr lvl="1"/>
            <a:r>
              <a:rPr lang="en-US" dirty="0"/>
              <a:t>Payload: up to 8 bytes</a:t>
            </a:r>
          </a:p>
          <a:p>
            <a:pPr lvl="1"/>
            <a:endParaRPr lang="en-US" dirty="0"/>
          </a:p>
          <a:p>
            <a:r>
              <a:rPr lang="en-US" dirty="0"/>
              <a:t>Larger preamble + frame sync of 13 bytes</a:t>
            </a:r>
          </a:p>
          <a:p>
            <a:endParaRPr lang="en-US" dirty="0"/>
          </a:p>
          <a:p>
            <a:r>
              <a:rPr lang="en-US" dirty="0"/>
              <a:t>Error Correcting Code for increased reliability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E116C-AB2F-43C1-8CC4-98868066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6F469-F251-4030-848E-D011D2198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721" y="1276228"/>
            <a:ext cx="8184546" cy="141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674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B514F-E578-4083-A202-E86BAB0CC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deployments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E6838-1777-48D4-9D49-83CE43EE5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Proprietary network with managed deployment</a:t>
            </a:r>
          </a:p>
          <a:p>
            <a:pPr lvl="1"/>
            <a:r>
              <a:rPr lang="en-US" dirty="0"/>
              <a:t>Like cellular networks</a:t>
            </a:r>
          </a:p>
          <a:p>
            <a:pPr lvl="1"/>
            <a:r>
              <a:rPr lang="en-US" dirty="0"/>
              <a:t>Sigfox deploys networks and transports data</a:t>
            </a:r>
          </a:p>
          <a:p>
            <a:pPr lvl="1"/>
            <a:r>
              <a:rPr lang="en-US" dirty="0"/>
              <a:t>140 uplink messages plus 4 downlink message per day</a:t>
            </a:r>
          </a:p>
          <a:p>
            <a:endParaRPr lang="en-US" dirty="0"/>
          </a:p>
          <a:p>
            <a:r>
              <a:rPr lang="en-US" dirty="0"/>
              <a:t>Connectionless communication</a:t>
            </a:r>
          </a:p>
          <a:p>
            <a:pPr lvl="1"/>
            <a:r>
              <a:rPr lang="en-US" dirty="0"/>
              <a:t>Devices are registered with the networks</a:t>
            </a:r>
          </a:p>
          <a:p>
            <a:pPr lvl="1"/>
            <a:r>
              <a:rPr lang="en-US" dirty="0"/>
              <a:t>Keys are provided in the software image</a:t>
            </a:r>
          </a:p>
          <a:p>
            <a:pPr lvl="1"/>
            <a:r>
              <a:rPr lang="en-US" dirty="0"/>
              <a:t>Any deployed Sigfox gateway can collect transmitted data</a:t>
            </a:r>
          </a:p>
          <a:p>
            <a:pPr lvl="2"/>
            <a:r>
              <a:rPr lang="en-US" dirty="0"/>
              <a:t>Enables mobile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2F664-8182-4CBE-8FB6-2FA5507A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61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E9470-7081-4854-84EC-F9A64651B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coverage (Spring 2022)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990A54-A417-E357-C964-6FC0D23A7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488405" cy="5029200"/>
          </a:xfrm>
        </p:spPr>
        <p:txBody>
          <a:bodyPr>
            <a:normAutofit/>
          </a:bodyPr>
          <a:lstStyle/>
          <a:p>
            <a:r>
              <a:rPr lang="en-US" dirty="0"/>
              <a:t>Not focused on US coverage right now (coverage is blue)</a:t>
            </a:r>
          </a:p>
          <a:p>
            <a:pPr lvl="1"/>
            <a:r>
              <a:rPr lang="en-US" dirty="0"/>
              <a:t>Much higher availability in Europe</a:t>
            </a:r>
          </a:p>
          <a:p>
            <a:pPr lvl="1"/>
            <a:r>
              <a:rPr lang="en-US" dirty="0"/>
              <a:t>No longer planned rollout in US (purple)</a:t>
            </a:r>
          </a:p>
          <a:p>
            <a:pPr lvl="1"/>
            <a:endParaRPr lang="en-US" dirty="0"/>
          </a:p>
          <a:p>
            <a:r>
              <a:rPr lang="en-US" dirty="0"/>
              <a:t>January 2022</a:t>
            </a:r>
          </a:p>
          <a:p>
            <a:pPr lvl="1"/>
            <a:r>
              <a:rPr lang="en-US" dirty="0"/>
              <a:t>Sigfox filed for bankruptcy</a:t>
            </a:r>
          </a:p>
          <a:p>
            <a:pPr lvl="1"/>
            <a:endParaRPr lang="en-US" dirty="0"/>
          </a:p>
          <a:p>
            <a:r>
              <a:rPr lang="en-US" dirty="0"/>
              <a:t>April 2022</a:t>
            </a:r>
          </a:p>
          <a:p>
            <a:pPr lvl="1"/>
            <a:r>
              <a:rPr lang="en-US" dirty="0"/>
              <a:t>Sigfox purchased by </a:t>
            </a:r>
            <a:r>
              <a:rPr lang="en-US" dirty="0" err="1"/>
              <a:t>UnaBiz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E116C-AB2F-43C1-8CC4-98868066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4ABAED-A0E7-5380-0310-A07D0C3E4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612" y="310486"/>
            <a:ext cx="5594090" cy="3061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A53592-2023-587B-258B-C14959575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612" y="3453736"/>
            <a:ext cx="3665915" cy="32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0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CAF5-D24F-B611-EDD5-435CD37C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6323-66C8-E5BA-96E3-EA4AA926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kinds of use cases exist for Sigfox?</a:t>
            </a:r>
          </a:p>
          <a:p>
            <a:pPr lvl="1"/>
            <a:r>
              <a:rPr lang="en-US" dirty="0"/>
              <a:t>What can you do with 600 bps uplink, 600 bps downlink?</a:t>
            </a:r>
          </a:p>
          <a:p>
            <a:pPr lvl="1"/>
            <a:r>
              <a:rPr lang="en-US" dirty="0"/>
              <a:t>Multiplied by ?hundreds? of channels (~400 in Europe)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7EC6-FBCB-A454-55F7-78C6CDCE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29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764979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CAF5-D24F-B611-EDD5-435CD37C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6323-66C8-E5BA-96E3-EA4AA926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kinds of use cases exist for Sigfox?</a:t>
            </a:r>
          </a:p>
          <a:p>
            <a:pPr lvl="1"/>
            <a:r>
              <a:rPr lang="en-US" dirty="0"/>
              <a:t>What can you do with 600 bps uplink, 600 bps downlink?</a:t>
            </a:r>
          </a:p>
          <a:p>
            <a:pPr lvl="1"/>
            <a:r>
              <a:rPr lang="en-US" dirty="0"/>
              <a:t>Multiplied by ?hundreds? of channels (~400 in Europe)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Many</a:t>
            </a:r>
            <a:r>
              <a:rPr lang="en-US" dirty="0"/>
              <a:t> devices that aren’t doing very much</a:t>
            </a:r>
          </a:p>
          <a:p>
            <a:pPr lvl="1"/>
            <a:r>
              <a:rPr lang="en-US" dirty="0"/>
              <a:t>Simple status monitoring (water, electric, etc.)</a:t>
            </a:r>
          </a:p>
          <a:p>
            <a:pPr lvl="2"/>
            <a:r>
              <a:rPr lang="en-US" dirty="0"/>
              <a:t>Not metering necessarily, but activity detection</a:t>
            </a:r>
          </a:p>
          <a:p>
            <a:pPr lvl="2"/>
            <a:r>
              <a:rPr lang="en-US" dirty="0"/>
              <a:t>Did a breaker trip?, is water flowing?, etc.</a:t>
            </a:r>
          </a:p>
          <a:p>
            <a:pPr lvl="2"/>
            <a:endParaRPr lang="en-US" dirty="0"/>
          </a:p>
          <a:p>
            <a:r>
              <a:rPr lang="en-US" dirty="0"/>
              <a:t>Definitely no code updates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7EC6-FBCB-A454-55F7-78C6CDCE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892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b="1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8100978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 standard for LPWANs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802.11ah (</a:t>
            </a:r>
            <a:r>
              <a:rPr lang="en-US" dirty="0" err="1"/>
              <a:t>HaLow</a:t>
            </a:r>
            <a:r>
              <a:rPr lang="en-US" dirty="0"/>
              <a:t>) standard in 2016</a:t>
            </a:r>
          </a:p>
          <a:p>
            <a:pPr lvl="1"/>
            <a:r>
              <a:rPr lang="en-US" dirty="0"/>
              <a:t>First real hardware in 2020</a:t>
            </a:r>
          </a:p>
          <a:p>
            <a:pPr lvl="1"/>
            <a:r>
              <a:rPr lang="en-US" dirty="0"/>
              <a:t>Still not in real-world use yet</a:t>
            </a:r>
          </a:p>
          <a:p>
            <a:pPr lvl="1"/>
            <a:endParaRPr lang="en-US" dirty="0"/>
          </a:p>
          <a:p>
            <a:r>
              <a:rPr lang="en-US" dirty="0"/>
              <a:t>Focus on the indoor-to-outdoor scenario</a:t>
            </a:r>
          </a:p>
          <a:p>
            <a:pPr lvl="1"/>
            <a:r>
              <a:rPr lang="en-US" dirty="0"/>
              <a:t>Medium range (maximum 1 km)</a:t>
            </a:r>
          </a:p>
          <a:p>
            <a:pPr lvl="1"/>
            <a:endParaRPr lang="en-US" dirty="0"/>
          </a:p>
          <a:p>
            <a:r>
              <a:rPr lang="en-US" dirty="0"/>
              <a:t>915 MHz communication</a:t>
            </a:r>
          </a:p>
          <a:p>
            <a:pPr lvl="1"/>
            <a:r>
              <a:rPr lang="en-US" b="1" dirty="0"/>
              <a:t>NOT </a:t>
            </a:r>
            <a:r>
              <a:rPr lang="en-US" dirty="0"/>
              <a:t>interoperable with other 802.11 access points and devices</a:t>
            </a:r>
          </a:p>
          <a:p>
            <a:pPr lvl="1"/>
            <a:endParaRPr lang="en-US" dirty="0"/>
          </a:p>
          <a:p>
            <a:r>
              <a:rPr lang="en-US" dirty="0"/>
              <a:t>Theoretically up to 356 Mbps</a:t>
            </a:r>
          </a:p>
          <a:p>
            <a:pPr lvl="1"/>
            <a:r>
              <a:rPr lang="en-US" dirty="0"/>
              <a:t>Practically, most devices are expected to implement 150 kbps to 8 Mbps</a:t>
            </a:r>
          </a:p>
          <a:p>
            <a:pPr lvl="1"/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48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A62DD-BF50-47FD-83AD-1CFC90EC9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802.11ah allows multiple bandwidth allocations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84A67-3391-406B-96DD-AC5566C1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AE87BC1-2A81-40AB-B6FF-1FA3E5834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5600" y="1143000"/>
            <a:ext cx="8977687" cy="501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4977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49A6F-B9EE-4971-9756-4B976B2BB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802.11ah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21870-38ED-4DF8-A2E5-14B95A393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 topology</a:t>
            </a:r>
          </a:p>
          <a:p>
            <a:pPr lvl="1"/>
            <a:r>
              <a:rPr lang="en-US" dirty="0"/>
              <a:t>Up to 8191 devices per access point</a:t>
            </a:r>
          </a:p>
          <a:p>
            <a:pPr lvl="1"/>
            <a:endParaRPr lang="en-US" dirty="0"/>
          </a:p>
          <a:p>
            <a:r>
              <a:rPr lang="en-US" dirty="0"/>
              <a:t>Devices are assigned to a group</a:t>
            </a:r>
          </a:p>
          <a:p>
            <a:pPr lvl="1"/>
            <a:r>
              <a:rPr lang="en-US" dirty="0"/>
              <a:t>Groups are scheduled slots with TDMA</a:t>
            </a:r>
          </a:p>
          <a:p>
            <a:pPr lvl="1"/>
            <a:r>
              <a:rPr lang="en-US" dirty="0"/>
              <a:t>Within a slot CSMA/CA is used for contention among devices</a:t>
            </a:r>
          </a:p>
          <a:p>
            <a:pPr lvl="1"/>
            <a:r>
              <a:rPr lang="en-US" dirty="0"/>
              <a:t>Devices not in the group can sleep until their slot</a:t>
            </a:r>
          </a:p>
          <a:p>
            <a:pPr lvl="1"/>
            <a:endParaRPr lang="en-US" dirty="0"/>
          </a:p>
          <a:p>
            <a:r>
              <a:rPr lang="en-US" dirty="0"/>
              <a:t>Traditional IP communication on top of that</a:t>
            </a:r>
          </a:p>
          <a:p>
            <a:pPr lvl="1"/>
            <a:r>
              <a:rPr lang="en-US" dirty="0"/>
              <a:t>And traditional 802.11 security mechanisms (WPA2/TLS)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95F91-79FC-4809-AC92-E91BDA222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A2EBB98-2380-4585-BAF8-7EFC33C04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3894" y="1143000"/>
            <a:ext cx="52578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02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b="1" dirty="0"/>
              <a:t>TV Whitespaces</a:t>
            </a:r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699819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690A-0033-4402-B5CE-CEADBF158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TV whitespaces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E5942-A504-491C-A9C5-E8083CE3B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Unused TV channels between 54 MHz and 698 MHz</a:t>
            </a:r>
          </a:p>
          <a:p>
            <a:pPr lvl="1"/>
            <a:r>
              <a:rPr lang="en-US" dirty="0"/>
              <a:t>VHF (54-216 MHz)</a:t>
            </a:r>
          </a:p>
          <a:p>
            <a:pPr lvl="1"/>
            <a:r>
              <a:rPr lang="en-US" dirty="0"/>
              <a:t>UHF (470-698 MHz)</a:t>
            </a:r>
          </a:p>
          <a:p>
            <a:pPr lvl="1"/>
            <a:r>
              <a:rPr lang="en-US" dirty="0"/>
              <a:t>6 MHz channel width</a:t>
            </a:r>
          </a:p>
          <a:p>
            <a:pPr lvl="1"/>
            <a:endParaRPr lang="en-US" dirty="0"/>
          </a:p>
          <a:p>
            <a:r>
              <a:rPr lang="en-US" dirty="0"/>
              <a:t>Allocated but unused</a:t>
            </a:r>
          </a:p>
          <a:p>
            <a:pPr lvl="1"/>
            <a:r>
              <a:rPr lang="en-US" dirty="0"/>
              <a:t>FCC allows unlicensed use</a:t>
            </a:r>
          </a:p>
          <a:p>
            <a:pPr lvl="1"/>
            <a:r>
              <a:rPr lang="en-US" b="1" dirty="0"/>
              <a:t>IF</a:t>
            </a:r>
            <a:r>
              <a:rPr lang="en-US" dirty="0"/>
              <a:t> you do not interfere with</a:t>
            </a:r>
            <a:br>
              <a:rPr lang="en-US" dirty="0"/>
            </a:br>
            <a:r>
              <a:rPr lang="en-US" dirty="0"/>
              <a:t>primary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60291-B637-47CC-80E9-153A07DA7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B22165-8912-4AB9-B87F-6D01785C292D}"/>
              </a:ext>
            </a:extLst>
          </p:cNvPr>
          <p:cNvGrpSpPr/>
          <p:nvPr/>
        </p:nvGrpSpPr>
        <p:grpSpPr>
          <a:xfrm>
            <a:off x="5845226" y="1643775"/>
            <a:ext cx="5735168" cy="4712575"/>
            <a:chOff x="5845226" y="1643775"/>
            <a:chExt cx="5735168" cy="47125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BB2FFA-B3CB-4FD4-994A-A90863672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45228" y="1643775"/>
              <a:ext cx="5735166" cy="471257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16F92D3-FEED-48F5-94B9-CA3199DE8AAD}"/>
                </a:ext>
              </a:extLst>
            </p:cNvPr>
            <p:cNvSpPr/>
            <p:nvPr/>
          </p:nvSpPr>
          <p:spPr>
            <a:xfrm>
              <a:off x="5845226" y="1643775"/>
              <a:ext cx="1866413" cy="1152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F435DE-9882-4611-BDF2-AC64A0CB5806}"/>
                </a:ext>
              </a:extLst>
            </p:cNvPr>
            <p:cNvSpPr/>
            <p:nvPr/>
          </p:nvSpPr>
          <p:spPr>
            <a:xfrm rot="2438315">
              <a:off x="7528853" y="2303662"/>
              <a:ext cx="365576" cy="456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06776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F9539-3DB3-4F6E-9E9C-CC494D1F6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Sensing channel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CBBE8-93E5-4A02-BF97-F69C1C4FD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Variation in use</a:t>
            </a:r>
          </a:p>
          <a:p>
            <a:pPr lvl="1"/>
            <a:r>
              <a:rPr lang="en-US" dirty="0"/>
              <a:t>Spatial: Cannot assume same channel will be free everywhere</a:t>
            </a:r>
          </a:p>
          <a:p>
            <a:pPr lvl="1"/>
            <a:r>
              <a:rPr lang="en-US" dirty="0"/>
              <a:t>Temporal: Cannot assume channel will be free at all times</a:t>
            </a:r>
          </a:p>
          <a:p>
            <a:pPr lvl="1"/>
            <a:endParaRPr lang="en-US" dirty="0"/>
          </a:p>
          <a:p>
            <a:r>
              <a:rPr lang="en-US" dirty="0"/>
              <a:t>Cognitive radio approach</a:t>
            </a:r>
          </a:p>
          <a:p>
            <a:pPr lvl="1"/>
            <a:r>
              <a:rPr lang="en-US" dirty="0"/>
              <a:t>Dynamically identify unused portions of spectrum</a:t>
            </a:r>
          </a:p>
          <a:p>
            <a:pPr lvl="1"/>
            <a:endParaRPr lang="en-US" dirty="0"/>
          </a:p>
          <a:p>
            <a:r>
              <a:rPr lang="en-US" dirty="0"/>
              <a:t>Database approach</a:t>
            </a:r>
          </a:p>
          <a:p>
            <a:pPr lvl="1"/>
            <a:r>
              <a:rPr lang="en-US" dirty="0"/>
              <a:t>Let someone else do the scanning. Consult database based on location and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89A5F-8ED4-4D31-A54C-B02E1B42F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682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3387-4F48-0547-8120-2C033F5E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38498-D98D-0841-96E2-32EAE60DF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IEEE standard for whitespaces circa 2014</a:t>
            </a:r>
          </a:p>
          <a:p>
            <a:pPr lvl="1"/>
            <a:r>
              <a:rPr lang="en-US" dirty="0"/>
              <a:t>Not much (any?) use to date</a:t>
            </a:r>
          </a:p>
          <a:p>
            <a:pPr lvl="1"/>
            <a:endParaRPr lang="en-US" dirty="0"/>
          </a:p>
          <a:p>
            <a:r>
              <a:rPr lang="en-US" dirty="0"/>
              <a:t>US/Canada-specific</a:t>
            </a:r>
          </a:p>
          <a:p>
            <a:pPr lvl="1"/>
            <a:r>
              <a:rPr lang="en-US" dirty="0"/>
              <a:t>Limits general-purpose product appeal</a:t>
            </a:r>
          </a:p>
          <a:p>
            <a:pPr lvl="1"/>
            <a:endParaRPr lang="en-US" dirty="0"/>
          </a:p>
          <a:p>
            <a:r>
              <a:rPr lang="en-US" dirty="0"/>
              <a:t>Requires infrastructure about whitespace availability</a:t>
            </a:r>
          </a:p>
          <a:p>
            <a:pPr lvl="1"/>
            <a:r>
              <a:rPr lang="en-US" dirty="0"/>
              <a:t>People are figuring this out, but not really available yet</a:t>
            </a:r>
          </a:p>
          <a:p>
            <a:pPr lvl="1"/>
            <a:r>
              <a:rPr lang="en-US" dirty="0"/>
              <a:t>[</a:t>
            </a:r>
            <a:r>
              <a:rPr lang="en-US" dirty="0" err="1"/>
              <a:t>n.b.</a:t>
            </a:r>
            <a:r>
              <a:rPr lang="en-US" dirty="0"/>
              <a:t> very active area of research; including here]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30C7-D270-FE42-8FE4-1D6F7902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1146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Networks Over tv Whitespaces (SNOW)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design for sensor networks over whitespaces</a:t>
            </a:r>
          </a:p>
          <a:p>
            <a:pPr lvl="1"/>
            <a:r>
              <a:rPr lang="en-US" dirty="0"/>
              <a:t>Base Station manages channel for deployment</a:t>
            </a:r>
          </a:p>
          <a:p>
            <a:pPr lvl="1"/>
            <a:r>
              <a:rPr lang="en-US" dirty="0"/>
              <a:t>Frequency division for devices. Each uplinks on separate subcarrier</a:t>
            </a:r>
          </a:p>
          <a:p>
            <a:pPr lvl="1"/>
            <a:r>
              <a:rPr lang="en-US" dirty="0"/>
              <a:t>Downlink is one OFDM transmission. Each device hears its frequency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C9E846-BE58-4B52-8C7D-1E00E45ED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094" y="2961827"/>
            <a:ext cx="7163800" cy="32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48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CD21-62F7-447E-9617-BF89C01C4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area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6AB57-13C5-4FD3-B3C0-049F02FD9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 at the region/city scale rather than the building/residence scale</a:t>
            </a:r>
          </a:p>
          <a:p>
            <a:pPr lvl="1"/>
            <a:r>
              <a:rPr lang="en-US" dirty="0"/>
              <a:t>Throughout cities</a:t>
            </a:r>
          </a:p>
          <a:p>
            <a:pPr lvl="1"/>
            <a:r>
              <a:rPr lang="en-US" dirty="0"/>
              <a:t>Agricultural deployments</a:t>
            </a:r>
          </a:p>
          <a:p>
            <a:pPr lvl="1"/>
            <a:r>
              <a:rPr lang="en-US" dirty="0"/>
              <a:t>Industrial facilities</a:t>
            </a:r>
          </a:p>
          <a:p>
            <a:pPr lvl="1"/>
            <a:endParaRPr lang="en-US" dirty="0"/>
          </a:p>
          <a:p>
            <a:r>
              <a:rPr lang="en-US" dirty="0"/>
              <a:t>City-scale sensing is one very popular domain</a:t>
            </a:r>
          </a:p>
          <a:p>
            <a:pPr lvl="1"/>
            <a:r>
              <a:rPr lang="en-US" dirty="0"/>
              <a:t>What might we want to sense throughout a city?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3A374-57F1-4B8A-9F0D-6E0ED5F5E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441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226389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Example application: air quality monitoring</a:t>
            </a:r>
            <a:endParaRPr dirty="0"/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599" y="1370194"/>
            <a:ext cx="4259533" cy="24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-25233" y="6525767"/>
            <a:ext cx="91244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 dirty="0"/>
              <a:t>[1] Cheng et al. </a:t>
            </a:r>
            <a:r>
              <a:rPr lang="en" sz="1200" dirty="0" err="1"/>
              <a:t>AirCloud</a:t>
            </a:r>
            <a:r>
              <a:rPr lang="en" sz="1200" dirty="0"/>
              <a:t>: a cloud-based air-quality monitoring system for everyone. 2014. 	[2] Purple Air. 2019.</a:t>
            </a:r>
            <a:endParaRPr sz="1200" dirty="0"/>
          </a:p>
        </p:txBody>
      </p:sp>
      <p:sp>
        <p:nvSpPr>
          <p:cNvPr id="90" name="Google Shape;90;p16"/>
          <p:cNvSpPr txBox="1"/>
          <p:nvPr/>
        </p:nvSpPr>
        <p:spPr>
          <a:xfrm>
            <a:off x="148965" y="356969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sp>
        <p:nvSpPr>
          <p:cNvPr id="92" name="Google Shape;92;p16"/>
          <p:cNvSpPr txBox="1"/>
          <p:nvPr/>
        </p:nvSpPr>
        <p:spPr>
          <a:xfrm>
            <a:off x="1347585" y="4980664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 dirty="0"/>
              <a:t>[2]</a:t>
            </a:r>
            <a:endParaRPr sz="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585" y="3979845"/>
            <a:ext cx="2385467" cy="2556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667" y="1153767"/>
            <a:ext cx="6634733" cy="5198271"/>
          </a:xfrm>
          <a:prstGeom prst="rect">
            <a:avLst/>
          </a:prstGeom>
        </p:spPr>
      </p:pic>
      <p:sp>
        <p:nvSpPr>
          <p:cNvPr id="10" name="Google Shape;92;p16">
            <a:extLst>
              <a:ext uri="{FF2B5EF4-FFF2-40B4-BE49-F238E27FC236}">
                <a16:creationId xmlns:a16="http://schemas.microsoft.com/office/drawing/2014/main" id="{93644528-30AD-D24B-BEFF-0B010495D2CA}"/>
              </a:ext>
            </a:extLst>
          </p:cNvPr>
          <p:cNvSpPr txBox="1"/>
          <p:nvPr/>
        </p:nvSpPr>
        <p:spPr>
          <a:xfrm>
            <a:off x="4773667" y="511040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 dirty="0"/>
              <a:t>[2]</a:t>
            </a:r>
            <a:endParaRPr sz="800" dirty="0"/>
          </a:p>
        </p:txBody>
      </p:sp>
    </p:spTree>
    <p:extLst>
      <p:ext uri="{BB962C8B-B14F-4D97-AF65-F5344CB8AC3E}">
        <p14:creationId xmlns:p14="http://schemas.microsoft.com/office/powerpoint/2010/main" val="203849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2476D4-9A1B-234C-8A1A-5C7339DA078A}"/>
              </a:ext>
            </a:extLst>
          </p:cNvPr>
          <p:cNvSpPr/>
          <p:nvPr/>
        </p:nvSpPr>
        <p:spPr>
          <a:xfrm>
            <a:off x="415600" y="1536633"/>
            <a:ext cx="6499107" cy="455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we collect data from a sensor?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D437-CD5D-A444-BF26-2E411925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6499107" cy="45552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Manually collect measurements</a:t>
            </a:r>
          </a:p>
          <a:p>
            <a:pPr lvl="1"/>
            <a:r>
              <a:rPr lang="en-US" dirty="0"/>
              <a:t>Too much work</a:t>
            </a:r>
          </a:p>
          <a:p>
            <a:pPr marL="152394" indent="0">
              <a:buNone/>
            </a:pPr>
            <a:endParaRPr lang="en-US" dirty="0"/>
          </a:p>
          <a:p>
            <a:r>
              <a:rPr lang="en-US" dirty="0"/>
              <a:t>Connect it to </a:t>
            </a:r>
            <a:r>
              <a:rPr lang="en-US" dirty="0" err="1"/>
              <a:t>WiFi</a:t>
            </a:r>
            <a:r>
              <a:rPr lang="en-US" dirty="0"/>
              <a:t> (or Ethernet)</a:t>
            </a:r>
          </a:p>
          <a:p>
            <a:pPr lvl="1"/>
            <a:r>
              <a:rPr lang="en-US" dirty="0"/>
              <a:t>Too many separate networks</a:t>
            </a:r>
          </a:p>
          <a:p>
            <a:pPr marL="152394" indent="0">
              <a:buNone/>
            </a:pPr>
            <a:endParaRPr lang="en-US" dirty="0"/>
          </a:p>
          <a:p>
            <a:r>
              <a:rPr lang="en-US" dirty="0"/>
              <a:t>Pay for cellular access</a:t>
            </a:r>
          </a:p>
          <a:p>
            <a:pPr lvl="1"/>
            <a:r>
              <a:rPr lang="en-US" dirty="0"/>
              <a:t>Too expensive for many devices</a:t>
            </a:r>
          </a:p>
        </p:txBody>
      </p:sp>
      <p:sp>
        <p:nvSpPr>
          <p:cNvPr id="72" name="Regular Pentagon 71">
            <a:extLst>
              <a:ext uri="{FF2B5EF4-FFF2-40B4-BE49-F238E27FC236}">
                <a16:creationId xmlns:a16="http://schemas.microsoft.com/office/drawing/2014/main" id="{36F8451C-A454-0E4E-8C38-5B24DE0A5B95}"/>
              </a:ext>
            </a:extLst>
          </p:cNvPr>
          <p:cNvSpPr/>
          <p:nvPr/>
        </p:nvSpPr>
        <p:spPr>
          <a:xfrm>
            <a:off x="9347079" y="2441093"/>
            <a:ext cx="89125" cy="84881"/>
          </a:xfrm>
          <a:prstGeom prst="pent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09585"/>
            <a:fld id="{00000000-1234-1234-1234-123412341234}" type="slidenum">
              <a:rPr lang="en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defTabSz="609585"/>
              <a:t>8</a:t>
            </a:fld>
            <a:endParaRPr lang="en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5BE3B0-E4C6-6E40-8E8E-2D389CEAEF81}"/>
              </a:ext>
            </a:extLst>
          </p:cNvPr>
          <p:cNvSpPr/>
          <p:nvPr/>
        </p:nvSpPr>
        <p:spPr>
          <a:xfrm>
            <a:off x="840510" y="2244437"/>
            <a:ext cx="5781964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C25A5-2255-D843-B5E1-6B2FAAB1CECD}"/>
              </a:ext>
            </a:extLst>
          </p:cNvPr>
          <p:cNvSpPr/>
          <p:nvPr/>
        </p:nvSpPr>
        <p:spPr>
          <a:xfrm>
            <a:off x="572655" y="3700385"/>
            <a:ext cx="5781964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38697C-5EB3-9043-AC21-54190837BED0}"/>
              </a:ext>
            </a:extLst>
          </p:cNvPr>
          <p:cNvSpPr/>
          <p:nvPr/>
        </p:nvSpPr>
        <p:spPr>
          <a:xfrm>
            <a:off x="840510" y="5156333"/>
            <a:ext cx="5781964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3343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we collect data from MANY sensors?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D437-CD5D-A444-BF26-2E411925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6499107" cy="45552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Manually collect measurements</a:t>
            </a:r>
          </a:p>
          <a:p>
            <a:pPr lvl="1"/>
            <a:r>
              <a:rPr lang="en-US" dirty="0"/>
              <a:t>Too much work</a:t>
            </a:r>
          </a:p>
          <a:p>
            <a:pPr marL="152394" indent="0">
              <a:buNone/>
            </a:pPr>
            <a:endParaRPr lang="en-US" dirty="0"/>
          </a:p>
          <a:p>
            <a:r>
              <a:rPr lang="en-US" dirty="0"/>
              <a:t>Connect it to </a:t>
            </a:r>
            <a:r>
              <a:rPr lang="en-US" dirty="0" err="1"/>
              <a:t>WiFi</a:t>
            </a:r>
            <a:r>
              <a:rPr lang="en-US" dirty="0"/>
              <a:t> (or Ethernet)</a:t>
            </a:r>
          </a:p>
          <a:p>
            <a:pPr lvl="1"/>
            <a:r>
              <a:rPr lang="en-US" dirty="0"/>
              <a:t>Too many separate networks</a:t>
            </a:r>
          </a:p>
          <a:p>
            <a:pPr marL="152394" indent="0">
              <a:buNone/>
            </a:pPr>
            <a:endParaRPr lang="en-US" dirty="0"/>
          </a:p>
          <a:p>
            <a:r>
              <a:rPr lang="en-US" dirty="0"/>
              <a:t>Pay for cellular access</a:t>
            </a:r>
          </a:p>
          <a:p>
            <a:pPr lvl="1"/>
            <a:r>
              <a:rPr lang="en-US" dirty="0"/>
              <a:t>Too expensive for many devices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E6470C-04DC-3A45-BEF1-69CBEBA5DB6C}"/>
              </a:ext>
            </a:extLst>
          </p:cNvPr>
          <p:cNvGrpSpPr/>
          <p:nvPr/>
        </p:nvGrpSpPr>
        <p:grpSpPr>
          <a:xfrm>
            <a:off x="7103403" y="899088"/>
            <a:ext cx="3717687" cy="5583992"/>
            <a:chOff x="5327552" y="674316"/>
            <a:chExt cx="2788265" cy="4187994"/>
          </a:xfrm>
        </p:grpSpPr>
        <p:sp>
          <p:nvSpPr>
            <p:cNvPr id="22" name="Regular Pentagon 21">
              <a:extLst>
                <a:ext uri="{FF2B5EF4-FFF2-40B4-BE49-F238E27FC236}">
                  <a16:creationId xmlns:a16="http://schemas.microsoft.com/office/drawing/2014/main" id="{4C155B15-1C4A-E645-8543-2186310BC6B6}"/>
                </a:ext>
              </a:extLst>
            </p:cNvPr>
            <p:cNvSpPr/>
            <p:nvPr/>
          </p:nvSpPr>
          <p:spPr>
            <a:xfrm>
              <a:off x="5926913" y="304087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3" name="Regular Pentagon 22">
              <a:extLst>
                <a:ext uri="{FF2B5EF4-FFF2-40B4-BE49-F238E27FC236}">
                  <a16:creationId xmlns:a16="http://schemas.microsoft.com/office/drawing/2014/main" id="{751E34EE-5BAD-4646-8A65-231CDF81F72F}"/>
                </a:ext>
              </a:extLst>
            </p:cNvPr>
            <p:cNvSpPr/>
            <p:nvPr/>
          </p:nvSpPr>
          <p:spPr>
            <a:xfrm>
              <a:off x="5979215" y="26662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4" name="Regular Pentagon 23">
              <a:extLst>
                <a:ext uri="{FF2B5EF4-FFF2-40B4-BE49-F238E27FC236}">
                  <a16:creationId xmlns:a16="http://schemas.microsoft.com/office/drawing/2014/main" id="{562D58D9-4C2E-5245-A625-18B7B27F33E2}"/>
                </a:ext>
              </a:extLst>
            </p:cNvPr>
            <p:cNvSpPr/>
            <p:nvPr/>
          </p:nvSpPr>
          <p:spPr>
            <a:xfrm>
              <a:off x="5861350" y="356559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5" name="Regular Pentagon 24">
              <a:extLst>
                <a:ext uri="{FF2B5EF4-FFF2-40B4-BE49-F238E27FC236}">
                  <a16:creationId xmlns:a16="http://schemas.microsoft.com/office/drawing/2014/main" id="{BD662728-B175-854A-B8DD-E4DEADFB7871}"/>
                </a:ext>
              </a:extLst>
            </p:cNvPr>
            <p:cNvSpPr/>
            <p:nvPr/>
          </p:nvSpPr>
          <p:spPr>
            <a:xfrm>
              <a:off x="6203939" y="333255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6" name="Regular Pentagon 25">
              <a:extLst>
                <a:ext uri="{FF2B5EF4-FFF2-40B4-BE49-F238E27FC236}">
                  <a16:creationId xmlns:a16="http://schemas.microsoft.com/office/drawing/2014/main" id="{4CD2AF82-0B09-B24A-A574-A28FAB0E6045}"/>
                </a:ext>
              </a:extLst>
            </p:cNvPr>
            <p:cNvSpPr/>
            <p:nvPr/>
          </p:nvSpPr>
          <p:spPr>
            <a:xfrm>
              <a:off x="7106794" y="416072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7" name="Regular Pentagon 26">
              <a:extLst>
                <a:ext uri="{FF2B5EF4-FFF2-40B4-BE49-F238E27FC236}">
                  <a16:creationId xmlns:a16="http://schemas.microsoft.com/office/drawing/2014/main" id="{2617FA35-11D7-8442-8A02-74D6007A17F2}"/>
                </a:ext>
              </a:extLst>
            </p:cNvPr>
            <p:cNvSpPr/>
            <p:nvPr/>
          </p:nvSpPr>
          <p:spPr>
            <a:xfrm>
              <a:off x="6906089" y="263441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8" name="Regular Pentagon 27">
              <a:extLst>
                <a:ext uri="{FF2B5EF4-FFF2-40B4-BE49-F238E27FC236}">
                  <a16:creationId xmlns:a16="http://schemas.microsoft.com/office/drawing/2014/main" id="{ACFE5F57-6B0A-E449-AC01-021075884795}"/>
                </a:ext>
              </a:extLst>
            </p:cNvPr>
            <p:cNvSpPr/>
            <p:nvPr/>
          </p:nvSpPr>
          <p:spPr>
            <a:xfrm>
              <a:off x="6044794" y="406558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9" name="Regular Pentagon 28">
              <a:extLst>
                <a:ext uri="{FF2B5EF4-FFF2-40B4-BE49-F238E27FC236}">
                  <a16:creationId xmlns:a16="http://schemas.microsoft.com/office/drawing/2014/main" id="{7CF017CC-5302-6744-A994-005A1883E0EF}"/>
                </a:ext>
              </a:extLst>
            </p:cNvPr>
            <p:cNvSpPr/>
            <p:nvPr/>
          </p:nvSpPr>
          <p:spPr>
            <a:xfrm>
              <a:off x="6227954" y="279701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0" name="Regular Pentagon 29">
              <a:extLst>
                <a:ext uri="{FF2B5EF4-FFF2-40B4-BE49-F238E27FC236}">
                  <a16:creationId xmlns:a16="http://schemas.microsoft.com/office/drawing/2014/main" id="{EB4C19BC-1B9D-E44E-B1F3-9C371E6A35A5}"/>
                </a:ext>
              </a:extLst>
            </p:cNvPr>
            <p:cNvSpPr/>
            <p:nvPr/>
          </p:nvSpPr>
          <p:spPr>
            <a:xfrm>
              <a:off x="7297748" y="287546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1" name="Regular Pentagon 30">
              <a:extLst>
                <a:ext uri="{FF2B5EF4-FFF2-40B4-BE49-F238E27FC236}">
                  <a16:creationId xmlns:a16="http://schemas.microsoft.com/office/drawing/2014/main" id="{22A0AC1C-2669-6849-B947-4C9C89EB26E9}"/>
                </a:ext>
              </a:extLst>
            </p:cNvPr>
            <p:cNvSpPr/>
            <p:nvPr/>
          </p:nvSpPr>
          <p:spPr>
            <a:xfrm>
              <a:off x="6232581" y="456887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2" name="Regular Pentagon 31">
              <a:extLst>
                <a:ext uri="{FF2B5EF4-FFF2-40B4-BE49-F238E27FC236}">
                  <a16:creationId xmlns:a16="http://schemas.microsoft.com/office/drawing/2014/main" id="{878742D4-F34B-A746-9F6D-E8ABE957E286}"/>
                </a:ext>
              </a:extLst>
            </p:cNvPr>
            <p:cNvSpPr/>
            <p:nvPr/>
          </p:nvSpPr>
          <p:spPr>
            <a:xfrm>
              <a:off x="7023974" y="3692027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3" name="Regular Pentagon 32">
              <a:extLst>
                <a:ext uri="{FF2B5EF4-FFF2-40B4-BE49-F238E27FC236}">
                  <a16:creationId xmlns:a16="http://schemas.microsoft.com/office/drawing/2014/main" id="{9728A5FE-8970-E74A-BDF2-E2B8BE94B727}"/>
                </a:ext>
              </a:extLst>
            </p:cNvPr>
            <p:cNvSpPr/>
            <p:nvPr/>
          </p:nvSpPr>
          <p:spPr>
            <a:xfrm>
              <a:off x="7035013" y="31730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4" name="Regular Pentagon 33">
              <a:extLst>
                <a:ext uri="{FF2B5EF4-FFF2-40B4-BE49-F238E27FC236}">
                  <a16:creationId xmlns:a16="http://schemas.microsoft.com/office/drawing/2014/main" id="{C7A02C67-80B0-BB4A-9A74-E8B62EA809A1}"/>
                </a:ext>
              </a:extLst>
            </p:cNvPr>
            <p:cNvSpPr/>
            <p:nvPr/>
          </p:nvSpPr>
          <p:spPr>
            <a:xfrm>
              <a:off x="7838733" y="371459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" name="Regular Pentagon 35">
              <a:extLst>
                <a:ext uri="{FF2B5EF4-FFF2-40B4-BE49-F238E27FC236}">
                  <a16:creationId xmlns:a16="http://schemas.microsoft.com/office/drawing/2014/main" id="{A51DD38C-0673-1348-A076-9964A196EC85}"/>
                </a:ext>
              </a:extLst>
            </p:cNvPr>
            <p:cNvSpPr/>
            <p:nvPr/>
          </p:nvSpPr>
          <p:spPr>
            <a:xfrm>
              <a:off x="7872155" y="311434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8" name="Regular Pentagon 37">
              <a:extLst>
                <a:ext uri="{FF2B5EF4-FFF2-40B4-BE49-F238E27FC236}">
                  <a16:creationId xmlns:a16="http://schemas.microsoft.com/office/drawing/2014/main" id="{C6F6406E-3807-D04B-B382-47F10C8F9A52}"/>
                </a:ext>
              </a:extLst>
            </p:cNvPr>
            <p:cNvSpPr/>
            <p:nvPr/>
          </p:nvSpPr>
          <p:spPr>
            <a:xfrm>
              <a:off x="7369976" y="45688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9" name="Regular Pentagon 38">
              <a:extLst>
                <a:ext uri="{FF2B5EF4-FFF2-40B4-BE49-F238E27FC236}">
                  <a16:creationId xmlns:a16="http://schemas.microsoft.com/office/drawing/2014/main" id="{07F63AD9-13B6-A94E-BF31-41415183B60F}"/>
                </a:ext>
              </a:extLst>
            </p:cNvPr>
            <p:cNvSpPr/>
            <p:nvPr/>
          </p:nvSpPr>
          <p:spPr>
            <a:xfrm>
              <a:off x="7101857" y="448104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" name="Regular Pentagon 39">
              <a:extLst>
                <a:ext uri="{FF2B5EF4-FFF2-40B4-BE49-F238E27FC236}">
                  <a16:creationId xmlns:a16="http://schemas.microsoft.com/office/drawing/2014/main" id="{781823E6-1809-654E-A1E3-30874589C26F}"/>
                </a:ext>
              </a:extLst>
            </p:cNvPr>
            <p:cNvSpPr/>
            <p:nvPr/>
          </p:nvSpPr>
          <p:spPr>
            <a:xfrm>
              <a:off x="7531757" y="240419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1" name="Regular Pentagon 40">
              <a:extLst>
                <a:ext uri="{FF2B5EF4-FFF2-40B4-BE49-F238E27FC236}">
                  <a16:creationId xmlns:a16="http://schemas.microsoft.com/office/drawing/2014/main" id="{0D5271F0-8EA6-8544-AD07-D1A0D0D2F3EC}"/>
                </a:ext>
              </a:extLst>
            </p:cNvPr>
            <p:cNvSpPr/>
            <p:nvPr/>
          </p:nvSpPr>
          <p:spPr>
            <a:xfrm>
              <a:off x="8048973" y="414963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8" name="Regular Pentagon 57">
              <a:extLst>
                <a:ext uri="{FF2B5EF4-FFF2-40B4-BE49-F238E27FC236}">
                  <a16:creationId xmlns:a16="http://schemas.microsoft.com/office/drawing/2014/main" id="{74C0102F-B75F-3043-BDF5-046C8DDD471F}"/>
                </a:ext>
              </a:extLst>
            </p:cNvPr>
            <p:cNvSpPr/>
            <p:nvPr/>
          </p:nvSpPr>
          <p:spPr>
            <a:xfrm>
              <a:off x="6687438" y="479864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9" name="Regular Pentagon 58">
              <a:extLst>
                <a:ext uri="{FF2B5EF4-FFF2-40B4-BE49-F238E27FC236}">
                  <a16:creationId xmlns:a16="http://schemas.microsoft.com/office/drawing/2014/main" id="{BF8B33D4-C889-1C4A-8227-9A4FF26AA3E2}"/>
                </a:ext>
              </a:extLst>
            </p:cNvPr>
            <p:cNvSpPr/>
            <p:nvPr/>
          </p:nvSpPr>
          <p:spPr>
            <a:xfrm>
              <a:off x="5442441" y="29698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1" name="Regular Pentagon 60">
              <a:extLst>
                <a:ext uri="{FF2B5EF4-FFF2-40B4-BE49-F238E27FC236}">
                  <a16:creationId xmlns:a16="http://schemas.microsoft.com/office/drawing/2014/main" id="{D88CFB1B-23A4-2445-ABD1-409989D190A9}"/>
                </a:ext>
              </a:extLst>
            </p:cNvPr>
            <p:cNvSpPr/>
            <p:nvPr/>
          </p:nvSpPr>
          <p:spPr>
            <a:xfrm>
              <a:off x="5594841" y="243292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2" name="Regular Pentagon 61">
              <a:extLst>
                <a:ext uri="{FF2B5EF4-FFF2-40B4-BE49-F238E27FC236}">
                  <a16:creationId xmlns:a16="http://schemas.microsoft.com/office/drawing/2014/main" id="{20BFABC6-8B90-D643-B910-F01C9A588FF2}"/>
                </a:ext>
              </a:extLst>
            </p:cNvPr>
            <p:cNvSpPr/>
            <p:nvPr/>
          </p:nvSpPr>
          <p:spPr>
            <a:xfrm>
              <a:off x="5327552" y="35653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3" name="Regular Pentagon 62">
              <a:extLst>
                <a:ext uri="{FF2B5EF4-FFF2-40B4-BE49-F238E27FC236}">
                  <a16:creationId xmlns:a16="http://schemas.microsoft.com/office/drawing/2014/main" id="{C88EF2ED-20F8-8841-B9FA-04AD11EDF2B2}"/>
                </a:ext>
              </a:extLst>
            </p:cNvPr>
            <p:cNvSpPr/>
            <p:nvPr/>
          </p:nvSpPr>
          <p:spPr>
            <a:xfrm>
              <a:off x="5594841" y="391707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4" name="Regular Pentagon 63">
              <a:extLst>
                <a:ext uri="{FF2B5EF4-FFF2-40B4-BE49-F238E27FC236}">
                  <a16:creationId xmlns:a16="http://schemas.microsoft.com/office/drawing/2014/main" id="{61EC3071-2696-C64C-A73D-8BCF611996A5}"/>
                </a:ext>
              </a:extLst>
            </p:cNvPr>
            <p:cNvSpPr/>
            <p:nvPr/>
          </p:nvSpPr>
          <p:spPr>
            <a:xfrm>
              <a:off x="6203939" y="107075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5" name="Regular Pentagon 64">
              <a:extLst>
                <a:ext uri="{FF2B5EF4-FFF2-40B4-BE49-F238E27FC236}">
                  <a16:creationId xmlns:a16="http://schemas.microsoft.com/office/drawing/2014/main" id="{84110A27-CB51-0844-B82B-17AEE5C44EC7}"/>
                </a:ext>
              </a:extLst>
            </p:cNvPr>
            <p:cNvSpPr/>
            <p:nvPr/>
          </p:nvSpPr>
          <p:spPr>
            <a:xfrm>
              <a:off x="6204566" y="74280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6" name="Regular Pentagon 65">
              <a:extLst>
                <a:ext uri="{FF2B5EF4-FFF2-40B4-BE49-F238E27FC236}">
                  <a16:creationId xmlns:a16="http://schemas.microsoft.com/office/drawing/2014/main" id="{D5640333-F65F-924C-96AD-7979E79759A2}"/>
                </a:ext>
              </a:extLst>
            </p:cNvPr>
            <p:cNvSpPr/>
            <p:nvPr/>
          </p:nvSpPr>
          <p:spPr>
            <a:xfrm>
              <a:off x="6257906" y="14642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7" name="Regular Pentagon 66">
              <a:extLst>
                <a:ext uri="{FF2B5EF4-FFF2-40B4-BE49-F238E27FC236}">
                  <a16:creationId xmlns:a16="http://schemas.microsoft.com/office/drawing/2014/main" id="{79C4E42D-695F-3948-AC35-C787A9389F0D}"/>
                </a:ext>
              </a:extLst>
            </p:cNvPr>
            <p:cNvSpPr/>
            <p:nvPr/>
          </p:nvSpPr>
          <p:spPr>
            <a:xfrm>
              <a:off x="7162710" y="12675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8" name="Regular Pentagon 67">
              <a:extLst>
                <a:ext uri="{FF2B5EF4-FFF2-40B4-BE49-F238E27FC236}">
                  <a16:creationId xmlns:a16="http://schemas.microsoft.com/office/drawing/2014/main" id="{A8F24C4E-75E6-E64A-959C-DC6D9378831C}"/>
                </a:ext>
              </a:extLst>
            </p:cNvPr>
            <p:cNvSpPr/>
            <p:nvPr/>
          </p:nvSpPr>
          <p:spPr>
            <a:xfrm>
              <a:off x="6753689" y="67431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9" name="Regular Pentagon 68">
              <a:extLst>
                <a:ext uri="{FF2B5EF4-FFF2-40B4-BE49-F238E27FC236}">
                  <a16:creationId xmlns:a16="http://schemas.microsoft.com/office/drawing/2014/main" id="{B3E79B53-CD1A-854E-A794-15615B4DC7AD}"/>
                </a:ext>
              </a:extLst>
            </p:cNvPr>
            <p:cNvSpPr/>
            <p:nvPr/>
          </p:nvSpPr>
          <p:spPr>
            <a:xfrm>
              <a:off x="6781323" y="165237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0" name="Regular Pentagon 69">
              <a:extLst>
                <a:ext uri="{FF2B5EF4-FFF2-40B4-BE49-F238E27FC236}">
                  <a16:creationId xmlns:a16="http://schemas.microsoft.com/office/drawing/2014/main" id="{C2DC51DE-191D-124E-8381-C4E684576B29}"/>
                </a:ext>
              </a:extLst>
            </p:cNvPr>
            <p:cNvSpPr/>
            <p:nvPr/>
          </p:nvSpPr>
          <p:spPr>
            <a:xfrm>
              <a:off x="6280380" y="215394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1" name="Regular Pentagon 70">
              <a:extLst>
                <a:ext uri="{FF2B5EF4-FFF2-40B4-BE49-F238E27FC236}">
                  <a16:creationId xmlns:a16="http://schemas.microsoft.com/office/drawing/2014/main" id="{49E9B975-E112-B849-ADA5-5AA97C357C0A}"/>
                </a:ext>
              </a:extLst>
            </p:cNvPr>
            <p:cNvSpPr/>
            <p:nvPr/>
          </p:nvSpPr>
          <p:spPr>
            <a:xfrm>
              <a:off x="7145348" y="91536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2" name="Regular Pentagon 71">
              <a:extLst>
                <a:ext uri="{FF2B5EF4-FFF2-40B4-BE49-F238E27FC236}">
                  <a16:creationId xmlns:a16="http://schemas.microsoft.com/office/drawing/2014/main" id="{36F8451C-A454-0E4E-8C38-5B24DE0A5B95}"/>
                </a:ext>
              </a:extLst>
            </p:cNvPr>
            <p:cNvSpPr/>
            <p:nvPr/>
          </p:nvSpPr>
          <p:spPr>
            <a:xfrm>
              <a:off x="7010309" y="18308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3" name="Regular Pentagon 72">
              <a:extLst>
                <a:ext uri="{FF2B5EF4-FFF2-40B4-BE49-F238E27FC236}">
                  <a16:creationId xmlns:a16="http://schemas.microsoft.com/office/drawing/2014/main" id="{4661C6B6-1A2C-6B4B-A63F-16367B4FC320}"/>
                </a:ext>
              </a:extLst>
            </p:cNvPr>
            <p:cNvSpPr/>
            <p:nvPr/>
          </p:nvSpPr>
          <p:spPr>
            <a:xfrm>
              <a:off x="6714479" y="10070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09585"/>
            <a:fld id="{00000000-1234-1234-1234-123412341234}" type="slidenum">
              <a:rPr lang="en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defTabSz="609585"/>
              <a:t>9</a:t>
            </a:fld>
            <a:endParaRPr lang="en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sp>
        <p:nvSpPr>
          <p:cNvPr id="42" name="Regular Pentagon 41">
            <a:extLst>
              <a:ext uri="{FF2B5EF4-FFF2-40B4-BE49-F238E27FC236}">
                <a16:creationId xmlns:a16="http://schemas.microsoft.com/office/drawing/2014/main" id="{B0062BA0-E247-1A4B-B99A-D928481B9EDC}"/>
              </a:ext>
            </a:extLst>
          </p:cNvPr>
          <p:cNvSpPr/>
          <p:nvPr/>
        </p:nvSpPr>
        <p:spPr>
          <a:xfrm>
            <a:off x="9550279" y="2644293"/>
            <a:ext cx="89125" cy="84881"/>
          </a:xfrm>
          <a:prstGeom prst="pent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503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1FF9501-8777-470B-A8C6-E79AF52D4E7C}" vid="{317817C1-429F-4BA5-B259-C4AAC6A82E93}"/>
    </a:ext>
  </a:extLst>
</a:theme>
</file>

<file path=ppt/theme/theme2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Seravek Light"/>
            <a:cs typeface="Seravek Ligh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cs397_template</Template>
  <TotalTime>2177</TotalTime>
  <Words>2308</Words>
  <Application>Microsoft Office PowerPoint</Application>
  <PresentationFormat>Widescreen</PresentationFormat>
  <Paragraphs>572</Paragraphs>
  <Slides>60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Calibri</vt:lpstr>
      <vt:lpstr>Rockwell</vt:lpstr>
      <vt:lpstr>Tahoma</vt:lpstr>
      <vt:lpstr>Class Slides</vt:lpstr>
      <vt:lpstr>Office Theme</vt:lpstr>
      <vt:lpstr>Lecture 14 Unlicensed LPWANs</vt:lpstr>
      <vt:lpstr>Administrivia</vt:lpstr>
      <vt:lpstr>Today’s Goals</vt:lpstr>
      <vt:lpstr>Resources</vt:lpstr>
      <vt:lpstr>Outline</vt:lpstr>
      <vt:lpstr>Wide area networks</vt:lpstr>
      <vt:lpstr>Example application: air quality monitoring</vt:lpstr>
      <vt:lpstr>How do we collect data from a sensor?</vt:lpstr>
      <vt:lpstr>How do we collect data from MANY sensors?</vt:lpstr>
      <vt:lpstr>We need another network option</vt:lpstr>
      <vt:lpstr>Long-range, low-data needs haven’t historically been met</vt:lpstr>
      <vt:lpstr>Long-range, low-data needs haven’t historically been met</vt:lpstr>
      <vt:lpstr>Long-range, low-data needs haven’t historically been met</vt:lpstr>
      <vt:lpstr>Long-range, low-data needs haven’t historically been met</vt:lpstr>
      <vt:lpstr>Long-range, low-data needs haven’t historically been met</vt:lpstr>
      <vt:lpstr>LPWANs overview (common qualities)</vt:lpstr>
      <vt:lpstr>Outline</vt:lpstr>
      <vt:lpstr>LoRaWAN</vt:lpstr>
      <vt:lpstr>LoRa PHY uses a different modulation</vt:lpstr>
      <vt:lpstr>Chirp Spread Spectrum</vt:lpstr>
      <vt:lpstr>CSS has a Spreading Factor which determines bit rate</vt:lpstr>
      <vt:lpstr>LoRaWAN channels (in the US)</vt:lpstr>
      <vt:lpstr>LoRaWAN data rates</vt:lpstr>
      <vt:lpstr>LoRaWAN link budget</vt:lpstr>
      <vt:lpstr>LoRaWAN gateways</vt:lpstr>
      <vt:lpstr>LoRaWAN MAC</vt:lpstr>
      <vt:lpstr>Optional downlink mechanisms</vt:lpstr>
      <vt:lpstr>LoRaWAN packet format</vt:lpstr>
      <vt:lpstr>LoRaWAN network details</vt:lpstr>
      <vt:lpstr>LoRaWAN hardware</vt:lpstr>
      <vt:lpstr>LoRaWAN network providers</vt:lpstr>
      <vt:lpstr>TTN Scale [Jan 2022]</vt:lpstr>
      <vt:lpstr>Helium Scale [Jan 2022]</vt:lpstr>
      <vt:lpstr>Quick reality check: Cellular?</vt:lpstr>
      <vt:lpstr>LoRaWAN interested parties</vt:lpstr>
      <vt:lpstr>Break + Open Question</vt:lpstr>
      <vt:lpstr>Break + Open Question</vt:lpstr>
      <vt:lpstr>Outline</vt:lpstr>
      <vt:lpstr>Sigfox</vt:lpstr>
      <vt:lpstr>Sigfox PHY</vt:lpstr>
      <vt:lpstr>Sigfox unbalanced uplink and downlink</vt:lpstr>
      <vt:lpstr>Sigfox link budget</vt:lpstr>
      <vt:lpstr>Sigfox MAC</vt:lpstr>
      <vt:lpstr>Sigfox uplink packet</vt:lpstr>
      <vt:lpstr>Aside: why faster bitrate in the US?</vt:lpstr>
      <vt:lpstr>Sigfox downlink packet</vt:lpstr>
      <vt:lpstr>Sigfox deployments</vt:lpstr>
      <vt:lpstr>Sigfox coverage (Spring 2022)</vt:lpstr>
      <vt:lpstr>Break + Open Question</vt:lpstr>
      <vt:lpstr>Break + Open Question</vt:lpstr>
      <vt:lpstr>Outline</vt:lpstr>
      <vt:lpstr>IEEE standard for LPWANs</vt:lpstr>
      <vt:lpstr>802.11ah allows multiple bandwidth allocations</vt:lpstr>
      <vt:lpstr>802.11ah architecture</vt:lpstr>
      <vt:lpstr>Outline</vt:lpstr>
      <vt:lpstr>TV whitespaces</vt:lpstr>
      <vt:lpstr>Sensing channel use</vt:lpstr>
      <vt:lpstr>802.11af</vt:lpstr>
      <vt:lpstr>Sensor Networks Over tv Whitespaces (SNOW)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13 Unlicensed LPWANs</dc:title>
  <dc:creator>Branden Ghena</dc:creator>
  <cp:lastModifiedBy>Branden Ghena</cp:lastModifiedBy>
  <cp:revision>62</cp:revision>
  <dcterms:created xsi:type="dcterms:W3CDTF">2021-02-21T18:12:26Z</dcterms:created>
  <dcterms:modified xsi:type="dcterms:W3CDTF">2023-02-20T21:09:36Z</dcterms:modified>
</cp:coreProperties>
</file>