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70"/>
  </p:notesMasterIdLst>
  <p:sldIdLst>
    <p:sldId id="256" r:id="rId2"/>
    <p:sldId id="2166" r:id="rId3"/>
    <p:sldId id="264" r:id="rId4"/>
    <p:sldId id="348" r:id="rId5"/>
    <p:sldId id="396" r:id="rId6"/>
    <p:sldId id="259" r:id="rId7"/>
    <p:sldId id="260" r:id="rId8"/>
    <p:sldId id="261" r:id="rId9"/>
    <p:sldId id="2167" r:id="rId10"/>
    <p:sldId id="262" r:id="rId11"/>
    <p:sldId id="2033" r:id="rId12"/>
    <p:sldId id="2034" r:id="rId13"/>
    <p:sldId id="2073" r:id="rId14"/>
    <p:sldId id="2035" r:id="rId15"/>
    <p:sldId id="2140" r:id="rId16"/>
    <p:sldId id="2160" r:id="rId17"/>
    <p:sldId id="2099" r:id="rId18"/>
    <p:sldId id="2100" r:id="rId19"/>
    <p:sldId id="2101" r:id="rId20"/>
    <p:sldId id="2120" r:id="rId21"/>
    <p:sldId id="2102" r:id="rId22"/>
    <p:sldId id="2104" r:id="rId23"/>
    <p:sldId id="2105" r:id="rId24"/>
    <p:sldId id="2103" r:id="rId25"/>
    <p:sldId id="2108" r:id="rId26"/>
    <p:sldId id="2113" r:id="rId27"/>
    <p:sldId id="2116" r:id="rId28"/>
    <p:sldId id="2111" r:id="rId29"/>
    <p:sldId id="2112" r:id="rId30"/>
    <p:sldId id="2114" r:id="rId31"/>
    <p:sldId id="2115" r:id="rId32"/>
    <p:sldId id="2107" r:id="rId33"/>
    <p:sldId id="2109" r:id="rId34"/>
    <p:sldId id="2119" r:id="rId35"/>
    <p:sldId id="2161" r:id="rId36"/>
    <p:sldId id="2123" r:id="rId37"/>
    <p:sldId id="2124" r:id="rId38"/>
    <p:sldId id="2125" r:id="rId39"/>
    <p:sldId id="2126" r:id="rId40"/>
    <p:sldId id="2127" r:id="rId41"/>
    <p:sldId id="2129" r:id="rId42"/>
    <p:sldId id="2128" r:id="rId43"/>
    <p:sldId id="2168" r:id="rId44"/>
    <p:sldId id="2169" r:id="rId45"/>
    <p:sldId id="2130" r:id="rId46"/>
    <p:sldId id="2131" r:id="rId47"/>
    <p:sldId id="2132" r:id="rId48"/>
    <p:sldId id="2133" r:id="rId49"/>
    <p:sldId id="2110" r:id="rId50"/>
    <p:sldId id="2165" r:id="rId51"/>
    <p:sldId id="2162" r:id="rId52"/>
    <p:sldId id="2142" r:id="rId53"/>
    <p:sldId id="2143" r:id="rId54"/>
    <p:sldId id="2144" r:id="rId55"/>
    <p:sldId id="2147" r:id="rId56"/>
    <p:sldId id="2148" r:id="rId57"/>
    <p:sldId id="2149" r:id="rId58"/>
    <p:sldId id="2152" r:id="rId59"/>
    <p:sldId id="2163" r:id="rId60"/>
    <p:sldId id="2164" r:id="rId61"/>
    <p:sldId id="2145" r:id="rId62"/>
    <p:sldId id="2151" r:id="rId63"/>
    <p:sldId id="2146" r:id="rId64"/>
    <p:sldId id="2154" r:id="rId65"/>
    <p:sldId id="2155" r:id="rId66"/>
    <p:sldId id="2156" r:id="rId67"/>
    <p:sldId id="2157" r:id="rId68"/>
    <p:sldId id="215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166"/>
            <p14:sldId id="264"/>
          </p14:sldIdLst>
        </p14:section>
        <p14:section name="WAN Background" id="{B55B8E8C-5EAB-4A1E-A4E9-AE5E896E46FA}">
          <p14:sldIdLst>
            <p14:sldId id="348"/>
            <p14:sldId id="396"/>
            <p14:sldId id="259"/>
            <p14:sldId id="260"/>
            <p14:sldId id="261"/>
            <p14:sldId id="2167"/>
            <p14:sldId id="262"/>
            <p14:sldId id="2033"/>
            <p14:sldId id="2034"/>
            <p14:sldId id="2073"/>
            <p14:sldId id="2035"/>
            <p14:sldId id="2140"/>
          </p14:sldIdLst>
        </p14:section>
        <p14:section name="1G" id="{19F37E9E-6A5E-42A1-80B1-C716A656ABEA}">
          <p14:sldIdLst>
            <p14:sldId id="2160"/>
            <p14:sldId id="2099"/>
            <p14:sldId id="2100"/>
            <p14:sldId id="2101"/>
            <p14:sldId id="2120"/>
            <p14:sldId id="2102"/>
            <p14:sldId id="2104"/>
            <p14:sldId id="2105"/>
            <p14:sldId id="2103"/>
            <p14:sldId id="2108"/>
            <p14:sldId id="2113"/>
            <p14:sldId id="2116"/>
            <p14:sldId id="2111"/>
            <p14:sldId id="2112"/>
            <p14:sldId id="2114"/>
            <p14:sldId id="2115"/>
            <p14:sldId id="2107"/>
            <p14:sldId id="2109"/>
            <p14:sldId id="2119"/>
          </p14:sldIdLst>
        </p14:section>
        <p14:section name="2G" id="{9CB9CBB2-6948-4EF6-99E2-E942291235C4}">
          <p14:sldIdLst>
            <p14:sldId id="2161"/>
            <p14:sldId id="2123"/>
            <p14:sldId id="2124"/>
            <p14:sldId id="2125"/>
            <p14:sldId id="2126"/>
            <p14:sldId id="2127"/>
            <p14:sldId id="2129"/>
            <p14:sldId id="2128"/>
            <p14:sldId id="2168"/>
            <p14:sldId id="2169"/>
            <p14:sldId id="2130"/>
            <p14:sldId id="2131"/>
            <p14:sldId id="2132"/>
            <p14:sldId id="2133"/>
            <p14:sldId id="2110"/>
            <p14:sldId id="2165"/>
          </p14:sldIdLst>
        </p14:section>
        <p14:section name="3G/4G and beyond" id="{D3CA0908-8FF4-454E-9775-3723FB5FA64D}">
          <p14:sldIdLst>
            <p14:sldId id="2162"/>
            <p14:sldId id="2142"/>
            <p14:sldId id="2143"/>
            <p14:sldId id="2144"/>
            <p14:sldId id="2147"/>
            <p14:sldId id="2148"/>
            <p14:sldId id="2149"/>
            <p14:sldId id="2152"/>
          </p14:sldIdLst>
        </p14:section>
        <p14:section name="Wrapup" id="{29A7F866-9DA9-446B-8359-CE426CB89C7A}">
          <p14:sldIdLst>
            <p14:sldId id="2163"/>
          </p14:sldIdLst>
        </p14:section>
        <p14:section name="Bonus: IoT on Global Cellular" id="{33579029-306B-4054-8ED9-67E2F44E730A}">
          <p14:sldIdLst>
            <p14:sldId id="2164"/>
            <p14:sldId id="2145"/>
            <p14:sldId id="2151"/>
            <p14:sldId id="2146"/>
            <p14:sldId id="2154"/>
            <p14:sldId id="2155"/>
            <p14:sldId id="2156"/>
            <p14:sldId id="2157"/>
            <p14:sldId id="21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86629" autoAdjust="0"/>
  </p:normalViewPr>
  <p:slideViewPr>
    <p:cSldViewPr snapToGrid="0">
      <p:cViewPr varScale="1">
        <p:scale>
          <a:sx n="74" d="100"/>
          <a:sy n="74" d="100"/>
        </p:scale>
        <p:origin x="84" y="15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SOL mostly. People sold adapter kits to replace transmit modules where possible [see 2G OnStar example for this happening now later in slides]. ADT got sued class-action for selling products that were ‘destined to fail’ (suit failed).</a:t>
            </a:r>
          </a:p>
        </p:txBody>
      </p:sp>
      <p:sp>
        <p:nvSpPr>
          <p:cNvPr id="4" name="Slide Number Placeholder 3"/>
          <p:cNvSpPr>
            <a:spLocks noGrp="1"/>
          </p:cNvSpPr>
          <p:nvPr>
            <p:ph type="sldNum" sz="quarter" idx="5"/>
          </p:nvPr>
        </p:nvSpPr>
        <p:spPr/>
        <p:txBody>
          <a:bodyPr/>
          <a:lstStyle/>
          <a:p>
            <a:fld id="{7A445267-E1A4-074A-A884-6BFE3F4EEE27}" type="slidenum">
              <a:rPr lang="en-US" smtClean="0"/>
              <a:t>33</a:t>
            </a:fld>
            <a:endParaRPr lang="en-US"/>
          </a:p>
        </p:txBody>
      </p:sp>
    </p:spTree>
    <p:extLst>
      <p:ext uri="{BB962C8B-B14F-4D97-AF65-F5344CB8AC3E}">
        <p14:creationId xmlns:p14="http://schemas.microsoft.com/office/powerpoint/2010/main" val="183108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patting-on-back for co-operation history, but it seems somewhat genuine; plus 4 dudes who just plowed through their standard</a:t>
            </a:r>
          </a:p>
          <a:p>
            <a:r>
              <a:rPr lang="en-US" dirty="0"/>
              <a:t> — Insight: GSM</a:t>
            </a:r>
          </a:p>
        </p:txBody>
      </p:sp>
      <p:sp>
        <p:nvSpPr>
          <p:cNvPr id="4" name="Slide Number Placeholder 3"/>
          <p:cNvSpPr>
            <a:spLocks noGrp="1"/>
          </p:cNvSpPr>
          <p:nvPr>
            <p:ph type="sldNum" sz="quarter" idx="5"/>
          </p:nvPr>
        </p:nvSpPr>
        <p:spPr/>
        <p:txBody>
          <a:bodyPr/>
          <a:lstStyle/>
          <a:p>
            <a:fld id="{7A445267-E1A4-074A-A884-6BFE3F4EEE27}" type="slidenum">
              <a:rPr lang="en-US" smtClean="0"/>
              <a:t>40</a:t>
            </a:fld>
            <a:endParaRPr lang="en-US"/>
          </a:p>
        </p:txBody>
      </p:sp>
    </p:spTree>
    <p:extLst>
      <p:ext uri="{BB962C8B-B14F-4D97-AF65-F5344CB8AC3E}">
        <p14:creationId xmlns:p14="http://schemas.microsoft.com/office/powerpoint/2010/main" val="236894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41</a:t>
            </a:fld>
            <a:endParaRPr lang="en-US"/>
          </a:p>
        </p:txBody>
      </p:sp>
    </p:spTree>
    <p:extLst>
      <p:ext uri="{BB962C8B-B14F-4D97-AF65-F5344CB8AC3E}">
        <p14:creationId xmlns:p14="http://schemas.microsoft.com/office/powerpoint/2010/main" val="2778688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42</a:t>
            </a:fld>
            <a:endParaRPr lang="en-US"/>
          </a:p>
        </p:txBody>
      </p:sp>
    </p:spTree>
    <p:extLst>
      <p:ext uri="{BB962C8B-B14F-4D97-AF65-F5344CB8AC3E}">
        <p14:creationId xmlns:p14="http://schemas.microsoft.com/office/powerpoint/2010/main" val="10540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45</a:t>
            </a:fld>
            <a:endParaRPr lang="en-US"/>
          </a:p>
        </p:txBody>
      </p:sp>
    </p:spTree>
    <p:extLst>
      <p:ext uri="{BB962C8B-B14F-4D97-AF65-F5344CB8AC3E}">
        <p14:creationId xmlns:p14="http://schemas.microsoft.com/office/powerpoint/2010/main" val="363853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52</a:t>
            </a:fld>
            <a:endParaRPr lang="en-US"/>
          </a:p>
        </p:txBody>
      </p:sp>
    </p:spTree>
    <p:extLst>
      <p:ext uri="{BB962C8B-B14F-4D97-AF65-F5344CB8AC3E}">
        <p14:creationId xmlns:p14="http://schemas.microsoft.com/office/powerpoint/2010/main" val="251244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Pat’s personal guess: There are critical infrastructure bits that are/will-be effectively 2G only that will take a long time to replace. One band of 2G will live on for years. These are less frequent M2M, so one band is plenty and hit the pragmatic long-tail of legacy devices; also fixes 3g sunset. Reading between the lines, T-Mobile [which is really Deutsche-Telekom, which is really a global conglomerate, which can’t sunset 2g </a:t>
            </a:r>
            <a:r>
              <a:rPr lang="en-US" i="1" dirty="0"/>
              <a:t>globally</a:t>
            </a:r>
            <a:r>
              <a:rPr lang="en-US" dirty="0"/>
              <a:t> for a </a:t>
            </a:r>
            <a:r>
              <a:rPr lang="en-US" i="1" dirty="0"/>
              <a:t>long</a:t>
            </a:r>
            <a:r>
              <a:rPr lang="en-US" i="0" dirty="0"/>
              <a:t> time and so will have internal infra anyway</a:t>
            </a:r>
            <a:r>
              <a:rPr lang="en-US" dirty="0"/>
              <a:t>] will provide 2g services for everything left; can do MVNO-like takeover of devices that need to run on sunset networks [assuming they can roam to the one band that’s left] </a:t>
            </a:r>
          </a:p>
        </p:txBody>
      </p:sp>
      <p:sp>
        <p:nvSpPr>
          <p:cNvPr id="4" name="Slide Number Placeholder 3"/>
          <p:cNvSpPr>
            <a:spLocks noGrp="1"/>
          </p:cNvSpPr>
          <p:nvPr>
            <p:ph type="sldNum" sz="quarter" idx="5"/>
          </p:nvPr>
        </p:nvSpPr>
        <p:spPr/>
        <p:txBody>
          <a:bodyPr/>
          <a:lstStyle/>
          <a:p>
            <a:fld id="{7A445267-E1A4-074A-A884-6BFE3F4EEE27}" type="slidenum">
              <a:rPr lang="en-US" smtClean="0"/>
              <a:t>53</a:t>
            </a:fld>
            <a:endParaRPr lang="en-US"/>
          </a:p>
        </p:txBody>
      </p:sp>
    </p:spTree>
    <p:extLst>
      <p:ext uri="{BB962C8B-B14F-4D97-AF65-F5344CB8AC3E}">
        <p14:creationId xmlns:p14="http://schemas.microsoft.com/office/powerpoint/2010/main" val="179695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as citation pretty lazy Pat… :D </a:t>
            </a:r>
          </a:p>
        </p:txBody>
      </p:sp>
      <p:sp>
        <p:nvSpPr>
          <p:cNvPr id="4" name="Slide Number Placeholder 3"/>
          <p:cNvSpPr>
            <a:spLocks noGrp="1"/>
          </p:cNvSpPr>
          <p:nvPr>
            <p:ph type="sldNum" sz="quarter" idx="5"/>
          </p:nvPr>
        </p:nvSpPr>
        <p:spPr/>
        <p:txBody>
          <a:bodyPr/>
          <a:lstStyle/>
          <a:p>
            <a:fld id="{7A445267-E1A4-074A-A884-6BFE3F4EEE27}" type="slidenum">
              <a:rPr lang="en-US" smtClean="0"/>
              <a:t>56</a:t>
            </a:fld>
            <a:endParaRPr lang="en-US"/>
          </a:p>
        </p:txBody>
      </p:sp>
    </p:spTree>
    <p:extLst>
      <p:ext uri="{BB962C8B-B14F-4D97-AF65-F5344CB8AC3E}">
        <p14:creationId xmlns:p14="http://schemas.microsoft.com/office/powerpoint/2010/main" val="271910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67</a:t>
            </a:fld>
            <a:endParaRPr lang="en-US"/>
          </a:p>
        </p:txBody>
      </p:sp>
    </p:spTree>
    <p:extLst>
      <p:ext uri="{BB962C8B-B14F-4D97-AF65-F5344CB8AC3E}">
        <p14:creationId xmlns:p14="http://schemas.microsoft.com/office/powerpoint/2010/main" val="358146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e365f4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e365f4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e365f4e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e365f4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e365f4e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6e365f4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19</a:t>
            </a:fld>
            <a:endParaRPr lang="en-US"/>
          </a:p>
        </p:txBody>
      </p:sp>
    </p:spTree>
    <p:extLst>
      <p:ext uri="{BB962C8B-B14F-4D97-AF65-F5344CB8AC3E}">
        <p14:creationId xmlns:p14="http://schemas.microsoft.com/office/powerpoint/2010/main" val="222738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35529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now full duplex, and no more operators</a:t>
            </a:r>
          </a:p>
        </p:txBody>
      </p:sp>
      <p:sp>
        <p:nvSpPr>
          <p:cNvPr id="4" name="Slide Number Placeholder 3"/>
          <p:cNvSpPr>
            <a:spLocks noGrp="1"/>
          </p:cNvSpPr>
          <p:nvPr>
            <p:ph type="sldNum" sz="quarter" idx="5"/>
          </p:nvPr>
        </p:nvSpPr>
        <p:spPr/>
        <p:txBody>
          <a:bodyPr/>
          <a:lstStyle/>
          <a:p>
            <a:fld id="{7A445267-E1A4-074A-A884-6BFE3F4EEE27}" type="slidenum">
              <a:rPr lang="en-US" smtClean="0"/>
              <a:t>21</a:t>
            </a:fld>
            <a:endParaRPr lang="en-US"/>
          </a:p>
        </p:txBody>
      </p:sp>
    </p:spTree>
    <p:extLst>
      <p:ext uri="{BB962C8B-B14F-4D97-AF65-F5344CB8AC3E}">
        <p14:creationId xmlns:p14="http://schemas.microsoft.com/office/powerpoint/2010/main" val="14351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22</a:t>
            </a:fld>
            <a:endParaRPr lang="en-US"/>
          </a:p>
        </p:txBody>
      </p:sp>
    </p:spTree>
    <p:extLst>
      <p:ext uri="{BB962C8B-B14F-4D97-AF65-F5344CB8AC3E}">
        <p14:creationId xmlns:p14="http://schemas.microsoft.com/office/powerpoint/2010/main" val="37919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23</a:t>
            </a:fld>
            <a:endParaRPr lang="en-US"/>
          </a:p>
        </p:txBody>
      </p:sp>
    </p:spTree>
    <p:extLst>
      <p:ext uri="{BB962C8B-B14F-4D97-AF65-F5344CB8AC3E}">
        <p14:creationId xmlns:p14="http://schemas.microsoft.com/office/powerpoint/2010/main" val="2120857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2/13/2023</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2/13/2023</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2/13/2023</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2/13/2023</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2/13/2023</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2/13/2023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344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2/13/2023</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02"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ithsonianmag.com/innovation/first-mobile-phone-call-was-made-75-years-ago-180978003/"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hyperlink" Target="https://ethw.org/The_Foundations_of_Mobile_and_Cellular_Telepho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cdg.org/technology/cdma_technology/a_ross/handoff.as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unsynchronized/gr-amps" TargetMode="External"/><Relationship Id="rId2" Type="http://schemas.openxmlformats.org/officeDocument/2006/relationships/hyperlink" Target="https://hackaday.com/tag/amp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en.wikipedia.org/wiki/File:Gsm_structures.sv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xkcd.com/925/"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lightreading.com/5g/atandt-27-of-customers-will-be-affected-by-3g-shutdown/d/d-id/77211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lightreading-images.s3.us-east-1.amazonaws.com/downloads/Letter-to-Schatz.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hyperlink" Target="https://www.researchgate.net/publication/334107628_Terahertz_Band_The_Last_Piece_of_RF_Spectrum_Puzzle_for_Communication_System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hyperlink" Target="https://dl.acm.org/doi/pdf/10.1145/1879141.1879159"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hyperlink" Target="https://nline.io/index.html" TargetMode="External"/><Relationship Id="rId2" Type="http://schemas.openxmlformats.org/officeDocument/2006/relationships/hyperlink" Target="https://patpannuto.com/"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fi.ee.tsinghua.edu.cn/~wanghuandong/papers/ton16.pdf"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lstStyle/>
          <a:p>
            <a:r>
              <a:rPr lang="en-US" dirty="0"/>
              <a:t>Lecture 12</a:t>
            </a:r>
            <a:br>
              <a:rPr lang="en-US" dirty="0"/>
            </a:br>
            <a:r>
              <a:rPr lang="en-US" dirty="0"/>
              <a:t>Evolution of Cellular</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Winter 2023</a:t>
            </a:r>
          </a:p>
        </p:txBody>
      </p:sp>
      <p:sp>
        <p:nvSpPr>
          <p:cNvPr id="4" name="TextBox 3">
            <a:extLst>
              <a:ext uri="{FF2B5EF4-FFF2-40B4-BE49-F238E27FC236}">
                <a16:creationId xmlns:a16="http://schemas.microsoft.com/office/drawing/2014/main" id="{41FE9EE7-D6CB-5276-13A2-9A8084758601}"/>
              </a:ext>
            </a:extLst>
          </p:cNvPr>
          <p:cNvSpPr txBox="1"/>
          <p:nvPr/>
        </p:nvSpPr>
        <p:spPr>
          <a:xfrm>
            <a:off x="8718997" y="5527563"/>
            <a:ext cx="2861397" cy="646331"/>
          </a:xfrm>
          <a:prstGeom prst="rect">
            <a:avLst/>
          </a:prstGeom>
          <a:noFill/>
        </p:spPr>
        <p:txBody>
          <a:bodyPr wrap="square" rtlCol="0">
            <a:spAutoFit/>
          </a:bodyPr>
          <a:lstStyle/>
          <a:p>
            <a:r>
              <a:rPr lang="en-US" dirty="0"/>
              <a:t>Materials in collaboration with Pat </a:t>
            </a:r>
            <a:r>
              <a:rPr lang="en-US" dirty="0" err="1"/>
              <a:t>Pannuto</a:t>
            </a:r>
            <a:r>
              <a:rPr lang="en-US" dirty="0"/>
              <a:t> (UCSD)</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7014165" y="3078565"/>
            <a:ext cx="2311833" cy="2311833"/>
          </a:xfrm>
          <a:prstGeom prst="rect">
            <a:avLst/>
          </a:prstGeom>
          <a:noFill/>
          <a:ln>
            <a:noFill/>
          </a:ln>
        </p:spPr>
      </p:pic>
      <p:pic>
        <p:nvPicPr>
          <p:cNvPr id="130" name="Google Shape;130;p19"/>
          <p:cNvPicPr preferRelativeResize="0"/>
          <p:nvPr/>
        </p:nvPicPr>
        <p:blipFill>
          <a:blip r:embed="rId4">
            <a:alphaModFix/>
          </a:blip>
          <a:stretch>
            <a:fillRect/>
          </a:stretch>
        </p:blipFill>
        <p:spPr>
          <a:xfrm>
            <a:off x="5198501" y="5561823"/>
            <a:ext cx="4127500" cy="960711"/>
          </a:xfrm>
          <a:prstGeom prst="rect">
            <a:avLst/>
          </a:prstGeom>
          <a:noFill/>
          <a:ln>
            <a:noFill/>
          </a:ln>
        </p:spPr>
      </p:pic>
      <p:pic>
        <p:nvPicPr>
          <p:cNvPr id="131" name="Google Shape;131;p19"/>
          <p:cNvPicPr preferRelativeResize="0"/>
          <p:nvPr/>
        </p:nvPicPr>
        <p:blipFill>
          <a:blip r:embed="rId5">
            <a:alphaModFix/>
          </a:blip>
          <a:stretch>
            <a:fillRect/>
          </a:stretch>
        </p:blipFill>
        <p:spPr>
          <a:xfrm>
            <a:off x="6878109" y="304230"/>
            <a:ext cx="4489425" cy="960700"/>
          </a:xfrm>
          <a:prstGeom prst="rect">
            <a:avLst/>
          </a:prstGeom>
          <a:noFill/>
          <a:ln>
            <a:noFill/>
          </a:ln>
        </p:spPr>
      </p:pic>
      <p:pic>
        <p:nvPicPr>
          <p:cNvPr id="132" name="Google Shape;132;p19"/>
          <p:cNvPicPr preferRelativeResize="0"/>
          <p:nvPr/>
        </p:nvPicPr>
        <p:blipFill>
          <a:blip r:embed="rId6">
            <a:alphaModFix/>
          </a:blip>
          <a:stretch>
            <a:fillRect/>
          </a:stretch>
        </p:blipFill>
        <p:spPr>
          <a:xfrm>
            <a:off x="107285" y="3250218"/>
            <a:ext cx="4127500" cy="1968500"/>
          </a:xfrm>
          <a:prstGeom prst="rect">
            <a:avLst/>
          </a:prstGeom>
          <a:noFill/>
          <a:ln>
            <a:noFill/>
          </a:ln>
        </p:spPr>
      </p:pic>
      <p:pic>
        <p:nvPicPr>
          <p:cNvPr id="133" name="Google Shape;133;p19"/>
          <p:cNvPicPr preferRelativeResize="0"/>
          <p:nvPr/>
        </p:nvPicPr>
        <p:blipFill>
          <a:blip r:embed="rId7">
            <a:alphaModFix/>
          </a:blip>
          <a:stretch>
            <a:fillRect/>
          </a:stretch>
        </p:blipFill>
        <p:spPr>
          <a:xfrm>
            <a:off x="0" y="5382734"/>
            <a:ext cx="4762501" cy="1515333"/>
          </a:xfrm>
          <a:prstGeom prst="rect">
            <a:avLst/>
          </a:prstGeom>
          <a:noFill/>
          <a:ln>
            <a:noFill/>
          </a:ln>
        </p:spPr>
      </p:pic>
      <p:pic>
        <p:nvPicPr>
          <p:cNvPr id="134" name="Google Shape;134;p1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257935" y="4586233"/>
            <a:ext cx="1785900" cy="2311832"/>
          </a:xfrm>
          <a:prstGeom prst="rect">
            <a:avLst/>
          </a:prstGeom>
          <a:noFill/>
          <a:ln>
            <a:noFill/>
          </a:ln>
        </p:spPr>
      </p:pic>
      <p:pic>
        <p:nvPicPr>
          <p:cNvPr id="135" name="Google Shape;135;p19"/>
          <p:cNvPicPr preferRelativeResize="0"/>
          <p:nvPr/>
        </p:nvPicPr>
        <p:blipFill>
          <a:blip r:embed="rId9">
            <a:alphaModFix/>
          </a:blip>
          <a:stretch>
            <a:fillRect/>
          </a:stretch>
        </p:blipFill>
        <p:spPr>
          <a:xfrm>
            <a:off x="4344565" y="3250232"/>
            <a:ext cx="2311833" cy="2311833"/>
          </a:xfrm>
          <a:prstGeom prst="rect">
            <a:avLst/>
          </a:prstGeom>
          <a:noFill/>
          <a:ln>
            <a:noFill/>
          </a:ln>
        </p:spPr>
      </p:pic>
      <p:pic>
        <p:nvPicPr>
          <p:cNvPr id="136" name="Google Shape;136;p19"/>
          <p:cNvPicPr preferRelativeResize="0"/>
          <p:nvPr/>
        </p:nvPicPr>
        <p:blipFill>
          <a:blip r:embed="rId10">
            <a:alphaModFix/>
          </a:blip>
          <a:stretch>
            <a:fillRect/>
          </a:stretch>
        </p:blipFill>
        <p:spPr>
          <a:xfrm>
            <a:off x="9853607" y="2765234"/>
            <a:ext cx="2190227" cy="1515333"/>
          </a:xfrm>
          <a:prstGeom prst="rect">
            <a:avLst/>
          </a:prstGeom>
          <a:noFill/>
          <a:ln>
            <a:noFill/>
          </a:ln>
        </p:spPr>
      </p:pic>
      <p:pic>
        <p:nvPicPr>
          <p:cNvPr id="137" name="Google Shape;137;p19"/>
          <p:cNvPicPr preferRelativeResize="0"/>
          <p:nvPr/>
        </p:nvPicPr>
        <p:blipFill>
          <a:blip r:embed="rId11">
            <a:alphaModFix/>
          </a:blip>
          <a:stretch>
            <a:fillRect/>
          </a:stretch>
        </p:blipFill>
        <p:spPr>
          <a:xfrm>
            <a:off x="2617529" y="-75087"/>
            <a:ext cx="3419433" cy="3419433"/>
          </a:xfrm>
          <a:prstGeom prst="rect">
            <a:avLst/>
          </a:prstGeom>
          <a:noFill/>
          <a:ln>
            <a:noFill/>
          </a:ln>
        </p:spPr>
      </p:pic>
      <p:pic>
        <p:nvPicPr>
          <p:cNvPr id="138" name="Google Shape;138;p19"/>
          <p:cNvPicPr preferRelativeResize="0"/>
          <p:nvPr/>
        </p:nvPicPr>
        <p:blipFill>
          <a:blip r:embed="rId12">
            <a:alphaModFix/>
          </a:blip>
          <a:stretch>
            <a:fillRect/>
          </a:stretch>
        </p:blipFill>
        <p:spPr>
          <a:xfrm>
            <a:off x="107295" y="107389"/>
            <a:ext cx="2857500" cy="1157571"/>
          </a:xfrm>
          <a:prstGeom prst="rect">
            <a:avLst/>
          </a:prstGeom>
          <a:noFill/>
          <a:ln>
            <a:noFill/>
          </a:ln>
        </p:spPr>
      </p:pic>
      <p:pic>
        <p:nvPicPr>
          <p:cNvPr id="139" name="Google Shape;139;p19"/>
          <p:cNvPicPr preferRelativeResize="0"/>
          <p:nvPr/>
        </p:nvPicPr>
        <p:blipFill>
          <a:blip r:embed="rId13">
            <a:alphaModFix/>
          </a:blip>
          <a:stretch>
            <a:fillRect/>
          </a:stretch>
        </p:blipFill>
        <p:spPr>
          <a:xfrm>
            <a:off x="6324554" y="1761301"/>
            <a:ext cx="3144279" cy="820916"/>
          </a:xfrm>
          <a:prstGeom prst="rect">
            <a:avLst/>
          </a:prstGeom>
          <a:noFill/>
          <a:ln>
            <a:noFill/>
          </a:ln>
        </p:spPr>
      </p:pic>
      <p:pic>
        <p:nvPicPr>
          <p:cNvPr id="140" name="Google Shape;140;p19"/>
          <p:cNvPicPr preferRelativeResize="0"/>
          <p:nvPr/>
        </p:nvPicPr>
        <p:blipFill>
          <a:blip r:embed="rId14">
            <a:alphaModFix/>
          </a:blip>
          <a:stretch>
            <a:fillRect/>
          </a:stretch>
        </p:blipFill>
        <p:spPr>
          <a:xfrm>
            <a:off x="10130484" y="1953136"/>
            <a:ext cx="1850933" cy="437233"/>
          </a:xfrm>
          <a:prstGeom prst="rect">
            <a:avLst/>
          </a:prstGeom>
          <a:noFill/>
          <a:ln>
            <a:noFill/>
          </a:ln>
        </p:spPr>
      </p:pic>
      <p:pic>
        <p:nvPicPr>
          <p:cNvPr id="141" name="Google Shape;141;p1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1768" y="1667237"/>
            <a:ext cx="2311833" cy="1180713"/>
          </a:xfrm>
          <a:prstGeom prst="rect">
            <a:avLst/>
          </a:prstGeom>
          <a:noFill/>
          <a:ln>
            <a:noFill/>
          </a:ln>
        </p:spPr>
      </p:pic>
      <p:sp>
        <p:nvSpPr>
          <p:cNvPr id="142" name="Google Shape;142;p1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11</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AEB5C57-7B3B-CD4C-81A7-34FA409481F6}"/>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0" name="TextBox 9">
            <a:extLst>
              <a:ext uri="{FF2B5EF4-FFF2-40B4-BE49-F238E27FC236}">
                <a16:creationId xmlns:a16="http://schemas.microsoft.com/office/drawing/2014/main" id="{3B50DDE4-942B-7948-B204-7EC255720D5E}"/>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Tree>
    <p:extLst>
      <p:ext uri="{BB962C8B-B14F-4D97-AF65-F5344CB8AC3E}">
        <p14:creationId xmlns:p14="http://schemas.microsoft.com/office/powerpoint/2010/main" val="3513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12</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45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13</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96B8AF2-2295-EC45-B02C-5190A5D5A93F}"/>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13" name="TextBox 12">
            <a:extLst>
              <a:ext uri="{FF2B5EF4-FFF2-40B4-BE49-F238E27FC236}">
                <a16:creationId xmlns:a16="http://schemas.microsoft.com/office/drawing/2014/main" id="{57F9A607-8AF4-2247-A1BC-2071DABF2EF8}"/>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cxnSp>
        <p:nvCxnSpPr>
          <p:cNvPr id="15" name="Straight Arrow Connector 14">
            <a:extLst>
              <a:ext uri="{FF2B5EF4-FFF2-40B4-BE49-F238E27FC236}">
                <a16:creationId xmlns:a16="http://schemas.microsoft.com/office/drawing/2014/main" id="{9DBAD1EA-3002-094B-B26E-FDC31A18BC0C}"/>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D7993A-E19A-8641-808A-6C59652B44C0}"/>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67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14</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19" name="Rounded Rectangle 18">
            <a:extLst>
              <a:ext uri="{FF2B5EF4-FFF2-40B4-BE49-F238E27FC236}">
                <a16:creationId xmlns:a16="http://schemas.microsoft.com/office/drawing/2014/main" id="{3FF70C35-BD35-5140-ACC8-5F628393FC4D}"/>
              </a:ext>
            </a:extLst>
          </p:cNvPr>
          <p:cNvSpPr/>
          <p:nvPr/>
        </p:nvSpPr>
        <p:spPr>
          <a:xfrm>
            <a:off x="6685280" y="3426181"/>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7" name="TextBox 16">
            <a:extLst>
              <a:ext uri="{FF2B5EF4-FFF2-40B4-BE49-F238E27FC236}">
                <a16:creationId xmlns:a16="http://schemas.microsoft.com/office/drawing/2014/main" id="{808119A4-013C-DD41-8E85-CDCC251B646E}"/>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2B1ABA86-416E-3E43-A093-F07D95F48B9D}"/>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2E3EFC90-A07B-FF40-99E7-6BE18A859F76}"/>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E26267-3780-4E4E-8DE8-62469D02D17A}"/>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1C3237E-78A4-41AE-9F0E-8B8ACBC3DA23}"/>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30" name="TextBox 29">
            <a:extLst>
              <a:ext uri="{FF2B5EF4-FFF2-40B4-BE49-F238E27FC236}">
                <a16:creationId xmlns:a16="http://schemas.microsoft.com/office/drawing/2014/main" id="{484B191F-D416-494B-9CA4-7B3EC9CDA21C}"/>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17981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fontScale="90000"/>
          </a:bodyPr>
          <a:lstStyle/>
          <a:p>
            <a:r>
              <a:rPr lang="en-US" dirty="0"/>
              <a:t>Takeaway: Cellular provides the IoT the only reliable global coverage available today</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62666"/>
            <a:ext cx="10972800" cy="4309533"/>
          </a:xfrm>
        </p:spPr>
        <p:txBody>
          <a:bodyPr/>
          <a:lstStyle/>
          <a:p>
            <a:r>
              <a:rPr lang="en-US" dirty="0"/>
              <a:t>If the goal is deploy-today + work-anywhere, cell is the only option</a:t>
            </a:r>
          </a:p>
          <a:p>
            <a:pPr lvl="1"/>
            <a:r>
              <a:rPr lang="en-US" dirty="0"/>
              <a:t>(Or arguably satellite)</a:t>
            </a:r>
          </a:p>
          <a:p>
            <a:pPr lvl="1"/>
            <a:endParaRPr lang="en-US" dirty="0"/>
          </a:p>
          <a:p>
            <a:r>
              <a:rPr lang="en-US" dirty="0"/>
              <a:t>That’s not to say cell actually works everywhere!</a:t>
            </a:r>
          </a:p>
          <a:p>
            <a:pPr lvl="1"/>
            <a:r>
              <a:rPr lang="en-US" dirty="0"/>
              <a:t>Just the best-available</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spTree>
    <p:extLst>
      <p:ext uri="{BB962C8B-B14F-4D97-AF65-F5344CB8AC3E}">
        <p14:creationId xmlns:p14="http://schemas.microsoft.com/office/powerpoint/2010/main" val="306898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b="1"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7719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A11-7E6D-A143-B36E-18A7E8513956}"/>
              </a:ext>
            </a:extLst>
          </p:cNvPr>
          <p:cNvSpPr>
            <a:spLocks noGrp="1"/>
          </p:cNvSpPr>
          <p:nvPr>
            <p:ph type="title"/>
          </p:nvPr>
        </p:nvSpPr>
        <p:spPr/>
        <p:txBody>
          <a:bodyPr/>
          <a:lstStyle/>
          <a:p>
            <a:r>
              <a:rPr lang="en-US" dirty="0"/>
              <a:t>Poll: What decade was the first commercial mobile phone?</a:t>
            </a:r>
          </a:p>
        </p:txBody>
      </p:sp>
      <p:sp>
        <p:nvSpPr>
          <p:cNvPr id="5" name="Content Placeholder 4">
            <a:extLst>
              <a:ext uri="{FF2B5EF4-FFF2-40B4-BE49-F238E27FC236}">
                <a16:creationId xmlns:a16="http://schemas.microsoft.com/office/drawing/2014/main" id="{81F0B744-9D9F-F643-A84C-AF29EBE09E87}"/>
              </a:ext>
            </a:extLst>
          </p:cNvPr>
          <p:cNvSpPr>
            <a:spLocks noGrp="1"/>
          </p:cNvSpPr>
          <p:nvPr>
            <p:ph idx="1"/>
          </p:nvPr>
        </p:nvSpPr>
        <p:spPr/>
        <p:txBody>
          <a:bodyPr>
            <a:normAutofit fontScale="77500" lnSpcReduction="20000"/>
          </a:bodyPr>
          <a:lstStyle/>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1910-1920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1920-1930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1930-1940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1940-1950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1950-1960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1960-1970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1970-1980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1980-1990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1990-2000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2000-2010</a:t>
            </a: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56C90AFC-F2D4-3C49-9773-5F03D34EB9C0}"/>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spTree>
    <p:extLst>
      <p:ext uri="{BB962C8B-B14F-4D97-AF65-F5344CB8AC3E}">
        <p14:creationId xmlns:p14="http://schemas.microsoft.com/office/powerpoint/2010/main" val="347119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726C-6D40-904A-82F0-928EC612C842}"/>
              </a:ext>
            </a:extLst>
          </p:cNvPr>
          <p:cNvSpPr>
            <a:spLocks noGrp="1"/>
          </p:cNvSpPr>
          <p:nvPr>
            <p:ph type="title"/>
          </p:nvPr>
        </p:nvSpPr>
        <p:spPr/>
        <p:txBody>
          <a:bodyPr/>
          <a:lstStyle/>
          <a:p>
            <a:r>
              <a:rPr lang="en-US" dirty="0"/>
              <a:t>The first commercial mobile phone was in 1946!</a:t>
            </a:r>
          </a:p>
        </p:txBody>
      </p:sp>
      <p:sp>
        <p:nvSpPr>
          <p:cNvPr id="3" name="Content Placeholder 2">
            <a:extLst>
              <a:ext uri="{FF2B5EF4-FFF2-40B4-BE49-F238E27FC236}">
                <a16:creationId xmlns:a16="http://schemas.microsoft.com/office/drawing/2014/main" id="{864BFB8E-1CAF-E54D-B5C8-83C2EE76D872}"/>
              </a:ext>
            </a:extLst>
          </p:cNvPr>
          <p:cNvSpPr>
            <a:spLocks noGrp="1"/>
          </p:cNvSpPr>
          <p:nvPr>
            <p:ph idx="1"/>
          </p:nvPr>
        </p:nvSpPr>
        <p:spPr/>
        <p:txBody>
          <a:bodyPr/>
          <a:lstStyle/>
          <a:p>
            <a:r>
              <a:rPr lang="en-US" dirty="0"/>
              <a:t>By 1948, 5000 users placing around 30,000 calls weekly</a:t>
            </a:r>
          </a:p>
        </p:txBody>
      </p:sp>
      <p:sp>
        <p:nvSpPr>
          <p:cNvPr id="4" name="Slide Number Placeholder 3">
            <a:extLst>
              <a:ext uri="{FF2B5EF4-FFF2-40B4-BE49-F238E27FC236}">
                <a16:creationId xmlns:a16="http://schemas.microsoft.com/office/drawing/2014/main" id="{D3A49DC6-348F-EF40-87CA-8966836DACE7}"/>
              </a:ext>
            </a:extLst>
          </p:cNvPr>
          <p:cNvSpPr>
            <a:spLocks noGrp="1"/>
          </p:cNvSpPr>
          <p:nvPr>
            <p:ph type="sldNum" sz="quarter" idx="12"/>
          </p:nvPr>
        </p:nvSpPr>
        <p:spPr/>
        <p:txBody>
          <a:bodyPr/>
          <a:lstStyle/>
          <a:p>
            <a:pPr algn="r"/>
            <a:fld id="{434A358D-2637-E146-A3BD-05BD470B507B}" type="slidenum">
              <a:rPr lang="en-US" smtClean="0"/>
              <a:pPr algn="r"/>
              <a:t>18</a:t>
            </a:fld>
            <a:endParaRPr lang="en-US" dirty="0"/>
          </a:p>
        </p:txBody>
      </p:sp>
      <p:pic>
        <p:nvPicPr>
          <p:cNvPr id="5" name="Picture 4">
            <a:extLst>
              <a:ext uri="{FF2B5EF4-FFF2-40B4-BE49-F238E27FC236}">
                <a16:creationId xmlns:a16="http://schemas.microsoft.com/office/drawing/2014/main" id="{8522AEBB-9F3C-B349-80A6-772C42A3B963}"/>
              </a:ext>
            </a:extLst>
          </p:cNvPr>
          <p:cNvPicPr>
            <a:picLocks noChangeAspect="1"/>
          </p:cNvPicPr>
          <p:nvPr/>
        </p:nvPicPr>
        <p:blipFill>
          <a:blip r:embed="rId2"/>
          <a:stretch>
            <a:fillRect/>
          </a:stretch>
        </p:blipFill>
        <p:spPr>
          <a:xfrm>
            <a:off x="1097747" y="2190041"/>
            <a:ext cx="4998253" cy="3936124"/>
          </a:xfrm>
          <a:prstGeom prst="rect">
            <a:avLst/>
          </a:prstGeom>
        </p:spPr>
      </p:pic>
      <p:sp>
        <p:nvSpPr>
          <p:cNvPr id="6" name="TextBox 5">
            <a:extLst>
              <a:ext uri="{FF2B5EF4-FFF2-40B4-BE49-F238E27FC236}">
                <a16:creationId xmlns:a16="http://schemas.microsoft.com/office/drawing/2014/main" id="{01F02615-1DA7-014D-9803-D6023118D4A4}"/>
              </a:ext>
            </a:extLst>
          </p:cNvPr>
          <p:cNvSpPr txBox="1"/>
          <p:nvPr/>
        </p:nvSpPr>
        <p:spPr>
          <a:xfrm>
            <a:off x="990308" y="6089611"/>
            <a:ext cx="5477782"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https://www.smithsonianmag.com/innovation/first-mobile-phone-call-was-made-75-years-ago-180978003/</a:t>
            </a:r>
            <a:r>
              <a:rPr lang="en-US" sz="933" dirty="0">
                <a:solidFill>
                  <a:schemeClr val="bg1">
                    <a:lumMod val="50000"/>
                  </a:schemeClr>
                </a:solidFill>
                <a:latin typeface="Seravek Light"/>
                <a:cs typeface="Seravek Light"/>
              </a:rPr>
              <a:t> </a:t>
            </a:r>
          </a:p>
        </p:txBody>
      </p:sp>
      <p:sp>
        <p:nvSpPr>
          <p:cNvPr id="7" name="Content Placeholder 2">
            <a:extLst>
              <a:ext uri="{FF2B5EF4-FFF2-40B4-BE49-F238E27FC236}">
                <a16:creationId xmlns:a16="http://schemas.microsoft.com/office/drawing/2014/main" id="{FCDC52B0-37C0-8249-AFA7-C6A4843672AE}"/>
              </a:ext>
            </a:extLst>
          </p:cNvPr>
          <p:cNvSpPr txBox="1">
            <a:spLocks/>
          </p:cNvSpPr>
          <p:nvPr/>
        </p:nvSpPr>
        <p:spPr>
          <a:xfrm>
            <a:off x="5731641" y="2190039"/>
            <a:ext cx="5850760" cy="389957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“The equipment, of course employing vacuum tubes, </a:t>
            </a:r>
            <a:r>
              <a:rPr lang="en-US" sz="2400" b="1" dirty="0"/>
              <a:t>weighed eighty pounds, filled much of a vehicle’s trunk and drew so much power that it would cause the headlights to dim. </a:t>
            </a:r>
            <a:r>
              <a:rPr lang="en-US" sz="2400" dirty="0"/>
              <a:t>Service cost $15 per month, plus thirty to forty cents per local call, equivalent to $175 2012 dollars, plus $3.50 to $4.65 per call. “</a:t>
            </a:r>
          </a:p>
        </p:txBody>
      </p:sp>
      <p:sp>
        <p:nvSpPr>
          <p:cNvPr id="8" name="TextBox 7">
            <a:extLst>
              <a:ext uri="{FF2B5EF4-FFF2-40B4-BE49-F238E27FC236}">
                <a16:creationId xmlns:a16="http://schemas.microsoft.com/office/drawing/2014/main" id="{97F4B17F-5102-454F-BBEF-FA894BE3D9D6}"/>
              </a:ext>
            </a:extLst>
          </p:cNvPr>
          <p:cNvSpPr txBox="1"/>
          <p:nvPr/>
        </p:nvSpPr>
        <p:spPr>
          <a:xfrm>
            <a:off x="6757272" y="5556131"/>
            <a:ext cx="3708066"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https://ethw.org/The_Foundations_of_Mobile_and_Cellular_Telephony</a:t>
            </a:r>
            <a:r>
              <a:rPr lang="en-US" sz="933"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283570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p>
          <a:p>
            <a:pPr lvl="1"/>
            <a:endParaRPr lang="en-US" dirty="0"/>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3702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2864-6A9D-1122-7432-4B97DB29DF52}"/>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2AD308C5-77E6-1738-C439-3EF6B8350A31}"/>
              </a:ext>
            </a:extLst>
          </p:cNvPr>
          <p:cNvSpPr>
            <a:spLocks noGrp="1"/>
          </p:cNvSpPr>
          <p:nvPr>
            <p:ph idx="1"/>
          </p:nvPr>
        </p:nvSpPr>
        <p:spPr/>
        <p:txBody>
          <a:bodyPr>
            <a:normAutofit/>
          </a:bodyPr>
          <a:lstStyle/>
          <a:p>
            <a:r>
              <a:rPr lang="en-US" dirty="0"/>
              <a:t>Lab: </a:t>
            </a:r>
            <a:r>
              <a:rPr lang="en-US" dirty="0" err="1"/>
              <a:t>WiFi</a:t>
            </a:r>
            <a:r>
              <a:rPr lang="en-US" dirty="0"/>
              <a:t> is out!</a:t>
            </a:r>
          </a:p>
          <a:p>
            <a:pPr lvl="1"/>
            <a:r>
              <a:rPr lang="en-US" dirty="0"/>
              <a:t>Connect a board to the Internet</a:t>
            </a:r>
          </a:p>
          <a:p>
            <a:pPr lvl="1"/>
            <a:r>
              <a:rPr lang="en-US" dirty="0"/>
              <a:t>Connect boards together (Access Point and Client)</a:t>
            </a:r>
          </a:p>
          <a:p>
            <a:pPr lvl="1"/>
            <a:r>
              <a:rPr lang="en-US" dirty="0"/>
              <a:t>Scan for </a:t>
            </a:r>
            <a:r>
              <a:rPr lang="en-US" dirty="0" err="1"/>
              <a:t>WiFi</a:t>
            </a:r>
            <a:r>
              <a:rPr lang="en-US" dirty="0"/>
              <a:t> packets</a:t>
            </a:r>
          </a:p>
          <a:p>
            <a:pPr lvl="1"/>
            <a:r>
              <a:rPr lang="en-US" dirty="0"/>
              <a:t>Host a MQTT broker and publish/subscribe with two other device</a:t>
            </a:r>
          </a:p>
          <a:p>
            <a:pPr lvl="1"/>
            <a:endParaRPr lang="en-US" dirty="0"/>
          </a:p>
          <a:p>
            <a:r>
              <a:rPr lang="en-US" dirty="0" err="1"/>
              <a:t>Hw</a:t>
            </a:r>
            <a:r>
              <a:rPr lang="en-US" dirty="0"/>
              <a:t>: Matter due Wednesday</a:t>
            </a:r>
          </a:p>
          <a:p>
            <a:pPr lvl="1"/>
            <a:endParaRPr lang="en-US" dirty="0"/>
          </a:p>
          <a:p>
            <a:r>
              <a:rPr lang="en-US" dirty="0"/>
              <a:t>Hardware swap</a:t>
            </a:r>
          </a:p>
          <a:p>
            <a:pPr lvl="1"/>
            <a:r>
              <a:rPr lang="en-US" dirty="0"/>
              <a:t>I have more </a:t>
            </a:r>
            <a:r>
              <a:rPr lang="en-US" dirty="0" err="1"/>
              <a:t>Heltec</a:t>
            </a:r>
            <a:r>
              <a:rPr lang="en-US" dirty="0"/>
              <a:t> boards to hand out</a:t>
            </a:r>
          </a:p>
          <a:p>
            <a:pPr lvl="1"/>
            <a:r>
              <a:rPr lang="en-US" dirty="0"/>
              <a:t>I will also collect Nordic boards today</a:t>
            </a:r>
          </a:p>
        </p:txBody>
      </p:sp>
      <p:sp>
        <p:nvSpPr>
          <p:cNvPr id="4" name="Slide Number Placeholder 3">
            <a:extLst>
              <a:ext uri="{FF2B5EF4-FFF2-40B4-BE49-F238E27FC236}">
                <a16:creationId xmlns:a16="http://schemas.microsoft.com/office/drawing/2014/main" id="{020E1856-EB87-403E-38E1-73707724356C}"/>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429077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r>
              <a:rPr lang="en-US" dirty="0"/>
              <a:t> Transmission energy of phone!</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06148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18B-A4CF-3743-9C34-79889AEA11D5}"/>
              </a:ext>
            </a:extLst>
          </p:cNvPr>
          <p:cNvSpPr>
            <a:spLocks noGrp="1"/>
          </p:cNvSpPr>
          <p:nvPr>
            <p:ph type="title"/>
          </p:nvPr>
        </p:nvSpPr>
        <p:spPr/>
        <p:txBody>
          <a:bodyPr/>
          <a:lstStyle/>
          <a:p>
            <a:r>
              <a:rPr lang="en-US" dirty="0"/>
              <a:t>1965: The Improved Mobile Telephone Service</a:t>
            </a:r>
          </a:p>
        </p:txBody>
      </p:sp>
      <p:sp>
        <p:nvSpPr>
          <p:cNvPr id="3" name="Content Placeholder 2">
            <a:extLst>
              <a:ext uri="{FF2B5EF4-FFF2-40B4-BE49-F238E27FC236}">
                <a16:creationId xmlns:a16="http://schemas.microsoft.com/office/drawing/2014/main" id="{76D301A9-2B29-044A-9BCD-6BEB702FC9EF}"/>
              </a:ext>
            </a:extLst>
          </p:cNvPr>
          <p:cNvSpPr>
            <a:spLocks noGrp="1"/>
          </p:cNvSpPr>
          <p:nvPr>
            <p:ph idx="1"/>
          </p:nvPr>
        </p:nvSpPr>
        <p:spPr>
          <a:xfrm>
            <a:off x="607595" y="1143000"/>
            <a:ext cx="10828844" cy="5029200"/>
          </a:xfrm>
        </p:spPr>
        <p:txBody>
          <a:bodyPr>
            <a:normAutofit fontScale="92500" lnSpcReduction="20000"/>
          </a:bodyPr>
          <a:lstStyle/>
          <a:p>
            <a:r>
              <a:rPr lang="en-US" dirty="0"/>
              <a:t>“More spectrum”</a:t>
            </a:r>
          </a:p>
          <a:p>
            <a:pPr lvl="1"/>
            <a:r>
              <a:rPr lang="en-US" dirty="0"/>
              <a:t>Bell: VHF Low (35-44 MHz, 9 channels),</a:t>
            </a:r>
            <a:br>
              <a:rPr lang="en-US" dirty="0"/>
            </a:br>
            <a:r>
              <a:rPr lang="en-US" dirty="0"/>
              <a:t>       VHF High (152-158 MHz, 11 channels), </a:t>
            </a:r>
            <a:br>
              <a:rPr lang="en-US" dirty="0"/>
            </a:br>
            <a:r>
              <a:rPr lang="en-US" dirty="0"/>
              <a:t>       UHF (454-460 MHz, 12 channels)</a:t>
            </a:r>
          </a:p>
          <a:p>
            <a:pPr lvl="1"/>
            <a:r>
              <a:rPr lang="en-US" dirty="0"/>
              <a:t>7 channels at VHF, and 12 channels at UHF for</a:t>
            </a:r>
            <a:br>
              <a:rPr lang="en-US" dirty="0"/>
            </a:br>
            <a:r>
              <a:rPr lang="en-US" dirty="0"/>
              <a:t>"RCCs" (Radio Common Carriers)</a:t>
            </a:r>
          </a:p>
          <a:p>
            <a:pPr lvl="2"/>
            <a:r>
              <a:rPr lang="en-US" dirty="0"/>
              <a:t>These will end up becoming pagers, mostly</a:t>
            </a:r>
          </a:p>
          <a:p>
            <a:pPr lvl="1"/>
            <a:endParaRPr lang="en-US" dirty="0"/>
          </a:p>
          <a:p>
            <a:r>
              <a:rPr lang="en-US" dirty="0"/>
              <a:t>“Full Duplex”</a:t>
            </a:r>
          </a:p>
          <a:p>
            <a:pPr lvl="1"/>
            <a:r>
              <a:rPr lang="en-US" dirty="0"/>
              <a:t>Implemented as channel pairs (two half-duplex)</a:t>
            </a:r>
          </a:p>
          <a:p>
            <a:pPr lvl="1"/>
            <a:endParaRPr lang="en-US" dirty="0"/>
          </a:p>
          <a:p>
            <a:r>
              <a:rPr lang="en-US" dirty="0"/>
              <a:t>Increased spectrum is still not enough</a:t>
            </a:r>
          </a:p>
          <a:p>
            <a:pPr lvl="1"/>
            <a:r>
              <a:rPr lang="en-US" dirty="0"/>
              <a:t>Limited to 40,000 total subscribers</a:t>
            </a:r>
          </a:p>
          <a:p>
            <a:pPr lvl="1"/>
            <a:r>
              <a:rPr lang="en-US" dirty="0"/>
              <a:t>E.g. NYC had 2,000 people on 12 channels with a typical wait of 30 minutes to place a call</a:t>
            </a:r>
          </a:p>
        </p:txBody>
      </p:sp>
      <p:sp>
        <p:nvSpPr>
          <p:cNvPr id="4" name="Slide Number Placeholder 3">
            <a:extLst>
              <a:ext uri="{FF2B5EF4-FFF2-40B4-BE49-F238E27FC236}">
                <a16:creationId xmlns:a16="http://schemas.microsoft.com/office/drawing/2014/main" id="{F67A39B6-03F0-8B40-8268-F46D37CD7618}"/>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5" name="Picture 4">
            <a:extLst>
              <a:ext uri="{FF2B5EF4-FFF2-40B4-BE49-F238E27FC236}">
                <a16:creationId xmlns:a16="http://schemas.microsoft.com/office/drawing/2014/main" id="{3ACD3624-FCCA-154B-A1F3-B79B8E70F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858" y="1098550"/>
            <a:ext cx="3441536" cy="2581153"/>
          </a:xfrm>
          <a:prstGeom prst="rect">
            <a:avLst/>
          </a:prstGeom>
        </p:spPr>
      </p:pic>
      <p:sp>
        <p:nvSpPr>
          <p:cNvPr id="6" name="TextBox 5">
            <a:extLst>
              <a:ext uri="{FF2B5EF4-FFF2-40B4-BE49-F238E27FC236}">
                <a16:creationId xmlns:a16="http://schemas.microsoft.com/office/drawing/2014/main" id="{DE426741-4F86-4443-8DDF-0E18D9BCE064}"/>
              </a:ext>
            </a:extLst>
          </p:cNvPr>
          <p:cNvSpPr txBox="1"/>
          <p:nvPr/>
        </p:nvSpPr>
        <p:spPr>
          <a:xfrm>
            <a:off x="8138858" y="3679703"/>
            <a:ext cx="3441536" cy="379656"/>
          </a:xfrm>
          <a:prstGeom prst="rect">
            <a:avLst/>
          </a:prstGeom>
          <a:noFill/>
        </p:spPr>
        <p:txBody>
          <a:bodyPr wrap="square" rtlCol="0">
            <a:spAutoFit/>
          </a:bodyPr>
          <a:lstStyle/>
          <a:p>
            <a:pPr algn="ctr"/>
            <a:r>
              <a:rPr lang="en-US" sz="1867" i="1" dirty="0">
                <a:latin typeface="Seravek Light"/>
                <a:cs typeface="Seravek Light"/>
              </a:rPr>
              <a:t>Phones fit in a briefcase now</a:t>
            </a:r>
          </a:p>
        </p:txBody>
      </p:sp>
    </p:spTree>
    <p:extLst>
      <p:ext uri="{BB962C8B-B14F-4D97-AF65-F5344CB8AC3E}">
        <p14:creationId xmlns:p14="http://schemas.microsoft.com/office/powerpoint/2010/main" val="42872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944-DA4D-3543-8423-BE232A6FB6B9}"/>
              </a:ext>
            </a:extLst>
          </p:cNvPr>
          <p:cNvSpPr>
            <a:spLocks noGrp="1"/>
          </p:cNvSpPr>
          <p:nvPr>
            <p:ph type="title"/>
          </p:nvPr>
        </p:nvSpPr>
        <p:spPr/>
        <p:txBody>
          <a:bodyPr/>
          <a:lstStyle/>
          <a:p>
            <a:r>
              <a:rPr lang="en-US" dirty="0"/>
              <a:t>Quick review: How can we share spectrum?</a:t>
            </a:r>
          </a:p>
        </p:txBody>
      </p:sp>
      <p:sp>
        <p:nvSpPr>
          <p:cNvPr id="3" name="Content Placeholder 2">
            <a:extLst>
              <a:ext uri="{FF2B5EF4-FFF2-40B4-BE49-F238E27FC236}">
                <a16:creationId xmlns:a16="http://schemas.microsoft.com/office/drawing/2014/main" id="{0C07B9F6-FBCE-D04D-B64C-3C09C0307228}"/>
              </a:ext>
            </a:extLst>
          </p:cNvPr>
          <p:cNvSpPr>
            <a:spLocks noGrp="1"/>
          </p:cNvSpPr>
          <p:nvPr>
            <p:ph idx="1"/>
          </p:nvPr>
        </p:nvSpPr>
        <p:spPr/>
        <p:txBody>
          <a:bodyPr/>
          <a:lstStyle/>
          <a:p>
            <a:r>
              <a:rPr lang="en-US" dirty="0"/>
              <a:t>Frequency division</a:t>
            </a:r>
          </a:p>
          <a:p>
            <a:pPr lvl="1"/>
            <a:r>
              <a:rPr lang="en-US" dirty="0"/>
              <a:t>Already doing that</a:t>
            </a:r>
          </a:p>
          <a:p>
            <a:r>
              <a:rPr lang="en-US" dirty="0"/>
              <a:t>Time division</a:t>
            </a:r>
          </a:p>
          <a:p>
            <a:pPr lvl="1"/>
            <a:r>
              <a:rPr lang="en-US" dirty="0"/>
              <a:t>Already doing that</a:t>
            </a:r>
          </a:p>
          <a:p>
            <a:r>
              <a:rPr lang="en-US" dirty="0"/>
              <a:t>Code division</a:t>
            </a:r>
          </a:p>
          <a:p>
            <a:pPr lvl="1"/>
            <a:r>
              <a:rPr lang="en-US" dirty="0"/>
              <a:t>Won’t come to [US…] mobile networks until the 80’s</a:t>
            </a:r>
          </a:p>
          <a:p>
            <a:endParaRPr lang="en-US" dirty="0"/>
          </a:p>
          <a:p>
            <a:r>
              <a:rPr lang="en-US" dirty="0"/>
              <a:t>Spatial division!!</a:t>
            </a:r>
          </a:p>
        </p:txBody>
      </p:sp>
      <p:sp>
        <p:nvSpPr>
          <p:cNvPr id="4" name="Slide Number Placeholder 3">
            <a:extLst>
              <a:ext uri="{FF2B5EF4-FFF2-40B4-BE49-F238E27FC236}">
                <a16:creationId xmlns:a16="http://schemas.microsoft.com/office/drawing/2014/main" id="{0359F854-28A2-6048-B81E-4D7423689F42}"/>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spTree>
    <p:extLst>
      <p:ext uri="{BB962C8B-B14F-4D97-AF65-F5344CB8AC3E}">
        <p14:creationId xmlns:p14="http://schemas.microsoft.com/office/powerpoint/2010/main" val="397844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What’s </a:t>
            </a:r>
            <a:r>
              <a:rPr lang="en-US" strike="sngStrike" dirty="0"/>
              <a:t>wrong</a:t>
            </a:r>
            <a:r>
              <a:rPr lang="en-US" dirty="0"/>
              <a:t> inefficient with this picture?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Early mobile networks handled the mobility challenge with wide-area coverage</a:t>
            </a:r>
          </a:p>
          <a:p>
            <a:r>
              <a:rPr lang="en-US" dirty="0"/>
              <a:t>The active user could be anywhere in the 40~60 mile range of the transmit tower</a:t>
            </a:r>
          </a:p>
          <a:p>
            <a:pPr lvl="1"/>
            <a:r>
              <a:rPr lang="en-US" dirty="0"/>
              <a:t>So they had exclusive access to that whole area!</a:t>
            </a:r>
          </a:p>
          <a:p>
            <a:r>
              <a:rPr lang="en-US" dirty="0">
                <a:solidFill>
                  <a:srgbClr val="FF0000"/>
                </a:solidFill>
              </a:rPr>
              <a:t>12 frequency channels </a:t>
            </a:r>
            <a:r>
              <a:rPr lang="en-US" dirty="0">
                <a:solidFill>
                  <a:srgbClr val="FF0000"/>
                </a:solidFill>
                <a:sym typeface="Wingdings" pitchFamily="2" charset="2"/>
              </a:rPr>
              <a:t> 12 users</a:t>
            </a:r>
            <a:endParaRPr lang="en-US" dirty="0">
              <a:solidFill>
                <a:srgbClr val="FF0000"/>
              </a:solidFill>
            </a:endParaRP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
        <p:nvSpPr>
          <p:cNvPr id="5" name="Oval 4">
            <a:extLst>
              <a:ext uri="{FF2B5EF4-FFF2-40B4-BE49-F238E27FC236}">
                <a16:creationId xmlns:a16="http://schemas.microsoft.com/office/drawing/2014/main" id="{B169EC92-7964-DB41-8762-96C2351965F4}"/>
              </a:ext>
            </a:extLst>
          </p:cNvPr>
          <p:cNvSpPr/>
          <p:nvPr/>
        </p:nvSpPr>
        <p:spPr>
          <a:xfrm>
            <a:off x="7082283" y="991907"/>
            <a:ext cx="4540120" cy="4540120"/>
          </a:xfrm>
          <a:prstGeom prst="ellipse">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4E3F943-155A-AC43-A375-AE57FB78362F}"/>
              </a:ext>
            </a:extLst>
          </p:cNvPr>
          <p:cNvSpPr/>
          <p:nvPr/>
        </p:nvSpPr>
        <p:spPr>
          <a:xfrm>
            <a:off x="6914350" y="1216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A39209F9-24A5-064E-BAD5-B98333450BF9}"/>
              </a:ext>
            </a:extLst>
          </p:cNvPr>
          <p:cNvSpPr/>
          <p:nvPr/>
        </p:nvSpPr>
        <p:spPr>
          <a:xfrm>
            <a:off x="6827765" y="2359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677B899-F7D5-3140-AF7F-24834158E0BD}"/>
              </a:ext>
            </a:extLst>
          </p:cNvPr>
          <p:cNvSpPr/>
          <p:nvPr/>
        </p:nvSpPr>
        <p:spPr>
          <a:xfrm>
            <a:off x="8224215" y="7687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0D4F180-FA36-444E-B2A9-F85DBDB581DA}"/>
              </a:ext>
            </a:extLst>
          </p:cNvPr>
          <p:cNvSpPr/>
          <p:nvPr/>
        </p:nvSpPr>
        <p:spPr>
          <a:xfrm>
            <a:off x="9263350" y="1272985"/>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8AB3A0C7-F20C-094B-B1B5-9C85B7EFD9E6}"/>
              </a:ext>
            </a:extLst>
          </p:cNvPr>
          <p:cNvSpPr/>
          <p:nvPr/>
        </p:nvSpPr>
        <p:spPr>
          <a:xfrm>
            <a:off x="9263349" y="23484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5169350B-4196-E540-A6F6-D74073B840B1}"/>
              </a:ext>
            </a:extLst>
          </p:cNvPr>
          <p:cNvSpPr/>
          <p:nvPr/>
        </p:nvSpPr>
        <p:spPr>
          <a:xfrm>
            <a:off x="8703109" y="281030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14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03F4-3740-B640-9F34-E3A226884080}"/>
              </a:ext>
            </a:extLst>
          </p:cNvPr>
          <p:cNvSpPr>
            <a:spLocks noGrp="1"/>
          </p:cNvSpPr>
          <p:nvPr>
            <p:ph type="title"/>
          </p:nvPr>
        </p:nvSpPr>
        <p:spPr/>
        <p:txBody>
          <a:bodyPr/>
          <a:lstStyle/>
          <a:p>
            <a:r>
              <a:rPr lang="en-US" dirty="0"/>
              <a:t>The “cell” in cellular networks</a:t>
            </a:r>
          </a:p>
        </p:txBody>
      </p:sp>
      <p:sp>
        <p:nvSpPr>
          <p:cNvPr id="3" name="Content Placeholder 2">
            <a:extLst>
              <a:ext uri="{FF2B5EF4-FFF2-40B4-BE49-F238E27FC236}">
                <a16:creationId xmlns:a16="http://schemas.microsoft.com/office/drawing/2014/main" id="{D5C97C3F-67F5-854C-A86E-105F0CC930A5}"/>
              </a:ext>
            </a:extLst>
          </p:cNvPr>
          <p:cNvSpPr>
            <a:spLocks noGrp="1"/>
          </p:cNvSpPr>
          <p:nvPr>
            <p:ph idx="1"/>
          </p:nvPr>
        </p:nvSpPr>
        <p:spPr>
          <a:xfrm>
            <a:off x="609600" y="1600201"/>
            <a:ext cx="5754624" cy="4525963"/>
          </a:xfrm>
        </p:spPr>
        <p:txBody>
          <a:bodyPr/>
          <a:lstStyle/>
          <a:p>
            <a:r>
              <a:rPr lang="en-US" dirty="0"/>
              <a:t>Cell is </a:t>
            </a:r>
            <a:r>
              <a:rPr lang="en-US" i="1" dirty="0"/>
              <a:t>spatial </a:t>
            </a:r>
            <a:r>
              <a:rPr lang="en-US" dirty="0"/>
              <a:t>division</a:t>
            </a:r>
          </a:p>
          <a:p>
            <a:pPr lvl="1"/>
            <a:r>
              <a:rPr lang="en-US" dirty="0"/>
              <a:t>Reduce transmit power, smaller area</a:t>
            </a:r>
          </a:p>
          <a:p>
            <a:r>
              <a:rPr lang="en-US" dirty="0"/>
              <a:t>Now… </a:t>
            </a:r>
          </a:p>
          <a:p>
            <a:pPr lvl="1"/>
            <a:r>
              <a:rPr lang="en-US" dirty="0"/>
              <a:t>12 / 3 = 4 channels per cell</a:t>
            </a:r>
            <a:r>
              <a:rPr lang="en-US" i="1" dirty="0"/>
              <a:t> </a:t>
            </a:r>
          </a:p>
          <a:p>
            <a:pPr lvl="1"/>
            <a:r>
              <a:rPr lang="en-US" dirty="0"/>
              <a:t>* 6 cells in area</a:t>
            </a:r>
          </a:p>
          <a:p>
            <a:pPr lvl="1"/>
            <a:r>
              <a:rPr lang="en-US" dirty="0">
                <a:solidFill>
                  <a:srgbClr val="FF0000"/>
                </a:solidFill>
              </a:rPr>
              <a:t>= 24 users of same spectrum!</a:t>
            </a:r>
          </a:p>
          <a:p>
            <a:r>
              <a:rPr lang="en-US" dirty="0"/>
              <a:t>And we can choose the cell size based on our expected needs</a:t>
            </a:r>
          </a:p>
        </p:txBody>
      </p:sp>
      <p:sp>
        <p:nvSpPr>
          <p:cNvPr id="4" name="Slide Number Placeholder 3">
            <a:extLst>
              <a:ext uri="{FF2B5EF4-FFF2-40B4-BE49-F238E27FC236}">
                <a16:creationId xmlns:a16="http://schemas.microsoft.com/office/drawing/2014/main" id="{F9B0E527-BF54-7C48-B7CC-0EADF07770D4}"/>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pic>
        <p:nvPicPr>
          <p:cNvPr id="5" name="Picture 4">
            <a:extLst>
              <a:ext uri="{FF2B5EF4-FFF2-40B4-BE49-F238E27FC236}">
                <a16:creationId xmlns:a16="http://schemas.microsoft.com/office/drawing/2014/main" id="{7C098B59-86CF-DC4A-BE3F-03F4AB023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10" name="Picture 9">
            <a:extLst>
              <a:ext uri="{FF2B5EF4-FFF2-40B4-BE49-F238E27FC236}">
                <a16:creationId xmlns:a16="http://schemas.microsoft.com/office/drawing/2014/main" id="{FA6BC71E-4BD1-FF46-8E08-827331CCA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11" name="Picture 10">
            <a:extLst>
              <a:ext uri="{FF2B5EF4-FFF2-40B4-BE49-F238E27FC236}">
                <a16:creationId xmlns:a16="http://schemas.microsoft.com/office/drawing/2014/main" id="{824368A2-CE79-4F4A-A42D-FF8960D1A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12" name="Picture 11">
            <a:extLst>
              <a:ext uri="{FF2B5EF4-FFF2-40B4-BE49-F238E27FC236}">
                <a16:creationId xmlns:a16="http://schemas.microsoft.com/office/drawing/2014/main" id="{BEF9BDE2-3115-FD4A-AEC5-48FC90ACE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20" name="Hexagon 19">
            <a:extLst>
              <a:ext uri="{FF2B5EF4-FFF2-40B4-BE49-F238E27FC236}">
                <a16:creationId xmlns:a16="http://schemas.microsoft.com/office/drawing/2014/main" id="{E0831443-0123-314D-8DB3-CD5363AE3F1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Hexagon 20">
            <a:extLst>
              <a:ext uri="{FF2B5EF4-FFF2-40B4-BE49-F238E27FC236}">
                <a16:creationId xmlns:a16="http://schemas.microsoft.com/office/drawing/2014/main" id="{9A8D33C9-6A76-B040-80C5-B2909C7E7094}"/>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6E84D988-3230-EB45-BCA1-8495D87D8487}"/>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92526E04-A6EC-6747-B502-E9CC0D27C2AA}"/>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7B7FD998-59C6-114B-9A5E-FCEBFA2A0471}"/>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Hexagon 24">
            <a:extLst>
              <a:ext uri="{FF2B5EF4-FFF2-40B4-BE49-F238E27FC236}">
                <a16:creationId xmlns:a16="http://schemas.microsoft.com/office/drawing/2014/main" id="{54140254-6EBE-854B-A79D-593B7B81A348}"/>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CA513F69-193D-6D43-B233-6A3501D11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27" name="Picture 26">
            <a:extLst>
              <a:ext uri="{FF2B5EF4-FFF2-40B4-BE49-F238E27FC236}">
                <a16:creationId xmlns:a16="http://schemas.microsoft.com/office/drawing/2014/main" id="{F9BF8880-FE45-8649-8623-BC4FE78DE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28" name="Picture 27">
            <a:extLst>
              <a:ext uri="{FF2B5EF4-FFF2-40B4-BE49-F238E27FC236}">
                <a16:creationId xmlns:a16="http://schemas.microsoft.com/office/drawing/2014/main" id="{E1DAD96F-B1A1-2D48-8B85-0B02F3E88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spTree>
    <p:extLst>
      <p:ext uri="{BB962C8B-B14F-4D97-AF65-F5344CB8AC3E}">
        <p14:creationId xmlns:p14="http://schemas.microsoft.com/office/powerpoint/2010/main" val="253157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Spatial division tradeoffs</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7595" y="1647824"/>
            <a:ext cx="5175019" cy="4524375"/>
          </a:xfrm>
        </p:spPr>
        <p:txBody>
          <a:bodyPr/>
          <a:lstStyle/>
          <a:p>
            <a:r>
              <a:rPr lang="en-US" dirty="0"/>
              <a:t>Need more infrastructure (more towers)</a:t>
            </a:r>
          </a:p>
          <a:p>
            <a:endParaRPr lang="en-US" dirty="0"/>
          </a:p>
          <a:p>
            <a:r>
              <a:rPr lang="en-US" dirty="0"/>
              <a:t>Need logic to support handoff</a:t>
            </a:r>
          </a:p>
          <a:p>
            <a:pPr lvl="1"/>
            <a:r>
              <a:rPr lang="en-US" dirty="0"/>
              <a:t>Cellular concept in Bell labs at 1947 [one year after first mobile], but no handoff solution yet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pic>
        <p:nvPicPr>
          <p:cNvPr id="5" name="Picture 4">
            <a:extLst>
              <a:ext uri="{FF2B5EF4-FFF2-40B4-BE49-F238E27FC236}">
                <a16:creationId xmlns:a16="http://schemas.microsoft.com/office/drawing/2014/main" id="{97FC0235-27A0-F077-610B-3F92637EA5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6" name="Picture 5">
            <a:extLst>
              <a:ext uri="{FF2B5EF4-FFF2-40B4-BE49-F238E27FC236}">
                <a16:creationId xmlns:a16="http://schemas.microsoft.com/office/drawing/2014/main" id="{70A4AA92-A764-3680-6F28-348A36F5DC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7" name="Picture 6">
            <a:extLst>
              <a:ext uri="{FF2B5EF4-FFF2-40B4-BE49-F238E27FC236}">
                <a16:creationId xmlns:a16="http://schemas.microsoft.com/office/drawing/2014/main" id="{0E7B4273-CCE3-FD51-4131-057ADF975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8" name="Picture 7">
            <a:extLst>
              <a:ext uri="{FF2B5EF4-FFF2-40B4-BE49-F238E27FC236}">
                <a16:creationId xmlns:a16="http://schemas.microsoft.com/office/drawing/2014/main" id="{E0B35B8E-D380-6222-5EC0-DDD2D9341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9" name="Hexagon 8">
            <a:extLst>
              <a:ext uri="{FF2B5EF4-FFF2-40B4-BE49-F238E27FC236}">
                <a16:creationId xmlns:a16="http://schemas.microsoft.com/office/drawing/2014/main" id="{8D8EC519-FAC0-C3A6-FA7B-1DF52673C17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Hexagon 9">
            <a:extLst>
              <a:ext uri="{FF2B5EF4-FFF2-40B4-BE49-F238E27FC236}">
                <a16:creationId xmlns:a16="http://schemas.microsoft.com/office/drawing/2014/main" id="{528BBCA6-3810-3BEC-E203-B654AA9B34E5}"/>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ACE42916-B5C4-565D-2A82-C334937B014D}"/>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Hexagon 11">
            <a:extLst>
              <a:ext uri="{FF2B5EF4-FFF2-40B4-BE49-F238E27FC236}">
                <a16:creationId xmlns:a16="http://schemas.microsoft.com/office/drawing/2014/main" id="{4B676693-4C41-0108-DA15-8661D2ABAF74}"/>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39555765-0CE9-A3B9-AE6B-EF1123E73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14" name="Picture 13">
            <a:extLst>
              <a:ext uri="{FF2B5EF4-FFF2-40B4-BE49-F238E27FC236}">
                <a16:creationId xmlns:a16="http://schemas.microsoft.com/office/drawing/2014/main" id="{BEF78507-A785-D45D-8C9E-B18616F8E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15" name="Picture 14">
            <a:extLst>
              <a:ext uri="{FF2B5EF4-FFF2-40B4-BE49-F238E27FC236}">
                <a16:creationId xmlns:a16="http://schemas.microsoft.com/office/drawing/2014/main" id="{37DD074C-735A-A3EF-5F6A-9766758D8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grpSp>
        <p:nvGrpSpPr>
          <p:cNvPr id="16" name="Group 15">
            <a:extLst>
              <a:ext uri="{FF2B5EF4-FFF2-40B4-BE49-F238E27FC236}">
                <a16:creationId xmlns:a16="http://schemas.microsoft.com/office/drawing/2014/main" id="{06C67486-1EB7-0048-3CD4-112A9DB53797}"/>
              </a:ext>
            </a:extLst>
          </p:cNvPr>
          <p:cNvGrpSpPr/>
          <p:nvPr/>
        </p:nvGrpSpPr>
        <p:grpSpPr>
          <a:xfrm>
            <a:off x="8598951" y="486191"/>
            <a:ext cx="1181751" cy="2886191"/>
            <a:chOff x="6449212" y="364643"/>
            <a:chExt cx="886313" cy="2164643"/>
          </a:xfrm>
        </p:grpSpPr>
        <p:sp>
          <p:nvSpPr>
            <p:cNvPr id="17" name="Oval 16">
              <a:extLst>
                <a:ext uri="{FF2B5EF4-FFF2-40B4-BE49-F238E27FC236}">
                  <a16:creationId xmlns:a16="http://schemas.microsoft.com/office/drawing/2014/main" id="{01D37C34-FA69-0C54-8FAF-A674958B9E91}"/>
                </a:ext>
              </a:extLst>
            </p:cNvPr>
            <p:cNvSpPr/>
            <p:nvPr/>
          </p:nvSpPr>
          <p:spPr>
            <a:xfrm rot="17760102">
              <a:off x="5831352" y="1457549"/>
              <a:ext cx="1689597" cy="4538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4FEAF4C-5458-55F0-039F-594BE850F3B7}"/>
                </a:ext>
              </a:extLst>
            </p:cNvPr>
            <p:cNvSpPr txBox="1"/>
            <p:nvPr/>
          </p:nvSpPr>
          <p:spPr>
            <a:xfrm>
              <a:off x="6958979" y="364643"/>
              <a:ext cx="376546" cy="684755"/>
            </a:xfrm>
            <a:prstGeom prst="rect">
              <a:avLst/>
            </a:prstGeom>
            <a:noFill/>
          </p:spPr>
          <p:txBody>
            <a:bodyPr wrap="none" rtlCol="0">
              <a:spAutoFit/>
            </a:bodyPr>
            <a:lstStyle/>
            <a:p>
              <a:r>
                <a:rPr lang="en-US" sz="5333" b="1" dirty="0">
                  <a:solidFill>
                    <a:srgbClr val="FF0000"/>
                  </a:solidFill>
                  <a:latin typeface="Seravek Light"/>
                  <a:cs typeface="Seravek Light"/>
                </a:rPr>
                <a:t>?</a:t>
              </a:r>
            </a:p>
          </p:txBody>
        </p:sp>
      </p:grpSp>
      <p:sp>
        <p:nvSpPr>
          <p:cNvPr id="19" name="Hexagon 18">
            <a:extLst>
              <a:ext uri="{FF2B5EF4-FFF2-40B4-BE49-F238E27FC236}">
                <a16:creationId xmlns:a16="http://schemas.microsoft.com/office/drawing/2014/main" id="{387CE175-61C1-65E0-90FB-AF2F20DCAA9E}"/>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25CC36DA-0480-746B-DC31-2CFDF2E6908B}"/>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377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6AEF-2DAE-364F-B20C-176BEFD434A5}"/>
              </a:ext>
            </a:extLst>
          </p:cNvPr>
          <p:cNvSpPr>
            <a:spLocks noGrp="1"/>
          </p:cNvSpPr>
          <p:nvPr>
            <p:ph type="title"/>
          </p:nvPr>
        </p:nvSpPr>
        <p:spPr/>
        <p:txBody>
          <a:bodyPr/>
          <a:lstStyle/>
          <a:p>
            <a:r>
              <a:rPr lang="en-US" dirty="0"/>
              <a:t>How often does handoff need to happen anyway?</a:t>
            </a:r>
          </a:p>
        </p:txBody>
      </p:sp>
      <p:sp>
        <p:nvSpPr>
          <p:cNvPr id="3" name="Content Placeholder 2">
            <a:extLst>
              <a:ext uri="{FF2B5EF4-FFF2-40B4-BE49-F238E27FC236}">
                <a16:creationId xmlns:a16="http://schemas.microsoft.com/office/drawing/2014/main" id="{AE664885-8B38-6B47-AFBE-36E98CDB40A0}"/>
              </a:ext>
            </a:extLst>
          </p:cNvPr>
          <p:cNvSpPr>
            <a:spLocks noGrp="1"/>
          </p:cNvSpPr>
          <p:nvPr>
            <p:ph idx="1"/>
          </p:nvPr>
        </p:nvSpPr>
        <p:spPr/>
        <p:txBody>
          <a:bodyPr/>
          <a:lstStyle/>
          <a:p>
            <a:r>
              <a:rPr lang="en-US" dirty="0"/>
              <a:t>Really a question of “how big are cells”</a:t>
            </a:r>
          </a:p>
          <a:p>
            <a:endParaRPr lang="en-US" dirty="0"/>
          </a:p>
          <a:p>
            <a:r>
              <a:rPr lang="en-US" dirty="0"/>
              <a:t>A back-of-envelope answer for “Handoffs per 3-minute call”:</a:t>
            </a:r>
          </a:p>
        </p:txBody>
      </p:sp>
      <p:sp>
        <p:nvSpPr>
          <p:cNvPr id="4" name="Slide Number Placeholder 3">
            <a:extLst>
              <a:ext uri="{FF2B5EF4-FFF2-40B4-BE49-F238E27FC236}">
                <a16:creationId xmlns:a16="http://schemas.microsoft.com/office/drawing/2014/main" id="{E1225671-872F-6247-9C55-5F7CF3125FD2}"/>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graphicFrame>
        <p:nvGraphicFramePr>
          <p:cNvPr id="5" name="Table 4">
            <a:extLst>
              <a:ext uri="{FF2B5EF4-FFF2-40B4-BE49-F238E27FC236}">
                <a16:creationId xmlns:a16="http://schemas.microsoft.com/office/drawing/2014/main" id="{9533EAFE-1FD0-4C40-A5D7-D4FCA1AB00B1}"/>
              </a:ext>
            </a:extLst>
          </p:cNvPr>
          <p:cNvGraphicFramePr>
            <a:graphicFrameLocks noGrp="1"/>
          </p:cNvGraphicFramePr>
          <p:nvPr/>
        </p:nvGraphicFramePr>
        <p:xfrm>
          <a:off x="609600" y="2718817"/>
          <a:ext cx="10765535" cy="3273240"/>
        </p:xfrm>
        <a:graphic>
          <a:graphicData uri="http://schemas.openxmlformats.org/drawingml/2006/table">
            <a:tbl>
              <a:tblPr firstRow="1" bandRow="1">
                <a:tableStyleId>{69012ECD-51FC-41F1-AA8D-1B2483CD663E}</a:tableStyleId>
              </a:tblPr>
              <a:tblGrid>
                <a:gridCol w="2153107">
                  <a:extLst>
                    <a:ext uri="{9D8B030D-6E8A-4147-A177-3AD203B41FA5}">
                      <a16:colId xmlns:a16="http://schemas.microsoft.com/office/drawing/2014/main" val="1083751725"/>
                    </a:ext>
                  </a:extLst>
                </a:gridCol>
                <a:gridCol w="2153107">
                  <a:extLst>
                    <a:ext uri="{9D8B030D-6E8A-4147-A177-3AD203B41FA5}">
                      <a16:colId xmlns:a16="http://schemas.microsoft.com/office/drawing/2014/main" val="2204800961"/>
                    </a:ext>
                  </a:extLst>
                </a:gridCol>
                <a:gridCol w="2153107">
                  <a:extLst>
                    <a:ext uri="{9D8B030D-6E8A-4147-A177-3AD203B41FA5}">
                      <a16:colId xmlns:a16="http://schemas.microsoft.com/office/drawing/2014/main" val="4049061476"/>
                    </a:ext>
                  </a:extLst>
                </a:gridCol>
                <a:gridCol w="2153107">
                  <a:extLst>
                    <a:ext uri="{9D8B030D-6E8A-4147-A177-3AD203B41FA5}">
                      <a16:colId xmlns:a16="http://schemas.microsoft.com/office/drawing/2014/main" val="3619646399"/>
                    </a:ext>
                  </a:extLst>
                </a:gridCol>
                <a:gridCol w="2153107">
                  <a:extLst>
                    <a:ext uri="{9D8B030D-6E8A-4147-A177-3AD203B41FA5}">
                      <a16:colId xmlns:a16="http://schemas.microsoft.com/office/drawing/2014/main" val="3100517724"/>
                    </a:ext>
                  </a:extLst>
                </a:gridCol>
              </a:tblGrid>
              <a:tr h="509171">
                <a:tc>
                  <a:txBody>
                    <a:bodyPr/>
                    <a:lstStyle/>
                    <a:p>
                      <a:endParaRPr lang="en-US" sz="1600" dirty="0">
                        <a:latin typeface="Seravek" panose="020B0503040000020004" pitchFamily="34" charset="0"/>
                      </a:endParaRPr>
                    </a:p>
                  </a:txBody>
                  <a:tcPr marL="121920" marR="121920" marT="60960" marB="60960"/>
                </a:tc>
                <a:tc>
                  <a:txBody>
                    <a:bodyPr/>
                    <a:lstStyle/>
                    <a:p>
                      <a:r>
                        <a:rPr lang="en-US" sz="1600" dirty="0"/>
                        <a:t>Speed (mph)</a:t>
                      </a:r>
                      <a:endParaRPr lang="en-US" sz="1600" dirty="0">
                        <a:latin typeface="Seravek" panose="020B0503040000020004" pitchFamily="34" charset="0"/>
                      </a:endParaRPr>
                    </a:p>
                  </a:txBody>
                  <a:tcPr marL="121920" marR="121920" marT="60960" marB="60960"/>
                </a:tc>
                <a:tc>
                  <a:txBody>
                    <a:bodyPr/>
                    <a:lstStyle/>
                    <a:p>
                      <a:r>
                        <a:rPr lang="en-US" sz="1600" dirty="0"/>
                        <a:t>Speed (</a:t>
                      </a:r>
                      <a:r>
                        <a:rPr lang="en-US" sz="1600" dirty="0" err="1"/>
                        <a:t>kph</a:t>
                      </a:r>
                      <a:r>
                        <a:rPr lang="en-US" sz="1600" dirty="0"/>
                        <a:t>)</a:t>
                      </a:r>
                      <a:endParaRPr lang="en-US" sz="1600" dirty="0">
                        <a:latin typeface="Seravek" panose="020B0503040000020004" pitchFamily="34" charset="0"/>
                      </a:endParaRPr>
                    </a:p>
                  </a:txBody>
                  <a:tcPr marL="121920" marR="121920" marT="60960" marB="60960"/>
                </a:tc>
                <a:tc>
                  <a:txBody>
                    <a:bodyPr/>
                    <a:lstStyle/>
                    <a:p>
                      <a:r>
                        <a:rPr lang="en-US" sz="1600" dirty="0"/>
                        <a:t>Cell Radius (km)</a:t>
                      </a:r>
                      <a:endParaRPr lang="en-US" sz="1600" dirty="0">
                        <a:latin typeface="Seravek" panose="020B0503040000020004" pitchFamily="34" charset="0"/>
                      </a:endParaRPr>
                    </a:p>
                  </a:txBody>
                  <a:tcPr marL="121920" marR="121920" marT="60960" marB="60960"/>
                </a:tc>
                <a:tc>
                  <a:txBody>
                    <a:bodyPr/>
                    <a:lstStyle/>
                    <a:p>
                      <a:r>
                        <a:rPr lang="en-US" sz="1600" dirty="0"/>
                        <a:t>Handoffs</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38239091"/>
                  </a:ext>
                </a:extLst>
              </a:tr>
              <a:tr h="509171">
                <a:tc>
                  <a:txBody>
                    <a:bodyPr/>
                    <a:lstStyle/>
                    <a:p>
                      <a:r>
                        <a:rPr lang="en-US" sz="1600" dirty="0"/>
                        <a:t>Freeway, rural</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0.33</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66179337"/>
                  </a:ext>
                </a:extLst>
              </a:tr>
              <a:tr h="509171">
                <a:tc>
                  <a:txBody>
                    <a:bodyPr/>
                    <a:lstStyle/>
                    <a:p>
                      <a:r>
                        <a:rPr lang="en-US" sz="1600" dirty="0"/>
                        <a:t>Freeway, urban</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3.25</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347648983"/>
                  </a:ext>
                </a:extLst>
              </a:tr>
              <a:tr h="727385">
                <a:tc>
                  <a:txBody>
                    <a:bodyPr/>
                    <a:lstStyle/>
                    <a:p>
                      <a:r>
                        <a:rPr lang="en-US" sz="1600" dirty="0"/>
                        <a:t>Surface streets, urban</a:t>
                      </a:r>
                      <a:endParaRPr lang="en-US" sz="1600" dirty="0">
                        <a:latin typeface="Seravek" panose="020B0503040000020004" pitchFamily="34" charset="0"/>
                      </a:endParaRPr>
                    </a:p>
                  </a:txBody>
                  <a:tcPr marL="121920" marR="121920" marT="60960" marB="60960"/>
                </a:tc>
                <a:tc>
                  <a:txBody>
                    <a:bodyPr/>
                    <a:lstStyle/>
                    <a:p>
                      <a:r>
                        <a:rPr lang="en-US" sz="1600" dirty="0"/>
                        <a:t>30</a:t>
                      </a:r>
                      <a:endParaRPr lang="en-US" sz="1600" dirty="0">
                        <a:latin typeface="Seravek" panose="020B0503040000020004" pitchFamily="34" charset="0"/>
                      </a:endParaRPr>
                    </a:p>
                  </a:txBody>
                  <a:tcPr marL="121920" marR="121920" marT="60960" marB="60960"/>
                </a:tc>
                <a:tc>
                  <a:txBody>
                    <a:bodyPr/>
                    <a:lstStyle/>
                    <a:p>
                      <a:r>
                        <a:rPr lang="en-US" sz="1600" dirty="0"/>
                        <a:t>48</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853847922"/>
                  </a:ext>
                </a:extLst>
              </a:tr>
              <a:tr h="509171">
                <a:tc>
                  <a:txBody>
                    <a:bodyPr/>
                    <a:lstStyle/>
                    <a:p>
                      <a:r>
                        <a:rPr lang="en-US" sz="1600" dirty="0"/>
                        <a:t>Pedestrian, urban</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0.12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1326655983"/>
                  </a:ext>
                </a:extLst>
              </a:tr>
              <a:tr h="509171">
                <a:tc>
                  <a:txBody>
                    <a:bodyPr/>
                    <a:lstStyle/>
                    <a:p>
                      <a:r>
                        <a:rPr lang="en-US" sz="1600" dirty="0"/>
                        <a:t>Pedestrian, microcell</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0.1</a:t>
                      </a:r>
                      <a:endParaRPr lang="en-US" sz="1600" dirty="0">
                        <a:latin typeface="Seravek" panose="020B0503040000020004" pitchFamily="34" charset="0"/>
                      </a:endParaRPr>
                    </a:p>
                  </a:txBody>
                  <a:tcPr marL="121920" marR="121920" marT="60960" marB="60960"/>
                </a:tc>
                <a:tc>
                  <a:txBody>
                    <a:bodyPr/>
                    <a:lstStyle/>
                    <a:p>
                      <a:r>
                        <a:rPr lang="en-US" sz="1600" dirty="0"/>
                        <a:t>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208712547"/>
                  </a:ext>
                </a:extLst>
              </a:tr>
            </a:tbl>
          </a:graphicData>
        </a:graphic>
      </p:graphicFrame>
      <p:sp>
        <p:nvSpPr>
          <p:cNvPr id="6" name="TextBox 5">
            <a:extLst>
              <a:ext uri="{FF2B5EF4-FFF2-40B4-BE49-F238E27FC236}">
                <a16:creationId xmlns:a16="http://schemas.microsoft.com/office/drawing/2014/main" id="{202DF918-BE15-6540-960A-BB381722B111}"/>
              </a:ext>
            </a:extLst>
          </p:cNvPr>
          <p:cNvSpPr txBox="1"/>
          <p:nvPr/>
        </p:nvSpPr>
        <p:spPr>
          <a:xfrm>
            <a:off x="5758825" y="5992793"/>
            <a:ext cx="563006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Table data from Arthur H. M. Ross, PhD: </a:t>
            </a:r>
            <a:r>
              <a:rPr lang="en-US" sz="933" i="1" dirty="0">
                <a:solidFill>
                  <a:schemeClr val="bg1">
                    <a:lumMod val="50000"/>
                  </a:schemeClr>
                </a:solidFill>
                <a:latin typeface="Seravek Light"/>
                <a:cs typeface="Seravek Light"/>
                <a:hlinkClick r:id="rId2">
                  <a:extLst>
                    <a:ext uri="{A12FA001-AC4F-418D-AE19-62706E023703}">
                      <ahyp:hlinkClr xmlns:ahyp="http://schemas.microsoft.com/office/drawing/2018/hyperlinkcolor" val="tx"/>
                    </a:ext>
                  </a:extLst>
                </a:hlinkClick>
              </a:rPr>
              <a:t>http://www.cdg.org/technology/cdma_technology/a_ross/handoff.asp</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63789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BDA-FA5C-1245-97E1-32B2A8810291}"/>
              </a:ext>
            </a:extLst>
          </p:cNvPr>
          <p:cNvSpPr>
            <a:spLocks noGrp="1"/>
          </p:cNvSpPr>
          <p:nvPr>
            <p:ph type="title"/>
          </p:nvPr>
        </p:nvSpPr>
        <p:spPr/>
        <p:txBody>
          <a:bodyPr/>
          <a:lstStyle/>
          <a:p>
            <a:r>
              <a:rPr lang="en-US" dirty="0"/>
              <a:t>Introducing 1G! (First Generation)</a:t>
            </a:r>
          </a:p>
        </p:txBody>
      </p:sp>
      <p:sp>
        <p:nvSpPr>
          <p:cNvPr id="3" name="Content Placeholder 2">
            <a:extLst>
              <a:ext uri="{FF2B5EF4-FFF2-40B4-BE49-F238E27FC236}">
                <a16:creationId xmlns:a16="http://schemas.microsoft.com/office/drawing/2014/main" id="{D41A3296-A715-C741-A150-2A7371FA89A0}"/>
              </a:ext>
            </a:extLst>
          </p:cNvPr>
          <p:cNvSpPr>
            <a:spLocks noGrp="1"/>
          </p:cNvSpPr>
          <p:nvPr>
            <p:ph idx="1"/>
          </p:nvPr>
        </p:nvSpPr>
        <p:spPr/>
        <p:txBody>
          <a:bodyPr/>
          <a:lstStyle/>
          <a:p>
            <a:r>
              <a:rPr lang="en-US" dirty="0"/>
              <a:t>AMPS — Advanced Mobile Phone Service (circa 1983)</a:t>
            </a:r>
          </a:p>
          <a:p>
            <a:pPr lvl="1"/>
            <a:r>
              <a:rPr lang="en-US" dirty="0"/>
              <a:t>Other 1G’s:</a:t>
            </a:r>
          </a:p>
          <a:p>
            <a:pPr lvl="2"/>
            <a:r>
              <a:rPr lang="en-US" dirty="0"/>
              <a:t>Nordic Mobile Telephone (NMT) — Nordics, Eastern Europe, Russia</a:t>
            </a:r>
          </a:p>
          <a:p>
            <a:pPr lvl="2"/>
            <a:r>
              <a:rPr lang="en-US" dirty="0"/>
              <a:t>Total Access Communications System (TACS) — UK, West Germany, Portugal South Africa</a:t>
            </a:r>
          </a:p>
          <a:p>
            <a:pPr lvl="2"/>
            <a:r>
              <a:rPr lang="en-US" dirty="0" err="1"/>
              <a:t>Radiocom</a:t>
            </a:r>
            <a:r>
              <a:rPr lang="en-US" dirty="0"/>
              <a:t> 2000 — France</a:t>
            </a:r>
          </a:p>
          <a:p>
            <a:pPr lvl="2"/>
            <a:endParaRPr lang="en-US" dirty="0"/>
          </a:p>
          <a:p>
            <a:pPr lvl="2"/>
            <a:endParaRPr lang="en-US" dirty="0"/>
          </a:p>
          <a:p>
            <a:r>
              <a:rPr lang="en-US" dirty="0"/>
              <a:t>1G is defined by:</a:t>
            </a:r>
          </a:p>
          <a:p>
            <a:pPr lvl="1"/>
            <a:r>
              <a:rPr lang="en-US" dirty="0"/>
              <a:t>Analog voice channels</a:t>
            </a:r>
          </a:p>
          <a:p>
            <a:pPr lvl="1"/>
            <a:r>
              <a:rPr lang="en-US" dirty="0"/>
              <a:t>Established by </a:t>
            </a:r>
            <a:r>
              <a:rPr lang="en-US" dirty="0">
                <a:solidFill>
                  <a:srgbClr val="FF0000"/>
                </a:solidFill>
              </a:rPr>
              <a:t>digital</a:t>
            </a:r>
            <a:r>
              <a:rPr lang="en-US" dirty="0"/>
              <a:t> control channel  </a:t>
            </a:r>
            <a:r>
              <a:rPr lang="en-US" dirty="0">
                <a:solidFill>
                  <a:srgbClr val="FF0000"/>
                </a:solidFill>
                <a:sym typeface="Wingdings" pitchFamily="2" charset="2"/>
              </a:rPr>
              <a:t>  </a:t>
            </a:r>
            <a:r>
              <a:rPr lang="en-US" b="1" dirty="0">
                <a:solidFill>
                  <a:srgbClr val="FF0000"/>
                </a:solidFill>
                <a:sym typeface="Wingdings" pitchFamily="2" charset="2"/>
              </a:rPr>
              <a:t>handoffs</a:t>
            </a:r>
            <a:endParaRPr lang="en-US" dirty="0">
              <a:solidFill>
                <a:srgbClr val="FF0000"/>
              </a:solidFill>
            </a:endParaRPr>
          </a:p>
        </p:txBody>
      </p:sp>
      <p:sp>
        <p:nvSpPr>
          <p:cNvPr id="4" name="Slide Number Placeholder 3">
            <a:extLst>
              <a:ext uri="{FF2B5EF4-FFF2-40B4-BE49-F238E27FC236}">
                <a16:creationId xmlns:a16="http://schemas.microsoft.com/office/drawing/2014/main" id="{8CD8496A-6D2D-F341-BEF6-C6FD0AA45B0F}"/>
              </a:ext>
            </a:extLst>
          </p:cNvPr>
          <p:cNvSpPr>
            <a:spLocks noGrp="1"/>
          </p:cNvSpPr>
          <p:nvPr>
            <p:ph type="sldNum" sz="quarter" idx="12"/>
          </p:nvPr>
        </p:nvSpPr>
        <p:spPr/>
        <p:txBody>
          <a:bodyPr/>
          <a:lstStyle/>
          <a:p>
            <a:pPr algn="r"/>
            <a:fld id="{434A358D-2637-E146-A3BD-05BD470B507B}" type="slidenum">
              <a:rPr lang="en-US" smtClean="0"/>
              <a:pPr algn="r"/>
              <a:t>27</a:t>
            </a:fld>
            <a:endParaRPr lang="en-US" dirty="0"/>
          </a:p>
        </p:txBody>
      </p:sp>
    </p:spTree>
    <p:extLst>
      <p:ext uri="{BB962C8B-B14F-4D97-AF65-F5344CB8AC3E}">
        <p14:creationId xmlns:p14="http://schemas.microsoft.com/office/powerpoint/2010/main" val="122426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Break + Discussion: How to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599" y="1600201"/>
            <a:ext cx="6838156" cy="4525963"/>
          </a:xfrm>
        </p:spPr>
        <p:txBody>
          <a:bodyPr/>
          <a:lstStyle/>
          <a:p>
            <a:r>
              <a:rPr lang="en-US" dirty="0"/>
              <a:t>&lt;brainstorm&gt;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28</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50901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How does AMPS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601" y="1600201"/>
            <a:ext cx="6426200" cy="4525963"/>
          </a:xfrm>
        </p:spPr>
        <p:txBody>
          <a:bodyPr/>
          <a:lstStyle/>
          <a:p>
            <a:r>
              <a:rPr lang="en-US" dirty="0"/>
              <a:t>Base station detects weak signal</a:t>
            </a:r>
          </a:p>
          <a:p>
            <a:r>
              <a:rPr lang="en-US" dirty="0"/>
              <a:t>Base station tells mobile about new, better tower</a:t>
            </a:r>
          </a:p>
          <a:p>
            <a:r>
              <a:rPr lang="en-US" dirty="0"/>
              <a:t>Base station sends cutover trigger</a:t>
            </a:r>
          </a:p>
          <a:p>
            <a:endParaRPr lang="en-US" dirty="0"/>
          </a:p>
          <a:p>
            <a:r>
              <a:rPr lang="en-US" dirty="0"/>
              <a:t>Lots bad about this:</a:t>
            </a:r>
          </a:p>
          <a:p>
            <a:pPr lvl="1"/>
            <a:r>
              <a:rPr lang="en-US" dirty="0"/>
              <a:t>No `make before break` — many drops!</a:t>
            </a:r>
          </a:p>
          <a:p>
            <a:pPr lvl="1"/>
            <a:r>
              <a:rPr lang="en-US" dirty="0"/>
              <a:t>Mobile has better estimates than base station</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29</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2745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Introduction to the Wide-area communication space</a:t>
            </a:r>
          </a:p>
          <a:p>
            <a:endParaRPr lang="en-US" dirty="0"/>
          </a:p>
          <a:p>
            <a:r>
              <a:rPr lang="en-US" dirty="0"/>
              <a:t>Understand fundamentals of cellular technology</a:t>
            </a:r>
          </a:p>
          <a:p>
            <a:endParaRPr lang="en-US" dirty="0"/>
          </a:p>
          <a:p>
            <a:r>
              <a:rPr lang="en-US" dirty="0"/>
              <a:t>Learn how “older” cellular technology works</a:t>
            </a:r>
          </a:p>
          <a:p>
            <a:pPr lvl="1"/>
            <a:r>
              <a:rPr lang="en-US" dirty="0"/>
              <a:t>And why it is relevant to the IoT today</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2" y="1600201"/>
            <a:ext cx="5754029" cy="4525963"/>
          </a:xfrm>
        </p:spPr>
        <p:txBody>
          <a:bodyPr/>
          <a:lstStyle/>
          <a:p>
            <a:r>
              <a:rPr lang="en-US" dirty="0"/>
              <a:t>Directional antennas at tessellation corners provide redundant coverage [robustness!]</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pic>
        <p:nvPicPr>
          <p:cNvPr id="6" name="Picture 5">
            <a:extLst>
              <a:ext uri="{FF2B5EF4-FFF2-40B4-BE49-F238E27FC236}">
                <a16:creationId xmlns:a16="http://schemas.microsoft.com/office/drawing/2014/main" id="{E6F4C214-1F75-1A45-9A9F-C78276E6E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640" y="3613606"/>
            <a:ext cx="447725" cy="1008391"/>
          </a:xfrm>
          <a:prstGeom prst="rect">
            <a:avLst/>
          </a:prstGeom>
        </p:spPr>
      </p:pic>
      <p:sp>
        <p:nvSpPr>
          <p:cNvPr id="7" name="Hexagon 6">
            <a:extLst>
              <a:ext uri="{FF2B5EF4-FFF2-40B4-BE49-F238E27FC236}">
                <a16:creationId xmlns:a16="http://schemas.microsoft.com/office/drawing/2014/main" id="{154EF546-28A8-B342-9A1D-419A3B6B41AC}"/>
              </a:ext>
            </a:extLst>
          </p:cNvPr>
          <p:cNvSpPr/>
          <p:nvPr/>
        </p:nvSpPr>
        <p:spPr>
          <a:xfrm>
            <a:off x="1667762" y="3185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ADDF2F4-C88C-4B42-B121-8C2025CA9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3502" y="2723351"/>
            <a:ext cx="447725" cy="1008391"/>
          </a:xfrm>
          <a:prstGeom prst="rect">
            <a:avLst/>
          </a:prstGeom>
        </p:spPr>
      </p:pic>
      <p:pic>
        <p:nvPicPr>
          <p:cNvPr id="12" name="Picture 11">
            <a:extLst>
              <a:ext uri="{FF2B5EF4-FFF2-40B4-BE49-F238E27FC236}">
                <a16:creationId xmlns:a16="http://schemas.microsoft.com/office/drawing/2014/main" id="{846F9622-2883-2E4A-83E6-C420BDBD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2700" y="1750655"/>
            <a:ext cx="447725" cy="1008391"/>
          </a:xfrm>
          <a:prstGeom prst="rect">
            <a:avLst/>
          </a:prstGeom>
        </p:spPr>
      </p:pic>
      <p:sp>
        <p:nvSpPr>
          <p:cNvPr id="13" name="Hexagon 12">
            <a:extLst>
              <a:ext uri="{FF2B5EF4-FFF2-40B4-BE49-F238E27FC236}">
                <a16:creationId xmlns:a16="http://schemas.microsoft.com/office/drawing/2014/main" id="{B4C42209-13DF-A44F-9062-BD9DAAC3BC95}"/>
              </a:ext>
            </a:extLst>
          </p:cNvPr>
          <p:cNvSpPr/>
          <p:nvPr/>
        </p:nvSpPr>
        <p:spPr>
          <a:xfrm>
            <a:off x="6224002" y="1374905"/>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991CE1D3-3DE7-8F4A-8744-416A9C2053AF}"/>
              </a:ext>
            </a:extLst>
          </p:cNvPr>
          <p:cNvSpPr/>
          <p:nvPr/>
        </p:nvSpPr>
        <p:spPr>
          <a:xfrm>
            <a:off x="7970970" y="4262948"/>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a:extLst>
              <a:ext uri="{FF2B5EF4-FFF2-40B4-BE49-F238E27FC236}">
                <a16:creationId xmlns:a16="http://schemas.microsoft.com/office/drawing/2014/main" id="{792273A5-3589-8147-97A1-B5E9B0FF5366}"/>
              </a:ext>
            </a:extLst>
          </p:cNvPr>
          <p:cNvSpPr/>
          <p:nvPr/>
        </p:nvSpPr>
        <p:spPr>
          <a:xfrm>
            <a:off x="7968711" y="2331288"/>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a:extLst>
              <a:ext uri="{FF2B5EF4-FFF2-40B4-BE49-F238E27FC236}">
                <a16:creationId xmlns:a16="http://schemas.microsoft.com/office/drawing/2014/main" id="{307E7E52-380A-F644-A4D6-01DAE361855D}"/>
              </a:ext>
            </a:extLst>
          </p:cNvPr>
          <p:cNvSpPr/>
          <p:nvPr/>
        </p:nvSpPr>
        <p:spPr>
          <a:xfrm>
            <a:off x="6218824" y="3295581"/>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a:extLst>
              <a:ext uri="{FF2B5EF4-FFF2-40B4-BE49-F238E27FC236}">
                <a16:creationId xmlns:a16="http://schemas.microsoft.com/office/drawing/2014/main" id="{F331126D-BD07-4D4A-B8B6-55951B61CDDE}"/>
              </a:ext>
            </a:extLst>
          </p:cNvPr>
          <p:cNvSpPr/>
          <p:nvPr/>
        </p:nvSpPr>
        <p:spPr>
          <a:xfrm>
            <a:off x="7977387" y="409239"/>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BAE9D030-E10C-304C-A4FC-D28D4D102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2500" y="3762918"/>
            <a:ext cx="447725" cy="1008391"/>
          </a:xfrm>
          <a:prstGeom prst="rect">
            <a:avLst/>
          </a:prstGeom>
        </p:spPr>
      </p:pic>
      <p:sp>
        <p:nvSpPr>
          <p:cNvPr id="25" name="Hexagon 24">
            <a:extLst>
              <a:ext uri="{FF2B5EF4-FFF2-40B4-BE49-F238E27FC236}">
                <a16:creationId xmlns:a16="http://schemas.microsoft.com/office/drawing/2014/main" id="{9C7D36A8-AFD6-B644-A35E-39D000A75AC2}"/>
              </a:ext>
            </a:extLst>
          </p:cNvPr>
          <p:cNvSpPr/>
          <p:nvPr/>
        </p:nvSpPr>
        <p:spPr>
          <a:xfrm>
            <a:off x="9720528" y="1384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Hexagon 25">
            <a:extLst>
              <a:ext uri="{FF2B5EF4-FFF2-40B4-BE49-F238E27FC236}">
                <a16:creationId xmlns:a16="http://schemas.microsoft.com/office/drawing/2014/main" id="{088BBDAD-99EB-284A-A6DF-67D063935EC3}"/>
              </a:ext>
            </a:extLst>
          </p:cNvPr>
          <p:cNvSpPr/>
          <p:nvPr/>
        </p:nvSpPr>
        <p:spPr>
          <a:xfrm>
            <a:off x="9715351" y="3290625"/>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0B917393-0C36-B846-B17F-632E8673F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839" y="4541699"/>
            <a:ext cx="447725" cy="1008391"/>
          </a:xfrm>
          <a:prstGeom prst="rect">
            <a:avLst/>
          </a:prstGeom>
        </p:spPr>
      </p:pic>
      <p:sp>
        <p:nvSpPr>
          <p:cNvPr id="30" name="Hexagon 29">
            <a:extLst>
              <a:ext uri="{FF2B5EF4-FFF2-40B4-BE49-F238E27FC236}">
                <a16:creationId xmlns:a16="http://schemas.microsoft.com/office/drawing/2014/main" id="{CFC816F3-9BB0-2340-BDF0-E525B50A02BF}"/>
              </a:ext>
            </a:extLst>
          </p:cNvPr>
          <p:cNvSpPr/>
          <p:nvPr/>
        </p:nvSpPr>
        <p:spPr>
          <a:xfrm>
            <a:off x="3315828" y="4082727"/>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Cross 31">
            <a:extLst>
              <a:ext uri="{FF2B5EF4-FFF2-40B4-BE49-F238E27FC236}">
                <a16:creationId xmlns:a16="http://schemas.microsoft.com/office/drawing/2014/main" id="{248519F4-2111-4F4A-BD68-844413E45875}"/>
              </a:ext>
            </a:extLst>
          </p:cNvPr>
          <p:cNvSpPr/>
          <p:nvPr/>
        </p:nvSpPr>
        <p:spPr>
          <a:xfrm rot="2700000">
            <a:off x="2312021" y="3397408"/>
            <a:ext cx="2609385" cy="2609385"/>
          </a:xfrm>
          <a:prstGeom prst="plus">
            <a:avLst>
              <a:gd name="adj" fmla="val 4750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cxnSp>
        <p:nvCxnSpPr>
          <p:cNvPr id="34" name="Straight Arrow Connector 33">
            <a:extLst>
              <a:ext uri="{FF2B5EF4-FFF2-40B4-BE49-F238E27FC236}">
                <a16:creationId xmlns:a16="http://schemas.microsoft.com/office/drawing/2014/main" id="{A8FDD317-9EEC-784A-B560-AB7A3604EB7F}"/>
              </a:ext>
            </a:extLst>
          </p:cNvPr>
          <p:cNvCxnSpPr>
            <a:cxnSpLocks/>
            <a:stCxn id="18" idx="2"/>
          </p:cNvCxnSpPr>
          <p:nvPr/>
        </p:nvCxnSpPr>
        <p:spPr>
          <a:xfrm flipH="1">
            <a:off x="7363646" y="2335575"/>
            <a:ext cx="10953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9C5207B-C33D-3849-A835-EE6C20E53CA9}"/>
              </a:ext>
            </a:extLst>
          </p:cNvPr>
          <p:cNvCxnSpPr>
            <a:stCxn id="18" idx="2"/>
          </p:cNvCxnSpPr>
          <p:nvPr/>
        </p:nvCxnSpPr>
        <p:spPr>
          <a:xfrm flipV="1">
            <a:off x="8458971" y="1477574"/>
            <a:ext cx="608325" cy="8580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A3FE3B71-E219-724B-881C-7939103FBD6A}"/>
              </a:ext>
            </a:extLst>
          </p:cNvPr>
          <p:cNvCxnSpPr>
            <a:cxnSpLocks/>
          </p:cNvCxnSpPr>
          <p:nvPr/>
        </p:nvCxnSpPr>
        <p:spPr>
          <a:xfrm>
            <a:off x="8452244" y="2336922"/>
            <a:ext cx="631201" cy="973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1229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1" y="1600201"/>
            <a:ext cx="11173521" cy="4525963"/>
          </a:xfrm>
        </p:spPr>
        <p:txBody>
          <a:bodyPr/>
          <a:lstStyle/>
          <a:p>
            <a:r>
              <a:rPr lang="en-US" dirty="0"/>
              <a:t>Directional isolation is imperfect, requires many bands in practice</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31</a:t>
            </a:fld>
            <a:endParaRPr lang="en-US" dirty="0"/>
          </a:p>
        </p:txBody>
      </p:sp>
      <p:pic>
        <p:nvPicPr>
          <p:cNvPr id="5" name="Picture 4">
            <a:extLst>
              <a:ext uri="{FF2B5EF4-FFF2-40B4-BE49-F238E27FC236}">
                <a16:creationId xmlns:a16="http://schemas.microsoft.com/office/drawing/2014/main" id="{4E5AA9CB-5578-C644-98C9-03304EFB0261}"/>
              </a:ext>
            </a:extLst>
          </p:cNvPr>
          <p:cNvPicPr>
            <a:picLocks noChangeAspect="1"/>
          </p:cNvPicPr>
          <p:nvPr/>
        </p:nvPicPr>
        <p:blipFill>
          <a:blip r:embed="rId2"/>
          <a:stretch>
            <a:fillRect/>
          </a:stretch>
        </p:blipFill>
        <p:spPr>
          <a:xfrm>
            <a:off x="4055121" y="2317389"/>
            <a:ext cx="3234267" cy="3843867"/>
          </a:xfrm>
          <a:prstGeom prst="rect">
            <a:avLst/>
          </a:prstGeom>
        </p:spPr>
      </p:pic>
      <p:sp>
        <p:nvSpPr>
          <p:cNvPr id="28" name="Pie 27">
            <a:extLst>
              <a:ext uri="{FF2B5EF4-FFF2-40B4-BE49-F238E27FC236}">
                <a16:creationId xmlns:a16="http://schemas.microsoft.com/office/drawing/2014/main" id="{E60B4663-165E-1E40-9376-F3BBD0C9879F}"/>
              </a:ext>
            </a:extLst>
          </p:cNvPr>
          <p:cNvSpPr/>
          <p:nvPr/>
        </p:nvSpPr>
        <p:spPr>
          <a:xfrm>
            <a:off x="4728757" y="3352061"/>
            <a:ext cx="1286107" cy="1286107"/>
          </a:xfrm>
          <a:prstGeom prst="pie">
            <a:avLst>
              <a:gd name="adj1" fmla="val 20758260"/>
              <a:gd name="adj2" fmla="val 7889791"/>
            </a:avLst>
          </a:prstGeom>
          <a:solidFill>
            <a:schemeClr val="accent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0" name="Pie 19">
            <a:extLst>
              <a:ext uri="{FF2B5EF4-FFF2-40B4-BE49-F238E27FC236}">
                <a16:creationId xmlns:a16="http://schemas.microsoft.com/office/drawing/2014/main" id="{CAC13767-95F7-DE41-937E-FE01622CEE3C}"/>
              </a:ext>
            </a:extLst>
          </p:cNvPr>
          <p:cNvSpPr/>
          <p:nvPr/>
        </p:nvSpPr>
        <p:spPr>
          <a:xfrm rot="14400000">
            <a:off x="4730104" y="4290012"/>
            <a:ext cx="1286107" cy="1286107"/>
          </a:xfrm>
          <a:prstGeom prst="pie">
            <a:avLst>
              <a:gd name="adj1" fmla="val 20758260"/>
              <a:gd name="adj2" fmla="val 7889791"/>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1" name="Pie 20">
            <a:extLst>
              <a:ext uri="{FF2B5EF4-FFF2-40B4-BE49-F238E27FC236}">
                <a16:creationId xmlns:a16="http://schemas.microsoft.com/office/drawing/2014/main" id="{83E69B78-0A34-9D4B-B8EF-37EBB129686B}"/>
              </a:ext>
            </a:extLst>
          </p:cNvPr>
          <p:cNvSpPr/>
          <p:nvPr/>
        </p:nvSpPr>
        <p:spPr>
          <a:xfrm rot="7200000">
            <a:off x="5529445" y="3845933"/>
            <a:ext cx="1286107" cy="1286107"/>
          </a:xfrm>
          <a:prstGeom prst="pie">
            <a:avLst>
              <a:gd name="adj1" fmla="val 20758260"/>
              <a:gd name="adj2" fmla="val 7889791"/>
            </a:avLst>
          </a:prstGeom>
          <a:solidFill>
            <a:schemeClr val="accent3">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9" name="Pie 28">
            <a:extLst>
              <a:ext uri="{FF2B5EF4-FFF2-40B4-BE49-F238E27FC236}">
                <a16:creationId xmlns:a16="http://schemas.microsoft.com/office/drawing/2014/main" id="{05DDF300-CBC4-DA4A-BE0D-3C4E3E064CC0}"/>
              </a:ext>
            </a:extLst>
          </p:cNvPr>
          <p:cNvSpPr/>
          <p:nvPr/>
        </p:nvSpPr>
        <p:spPr>
          <a:xfrm rot="14400000">
            <a:off x="3907876" y="4775808"/>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0" name="Pie 29">
            <a:extLst>
              <a:ext uri="{FF2B5EF4-FFF2-40B4-BE49-F238E27FC236}">
                <a16:creationId xmlns:a16="http://schemas.microsoft.com/office/drawing/2014/main" id="{A10A1B37-0054-D24E-B9A2-F9BB326B05E3}"/>
              </a:ext>
            </a:extLst>
          </p:cNvPr>
          <p:cNvSpPr/>
          <p:nvPr/>
        </p:nvSpPr>
        <p:spPr>
          <a:xfrm rot="7200000">
            <a:off x="4715293" y="3354753"/>
            <a:ext cx="1286107" cy="1286107"/>
          </a:xfrm>
          <a:prstGeom prst="pie">
            <a:avLst>
              <a:gd name="adj1" fmla="val 20758260"/>
              <a:gd name="adj2" fmla="val 7889791"/>
            </a:avLst>
          </a:prstGeom>
          <a:solidFill>
            <a:schemeClr val="accent4">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1" name="Pie 30">
            <a:extLst>
              <a:ext uri="{FF2B5EF4-FFF2-40B4-BE49-F238E27FC236}">
                <a16:creationId xmlns:a16="http://schemas.microsoft.com/office/drawing/2014/main" id="{32952B2D-3E16-C14C-A3EF-00BC15CC086A}"/>
              </a:ext>
            </a:extLst>
          </p:cNvPr>
          <p:cNvSpPr/>
          <p:nvPr/>
        </p:nvSpPr>
        <p:spPr>
          <a:xfrm>
            <a:off x="3922677" y="3813636"/>
            <a:ext cx="1286107" cy="1286107"/>
          </a:xfrm>
          <a:prstGeom prst="pie">
            <a:avLst>
              <a:gd name="adj1" fmla="val 20758260"/>
              <a:gd name="adj2" fmla="val 7889791"/>
            </a:avLst>
          </a:prstGeom>
          <a:solidFill>
            <a:schemeClr val="accent5">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Pie 31">
            <a:extLst>
              <a:ext uri="{FF2B5EF4-FFF2-40B4-BE49-F238E27FC236}">
                <a16:creationId xmlns:a16="http://schemas.microsoft.com/office/drawing/2014/main" id="{DDB87FEE-2F22-384D-B3E9-470A6E79768C}"/>
              </a:ext>
            </a:extLst>
          </p:cNvPr>
          <p:cNvSpPr/>
          <p:nvPr/>
        </p:nvSpPr>
        <p:spPr>
          <a:xfrm rot="7200000">
            <a:off x="4700492" y="4284631"/>
            <a:ext cx="1286107" cy="1286107"/>
          </a:xfrm>
          <a:prstGeom prst="pie">
            <a:avLst>
              <a:gd name="adj1" fmla="val 20758260"/>
              <a:gd name="adj2" fmla="val 7889791"/>
            </a:avLst>
          </a:prstGeom>
          <a:solidFill>
            <a:schemeClr val="accent6">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Pie 32">
            <a:extLst>
              <a:ext uri="{FF2B5EF4-FFF2-40B4-BE49-F238E27FC236}">
                <a16:creationId xmlns:a16="http://schemas.microsoft.com/office/drawing/2014/main" id="{29567390-061A-5846-B4CE-FCD87406CD2F}"/>
              </a:ext>
            </a:extLst>
          </p:cNvPr>
          <p:cNvSpPr/>
          <p:nvPr/>
        </p:nvSpPr>
        <p:spPr>
          <a:xfrm rot="14400000">
            <a:off x="6363768" y="4284629"/>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Pie 33">
            <a:extLst>
              <a:ext uri="{FF2B5EF4-FFF2-40B4-BE49-F238E27FC236}">
                <a16:creationId xmlns:a16="http://schemas.microsoft.com/office/drawing/2014/main" id="{D61CD38E-5D58-3846-8F4C-A21407D0C5F1}"/>
              </a:ext>
            </a:extLst>
          </p:cNvPr>
          <p:cNvSpPr/>
          <p:nvPr/>
        </p:nvSpPr>
        <p:spPr>
          <a:xfrm rot="14400000">
            <a:off x="4716640" y="2395273"/>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6154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5B1-48DD-F14E-9410-944CF8A92ECF}"/>
              </a:ext>
            </a:extLst>
          </p:cNvPr>
          <p:cNvSpPr>
            <a:spLocks noGrp="1"/>
          </p:cNvSpPr>
          <p:nvPr>
            <p:ph type="title"/>
          </p:nvPr>
        </p:nvSpPr>
        <p:spPr/>
        <p:txBody>
          <a:bodyPr/>
          <a:lstStyle/>
          <a:p>
            <a:r>
              <a:rPr lang="en-US" dirty="0"/>
              <a:t>Over time, AMPS did also get more frequencies </a:t>
            </a:r>
          </a:p>
        </p:txBody>
      </p:sp>
      <p:sp>
        <p:nvSpPr>
          <p:cNvPr id="3" name="Content Placeholder 2">
            <a:extLst>
              <a:ext uri="{FF2B5EF4-FFF2-40B4-BE49-F238E27FC236}">
                <a16:creationId xmlns:a16="http://schemas.microsoft.com/office/drawing/2014/main" id="{E2983043-F900-B84C-A296-91068E4DD49D}"/>
              </a:ext>
            </a:extLst>
          </p:cNvPr>
          <p:cNvSpPr>
            <a:spLocks noGrp="1"/>
          </p:cNvSpPr>
          <p:nvPr>
            <p:ph idx="1"/>
          </p:nvPr>
        </p:nvSpPr>
        <p:spPr/>
        <p:txBody>
          <a:bodyPr/>
          <a:lstStyle/>
          <a:p>
            <a:r>
              <a:rPr lang="en-US" dirty="0"/>
              <a:t>AMPS in the US:</a:t>
            </a:r>
          </a:p>
          <a:p>
            <a:pPr lvl="1"/>
            <a:r>
              <a:rPr lang="en-US" dirty="0"/>
              <a:t>850 MHz band </a:t>
            </a:r>
          </a:p>
          <a:p>
            <a:pPr lvl="1"/>
            <a:r>
              <a:rPr lang="en-US" dirty="0"/>
              <a:t>Divided into “A” block and “B” block</a:t>
            </a:r>
          </a:p>
          <a:p>
            <a:pPr lvl="2"/>
            <a:r>
              <a:rPr lang="en-US" dirty="0"/>
              <a:t>Granted to local phone company and “wireless company” respectively</a:t>
            </a:r>
          </a:p>
          <a:p>
            <a:pPr lvl="1"/>
            <a:r>
              <a:rPr lang="en-US" dirty="0"/>
              <a:t>Each block had 21 control, 395 voice channels</a:t>
            </a:r>
          </a:p>
          <a:p>
            <a:pPr lvl="1"/>
            <a:endParaRPr lang="en-US" dirty="0"/>
          </a:p>
          <a:p>
            <a:pPr lvl="1"/>
            <a:endParaRPr lang="en-US" dirty="0"/>
          </a:p>
          <a:p>
            <a:r>
              <a:rPr lang="en-US" dirty="0"/>
              <a:t>Several expansions of this frequency block</a:t>
            </a:r>
          </a:p>
          <a:p>
            <a:pPr lvl="1"/>
            <a:r>
              <a:rPr lang="en-US" dirty="0"/>
              <a:t>Most interesting: in 1989 UHF TV channels 70-83 added 666 more channels</a:t>
            </a:r>
          </a:p>
          <a:p>
            <a:pPr lvl="1"/>
            <a:endParaRPr lang="en-US" dirty="0"/>
          </a:p>
        </p:txBody>
      </p:sp>
      <p:sp>
        <p:nvSpPr>
          <p:cNvPr id="4" name="Slide Number Placeholder 3">
            <a:extLst>
              <a:ext uri="{FF2B5EF4-FFF2-40B4-BE49-F238E27FC236}">
                <a16:creationId xmlns:a16="http://schemas.microsoft.com/office/drawing/2014/main" id="{1B215F8D-82ED-7F4C-92DE-DE818E2E2CDA}"/>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1183929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5B81-D726-B94A-AB9D-C2A4F3C6A83E}"/>
              </a:ext>
            </a:extLst>
          </p:cNvPr>
          <p:cNvSpPr>
            <a:spLocks noGrp="1"/>
          </p:cNvSpPr>
          <p:nvPr>
            <p:ph type="title"/>
          </p:nvPr>
        </p:nvSpPr>
        <p:spPr/>
        <p:txBody>
          <a:bodyPr/>
          <a:lstStyle/>
          <a:p>
            <a:r>
              <a:rPr lang="en-US" dirty="0"/>
              <a:t>The first “sunset”</a:t>
            </a:r>
          </a:p>
        </p:txBody>
      </p:sp>
      <p:sp>
        <p:nvSpPr>
          <p:cNvPr id="3" name="Content Placeholder 2">
            <a:extLst>
              <a:ext uri="{FF2B5EF4-FFF2-40B4-BE49-F238E27FC236}">
                <a16:creationId xmlns:a16="http://schemas.microsoft.com/office/drawing/2014/main" id="{BFBB3CCD-8BCA-CA4A-B4BE-2899C1F5A747}"/>
              </a:ext>
            </a:extLst>
          </p:cNvPr>
          <p:cNvSpPr>
            <a:spLocks noGrp="1"/>
          </p:cNvSpPr>
          <p:nvPr>
            <p:ph idx="1"/>
          </p:nvPr>
        </p:nvSpPr>
        <p:spPr/>
        <p:txBody>
          <a:bodyPr>
            <a:normAutofit fontScale="92500" lnSpcReduction="10000"/>
          </a:bodyPr>
          <a:lstStyle/>
          <a:p>
            <a:r>
              <a:rPr lang="en-US" dirty="0"/>
              <a:t>Single-user analog channels is not very efficient</a:t>
            </a:r>
          </a:p>
          <a:p>
            <a:r>
              <a:rPr lang="en-US" dirty="0"/>
              <a:t>Wireless carriers want to replace 1G</a:t>
            </a:r>
          </a:p>
          <a:p>
            <a:pPr lvl="1"/>
            <a:r>
              <a:rPr lang="en-US" i="1" dirty="0"/>
              <a:t>Key Takeaway:</a:t>
            </a:r>
            <a:r>
              <a:rPr lang="en-US" dirty="0"/>
              <a:t> Spectrum allocation is the most scarce resource, therefore want to maximize efficiency of its use</a:t>
            </a:r>
            <a:br>
              <a:rPr lang="en-US" dirty="0"/>
            </a:br>
            <a:r>
              <a:rPr lang="en-US" dirty="0">
                <a:solidFill>
                  <a:schemeClr val="accent4"/>
                </a:solidFill>
              </a:rPr>
              <a:t>[</a:t>
            </a:r>
            <a:r>
              <a:rPr lang="en-US" i="1" dirty="0">
                <a:solidFill>
                  <a:schemeClr val="accent4"/>
                </a:solidFill>
              </a:rPr>
              <a:t>efficiency:</a:t>
            </a:r>
            <a:r>
              <a:rPr lang="en-US" dirty="0">
                <a:solidFill>
                  <a:schemeClr val="accent4"/>
                </a:solidFill>
              </a:rPr>
              <a:t> number of paying customers / spectrum?]</a:t>
            </a:r>
          </a:p>
          <a:p>
            <a:pPr lvl="1"/>
            <a:endParaRPr lang="en-US" dirty="0">
              <a:solidFill>
                <a:schemeClr val="accent4"/>
              </a:solidFill>
            </a:endParaRPr>
          </a:p>
          <a:p>
            <a:r>
              <a:rPr lang="en-US" dirty="0"/>
              <a:t>But many things in the built environment rely on AMPS</a:t>
            </a:r>
          </a:p>
          <a:p>
            <a:pPr lvl="1"/>
            <a:r>
              <a:rPr lang="en-US" dirty="0"/>
              <a:t>Because when </a:t>
            </a:r>
            <a:r>
              <a:rPr lang="en-US" i="1" dirty="0"/>
              <a:t>they</a:t>
            </a:r>
            <a:r>
              <a:rPr lang="en-US" dirty="0"/>
              <a:t> were built, AMPS was the most reliable</a:t>
            </a:r>
          </a:p>
          <a:p>
            <a:pPr lvl="2"/>
            <a:r>
              <a:rPr lang="en-US" dirty="0"/>
              <a:t>OnStar</a:t>
            </a:r>
          </a:p>
          <a:p>
            <a:pPr lvl="2"/>
            <a:r>
              <a:rPr lang="en-US" dirty="0"/>
              <a:t>ADT home alarms [got sued!]</a:t>
            </a:r>
          </a:p>
          <a:p>
            <a:pPr lvl="1"/>
            <a:r>
              <a:rPr lang="en-US" dirty="0"/>
              <a:t>Some systems made adapters, others just stopped working</a:t>
            </a:r>
          </a:p>
          <a:p>
            <a:pPr lvl="1"/>
            <a:endParaRPr lang="en-US" dirty="0"/>
          </a:p>
          <a:p>
            <a:r>
              <a:rPr lang="en-US" dirty="0"/>
              <a:t>FCC required network support until early 2008 (dropped soon after)</a:t>
            </a:r>
          </a:p>
        </p:txBody>
      </p:sp>
      <p:sp>
        <p:nvSpPr>
          <p:cNvPr id="4" name="Slide Number Placeholder 3">
            <a:extLst>
              <a:ext uri="{FF2B5EF4-FFF2-40B4-BE49-F238E27FC236}">
                <a16:creationId xmlns:a16="http://schemas.microsoft.com/office/drawing/2014/main" id="{667AF6DA-4623-C941-B415-8D59818AE643}"/>
              </a:ext>
            </a:extLst>
          </p:cNvPr>
          <p:cNvSpPr>
            <a:spLocks noGrp="1"/>
          </p:cNvSpPr>
          <p:nvPr>
            <p:ph type="sldNum" sz="quarter" idx="12"/>
          </p:nvPr>
        </p:nvSpPr>
        <p:spPr/>
        <p:txBody>
          <a:bodyPr/>
          <a:lstStyle/>
          <a:p>
            <a:pPr algn="r"/>
            <a:fld id="{434A358D-2637-E146-A3BD-05BD470B507B}" type="slidenum">
              <a:rPr lang="en-US" smtClean="0"/>
              <a:pPr algn="r"/>
              <a:t>33</a:t>
            </a:fld>
            <a:endParaRPr lang="en-US" dirty="0"/>
          </a:p>
        </p:txBody>
      </p:sp>
    </p:spTree>
    <p:extLst>
      <p:ext uri="{BB962C8B-B14F-4D97-AF65-F5344CB8AC3E}">
        <p14:creationId xmlns:p14="http://schemas.microsoft.com/office/powerpoint/2010/main" val="41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7220-9A97-9E41-836D-DF9C01D4711E}"/>
              </a:ext>
            </a:extLst>
          </p:cNvPr>
          <p:cNvSpPr>
            <a:spLocks noGrp="1"/>
          </p:cNvSpPr>
          <p:nvPr>
            <p:ph type="title"/>
          </p:nvPr>
        </p:nvSpPr>
        <p:spPr/>
        <p:txBody>
          <a:bodyPr/>
          <a:lstStyle/>
          <a:p>
            <a:r>
              <a:rPr lang="en-US" dirty="0"/>
              <a:t>Aside: Super cool </a:t>
            </a:r>
            <a:r>
              <a:rPr lang="en-US" dirty="0" err="1"/>
              <a:t>hackaday</a:t>
            </a:r>
            <a:r>
              <a:rPr lang="en-US" dirty="0"/>
              <a:t> projects</a:t>
            </a:r>
          </a:p>
        </p:txBody>
      </p:sp>
      <p:sp>
        <p:nvSpPr>
          <p:cNvPr id="3" name="Content Placeholder 2">
            <a:extLst>
              <a:ext uri="{FF2B5EF4-FFF2-40B4-BE49-F238E27FC236}">
                <a16:creationId xmlns:a16="http://schemas.microsoft.com/office/drawing/2014/main" id="{EC52CEAB-E7E3-8B4C-B471-48EB4BF102FD}"/>
              </a:ext>
            </a:extLst>
          </p:cNvPr>
          <p:cNvSpPr>
            <a:spLocks noGrp="1"/>
          </p:cNvSpPr>
          <p:nvPr>
            <p:ph idx="1"/>
          </p:nvPr>
        </p:nvSpPr>
        <p:spPr/>
        <p:txBody>
          <a:bodyPr/>
          <a:lstStyle/>
          <a:p>
            <a:r>
              <a:rPr lang="en-US" dirty="0"/>
              <a:t>Building your own 1G network!</a:t>
            </a:r>
          </a:p>
          <a:p>
            <a:pPr lvl="1"/>
            <a:r>
              <a:rPr lang="en-US" dirty="0">
                <a:hlinkClick r:id="rId2"/>
              </a:rPr>
              <a:t>https://hackaday.com/tag/amps/</a:t>
            </a:r>
            <a:endParaRPr lang="en-US" dirty="0"/>
          </a:p>
          <a:p>
            <a:pPr lvl="1"/>
            <a:r>
              <a:rPr lang="en-US" dirty="0">
                <a:hlinkClick r:id="rId3"/>
              </a:rPr>
              <a:t>https://github.com/unsynchronized/gr-amps</a:t>
            </a:r>
            <a:r>
              <a:rPr lang="en-US" dirty="0"/>
              <a:t> </a:t>
            </a:r>
          </a:p>
          <a:p>
            <a:pPr marL="0" indent="0">
              <a:buNone/>
            </a:pPr>
            <a:br>
              <a:rPr lang="en-US" dirty="0"/>
            </a:br>
            <a:endParaRPr lang="en-US" dirty="0"/>
          </a:p>
          <a:p>
            <a:pPr lvl="1"/>
            <a:r>
              <a:rPr lang="en-US" dirty="0"/>
              <a:t>⚠ ⚠ ⚠ This uses spectrum you do not own ⚠ ⚠ ⚠</a:t>
            </a:r>
          </a:p>
          <a:p>
            <a:pPr lvl="2"/>
            <a:r>
              <a:rPr lang="en-US" b="1" dirty="0">
                <a:solidFill>
                  <a:srgbClr val="FF0000"/>
                </a:solidFill>
              </a:rPr>
              <a:t>“The FCC can levy fines of up to $11,000, per transmitter, per day, with up to six months in federal prison, for violations of the Code of Federal Regulations.”</a:t>
            </a:r>
          </a:p>
          <a:p>
            <a:pPr lvl="2"/>
            <a:r>
              <a:rPr lang="en-US" dirty="0"/>
              <a:t>Could deploy with wired connections though…</a:t>
            </a:r>
          </a:p>
        </p:txBody>
      </p:sp>
      <p:sp>
        <p:nvSpPr>
          <p:cNvPr id="4" name="Slide Number Placeholder 3">
            <a:extLst>
              <a:ext uri="{FF2B5EF4-FFF2-40B4-BE49-F238E27FC236}">
                <a16:creationId xmlns:a16="http://schemas.microsoft.com/office/drawing/2014/main" id="{10BD82E5-04F8-964A-9D76-293621573A51}"/>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spTree>
    <p:extLst>
      <p:ext uri="{BB962C8B-B14F-4D97-AF65-F5344CB8AC3E}">
        <p14:creationId xmlns:p14="http://schemas.microsoft.com/office/powerpoint/2010/main" val="3195403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b="1"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3111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268-4899-1641-A16E-AE24D31A1DA6}"/>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IS-54</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r>
              <a:rPr lang="en-US" dirty="0"/>
              <a:t> aka  </a:t>
            </a:r>
            <a:r>
              <a:rPr lang="en-US" dirty="0">
                <a:latin typeface="Consolas" panose="020B0609020204030204" pitchFamily="49" charset="0"/>
                <a:cs typeface="Consolas" panose="020B0609020204030204" pitchFamily="49" charset="0"/>
              </a:rPr>
              <a:t>D-AMPS</a:t>
            </a:r>
            <a:r>
              <a:rPr lang="en-US" dirty="0"/>
              <a:t> (Digital AMPS)</a:t>
            </a:r>
          </a:p>
        </p:txBody>
      </p:sp>
      <p:sp>
        <p:nvSpPr>
          <p:cNvPr id="3" name="Content Placeholder 2">
            <a:extLst>
              <a:ext uri="{FF2B5EF4-FFF2-40B4-BE49-F238E27FC236}">
                <a16:creationId xmlns:a16="http://schemas.microsoft.com/office/drawing/2014/main" id="{9D6DA16F-C91B-5B47-9EF9-897F8E94B5C9}"/>
              </a:ext>
            </a:extLst>
          </p:cNvPr>
          <p:cNvSpPr>
            <a:spLocks noGrp="1"/>
          </p:cNvSpPr>
          <p:nvPr>
            <p:ph idx="1"/>
          </p:nvPr>
        </p:nvSpPr>
        <p:spPr/>
        <p:txBody>
          <a:bodyPr>
            <a:normAutofit lnSpcReduction="10000"/>
          </a:bodyPr>
          <a:lstStyle/>
          <a:p>
            <a:r>
              <a:rPr lang="en-US" dirty="0"/>
              <a:t>Deployed ~1993</a:t>
            </a:r>
          </a:p>
          <a:p>
            <a:pPr lvl="1"/>
            <a:endParaRPr lang="en-US" dirty="0"/>
          </a:p>
          <a:p>
            <a:r>
              <a:rPr lang="en-US" dirty="0"/>
              <a:t>Used TDMA to share AMPS channels</a:t>
            </a:r>
          </a:p>
          <a:p>
            <a:pPr lvl="1"/>
            <a:r>
              <a:rPr lang="en-US" dirty="0"/>
              <a:t>Each AMPS analog channel-pair was 30 kHz</a:t>
            </a:r>
          </a:p>
          <a:p>
            <a:pPr lvl="1"/>
            <a:r>
              <a:rPr lang="en-US" dirty="0"/>
              <a:t>Digital compression allowed for 3 time slots per channel — tripled capacity!</a:t>
            </a:r>
          </a:p>
          <a:p>
            <a:pPr lvl="2"/>
            <a:r>
              <a:rPr lang="en-US" dirty="0"/>
              <a:t>Later iterations would compress further, 6 time slots per channel</a:t>
            </a:r>
          </a:p>
          <a:p>
            <a:pPr lvl="2"/>
            <a:endParaRPr lang="en-US" dirty="0"/>
          </a:p>
          <a:p>
            <a:r>
              <a:rPr lang="en-US" dirty="0"/>
              <a:t>Beat out competing FDMA analog solution from Motorola</a:t>
            </a:r>
          </a:p>
          <a:p>
            <a:pPr lvl="1"/>
            <a:r>
              <a:rPr lang="en-US" dirty="0"/>
              <a:t>Narrowband AMPS, “N-AMPS”, compressed calls to fit in 10 kHz channels</a:t>
            </a:r>
          </a:p>
          <a:p>
            <a:pPr lvl="1"/>
            <a:endParaRPr lang="en-US" dirty="0"/>
          </a:p>
          <a:p>
            <a:r>
              <a:rPr lang="en-US" dirty="0"/>
              <a:t>Also encrypted [poorly: CMEA broken publicly in 1997]</a:t>
            </a:r>
          </a:p>
        </p:txBody>
      </p:sp>
      <p:sp>
        <p:nvSpPr>
          <p:cNvPr id="4" name="Slide Number Placeholder 3">
            <a:extLst>
              <a:ext uri="{FF2B5EF4-FFF2-40B4-BE49-F238E27FC236}">
                <a16:creationId xmlns:a16="http://schemas.microsoft.com/office/drawing/2014/main" id="{A206017A-325C-D449-9AD1-0181350A38A3}"/>
              </a:ext>
            </a:extLst>
          </p:cNvPr>
          <p:cNvSpPr>
            <a:spLocks noGrp="1"/>
          </p:cNvSpPr>
          <p:nvPr>
            <p:ph type="sldNum" sz="quarter" idx="12"/>
          </p:nvPr>
        </p:nvSpPr>
        <p:spPr/>
        <p:txBody>
          <a:bodyPr/>
          <a:lstStyle/>
          <a:p>
            <a:pPr algn="r"/>
            <a:fld id="{434A358D-2637-E146-A3BD-05BD470B507B}" type="slidenum">
              <a:rPr lang="en-US" smtClean="0"/>
              <a:pPr algn="r"/>
              <a:t>36</a:t>
            </a:fld>
            <a:endParaRPr lang="en-US" dirty="0"/>
          </a:p>
        </p:txBody>
      </p:sp>
    </p:spTree>
    <p:extLst>
      <p:ext uri="{BB962C8B-B14F-4D97-AF65-F5344CB8AC3E}">
        <p14:creationId xmlns:p14="http://schemas.microsoft.com/office/powerpoint/2010/main" val="3826209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B5EA-87A0-AA45-86B1-4FC61C0A035F}"/>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GSM</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p>
        </p:txBody>
      </p:sp>
      <p:sp>
        <p:nvSpPr>
          <p:cNvPr id="3" name="Content Placeholder 2">
            <a:extLst>
              <a:ext uri="{FF2B5EF4-FFF2-40B4-BE49-F238E27FC236}">
                <a16:creationId xmlns:a16="http://schemas.microsoft.com/office/drawing/2014/main" id="{6EFB601E-720F-F642-8AEE-166E1CE72132}"/>
              </a:ext>
            </a:extLst>
          </p:cNvPr>
          <p:cNvSpPr>
            <a:spLocks noGrp="1"/>
          </p:cNvSpPr>
          <p:nvPr>
            <p:ph idx="1"/>
          </p:nvPr>
        </p:nvSpPr>
        <p:spPr/>
        <p:txBody>
          <a:bodyPr/>
          <a:lstStyle/>
          <a:p>
            <a:r>
              <a:rPr lang="en-US" dirty="0"/>
              <a:t>Wait, didn’t the last slide say 2G was something else?</a:t>
            </a:r>
          </a:p>
          <a:p>
            <a:endParaRPr lang="en-US" dirty="0"/>
          </a:p>
          <a:p>
            <a:endParaRPr lang="en-US" dirty="0"/>
          </a:p>
          <a:p>
            <a:r>
              <a:rPr lang="en-US" dirty="0"/>
              <a:t>What is “2G” then?</a:t>
            </a:r>
          </a:p>
          <a:p>
            <a:pPr lvl="1"/>
            <a:r>
              <a:rPr lang="en-US" dirty="0"/>
              <a:t>Exactly.</a:t>
            </a:r>
          </a:p>
          <a:p>
            <a:pPr lvl="1"/>
            <a:r>
              <a:rPr lang="en-US" dirty="0"/>
              <a:t>“2G” isn’t one technology, it’s a collection of “second generation” protocols</a:t>
            </a:r>
          </a:p>
          <a:p>
            <a:pPr lvl="1"/>
            <a:r>
              <a:rPr lang="en-US" dirty="0"/>
              <a:t>This is true for later generations too</a:t>
            </a:r>
          </a:p>
        </p:txBody>
      </p:sp>
      <p:sp>
        <p:nvSpPr>
          <p:cNvPr id="4" name="Slide Number Placeholder 3">
            <a:extLst>
              <a:ext uri="{FF2B5EF4-FFF2-40B4-BE49-F238E27FC236}">
                <a16:creationId xmlns:a16="http://schemas.microsoft.com/office/drawing/2014/main" id="{889D5849-9C42-CE44-A764-FBD614326296}"/>
              </a:ext>
            </a:extLst>
          </p:cNvPr>
          <p:cNvSpPr>
            <a:spLocks noGrp="1"/>
          </p:cNvSpPr>
          <p:nvPr>
            <p:ph type="sldNum" sz="quarter" idx="12"/>
          </p:nvPr>
        </p:nvSpPr>
        <p:spPr/>
        <p:txBody>
          <a:bodyPr/>
          <a:lstStyle/>
          <a:p>
            <a:pPr algn="r"/>
            <a:fld id="{434A358D-2637-E146-A3BD-05BD470B507B}" type="slidenum">
              <a:rPr lang="en-US" smtClean="0"/>
              <a:pPr algn="r"/>
              <a:t>37</a:t>
            </a:fld>
            <a:endParaRPr lang="en-US" dirty="0"/>
          </a:p>
        </p:txBody>
      </p:sp>
      <p:pic>
        <p:nvPicPr>
          <p:cNvPr id="6" name="Picture 5">
            <a:extLst>
              <a:ext uri="{FF2B5EF4-FFF2-40B4-BE49-F238E27FC236}">
                <a16:creationId xmlns:a16="http://schemas.microsoft.com/office/drawing/2014/main" id="{86801F80-46AE-0C41-B45D-643432834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7299" y="1641877"/>
            <a:ext cx="8709613" cy="459937"/>
          </a:xfrm>
          <a:prstGeom prst="rect">
            <a:avLst/>
          </a:prstGeom>
          <a:ln>
            <a:solidFill>
              <a:schemeClr val="tx1"/>
            </a:solidFill>
          </a:ln>
        </p:spPr>
      </p:pic>
    </p:spTree>
    <p:extLst>
      <p:ext uri="{BB962C8B-B14F-4D97-AF65-F5344CB8AC3E}">
        <p14:creationId xmlns:p14="http://schemas.microsoft.com/office/powerpoint/2010/main" val="35435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0EFF-58DF-E847-8182-5AB0F984A237}"/>
              </a:ext>
            </a:extLst>
          </p:cNvPr>
          <p:cNvSpPr>
            <a:spLocks noGrp="1"/>
          </p:cNvSpPr>
          <p:nvPr>
            <p:ph type="title"/>
          </p:nvPr>
        </p:nvSpPr>
        <p:spPr/>
        <p:txBody>
          <a:bodyPr/>
          <a:lstStyle/>
          <a:p>
            <a:r>
              <a:rPr lang="en-US" dirty="0"/>
              <a:t>The first 2G sunset happened in 2008</a:t>
            </a:r>
          </a:p>
        </p:txBody>
      </p:sp>
      <p:sp>
        <p:nvSpPr>
          <p:cNvPr id="3" name="Content Placeholder 2">
            <a:extLst>
              <a:ext uri="{FF2B5EF4-FFF2-40B4-BE49-F238E27FC236}">
                <a16:creationId xmlns:a16="http://schemas.microsoft.com/office/drawing/2014/main" id="{2D0DA57C-CC6E-AF43-A103-10E627AB916D}"/>
              </a:ext>
            </a:extLst>
          </p:cNvPr>
          <p:cNvSpPr>
            <a:spLocks noGrp="1"/>
          </p:cNvSpPr>
          <p:nvPr>
            <p:ph idx="1"/>
          </p:nvPr>
        </p:nvSpPr>
        <p:spPr/>
        <p:txBody>
          <a:bodyPr/>
          <a:lstStyle/>
          <a:p>
            <a:r>
              <a:rPr lang="en-US" dirty="0"/>
              <a:t>D-AMPS was sunset when AMPS was sunset</a:t>
            </a:r>
          </a:p>
          <a:p>
            <a:endParaRPr lang="en-US" dirty="0"/>
          </a:p>
          <a:p>
            <a:r>
              <a:rPr lang="en-US" dirty="0"/>
              <a:t>Modern “2G” is all GSM</a:t>
            </a:r>
          </a:p>
          <a:p>
            <a:endParaRPr lang="en-US" dirty="0"/>
          </a:p>
          <a:p>
            <a:endParaRPr lang="en-US" dirty="0"/>
          </a:p>
          <a:p>
            <a:r>
              <a:rPr lang="en-US" dirty="0"/>
              <a:t>And if you think this is confusing, it only gets worse</a:t>
            </a:r>
          </a:p>
          <a:p>
            <a:pPr lvl="1"/>
            <a:r>
              <a:rPr lang="en-US" dirty="0"/>
              <a:t>Anecdata: Pat as a Qualcomm intern in 2010 asked everyone I met there “what actually is 4G,” and every engineer just laughed at me</a:t>
            </a:r>
          </a:p>
        </p:txBody>
      </p:sp>
      <p:sp>
        <p:nvSpPr>
          <p:cNvPr id="4" name="Slide Number Placeholder 3">
            <a:extLst>
              <a:ext uri="{FF2B5EF4-FFF2-40B4-BE49-F238E27FC236}">
                <a16:creationId xmlns:a16="http://schemas.microsoft.com/office/drawing/2014/main" id="{9F8EB555-B7EE-5E42-85FF-820480485088}"/>
              </a:ext>
            </a:extLst>
          </p:cNvPr>
          <p:cNvSpPr>
            <a:spLocks noGrp="1"/>
          </p:cNvSpPr>
          <p:nvPr>
            <p:ph type="sldNum" sz="quarter" idx="12"/>
          </p:nvPr>
        </p:nvSpPr>
        <p:spPr/>
        <p:txBody>
          <a:bodyPr/>
          <a:lstStyle/>
          <a:p>
            <a:pPr algn="r"/>
            <a:fld id="{434A358D-2637-E146-A3BD-05BD470B507B}" type="slidenum">
              <a:rPr lang="en-US" smtClean="0"/>
              <a:pPr algn="r"/>
              <a:t>38</a:t>
            </a:fld>
            <a:endParaRPr lang="en-US" dirty="0"/>
          </a:p>
        </p:txBody>
      </p:sp>
    </p:spTree>
    <p:extLst>
      <p:ext uri="{BB962C8B-B14F-4D97-AF65-F5344CB8AC3E}">
        <p14:creationId xmlns:p14="http://schemas.microsoft.com/office/powerpoint/2010/main" val="383616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999A-3B73-1C46-BEB7-E8906F66D35B}"/>
              </a:ext>
            </a:extLst>
          </p:cNvPr>
          <p:cNvSpPr>
            <a:spLocks noGrp="1"/>
          </p:cNvSpPr>
          <p:nvPr>
            <p:ph type="title"/>
          </p:nvPr>
        </p:nvSpPr>
        <p:spPr/>
        <p:txBody>
          <a:bodyPr/>
          <a:lstStyle/>
          <a:p>
            <a:r>
              <a:rPr lang="en-US" dirty="0"/>
              <a:t>GSM</a:t>
            </a:r>
          </a:p>
        </p:txBody>
      </p:sp>
      <p:sp>
        <p:nvSpPr>
          <p:cNvPr id="3" name="Content Placeholder 2">
            <a:extLst>
              <a:ext uri="{FF2B5EF4-FFF2-40B4-BE49-F238E27FC236}">
                <a16:creationId xmlns:a16="http://schemas.microsoft.com/office/drawing/2014/main" id="{EA945BC0-F237-424E-9B43-0D2BBBFBF26D}"/>
              </a:ext>
            </a:extLst>
          </p:cNvPr>
          <p:cNvSpPr>
            <a:spLocks noGrp="1"/>
          </p:cNvSpPr>
          <p:nvPr>
            <p:ph idx="1"/>
          </p:nvPr>
        </p:nvSpPr>
        <p:spPr/>
        <p:txBody>
          <a:bodyPr/>
          <a:lstStyle/>
          <a:p>
            <a:r>
              <a:rPr lang="en-US" dirty="0"/>
              <a:t>So can we just call modern 2G “GSM”?</a:t>
            </a:r>
          </a:p>
          <a:p>
            <a:endParaRPr lang="en-US" dirty="0"/>
          </a:p>
          <a:p>
            <a:r>
              <a:rPr lang="en-US" dirty="0"/>
              <a:t>“</a:t>
            </a:r>
            <a:r>
              <a:rPr lang="en-US" u="sng" dirty="0"/>
              <a:t>G</a:t>
            </a:r>
            <a:r>
              <a:rPr lang="en-US" dirty="0"/>
              <a:t>lobal </a:t>
            </a:r>
            <a:r>
              <a:rPr lang="en-US" u="sng" dirty="0"/>
              <a:t>S</a:t>
            </a:r>
            <a:r>
              <a:rPr lang="en-US" dirty="0"/>
              <a:t>ystem for </a:t>
            </a:r>
            <a:r>
              <a:rPr lang="en-US" u="sng" dirty="0"/>
              <a:t>M</a:t>
            </a:r>
            <a:r>
              <a:rPr lang="en-US" dirty="0"/>
              <a:t>obile Communications”</a:t>
            </a:r>
          </a:p>
          <a:p>
            <a:pPr lvl="1"/>
            <a:r>
              <a:rPr lang="en-US" dirty="0"/>
              <a:t>It is a standard [the dominant 2G]</a:t>
            </a:r>
          </a:p>
          <a:p>
            <a:pPr lvl="1"/>
            <a:r>
              <a:rPr lang="en-US" dirty="0"/>
              <a:t>GSM meant “phone” for a while in parts of Europe</a:t>
            </a:r>
          </a:p>
          <a:p>
            <a:pPr lvl="2"/>
            <a:r>
              <a:rPr lang="en-US" dirty="0"/>
              <a:t>(and apparently still in Belgium?)</a:t>
            </a:r>
          </a:p>
          <a:p>
            <a:pPr lvl="1"/>
            <a:r>
              <a:rPr lang="en-US" dirty="0"/>
              <a:t>GSMA is the </a:t>
            </a:r>
            <a:r>
              <a:rPr lang="en-US" u="sng" dirty="0"/>
              <a:t>GSM</a:t>
            </a:r>
            <a:r>
              <a:rPr lang="en-US" dirty="0"/>
              <a:t> </a:t>
            </a:r>
            <a:r>
              <a:rPr lang="en-US" u="sng" dirty="0"/>
              <a:t>A</a:t>
            </a:r>
            <a:r>
              <a:rPr lang="en-US" dirty="0"/>
              <a:t>ssociation; which a lot of people just call GSM</a:t>
            </a:r>
          </a:p>
          <a:p>
            <a:pPr lvl="2"/>
            <a:r>
              <a:rPr lang="en-US" dirty="0"/>
              <a:t>Because GSM made [a] 3G and LTE [which is a 4g?] and 5g [</a:t>
            </a:r>
            <a:r>
              <a:rPr lang="en-US" dirty="0" err="1"/>
              <a:t>ish</a:t>
            </a:r>
            <a:r>
              <a:rPr lang="en-US" dirty="0"/>
              <a:t>! more next time]</a:t>
            </a:r>
          </a:p>
          <a:p>
            <a:pPr lvl="1"/>
            <a:r>
              <a:rPr lang="en-US" dirty="0"/>
              <a:t>Yay.</a:t>
            </a:r>
          </a:p>
        </p:txBody>
      </p:sp>
      <p:sp>
        <p:nvSpPr>
          <p:cNvPr id="4" name="Slide Number Placeholder 3">
            <a:extLst>
              <a:ext uri="{FF2B5EF4-FFF2-40B4-BE49-F238E27FC236}">
                <a16:creationId xmlns:a16="http://schemas.microsoft.com/office/drawing/2014/main" id="{BA34FE87-79C0-CD42-8E70-02A1CDD77B10}"/>
              </a:ext>
            </a:extLst>
          </p:cNvPr>
          <p:cNvSpPr>
            <a:spLocks noGrp="1"/>
          </p:cNvSpPr>
          <p:nvPr>
            <p:ph type="sldNum" sz="quarter" idx="12"/>
          </p:nvPr>
        </p:nvSpPr>
        <p:spPr/>
        <p:txBody>
          <a:bodyPr/>
          <a:lstStyle/>
          <a:p>
            <a:pPr algn="r"/>
            <a:fld id="{434A358D-2637-E146-A3BD-05BD470B507B}" type="slidenum">
              <a:rPr lang="en-US" smtClean="0"/>
              <a:pPr algn="r"/>
              <a:t>39</a:t>
            </a:fld>
            <a:endParaRPr lang="en-US" dirty="0"/>
          </a:p>
        </p:txBody>
      </p:sp>
    </p:spTree>
    <p:extLst>
      <p:ext uri="{BB962C8B-B14F-4D97-AF65-F5344CB8AC3E}">
        <p14:creationId xmlns:p14="http://schemas.microsoft.com/office/powerpoint/2010/main" val="41699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7649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6A7-0080-2C41-96B6-3D88C7D56608}"/>
              </a:ext>
            </a:extLst>
          </p:cNvPr>
          <p:cNvSpPr>
            <a:spLocks noGrp="1"/>
          </p:cNvSpPr>
          <p:nvPr>
            <p:ph type="title"/>
          </p:nvPr>
        </p:nvSpPr>
        <p:spPr/>
        <p:txBody>
          <a:bodyPr/>
          <a:lstStyle/>
          <a:p>
            <a:r>
              <a:rPr lang="en-US" dirty="0"/>
              <a:t>Origins of GSM</a:t>
            </a:r>
          </a:p>
        </p:txBody>
      </p:sp>
      <p:sp>
        <p:nvSpPr>
          <p:cNvPr id="3" name="Content Placeholder 2">
            <a:extLst>
              <a:ext uri="{FF2B5EF4-FFF2-40B4-BE49-F238E27FC236}">
                <a16:creationId xmlns:a16="http://schemas.microsoft.com/office/drawing/2014/main" id="{7E99F11F-5797-D245-85C0-92C7E41905D9}"/>
              </a:ext>
            </a:extLst>
          </p:cNvPr>
          <p:cNvSpPr>
            <a:spLocks noGrp="1"/>
          </p:cNvSpPr>
          <p:nvPr>
            <p:ph idx="1"/>
          </p:nvPr>
        </p:nvSpPr>
        <p:spPr/>
        <p:txBody>
          <a:bodyPr>
            <a:normAutofit fontScale="92500"/>
          </a:bodyPr>
          <a:lstStyle/>
          <a:p>
            <a:r>
              <a:rPr lang="en-US" dirty="0"/>
              <a:t>An incredible sweet spot of timing, technology need, and politics?</a:t>
            </a:r>
          </a:p>
          <a:p>
            <a:endParaRPr lang="en-US" dirty="0"/>
          </a:p>
          <a:p>
            <a:endParaRPr lang="en-US" dirty="0"/>
          </a:p>
          <a:p>
            <a:endParaRPr lang="en-US" dirty="0"/>
          </a:p>
          <a:p>
            <a:endParaRPr lang="en-US" dirty="0"/>
          </a:p>
          <a:p>
            <a:endParaRPr lang="en-US" dirty="0"/>
          </a:p>
          <a:p>
            <a:endParaRPr lang="en-US" dirty="0"/>
          </a:p>
          <a:p>
            <a:r>
              <a:rPr lang="en-US" dirty="0"/>
              <a:t>1987: 13 European countries sign accord to use one wireless standard</a:t>
            </a:r>
          </a:p>
          <a:p>
            <a:pPr lvl="1"/>
            <a:r>
              <a:rPr lang="en-US" dirty="0"/>
              <a:t>10 months later: GSM standard ratified</a:t>
            </a:r>
          </a:p>
          <a:p>
            <a:pPr lvl="1"/>
            <a:r>
              <a:rPr lang="en-US" dirty="0"/>
              <a:t>Insight: Not a ton new in GSM by ‘87, just a </a:t>
            </a:r>
            <a:r>
              <a:rPr lang="en-US" i="1" u="sng" dirty="0"/>
              <a:t>lot</a:t>
            </a:r>
            <a:r>
              <a:rPr lang="en-US" dirty="0"/>
              <a:t> of arbitrary design decisions</a:t>
            </a:r>
          </a:p>
        </p:txBody>
      </p:sp>
      <p:sp>
        <p:nvSpPr>
          <p:cNvPr id="4" name="Slide Number Placeholder 3">
            <a:extLst>
              <a:ext uri="{FF2B5EF4-FFF2-40B4-BE49-F238E27FC236}">
                <a16:creationId xmlns:a16="http://schemas.microsoft.com/office/drawing/2014/main" id="{8F7F6118-AF07-544C-91DD-A4C8BD68653D}"/>
              </a:ext>
            </a:extLst>
          </p:cNvPr>
          <p:cNvSpPr>
            <a:spLocks noGrp="1"/>
          </p:cNvSpPr>
          <p:nvPr>
            <p:ph type="sldNum" sz="quarter" idx="12"/>
          </p:nvPr>
        </p:nvSpPr>
        <p:spPr/>
        <p:txBody>
          <a:bodyPr/>
          <a:lstStyle/>
          <a:p>
            <a:pPr algn="r"/>
            <a:fld id="{434A358D-2637-E146-A3BD-05BD470B507B}" type="slidenum">
              <a:rPr lang="en-US" smtClean="0"/>
              <a:pPr algn="r"/>
              <a:t>40</a:t>
            </a:fld>
            <a:endParaRPr lang="en-US" dirty="0"/>
          </a:p>
        </p:txBody>
      </p:sp>
      <p:pic>
        <p:nvPicPr>
          <p:cNvPr id="5" name="Picture 4">
            <a:extLst>
              <a:ext uri="{FF2B5EF4-FFF2-40B4-BE49-F238E27FC236}">
                <a16:creationId xmlns:a16="http://schemas.microsoft.com/office/drawing/2014/main" id="{46D18037-4C79-4D4F-92C0-F8F1A588C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0733" y="1999214"/>
            <a:ext cx="7702132" cy="2760361"/>
          </a:xfrm>
          <a:prstGeom prst="rect">
            <a:avLst/>
          </a:prstGeom>
          <a:ln>
            <a:solidFill>
              <a:schemeClr val="tx1"/>
            </a:solidFill>
          </a:ln>
        </p:spPr>
      </p:pic>
      <p:sp>
        <p:nvSpPr>
          <p:cNvPr id="6" name="Rectangle 5">
            <a:extLst>
              <a:ext uri="{FF2B5EF4-FFF2-40B4-BE49-F238E27FC236}">
                <a16:creationId xmlns:a16="http://schemas.microsoft.com/office/drawing/2014/main" id="{E1125234-9E04-6848-81B6-B80A6546CA38}"/>
              </a:ext>
            </a:extLst>
          </p:cNvPr>
          <p:cNvSpPr/>
          <p:nvPr/>
        </p:nvSpPr>
        <p:spPr>
          <a:xfrm>
            <a:off x="2482205" y="3336379"/>
            <a:ext cx="6767655" cy="13725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5E081933-EEAB-674D-8D22-EAF5F25C770E}"/>
              </a:ext>
            </a:extLst>
          </p:cNvPr>
          <p:cNvCxnSpPr/>
          <p:nvPr/>
        </p:nvCxnSpPr>
        <p:spPr>
          <a:xfrm flipH="1">
            <a:off x="3073554" y="4540977"/>
            <a:ext cx="56214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92CDA21F-B22C-1E48-ABA2-6500427A6C7A}"/>
              </a:ext>
            </a:extLst>
          </p:cNvPr>
          <p:cNvSpPr txBox="1"/>
          <p:nvPr/>
        </p:nvSpPr>
        <p:spPr>
          <a:xfrm>
            <a:off x="3613798" y="4358462"/>
            <a:ext cx="3293722" cy="338554"/>
          </a:xfrm>
          <a:prstGeom prst="rect">
            <a:avLst/>
          </a:prstGeom>
          <a:noFill/>
        </p:spPr>
        <p:txBody>
          <a:bodyPr wrap="none" rtlCol="0">
            <a:spAutoFit/>
          </a:bodyPr>
          <a:lstStyle/>
          <a:p>
            <a:r>
              <a:rPr lang="en-US" sz="1600" dirty="0">
                <a:solidFill>
                  <a:srgbClr val="FF0000"/>
                </a:solidFill>
                <a:latin typeface="Seravek Light"/>
                <a:cs typeface="Seravek Light"/>
              </a:rPr>
              <a:t>Not a very `mobile` mobile network…</a:t>
            </a:r>
          </a:p>
        </p:txBody>
      </p:sp>
    </p:spTree>
    <p:extLst>
      <p:ext uri="{BB962C8B-B14F-4D97-AF65-F5344CB8AC3E}">
        <p14:creationId xmlns:p14="http://schemas.microsoft.com/office/powerpoint/2010/main" val="160982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52E8B-22F8-E743-B3BD-FE257B32E2A4}"/>
              </a:ext>
            </a:extLst>
          </p:cNvPr>
          <p:cNvSpPr>
            <a:spLocks noGrp="1"/>
          </p:cNvSpPr>
          <p:nvPr>
            <p:ph type="title"/>
          </p:nvPr>
        </p:nvSpPr>
        <p:spPr/>
        <p:txBody>
          <a:bodyPr>
            <a:normAutofit fontScale="90000"/>
          </a:bodyPr>
          <a:lstStyle/>
          <a:p>
            <a:r>
              <a:rPr lang="en-US" dirty="0"/>
              <a:t>The real innovation of GSM was the indirection and interoperability it enabled</a:t>
            </a:r>
          </a:p>
        </p:txBody>
      </p:sp>
      <p:sp>
        <p:nvSpPr>
          <p:cNvPr id="4" name="Content Placeholder 3">
            <a:extLst>
              <a:ext uri="{FF2B5EF4-FFF2-40B4-BE49-F238E27FC236}">
                <a16:creationId xmlns:a16="http://schemas.microsoft.com/office/drawing/2014/main" id="{890EF99A-FD7E-6C46-AD6A-C1966A6F6C3D}"/>
              </a:ext>
            </a:extLst>
          </p:cNvPr>
          <p:cNvSpPr>
            <a:spLocks noGrp="1"/>
          </p:cNvSpPr>
          <p:nvPr>
            <p:ph idx="1"/>
          </p:nvPr>
        </p:nvSpPr>
        <p:spPr/>
        <p:txBody>
          <a:bodyPr/>
          <a:lstStyle/>
          <a:p>
            <a:r>
              <a:rPr lang="en-US" dirty="0"/>
              <a:t>Europe hit this problem before the US because the US is large</a:t>
            </a:r>
          </a:p>
          <a:p>
            <a:pPr lvl="1"/>
            <a:r>
              <a:rPr lang="en-US" dirty="0"/>
              <a:t>(and US telecoms owned/operated subsidiaries in Canada)</a:t>
            </a:r>
          </a:p>
          <a:p>
            <a:pPr lvl="1"/>
            <a:endParaRPr lang="en-US" dirty="0"/>
          </a:p>
          <a:p>
            <a:r>
              <a:rPr lang="en-US" dirty="0"/>
              <a:t>Coincided with major growth in global mobility</a:t>
            </a:r>
          </a:p>
          <a:p>
            <a:pPr lvl="1"/>
            <a:r>
              <a:rPr lang="en-US" dirty="0"/>
              <a:t>Mobile devices needed to be able to use other carriers infrastructure</a:t>
            </a:r>
          </a:p>
          <a:p>
            <a:pPr lvl="1"/>
            <a:endParaRPr lang="en-US" dirty="0"/>
          </a:p>
          <a:p>
            <a:r>
              <a:rPr lang="en-US" dirty="0"/>
              <a:t>Early GSM isn’t anything fancy in modulation, data, </a:t>
            </a:r>
            <a:r>
              <a:rPr lang="en-US" dirty="0" err="1"/>
              <a:t>etc</a:t>
            </a:r>
            <a:endParaRPr lang="en-US" dirty="0"/>
          </a:p>
          <a:p>
            <a:pPr lvl="1"/>
            <a:r>
              <a:rPr lang="en-US" dirty="0"/>
              <a:t>It’s all about the control channels</a:t>
            </a:r>
          </a:p>
        </p:txBody>
      </p:sp>
      <p:sp>
        <p:nvSpPr>
          <p:cNvPr id="2" name="Slide Number Placeholder 1">
            <a:extLst>
              <a:ext uri="{FF2B5EF4-FFF2-40B4-BE49-F238E27FC236}">
                <a16:creationId xmlns:a16="http://schemas.microsoft.com/office/drawing/2014/main" id="{C93173F2-AD18-4F48-A8DF-4930B35C48AC}"/>
              </a:ext>
            </a:extLst>
          </p:cNvPr>
          <p:cNvSpPr>
            <a:spLocks noGrp="1"/>
          </p:cNvSpPr>
          <p:nvPr>
            <p:ph type="sldNum" sz="quarter" idx="12"/>
          </p:nvPr>
        </p:nvSpPr>
        <p:spPr/>
        <p:txBody>
          <a:bodyPr/>
          <a:lstStyle/>
          <a:p>
            <a:fld id="{434A358D-2637-E146-A3BD-05BD470B507B}" type="slidenum">
              <a:rPr lang="en-US" smtClean="0"/>
              <a:t>41</a:t>
            </a:fld>
            <a:endParaRPr lang="en-US"/>
          </a:p>
        </p:txBody>
      </p:sp>
    </p:spTree>
    <p:extLst>
      <p:ext uri="{BB962C8B-B14F-4D97-AF65-F5344CB8AC3E}">
        <p14:creationId xmlns:p14="http://schemas.microsoft.com/office/powerpoint/2010/main" val="516934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90DCFC-12E5-B54B-88BD-C798EFB7F31A}"/>
              </a:ext>
            </a:extLst>
          </p:cNvPr>
          <p:cNvSpPr>
            <a:spLocks noGrp="1"/>
          </p:cNvSpPr>
          <p:nvPr>
            <p:ph type="sldNum" sz="quarter" idx="12"/>
          </p:nvPr>
        </p:nvSpPr>
        <p:spPr/>
        <p:txBody>
          <a:bodyPr/>
          <a:lstStyle/>
          <a:p>
            <a:pPr algn="r"/>
            <a:fld id="{434A358D-2637-E146-A3BD-05BD470B507B}" type="slidenum">
              <a:rPr lang="en-US" smtClean="0"/>
              <a:pPr algn="r"/>
              <a:t>42</a:t>
            </a:fld>
            <a:endParaRPr lang="en-US" dirty="0"/>
          </a:p>
        </p:txBody>
      </p:sp>
      <p:pic>
        <p:nvPicPr>
          <p:cNvPr id="5" name="Picture 4">
            <a:extLst>
              <a:ext uri="{FF2B5EF4-FFF2-40B4-BE49-F238E27FC236}">
                <a16:creationId xmlns:a16="http://schemas.microsoft.com/office/drawing/2014/main" id="{E6F95848-C885-FE4E-99DB-A504E4D06FDF}"/>
              </a:ext>
            </a:extLst>
          </p:cNvPr>
          <p:cNvPicPr>
            <a:picLocks noChangeAspect="1"/>
          </p:cNvPicPr>
          <p:nvPr/>
        </p:nvPicPr>
        <p:blipFill>
          <a:blip r:embed="rId3"/>
          <a:stretch>
            <a:fillRect/>
          </a:stretch>
        </p:blipFill>
        <p:spPr>
          <a:xfrm>
            <a:off x="927176" y="95301"/>
            <a:ext cx="10308445" cy="6275267"/>
          </a:xfrm>
          <a:prstGeom prst="rect">
            <a:avLst/>
          </a:prstGeom>
        </p:spPr>
      </p:pic>
      <p:sp>
        <p:nvSpPr>
          <p:cNvPr id="6" name="TextBox 5">
            <a:extLst>
              <a:ext uri="{FF2B5EF4-FFF2-40B4-BE49-F238E27FC236}">
                <a16:creationId xmlns:a16="http://schemas.microsoft.com/office/drawing/2014/main" id="{CF5D9D3E-D18C-3D4B-9AEE-77C17D9A8426}"/>
              </a:ext>
            </a:extLst>
          </p:cNvPr>
          <p:cNvSpPr txBox="1"/>
          <p:nvPr/>
        </p:nvSpPr>
        <p:spPr>
          <a:xfrm>
            <a:off x="817665" y="5460848"/>
            <a:ext cx="282801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https://en.wikipedia.org/wiki/File:Gsm_structures.svg</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766588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8574C-4B4E-014F-F8F8-DD27548D3E6B}"/>
              </a:ext>
            </a:extLst>
          </p:cNvPr>
          <p:cNvSpPr>
            <a:spLocks noGrp="1"/>
          </p:cNvSpPr>
          <p:nvPr>
            <p:ph type="title"/>
          </p:nvPr>
        </p:nvSpPr>
        <p:spPr/>
        <p:txBody>
          <a:bodyPr/>
          <a:lstStyle/>
          <a:p>
            <a:r>
              <a:rPr lang="en-US" dirty="0"/>
              <a:t>Circuit switching</a:t>
            </a:r>
          </a:p>
        </p:txBody>
      </p:sp>
      <p:sp>
        <p:nvSpPr>
          <p:cNvPr id="2" name="Slide Number Placeholder 1">
            <a:extLst>
              <a:ext uri="{FF2B5EF4-FFF2-40B4-BE49-F238E27FC236}">
                <a16:creationId xmlns:a16="http://schemas.microsoft.com/office/drawing/2014/main" id="{EBB38BAD-D71C-FAD2-04AD-046C6347C120}"/>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2050" name="Picture 2">
            <a:extLst>
              <a:ext uri="{FF2B5EF4-FFF2-40B4-BE49-F238E27FC236}">
                <a16:creationId xmlns:a16="http://schemas.microsoft.com/office/drawing/2014/main" id="{4CA38435-90EF-F2D8-BE44-AF7BE6ED3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551" y="1582938"/>
            <a:ext cx="9690886" cy="410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23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1209E1-57EF-7DAD-8EEC-F7DD2B111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903" y="542522"/>
            <a:ext cx="6594491" cy="5772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49C15-C546-40C9-FF57-65FF530115A8}"/>
              </a:ext>
            </a:extLst>
          </p:cNvPr>
          <p:cNvSpPr>
            <a:spLocks noGrp="1"/>
          </p:cNvSpPr>
          <p:nvPr>
            <p:ph type="title"/>
          </p:nvPr>
        </p:nvSpPr>
        <p:spPr/>
        <p:txBody>
          <a:bodyPr/>
          <a:lstStyle/>
          <a:p>
            <a:r>
              <a:rPr lang="en-US" dirty="0"/>
              <a:t>Comparing circuits vs packets</a:t>
            </a:r>
          </a:p>
        </p:txBody>
      </p:sp>
      <p:sp>
        <p:nvSpPr>
          <p:cNvPr id="4" name="Content Placeholder 3">
            <a:extLst>
              <a:ext uri="{FF2B5EF4-FFF2-40B4-BE49-F238E27FC236}">
                <a16:creationId xmlns:a16="http://schemas.microsoft.com/office/drawing/2014/main" id="{8E7DB370-CF90-22E4-ACFA-555E83A5280F}"/>
              </a:ext>
            </a:extLst>
          </p:cNvPr>
          <p:cNvSpPr>
            <a:spLocks noGrp="1"/>
          </p:cNvSpPr>
          <p:nvPr>
            <p:ph idx="1"/>
          </p:nvPr>
        </p:nvSpPr>
        <p:spPr>
          <a:xfrm>
            <a:off x="607595" y="1143000"/>
            <a:ext cx="4221982" cy="5029200"/>
          </a:xfrm>
        </p:spPr>
        <p:txBody>
          <a:bodyPr/>
          <a:lstStyle/>
          <a:p>
            <a:r>
              <a:rPr lang="en-US" dirty="0"/>
              <a:t>Circuit switching</a:t>
            </a:r>
          </a:p>
          <a:p>
            <a:pPr lvl="1"/>
            <a:r>
              <a:rPr lang="en-US" dirty="0"/>
              <a:t>Virtual electrical connections between two devices</a:t>
            </a:r>
          </a:p>
          <a:p>
            <a:pPr lvl="1"/>
            <a:r>
              <a:rPr lang="en-US" dirty="0"/>
              <a:t>Full capacity is dedicated to only those two devices</a:t>
            </a:r>
          </a:p>
          <a:p>
            <a:pPr lvl="1"/>
            <a:endParaRPr lang="en-US" dirty="0"/>
          </a:p>
          <a:p>
            <a:r>
              <a:rPr lang="en-US" dirty="0"/>
              <a:t>Packet switching</a:t>
            </a:r>
          </a:p>
          <a:p>
            <a:pPr lvl="1"/>
            <a:r>
              <a:rPr lang="en-US" dirty="0"/>
              <a:t>Chunks of data get routed between devices</a:t>
            </a:r>
          </a:p>
          <a:p>
            <a:pPr lvl="1"/>
            <a:r>
              <a:rPr lang="en-US" dirty="0"/>
              <a:t>Overhead to figure out where they go</a:t>
            </a:r>
          </a:p>
        </p:txBody>
      </p:sp>
      <p:sp>
        <p:nvSpPr>
          <p:cNvPr id="3" name="Slide Number Placeholder 2">
            <a:extLst>
              <a:ext uri="{FF2B5EF4-FFF2-40B4-BE49-F238E27FC236}">
                <a16:creationId xmlns:a16="http://schemas.microsoft.com/office/drawing/2014/main" id="{0B4DC2D8-680B-F0E4-CDCB-21B73D13ABE0}"/>
              </a:ext>
            </a:extLst>
          </p:cNvPr>
          <p:cNvSpPr>
            <a:spLocks noGrp="1"/>
          </p:cNvSpPr>
          <p:nvPr>
            <p:ph type="sldNum" sz="quarter" idx="12"/>
          </p:nvPr>
        </p:nvSpPr>
        <p:spPr/>
        <p:txBody>
          <a:bodyPr/>
          <a:lstStyle/>
          <a:p>
            <a:fld id="{0778C724-3839-4D76-A707-B4C23905D055}" type="slidenum">
              <a:rPr lang="en-US" smtClean="0"/>
              <a:t>44</a:t>
            </a:fld>
            <a:endParaRPr lang="en-US"/>
          </a:p>
        </p:txBody>
      </p:sp>
    </p:spTree>
    <p:extLst>
      <p:ext uri="{BB962C8B-B14F-4D97-AF65-F5344CB8AC3E}">
        <p14:creationId xmlns:p14="http://schemas.microsoft.com/office/powerpoint/2010/main" val="1912057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834-4604-0146-9562-6D48743CD571}"/>
              </a:ext>
            </a:extLst>
          </p:cNvPr>
          <p:cNvSpPr>
            <a:spLocks noGrp="1"/>
          </p:cNvSpPr>
          <p:nvPr>
            <p:ph type="title"/>
          </p:nvPr>
        </p:nvSpPr>
        <p:spPr/>
        <p:txBody>
          <a:bodyPr/>
          <a:lstStyle/>
          <a:p>
            <a:r>
              <a:rPr lang="en-US" dirty="0"/>
              <a:t>GSM evolved over time to add data</a:t>
            </a:r>
          </a:p>
        </p:txBody>
      </p:sp>
      <p:sp>
        <p:nvSpPr>
          <p:cNvPr id="3" name="Content Placeholder 2">
            <a:extLst>
              <a:ext uri="{FF2B5EF4-FFF2-40B4-BE49-F238E27FC236}">
                <a16:creationId xmlns:a16="http://schemas.microsoft.com/office/drawing/2014/main" id="{7F2CD619-232C-8B4A-8140-8A19C93C22E8}"/>
              </a:ext>
            </a:extLst>
          </p:cNvPr>
          <p:cNvSpPr>
            <a:spLocks noGrp="1"/>
          </p:cNvSpPr>
          <p:nvPr>
            <p:ph idx="1"/>
          </p:nvPr>
        </p:nvSpPr>
        <p:spPr/>
        <p:txBody>
          <a:bodyPr>
            <a:normAutofit lnSpcReduction="10000"/>
          </a:bodyPr>
          <a:lstStyle/>
          <a:p>
            <a:r>
              <a:rPr lang="en-US" dirty="0"/>
              <a:t>GSM was voice-only at first</a:t>
            </a:r>
          </a:p>
          <a:p>
            <a:pPr lvl="1"/>
            <a:endParaRPr lang="en-US" dirty="0"/>
          </a:p>
          <a:p>
            <a:r>
              <a:rPr lang="en-US" dirty="0"/>
              <a:t>Then overlaid data on the voice channel</a:t>
            </a:r>
          </a:p>
          <a:p>
            <a:pPr lvl="1"/>
            <a:r>
              <a:rPr lang="en-US" dirty="0"/>
              <a:t>Circuit Switched Data (CSD)</a:t>
            </a:r>
          </a:p>
          <a:p>
            <a:pPr lvl="2"/>
            <a:r>
              <a:rPr lang="en-US" dirty="0"/>
              <a:t>9.6 — 14.4 kb/s</a:t>
            </a:r>
          </a:p>
          <a:p>
            <a:pPr lvl="2"/>
            <a:r>
              <a:rPr lang="en-US" dirty="0"/>
              <a:t>Previous hacks were literally cell phone calling a modem (~3.5 kb/s); same concept</a:t>
            </a:r>
          </a:p>
          <a:p>
            <a:pPr lvl="2"/>
            <a:endParaRPr lang="en-US" dirty="0"/>
          </a:p>
          <a:p>
            <a:r>
              <a:rPr lang="en-US" dirty="0"/>
              <a:t>Then added actual packetized data [“2.5G”]</a:t>
            </a:r>
          </a:p>
          <a:p>
            <a:pPr lvl="1"/>
            <a:r>
              <a:rPr lang="en-US" dirty="0"/>
              <a:t>General Packet Radio Service (GPRS)</a:t>
            </a:r>
          </a:p>
          <a:p>
            <a:pPr lvl="2"/>
            <a:r>
              <a:rPr lang="en-US" dirty="0"/>
              <a:t>Throughput 9.2 – 21.55 </a:t>
            </a:r>
            <a:r>
              <a:rPr lang="en-US" dirty="0" err="1"/>
              <a:t>kbit</a:t>
            </a:r>
            <a:r>
              <a:rPr lang="en-US" dirty="0"/>
              <a:t>/s/timeslot	[goodput 8-20 </a:t>
            </a:r>
            <a:r>
              <a:rPr lang="en-US" dirty="0" err="1"/>
              <a:t>kbit</a:t>
            </a:r>
            <a:r>
              <a:rPr lang="en-US" dirty="0"/>
              <a:t>/s/timeslot]</a:t>
            </a:r>
          </a:p>
          <a:p>
            <a:pPr lvl="1"/>
            <a:r>
              <a:rPr lang="en-US" dirty="0"/>
              <a:t>Enhanced Data Rates for GSM Evolution (EDGE)</a:t>
            </a:r>
          </a:p>
          <a:p>
            <a:endParaRPr lang="en-US" dirty="0"/>
          </a:p>
        </p:txBody>
      </p:sp>
      <p:sp>
        <p:nvSpPr>
          <p:cNvPr id="4" name="Slide Number Placeholder 3">
            <a:extLst>
              <a:ext uri="{FF2B5EF4-FFF2-40B4-BE49-F238E27FC236}">
                <a16:creationId xmlns:a16="http://schemas.microsoft.com/office/drawing/2014/main" id="{C2A6236B-BE9F-ED40-A7CB-0DF15709F009}"/>
              </a:ext>
            </a:extLst>
          </p:cNvPr>
          <p:cNvSpPr>
            <a:spLocks noGrp="1"/>
          </p:cNvSpPr>
          <p:nvPr>
            <p:ph type="sldNum" sz="quarter" idx="12"/>
          </p:nvPr>
        </p:nvSpPr>
        <p:spPr/>
        <p:txBody>
          <a:bodyPr/>
          <a:lstStyle/>
          <a:p>
            <a:pPr algn="r"/>
            <a:fld id="{434A358D-2637-E146-A3BD-05BD470B507B}" type="slidenum">
              <a:rPr lang="en-US" smtClean="0"/>
              <a:pPr algn="r"/>
              <a:t>45</a:t>
            </a:fld>
            <a:endParaRPr lang="en-US" dirty="0"/>
          </a:p>
        </p:txBody>
      </p:sp>
    </p:spTree>
    <p:extLst>
      <p:ext uri="{BB962C8B-B14F-4D97-AF65-F5344CB8AC3E}">
        <p14:creationId xmlns:p14="http://schemas.microsoft.com/office/powerpoint/2010/main" val="1882231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646-5D9B-914F-B24D-FE6F9887525D}"/>
              </a:ext>
            </a:extLst>
          </p:cNvPr>
          <p:cNvSpPr>
            <a:spLocks noGrp="1"/>
          </p:cNvSpPr>
          <p:nvPr>
            <p:ph type="title"/>
          </p:nvPr>
        </p:nvSpPr>
        <p:spPr/>
        <p:txBody>
          <a:bodyPr/>
          <a:lstStyle/>
          <a:p>
            <a:r>
              <a:rPr lang="en-US" dirty="0"/>
              <a:t>So why does the IoT care about 2G?</a:t>
            </a:r>
          </a:p>
        </p:txBody>
      </p:sp>
      <p:sp>
        <p:nvSpPr>
          <p:cNvPr id="3" name="Content Placeholder 2">
            <a:extLst>
              <a:ext uri="{FF2B5EF4-FFF2-40B4-BE49-F238E27FC236}">
                <a16:creationId xmlns:a16="http://schemas.microsoft.com/office/drawing/2014/main" id="{FECED18E-DA53-4C48-8B01-7D81FC8ED379}"/>
              </a:ext>
            </a:extLst>
          </p:cNvPr>
          <p:cNvSpPr>
            <a:spLocks noGrp="1"/>
          </p:cNvSpPr>
          <p:nvPr>
            <p:ph idx="1"/>
          </p:nvPr>
        </p:nvSpPr>
        <p:spPr/>
        <p:txBody>
          <a:bodyPr>
            <a:normAutofit/>
          </a:bodyPr>
          <a:lstStyle/>
          <a:p>
            <a:pPr marL="609585" indent="-609585">
              <a:buFont typeface="+mj-lt"/>
              <a:buAutoNum type="arabicPeriod"/>
            </a:pPr>
            <a:r>
              <a:rPr lang="en-US" dirty="0"/>
              <a:t>It’s easy to implement</a:t>
            </a:r>
          </a:p>
          <a:p>
            <a:pPr lvl="1"/>
            <a:r>
              <a:rPr lang="en-US" dirty="0"/>
              <a:t>2G == GMSK, 3G = QPSK [requires linear PA], 4G = …</a:t>
            </a:r>
          </a:p>
          <a:p>
            <a:pPr lvl="1"/>
            <a:endParaRPr lang="en-US" dirty="0"/>
          </a:p>
          <a:p>
            <a:pPr marL="609585" indent="-609585">
              <a:buFont typeface="+mj-lt"/>
              <a:buAutoNum type="arabicPeriod"/>
            </a:pPr>
            <a:r>
              <a:rPr lang="en-US" dirty="0"/>
              <a:t>It’s cheap</a:t>
            </a:r>
          </a:p>
          <a:p>
            <a:pPr lvl="1"/>
            <a:r>
              <a:rPr lang="en-US" dirty="0"/>
              <a:t>Relative to other cellular plans, anyways</a:t>
            </a:r>
          </a:p>
          <a:p>
            <a:pPr marL="1142971" lvl="1" indent="-609585"/>
            <a:endParaRPr lang="en-US" dirty="0"/>
          </a:p>
          <a:p>
            <a:pPr marL="609585" indent="-609585">
              <a:buFont typeface="+mj-lt"/>
              <a:buAutoNum type="arabicPeriod"/>
            </a:pPr>
            <a:r>
              <a:rPr lang="en-US" dirty="0"/>
              <a:t>It’s low power*</a:t>
            </a:r>
          </a:p>
          <a:p>
            <a:pPr marL="1142971" lvl="1" indent="-609585"/>
            <a:r>
              <a:rPr lang="en-US" dirty="0"/>
              <a:t>*For select IoT workloads</a:t>
            </a:r>
          </a:p>
          <a:p>
            <a:pPr marL="1142971" lvl="1" indent="-609585"/>
            <a:r>
              <a:rPr lang="en-US" dirty="0"/>
              <a:t>Energy-per-bit of continuous stream improves each generation</a:t>
            </a:r>
          </a:p>
          <a:p>
            <a:pPr marL="1142971" lvl="1" indent="-609585"/>
            <a:r>
              <a:rPr lang="en-US" dirty="0"/>
              <a:t>Energy-per-event of infrequent event is more tricky though</a:t>
            </a:r>
          </a:p>
        </p:txBody>
      </p:sp>
      <p:sp>
        <p:nvSpPr>
          <p:cNvPr id="4" name="Slide Number Placeholder 3">
            <a:extLst>
              <a:ext uri="{FF2B5EF4-FFF2-40B4-BE49-F238E27FC236}">
                <a16:creationId xmlns:a16="http://schemas.microsoft.com/office/drawing/2014/main" id="{91A498EA-D183-A642-945E-BFB9D97091CF}"/>
              </a:ext>
            </a:extLst>
          </p:cNvPr>
          <p:cNvSpPr>
            <a:spLocks noGrp="1"/>
          </p:cNvSpPr>
          <p:nvPr>
            <p:ph type="sldNum" sz="quarter" idx="12"/>
          </p:nvPr>
        </p:nvSpPr>
        <p:spPr/>
        <p:txBody>
          <a:bodyPr/>
          <a:lstStyle/>
          <a:p>
            <a:pPr algn="r"/>
            <a:fld id="{434A358D-2637-E146-A3BD-05BD470B507B}" type="slidenum">
              <a:rPr lang="en-US" smtClean="0"/>
              <a:pPr algn="r"/>
              <a:t>46</a:t>
            </a:fld>
            <a:endParaRPr lang="en-US" dirty="0"/>
          </a:p>
        </p:txBody>
      </p:sp>
    </p:spTree>
    <p:extLst>
      <p:ext uri="{BB962C8B-B14F-4D97-AF65-F5344CB8AC3E}">
        <p14:creationId xmlns:p14="http://schemas.microsoft.com/office/powerpoint/2010/main" val="122731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010-2CC6-0A4D-BD45-3D0424EA0825}"/>
              </a:ext>
            </a:extLst>
          </p:cNvPr>
          <p:cNvSpPr>
            <a:spLocks noGrp="1"/>
          </p:cNvSpPr>
          <p:nvPr>
            <p:ph type="title"/>
          </p:nvPr>
        </p:nvSpPr>
        <p:spPr/>
        <p:txBody>
          <a:bodyPr/>
          <a:lstStyle/>
          <a:p>
            <a:r>
              <a:rPr lang="en-US" dirty="0"/>
              <a:t>Why might 2G continue to survive [globally]?</a:t>
            </a:r>
          </a:p>
        </p:txBody>
      </p:sp>
      <p:sp>
        <p:nvSpPr>
          <p:cNvPr id="3" name="Content Placeholder 2">
            <a:extLst>
              <a:ext uri="{FF2B5EF4-FFF2-40B4-BE49-F238E27FC236}">
                <a16:creationId xmlns:a16="http://schemas.microsoft.com/office/drawing/2014/main" id="{6D15823D-CEB5-134F-BB5B-77229C0C67EF}"/>
              </a:ext>
            </a:extLst>
          </p:cNvPr>
          <p:cNvSpPr>
            <a:spLocks noGrp="1"/>
          </p:cNvSpPr>
          <p:nvPr>
            <p:ph idx="1"/>
          </p:nvPr>
        </p:nvSpPr>
        <p:spPr/>
        <p:txBody>
          <a:bodyPr/>
          <a:lstStyle/>
          <a:p>
            <a:pPr marL="609585" indent="-609585">
              <a:buFont typeface="+mj-lt"/>
              <a:buAutoNum type="arabicPeriod"/>
            </a:pPr>
            <a:r>
              <a:rPr lang="en-US" dirty="0"/>
              <a:t>More coverage for lower costs</a:t>
            </a:r>
          </a:p>
          <a:p>
            <a:pPr marL="1142971" lvl="1" indent="-609585"/>
            <a:r>
              <a:rPr lang="en-US" dirty="0"/>
              <a:t>2G has longer range than 3G</a:t>
            </a:r>
          </a:p>
          <a:p>
            <a:pPr marL="609585" indent="-609585">
              <a:buFont typeface="+mj-lt"/>
              <a:buAutoNum type="arabicPeriod"/>
            </a:pPr>
            <a:r>
              <a:rPr lang="en-US" dirty="0"/>
              <a:t>It fills the legacy niche</a:t>
            </a:r>
          </a:p>
          <a:p>
            <a:pPr lvl="1"/>
            <a:r>
              <a:rPr lang="en-US" dirty="0"/>
              <a:t>High performance HW includes fallbacks</a:t>
            </a:r>
          </a:p>
          <a:p>
            <a:pPr lvl="2"/>
            <a:r>
              <a:rPr lang="en-US" dirty="0"/>
              <a:t>2G/3G radios, then 2G/3G/4G radios, now 2G/3G/4G/5G radios</a:t>
            </a:r>
          </a:p>
          <a:p>
            <a:pPr lvl="2"/>
            <a:r>
              <a:rPr lang="en-US" dirty="0"/>
              <a:t>Consider the iPhone 13 Pro (2021):</a:t>
            </a:r>
          </a:p>
          <a:p>
            <a:pPr lvl="1"/>
            <a:r>
              <a:rPr lang="en-US" dirty="0"/>
              <a:t>Brick phones still popular!</a:t>
            </a:r>
          </a:p>
        </p:txBody>
      </p:sp>
      <p:sp>
        <p:nvSpPr>
          <p:cNvPr id="4" name="Slide Number Placeholder 3">
            <a:extLst>
              <a:ext uri="{FF2B5EF4-FFF2-40B4-BE49-F238E27FC236}">
                <a16:creationId xmlns:a16="http://schemas.microsoft.com/office/drawing/2014/main" id="{7561EB85-3045-DE40-B0CF-87931ECA2413}"/>
              </a:ext>
            </a:extLst>
          </p:cNvPr>
          <p:cNvSpPr>
            <a:spLocks noGrp="1"/>
          </p:cNvSpPr>
          <p:nvPr>
            <p:ph type="sldNum" sz="quarter" idx="12"/>
          </p:nvPr>
        </p:nvSpPr>
        <p:spPr/>
        <p:txBody>
          <a:bodyPr/>
          <a:lstStyle/>
          <a:p>
            <a:pPr algn="r"/>
            <a:fld id="{434A358D-2637-E146-A3BD-05BD470B507B}" type="slidenum">
              <a:rPr lang="en-US" smtClean="0"/>
              <a:pPr algn="r"/>
              <a:t>47</a:t>
            </a:fld>
            <a:endParaRPr lang="en-US" dirty="0"/>
          </a:p>
        </p:txBody>
      </p:sp>
      <p:pic>
        <p:nvPicPr>
          <p:cNvPr id="5" name="Picture 4">
            <a:extLst>
              <a:ext uri="{FF2B5EF4-FFF2-40B4-BE49-F238E27FC236}">
                <a16:creationId xmlns:a16="http://schemas.microsoft.com/office/drawing/2014/main" id="{9EF4C153-24ED-FF4F-93BB-C092931A0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741" y="3928086"/>
            <a:ext cx="5940456" cy="2610826"/>
          </a:xfrm>
          <a:prstGeom prst="rect">
            <a:avLst/>
          </a:prstGeom>
          <a:ln>
            <a:solidFill>
              <a:schemeClr val="tx1"/>
            </a:solidFill>
          </a:ln>
        </p:spPr>
      </p:pic>
    </p:spTree>
    <p:extLst>
      <p:ext uri="{BB962C8B-B14F-4D97-AF65-F5344CB8AC3E}">
        <p14:creationId xmlns:p14="http://schemas.microsoft.com/office/powerpoint/2010/main" val="154650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88B2-6A4B-C54E-80D9-97C16263331D}"/>
              </a:ext>
            </a:extLst>
          </p:cNvPr>
          <p:cNvSpPr>
            <a:spLocks noGrp="1"/>
          </p:cNvSpPr>
          <p:nvPr>
            <p:ph type="title"/>
          </p:nvPr>
        </p:nvSpPr>
        <p:spPr/>
        <p:txBody>
          <a:bodyPr>
            <a:normAutofit/>
          </a:bodyPr>
          <a:lstStyle/>
          <a:p>
            <a:r>
              <a:rPr lang="en-US" dirty="0"/>
              <a:t>2G in the US… [Plans]</a:t>
            </a:r>
          </a:p>
        </p:txBody>
      </p:sp>
      <p:sp>
        <p:nvSpPr>
          <p:cNvPr id="3" name="Content Placeholder 2">
            <a:extLst>
              <a:ext uri="{FF2B5EF4-FFF2-40B4-BE49-F238E27FC236}">
                <a16:creationId xmlns:a16="http://schemas.microsoft.com/office/drawing/2014/main" id="{6E85E232-7DAE-9D44-83C6-AF771E15D36D}"/>
              </a:ext>
            </a:extLst>
          </p:cNvPr>
          <p:cNvSpPr>
            <a:spLocks noGrp="1"/>
          </p:cNvSpPr>
          <p:nvPr>
            <p:ph idx="1"/>
          </p:nvPr>
        </p:nvSpPr>
        <p:spPr/>
        <p:txBody>
          <a:bodyPr/>
          <a:lstStyle/>
          <a:p>
            <a:r>
              <a:rPr lang="en-US" dirty="0"/>
              <a:t>AT&amp;T stopped servicing 2G networks in 2016</a:t>
            </a:r>
          </a:p>
          <a:p>
            <a:r>
              <a:rPr lang="en-US" dirty="0"/>
              <a:t>Verizon Wireless also phased out its 2G CDMA network at the end of 2020</a:t>
            </a:r>
          </a:p>
          <a:p>
            <a:r>
              <a:rPr lang="en-US" dirty="0"/>
              <a:t>Sprint will shut down their 2G CDMA network in April 2022</a:t>
            </a:r>
          </a:p>
          <a:p>
            <a:pPr lvl="1"/>
            <a:r>
              <a:rPr lang="en-US" dirty="0"/>
              <a:t>Unclear if this happened or not</a:t>
            </a:r>
          </a:p>
          <a:p>
            <a:pPr lvl="1"/>
            <a:endParaRPr lang="en-US" dirty="0"/>
          </a:p>
          <a:p>
            <a:r>
              <a:rPr lang="en-US" dirty="0"/>
              <a:t>T-Mobile plans on </a:t>
            </a:r>
            <a:r>
              <a:rPr lang="en-US" strike="sngStrike" dirty="0"/>
              <a:t>2023</a:t>
            </a:r>
            <a:br>
              <a:rPr lang="en-US" dirty="0"/>
            </a:br>
            <a:r>
              <a:rPr lang="en-US" dirty="0"/>
              <a:t>April 2024</a:t>
            </a:r>
          </a:p>
        </p:txBody>
      </p:sp>
      <p:sp>
        <p:nvSpPr>
          <p:cNvPr id="4" name="Slide Number Placeholder 3">
            <a:extLst>
              <a:ext uri="{FF2B5EF4-FFF2-40B4-BE49-F238E27FC236}">
                <a16:creationId xmlns:a16="http://schemas.microsoft.com/office/drawing/2014/main" id="{A228C528-8600-924C-902E-4E6809810560}"/>
              </a:ext>
            </a:extLst>
          </p:cNvPr>
          <p:cNvSpPr>
            <a:spLocks noGrp="1"/>
          </p:cNvSpPr>
          <p:nvPr>
            <p:ph type="sldNum" sz="quarter" idx="12"/>
          </p:nvPr>
        </p:nvSpPr>
        <p:spPr/>
        <p:txBody>
          <a:bodyPr/>
          <a:lstStyle/>
          <a:p>
            <a:pPr algn="r"/>
            <a:fld id="{434A358D-2637-E146-A3BD-05BD470B507B}" type="slidenum">
              <a:rPr lang="en-US" smtClean="0"/>
              <a:pPr algn="r"/>
              <a:t>48</a:t>
            </a:fld>
            <a:endParaRPr lang="en-US" dirty="0"/>
          </a:p>
        </p:txBody>
      </p:sp>
      <p:pic>
        <p:nvPicPr>
          <p:cNvPr id="5" name="Picture 4">
            <a:extLst>
              <a:ext uri="{FF2B5EF4-FFF2-40B4-BE49-F238E27FC236}">
                <a16:creationId xmlns:a16="http://schemas.microsoft.com/office/drawing/2014/main" id="{BC5B60E2-08CD-564E-A49B-9EAF0262D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2102" y="3292475"/>
            <a:ext cx="5102095" cy="2971800"/>
          </a:xfrm>
          <a:prstGeom prst="rect">
            <a:avLst/>
          </a:prstGeom>
          <a:ln>
            <a:solidFill>
              <a:schemeClr val="tx1"/>
            </a:solidFill>
          </a:ln>
        </p:spPr>
      </p:pic>
    </p:spTree>
    <p:extLst>
      <p:ext uri="{BB962C8B-B14F-4D97-AF65-F5344CB8AC3E}">
        <p14:creationId xmlns:p14="http://schemas.microsoft.com/office/powerpoint/2010/main" val="282854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F70-0B75-D349-AB4D-C2114C3AAFF9}"/>
              </a:ext>
            </a:extLst>
          </p:cNvPr>
          <p:cNvSpPr>
            <a:spLocks noGrp="1"/>
          </p:cNvSpPr>
          <p:nvPr>
            <p:ph type="title"/>
          </p:nvPr>
        </p:nvSpPr>
        <p:spPr/>
        <p:txBody>
          <a:bodyPr>
            <a:normAutofit fontScale="90000"/>
          </a:bodyPr>
          <a:lstStyle/>
          <a:p>
            <a:r>
              <a:rPr lang="en-US" dirty="0"/>
              <a:t>Does GM ever learn?</a:t>
            </a:r>
            <a:br>
              <a:rPr lang="en-US" dirty="0"/>
            </a:br>
            <a:r>
              <a:rPr lang="en-US" dirty="0"/>
              <a:t>[Could they have?]</a:t>
            </a:r>
          </a:p>
        </p:txBody>
      </p:sp>
      <p:sp>
        <p:nvSpPr>
          <p:cNvPr id="3" name="Content Placeholder 2">
            <a:extLst>
              <a:ext uri="{FF2B5EF4-FFF2-40B4-BE49-F238E27FC236}">
                <a16:creationId xmlns:a16="http://schemas.microsoft.com/office/drawing/2014/main" id="{D0C3AD9A-87FA-1347-BA1D-C7021B202B76}"/>
              </a:ext>
            </a:extLst>
          </p:cNvPr>
          <p:cNvSpPr>
            <a:spLocks noGrp="1"/>
          </p:cNvSpPr>
          <p:nvPr>
            <p:ph idx="1"/>
          </p:nvPr>
        </p:nvSpPr>
        <p:spPr>
          <a:xfrm>
            <a:off x="339477" y="1841122"/>
            <a:ext cx="3998976" cy="1371143"/>
          </a:xfrm>
          <a:ln>
            <a:solidFill>
              <a:srgbClr val="FF0000"/>
            </a:solidFill>
          </a:ln>
        </p:spPr>
        <p:txBody>
          <a:bodyPr/>
          <a:lstStyle/>
          <a:p>
            <a:r>
              <a:rPr lang="en-US" dirty="0">
                <a:solidFill>
                  <a:srgbClr val="FF0000"/>
                </a:solidFill>
              </a:rPr>
              <a:t>What would you put in cars if you were the PM of OnStar today?</a:t>
            </a:r>
          </a:p>
        </p:txBody>
      </p:sp>
      <p:sp>
        <p:nvSpPr>
          <p:cNvPr id="4" name="Slide Number Placeholder 3">
            <a:extLst>
              <a:ext uri="{FF2B5EF4-FFF2-40B4-BE49-F238E27FC236}">
                <a16:creationId xmlns:a16="http://schemas.microsoft.com/office/drawing/2014/main" id="{37B5E55D-0DD4-A549-9CD8-6EBF9E3C77F3}"/>
              </a:ext>
            </a:extLst>
          </p:cNvPr>
          <p:cNvSpPr>
            <a:spLocks noGrp="1"/>
          </p:cNvSpPr>
          <p:nvPr>
            <p:ph type="sldNum" sz="quarter" idx="12"/>
          </p:nvPr>
        </p:nvSpPr>
        <p:spPr/>
        <p:txBody>
          <a:bodyPr/>
          <a:lstStyle/>
          <a:p>
            <a:pPr algn="r"/>
            <a:fld id="{434A358D-2637-E146-A3BD-05BD470B507B}" type="slidenum">
              <a:rPr lang="en-US" smtClean="0"/>
              <a:pPr algn="r"/>
              <a:t>49</a:t>
            </a:fld>
            <a:endParaRPr lang="en-US" dirty="0"/>
          </a:p>
        </p:txBody>
      </p:sp>
      <p:pic>
        <p:nvPicPr>
          <p:cNvPr id="5" name="Picture 4">
            <a:extLst>
              <a:ext uri="{FF2B5EF4-FFF2-40B4-BE49-F238E27FC236}">
                <a16:creationId xmlns:a16="http://schemas.microsoft.com/office/drawing/2014/main" id="{10243CBD-90EE-C74A-AB30-ECD3539EE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5080" y="70769"/>
            <a:ext cx="7485888" cy="3938192"/>
          </a:xfrm>
          <a:prstGeom prst="rect">
            <a:avLst/>
          </a:prstGeom>
          <a:ln>
            <a:solidFill>
              <a:schemeClr val="tx1"/>
            </a:solidFill>
          </a:ln>
        </p:spPr>
      </p:pic>
      <p:pic>
        <p:nvPicPr>
          <p:cNvPr id="6" name="Picture 5">
            <a:extLst>
              <a:ext uri="{FF2B5EF4-FFF2-40B4-BE49-F238E27FC236}">
                <a16:creationId xmlns:a16="http://schemas.microsoft.com/office/drawing/2014/main" id="{F3C3BA0C-7F54-6548-BCE7-9C7311A10408}"/>
              </a:ext>
            </a:extLst>
          </p:cNvPr>
          <p:cNvPicPr>
            <a:picLocks noChangeAspect="1"/>
          </p:cNvPicPr>
          <p:nvPr/>
        </p:nvPicPr>
        <p:blipFill>
          <a:blip r:embed="rId3"/>
          <a:stretch>
            <a:fillRect/>
          </a:stretch>
        </p:blipFill>
        <p:spPr>
          <a:xfrm>
            <a:off x="1215443" y="4060065"/>
            <a:ext cx="10366957" cy="2066099"/>
          </a:xfrm>
          <a:prstGeom prst="rect">
            <a:avLst/>
          </a:prstGeom>
          <a:ln>
            <a:solidFill>
              <a:schemeClr val="tx1"/>
            </a:solidFill>
          </a:ln>
        </p:spPr>
      </p:pic>
    </p:spTree>
    <p:extLst>
      <p:ext uri="{BB962C8B-B14F-4D97-AF65-F5344CB8AC3E}">
        <p14:creationId xmlns:p14="http://schemas.microsoft.com/office/powerpoint/2010/main" val="9394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CD21-62F7-447E-9617-BF89C01C41DE}"/>
              </a:ext>
            </a:extLst>
          </p:cNvPr>
          <p:cNvSpPr>
            <a:spLocks noGrp="1"/>
          </p:cNvSpPr>
          <p:nvPr>
            <p:ph type="title"/>
          </p:nvPr>
        </p:nvSpPr>
        <p:spPr/>
        <p:txBody>
          <a:bodyPr/>
          <a:lstStyle/>
          <a:p>
            <a:r>
              <a:rPr lang="en-US" dirty="0"/>
              <a:t>Wide area networks</a:t>
            </a:r>
          </a:p>
        </p:txBody>
      </p:sp>
      <p:sp>
        <p:nvSpPr>
          <p:cNvPr id="3" name="Content Placeholder 2">
            <a:extLst>
              <a:ext uri="{FF2B5EF4-FFF2-40B4-BE49-F238E27FC236}">
                <a16:creationId xmlns:a16="http://schemas.microsoft.com/office/drawing/2014/main" id="{C476AB57-13C5-4FD3-B3C0-049F02FD959A}"/>
              </a:ext>
            </a:extLst>
          </p:cNvPr>
          <p:cNvSpPr>
            <a:spLocks noGrp="1"/>
          </p:cNvSpPr>
          <p:nvPr>
            <p:ph idx="1"/>
          </p:nvPr>
        </p:nvSpPr>
        <p:spPr/>
        <p:txBody>
          <a:bodyPr/>
          <a:lstStyle/>
          <a:p>
            <a:r>
              <a:rPr lang="en-US" dirty="0"/>
              <a:t>Communication at the region/city scale rather than the building/residence scale</a:t>
            </a:r>
          </a:p>
          <a:p>
            <a:pPr lvl="1"/>
            <a:r>
              <a:rPr lang="en-US" dirty="0"/>
              <a:t>Throughout cities</a:t>
            </a:r>
          </a:p>
          <a:p>
            <a:pPr lvl="1"/>
            <a:r>
              <a:rPr lang="en-US" dirty="0"/>
              <a:t>Agricultural deployments</a:t>
            </a:r>
          </a:p>
          <a:p>
            <a:pPr lvl="1"/>
            <a:r>
              <a:rPr lang="en-US" dirty="0"/>
              <a:t>Industrial facilities</a:t>
            </a:r>
          </a:p>
          <a:p>
            <a:pPr lvl="1"/>
            <a:endParaRPr lang="en-US" dirty="0"/>
          </a:p>
          <a:p>
            <a:r>
              <a:rPr lang="en-US" dirty="0"/>
              <a:t>City-scale sensing is one very popular domain</a:t>
            </a:r>
          </a:p>
          <a:p>
            <a:pPr lvl="1"/>
            <a:r>
              <a:rPr lang="en-US" dirty="0"/>
              <a:t>What might we want to sense throughout a city?</a:t>
            </a:r>
          </a:p>
          <a:p>
            <a:pPr lvl="1"/>
            <a:endParaRPr lang="en-US" dirty="0"/>
          </a:p>
        </p:txBody>
      </p:sp>
      <p:sp>
        <p:nvSpPr>
          <p:cNvPr id="4" name="Slide Number Placeholder 3">
            <a:extLst>
              <a:ext uri="{FF2B5EF4-FFF2-40B4-BE49-F238E27FC236}">
                <a16:creationId xmlns:a16="http://schemas.microsoft.com/office/drawing/2014/main" id="{A6A3A374-57F1-4B8A-9F0D-6E0ED5F5E919}"/>
              </a:ext>
            </a:extLst>
          </p:cNvPr>
          <p:cNvSpPr>
            <a:spLocks noGrp="1"/>
          </p:cNvSpPr>
          <p:nvPr>
            <p:ph type="sldNum" sz="quarter" idx="12"/>
          </p:nvPr>
        </p:nvSpPr>
        <p:spPr/>
        <p:txBody>
          <a:bodyPr/>
          <a:lstStyle/>
          <a:p>
            <a:fld id="{0778C724-3839-4D76-A707-B4C23905D055}" type="slidenum">
              <a:rPr lang="en-US" smtClean="0"/>
              <a:t>5</a:t>
            </a:fld>
            <a:endParaRPr lang="en-US"/>
          </a:p>
        </p:txBody>
      </p:sp>
    </p:spTree>
    <p:extLst>
      <p:ext uri="{BB962C8B-B14F-4D97-AF65-F5344CB8AC3E}">
        <p14:creationId xmlns:p14="http://schemas.microsoft.com/office/powerpoint/2010/main" val="2935444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014F-B5BE-2D49-6386-83C739C7AF45}"/>
              </a:ext>
            </a:extLst>
          </p:cNvPr>
          <p:cNvSpPr>
            <a:spLocks noGrp="1"/>
          </p:cNvSpPr>
          <p:nvPr>
            <p:ph type="title"/>
          </p:nvPr>
        </p:nvSpPr>
        <p:spPr/>
        <p:txBody>
          <a:bodyPr/>
          <a:lstStyle/>
          <a:p>
            <a:r>
              <a:rPr lang="en-US" dirty="0"/>
              <a:t>Break + </a:t>
            </a:r>
            <a:r>
              <a:rPr lang="en-US" dirty="0" err="1"/>
              <a:t>xkcd</a:t>
            </a:r>
            <a:endParaRPr lang="en-US" dirty="0"/>
          </a:p>
        </p:txBody>
      </p:sp>
      <p:sp>
        <p:nvSpPr>
          <p:cNvPr id="4" name="Slide Number Placeholder 3">
            <a:extLst>
              <a:ext uri="{FF2B5EF4-FFF2-40B4-BE49-F238E27FC236}">
                <a16:creationId xmlns:a16="http://schemas.microsoft.com/office/drawing/2014/main" id="{A6088EFB-A041-D2F9-FF69-9805358569E3}"/>
              </a:ext>
            </a:extLst>
          </p:cNvPr>
          <p:cNvSpPr>
            <a:spLocks noGrp="1"/>
          </p:cNvSpPr>
          <p:nvPr>
            <p:ph type="sldNum" sz="quarter" idx="12"/>
          </p:nvPr>
        </p:nvSpPr>
        <p:spPr/>
        <p:txBody>
          <a:bodyPr/>
          <a:lstStyle/>
          <a:p>
            <a:fld id="{0778C724-3839-4D76-A707-B4C23905D055}" type="slidenum">
              <a:rPr lang="en-US" smtClean="0"/>
              <a:t>50</a:t>
            </a:fld>
            <a:endParaRPr lang="en-US"/>
          </a:p>
        </p:txBody>
      </p:sp>
      <p:pic>
        <p:nvPicPr>
          <p:cNvPr id="1028" name="Picture 4">
            <a:extLst>
              <a:ext uri="{FF2B5EF4-FFF2-40B4-BE49-F238E27FC236}">
                <a16:creationId xmlns:a16="http://schemas.microsoft.com/office/drawing/2014/main" id="{53E9AF77-5F9E-5D15-D275-CA6E3EFF8F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816" y="1098549"/>
            <a:ext cx="11081322" cy="3608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467B83-57AC-D158-42D0-13CC44946E95}"/>
              </a:ext>
            </a:extLst>
          </p:cNvPr>
          <p:cNvSpPr txBox="1"/>
          <p:nvPr/>
        </p:nvSpPr>
        <p:spPr>
          <a:xfrm>
            <a:off x="607595" y="6171684"/>
            <a:ext cx="6098146" cy="369332"/>
          </a:xfrm>
          <a:prstGeom prst="rect">
            <a:avLst/>
          </a:prstGeom>
          <a:noFill/>
        </p:spPr>
        <p:txBody>
          <a:bodyPr wrap="square">
            <a:spAutoFit/>
          </a:bodyPr>
          <a:lstStyle/>
          <a:p>
            <a:r>
              <a:rPr lang="en-US" dirty="0">
                <a:hlinkClick r:id="rId3"/>
              </a:rPr>
              <a:t>https://xkcd.com/925/</a:t>
            </a:r>
            <a:endParaRPr lang="en-US" dirty="0"/>
          </a:p>
        </p:txBody>
      </p:sp>
    </p:spTree>
    <p:extLst>
      <p:ext uri="{BB962C8B-B14F-4D97-AF65-F5344CB8AC3E}">
        <p14:creationId xmlns:p14="http://schemas.microsoft.com/office/powerpoint/2010/main" val="160792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dirty="0"/>
              <a:t>2G</a:t>
            </a:r>
          </a:p>
          <a:p>
            <a:pPr lvl="1"/>
            <a:r>
              <a:rPr lang="en-US" sz="2800" b="1"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62587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D323-1ADB-9042-9EE7-41E8F9CA0734}"/>
              </a:ext>
            </a:extLst>
          </p:cNvPr>
          <p:cNvSpPr>
            <a:spLocks noGrp="1"/>
          </p:cNvSpPr>
          <p:nvPr>
            <p:ph type="title"/>
          </p:nvPr>
        </p:nvSpPr>
        <p:spPr/>
        <p:txBody>
          <a:bodyPr/>
          <a:lstStyle/>
          <a:p>
            <a:r>
              <a:rPr lang="en-US" dirty="0"/>
              <a:t>Starting with the end: the 3G sunset</a:t>
            </a:r>
          </a:p>
        </p:txBody>
      </p:sp>
      <p:sp>
        <p:nvSpPr>
          <p:cNvPr id="3" name="Content Placeholder 2">
            <a:extLst>
              <a:ext uri="{FF2B5EF4-FFF2-40B4-BE49-F238E27FC236}">
                <a16:creationId xmlns:a16="http://schemas.microsoft.com/office/drawing/2014/main" id="{12BA7C19-EA39-C849-BA87-C8976A83D1C7}"/>
              </a:ext>
            </a:extLst>
          </p:cNvPr>
          <p:cNvSpPr>
            <a:spLocks noGrp="1"/>
          </p:cNvSpPr>
          <p:nvPr>
            <p:ph idx="1"/>
          </p:nvPr>
        </p:nvSpPr>
        <p:spPr/>
        <p:txBody>
          <a:bodyPr>
            <a:normAutofit/>
          </a:bodyPr>
          <a:lstStyle/>
          <a:p>
            <a:r>
              <a:rPr lang="en-US" dirty="0"/>
              <a:t>[As of Oct, 2021] announced retirements:</a:t>
            </a:r>
          </a:p>
          <a:p>
            <a:pPr lvl="1"/>
            <a:r>
              <a:rPr lang="en-US" dirty="0"/>
              <a:t>Verizon: Dec 2022</a:t>
            </a:r>
          </a:p>
          <a:p>
            <a:pPr lvl="1"/>
            <a:r>
              <a:rPr lang="en-US" dirty="0"/>
              <a:t>AT&amp;T: Feb 2022 [actually happened!]</a:t>
            </a:r>
          </a:p>
          <a:p>
            <a:pPr lvl="1"/>
            <a:r>
              <a:rPr lang="en-US" dirty="0"/>
              <a:t>T-Mobile: Finally got there in July 2022 (after months of delays)</a:t>
            </a:r>
          </a:p>
          <a:p>
            <a:pPr lvl="1"/>
            <a:endParaRPr lang="en-US" dirty="0"/>
          </a:p>
          <a:p>
            <a:pPr lvl="1"/>
            <a:endParaRPr lang="en-US" dirty="0"/>
          </a:p>
          <a:p>
            <a:r>
              <a:rPr lang="en-US" dirty="0"/>
              <a:t>2G reminder</a:t>
            </a:r>
          </a:p>
          <a:p>
            <a:pPr lvl="1"/>
            <a:r>
              <a:rPr lang="en-US" dirty="0"/>
              <a:t>Verizon and AT&amp;T</a:t>
            </a:r>
            <a:br>
              <a:rPr lang="en-US" dirty="0"/>
            </a:br>
            <a:r>
              <a:rPr lang="en-US" dirty="0"/>
              <a:t>actually did sunset 2G</a:t>
            </a:r>
          </a:p>
          <a:p>
            <a:pPr lvl="1"/>
            <a:r>
              <a:rPr lang="en-US" dirty="0"/>
              <a:t>T-Mobile plans on 2024</a:t>
            </a:r>
          </a:p>
        </p:txBody>
      </p:sp>
      <p:sp>
        <p:nvSpPr>
          <p:cNvPr id="4" name="Slide Number Placeholder 3">
            <a:extLst>
              <a:ext uri="{FF2B5EF4-FFF2-40B4-BE49-F238E27FC236}">
                <a16:creationId xmlns:a16="http://schemas.microsoft.com/office/drawing/2014/main" id="{E23E721A-6FF3-644E-A54D-D2C33AE2A437}"/>
              </a:ext>
            </a:extLst>
          </p:cNvPr>
          <p:cNvSpPr>
            <a:spLocks noGrp="1"/>
          </p:cNvSpPr>
          <p:nvPr>
            <p:ph type="sldNum" sz="quarter" idx="12"/>
          </p:nvPr>
        </p:nvSpPr>
        <p:spPr/>
        <p:txBody>
          <a:bodyPr/>
          <a:lstStyle/>
          <a:p>
            <a:pPr algn="r"/>
            <a:fld id="{434A358D-2637-E146-A3BD-05BD470B507B}" type="slidenum">
              <a:rPr lang="en-US" smtClean="0"/>
              <a:pPr algn="r"/>
              <a:t>52</a:t>
            </a:fld>
            <a:endParaRPr lang="en-US" dirty="0"/>
          </a:p>
        </p:txBody>
      </p:sp>
      <p:grpSp>
        <p:nvGrpSpPr>
          <p:cNvPr id="7" name="Group 6">
            <a:extLst>
              <a:ext uri="{FF2B5EF4-FFF2-40B4-BE49-F238E27FC236}">
                <a16:creationId xmlns:a16="http://schemas.microsoft.com/office/drawing/2014/main" id="{89EE08D6-963F-1144-AB6B-1C24452E6424}"/>
              </a:ext>
            </a:extLst>
          </p:cNvPr>
          <p:cNvGrpSpPr/>
          <p:nvPr/>
        </p:nvGrpSpPr>
        <p:grpSpPr>
          <a:xfrm>
            <a:off x="4851400" y="4619666"/>
            <a:ext cx="7022443" cy="1552534"/>
            <a:chOff x="5915721" y="4007562"/>
            <a:chExt cx="2895135" cy="531449"/>
          </a:xfrm>
        </p:grpSpPr>
        <p:pic>
          <p:nvPicPr>
            <p:cNvPr id="5" name="Picture 4">
              <a:extLst>
                <a:ext uri="{FF2B5EF4-FFF2-40B4-BE49-F238E27FC236}">
                  <a16:creationId xmlns:a16="http://schemas.microsoft.com/office/drawing/2014/main" id="{8C515ACA-1254-8247-9939-F401AC001AF6}"/>
                </a:ext>
              </a:extLst>
            </p:cNvPr>
            <p:cNvPicPr>
              <a:picLocks noChangeAspect="1"/>
            </p:cNvPicPr>
            <p:nvPr/>
          </p:nvPicPr>
          <p:blipFill>
            <a:blip r:embed="rId3"/>
            <a:stretch>
              <a:fillRect/>
            </a:stretch>
          </p:blipFill>
          <p:spPr>
            <a:xfrm>
              <a:off x="5915721" y="4007562"/>
              <a:ext cx="2895135" cy="468413"/>
            </a:xfrm>
            <a:prstGeom prst="rect">
              <a:avLst/>
            </a:prstGeom>
            <a:ln>
              <a:solidFill>
                <a:schemeClr val="tx1"/>
              </a:solidFill>
            </a:ln>
          </p:spPr>
        </p:pic>
        <p:sp>
          <p:nvSpPr>
            <p:cNvPr id="6" name="TextBox 5">
              <a:extLst>
                <a:ext uri="{FF2B5EF4-FFF2-40B4-BE49-F238E27FC236}">
                  <a16:creationId xmlns:a16="http://schemas.microsoft.com/office/drawing/2014/main" id="{1DA6B059-9149-D549-A3B1-2732E1DE7E26}"/>
                </a:ext>
              </a:extLst>
            </p:cNvPr>
            <p:cNvSpPr txBox="1"/>
            <p:nvPr/>
          </p:nvSpPr>
          <p:spPr>
            <a:xfrm>
              <a:off x="7000311" y="4392769"/>
              <a:ext cx="1763694" cy="146242"/>
            </a:xfrm>
            <a:prstGeom prst="rect">
              <a:avLst/>
            </a:prstGeom>
            <a:noFill/>
          </p:spPr>
          <p:txBody>
            <a:bodyPr wrap="square" rtlCol="0">
              <a:spAutoFit/>
            </a:bodyPr>
            <a:lstStyle/>
            <a:p>
              <a:pPr algn="r"/>
              <a:r>
                <a:rPr lang="en-US" sz="667" i="1" dirty="0">
                  <a:latin typeface="Seravek" panose="020B0503040000020004" pitchFamily="34" charset="0"/>
                  <a:hlinkClick r:id="rId4"/>
                </a:rPr>
                <a:t>AT&amp;T: 2.7% of customers will be affected by 3G shutdown</a:t>
              </a:r>
              <a:endParaRPr lang="en-US" sz="667" i="1" dirty="0">
                <a:latin typeface="Seravek" panose="020B0503040000020004" pitchFamily="34" charset="0"/>
              </a:endParaRPr>
            </a:p>
          </p:txBody>
        </p:sp>
      </p:grpSp>
    </p:spTree>
    <p:extLst>
      <p:ext uri="{BB962C8B-B14F-4D97-AF65-F5344CB8AC3E}">
        <p14:creationId xmlns:p14="http://schemas.microsoft.com/office/powerpoint/2010/main" val="295904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A139-56A4-8248-AAB0-1CC158DE64C1}"/>
              </a:ext>
            </a:extLst>
          </p:cNvPr>
          <p:cNvSpPr>
            <a:spLocks noGrp="1"/>
          </p:cNvSpPr>
          <p:nvPr>
            <p:ph type="title"/>
          </p:nvPr>
        </p:nvSpPr>
        <p:spPr/>
        <p:txBody>
          <a:bodyPr/>
          <a:lstStyle/>
          <a:p>
            <a:r>
              <a:rPr lang="en-US" dirty="0"/>
              <a:t>Why does 2G have staying power that 3G doesn’t?</a:t>
            </a:r>
          </a:p>
        </p:txBody>
      </p:sp>
      <p:sp>
        <p:nvSpPr>
          <p:cNvPr id="3" name="Content Placeholder 2">
            <a:extLst>
              <a:ext uri="{FF2B5EF4-FFF2-40B4-BE49-F238E27FC236}">
                <a16:creationId xmlns:a16="http://schemas.microsoft.com/office/drawing/2014/main" id="{18AB33BA-2F1C-8141-B0FA-99599504BEC6}"/>
              </a:ext>
            </a:extLst>
          </p:cNvPr>
          <p:cNvSpPr>
            <a:spLocks noGrp="1"/>
          </p:cNvSpPr>
          <p:nvPr>
            <p:ph idx="1"/>
          </p:nvPr>
        </p:nvSpPr>
        <p:spPr/>
        <p:txBody>
          <a:bodyPr/>
          <a:lstStyle/>
          <a:p>
            <a:r>
              <a:rPr lang="en-US" dirty="0">
                <a:hlinkClick r:id="rId3"/>
              </a:rPr>
              <a:t>T-Mobile’s letter to Congress on 2g/3g sunset</a:t>
            </a:r>
            <a:endParaRPr lang="en-US" dirty="0"/>
          </a:p>
          <a:p>
            <a:pPr lvl="1"/>
            <a:r>
              <a:rPr lang="en-US" dirty="0" err="1"/>
              <a:t>n.b.</a:t>
            </a:r>
            <a:r>
              <a:rPr lang="en-US" dirty="0"/>
              <a:t> Senator Schatz seems to get this stuff</a:t>
            </a:r>
          </a:p>
        </p:txBody>
      </p:sp>
      <p:sp>
        <p:nvSpPr>
          <p:cNvPr id="4" name="Slide Number Placeholder 3">
            <a:extLst>
              <a:ext uri="{FF2B5EF4-FFF2-40B4-BE49-F238E27FC236}">
                <a16:creationId xmlns:a16="http://schemas.microsoft.com/office/drawing/2014/main" id="{8AF37B3D-F925-A842-BD5B-39435BE3ADF0}"/>
              </a:ext>
            </a:extLst>
          </p:cNvPr>
          <p:cNvSpPr>
            <a:spLocks noGrp="1"/>
          </p:cNvSpPr>
          <p:nvPr>
            <p:ph type="sldNum" sz="quarter" idx="12"/>
          </p:nvPr>
        </p:nvSpPr>
        <p:spPr/>
        <p:txBody>
          <a:bodyPr/>
          <a:lstStyle/>
          <a:p>
            <a:pPr algn="r"/>
            <a:fld id="{434A358D-2637-E146-A3BD-05BD470B507B}" type="slidenum">
              <a:rPr lang="en-US" smtClean="0"/>
              <a:pPr algn="r"/>
              <a:t>53</a:t>
            </a:fld>
            <a:endParaRPr lang="en-US" dirty="0"/>
          </a:p>
        </p:txBody>
      </p:sp>
      <p:pic>
        <p:nvPicPr>
          <p:cNvPr id="5" name="Picture 4">
            <a:extLst>
              <a:ext uri="{FF2B5EF4-FFF2-40B4-BE49-F238E27FC236}">
                <a16:creationId xmlns:a16="http://schemas.microsoft.com/office/drawing/2014/main" id="{408DB57E-A91E-4046-BBC1-54B32ED385B3}"/>
              </a:ext>
            </a:extLst>
          </p:cNvPr>
          <p:cNvPicPr>
            <a:picLocks noChangeAspect="1"/>
          </p:cNvPicPr>
          <p:nvPr/>
        </p:nvPicPr>
        <p:blipFill>
          <a:blip r:embed="rId4"/>
          <a:stretch>
            <a:fillRect/>
          </a:stretch>
        </p:blipFill>
        <p:spPr>
          <a:xfrm>
            <a:off x="884664" y="2953197"/>
            <a:ext cx="10482147" cy="1119324"/>
          </a:xfrm>
          <a:prstGeom prst="rect">
            <a:avLst/>
          </a:prstGeom>
        </p:spPr>
      </p:pic>
      <p:pic>
        <p:nvPicPr>
          <p:cNvPr id="6" name="Picture 5">
            <a:extLst>
              <a:ext uri="{FF2B5EF4-FFF2-40B4-BE49-F238E27FC236}">
                <a16:creationId xmlns:a16="http://schemas.microsoft.com/office/drawing/2014/main" id="{EDD434AA-584B-D443-98BB-E172DD839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9852" y="3993742"/>
            <a:ext cx="9359592" cy="1699599"/>
          </a:xfrm>
          <a:prstGeom prst="rect">
            <a:avLst/>
          </a:prstGeom>
        </p:spPr>
      </p:pic>
      <p:pic>
        <p:nvPicPr>
          <p:cNvPr id="7" name="Picture 6">
            <a:extLst>
              <a:ext uri="{FF2B5EF4-FFF2-40B4-BE49-F238E27FC236}">
                <a16:creationId xmlns:a16="http://schemas.microsoft.com/office/drawing/2014/main" id="{A7FAD6BD-48AD-7246-B3B3-2813D6D84D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2156" y="5729661"/>
            <a:ext cx="5505605" cy="401184"/>
          </a:xfrm>
          <a:prstGeom prst="rect">
            <a:avLst/>
          </a:prstGeom>
        </p:spPr>
      </p:pic>
      <p:sp>
        <p:nvSpPr>
          <p:cNvPr id="8" name="Oval 7">
            <a:extLst>
              <a:ext uri="{FF2B5EF4-FFF2-40B4-BE49-F238E27FC236}">
                <a16:creationId xmlns:a16="http://schemas.microsoft.com/office/drawing/2014/main" id="{DD0B344B-9EA7-B148-A1E5-2F283ECB7CE1}"/>
              </a:ext>
            </a:extLst>
          </p:cNvPr>
          <p:cNvSpPr/>
          <p:nvPr/>
        </p:nvSpPr>
        <p:spPr>
          <a:xfrm>
            <a:off x="1434789" y="5701990"/>
            <a:ext cx="6170343" cy="55756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12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DCF0-1382-BF46-B4B7-BFA28076E5BC}"/>
              </a:ext>
            </a:extLst>
          </p:cNvPr>
          <p:cNvSpPr>
            <a:spLocks noGrp="1"/>
          </p:cNvSpPr>
          <p:nvPr>
            <p:ph type="title"/>
          </p:nvPr>
        </p:nvSpPr>
        <p:spPr/>
        <p:txBody>
          <a:bodyPr/>
          <a:lstStyle/>
          <a:p>
            <a:r>
              <a:rPr lang="en-US" dirty="0"/>
              <a:t>So what did [*]G provide over 2G anyway?</a:t>
            </a:r>
          </a:p>
        </p:txBody>
      </p:sp>
      <p:sp>
        <p:nvSpPr>
          <p:cNvPr id="3" name="Content Placeholder 2">
            <a:extLst>
              <a:ext uri="{FF2B5EF4-FFF2-40B4-BE49-F238E27FC236}">
                <a16:creationId xmlns:a16="http://schemas.microsoft.com/office/drawing/2014/main" id="{F9157F01-6D66-814F-8506-EFB39A92BB67}"/>
              </a:ext>
            </a:extLst>
          </p:cNvPr>
          <p:cNvSpPr>
            <a:spLocks noGrp="1"/>
          </p:cNvSpPr>
          <p:nvPr>
            <p:ph idx="1"/>
          </p:nvPr>
        </p:nvSpPr>
        <p:spPr>
          <a:xfrm>
            <a:off x="609600" y="1600201"/>
            <a:ext cx="5791200" cy="4525963"/>
          </a:xfrm>
        </p:spPr>
        <p:txBody>
          <a:bodyPr>
            <a:normAutofit fontScale="92500" lnSpcReduction="10000"/>
          </a:bodyPr>
          <a:lstStyle/>
          <a:p>
            <a:r>
              <a:rPr lang="en-US" dirty="0"/>
              <a:t>Biggest thing is throughput</a:t>
            </a:r>
          </a:p>
          <a:p>
            <a:pPr lvl="1"/>
            <a:endParaRPr lang="en-US" dirty="0"/>
          </a:p>
          <a:p>
            <a:r>
              <a:rPr lang="en-US" dirty="0"/>
              <a:t>And a spectrum land-grab</a:t>
            </a:r>
          </a:p>
          <a:p>
            <a:pPr lvl="1"/>
            <a:r>
              <a:rPr lang="en-US" dirty="0"/>
              <a:t>Wireless providers advocated [successfully] for [global] release of additional spectrum to support new, faster wireless</a:t>
            </a:r>
          </a:p>
          <a:p>
            <a:pPr lvl="1"/>
            <a:r>
              <a:rPr lang="en-US" dirty="0"/>
              <a:t>Lots of [initial] 4G rollout also on new spectrum</a:t>
            </a:r>
          </a:p>
          <a:p>
            <a:pPr lvl="2"/>
            <a:r>
              <a:rPr lang="en-US" dirty="0"/>
              <a:t>But no more coming — sunsets only way to get more 4G spectrum</a:t>
            </a:r>
          </a:p>
          <a:p>
            <a:pPr lvl="1"/>
            <a:r>
              <a:rPr lang="en-US" dirty="0"/>
              <a:t>5G is [mostly] on much higher bands, not suited for 4G</a:t>
            </a:r>
          </a:p>
        </p:txBody>
      </p:sp>
      <p:sp>
        <p:nvSpPr>
          <p:cNvPr id="4" name="Slide Number Placeholder 3">
            <a:extLst>
              <a:ext uri="{FF2B5EF4-FFF2-40B4-BE49-F238E27FC236}">
                <a16:creationId xmlns:a16="http://schemas.microsoft.com/office/drawing/2014/main" id="{A320977E-FD98-BA4C-B0DC-6639455C4EA4}"/>
              </a:ext>
            </a:extLst>
          </p:cNvPr>
          <p:cNvSpPr>
            <a:spLocks noGrp="1"/>
          </p:cNvSpPr>
          <p:nvPr>
            <p:ph type="sldNum" sz="quarter" idx="12"/>
          </p:nvPr>
        </p:nvSpPr>
        <p:spPr/>
        <p:txBody>
          <a:bodyPr/>
          <a:lstStyle/>
          <a:p>
            <a:pPr algn="r"/>
            <a:fld id="{434A358D-2637-E146-A3BD-05BD470B507B}" type="slidenum">
              <a:rPr lang="en-US" smtClean="0"/>
              <a:pPr algn="r"/>
              <a:t>54</a:t>
            </a:fld>
            <a:endParaRPr lang="en-US" dirty="0"/>
          </a:p>
        </p:txBody>
      </p:sp>
      <p:pic>
        <p:nvPicPr>
          <p:cNvPr id="6" name="Picture 5">
            <a:extLst>
              <a:ext uri="{FF2B5EF4-FFF2-40B4-BE49-F238E27FC236}">
                <a16:creationId xmlns:a16="http://schemas.microsoft.com/office/drawing/2014/main" id="{94E9ADD6-6E30-9646-AE67-02CC274C7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820" y="1367883"/>
            <a:ext cx="5465289" cy="4274637"/>
          </a:xfrm>
          <a:prstGeom prst="rect">
            <a:avLst/>
          </a:prstGeom>
          <a:ln>
            <a:solidFill>
              <a:schemeClr val="tx1"/>
            </a:solidFill>
          </a:ln>
        </p:spPr>
      </p:pic>
      <p:sp>
        <p:nvSpPr>
          <p:cNvPr id="7" name="TextBox 6">
            <a:extLst>
              <a:ext uri="{FF2B5EF4-FFF2-40B4-BE49-F238E27FC236}">
                <a16:creationId xmlns:a16="http://schemas.microsoft.com/office/drawing/2014/main" id="{BE735C8D-E752-CF48-A6A9-2F2FD2CE7A34}"/>
              </a:ext>
            </a:extLst>
          </p:cNvPr>
          <p:cNvSpPr txBox="1"/>
          <p:nvPr/>
        </p:nvSpPr>
        <p:spPr>
          <a:xfrm>
            <a:off x="6839415" y="5664819"/>
            <a:ext cx="5508704" cy="235898"/>
          </a:xfrm>
          <a:prstGeom prst="rect">
            <a:avLst/>
          </a:prstGeom>
          <a:noFill/>
        </p:spPr>
        <p:txBody>
          <a:bodyPr wrap="squar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Terahertz Band: The Last Piece of RF Spectrum Puzzle for Communication Systems (preprint;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Elayan</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et al.)</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187065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0BCB-F584-7D48-A2C0-E13CD90F9D60}"/>
              </a:ext>
            </a:extLst>
          </p:cNvPr>
          <p:cNvSpPr>
            <a:spLocks noGrp="1"/>
          </p:cNvSpPr>
          <p:nvPr>
            <p:ph type="title"/>
          </p:nvPr>
        </p:nvSpPr>
        <p:spPr>
          <a:xfrm>
            <a:off x="607595" y="228600"/>
            <a:ext cx="10972799" cy="840346"/>
          </a:xfrm>
        </p:spPr>
        <p:txBody>
          <a:bodyPr>
            <a:normAutofit fontScale="90000"/>
          </a:bodyPr>
          <a:lstStyle/>
          <a:p>
            <a:r>
              <a:rPr lang="en-US" dirty="0"/>
              <a:t>Aside: Eventually, the naming thing got annoying, so an international standards body fixed* it</a:t>
            </a:r>
            <a:br>
              <a:rPr lang="en-US" dirty="0"/>
            </a:br>
            <a:r>
              <a:rPr lang="en-US" sz="1600" dirty="0"/>
              <a:t>*Yeah, you know how this story will end</a:t>
            </a:r>
            <a:endParaRPr lang="en-US" dirty="0"/>
          </a:p>
        </p:txBody>
      </p:sp>
      <p:sp>
        <p:nvSpPr>
          <p:cNvPr id="3" name="Content Placeholder 2">
            <a:extLst>
              <a:ext uri="{FF2B5EF4-FFF2-40B4-BE49-F238E27FC236}">
                <a16:creationId xmlns:a16="http://schemas.microsoft.com/office/drawing/2014/main" id="{785A681A-8D25-CC41-A681-4104FE4548DC}"/>
              </a:ext>
            </a:extLst>
          </p:cNvPr>
          <p:cNvSpPr>
            <a:spLocks noGrp="1"/>
          </p:cNvSpPr>
          <p:nvPr>
            <p:ph idx="1"/>
          </p:nvPr>
        </p:nvSpPr>
        <p:spPr>
          <a:xfrm>
            <a:off x="607595" y="1468192"/>
            <a:ext cx="10972800" cy="4704008"/>
          </a:xfrm>
        </p:spPr>
        <p:txBody>
          <a:bodyPr/>
          <a:lstStyle/>
          <a:p>
            <a:r>
              <a:rPr lang="en-US" dirty="0"/>
              <a:t>The International Telecommunications Union (ITU) is a UN branch</a:t>
            </a:r>
          </a:p>
          <a:p>
            <a:pPr lvl="1"/>
            <a:r>
              <a:rPr lang="en-US" dirty="0"/>
              <a:t>ITU-R set standards for what can be considered “a 4G technology”</a:t>
            </a:r>
          </a:p>
          <a:p>
            <a:pPr lvl="1"/>
            <a:endParaRPr lang="en-US" dirty="0"/>
          </a:p>
          <a:p>
            <a:r>
              <a:rPr lang="en-US" dirty="0"/>
              <a:t>”Generations” are now defined by speed</a:t>
            </a:r>
          </a:p>
          <a:p>
            <a:pPr lvl="1"/>
            <a:r>
              <a:rPr lang="en-US" dirty="0"/>
              <a:t>E.g. to qualify as “a 4G technology”: 100 Mb/s+ (mobile), 1 Gb/s+ (stationary)</a:t>
            </a:r>
          </a:p>
          <a:p>
            <a:pPr lvl="1"/>
            <a:endParaRPr lang="en-US" dirty="0"/>
          </a:p>
          <a:p>
            <a:pPr lvl="1"/>
            <a:r>
              <a:rPr lang="en-US" dirty="0"/>
              <a:t>Fun game: How fast is LTE?</a:t>
            </a:r>
          </a:p>
          <a:p>
            <a:pPr lvl="2"/>
            <a:r>
              <a:rPr lang="en-US" dirty="0"/>
              <a:t>LTE spec maxes out at 300 MB/s down and 75 MB/s up</a:t>
            </a:r>
          </a:p>
          <a:p>
            <a:pPr lvl="2"/>
            <a:r>
              <a:rPr lang="en-US" dirty="0"/>
              <a:t>It seems LTE has been retroactively classified as 3.95G</a:t>
            </a:r>
          </a:p>
          <a:p>
            <a:pPr lvl="3"/>
            <a:r>
              <a:rPr lang="en-US" dirty="0"/>
              <a:t>[By everyone except the wireless carriers?]</a:t>
            </a:r>
          </a:p>
        </p:txBody>
      </p:sp>
      <p:sp>
        <p:nvSpPr>
          <p:cNvPr id="4" name="Slide Number Placeholder 3">
            <a:extLst>
              <a:ext uri="{FF2B5EF4-FFF2-40B4-BE49-F238E27FC236}">
                <a16:creationId xmlns:a16="http://schemas.microsoft.com/office/drawing/2014/main" id="{99F61065-6028-FA4C-B147-65D8998D6D34}"/>
              </a:ext>
            </a:extLst>
          </p:cNvPr>
          <p:cNvSpPr>
            <a:spLocks noGrp="1"/>
          </p:cNvSpPr>
          <p:nvPr>
            <p:ph type="sldNum" sz="quarter" idx="12"/>
          </p:nvPr>
        </p:nvSpPr>
        <p:spPr/>
        <p:txBody>
          <a:bodyPr/>
          <a:lstStyle/>
          <a:p>
            <a:pPr algn="r"/>
            <a:fld id="{434A358D-2637-E146-A3BD-05BD470B507B}" type="slidenum">
              <a:rPr lang="en-US" smtClean="0"/>
              <a:pPr algn="r"/>
              <a:t>55</a:t>
            </a:fld>
            <a:endParaRPr lang="en-US" dirty="0"/>
          </a:p>
        </p:txBody>
      </p:sp>
    </p:spTree>
    <p:extLst>
      <p:ext uri="{BB962C8B-B14F-4D97-AF65-F5344CB8AC3E}">
        <p14:creationId xmlns:p14="http://schemas.microsoft.com/office/powerpoint/2010/main" val="415683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9FE0-A74D-B049-83D3-225F963415D9}"/>
              </a:ext>
            </a:extLst>
          </p:cNvPr>
          <p:cNvSpPr>
            <a:spLocks noGrp="1"/>
          </p:cNvSpPr>
          <p:nvPr>
            <p:ph type="title"/>
          </p:nvPr>
        </p:nvSpPr>
        <p:spPr/>
        <p:txBody>
          <a:bodyPr>
            <a:normAutofit fontScale="90000"/>
          </a:bodyPr>
          <a:lstStyle/>
          <a:p>
            <a:r>
              <a:rPr lang="en-US" dirty="0"/>
              <a:t>Corollary to improved throughput is improved energy performance</a:t>
            </a:r>
          </a:p>
        </p:txBody>
      </p:sp>
      <p:sp>
        <p:nvSpPr>
          <p:cNvPr id="3" name="Content Placeholder 2">
            <a:extLst>
              <a:ext uri="{FF2B5EF4-FFF2-40B4-BE49-F238E27FC236}">
                <a16:creationId xmlns:a16="http://schemas.microsoft.com/office/drawing/2014/main" id="{6B7C18C1-1F8B-134F-BCF0-B316DDCCAC0F}"/>
              </a:ext>
            </a:extLst>
          </p:cNvPr>
          <p:cNvSpPr>
            <a:spLocks noGrp="1"/>
          </p:cNvSpPr>
          <p:nvPr>
            <p:ph idx="1"/>
          </p:nvPr>
        </p:nvSpPr>
        <p:spPr/>
        <p:txBody>
          <a:bodyPr/>
          <a:lstStyle/>
          <a:p>
            <a:r>
              <a:rPr lang="en-US" dirty="0"/>
              <a:t>Same philosophy as high-performance architecture, </a:t>
            </a:r>
            <a:r>
              <a:rPr lang="en-US" dirty="0" err="1"/>
              <a:t>etc</a:t>
            </a:r>
            <a:endParaRPr lang="en-US" dirty="0"/>
          </a:p>
          <a:p>
            <a:pPr lvl="1"/>
            <a:r>
              <a:rPr lang="en-US" dirty="0"/>
              <a:t>There is always baseline load, which going faster amortizes</a:t>
            </a:r>
          </a:p>
        </p:txBody>
      </p:sp>
      <p:sp>
        <p:nvSpPr>
          <p:cNvPr id="4" name="Slide Number Placeholder 3">
            <a:extLst>
              <a:ext uri="{FF2B5EF4-FFF2-40B4-BE49-F238E27FC236}">
                <a16:creationId xmlns:a16="http://schemas.microsoft.com/office/drawing/2014/main" id="{1920DDEF-27F3-0649-9A89-D013ED41320E}"/>
              </a:ext>
            </a:extLst>
          </p:cNvPr>
          <p:cNvSpPr>
            <a:spLocks noGrp="1"/>
          </p:cNvSpPr>
          <p:nvPr>
            <p:ph type="sldNum" sz="quarter" idx="12"/>
          </p:nvPr>
        </p:nvSpPr>
        <p:spPr/>
        <p:txBody>
          <a:bodyPr/>
          <a:lstStyle/>
          <a:p>
            <a:pPr algn="r"/>
            <a:fld id="{434A358D-2637-E146-A3BD-05BD470B507B}" type="slidenum">
              <a:rPr lang="en-US" smtClean="0"/>
              <a:pPr algn="r"/>
              <a:t>56</a:t>
            </a:fld>
            <a:endParaRPr lang="en-US" dirty="0"/>
          </a:p>
        </p:txBody>
      </p:sp>
      <p:pic>
        <p:nvPicPr>
          <p:cNvPr id="5" name="Picture 4">
            <a:extLst>
              <a:ext uri="{FF2B5EF4-FFF2-40B4-BE49-F238E27FC236}">
                <a16:creationId xmlns:a16="http://schemas.microsoft.com/office/drawing/2014/main" id="{530E6DC7-DD19-6447-BB8F-4C8D8095D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747" y="2019167"/>
            <a:ext cx="5499278" cy="4620977"/>
          </a:xfrm>
          <a:prstGeom prst="rect">
            <a:avLst/>
          </a:prstGeom>
        </p:spPr>
      </p:pic>
      <p:pic>
        <p:nvPicPr>
          <p:cNvPr id="6" name="Picture 5">
            <a:extLst>
              <a:ext uri="{FF2B5EF4-FFF2-40B4-BE49-F238E27FC236}">
                <a16:creationId xmlns:a16="http://schemas.microsoft.com/office/drawing/2014/main" id="{68968345-1F5B-A246-A091-96EE6F6C7601}"/>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0513" y="4569341"/>
            <a:ext cx="3257935" cy="1650400"/>
          </a:xfrm>
          <a:prstGeom prst="rect">
            <a:avLst/>
          </a:prstGeom>
        </p:spPr>
      </p:pic>
    </p:spTree>
    <p:extLst>
      <p:ext uri="{BB962C8B-B14F-4D97-AF65-F5344CB8AC3E}">
        <p14:creationId xmlns:p14="http://schemas.microsoft.com/office/powerpoint/2010/main" val="2044843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9B91-95ED-8F40-9A93-4F3279286D55}"/>
              </a:ext>
            </a:extLst>
          </p:cNvPr>
          <p:cNvSpPr>
            <a:spLocks noGrp="1"/>
          </p:cNvSpPr>
          <p:nvPr>
            <p:ph type="title"/>
          </p:nvPr>
        </p:nvSpPr>
        <p:spPr/>
        <p:txBody>
          <a:bodyPr/>
          <a:lstStyle/>
          <a:p>
            <a:r>
              <a:rPr lang="en-US" dirty="0"/>
              <a:t>But energy per transaction is complex</a:t>
            </a:r>
          </a:p>
        </p:txBody>
      </p:sp>
      <p:sp>
        <p:nvSpPr>
          <p:cNvPr id="3" name="Content Placeholder 2">
            <a:extLst>
              <a:ext uri="{FF2B5EF4-FFF2-40B4-BE49-F238E27FC236}">
                <a16:creationId xmlns:a16="http://schemas.microsoft.com/office/drawing/2014/main" id="{6C768114-F3B7-9147-AB60-321548701F5F}"/>
              </a:ext>
            </a:extLst>
          </p:cNvPr>
          <p:cNvSpPr>
            <a:spLocks noGrp="1"/>
          </p:cNvSpPr>
          <p:nvPr>
            <p:ph idx="1"/>
          </p:nvPr>
        </p:nvSpPr>
        <p:spPr/>
        <p:txBody>
          <a:bodyPr/>
          <a:lstStyle/>
          <a:p>
            <a:r>
              <a:rPr lang="en-US" dirty="0"/>
              <a:t>Radios, cellular protocols, and cellular providers have state machines</a:t>
            </a:r>
          </a:p>
          <a:p>
            <a:pPr lvl="1"/>
            <a:r>
              <a:rPr lang="en-US" dirty="0"/>
              <a:t>Hard to predict </a:t>
            </a:r>
            <a:r>
              <a:rPr lang="en-US" i="1" dirty="0"/>
              <a:t>a priori</a:t>
            </a:r>
            <a:r>
              <a:rPr lang="en-US" dirty="0"/>
              <a:t> and globally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97E22BCA-C0AA-0145-A285-EF88078364A1}"/>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E8BD4AA5-B0E9-8C4B-8D85-491B63339DBF}"/>
              </a:ext>
            </a:extLst>
          </p:cNvPr>
          <p:cNvPicPr>
            <a:picLocks noChangeAspect="1"/>
          </p:cNvPicPr>
          <p:nvPr/>
        </p:nvPicPr>
        <p:blipFill>
          <a:blip r:embed="rId2"/>
          <a:stretch>
            <a:fillRect/>
          </a:stretch>
        </p:blipFill>
        <p:spPr>
          <a:xfrm>
            <a:off x="944137" y="2761533"/>
            <a:ext cx="10668000" cy="3274711"/>
          </a:xfrm>
          <a:prstGeom prst="rect">
            <a:avLst/>
          </a:prstGeom>
          <a:ln>
            <a:solidFill>
              <a:schemeClr val="tx1"/>
            </a:solidFill>
          </a:ln>
        </p:spPr>
      </p:pic>
      <p:sp>
        <p:nvSpPr>
          <p:cNvPr id="6" name="TextBox 5">
            <a:extLst>
              <a:ext uri="{FF2B5EF4-FFF2-40B4-BE49-F238E27FC236}">
                <a16:creationId xmlns:a16="http://schemas.microsoft.com/office/drawing/2014/main" id="{F12CD1E1-BA66-DA43-A810-2BC615C9F151}"/>
              </a:ext>
            </a:extLst>
          </p:cNvPr>
          <p:cNvSpPr txBox="1"/>
          <p:nvPr/>
        </p:nvSpPr>
        <p:spPr>
          <a:xfrm>
            <a:off x="2847278" y="6043961"/>
            <a:ext cx="886172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Characterizing radio resource allocation for 3G networks; Feng Qian,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Zhaoguang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Wang, Alexandre Gerber,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Zhuoqing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Morley Mao,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Subhabrata</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Sen, Oliver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Spatscheck</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SIGCOMM’10</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282094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682-830E-C64D-8321-573AF2BFA196}"/>
              </a:ext>
            </a:extLst>
          </p:cNvPr>
          <p:cNvSpPr>
            <a:spLocks noGrp="1"/>
          </p:cNvSpPr>
          <p:nvPr>
            <p:ph type="title"/>
          </p:nvPr>
        </p:nvSpPr>
        <p:spPr/>
        <p:txBody>
          <a:bodyPr/>
          <a:lstStyle/>
          <a:p>
            <a:r>
              <a:rPr lang="en-US" dirty="0"/>
              <a:t>So what is 5G doing differently?</a:t>
            </a:r>
          </a:p>
        </p:txBody>
      </p:sp>
      <p:sp>
        <p:nvSpPr>
          <p:cNvPr id="3" name="Content Placeholder 2">
            <a:extLst>
              <a:ext uri="{FF2B5EF4-FFF2-40B4-BE49-F238E27FC236}">
                <a16:creationId xmlns:a16="http://schemas.microsoft.com/office/drawing/2014/main" id="{F2DD7029-1BDC-5540-BC42-9881B50BF4EF}"/>
              </a:ext>
            </a:extLst>
          </p:cNvPr>
          <p:cNvSpPr>
            <a:spLocks noGrp="1"/>
          </p:cNvSpPr>
          <p:nvPr>
            <p:ph idx="1"/>
          </p:nvPr>
        </p:nvSpPr>
        <p:spPr/>
        <p:txBody>
          <a:bodyPr/>
          <a:lstStyle/>
          <a:p>
            <a:r>
              <a:rPr lang="en-US" dirty="0"/>
              <a:t>Largely, 5G is a small(</a:t>
            </a:r>
            <a:r>
              <a:rPr lang="en-US" dirty="0" err="1"/>
              <a:t>er</a:t>
            </a:r>
            <a:r>
              <a:rPr lang="en-US" dirty="0"/>
              <a:t>)-cell technology</a:t>
            </a:r>
          </a:p>
          <a:p>
            <a:pPr lvl="1"/>
            <a:r>
              <a:rPr lang="en-US" dirty="0"/>
              <a:t>“Urban optimized”</a:t>
            </a:r>
          </a:p>
          <a:p>
            <a:pPr lvl="1"/>
            <a:r>
              <a:rPr lang="en-US" dirty="0"/>
              <a:t>Unlikely to roll out to all geographic areas quickly</a:t>
            </a:r>
            <a:br>
              <a:rPr lang="en-US" dirty="0"/>
            </a:br>
            <a:r>
              <a:rPr lang="en-US" dirty="0"/>
              <a:t>(because of infrastructure cost)</a:t>
            </a:r>
          </a:p>
          <a:p>
            <a:pPr lvl="1"/>
            <a:endParaRPr lang="en-US" dirty="0"/>
          </a:p>
          <a:p>
            <a:r>
              <a:rPr lang="en-US" dirty="0"/>
              <a:t>This does also allow for higher performance</a:t>
            </a:r>
          </a:p>
        </p:txBody>
      </p:sp>
      <p:sp>
        <p:nvSpPr>
          <p:cNvPr id="4" name="Slide Number Placeholder 3">
            <a:extLst>
              <a:ext uri="{FF2B5EF4-FFF2-40B4-BE49-F238E27FC236}">
                <a16:creationId xmlns:a16="http://schemas.microsoft.com/office/drawing/2014/main" id="{4972B4AA-1813-0A44-B12B-715FA5CD9DFF}"/>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spTree>
    <p:extLst>
      <p:ext uri="{BB962C8B-B14F-4D97-AF65-F5344CB8AC3E}">
        <p14:creationId xmlns:p14="http://schemas.microsoft.com/office/powerpoint/2010/main" val="2405857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028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3286633" y="3405367"/>
            <a:ext cx="4096000" cy="3017300"/>
          </a:xfrm>
          <a:prstGeom prst="rect">
            <a:avLst/>
          </a:prstGeom>
          <a:noFill/>
          <a:ln>
            <a:noFill/>
          </a:ln>
        </p:spPr>
      </p:pic>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a:t>
            </a:fld>
            <a:endParaRPr/>
          </a:p>
        </p:txBody>
      </p:sp>
      <p:pic>
        <p:nvPicPr>
          <p:cNvPr id="85" name="Google Shape;85;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607033" y="3559633"/>
            <a:ext cx="2817600" cy="2807200"/>
          </a:xfrm>
          <a:prstGeom prst="roundRect">
            <a:avLst>
              <a:gd name="adj" fmla="val 16667"/>
            </a:avLst>
          </a:prstGeom>
          <a:noFill/>
          <a:ln>
            <a:noFill/>
          </a:ln>
        </p:spPr>
      </p:pic>
      <p:pic>
        <p:nvPicPr>
          <p:cNvPr id="86" name="Google Shape;86;p16"/>
          <p:cNvPicPr preferRelativeResize="0"/>
          <p:nvPr/>
        </p:nvPicPr>
        <p:blipFill>
          <a:blip r:embed="rId5">
            <a:alphaModFix/>
          </a:blip>
          <a:stretch>
            <a:fillRect/>
          </a:stretch>
        </p:blipFill>
        <p:spPr>
          <a:xfrm>
            <a:off x="5443100" y="1808500"/>
            <a:ext cx="3537987" cy="2295267"/>
          </a:xfrm>
          <a:prstGeom prst="rect">
            <a:avLst/>
          </a:prstGeom>
          <a:noFill/>
          <a:ln>
            <a:noFill/>
          </a:ln>
        </p:spPr>
      </p:pic>
      <p:pic>
        <p:nvPicPr>
          <p:cNvPr id="87" name="Google Shape;87;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2234" y="1719634"/>
            <a:ext cx="4259533" cy="2484300"/>
          </a:xfrm>
          <a:prstGeom prst="rect">
            <a:avLst/>
          </a:prstGeom>
          <a:noFill/>
          <a:ln>
            <a:noFill/>
          </a:ln>
        </p:spPr>
      </p:pic>
      <p:pic>
        <p:nvPicPr>
          <p:cNvPr id="88" name="Google Shape;88;p1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26736" y="288567"/>
            <a:ext cx="2697901" cy="25809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Cheng et al. AirCloud: a cloud-based air-quality monitoring system for everyone. 2014. 	[2] Purple Air. 2018.</a:t>
            </a:r>
            <a:endParaRPr sz="800"/>
          </a:p>
        </p:txBody>
      </p:sp>
      <p:sp>
        <p:nvSpPr>
          <p:cNvPr id="90" name="Google Shape;90;p16"/>
          <p:cNvSpPr txBox="1"/>
          <p:nvPr/>
        </p:nvSpPr>
        <p:spPr>
          <a:xfrm>
            <a:off x="47600" y="39191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1" name="Google Shape;91;p16"/>
          <p:cNvSpPr txBox="1"/>
          <p:nvPr/>
        </p:nvSpPr>
        <p:spPr>
          <a:xfrm>
            <a:off x="3069500" y="60820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5150633" y="18085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
        <p:nvSpPr>
          <p:cNvPr id="93" name="Google Shape;93;p16"/>
          <p:cNvSpPr txBox="1"/>
          <p:nvPr/>
        </p:nvSpPr>
        <p:spPr>
          <a:xfrm>
            <a:off x="8429900" y="28856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a:p>
            <a:pPr lvl="1"/>
            <a:endParaRPr lang="en-US" sz="2800" dirty="0"/>
          </a:p>
          <a:p>
            <a:r>
              <a:rPr lang="en-US" sz="3200" b="1" dirty="0"/>
              <a:t>Bonus: IoT on Global Cellular</a:t>
            </a:r>
          </a:p>
          <a:p>
            <a:pPr lvl="1"/>
            <a:r>
              <a:rPr lang="en-US" sz="2800" dirty="0"/>
              <a:t>Story by </a:t>
            </a:r>
            <a:r>
              <a:rPr lang="en-US" sz="2800" dirty="0">
                <a:hlinkClick r:id="rId2"/>
              </a:rPr>
              <a:t>Pat </a:t>
            </a:r>
            <a:r>
              <a:rPr lang="en-US" sz="2800" dirty="0" err="1">
                <a:hlinkClick r:id="rId2"/>
              </a:rPr>
              <a:t>Pannuto</a:t>
            </a:r>
            <a:r>
              <a:rPr lang="en-US" sz="2800" dirty="0"/>
              <a:t> &amp; </a:t>
            </a:r>
            <a:r>
              <a:rPr lang="en-US" sz="2800" dirty="0">
                <a:hlinkClick r:id="rId3"/>
              </a:rPr>
              <a:t>nLine</a:t>
            </a:r>
            <a:endParaRPr lang="en-US" sz="2800"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84483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ABF9-F4E4-764E-9139-A2B7A1D245D9}"/>
              </a:ext>
            </a:extLst>
          </p:cNvPr>
          <p:cNvSpPr>
            <a:spLocks noGrp="1"/>
          </p:cNvSpPr>
          <p:nvPr>
            <p:ph type="title"/>
          </p:nvPr>
        </p:nvSpPr>
        <p:spPr/>
        <p:txBody>
          <a:bodyPr/>
          <a:lstStyle/>
          <a:p>
            <a:r>
              <a:rPr lang="en-US" dirty="0"/>
              <a:t>Sizing networks is hard</a:t>
            </a:r>
          </a:p>
        </p:txBody>
      </p:sp>
      <p:sp>
        <p:nvSpPr>
          <p:cNvPr id="3" name="Content Placeholder 2">
            <a:extLst>
              <a:ext uri="{FF2B5EF4-FFF2-40B4-BE49-F238E27FC236}">
                <a16:creationId xmlns:a16="http://schemas.microsoft.com/office/drawing/2014/main" id="{57974258-38B9-5D4D-BDCC-62AD326331DE}"/>
              </a:ext>
            </a:extLst>
          </p:cNvPr>
          <p:cNvSpPr>
            <a:spLocks noGrp="1"/>
          </p:cNvSpPr>
          <p:nvPr>
            <p:ph idx="1"/>
          </p:nvPr>
        </p:nvSpPr>
        <p:spPr>
          <a:xfrm>
            <a:off x="609600" y="1488689"/>
            <a:ext cx="10972800" cy="4525963"/>
          </a:xfrm>
        </p:spPr>
        <p:txBody>
          <a:bodyPr/>
          <a:lstStyle/>
          <a:p>
            <a:r>
              <a:rPr lang="en-US" dirty="0"/>
              <a:t>Sometimes you just lose performance…</a:t>
            </a:r>
          </a:p>
        </p:txBody>
      </p:sp>
      <p:sp>
        <p:nvSpPr>
          <p:cNvPr id="4" name="Slide Number Placeholder 3">
            <a:extLst>
              <a:ext uri="{FF2B5EF4-FFF2-40B4-BE49-F238E27FC236}">
                <a16:creationId xmlns:a16="http://schemas.microsoft.com/office/drawing/2014/main" id="{2B0496CC-E066-3E41-B700-BCE7B79292E0}"/>
              </a:ext>
            </a:extLst>
          </p:cNvPr>
          <p:cNvSpPr>
            <a:spLocks noGrp="1"/>
          </p:cNvSpPr>
          <p:nvPr>
            <p:ph type="sldNum" sz="quarter" idx="12"/>
          </p:nvPr>
        </p:nvSpPr>
        <p:spPr/>
        <p:txBody>
          <a:bodyPr/>
          <a:lstStyle/>
          <a:p>
            <a:pPr algn="r"/>
            <a:fld id="{434A358D-2637-E146-A3BD-05BD470B507B}" type="slidenum">
              <a:rPr lang="en-US" smtClean="0"/>
              <a:pPr algn="r"/>
              <a:t>61</a:t>
            </a:fld>
            <a:endParaRPr lang="en-US" dirty="0"/>
          </a:p>
        </p:txBody>
      </p:sp>
      <p:pic>
        <p:nvPicPr>
          <p:cNvPr id="5" name="Picture 4">
            <a:extLst>
              <a:ext uri="{FF2B5EF4-FFF2-40B4-BE49-F238E27FC236}">
                <a16:creationId xmlns:a16="http://schemas.microsoft.com/office/drawing/2014/main" id="{CC309321-F10E-4D46-BB97-A71D1B6578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7966" y="0"/>
            <a:ext cx="4474564" cy="6858000"/>
          </a:xfrm>
          <a:prstGeom prst="rect">
            <a:avLst/>
          </a:prstGeom>
        </p:spPr>
      </p:pic>
    </p:spTree>
    <p:extLst>
      <p:ext uri="{BB962C8B-B14F-4D97-AF65-F5344CB8AC3E}">
        <p14:creationId xmlns:p14="http://schemas.microsoft.com/office/powerpoint/2010/main" val="665204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7E1-FF54-D844-81B1-0A7AB0CB5B19}"/>
              </a:ext>
            </a:extLst>
          </p:cNvPr>
          <p:cNvSpPr>
            <a:spLocks noGrp="1"/>
          </p:cNvSpPr>
          <p:nvPr>
            <p:ph type="title"/>
          </p:nvPr>
        </p:nvSpPr>
        <p:spPr/>
        <p:txBody>
          <a:bodyPr>
            <a:normAutofit fontScale="90000"/>
          </a:bodyPr>
          <a:lstStyle/>
          <a:p>
            <a:r>
              <a:rPr lang="en-US" dirty="0"/>
              <a:t>Traffic fluctuates in all networks, for cellular it becomes a function of both when and where you are</a:t>
            </a:r>
          </a:p>
        </p:txBody>
      </p:sp>
      <p:sp>
        <p:nvSpPr>
          <p:cNvPr id="3" name="Content Placeholder 2">
            <a:extLst>
              <a:ext uri="{FF2B5EF4-FFF2-40B4-BE49-F238E27FC236}">
                <a16:creationId xmlns:a16="http://schemas.microsoft.com/office/drawing/2014/main" id="{AE56D0FC-6C97-094C-AFCA-E6790841059B}"/>
              </a:ext>
            </a:extLst>
          </p:cNvPr>
          <p:cNvSpPr>
            <a:spLocks noGrp="1"/>
          </p:cNvSpPr>
          <p:nvPr>
            <p:ph idx="1"/>
          </p:nvPr>
        </p:nvSpPr>
        <p:spPr>
          <a:xfrm>
            <a:off x="4921405" y="6043961"/>
            <a:ext cx="7270595" cy="238320"/>
          </a:xfrm>
        </p:spPr>
        <p:txBody>
          <a:bodyPr>
            <a:noAutofit/>
          </a:bodyPr>
          <a:lstStyle/>
          <a:p>
            <a:pPr marL="0" indent="0">
              <a:buNone/>
            </a:pPr>
            <a:r>
              <a:rPr lang="en-US" sz="933" i="1" dirty="0">
                <a:solidFill>
                  <a:schemeClr val="bg1">
                    <a:lumMod val="50000"/>
                  </a:schemeClr>
                </a:solidFill>
                <a:hlinkClick r:id="rId2">
                  <a:extLst>
                    <a:ext uri="{A12FA001-AC4F-418D-AE19-62706E023703}">
                      <ahyp:hlinkClr xmlns:ahyp="http://schemas.microsoft.com/office/drawing/2018/hyperlinkcolor" val="tx"/>
                    </a:ext>
                  </a:extLst>
                </a:hlinkClick>
              </a:rPr>
              <a:t>Understanding Mobile Traffic Patterns of Large Scale Cellular Towers in Urban Environment</a:t>
            </a:r>
            <a:r>
              <a:rPr lang="en-US" sz="933" i="1" dirty="0">
                <a:solidFill>
                  <a:schemeClr val="bg1">
                    <a:lumMod val="50000"/>
                  </a:schemeClr>
                </a:solidFill>
              </a:rPr>
              <a:t>; Xu, Li, Wang, Zhang, </a:t>
            </a:r>
            <a:r>
              <a:rPr lang="en-US" sz="933" i="1" dirty="0" err="1">
                <a:solidFill>
                  <a:schemeClr val="bg1">
                    <a:lumMod val="50000"/>
                  </a:schemeClr>
                </a:solidFill>
              </a:rPr>
              <a:t>Jin</a:t>
            </a:r>
            <a:r>
              <a:rPr lang="en-US" sz="933" i="1" dirty="0">
                <a:solidFill>
                  <a:schemeClr val="bg1">
                    <a:lumMod val="50000"/>
                  </a:schemeClr>
                </a:solidFill>
              </a:rPr>
              <a:t>; IEEE </a:t>
            </a:r>
            <a:r>
              <a:rPr lang="en-US" sz="933" i="1" dirty="0" err="1">
                <a:solidFill>
                  <a:schemeClr val="bg1">
                    <a:lumMod val="50000"/>
                  </a:schemeClr>
                </a:solidFill>
              </a:rPr>
              <a:t>ToN</a:t>
            </a:r>
            <a:endParaRPr lang="en-US" sz="933" i="1" dirty="0">
              <a:solidFill>
                <a:schemeClr val="bg1">
                  <a:lumMod val="50000"/>
                </a:schemeClr>
              </a:solidFill>
            </a:endParaRPr>
          </a:p>
        </p:txBody>
      </p:sp>
      <p:sp>
        <p:nvSpPr>
          <p:cNvPr id="4" name="Slide Number Placeholder 3">
            <a:extLst>
              <a:ext uri="{FF2B5EF4-FFF2-40B4-BE49-F238E27FC236}">
                <a16:creationId xmlns:a16="http://schemas.microsoft.com/office/drawing/2014/main" id="{8EAEC20A-6C5F-B142-B692-0FE92BF55794}"/>
              </a:ext>
            </a:extLst>
          </p:cNvPr>
          <p:cNvSpPr>
            <a:spLocks noGrp="1"/>
          </p:cNvSpPr>
          <p:nvPr>
            <p:ph type="sldNum" sz="quarter" idx="12"/>
          </p:nvPr>
        </p:nvSpPr>
        <p:spPr/>
        <p:txBody>
          <a:bodyPr/>
          <a:lstStyle/>
          <a:p>
            <a:pPr algn="r"/>
            <a:fld id="{434A358D-2637-E146-A3BD-05BD470B507B}" type="slidenum">
              <a:rPr lang="en-US" smtClean="0"/>
              <a:pPr algn="r"/>
              <a:t>62</a:t>
            </a:fld>
            <a:endParaRPr lang="en-US" dirty="0"/>
          </a:p>
        </p:txBody>
      </p:sp>
      <p:pic>
        <p:nvPicPr>
          <p:cNvPr id="5" name="Picture 4">
            <a:extLst>
              <a:ext uri="{FF2B5EF4-FFF2-40B4-BE49-F238E27FC236}">
                <a16:creationId xmlns:a16="http://schemas.microsoft.com/office/drawing/2014/main" id="{5A35F79C-7CA6-C64A-8B13-9D0EA58E3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29" y="2312020"/>
            <a:ext cx="7656073" cy="2305829"/>
          </a:xfrm>
          <a:prstGeom prst="rect">
            <a:avLst/>
          </a:prstGeom>
        </p:spPr>
      </p:pic>
      <p:pic>
        <p:nvPicPr>
          <p:cNvPr id="6" name="Picture 5">
            <a:extLst>
              <a:ext uri="{FF2B5EF4-FFF2-40B4-BE49-F238E27FC236}">
                <a16:creationId xmlns:a16="http://schemas.microsoft.com/office/drawing/2014/main" id="{22E004EF-7113-554E-AC8B-60DBEAD23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2990" y="1739589"/>
            <a:ext cx="4011117" cy="3661524"/>
          </a:xfrm>
          <a:prstGeom prst="rect">
            <a:avLst/>
          </a:prstGeom>
        </p:spPr>
      </p:pic>
    </p:spTree>
    <p:extLst>
      <p:ext uri="{BB962C8B-B14F-4D97-AF65-F5344CB8AC3E}">
        <p14:creationId xmlns:p14="http://schemas.microsoft.com/office/powerpoint/2010/main" val="4107665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103-3836-2840-AD40-62D5262EEDEE}"/>
              </a:ext>
            </a:extLst>
          </p:cNvPr>
          <p:cNvSpPr>
            <a:spLocks noGrp="1"/>
          </p:cNvSpPr>
          <p:nvPr>
            <p:ph type="title"/>
          </p:nvPr>
        </p:nvSpPr>
        <p:spPr/>
        <p:txBody>
          <a:bodyPr/>
          <a:lstStyle/>
          <a:p>
            <a:r>
              <a:rPr lang="en-US" dirty="0"/>
              <a:t>Why does this matter for IoT Deployments?</a:t>
            </a:r>
          </a:p>
        </p:txBody>
      </p:sp>
      <p:sp>
        <p:nvSpPr>
          <p:cNvPr id="3" name="Content Placeholder 2">
            <a:extLst>
              <a:ext uri="{FF2B5EF4-FFF2-40B4-BE49-F238E27FC236}">
                <a16:creationId xmlns:a16="http://schemas.microsoft.com/office/drawing/2014/main" id="{C8EAE8C9-A3D1-2A49-9AA1-73A1A1C0524A}"/>
              </a:ext>
            </a:extLst>
          </p:cNvPr>
          <p:cNvSpPr>
            <a:spLocks noGrp="1"/>
          </p:cNvSpPr>
          <p:nvPr>
            <p:ph idx="1"/>
          </p:nvPr>
        </p:nvSpPr>
        <p:spPr/>
        <p:txBody>
          <a:bodyPr/>
          <a:lstStyle/>
          <a:p>
            <a:r>
              <a:rPr lang="en-US" dirty="0"/>
              <a:t>Say you’re building a power grid sensor you want to deploy globally…</a:t>
            </a:r>
          </a:p>
          <a:p>
            <a:endParaRPr lang="en-US" dirty="0"/>
          </a:p>
        </p:txBody>
      </p:sp>
      <p:sp>
        <p:nvSpPr>
          <p:cNvPr id="4" name="Slide Number Placeholder 3">
            <a:extLst>
              <a:ext uri="{FF2B5EF4-FFF2-40B4-BE49-F238E27FC236}">
                <a16:creationId xmlns:a16="http://schemas.microsoft.com/office/drawing/2014/main" id="{C84C3A24-76B1-3C43-AA43-21EB98222CEF}"/>
              </a:ext>
            </a:extLst>
          </p:cNvPr>
          <p:cNvSpPr>
            <a:spLocks noGrp="1"/>
          </p:cNvSpPr>
          <p:nvPr>
            <p:ph type="sldNum" sz="quarter" idx="12"/>
          </p:nvPr>
        </p:nvSpPr>
        <p:spPr/>
        <p:txBody>
          <a:bodyPr/>
          <a:lstStyle/>
          <a:p>
            <a:pPr algn="r"/>
            <a:fld id="{434A358D-2637-E146-A3BD-05BD470B507B}" type="slidenum">
              <a:rPr lang="en-US" smtClean="0"/>
              <a:pPr algn="r"/>
              <a:t>63</a:t>
            </a:fld>
            <a:endParaRPr lang="en-US" dirty="0"/>
          </a:p>
        </p:txBody>
      </p:sp>
      <p:pic>
        <p:nvPicPr>
          <p:cNvPr id="9" name="Picture 8">
            <a:extLst>
              <a:ext uri="{FF2B5EF4-FFF2-40B4-BE49-F238E27FC236}">
                <a16:creationId xmlns:a16="http://schemas.microsoft.com/office/drawing/2014/main" id="{FF56957C-FA1D-9742-B725-F1478C7FE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41" y="2337212"/>
            <a:ext cx="4623284" cy="3658425"/>
          </a:xfrm>
          <a:prstGeom prst="rect">
            <a:avLst/>
          </a:prstGeom>
          <a:ln>
            <a:solidFill>
              <a:schemeClr val="tx1"/>
            </a:solidFill>
          </a:ln>
        </p:spPr>
      </p:pic>
      <p:pic>
        <p:nvPicPr>
          <p:cNvPr id="10" name="Picture 9">
            <a:extLst>
              <a:ext uri="{FF2B5EF4-FFF2-40B4-BE49-F238E27FC236}">
                <a16:creationId xmlns:a16="http://schemas.microsoft.com/office/drawing/2014/main" id="{FD03CFAD-82FB-0941-AC04-7DDAE1A16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6526" y="2558586"/>
            <a:ext cx="5739780" cy="714393"/>
          </a:xfrm>
          <a:prstGeom prst="rect">
            <a:avLst/>
          </a:prstGeom>
          <a:ln>
            <a:solidFill>
              <a:schemeClr val="tx1"/>
            </a:solidFill>
          </a:ln>
        </p:spPr>
      </p:pic>
      <p:pic>
        <p:nvPicPr>
          <p:cNvPr id="11" name="Picture 10">
            <a:extLst>
              <a:ext uri="{FF2B5EF4-FFF2-40B4-BE49-F238E27FC236}">
                <a16:creationId xmlns:a16="http://schemas.microsoft.com/office/drawing/2014/main" id="{EFFCE0EA-724C-BF43-B3B4-78E1F38A1B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27" y="3449846"/>
            <a:ext cx="5676797" cy="2560455"/>
          </a:xfrm>
          <a:prstGeom prst="rect">
            <a:avLst/>
          </a:prstGeom>
          <a:ln>
            <a:solidFill>
              <a:schemeClr val="tx1"/>
            </a:solidFill>
          </a:ln>
        </p:spPr>
      </p:pic>
    </p:spTree>
    <p:extLst>
      <p:ext uri="{BB962C8B-B14F-4D97-AF65-F5344CB8AC3E}">
        <p14:creationId xmlns:p14="http://schemas.microsoft.com/office/powerpoint/2010/main" val="33412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F21D-6111-1A45-828E-0DAA62879214}"/>
              </a:ext>
            </a:extLst>
          </p:cNvPr>
          <p:cNvSpPr>
            <a:spLocks noGrp="1"/>
          </p:cNvSpPr>
          <p:nvPr>
            <p:ph type="title"/>
          </p:nvPr>
        </p:nvSpPr>
        <p:spPr/>
        <p:txBody>
          <a:bodyPr>
            <a:normAutofit fontScale="90000"/>
          </a:bodyPr>
          <a:lstStyle/>
          <a:p>
            <a:r>
              <a:rPr lang="en-US" dirty="0"/>
              <a:t>What is a MVNO</a:t>
            </a:r>
            <a:br>
              <a:rPr lang="en-US" dirty="0"/>
            </a:br>
            <a:r>
              <a:rPr lang="en-US" dirty="0"/>
              <a:t>“Mobile Virtual Network Operator”</a:t>
            </a:r>
          </a:p>
        </p:txBody>
      </p:sp>
      <p:sp>
        <p:nvSpPr>
          <p:cNvPr id="3" name="Content Placeholder 2">
            <a:extLst>
              <a:ext uri="{FF2B5EF4-FFF2-40B4-BE49-F238E27FC236}">
                <a16:creationId xmlns:a16="http://schemas.microsoft.com/office/drawing/2014/main" id="{855FA8AD-206C-E04E-810A-860467AA6A95}"/>
              </a:ext>
            </a:extLst>
          </p:cNvPr>
          <p:cNvSpPr>
            <a:spLocks noGrp="1"/>
          </p:cNvSpPr>
          <p:nvPr>
            <p:ph idx="1"/>
          </p:nvPr>
        </p:nvSpPr>
        <p:spPr/>
        <p:txBody>
          <a:bodyPr/>
          <a:lstStyle/>
          <a:p>
            <a:r>
              <a:rPr lang="en-US" dirty="0"/>
              <a:t>Decoupling the builders of infrastructure from the sellers</a:t>
            </a:r>
          </a:p>
          <a:p>
            <a:r>
              <a:rPr lang="en-US" dirty="0"/>
              <a:t>Not a new concept, but seeing aggressive growth</a:t>
            </a:r>
          </a:p>
          <a:p>
            <a:pPr lvl="1"/>
            <a:r>
              <a:rPr lang="en-US" dirty="0"/>
              <a:t>MetroPCS; Cricket; Boost Mobile; </a:t>
            </a:r>
            <a:r>
              <a:rPr lang="en-US" dirty="0" err="1"/>
              <a:t>etc</a:t>
            </a:r>
            <a:endParaRPr lang="en-US" dirty="0"/>
          </a:p>
          <a:p>
            <a:pPr lvl="1"/>
            <a:r>
              <a:rPr lang="en-US" dirty="0" err="1"/>
              <a:t>GoogleFi</a:t>
            </a:r>
            <a:r>
              <a:rPr lang="en-US" dirty="0"/>
              <a:t>; Xfinity Cellular</a:t>
            </a:r>
          </a:p>
        </p:txBody>
      </p:sp>
      <p:sp>
        <p:nvSpPr>
          <p:cNvPr id="4" name="Slide Number Placeholder 3">
            <a:extLst>
              <a:ext uri="{FF2B5EF4-FFF2-40B4-BE49-F238E27FC236}">
                <a16:creationId xmlns:a16="http://schemas.microsoft.com/office/drawing/2014/main" id="{FDFB43AE-FAD6-3A4C-88AF-FBB4CA39D980}"/>
              </a:ext>
            </a:extLst>
          </p:cNvPr>
          <p:cNvSpPr>
            <a:spLocks noGrp="1"/>
          </p:cNvSpPr>
          <p:nvPr>
            <p:ph type="sldNum" sz="quarter" idx="12"/>
          </p:nvPr>
        </p:nvSpPr>
        <p:spPr/>
        <p:txBody>
          <a:bodyPr/>
          <a:lstStyle/>
          <a:p>
            <a:pPr algn="r"/>
            <a:fld id="{434A358D-2637-E146-A3BD-05BD470B507B}" type="slidenum">
              <a:rPr lang="en-US" smtClean="0"/>
              <a:pPr algn="r"/>
              <a:t>64</a:t>
            </a:fld>
            <a:endParaRPr lang="en-US" dirty="0"/>
          </a:p>
        </p:txBody>
      </p:sp>
    </p:spTree>
    <p:extLst>
      <p:ext uri="{BB962C8B-B14F-4D97-AF65-F5344CB8AC3E}">
        <p14:creationId xmlns:p14="http://schemas.microsoft.com/office/powerpoint/2010/main" val="2021278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F16-9EF9-4B4F-A44A-52B7868AA838}"/>
              </a:ext>
            </a:extLst>
          </p:cNvPr>
          <p:cNvSpPr>
            <a:spLocks noGrp="1"/>
          </p:cNvSpPr>
          <p:nvPr>
            <p:ph type="title"/>
          </p:nvPr>
        </p:nvSpPr>
        <p:spPr/>
        <p:txBody>
          <a:bodyPr>
            <a:normAutofit fontScale="90000"/>
          </a:bodyPr>
          <a:lstStyle/>
          <a:p>
            <a:r>
              <a:rPr lang="en-US" dirty="0"/>
              <a:t>So how does Particle, a small IoT platform startup, provide global cellular coverage?</a:t>
            </a:r>
          </a:p>
        </p:txBody>
      </p:sp>
      <p:sp>
        <p:nvSpPr>
          <p:cNvPr id="3" name="Content Placeholder 2">
            <a:extLst>
              <a:ext uri="{FF2B5EF4-FFF2-40B4-BE49-F238E27FC236}">
                <a16:creationId xmlns:a16="http://schemas.microsoft.com/office/drawing/2014/main" id="{7C74760D-F6B3-2E4A-9122-C48A0B71B1D9}"/>
              </a:ext>
            </a:extLst>
          </p:cNvPr>
          <p:cNvSpPr>
            <a:spLocks noGrp="1"/>
          </p:cNvSpPr>
          <p:nvPr>
            <p:ph idx="1"/>
          </p:nvPr>
        </p:nvSpPr>
        <p:spPr/>
        <p:txBody>
          <a:bodyPr>
            <a:normAutofit lnSpcReduction="10000"/>
          </a:bodyPr>
          <a:lstStyle/>
          <a:p>
            <a:r>
              <a:rPr lang="en-US" dirty="0"/>
              <a:t>We deployed some Electrons in Accra, Ghana sending a message once per minute 24/7 for a few weeks</a:t>
            </a:r>
          </a:p>
          <a:p>
            <a:pPr lvl="1"/>
            <a:r>
              <a:rPr lang="en-US" dirty="0"/>
              <a:t>PRR [POST Reception Rate] changes over time</a:t>
            </a:r>
          </a:p>
          <a:p>
            <a:pPr lvl="1"/>
            <a:r>
              <a:rPr lang="en-US" dirty="0"/>
              <a:t>Almost zero PRR from ~7-9am and ~4-7pm daily</a:t>
            </a:r>
          </a:p>
          <a:p>
            <a:pPr lvl="1"/>
            <a:endParaRPr lang="en-US" dirty="0"/>
          </a:p>
          <a:p>
            <a:r>
              <a:rPr lang="en-US" dirty="0"/>
              <a:t>Introducing traffic priority</a:t>
            </a:r>
          </a:p>
          <a:p>
            <a:pPr lvl="1"/>
            <a:r>
              <a:rPr lang="en-US" dirty="0"/>
              <a:t>Call Particle: “What gives?”</a:t>
            </a:r>
          </a:p>
          <a:p>
            <a:pPr lvl="2"/>
            <a:r>
              <a:rPr lang="en-US" dirty="0"/>
              <a:t>Particle buys from T-Mobile</a:t>
            </a:r>
          </a:p>
          <a:p>
            <a:pPr lvl="2"/>
            <a:r>
              <a:rPr lang="en-US" dirty="0"/>
              <a:t>T-Mobile buys from Deutsche-Telekom [didn’t own them yet]</a:t>
            </a:r>
          </a:p>
          <a:p>
            <a:pPr lvl="2"/>
            <a:r>
              <a:rPr lang="en-US" dirty="0"/>
              <a:t>DT buys from Vodafone</a:t>
            </a:r>
          </a:p>
          <a:p>
            <a:pPr lvl="2"/>
            <a:r>
              <a:rPr lang="en-US" dirty="0"/>
              <a:t>Vodafone buys from MTN</a:t>
            </a:r>
          </a:p>
          <a:p>
            <a:pPr lvl="2"/>
            <a:r>
              <a:rPr lang="en-US" dirty="0"/>
              <a:t>MTN has 5 tiers of traffic priority on their network [guess which tier we were in?]</a:t>
            </a:r>
          </a:p>
        </p:txBody>
      </p:sp>
      <p:sp>
        <p:nvSpPr>
          <p:cNvPr id="4" name="Slide Number Placeholder 3">
            <a:extLst>
              <a:ext uri="{FF2B5EF4-FFF2-40B4-BE49-F238E27FC236}">
                <a16:creationId xmlns:a16="http://schemas.microsoft.com/office/drawing/2014/main" id="{430AC5DC-D702-5F4F-AFE7-C98938FA4B65}"/>
              </a:ext>
            </a:extLst>
          </p:cNvPr>
          <p:cNvSpPr>
            <a:spLocks noGrp="1"/>
          </p:cNvSpPr>
          <p:nvPr>
            <p:ph type="sldNum" sz="quarter" idx="12"/>
          </p:nvPr>
        </p:nvSpPr>
        <p:spPr/>
        <p:txBody>
          <a:bodyPr/>
          <a:lstStyle/>
          <a:p>
            <a:pPr algn="r"/>
            <a:fld id="{434A358D-2637-E146-A3BD-05BD470B507B}" type="slidenum">
              <a:rPr lang="en-US" smtClean="0"/>
              <a:pPr algn="r"/>
              <a:t>65</a:t>
            </a:fld>
            <a:endParaRPr lang="en-US" dirty="0"/>
          </a:p>
        </p:txBody>
      </p:sp>
    </p:spTree>
    <p:extLst>
      <p:ext uri="{BB962C8B-B14F-4D97-AF65-F5344CB8AC3E}">
        <p14:creationId xmlns:p14="http://schemas.microsoft.com/office/powerpoint/2010/main" val="24218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DEED-F4B9-6642-985B-9F9A0C31584F}"/>
              </a:ext>
            </a:extLst>
          </p:cNvPr>
          <p:cNvSpPr>
            <a:spLocks noGrp="1"/>
          </p:cNvSpPr>
          <p:nvPr>
            <p:ph type="title"/>
          </p:nvPr>
        </p:nvSpPr>
        <p:spPr/>
        <p:txBody>
          <a:bodyPr/>
          <a:lstStyle/>
          <a:p>
            <a:r>
              <a:rPr lang="en-US" dirty="0"/>
              <a:t>So how do you get higher on the priority list?</a:t>
            </a:r>
          </a:p>
        </p:txBody>
      </p:sp>
      <p:sp>
        <p:nvSpPr>
          <p:cNvPr id="3" name="Content Placeholder 2">
            <a:extLst>
              <a:ext uri="{FF2B5EF4-FFF2-40B4-BE49-F238E27FC236}">
                <a16:creationId xmlns:a16="http://schemas.microsoft.com/office/drawing/2014/main" id="{70A10205-2B90-B048-8060-34A60E0BEA86}"/>
              </a:ext>
            </a:extLst>
          </p:cNvPr>
          <p:cNvSpPr>
            <a:spLocks noGrp="1"/>
          </p:cNvSpPr>
          <p:nvPr>
            <p:ph idx="1"/>
          </p:nvPr>
        </p:nvSpPr>
        <p:spPr/>
        <p:txBody>
          <a:bodyPr/>
          <a:lstStyle/>
          <a:p>
            <a:r>
              <a:rPr lang="en-US" dirty="0"/>
              <a:t>You buy from MTN</a:t>
            </a:r>
          </a:p>
          <a:p>
            <a:r>
              <a:rPr lang="en-US" dirty="0"/>
              <a:t>… also not easy</a:t>
            </a:r>
          </a:p>
          <a:p>
            <a:pPr lvl="1"/>
            <a:r>
              <a:rPr lang="en-US" dirty="0"/>
              <a:t>Limit of 3 SIMs / person due to fraud</a:t>
            </a:r>
          </a:p>
          <a:p>
            <a:pPr lvl="2"/>
            <a:r>
              <a:rPr lang="en-US" dirty="0"/>
              <a:t>Particularly important due to prevalence of SIM-based mobile money</a:t>
            </a:r>
          </a:p>
        </p:txBody>
      </p:sp>
      <p:sp>
        <p:nvSpPr>
          <p:cNvPr id="4" name="Slide Number Placeholder 3">
            <a:extLst>
              <a:ext uri="{FF2B5EF4-FFF2-40B4-BE49-F238E27FC236}">
                <a16:creationId xmlns:a16="http://schemas.microsoft.com/office/drawing/2014/main" id="{30064867-FCFE-1B42-8325-F452F04DD7F5}"/>
              </a:ext>
            </a:extLst>
          </p:cNvPr>
          <p:cNvSpPr>
            <a:spLocks noGrp="1"/>
          </p:cNvSpPr>
          <p:nvPr>
            <p:ph type="sldNum" sz="quarter" idx="12"/>
          </p:nvPr>
        </p:nvSpPr>
        <p:spPr/>
        <p:txBody>
          <a:bodyPr/>
          <a:lstStyle/>
          <a:p>
            <a:pPr algn="r"/>
            <a:fld id="{434A358D-2637-E146-A3BD-05BD470B507B}" type="slidenum">
              <a:rPr lang="en-US" smtClean="0"/>
              <a:pPr algn="r"/>
              <a:t>66</a:t>
            </a:fld>
            <a:endParaRPr lang="en-US" dirty="0"/>
          </a:p>
        </p:txBody>
      </p:sp>
      <p:pic>
        <p:nvPicPr>
          <p:cNvPr id="5" name="Picture 4">
            <a:extLst>
              <a:ext uri="{FF2B5EF4-FFF2-40B4-BE49-F238E27FC236}">
                <a16:creationId xmlns:a16="http://schemas.microsoft.com/office/drawing/2014/main" id="{89A2FA3B-D432-A64A-961E-042AF254D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570" y="3538634"/>
            <a:ext cx="2963689" cy="2687463"/>
          </a:xfrm>
          <a:prstGeom prst="rect">
            <a:avLst/>
          </a:prstGeom>
        </p:spPr>
      </p:pic>
      <p:pic>
        <p:nvPicPr>
          <p:cNvPr id="6" name="Picture 5">
            <a:extLst>
              <a:ext uri="{FF2B5EF4-FFF2-40B4-BE49-F238E27FC236}">
                <a16:creationId xmlns:a16="http://schemas.microsoft.com/office/drawing/2014/main" id="{C5BCEBCF-4936-2C4F-BDB0-29AB07488C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215" y="3552351"/>
            <a:ext cx="3071192" cy="2707200"/>
          </a:xfrm>
          <a:prstGeom prst="rect">
            <a:avLst/>
          </a:prstGeom>
        </p:spPr>
      </p:pic>
      <p:pic>
        <p:nvPicPr>
          <p:cNvPr id="7" name="Picture 6">
            <a:extLst>
              <a:ext uri="{FF2B5EF4-FFF2-40B4-BE49-F238E27FC236}">
                <a16:creationId xmlns:a16="http://schemas.microsoft.com/office/drawing/2014/main" id="{2D6151F0-0B7D-1249-A1E5-71F070AD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168" y="3650166"/>
            <a:ext cx="3977229" cy="2401229"/>
          </a:xfrm>
          <a:prstGeom prst="rect">
            <a:avLst/>
          </a:prstGeom>
          <a:ln>
            <a:solidFill>
              <a:schemeClr val="tx1"/>
            </a:solidFill>
          </a:ln>
        </p:spPr>
      </p:pic>
    </p:spTree>
    <p:extLst>
      <p:ext uri="{BB962C8B-B14F-4D97-AF65-F5344CB8AC3E}">
        <p14:creationId xmlns:p14="http://schemas.microsoft.com/office/powerpoint/2010/main" val="24076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CC5F-BF01-6C4C-9205-FBF7B2341AA4}"/>
              </a:ext>
            </a:extLst>
          </p:cNvPr>
          <p:cNvSpPr>
            <a:spLocks noGrp="1"/>
          </p:cNvSpPr>
          <p:nvPr>
            <p:ph type="title"/>
          </p:nvPr>
        </p:nvSpPr>
        <p:spPr/>
        <p:txBody>
          <a:bodyPr/>
          <a:lstStyle/>
          <a:p>
            <a:r>
              <a:rPr lang="en-US" dirty="0"/>
              <a:t>So how do you deploy in Tanzania? </a:t>
            </a:r>
          </a:p>
        </p:txBody>
      </p:sp>
      <p:sp>
        <p:nvSpPr>
          <p:cNvPr id="3" name="Content Placeholder 2">
            <a:extLst>
              <a:ext uri="{FF2B5EF4-FFF2-40B4-BE49-F238E27FC236}">
                <a16:creationId xmlns:a16="http://schemas.microsoft.com/office/drawing/2014/main" id="{A943BE4F-5EE2-4E40-9686-551DE9E025B0}"/>
              </a:ext>
            </a:extLst>
          </p:cNvPr>
          <p:cNvSpPr>
            <a:spLocks noGrp="1"/>
          </p:cNvSpPr>
          <p:nvPr>
            <p:ph idx="1"/>
          </p:nvPr>
        </p:nvSpPr>
        <p:spPr/>
        <p:txBody>
          <a:bodyPr/>
          <a:lstStyle/>
          <a:p>
            <a:r>
              <a:rPr lang="en-US" dirty="0"/>
              <a:t>Not limited in SIMs, but limited in </a:t>
            </a:r>
            <a:r>
              <a:rPr lang="en-US" i="1" dirty="0"/>
              <a:t>payment plans</a:t>
            </a:r>
          </a:p>
          <a:p>
            <a:pPr lvl="1"/>
            <a:endParaRPr lang="en-US" dirty="0"/>
          </a:p>
          <a:p>
            <a:r>
              <a:rPr lang="en-US" dirty="0"/>
              <a:t>Post-paid plans not an option</a:t>
            </a:r>
          </a:p>
          <a:p>
            <a:pPr lvl="1"/>
            <a:r>
              <a:rPr lang="en-US" dirty="0"/>
              <a:t>Need to purchase ‘airtime recharges’</a:t>
            </a:r>
          </a:p>
          <a:p>
            <a:pPr lvl="1"/>
            <a:r>
              <a:rPr lang="en-US" dirty="0"/>
              <a:t>Which you use by texting from that phone to an SMS </a:t>
            </a:r>
            <a:r>
              <a:rPr lang="en-US" dirty="0" err="1"/>
              <a:t>shortcode</a:t>
            </a:r>
            <a:endParaRPr lang="en-US" dirty="0"/>
          </a:p>
          <a:p>
            <a:pPr lvl="2"/>
            <a:r>
              <a:rPr lang="en-US" dirty="0"/>
              <a:t>So now you must have in-country staff!</a:t>
            </a:r>
          </a:p>
        </p:txBody>
      </p:sp>
      <p:sp>
        <p:nvSpPr>
          <p:cNvPr id="4" name="Slide Number Placeholder 3">
            <a:extLst>
              <a:ext uri="{FF2B5EF4-FFF2-40B4-BE49-F238E27FC236}">
                <a16:creationId xmlns:a16="http://schemas.microsoft.com/office/drawing/2014/main" id="{75D21E38-589D-9E41-91FE-29B7EAB1888F}"/>
              </a:ext>
            </a:extLst>
          </p:cNvPr>
          <p:cNvSpPr>
            <a:spLocks noGrp="1"/>
          </p:cNvSpPr>
          <p:nvPr>
            <p:ph type="sldNum" sz="quarter" idx="12"/>
          </p:nvPr>
        </p:nvSpPr>
        <p:spPr/>
        <p:txBody>
          <a:bodyPr/>
          <a:lstStyle/>
          <a:p>
            <a:pPr algn="r"/>
            <a:fld id="{434A358D-2637-E146-A3BD-05BD470B507B}" type="slidenum">
              <a:rPr lang="en-US" smtClean="0"/>
              <a:pPr algn="r"/>
              <a:t>67</a:t>
            </a:fld>
            <a:endParaRPr lang="en-US" dirty="0"/>
          </a:p>
        </p:txBody>
      </p:sp>
      <p:pic>
        <p:nvPicPr>
          <p:cNvPr id="5" name="Picture 4">
            <a:extLst>
              <a:ext uri="{FF2B5EF4-FFF2-40B4-BE49-F238E27FC236}">
                <a16:creationId xmlns:a16="http://schemas.microsoft.com/office/drawing/2014/main" id="{18D2D3F3-528A-EC40-8893-42B4BC06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308" y="4179974"/>
            <a:ext cx="4107779" cy="1472457"/>
          </a:xfrm>
          <a:prstGeom prst="rect">
            <a:avLst/>
          </a:prstGeom>
        </p:spPr>
      </p:pic>
    </p:spTree>
    <p:extLst>
      <p:ext uri="{BB962C8B-B14F-4D97-AF65-F5344CB8AC3E}">
        <p14:creationId xmlns:p14="http://schemas.microsoft.com/office/powerpoint/2010/main" val="41863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1BE9-197E-2949-B2F0-AEC9C306E0B8}"/>
              </a:ext>
            </a:extLst>
          </p:cNvPr>
          <p:cNvSpPr>
            <a:spLocks noGrp="1"/>
          </p:cNvSpPr>
          <p:nvPr>
            <p:ph type="title"/>
          </p:nvPr>
        </p:nvSpPr>
        <p:spPr/>
        <p:txBody>
          <a:bodyPr/>
          <a:lstStyle/>
          <a:p>
            <a:r>
              <a:rPr lang="en-US" dirty="0"/>
              <a:t>So how do you actually realize this claim?</a:t>
            </a:r>
          </a:p>
        </p:txBody>
      </p:sp>
      <p:sp>
        <p:nvSpPr>
          <p:cNvPr id="3" name="Content Placeholder 2">
            <a:extLst>
              <a:ext uri="{FF2B5EF4-FFF2-40B4-BE49-F238E27FC236}">
                <a16:creationId xmlns:a16="http://schemas.microsoft.com/office/drawing/2014/main" id="{D9AD3FBF-4B3A-E743-AFF6-2D6D6653CC7F}"/>
              </a:ext>
            </a:extLst>
          </p:cNvPr>
          <p:cNvSpPr>
            <a:spLocks noGrp="1"/>
          </p:cNvSpPr>
          <p:nvPr>
            <p:ph idx="1"/>
          </p:nvPr>
        </p:nvSpPr>
        <p:spPr/>
        <p:txBody>
          <a:bodyPr/>
          <a:lstStyle/>
          <a:p>
            <a:r>
              <a:rPr lang="en-US" u="sng" dirty="0"/>
              <a:t>Good. Question.</a:t>
            </a:r>
          </a:p>
        </p:txBody>
      </p:sp>
      <p:sp>
        <p:nvSpPr>
          <p:cNvPr id="4" name="Slide Number Placeholder 3">
            <a:extLst>
              <a:ext uri="{FF2B5EF4-FFF2-40B4-BE49-F238E27FC236}">
                <a16:creationId xmlns:a16="http://schemas.microsoft.com/office/drawing/2014/main" id="{D510BF14-AF22-4148-AAB8-083F712C7511}"/>
              </a:ext>
            </a:extLst>
          </p:cNvPr>
          <p:cNvSpPr>
            <a:spLocks noGrp="1"/>
          </p:cNvSpPr>
          <p:nvPr>
            <p:ph type="sldNum" sz="quarter" idx="12"/>
          </p:nvPr>
        </p:nvSpPr>
        <p:spPr/>
        <p:txBody>
          <a:bodyPr/>
          <a:lstStyle/>
          <a:p>
            <a:pPr algn="r"/>
            <a:fld id="{434A358D-2637-E146-A3BD-05BD470B507B}" type="slidenum">
              <a:rPr lang="en-US" smtClean="0"/>
              <a:pPr algn="r"/>
              <a:t>68</a:t>
            </a:fld>
            <a:endParaRPr lang="en-US" dirty="0"/>
          </a:p>
        </p:txBody>
      </p:sp>
      <p:pic>
        <p:nvPicPr>
          <p:cNvPr id="5" name="Picture 4">
            <a:extLst>
              <a:ext uri="{FF2B5EF4-FFF2-40B4-BE49-F238E27FC236}">
                <a16:creationId xmlns:a16="http://schemas.microsoft.com/office/drawing/2014/main" id="{B1990365-779F-AB4F-8303-5F000E83F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8927" y="2276605"/>
            <a:ext cx="7092176" cy="3970220"/>
          </a:xfrm>
          <a:prstGeom prst="rect">
            <a:avLst/>
          </a:prstGeom>
          <a:ln>
            <a:solidFill>
              <a:schemeClr val="tx1"/>
            </a:solidFill>
          </a:ln>
        </p:spPr>
      </p:pic>
    </p:spTree>
    <p:extLst>
      <p:ext uri="{BB962C8B-B14F-4D97-AF65-F5344CB8AC3E}">
        <p14:creationId xmlns:p14="http://schemas.microsoft.com/office/powerpoint/2010/main" val="130667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3203567" y="4125800"/>
            <a:ext cx="5613867" cy="2411200"/>
          </a:xfrm>
          <a:prstGeom prst="rect">
            <a:avLst/>
          </a:prstGeom>
          <a:noFill/>
          <a:ln>
            <a:noFill/>
          </a:ln>
        </p:spPr>
      </p:pic>
      <p:sp>
        <p:nvSpPr>
          <p:cNvPr id="100" name="Google Shape;100;p1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Audio detection, classification, and localization</a:t>
            </a:r>
            <a:endParaRPr/>
          </a:p>
        </p:txBody>
      </p:sp>
      <p:sp>
        <p:nvSpPr>
          <p:cNvPr id="110" name="Google Shape;110;p1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pic>
        <p:nvPicPr>
          <p:cNvPr id="101" name="Google Shape;101;p17"/>
          <p:cNvPicPr preferRelativeResize="0"/>
          <p:nvPr/>
        </p:nvPicPr>
        <p:blipFill>
          <a:blip r:embed="rId4">
            <a:alphaModFix/>
          </a:blip>
          <a:stretch>
            <a:fillRect/>
          </a:stretch>
        </p:blipFill>
        <p:spPr>
          <a:xfrm>
            <a:off x="7744566" y="1521133"/>
            <a:ext cx="4031833" cy="2478267"/>
          </a:xfrm>
          <a:prstGeom prst="rect">
            <a:avLst/>
          </a:prstGeom>
          <a:noFill/>
          <a:ln>
            <a:noFill/>
          </a:ln>
        </p:spPr>
      </p:pic>
      <p:pic>
        <p:nvPicPr>
          <p:cNvPr id="102" name="Google Shape;102;p17"/>
          <p:cNvPicPr preferRelativeResize="0"/>
          <p:nvPr/>
        </p:nvPicPr>
        <p:blipFill>
          <a:blip r:embed="rId5">
            <a:alphaModFix/>
          </a:blip>
          <a:stretch>
            <a:fillRect/>
          </a:stretch>
        </p:blipFill>
        <p:spPr>
          <a:xfrm>
            <a:off x="298134" y="1799768"/>
            <a:ext cx="2905433" cy="3409033"/>
          </a:xfrm>
          <a:prstGeom prst="rect">
            <a:avLst/>
          </a:prstGeom>
          <a:noFill/>
          <a:ln>
            <a:noFill/>
          </a:ln>
        </p:spPr>
      </p:pic>
      <p:pic>
        <p:nvPicPr>
          <p:cNvPr id="103" name="Google Shape;103;p17"/>
          <p:cNvPicPr preferRelativeResize="0"/>
          <p:nvPr/>
        </p:nvPicPr>
        <p:blipFill>
          <a:blip r:embed="rId6">
            <a:alphaModFix/>
          </a:blip>
          <a:stretch>
            <a:fillRect/>
          </a:stretch>
        </p:blipFill>
        <p:spPr>
          <a:xfrm>
            <a:off x="8959634" y="4199400"/>
            <a:ext cx="3032404" cy="2291933"/>
          </a:xfrm>
          <a:prstGeom prst="rect">
            <a:avLst/>
          </a:prstGeom>
          <a:noFill/>
          <a:ln>
            <a:noFill/>
          </a:ln>
        </p:spPr>
      </p:pic>
      <p:sp>
        <p:nvSpPr>
          <p:cNvPr id="104" name="Google Shape;104;p17"/>
          <p:cNvSpPr txBox="1"/>
          <p:nvPr/>
        </p:nvSpPr>
        <p:spPr>
          <a:xfrm>
            <a:off x="-25233" y="6431834"/>
            <a:ext cx="11961600" cy="378733"/>
          </a:xfrm>
          <a:prstGeom prst="rect">
            <a:avLst/>
          </a:prstGeom>
          <a:noFill/>
          <a:ln>
            <a:noFill/>
          </a:ln>
        </p:spPr>
        <p:txBody>
          <a:bodyPr spcFirstLastPara="1" wrap="square" lIns="121900" tIns="121900" rIns="121900" bIns="121900" anchor="t" anchorCtr="0">
            <a:noAutofit/>
          </a:bodyPr>
          <a:lstStyle/>
          <a:p>
            <a:r>
              <a:rPr lang="en" sz="800" dirty="0"/>
              <a:t>[1] </a:t>
            </a:r>
            <a:r>
              <a:rPr lang="en" sz="800" dirty="0" err="1"/>
              <a:t>Girod</a:t>
            </a:r>
            <a:r>
              <a:rPr lang="en" sz="800" dirty="0"/>
              <a:t> et al. The Design and Implementation of a Self-Calibrating Distributed Acoustic Sensing Platform. 2006. 	[2] </a:t>
            </a:r>
            <a:r>
              <a:rPr lang="en" sz="800" dirty="0" err="1"/>
              <a:t>Lédeczi</a:t>
            </a:r>
            <a:r>
              <a:rPr lang="en" sz="800" dirty="0"/>
              <a:t> et al. Multiple Simultaneous Acoustic Source Localization in Urban Terrain. 2005.   [3] Sounds of New York City. 2016.</a:t>
            </a:r>
            <a:endParaRPr sz="800" dirty="0"/>
          </a:p>
          <a:p>
            <a:endParaRPr sz="800" dirty="0"/>
          </a:p>
        </p:txBody>
      </p:sp>
      <p:sp>
        <p:nvSpPr>
          <p:cNvPr id="105" name="Google Shape;105;p17"/>
          <p:cNvSpPr txBox="1"/>
          <p:nvPr/>
        </p:nvSpPr>
        <p:spPr>
          <a:xfrm>
            <a:off x="47600" y="4924000"/>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6" name="Google Shape;106;p17"/>
          <p:cNvSpPr txBox="1"/>
          <p:nvPr/>
        </p:nvSpPr>
        <p:spPr>
          <a:xfrm>
            <a:off x="3039100" y="61527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7" name="Google Shape;107;p17"/>
          <p:cNvSpPr txBox="1"/>
          <p:nvPr/>
        </p:nvSpPr>
        <p:spPr>
          <a:xfrm>
            <a:off x="7454400" y="38210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108" name="Google Shape;108;p17"/>
          <p:cNvPicPr preferRelativeResize="0"/>
          <p:nvPr/>
        </p:nvPicPr>
        <p:blipFill>
          <a:blip r:embed="rId7">
            <a:alphaModFix/>
          </a:blip>
          <a:stretch>
            <a:fillRect/>
          </a:stretch>
        </p:blipFill>
        <p:spPr>
          <a:xfrm>
            <a:off x="3735301" y="1560167"/>
            <a:ext cx="3289300" cy="2463800"/>
          </a:xfrm>
          <a:prstGeom prst="rect">
            <a:avLst/>
          </a:prstGeom>
          <a:noFill/>
          <a:ln>
            <a:noFill/>
          </a:ln>
        </p:spPr>
      </p:pic>
      <p:sp>
        <p:nvSpPr>
          <p:cNvPr id="109" name="Google Shape;109;p17"/>
          <p:cNvSpPr txBox="1"/>
          <p:nvPr/>
        </p:nvSpPr>
        <p:spPr>
          <a:xfrm>
            <a:off x="3466433" y="3739167"/>
            <a:ext cx="368000" cy="284800"/>
          </a:xfrm>
          <a:prstGeom prst="rect">
            <a:avLst/>
          </a:prstGeom>
          <a:noFill/>
          <a:ln>
            <a:noFill/>
          </a:ln>
        </p:spPr>
        <p:txBody>
          <a:bodyPr spcFirstLastPara="1" wrap="square" lIns="121900" tIns="121900" rIns="121900" bIns="121900" anchor="t" anchorCtr="0">
            <a:noAutofit/>
          </a:bodyPr>
          <a:lstStyle/>
          <a:p>
            <a:r>
              <a:rPr lang="en" sz="800"/>
              <a:t>[3]</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3541900" y="2792501"/>
            <a:ext cx="4312333" cy="1584129"/>
          </a:xfrm>
          <a:prstGeom prst="rect">
            <a:avLst/>
          </a:prstGeom>
          <a:noFill/>
          <a:ln>
            <a:noFill/>
          </a:ln>
        </p:spPr>
      </p:pic>
      <p:pic>
        <p:nvPicPr>
          <p:cNvPr id="116" name="Google Shape;116;p18"/>
          <p:cNvPicPr preferRelativeResize="0"/>
          <p:nvPr/>
        </p:nvPicPr>
        <p:blipFill rotWithShape="1">
          <a:blip r:embed="rId4" cstate="screen">
            <a:alphaModFix/>
            <a:extLst>
              <a:ext uri="{28A0092B-C50C-407E-A947-70E740481C1C}">
                <a14:useLocalDpi xmlns:a14="http://schemas.microsoft.com/office/drawing/2010/main"/>
              </a:ext>
            </a:extLst>
          </a:blip>
          <a:srcRect b="4049"/>
          <a:stretch/>
        </p:blipFill>
        <p:spPr>
          <a:xfrm>
            <a:off x="2854001" y="4401934"/>
            <a:ext cx="5547567" cy="2064533"/>
          </a:xfrm>
          <a:prstGeom prst="rect">
            <a:avLst/>
          </a:prstGeom>
          <a:noFill/>
          <a:ln>
            <a:noFill/>
          </a:ln>
        </p:spPr>
      </p:pic>
      <p:sp>
        <p:nvSpPr>
          <p:cNvPr id="117" name="Google Shape;117;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Traffic queue sensing and congestion control</a:t>
            </a:r>
            <a:endParaRPr dirty="0"/>
          </a:p>
        </p:txBody>
      </p:sp>
      <p:sp>
        <p:nvSpPr>
          <p:cNvPr id="124" name="Google Shape;124;p18"/>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pic>
        <p:nvPicPr>
          <p:cNvPr id="118" name="Google Shape;118;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77565" y="1532849"/>
            <a:ext cx="4048000" cy="2693200"/>
          </a:xfrm>
          <a:prstGeom prst="roundRect">
            <a:avLst>
              <a:gd name="adj" fmla="val 16667"/>
            </a:avLst>
          </a:prstGeom>
          <a:noFill/>
          <a:ln>
            <a:noFill/>
          </a:ln>
        </p:spPr>
      </p:pic>
      <p:pic>
        <p:nvPicPr>
          <p:cNvPr id="119" name="Google Shape;119;p18"/>
          <p:cNvPicPr preferRelativeResize="0"/>
          <p:nvPr/>
        </p:nvPicPr>
        <p:blipFill rotWithShape="1">
          <a:blip r:embed="rId6" cstate="screen">
            <a:alphaModFix/>
            <a:extLst>
              <a:ext uri="{28A0092B-C50C-407E-A947-70E740481C1C}">
                <a14:useLocalDpi xmlns:a14="http://schemas.microsoft.com/office/drawing/2010/main"/>
              </a:ext>
            </a:extLst>
          </a:blip>
          <a:srcRect l="2764" t="5631" r="4471" b="5114"/>
          <a:stretch/>
        </p:blipFill>
        <p:spPr>
          <a:xfrm>
            <a:off x="260833" y="1850932"/>
            <a:ext cx="3382667" cy="2349133"/>
          </a:xfrm>
          <a:prstGeom prst="rect">
            <a:avLst/>
          </a:prstGeom>
          <a:noFill/>
          <a:ln>
            <a:noFill/>
          </a:ln>
        </p:spPr>
      </p:pic>
      <p:sp>
        <p:nvSpPr>
          <p:cNvPr id="120" name="Google Shape;120;p18"/>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Sen et al. Kyun Queue: A Sensor Network System To Monitor Road Traffic Queues, 2012 </a:t>
            </a:r>
            <a:endParaRPr sz="800"/>
          </a:p>
        </p:txBody>
      </p:sp>
      <p:sp>
        <p:nvSpPr>
          <p:cNvPr id="121" name="Google Shape;121;p18"/>
          <p:cNvSpPr txBox="1"/>
          <p:nvPr/>
        </p:nvSpPr>
        <p:spPr>
          <a:xfrm>
            <a:off x="0" y="39152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2" name="Google Shape;122;p18"/>
          <p:cNvSpPr txBox="1"/>
          <p:nvPr/>
        </p:nvSpPr>
        <p:spPr>
          <a:xfrm>
            <a:off x="3596033" y="39983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3" name="Google Shape;123;p18"/>
          <p:cNvSpPr txBox="1"/>
          <p:nvPr/>
        </p:nvSpPr>
        <p:spPr>
          <a:xfrm>
            <a:off x="2637033" y="61816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9DA559-0FD9-BE96-7471-F05AA93D3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95" b="4842"/>
          <a:stretch/>
        </p:blipFill>
        <p:spPr bwMode="auto">
          <a:xfrm>
            <a:off x="298502" y="914400"/>
            <a:ext cx="11281891" cy="56900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609C18-4258-22FB-E72F-B1E586102F62}"/>
              </a:ext>
            </a:extLst>
          </p:cNvPr>
          <p:cNvSpPr>
            <a:spLocks noGrp="1"/>
          </p:cNvSpPr>
          <p:nvPr>
            <p:ph type="title"/>
          </p:nvPr>
        </p:nvSpPr>
        <p:spPr/>
        <p:txBody>
          <a:bodyPr/>
          <a:lstStyle/>
          <a:p>
            <a:r>
              <a:rPr lang="en-US" dirty="0"/>
              <a:t>Array of Things project - Chicago</a:t>
            </a:r>
          </a:p>
        </p:txBody>
      </p:sp>
      <p:sp>
        <p:nvSpPr>
          <p:cNvPr id="3" name="Slide Number Placeholder 2">
            <a:extLst>
              <a:ext uri="{FF2B5EF4-FFF2-40B4-BE49-F238E27FC236}">
                <a16:creationId xmlns:a16="http://schemas.microsoft.com/office/drawing/2014/main" id="{4E4C36A0-5A3F-8A80-CB2B-24213001FC92}"/>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3982714865"/>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2505</TotalTime>
  <Words>3635</Words>
  <Application>Microsoft Office PowerPoint</Application>
  <PresentationFormat>Widescreen</PresentationFormat>
  <Paragraphs>571</Paragraphs>
  <Slides>68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Consolas</vt:lpstr>
      <vt:lpstr>Seravek</vt:lpstr>
      <vt:lpstr>Seravek ExtraLight</vt:lpstr>
      <vt:lpstr>Seravek Light</vt:lpstr>
      <vt:lpstr>Tahoma</vt:lpstr>
      <vt:lpstr>Class Slides</vt:lpstr>
      <vt:lpstr>Lecture 12 Evolution of Cellular</vt:lpstr>
      <vt:lpstr>Administrivia</vt:lpstr>
      <vt:lpstr>Today’s Goals</vt:lpstr>
      <vt:lpstr>Outline</vt:lpstr>
      <vt:lpstr>Wide area networks</vt:lpstr>
      <vt:lpstr>Air quality monitoring</vt:lpstr>
      <vt:lpstr>Audio detection, classification, and localization</vt:lpstr>
      <vt:lpstr>Traffic queue sensing and congestion control</vt:lpstr>
      <vt:lpstr>Array of Things project - Chicago</vt:lpstr>
      <vt:lpstr>PowerPoint Presentation</vt:lpstr>
      <vt:lpstr>Considering wide-area networks</vt:lpstr>
      <vt:lpstr>Considering wide-area networks</vt:lpstr>
      <vt:lpstr>Considering wide-area networks</vt:lpstr>
      <vt:lpstr>Considering wide-area networks</vt:lpstr>
      <vt:lpstr>Takeaway: Cellular provides the IoT the only reliable global coverage available today</vt:lpstr>
      <vt:lpstr>Outline</vt:lpstr>
      <vt:lpstr>Poll: What decade was the first commercial mobile phone?</vt:lpstr>
      <vt:lpstr>The first commercial mobile phone was in 1946!</vt:lpstr>
      <vt:lpstr>The first `mobile` network architecture</vt:lpstr>
      <vt:lpstr>The first `mobile` network architecture</vt:lpstr>
      <vt:lpstr>1965: The Improved Mobile Telephone Service</vt:lpstr>
      <vt:lpstr>Quick review: How can we share spectrum?</vt:lpstr>
      <vt:lpstr>What’s wrong inefficient with this picture?</vt:lpstr>
      <vt:lpstr>The “cell” in cellular networks</vt:lpstr>
      <vt:lpstr>Spatial division tradeoffs</vt:lpstr>
      <vt:lpstr>How often does handoff need to happen anyway?</vt:lpstr>
      <vt:lpstr>Introducing 1G! (First Generation)</vt:lpstr>
      <vt:lpstr>Break + Discussion: How to implement handoff?</vt:lpstr>
      <vt:lpstr>How does AMPS implement handoff?</vt:lpstr>
      <vt:lpstr>Spatial division in practice</vt:lpstr>
      <vt:lpstr>Spatial division in practice</vt:lpstr>
      <vt:lpstr>Over time, AMPS did also get more frequencies </vt:lpstr>
      <vt:lpstr>The first “sunset”</vt:lpstr>
      <vt:lpstr>Aside: Super cool hackaday projects</vt:lpstr>
      <vt:lpstr>Outline</vt:lpstr>
      <vt:lpstr>IS-54  aka  2G  aka TDMA aka  D-AMPS (Digital AMPS)</vt:lpstr>
      <vt:lpstr>GSM aka 2G aka TDMA</vt:lpstr>
      <vt:lpstr>The first 2G sunset happened in 2008</vt:lpstr>
      <vt:lpstr>GSM</vt:lpstr>
      <vt:lpstr>Origins of GSM</vt:lpstr>
      <vt:lpstr>The real innovation of GSM was the indirection and interoperability it enabled</vt:lpstr>
      <vt:lpstr>PowerPoint Presentation</vt:lpstr>
      <vt:lpstr>Circuit switching</vt:lpstr>
      <vt:lpstr>Comparing circuits vs packets</vt:lpstr>
      <vt:lpstr>GSM evolved over time to add data</vt:lpstr>
      <vt:lpstr>So why does the IoT care about 2G?</vt:lpstr>
      <vt:lpstr>Why might 2G continue to survive [globally]?</vt:lpstr>
      <vt:lpstr>2G in the US… [Plans]</vt:lpstr>
      <vt:lpstr>Does GM ever learn? [Could they have?]</vt:lpstr>
      <vt:lpstr>Break + xkcd</vt:lpstr>
      <vt:lpstr>Outline</vt:lpstr>
      <vt:lpstr>Starting with the end: the 3G sunset</vt:lpstr>
      <vt:lpstr>Why does 2G have staying power that 3G doesn’t?</vt:lpstr>
      <vt:lpstr>So what did [*]G provide over 2G anyway?</vt:lpstr>
      <vt:lpstr>Aside: Eventually, the naming thing got annoying, so an international standards body fixed* it *Yeah, you know how this story will end</vt:lpstr>
      <vt:lpstr>Corollary to improved throughput is improved energy performance</vt:lpstr>
      <vt:lpstr>But energy per transaction is complex</vt:lpstr>
      <vt:lpstr>So what is 5G doing differently?</vt:lpstr>
      <vt:lpstr>Outline</vt:lpstr>
      <vt:lpstr>Outline</vt:lpstr>
      <vt:lpstr>Sizing networks is hard</vt:lpstr>
      <vt:lpstr>Traffic fluctuates in all networks, for cellular it becomes a function of both when and where you are</vt:lpstr>
      <vt:lpstr>Why does this matter for IoT Deployments?</vt:lpstr>
      <vt:lpstr>What is a MVNO “Mobile Virtual Network Operator”</vt:lpstr>
      <vt:lpstr>So how does Particle, a small IoT platform startup, provide global cellular coverage?</vt:lpstr>
      <vt:lpstr>So how do you get higher on the priority list?</vt:lpstr>
      <vt:lpstr>So how do you deploy in Tanzania? </vt:lpstr>
      <vt:lpstr>So how do you actually realize this claim?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Unlicensed LPWANs</dc:title>
  <dc:creator>Branden Ghena</dc:creator>
  <cp:lastModifiedBy>Branden Ghena</cp:lastModifiedBy>
  <cp:revision>60</cp:revision>
  <dcterms:created xsi:type="dcterms:W3CDTF">2021-02-21T18:12:26Z</dcterms:created>
  <dcterms:modified xsi:type="dcterms:W3CDTF">2023-02-13T21:23:09Z</dcterms:modified>
</cp:coreProperties>
</file>