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3"/>
  </p:notesMasterIdLst>
  <p:sldIdLst>
    <p:sldId id="256" r:id="rId2"/>
    <p:sldId id="2274" r:id="rId3"/>
    <p:sldId id="2263" r:id="rId4"/>
    <p:sldId id="264" r:id="rId5"/>
    <p:sldId id="2264" r:id="rId6"/>
    <p:sldId id="555" r:id="rId7"/>
    <p:sldId id="542" r:id="rId8"/>
    <p:sldId id="556" r:id="rId9"/>
    <p:sldId id="557" r:id="rId10"/>
    <p:sldId id="567" r:id="rId11"/>
    <p:sldId id="566" r:id="rId12"/>
    <p:sldId id="570" r:id="rId13"/>
    <p:sldId id="587" r:id="rId14"/>
    <p:sldId id="568" r:id="rId15"/>
    <p:sldId id="569" r:id="rId16"/>
    <p:sldId id="581" r:id="rId17"/>
    <p:sldId id="576" r:id="rId18"/>
    <p:sldId id="588" r:id="rId19"/>
    <p:sldId id="2266" r:id="rId20"/>
    <p:sldId id="572" r:id="rId21"/>
    <p:sldId id="591" r:id="rId22"/>
    <p:sldId id="589" r:id="rId23"/>
    <p:sldId id="597" r:id="rId24"/>
    <p:sldId id="2267" r:id="rId25"/>
    <p:sldId id="2079" r:id="rId26"/>
    <p:sldId id="2244" r:id="rId27"/>
    <p:sldId id="2245" r:id="rId28"/>
    <p:sldId id="562" r:id="rId29"/>
    <p:sldId id="2255" r:id="rId30"/>
    <p:sldId id="2265" r:id="rId31"/>
    <p:sldId id="2257" r:id="rId32"/>
    <p:sldId id="2268" r:id="rId33"/>
    <p:sldId id="592" r:id="rId34"/>
    <p:sldId id="2247" r:id="rId35"/>
    <p:sldId id="2248" r:id="rId36"/>
    <p:sldId id="369" r:id="rId37"/>
    <p:sldId id="2269" r:id="rId38"/>
    <p:sldId id="2251" r:id="rId39"/>
    <p:sldId id="2081" r:id="rId40"/>
    <p:sldId id="2201" r:id="rId41"/>
    <p:sldId id="2086" r:id="rId42"/>
    <p:sldId id="2087" r:id="rId43"/>
    <p:sldId id="2088" r:id="rId44"/>
    <p:sldId id="2272" r:id="rId45"/>
    <p:sldId id="2273" r:id="rId46"/>
    <p:sldId id="2089" r:id="rId47"/>
    <p:sldId id="2243" r:id="rId48"/>
    <p:sldId id="2090" r:id="rId49"/>
    <p:sldId id="282" r:id="rId50"/>
    <p:sldId id="266" r:id="rId51"/>
    <p:sldId id="2246" r:id="rId52"/>
    <p:sldId id="2094" r:id="rId53"/>
    <p:sldId id="2096" r:id="rId54"/>
    <p:sldId id="2097" r:id="rId55"/>
    <p:sldId id="579" r:id="rId56"/>
    <p:sldId id="271" r:id="rId57"/>
    <p:sldId id="2240" r:id="rId58"/>
    <p:sldId id="2270" r:id="rId59"/>
    <p:sldId id="2253" r:id="rId60"/>
    <p:sldId id="2250" r:id="rId61"/>
    <p:sldId id="227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4"/>
            <p14:sldId id="2263"/>
            <p14:sldId id="264"/>
          </p14:sldIdLst>
        </p14:section>
        <p14:section name="Advertising" id="{BB3B0280-2052-49CA-935C-A733B922D9B9}">
          <p14:sldIdLst>
            <p14:sldId id="2264"/>
            <p14:sldId id="555"/>
            <p14:sldId id="542"/>
            <p14:sldId id="556"/>
            <p14:sldId id="557"/>
            <p14:sldId id="567"/>
            <p14:sldId id="566"/>
            <p14:sldId id="570"/>
            <p14:sldId id="587"/>
            <p14:sldId id="568"/>
            <p14:sldId id="569"/>
            <p14:sldId id="581"/>
            <p14:sldId id="576"/>
            <p14:sldId id="588"/>
          </p14:sldIdLst>
        </p14:section>
        <p14:section name="Scanning" id="{1ACF55A7-F62D-48CE-9BA5-08746A92DC62}">
          <p14:sldIdLst>
            <p14:sldId id="2266"/>
            <p14:sldId id="572"/>
            <p14:sldId id="591"/>
            <p14:sldId id="589"/>
            <p14:sldId id="597"/>
          </p14:sldIdLst>
        </p14:section>
        <p14:section name="Advertisement Use Cases" id="{2F797214-0F61-4871-8510-8EECE4C81B15}">
          <p14:sldIdLst>
            <p14:sldId id="2267"/>
            <p14:sldId id="2079"/>
            <p14:sldId id="2244"/>
            <p14:sldId id="2245"/>
            <p14:sldId id="562"/>
            <p14:sldId id="2255"/>
            <p14:sldId id="2265"/>
            <p14:sldId id="2257"/>
          </p14:sldIdLst>
        </p14:section>
        <p14:section name="Energy Use" id="{CD00255B-D855-43BE-93DB-3DB66A9DF6AA}">
          <p14:sldIdLst>
            <p14:sldId id="2268"/>
            <p14:sldId id="592"/>
            <p14:sldId id="2247"/>
            <p14:sldId id="2248"/>
            <p14:sldId id="369"/>
          </p14:sldIdLst>
        </p14:section>
        <p14:section name="Packet Collisions" id="{30337F68-7146-4347-8686-4EF9EDEB69D8}">
          <p14:sldIdLst>
            <p14:sldId id="2269"/>
            <p14:sldId id="2251"/>
            <p14:sldId id="2081"/>
            <p14:sldId id="2201"/>
            <p14:sldId id="2086"/>
            <p14:sldId id="2087"/>
            <p14:sldId id="2088"/>
            <p14:sldId id="2272"/>
            <p14:sldId id="2273"/>
            <p14:sldId id="2089"/>
            <p14:sldId id="2243"/>
            <p14:sldId id="2090"/>
            <p14:sldId id="282"/>
            <p14:sldId id="266"/>
            <p14:sldId id="2246"/>
            <p14:sldId id="2094"/>
            <p14:sldId id="2096"/>
            <p14:sldId id="2097"/>
            <p14:sldId id="579"/>
            <p14:sldId id="271"/>
            <p14:sldId id="2240"/>
          </p14:sldIdLst>
        </p14:section>
        <p14:section name="Scan Responses" id="{1217CF85-A80C-4847-B62F-DF2840C62E31}">
          <p14:sldIdLst>
            <p14:sldId id="2270"/>
            <p14:sldId id="2253"/>
            <p14:sldId id="2250"/>
          </p14:sldIdLst>
        </p14:section>
        <p14:section name="Wrapup" id="{29A7F866-9DA9-446B-8359-CE426CB89C7A}">
          <p14:sldIdLst>
            <p14:sldId id="2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78" d="100"/>
          <a:sy n="78" d="100"/>
        </p:scale>
        <p:origin x="114" y="20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PowerBlade is a great example of this.</a:t>
            </a:r>
          </a:p>
          <a:p>
            <a:pPr lvl="1"/>
            <a:r>
              <a:rPr lang="en-US" dirty="0"/>
              <a:t>It’s a plug-load power meter</a:t>
            </a:r>
          </a:p>
          <a:p>
            <a:pPr lvl="1"/>
            <a:r>
              <a:rPr lang="en-US" dirty="0"/>
              <a:t>Initially configured to use advertisements as a simple method for reading measurements with a smartphone</a:t>
            </a:r>
          </a:p>
          <a:p>
            <a:pPr lvl="1"/>
            <a:r>
              <a:rPr lang="en-US" dirty="0"/>
              <a:t>We are interested in household deployments where dozens of </a:t>
            </a:r>
            <a:r>
              <a:rPr lang="en-US" dirty="0" err="1"/>
              <a:t>PowerBlades</a:t>
            </a:r>
            <a:r>
              <a:rPr lang="en-US" dirty="0"/>
              <a:t> will be deployed to measure all the loads in a home</a:t>
            </a:r>
          </a:p>
          <a:p>
            <a:pPr lvl="1"/>
            <a:r>
              <a:rPr lang="en-US" dirty="0"/>
              <a:t>Can we still use BLE advertisements for data transfer in the presence of many other devices?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communication work with BLE advertisements?</a:t>
            </a:r>
          </a:p>
          <a:p>
            <a:r>
              <a:rPr lang="en-US" dirty="0"/>
              <a:t>Each advertisement has a payload, which we can place sensor data in.</a:t>
            </a:r>
          </a:p>
          <a:p>
            <a:r>
              <a:rPr lang="en-US" dirty="0"/>
              <a:t>If data naturally has a periodic update rate, we can match the advertisement interval to that, so each advertisement has new sensor data.</a:t>
            </a:r>
          </a:p>
        </p:txBody>
      </p:sp>
    </p:spTree>
    <p:extLst>
      <p:ext uri="{BB962C8B-B14F-4D97-AF65-F5344CB8AC3E}">
        <p14:creationId xmlns:p14="http://schemas.microsoft.com/office/powerpoint/2010/main" val="130147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Collisions occur if any part of the two packets overlap</a:t>
            </a:r>
          </a:p>
          <a:p>
            <a:pPr lvl="1"/>
            <a:r>
              <a:rPr lang="en-US" dirty="0"/>
              <a:t>Particularly true for BLE that only has an 8-bit preamble</a:t>
            </a:r>
          </a:p>
        </p:txBody>
      </p:sp>
    </p:spTree>
    <p:extLst>
      <p:ext uri="{BB962C8B-B14F-4D97-AF65-F5344CB8AC3E}">
        <p14:creationId xmlns:p14="http://schemas.microsoft.com/office/powerpoint/2010/main" val="34210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vulnerable period is the sum of the two advertisement durations</a:t>
            </a:r>
          </a:p>
          <a:p>
            <a:r>
              <a:rPr lang="en-US" dirty="0"/>
              <a:t>While the transmission window is the advertisement interval plus the expected value of the random delay</a:t>
            </a:r>
          </a:p>
        </p:txBody>
      </p:sp>
    </p:spTree>
    <p:extLst>
      <p:ext uri="{BB962C8B-B14F-4D97-AF65-F5344CB8AC3E}">
        <p14:creationId xmlns:p14="http://schemas.microsoft.com/office/powerpoint/2010/main" val="291754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we demonstrated the probability of collision, which can be used to determine packet reception rates.</a:t>
            </a:r>
          </a:p>
          <a:p>
            <a:r>
              <a:rPr lang="en-US" dirty="0"/>
              <a:t>Now with redundancy, we don’t care about the reception of any one packet, but the reception rate of the data that is being sent over them.</a:t>
            </a:r>
          </a:p>
          <a:p>
            <a:r>
              <a:rPr lang="en-US" dirty="0"/>
              <a:t>Naively, we can take the probability of collision and repeat it for any number of redundant packets.</a:t>
            </a:r>
          </a:p>
          <a:p>
            <a:r>
              <a:rPr lang="en-US" dirty="0"/>
              <a:t>There is an assumption in that model that repeat collisions are independent, which I’ll show you is false.</a:t>
            </a:r>
          </a:p>
        </p:txBody>
      </p:sp>
    </p:spTree>
    <p:extLst>
      <p:ext uri="{BB962C8B-B14F-4D97-AF65-F5344CB8AC3E}">
        <p14:creationId xmlns:p14="http://schemas.microsoft.com/office/powerpoint/2010/main" val="68313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two devices have collided before, and have the same interval, at the next period they will certainly collide again.</a:t>
            </a:r>
          </a:p>
          <a:p>
            <a:r>
              <a:rPr lang="en-US" dirty="0"/>
              <a:t>BLE has a random delay appended to reduce this possibility.</a:t>
            </a:r>
          </a:p>
          <a:p>
            <a:r>
              <a:rPr lang="en-US" dirty="0"/>
              <a:t>But we’ve now greatly reduced the transmission window that the a collision could occur in. We can calculate this to determine a distinct probability of repeat collision.</a:t>
            </a:r>
          </a:p>
          <a:p>
            <a:r>
              <a:rPr lang="en-US" dirty="0"/>
              <a:t>Note that further repeat collisions are bounded by the same difference of random delays, and therefore have the probability of a second repeat collision is the same as the probability of a first repeat collision.</a:t>
            </a:r>
          </a:p>
        </p:txBody>
      </p:sp>
    </p:spTree>
    <p:extLst>
      <p:ext uri="{BB962C8B-B14F-4D97-AF65-F5344CB8AC3E}">
        <p14:creationId xmlns:p14="http://schemas.microsoft.com/office/powerpoint/2010/main" val="40576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1f277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1f277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0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 changes with advertisement rate, and can get as low as 100 devices</a:t>
            </a:r>
          </a:p>
        </p:txBody>
      </p:sp>
    </p:spTree>
    <p:extLst>
      <p:ext uri="{BB962C8B-B14F-4D97-AF65-F5344CB8AC3E}">
        <p14:creationId xmlns:p14="http://schemas.microsoft.com/office/powerpoint/2010/main" val="103353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stem Font Regular"/>
              <a:buChar char="●"/>
              <a:defRPr>
                <a:solidFill>
                  <a:schemeClr val="tx1"/>
                </a:solidFill>
              </a:defRPr>
            </a:lvl1pPr>
            <a:lvl2pPr marL="1253035" lvl="1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 marL="1862620" lvl="2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133">
                <a:solidFill>
                  <a:schemeClr val="tx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tx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tx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20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Type%E2%80%93length%E2%80%93valu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sz="5300" dirty="0"/>
              <a:t>BLE Advertisement Deep Dive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05098-AFD0-436B-B663-B8844A7C6CE3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9259-6EF9-4C2B-B1CA-F229A5D5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3497179" cy="126154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192DCA-346C-4F38-84B7-8C794C79EC32}"/>
              </a:ext>
            </a:extLst>
          </p:cNvPr>
          <p:cNvGraphicFramePr>
            <a:graphicFrameLocks noGrp="1"/>
          </p:cNvGraphicFramePr>
          <p:nvPr/>
        </p:nvGraphicFramePr>
        <p:xfrm>
          <a:off x="635303" y="4934913"/>
          <a:ext cx="109450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E6449A-6AC1-49E5-9F09-BE620C0B631A}"/>
              </a:ext>
            </a:extLst>
          </p:cNvPr>
          <p:cNvSpPr txBox="1"/>
          <p:nvPr/>
        </p:nvSpPr>
        <p:spPr>
          <a:xfrm>
            <a:off x="635303" y="4437060"/>
            <a:ext cx="189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7509FD-AA79-4E33-987E-FCB2F625C5A0}"/>
              </a:ext>
            </a:extLst>
          </p:cNvPr>
          <p:cNvCxnSpPr/>
          <p:nvPr/>
        </p:nvCxnSpPr>
        <p:spPr>
          <a:xfrm flipV="1">
            <a:off x="3390421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58C41-0908-4CF2-9AF1-B30DE944309C}"/>
              </a:ext>
            </a:extLst>
          </p:cNvPr>
          <p:cNvCxnSpPr/>
          <p:nvPr/>
        </p:nvCxnSpPr>
        <p:spPr>
          <a:xfrm flipV="1">
            <a:off x="10495557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F2E11-00EA-48BB-AF6B-34F8EFA00782}"/>
              </a:ext>
            </a:extLst>
          </p:cNvPr>
          <p:cNvSpPr txBox="1"/>
          <p:nvPr/>
        </p:nvSpPr>
        <p:spPr>
          <a:xfrm>
            <a:off x="6041690" y="4514004"/>
            <a:ext cx="18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F76EC-A113-4F00-9A0C-425BAC04733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90421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9D5B9-C2DB-4E26-BB20-7CF6974BE91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844288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</a:t>
            </a:r>
          </a:p>
          <a:p>
            <a:pPr lvl="1"/>
            <a:r>
              <a:rPr lang="en-US" dirty="0"/>
              <a:t>But only occurs after a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CC03-DA75-4F03-9CED-5408FC1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1" y="2029656"/>
            <a:ext cx="4123764" cy="181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3" y="4515758"/>
            <a:ext cx="3846737" cy="1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</a:t>
            </a:r>
          </a:p>
          <a:p>
            <a:pPr lvl="1"/>
            <a:endParaRPr lang="en-US" b="1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	Avoid repeat collisions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14AB5-DE25-455B-86C8-8F21E7C6C2B8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80824"/>
            <a:ext cx="10972800" cy="3291376"/>
          </a:xfrm>
        </p:spPr>
        <p:txBody>
          <a:bodyPr/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318A2-91F2-4694-9845-4AD2701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8 bits/byte * 47 bytes = 376 bits at 1 Mbps = 0.376 </a:t>
            </a:r>
            <a:r>
              <a:rPr lang="en-US" dirty="0" err="1"/>
              <a:t>ms</a:t>
            </a:r>
            <a:r>
              <a:rPr lang="en-US" dirty="0"/>
              <a:t>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But listening for only 0.376 </a:t>
            </a:r>
            <a:r>
              <a:rPr lang="en-US" dirty="0" err="1"/>
              <a:t>ms</a:t>
            </a:r>
            <a:r>
              <a:rPr lang="en-US" dirty="0"/>
              <a:t> requires sub-</a:t>
            </a:r>
            <a:r>
              <a:rPr lang="en-US" dirty="0" err="1"/>
              <a:t>ms</a:t>
            </a:r>
            <a:r>
              <a:rPr lang="en-US" dirty="0"/>
              <a:t> synchronization, which itself costs energy to manage…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Instead, when advertising, </a:t>
            </a:r>
            <a:r>
              <a:rPr lang="en-US" dirty="0" err="1"/>
              <a:t>nRF</a:t>
            </a:r>
            <a:r>
              <a:rPr lang="en-US" dirty="0"/>
              <a:t> radios listen for ~0.200 </a:t>
            </a:r>
            <a:r>
              <a:rPr lang="en-US" dirty="0" err="1"/>
              <a:t>ms</a:t>
            </a:r>
            <a:r>
              <a:rPr lang="en-US" dirty="0"/>
              <a:t>, only after a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D33E-AD56-44E4-8ED8-98164D44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stick in the BLE payload anyways?</a:t>
            </a:r>
          </a:p>
          <a:p>
            <a:pPr lvl="1"/>
            <a:r>
              <a:rPr lang="en-US" dirty="0"/>
              <a:t>Theoretically whatever you want, but that isn’t very compatible</a:t>
            </a:r>
          </a:p>
          <a:p>
            <a:pPr lvl="1"/>
            <a:r>
              <a:rPr lang="en-US" dirty="0"/>
              <a:t>Point is to specify capabilities of the advertiser</a:t>
            </a:r>
          </a:p>
          <a:p>
            <a:pPr lvl="1"/>
            <a:endParaRPr lang="en-US" dirty="0"/>
          </a:p>
          <a:p>
            <a:r>
              <a:rPr lang="en-US" dirty="0"/>
              <a:t>Desire: specify payloads in such a way that all scanners can interpret what they mean about the device</a:t>
            </a:r>
          </a:p>
          <a:p>
            <a:pPr lvl="1"/>
            <a:r>
              <a:rPr lang="en-US" dirty="0"/>
              <a:t>This is different from traditional internet packets</a:t>
            </a:r>
          </a:p>
          <a:p>
            <a:pPr lvl="1"/>
            <a:r>
              <a:rPr lang="en-US" dirty="0"/>
              <a:t>Broadcasts are for _anyone_ to hear, not a specific server/application</a:t>
            </a:r>
          </a:p>
          <a:p>
            <a:pPr lvl="1"/>
            <a:endParaRPr lang="en-US" dirty="0"/>
          </a:p>
          <a:p>
            <a:r>
              <a:rPr lang="en-US" dirty="0"/>
              <a:t>Which fields are or aren’t present is device-specific</a:t>
            </a:r>
          </a:p>
          <a:p>
            <a:pPr lvl="1"/>
            <a:r>
              <a:rPr lang="en-US" dirty="0"/>
              <a:t>A lot more possible fields than will really be used on any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01D6A-C9F0-4655-922E-4B65EBD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Wikipedia</a:t>
            </a:r>
            <a:r>
              <a:rPr lang="en-US" sz="1800" dirty="0"/>
              <a:t>)</a:t>
            </a:r>
            <a:endParaRPr lang="en-US" dirty="0"/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6" y="2471169"/>
            <a:ext cx="737337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43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494-34CF-43BE-B199-EA54A3E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D80-11ED-47F3-9180-519589D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for labs</a:t>
            </a:r>
          </a:p>
          <a:p>
            <a:pPr lvl="1"/>
            <a:r>
              <a:rPr lang="en-US" dirty="0"/>
              <a:t>I have some! I’ll pass out more after class today</a:t>
            </a:r>
          </a:p>
          <a:p>
            <a:pPr lvl="1"/>
            <a:endParaRPr lang="en-US" dirty="0"/>
          </a:p>
          <a:p>
            <a:r>
              <a:rPr lang="en-US" dirty="0"/>
              <a:t>Everyone needs their own board and USB cable</a:t>
            </a:r>
          </a:p>
          <a:p>
            <a:pPr lvl="1"/>
            <a:r>
              <a:rPr lang="en-US" dirty="0"/>
              <a:t>I’ll record which board is going to which student</a:t>
            </a:r>
          </a:p>
          <a:p>
            <a:pPr lvl="1"/>
            <a:r>
              <a:rPr lang="en-US" dirty="0"/>
              <a:t>You’ll have to return them before the end of the quarter </a:t>
            </a:r>
            <a:r>
              <a:rPr lang="en-US" i="1" dirty="0"/>
              <a:t>or else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Each </a:t>
            </a:r>
            <a:r>
              <a:rPr lang="en-US" i="1" dirty="0"/>
              <a:t>group</a:t>
            </a:r>
            <a:r>
              <a:rPr lang="en-US" dirty="0"/>
              <a:t> will end up with three among them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CCAD-EF7C-4AB8-99AD-60CA005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B4A37-F888-4A3F-9CFE-26F4685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2638993"/>
            <a:ext cx="10971462" cy="3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b="1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396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1D92-DB1C-4147-8B19-40F7D815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Advertisements are already being used for communication.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94B-B63C-8540-8BD4-87334E67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752608" cy="4555200"/>
          </a:xfrm>
          <a:noFill/>
        </p:spPr>
        <p:txBody>
          <a:bodyPr/>
          <a:lstStyle/>
          <a:p>
            <a:pPr marL="152396" indent="0">
              <a:buNone/>
            </a:pPr>
            <a:r>
              <a:rPr lang="en-US" dirty="0"/>
              <a:t>BLE advertisements are uncoordinated, broadcast messages designed for discovery.</a:t>
            </a:r>
          </a:p>
          <a:p>
            <a:endParaRPr lang="en-US" dirty="0"/>
          </a:p>
          <a:p>
            <a:endParaRPr lang="en-US" dirty="0"/>
          </a:p>
          <a:p>
            <a:pPr marL="152397" indent="0">
              <a:buNone/>
            </a:pPr>
            <a:r>
              <a:rPr lang="en-US" dirty="0"/>
              <a:t>Devices are being deployed using advertisements.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Beacons – iBeacon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Tracking – Tile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Local communication – Apple Continuity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Sensor deployments </a:t>
            </a:r>
            <a:r>
              <a:rPr lang="en-US" dirty="0"/>
              <a:t>– </a:t>
            </a:r>
            <a:r>
              <a:rPr lang="en-US" dirty="0" err="1"/>
              <a:t>PowerBlade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9819-5C99-5C4F-A75A-09DEAE30C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600" y="-167833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9773-F90A-494D-941B-AC267360B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09" y="1934881"/>
            <a:ext cx="2070580" cy="244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B2E4-5AA8-9942-9CD0-2EBD0D5BCC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01" y="4648401"/>
            <a:ext cx="3666308" cy="200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A0143-B4BB-5D46-9093-379ECE69F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89" y="2696080"/>
            <a:ext cx="1554481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6B828-117E-0840-BA49-6E3D590B9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124" y="1754709"/>
            <a:ext cx="1203960" cy="1704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0953-4FA1-404E-B4BB-30EEC1FE9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12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 with advertisements!</a:t>
            </a:r>
          </a:p>
          <a:p>
            <a:endParaRPr lang="en-US" dirty="0"/>
          </a:p>
          <a:p>
            <a:r>
              <a:rPr lang="en-US" dirty="0"/>
              <a:t>Web of Things</a:t>
            </a:r>
          </a:p>
          <a:p>
            <a:pPr lvl="1"/>
            <a:r>
              <a:rPr lang="en-US" dirty="0"/>
              <a:t>Real-world tags that broadcast virtual-world identifiers</a:t>
            </a:r>
          </a:p>
          <a:p>
            <a:pPr lvl="1"/>
            <a:endParaRPr lang="en-US" dirty="0"/>
          </a:p>
          <a:p>
            <a:r>
              <a:rPr lang="en-US" dirty="0"/>
              <a:t>iBeacon and Eddystone</a:t>
            </a:r>
          </a:p>
          <a:p>
            <a:pPr lvl="1"/>
            <a:r>
              <a:rPr lang="en-US" dirty="0"/>
              <a:t>Formats for sending URLs and device identifiers</a:t>
            </a:r>
          </a:p>
          <a:p>
            <a:pPr lvl="1"/>
            <a:r>
              <a:rPr lang="en-US" dirty="0"/>
              <a:t>Use existing BLE fields (Service Data and Manufacturer-Specific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33E5-714E-4479-BC67-F93A1CE5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759" y="1276354"/>
            <a:ext cx="155448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25584-30DB-4096-A5C7-8658257D9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094" y="334983"/>
            <a:ext cx="1203960" cy="1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devices nearby</a:t>
            </a:r>
          </a:p>
          <a:p>
            <a:pPr lvl="1"/>
            <a:r>
              <a:rPr lang="en-US" dirty="0"/>
              <a:t>Get a sense of distance to the device</a:t>
            </a:r>
          </a:p>
          <a:p>
            <a:pPr lvl="1"/>
            <a:endParaRPr lang="en-US" dirty="0"/>
          </a:p>
          <a:p>
            <a:r>
              <a:rPr lang="en-US" dirty="0"/>
              <a:t>Find my X</a:t>
            </a:r>
          </a:p>
          <a:p>
            <a:pPr lvl="1"/>
            <a:r>
              <a:rPr lang="en-US" dirty="0"/>
              <a:t>Tile: find my keys</a:t>
            </a:r>
          </a:p>
          <a:p>
            <a:pPr lvl="1"/>
            <a:r>
              <a:rPr lang="en-US" dirty="0"/>
              <a:t>Apple: find my device (before UWB radios)</a:t>
            </a:r>
          </a:p>
          <a:p>
            <a:pPr lvl="1"/>
            <a:endParaRPr lang="en-US" dirty="0"/>
          </a:p>
          <a:p>
            <a:r>
              <a:rPr lang="en-US" dirty="0"/>
              <a:t>Uses TX power level field</a:t>
            </a:r>
          </a:p>
          <a:p>
            <a:pPr lvl="1"/>
            <a:r>
              <a:rPr lang="en-US" dirty="0"/>
              <a:t>Lists the transmitted power of the device</a:t>
            </a:r>
          </a:p>
          <a:p>
            <a:pPr lvl="1"/>
            <a:r>
              <a:rPr lang="en-US" dirty="0"/>
              <a:t>Pathloss = TX power – RSSI  (all in dBm)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61060-4CF5-402F-916A-53B5E45CC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484" y="-167833"/>
            <a:ext cx="2424116" cy="24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B30743-5A72-413C-9455-A3B72E967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907" y="-196026"/>
            <a:ext cx="2070580" cy="2449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Apple 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with only </a:t>
            </a:r>
            <a:r>
              <a:rPr lang="en-US" i="1" dirty="0"/>
              <a:t>nearby</a:t>
            </a:r>
            <a:r>
              <a:rPr lang="en-US" dirty="0"/>
              <a:t> devices</a:t>
            </a:r>
          </a:p>
          <a:p>
            <a:endParaRPr lang="en-US" dirty="0"/>
          </a:p>
          <a:p>
            <a:r>
              <a:rPr lang="en-US" dirty="0"/>
              <a:t>Apple 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70FD1-5768-4F88-BBA5-CA51CCA8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4" y="2810042"/>
            <a:ext cx="3338187" cy="2893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C1373B-25A7-4929-8B3E-E17472A8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66" y="4285494"/>
            <a:ext cx="3091579" cy="225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EF08B-ADF0-48B9-BC74-6D5C272669E9}"/>
              </a:ext>
            </a:extLst>
          </p:cNvPr>
          <p:cNvSpPr txBox="1"/>
          <p:nvPr/>
        </p:nvSpPr>
        <p:spPr>
          <a:xfrm>
            <a:off x="360948" y="5784449"/>
            <a:ext cx="47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Martin, Jeremy, et al. "Handoff all your privacy–a review of apple’s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continuity protocol."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on Privacy Enhancing Technologies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2019.4 (2019): 34-53.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2620D-A8CA-4196-A3FD-6BDF635F4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091" y="1637636"/>
            <a:ext cx="5225678" cy="2540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11093-F12F-4236-A82B-D8518FD6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59" y="4378415"/>
            <a:ext cx="2170236" cy="1885860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89D122A5-597F-4309-80B8-47DB450AD4C0}"/>
              </a:ext>
            </a:extLst>
          </p:cNvPr>
          <p:cNvSpPr/>
          <p:nvPr/>
        </p:nvSpPr>
        <p:spPr>
          <a:xfrm>
            <a:off x="7287395" y="4308774"/>
            <a:ext cx="731113" cy="2230138"/>
          </a:xfrm>
          <a:prstGeom prst="leftBrace">
            <a:avLst>
              <a:gd name="adj1" fmla="val 8333"/>
              <a:gd name="adj2" fmla="val 812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4E2C6-E404-40AC-8EB9-325F484FA9C5}"/>
              </a:ext>
            </a:extLst>
          </p:cNvPr>
          <p:cNvSpPr/>
          <p:nvPr/>
        </p:nvSpPr>
        <p:spPr>
          <a:xfrm>
            <a:off x="1971596" y="4259179"/>
            <a:ext cx="1950699" cy="20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494-34CF-43BE-B199-EA54A3E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D80-11ED-47F3-9180-519589D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Hw</a:t>
            </a:r>
            <a:r>
              <a:rPr lang="en-US" dirty="0"/>
              <a:t>: Background</a:t>
            </a:r>
          </a:p>
          <a:p>
            <a:pPr lvl="1"/>
            <a:r>
              <a:rPr lang="en-US" dirty="0"/>
              <a:t>About 50% of you have submitted so far</a:t>
            </a:r>
          </a:p>
          <a:p>
            <a:pPr lvl="1"/>
            <a:r>
              <a:rPr lang="en-US" dirty="0"/>
              <a:t>Due today by 11:59 pm</a:t>
            </a:r>
          </a:p>
          <a:p>
            <a:pPr lvl="1"/>
            <a:endParaRPr lang="en-US" dirty="0"/>
          </a:p>
          <a:p>
            <a:r>
              <a:rPr lang="en-US" dirty="0"/>
              <a:t>Lab1: Wireshark</a:t>
            </a:r>
          </a:p>
          <a:p>
            <a:pPr lvl="1"/>
            <a:r>
              <a:rPr lang="en-US" dirty="0"/>
              <a:t>About 30% of you have submitted so far</a:t>
            </a:r>
          </a:p>
          <a:p>
            <a:pPr lvl="1"/>
            <a:r>
              <a:rPr lang="en-US" dirty="0"/>
              <a:t>Due Friday by 11:59 pm</a:t>
            </a:r>
          </a:p>
          <a:p>
            <a:pPr lvl="1"/>
            <a:endParaRPr lang="en-US" dirty="0"/>
          </a:p>
          <a:p>
            <a:r>
              <a:rPr lang="en-US" dirty="0"/>
              <a:t>Late policy:</a:t>
            </a:r>
          </a:p>
          <a:p>
            <a:pPr lvl="1"/>
            <a:r>
              <a:rPr lang="en-US" dirty="0"/>
              <a:t>20% reduction per day late</a:t>
            </a:r>
          </a:p>
          <a:p>
            <a:pPr lvl="1"/>
            <a:r>
              <a:rPr lang="en-US" dirty="0"/>
              <a:t>3 slip days to use throughout the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CCAD-EF7C-4AB8-99AD-60CA005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E91C-2665-4AAD-9B37-2898D30D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Exposure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75AC-2E97-4CB0-9453-FD0CEF13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and Google collaboration to use phones for contact tracing</a:t>
            </a:r>
          </a:p>
          <a:p>
            <a:pPr lvl="1"/>
            <a:r>
              <a:rPr lang="en-US" sz="2400" dirty="0"/>
              <a:t>Smartphone constantly broadcasts identifier.</a:t>
            </a:r>
          </a:p>
          <a:p>
            <a:pPr lvl="1"/>
            <a:r>
              <a:rPr lang="en-US" sz="2400" dirty="0"/>
              <a:t>Periodically, each smartphone listens for broadcasts around it.</a:t>
            </a:r>
          </a:p>
          <a:p>
            <a:pPr lvl="1"/>
            <a:r>
              <a:rPr lang="en-US" sz="2400" dirty="0"/>
              <a:t>Check list of identifiers to see if you’ve been around someone who is sick.</a:t>
            </a:r>
          </a:p>
          <a:p>
            <a:pPr lvl="1"/>
            <a:endParaRPr lang="en-US" dirty="0"/>
          </a:p>
          <a:p>
            <a:r>
              <a:rPr lang="en-US" dirty="0"/>
              <a:t>Requires government/healthcare</a:t>
            </a:r>
            <a:br>
              <a:rPr lang="en-US" dirty="0"/>
            </a:br>
            <a:r>
              <a:rPr lang="en-US" dirty="0"/>
              <a:t>system interactions to determine when</a:t>
            </a:r>
            <a:br>
              <a:rPr lang="en-US" dirty="0"/>
            </a:br>
            <a:r>
              <a:rPr lang="en-US" dirty="0"/>
              <a:t>an identifier should be flagged as sick</a:t>
            </a:r>
          </a:p>
          <a:p>
            <a:pPr lvl="1"/>
            <a:r>
              <a:rPr lang="en-US" dirty="0"/>
              <a:t>24 states (not Illinois) adopted this</a:t>
            </a:r>
          </a:p>
          <a:p>
            <a:pPr lvl="1"/>
            <a:endParaRPr lang="en-US" dirty="0"/>
          </a:p>
          <a:p>
            <a:r>
              <a:rPr lang="en-US" dirty="0"/>
              <a:t>Implemented at OS level in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CD66-D3EB-4C2D-A779-2D6F52A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59C89-30D0-45CB-B9AC-64498690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222" y="3214053"/>
            <a:ext cx="4192172" cy="30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98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6E97-9C90-44CE-A19D-F8A9274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2242-2964-43F6-AEBA-7BEEBF65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11152" cy="5029200"/>
          </a:xfrm>
        </p:spPr>
        <p:txBody>
          <a:bodyPr/>
          <a:lstStyle/>
          <a:p>
            <a:r>
              <a:rPr lang="en-US" dirty="0"/>
              <a:t>Report data so gateways and users can retrieve it simultaneously</a:t>
            </a:r>
          </a:p>
          <a:p>
            <a:pPr lvl="1"/>
            <a:r>
              <a:rPr lang="en-US" dirty="0"/>
              <a:t>Easy introspection during a deployment</a:t>
            </a:r>
          </a:p>
          <a:p>
            <a:pPr lvl="1"/>
            <a:r>
              <a:rPr lang="en-US" dirty="0"/>
              <a:t>Satisfy users’ curiosity</a:t>
            </a:r>
          </a:p>
          <a:p>
            <a:pPr lvl="1"/>
            <a:endParaRPr lang="en-US" dirty="0"/>
          </a:p>
          <a:p>
            <a:r>
              <a:rPr lang="en-US" dirty="0"/>
              <a:t>Ignore difficult questions about networking</a:t>
            </a:r>
          </a:p>
          <a:p>
            <a:pPr lvl="1"/>
            <a:r>
              <a:rPr lang="en-US" dirty="0"/>
              <a:t>Just broadcast the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F7E6-2145-41C1-8839-DD9716F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DCBC5-AECC-4965-AC93-B6AA7CA97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26" y="1143000"/>
            <a:ext cx="5807368" cy="31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78080-826D-4749-8857-41FF450A9D6E}"/>
              </a:ext>
            </a:extLst>
          </p:cNvPr>
          <p:cNvSpPr txBox="1"/>
          <p:nvPr/>
        </p:nvSpPr>
        <p:spPr>
          <a:xfrm>
            <a:off x="607595" y="5615582"/>
            <a:ext cx="673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DeBruin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Samuel,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Powerblade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low-profile, true-power, plug-through energy meter."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13th ACM Conference on Embedded Networked Sensor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92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b="1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81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89DF1-0DF1-4929-BA1C-3B3A6A8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Paper: power measurements of BLE advertisements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4743-0744-4075-AE24-E24B197C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Schrader, Raphael, et al. "Advertising power consumption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systems."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3rd International Symposium on Wireless Systems within the Conferences on Intelligent Data Acquisition and Advanced Computing Systems (IDAACS-SWS)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06B60-6BB9-44A6-9901-572C2D21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75E47-F9D7-409C-8339-A6C19081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83" y="2925245"/>
            <a:ext cx="9670021" cy="3246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375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8F5-DCEA-465A-92A2-2FC4025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model for BLE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4BE55-DD68-466C-BAD0-41326A88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52F16-A73C-4CD4-AD16-6A4D8072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899029" cy="270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BCFED-1A2E-4CC8-8C6F-F9F19120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32" y="3557459"/>
            <a:ext cx="4253162" cy="26147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D4071-5F5F-43B4-825B-D613A2F0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403558"/>
            <a:ext cx="6587289" cy="1768642"/>
          </a:xfrm>
        </p:spPr>
        <p:txBody>
          <a:bodyPr/>
          <a:lstStyle/>
          <a:p>
            <a:r>
              <a:rPr lang="en-US" dirty="0"/>
              <a:t>Creates a set of states and metrics for how much power each uses and for what duration</a:t>
            </a:r>
          </a:p>
          <a:p>
            <a:pPr lvl="1"/>
            <a:r>
              <a:rPr lang="en-US" dirty="0"/>
              <a:t>power * duration = energy</a:t>
            </a:r>
          </a:p>
        </p:txBody>
      </p:sp>
    </p:spTree>
    <p:extLst>
      <p:ext uri="{BB962C8B-B14F-4D97-AF65-F5344CB8AC3E}">
        <p14:creationId xmlns:p14="http://schemas.microsoft.com/office/powerpoint/2010/main" val="3483008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687A-D9ED-4B81-87B8-6C6F7FA8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Power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08EC-0A18-46D0-BE5F-1B3FB86D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02868" cy="5029200"/>
          </a:xfrm>
        </p:spPr>
        <p:txBody>
          <a:bodyPr/>
          <a:lstStyle/>
          <a:p>
            <a:r>
              <a:rPr lang="en-US" dirty="0"/>
              <a:t>Power use and duration (energy)</a:t>
            </a:r>
          </a:p>
          <a:p>
            <a:pPr lvl="1"/>
            <a:r>
              <a:rPr lang="en-US" dirty="0"/>
              <a:t>nRF51 (nRF51822)</a:t>
            </a:r>
          </a:p>
          <a:p>
            <a:pPr lvl="1"/>
            <a:r>
              <a:rPr lang="en-US" dirty="0"/>
              <a:t>nRF52 (nRF52832)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C10A-3317-473B-9CDC-6BE5F2E3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30A59-E318-422E-AFFF-BC02AC30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87" y="1143000"/>
            <a:ext cx="5840407" cy="4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3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0E8147-17E1-AF44-AD07-ADC4B080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25" y="5493897"/>
            <a:ext cx="1606249" cy="127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51044-C3A8-3446-B0B9-E27AEE3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How much energy does it cost to send data over advertisements?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8955-A2C9-C74D-A53B-6DDC7E5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72805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Configuration</a:t>
            </a:r>
          </a:p>
          <a:p>
            <a:pPr lvl="1"/>
            <a:r>
              <a:rPr lang="en-US" sz="2000" dirty="0"/>
              <a:t>nRF51822 microcontroller</a:t>
            </a:r>
          </a:p>
          <a:p>
            <a:pPr lvl="1"/>
            <a:r>
              <a:rPr lang="en-US" sz="2000" dirty="0"/>
              <a:t>Maximum payload size</a:t>
            </a:r>
          </a:p>
          <a:p>
            <a:pPr lvl="1"/>
            <a:r>
              <a:rPr lang="en-US" sz="2000" dirty="0"/>
              <a:t>+4 dBm transmit power</a:t>
            </a:r>
          </a:p>
          <a:p>
            <a:pPr lvl="1"/>
            <a:r>
              <a:rPr lang="en-US" sz="2000" dirty="0"/>
              <a:t>Connectable advertisement</a:t>
            </a:r>
          </a:p>
          <a:p>
            <a:pPr lvl="1"/>
            <a:r>
              <a:rPr lang="en-US" sz="2000" dirty="0"/>
              <a:t>Sleep power 11 µW</a:t>
            </a:r>
          </a:p>
          <a:p>
            <a:pPr marL="795847" lvl="1" indent="0">
              <a:buNone/>
            </a:pPr>
            <a:endParaRPr lang="en-US" sz="2000" dirty="0"/>
          </a:p>
          <a:p>
            <a:r>
              <a:rPr lang="en-US" sz="2400" dirty="0"/>
              <a:t>One packet per second example:</a:t>
            </a:r>
          </a:p>
          <a:p>
            <a:pPr lvl="1"/>
            <a:r>
              <a:rPr lang="en-US" sz="2000" dirty="0"/>
              <a:t>110 µW average</a:t>
            </a:r>
          </a:p>
          <a:p>
            <a:pPr lvl="1"/>
            <a:r>
              <a:rPr lang="en-US" sz="2000" dirty="0"/>
              <a:t>~270 days on a CR2032</a:t>
            </a:r>
          </a:p>
          <a:p>
            <a:pPr lvl="1"/>
            <a:endParaRPr lang="en-US" sz="2000" dirty="0"/>
          </a:p>
          <a:p>
            <a:r>
              <a:rPr lang="en-US" sz="2400" dirty="0"/>
              <a:t>One packet per minute example:</a:t>
            </a:r>
          </a:p>
          <a:p>
            <a:pPr lvl="1"/>
            <a:r>
              <a:rPr lang="en-US" sz="2000" dirty="0"/>
              <a:t>13 µW average</a:t>
            </a:r>
          </a:p>
          <a:p>
            <a:pPr lvl="1"/>
            <a:r>
              <a:rPr lang="en-US" sz="2000" dirty="0"/>
              <a:t>~2250 days on a CR2032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18DF-CC9D-5E4F-B011-A604F7AB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5AA2A-18BB-DF41-AC26-58705975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00" y="1348895"/>
            <a:ext cx="6096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FEF0C-B3F9-EF46-AB87-32D71477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400" y="3783259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9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b="1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3302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01DA-BD4F-4B0E-A334-81CCA230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network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3B2A-DA48-4669-A69C-0E644725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Packet reception rate</a:t>
            </a:r>
          </a:p>
          <a:p>
            <a:endParaRPr lang="en-US" dirty="0"/>
          </a:p>
          <a:p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Data reception rate</a:t>
            </a:r>
          </a:p>
          <a:p>
            <a:endParaRPr lang="en-US" dirty="0"/>
          </a:p>
          <a:p>
            <a:r>
              <a:rPr lang="en-US" dirty="0"/>
              <a:t>How do these odds vary with number of devices, advertising interval, and packet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4E3-2448-435C-9256-99FB386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ED0D-4667-F045-9C2A-57FF54D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advertisements are periodic, broadcast transmissions.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F080E-C8CE-5741-BE43-BB045A03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Advertisement events occur periodically (</a:t>
            </a:r>
            <a:r>
              <a:rPr lang="en-US" sz="2400" dirty="0" err="1"/>
              <a:t>T</a:t>
            </a:r>
            <a:r>
              <a:rPr lang="en-US" sz="2400" baseline="-25000" dirty="0" err="1"/>
              <a:t>adv_interval</a:t>
            </a:r>
            <a:r>
              <a:rPr lang="en-US" sz="2400" dirty="0"/>
              <a:t>: 20 </a:t>
            </a:r>
            <a:r>
              <a:rPr lang="en-US" sz="2400" dirty="0" err="1"/>
              <a:t>ms</a:t>
            </a:r>
            <a:r>
              <a:rPr lang="en-US" sz="2400" dirty="0"/>
              <a:t>–10 s).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Random delay appended before each transmission (</a:t>
            </a:r>
            <a:r>
              <a:rPr lang="en-US" sz="2400" dirty="0" err="1"/>
              <a:t>t</a:t>
            </a:r>
            <a:r>
              <a:rPr lang="en-US" sz="2400" baseline="-25000" dirty="0" err="1"/>
              <a:t>adv_delay</a:t>
            </a:r>
            <a:r>
              <a:rPr lang="en-US" sz="2400" dirty="0"/>
              <a:t>: 0–10 </a:t>
            </a:r>
            <a:r>
              <a:rPr lang="en-US" sz="2400" dirty="0" err="1"/>
              <a:t>ms</a:t>
            </a:r>
            <a:r>
              <a:rPr lang="en-US" sz="24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Data payload of up to 31 bytes.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6C40D-FDD2-5B46-B8C3-3EFF91B4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EF7125-6D73-AB44-9C00-B89A9CDF156D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6BD684-3443-E045-9EFF-8A525DB7BBCB}"/>
              </a:ext>
            </a:extLst>
          </p:cNvPr>
          <p:cNvSpPr txBox="1"/>
          <p:nvPr/>
        </p:nvSpPr>
        <p:spPr>
          <a:xfrm>
            <a:off x="642089" y="4972249"/>
            <a:ext cx="112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6F7B-BAD7-9744-9A27-788F9CB5DAC1}"/>
              </a:ext>
            </a:extLst>
          </p:cNvPr>
          <p:cNvSpPr/>
          <p:nvPr/>
        </p:nvSpPr>
        <p:spPr>
          <a:xfrm>
            <a:off x="1767840" y="4069081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23367-D1C9-6849-A911-C1352E7F7865}"/>
              </a:ext>
            </a:extLst>
          </p:cNvPr>
          <p:cNvSpPr/>
          <p:nvPr/>
        </p:nvSpPr>
        <p:spPr>
          <a:xfrm>
            <a:off x="5926824" y="4069080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0FA76-E378-A64D-99B1-459B03EE0071}"/>
              </a:ext>
            </a:extLst>
          </p:cNvPr>
          <p:cNvSpPr/>
          <p:nvPr/>
        </p:nvSpPr>
        <p:spPr>
          <a:xfrm>
            <a:off x="10085808" y="4069078"/>
            <a:ext cx="228600" cy="110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E63515-8826-F74D-85F0-6070506C9203}"/>
              </a:ext>
            </a:extLst>
          </p:cNvPr>
          <p:cNvGrpSpPr/>
          <p:nvPr/>
        </p:nvGrpSpPr>
        <p:grpSpPr>
          <a:xfrm>
            <a:off x="1767840" y="5303224"/>
            <a:ext cx="4158984" cy="857316"/>
            <a:chOff x="3441524" y="1701209"/>
            <a:chExt cx="2260950" cy="6429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1F8318-F824-7048-9E2D-D8F637ED3A0D}"/>
                </a:ext>
              </a:extLst>
            </p:cNvPr>
            <p:cNvSpPr txBox="1"/>
            <p:nvPr/>
          </p:nvSpPr>
          <p:spPr>
            <a:xfrm>
              <a:off x="4152179" y="1847062"/>
              <a:ext cx="839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baseline="-250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6DE3A0-DD1C-AD4C-B0E3-B14E72EC2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24B32C-055B-724C-B716-32783F9A3AF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3441525" y="2020186"/>
              <a:ext cx="71065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488651-0F22-F341-8B36-E68046FF287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D3F8E6-2554-514D-9CC8-1623FBCFDD5C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4991819" y="2020186"/>
              <a:ext cx="71065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31F54A-5962-9644-889E-0A0B69529D2E}"/>
              </a:ext>
            </a:extLst>
          </p:cNvPr>
          <p:cNvSpPr txBox="1"/>
          <p:nvPr/>
        </p:nvSpPr>
        <p:spPr>
          <a:xfrm>
            <a:off x="3075080" y="5910179"/>
            <a:ext cx="154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+ </a:t>
            </a:r>
            <a:r>
              <a:rPr lang="en-US" sz="1600" dirty="0" err="1"/>
              <a:t>t</a:t>
            </a:r>
            <a:r>
              <a:rPr lang="en-US" sz="1600" baseline="-25000" dirty="0" err="1"/>
              <a:t>adv_delay</a:t>
            </a:r>
            <a:endParaRPr lang="en-US" sz="16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655EE-8C63-4E4F-B687-7B5DC3FFB003}"/>
              </a:ext>
            </a:extLst>
          </p:cNvPr>
          <p:cNvSpPr txBox="1"/>
          <p:nvPr/>
        </p:nvSpPr>
        <p:spPr>
          <a:xfrm>
            <a:off x="745959" y="3281619"/>
            <a:ext cx="220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advertisement event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2EBBB-54EC-004B-9678-94C4E813AF88}"/>
              </a:ext>
            </a:extLst>
          </p:cNvPr>
          <p:cNvSpPr txBox="1"/>
          <p:nvPr/>
        </p:nvSpPr>
        <p:spPr>
          <a:xfrm>
            <a:off x="8929297" y="3280754"/>
            <a:ext cx="25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advertisement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E98E0-EF68-4754-AE32-5398D104D799}"/>
              </a:ext>
            </a:extLst>
          </p:cNvPr>
          <p:cNvSpPr txBox="1"/>
          <p:nvPr/>
        </p:nvSpPr>
        <p:spPr>
          <a:xfrm>
            <a:off x="411358" y="6295356"/>
            <a:ext cx="112510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 SIG. Bluetooth Core Specification 4.2. (2014).</a:t>
            </a:r>
          </a:p>
        </p:txBody>
      </p:sp>
    </p:spTree>
    <p:extLst>
      <p:ext uri="{BB962C8B-B14F-4D97-AF65-F5344CB8AC3E}">
        <p14:creationId xmlns:p14="http://schemas.microsoft.com/office/powerpoint/2010/main" val="303785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Describe BLE advertising and scanning roles</a:t>
            </a:r>
          </a:p>
          <a:p>
            <a:endParaRPr lang="en-US" sz="2400" dirty="0"/>
          </a:p>
          <a:p>
            <a:r>
              <a:rPr lang="en-US" sz="2400" dirty="0"/>
              <a:t>Deep dive into advertisements. Questions we might ask as researchers.</a:t>
            </a:r>
          </a:p>
          <a:p>
            <a:pPr lvl="1"/>
            <a:r>
              <a:rPr lang="en-US" dirty="0"/>
              <a:t>What are the real-world use cases of advertisements?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much energy do advertisements take?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probability of receiving a packet?</a:t>
            </a:r>
          </a:p>
          <a:p>
            <a:pPr lvl="2"/>
            <a:r>
              <a:rPr lang="en-US" dirty="0"/>
              <a:t>What is the probability of receiving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D0D-F520-4E39-97D0-A96AA2D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transmissions not to be received?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F9C7-C783-4C52-812B-3EABB707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57189">
              <a:buFont typeface="+mj-lt"/>
              <a:buAutoNum type="arabicPeriod"/>
            </a:pPr>
            <a:r>
              <a:rPr lang="en-US" dirty="0"/>
              <a:t>Not within range of the gateway.</a:t>
            </a:r>
          </a:p>
          <a:p>
            <a:pPr marL="1329233" lvl="1"/>
            <a:r>
              <a:rPr lang="en-US" dirty="0"/>
              <a:t>Or various other losses within the gateway itself</a:t>
            </a:r>
            <a:br>
              <a:rPr lang="en-US" dirty="0"/>
            </a:br>
            <a:endParaRPr lang="en-US" dirty="0"/>
          </a:p>
          <a:p>
            <a:pPr marL="609585" indent="-457189">
              <a:buFont typeface="+mj-lt"/>
              <a:buAutoNum type="arabicPeriod"/>
            </a:pPr>
            <a:r>
              <a:rPr lang="en-US" dirty="0"/>
              <a:t>Two devices try to send at the same time (packet collision).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AD7-53FC-4D0C-8012-72DDB53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69B980-3D76-420C-8B1B-D0B4E475C970}"/>
              </a:ext>
            </a:extLst>
          </p:cNvPr>
          <p:cNvGrpSpPr/>
          <p:nvPr/>
        </p:nvGrpSpPr>
        <p:grpSpPr>
          <a:xfrm>
            <a:off x="1083212" y="5797226"/>
            <a:ext cx="9026769" cy="857316"/>
            <a:chOff x="3441524" y="1701209"/>
            <a:chExt cx="2260950" cy="642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BF5F63-C293-465D-988B-612CD55B4D25}"/>
                </a:ext>
              </a:extLst>
            </p:cNvPr>
            <p:cNvSpPr txBox="1"/>
            <p:nvPr/>
          </p:nvSpPr>
          <p:spPr>
            <a:xfrm>
              <a:off x="4083324" y="1871515"/>
              <a:ext cx="1033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broadcast domain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FEB725-9BC9-45F6-BD36-10BE13B61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61DE6-E638-494D-8541-497ADDF7D473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3441524" y="2025404"/>
              <a:ext cx="641800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257600-2EB0-4FA4-A77D-235FAFF672F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790ABB-599A-4329-B8F2-5CDB51B03C5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5116964" y="2025404"/>
              <a:ext cx="585508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21281-2294-4BE0-A337-7408905E0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22" y="5043728"/>
            <a:ext cx="835725" cy="8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489FC-E69A-41FF-AAA2-C67A2BBD5A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643" y="4003317"/>
            <a:ext cx="754592" cy="754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E2332-7A69-4E91-A743-FFDE94596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163" y="3814233"/>
            <a:ext cx="754592" cy="7545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1DB12E-E1E6-451D-A063-C524C203E768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2394235" y="4380614"/>
            <a:ext cx="2781987" cy="10809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90C524-9DDD-4C64-B8F1-1E73501A2479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6011947" y="4191530"/>
            <a:ext cx="2657216" cy="12700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67E5B1-E1CC-4202-9495-DEC3B6C9AF96}"/>
              </a:ext>
            </a:extLst>
          </p:cNvPr>
          <p:cNvSpPr txBox="1"/>
          <p:nvPr/>
        </p:nvSpPr>
        <p:spPr>
          <a:xfrm>
            <a:off x="3815289" y="4485421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4AB43-DF66-4FF0-9337-54936F573454}"/>
              </a:ext>
            </a:extLst>
          </p:cNvPr>
          <p:cNvSpPr txBox="1"/>
          <p:nvPr/>
        </p:nvSpPr>
        <p:spPr>
          <a:xfrm>
            <a:off x="6560388" y="4293379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3258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226777-A989-494B-AEB3-A665A93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113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BBB4F-6DA2-E542-A3C2-F521E468FC47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FDD68C-3C8E-CF43-84EE-89EA18D50D9B}"/>
                </a:ext>
              </a:extLst>
            </p:cNvPr>
            <p:cNvSpPr txBox="1"/>
            <p:nvPr/>
          </p:nvSpPr>
          <p:spPr>
            <a:xfrm>
              <a:off x="4292009" y="1852095"/>
              <a:ext cx="62589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BFFDB6-C855-FA4C-A2D1-A907EA277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EC89E-E186-9940-BD1D-280A034EA06E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1AE805-B7C9-F448-BDE4-5286B693AFD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6B171-4C57-AA4F-8C34-091C60CCCD94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17899" y="2025219"/>
              <a:ext cx="78457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1C70D01-4D0D-BB4A-BD7F-95BA19F8A852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549016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6CD929-3DE1-E642-99C3-229D41E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45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071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99115" y="2025219"/>
              <a:ext cx="70335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6309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922931" y="2025219"/>
              <a:ext cx="77954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DDAF4-98D3-384D-90DA-06CD5F708975}"/>
              </a:ext>
            </a:extLst>
          </p:cNvPr>
          <p:cNvSpPr/>
          <p:nvPr/>
        </p:nvSpPr>
        <p:spPr>
          <a:xfrm>
            <a:off x="3081402" y="4244889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731C9-19DA-5F45-9F68-7D5DBDBC44C1}"/>
              </a:ext>
            </a:extLst>
          </p:cNvPr>
          <p:cNvSpPr/>
          <p:nvPr/>
        </p:nvSpPr>
        <p:spPr>
          <a:xfrm>
            <a:off x="4588700" y="4746418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613E4-483A-B644-A471-F20B08B23045}"/>
              </a:ext>
            </a:extLst>
          </p:cNvPr>
          <p:cNvSpPr/>
          <p:nvPr/>
        </p:nvSpPr>
        <p:spPr>
          <a:xfrm>
            <a:off x="6095999" y="524514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27504-3C20-2141-A9F5-CF08C2A6C803}"/>
              </a:ext>
            </a:extLst>
          </p:cNvPr>
          <p:cNvSpPr/>
          <p:nvPr/>
        </p:nvSpPr>
        <p:spPr>
          <a:xfrm>
            <a:off x="7603296" y="578039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E9248-9AD0-4C4C-BDBD-56039F0679B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864061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586CBBC-BFCF-6F4F-A8EB-AF64AE9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209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8" y="2268278"/>
            <a:ext cx="3014601" cy="857316"/>
            <a:chOff x="3441524" y="1701209"/>
            <a:chExt cx="2260951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211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5013157" y="2025219"/>
              <a:ext cx="68931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72116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5013171" y="2025219"/>
              <a:ext cx="6893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/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𝑉𝑢𝑙𝑛𝑒𝑟𝑎𝑏𝑙𝑒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𝑃𝑒𝑟𝑖𝑜𝑑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𝑇𝑟𝑎𝑛𝑠𝑚𝑖𝑠𝑠𝑖𝑜𝑛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𝑊𝑖𝑛𝑑𝑜𝑤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968AB68-0516-9249-BC9E-56A54E2D633B}"/>
              </a:ext>
            </a:extLst>
          </p:cNvPr>
          <p:cNvSpPr txBox="1"/>
          <p:nvPr/>
        </p:nvSpPr>
        <p:spPr>
          <a:xfrm>
            <a:off x="612637" y="4677216"/>
            <a:ext cx="209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Probability of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/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𝑑𝑒𝑙𝑎𝑦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blipFill>
                <a:blip r:embed="rId4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9F4279D-9D36-964A-8F69-6E93330939A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2678864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1E9-C47D-4B1B-A051-99E3AA1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Determine Probability of Multiple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F9D2-0582-436C-87B8-4963C151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Probability of Collision</a:t>
            </a:r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Probability of Reception for data sent redundantly across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1900-80A5-4EBF-822F-28ECC218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1E9-C47D-4B1B-A051-99E3AA1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Determine Probability of Multiple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F9D2-0582-436C-87B8-4963C151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Probability of Collision</a:t>
            </a:r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Probability of Reception for data sent redundantly across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packets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what are the odds that </a:t>
            </a:r>
            <a:r>
              <a:rPr lang="en-US" b="1" dirty="0"/>
              <a:t>at least one</a:t>
            </a:r>
            <a:r>
              <a:rPr lang="en-US" dirty="0"/>
              <a:t> of the packets doesn’t collide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– (Probability of </a:t>
            </a:r>
            <a:r>
              <a:rPr lang="en-US" dirty="0" err="1"/>
              <a:t>Collision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(P</a:t>
            </a:r>
            <a:r>
              <a:rPr lang="en-US" baseline="-25000" dirty="0"/>
              <a:t>c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= Probability that all of them collide</a:t>
            </a:r>
          </a:p>
          <a:p>
            <a:pPr lvl="2"/>
            <a:r>
              <a:rPr lang="en-US" dirty="0"/>
              <a:t>1-that = Probability that NOT all of them collide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1900-80A5-4EBF-822F-28ECC218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8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reception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With redundancy, we care about data reception instead of packet reception.</a:t>
                </a:r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Naïve model: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𝑎𝑐𝑘𝑒𝑡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𝑃𝑎𝑐𝑘𝑒𝑡𝑠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Data Reception Assumption: repeat packet collisions are independent.</a:t>
                </a:r>
              </a:p>
              <a:p>
                <a:pPr lvl="1"/>
                <a:r>
                  <a:rPr lang="en-US" dirty="0"/>
                  <a:t>True for any arbitrary selection of two BLE devices</a:t>
                </a:r>
              </a:p>
              <a:p>
                <a:pPr lvl="1"/>
                <a:r>
                  <a:rPr lang="en-US" dirty="0"/>
                  <a:t>False for two devices that have recently collided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4A67-3CEB-9B4B-9661-2BD3D47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889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1765C33-F23F-E940-A048-7E46AF1D92A7}"/>
              </a:ext>
            </a:extLst>
          </p:cNvPr>
          <p:cNvSpPr/>
          <p:nvPr/>
        </p:nvSpPr>
        <p:spPr>
          <a:xfrm>
            <a:off x="9326312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A05F9-BBE6-FE43-8025-C671C46665C1}"/>
              </a:ext>
            </a:extLst>
          </p:cNvPr>
          <p:cNvSpPr/>
          <p:nvPr/>
        </p:nvSpPr>
        <p:spPr>
          <a:xfrm>
            <a:off x="8047140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F31AD-4BFF-EE48-9235-E82E212D547C}"/>
              </a:ext>
            </a:extLst>
          </p:cNvPr>
          <p:cNvSpPr/>
          <p:nvPr/>
        </p:nvSpPr>
        <p:spPr>
          <a:xfrm>
            <a:off x="6760447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17E1E6-EABB-1241-A822-C528236CF6F2}"/>
              </a:ext>
            </a:extLst>
          </p:cNvPr>
          <p:cNvSpPr/>
          <p:nvPr/>
        </p:nvSpPr>
        <p:spPr>
          <a:xfrm>
            <a:off x="3448977" y="4687249"/>
            <a:ext cx="1284187" cy="464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transmissions from two devices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Assumption is </a:t>
            </a:r>
            <a:r>
              <a:rPr lang="en-US" i="1" dirty="0"/>
              <a:t>true</a:t>
            </a:r>
            <a:r>
              <a:rPr lang="en-US" dirty="0"/>
              <a:t> for any BLE device that has been advertising for some time</a:t>
            </a:r>
          </a:p>
          <a:p>
            <a:pPr lvl="1"/>
            <a:r>
              <a:rPr lang="en-US" dirty="0"/>
              <a:t>Sum of random delays grows the uncertainty of transmission.</a:t>
            </a:r>
          </a:p>
          <a:p>
            <a:pPr lvl="1"/>
            <a:r>
              <a:rPr lang="en-US" dirty="0"/>
              <a:t>Applied to periodic transmissions, any point in interval becomes equally likely.</a:t>
            </a:r>
          </a:p>
          <a:p>
            <a:pPr lvl="2"/>
            <a:r>
              <a:rPr lang="en-US" dirty="0"/>
              <a:t>Range of 1x delay, 2x delay, 3x delay, until it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47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CF468-0060-2341-9582-7F8C6A5EAE76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7E3EEB-924C-784C-ADBC-E47E41A20A09}"/>
              </a:ext>
            </a:extLst>
          </p:cNvPr>
          <p:cNvSpPr txBox="1"/>
          <p:nvPr/>
        </p:nvSpPr>
        <p:spPr>
          <a:xfrm>
            <a:off x="642089" y="4972249"/>
            <a:ext cx="7371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3E353-AABA-5748-857D-C25CE277CFA4}"/>
              </a:ext>
            </a:extLst>
          </p:cNvPr>
          <p:cNvSpPr/>
          <p:nvPr/>
        </p:nvSpPr>
        <p:spPr>
          <a:xfrm>
            <a:off x="1767840" y="4736123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A828E-8C21-E247-875C-C45B118C6452}"/>
              </a:ext>
            </a:extLst>
          </p:cNvPr>
          <p:cNvSpPr/>
          <p:nvPr/>
        </p:nvSpPr>
        <p:spPr>
          <a:xfrm>
            <a:off x="4733164" y="4696526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E7F61-D232-DE4B-8E6E-0C046F18D4C5}"/>
              </a:ext>
            </a:extLst>
          </p:cNvPr>
          <p:cNvGrpSpPr/>
          <p:nvPr/>
        </p:nvGrpSpPr>
        <p:grpSpPr>
          <a:xfrm>
            <a:off x="1744390" y="5241224"/>
            <a:ext cx="1714791" cy="850606"/>
            <a:chOff x="1308292" y="3930920"/>
            <a:chExt cx="1407216" cy="637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B55B1C-4D92-DD4C-A9CC-47537FDF9B5E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1D76B1-6CDE-2B4A-A19A-149388273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77A91-EFD5-5D4A-A500-AB57C3475CD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2EB793-A98A-864B-BFE7-F1237787CBC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951699-AE64-3942-A213-2A915DC6E94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0B16B5-CAB5-C446-919A-5BD0A3D5FA19}"/>
              </a:ext>
            </a:extLst>
          </p:cNvPr>
          <p:cNvGrpSpPr/>
          <p:nvPr/>
        </p:nvGrpSpPr>
        <p:grpSpPr>
          <a:xfrm>
            <a:off x="3448976" y="5241225"/>
            <a:ext cx="1260648" cy="850605"/>
            <a:chOff x="1308292" y="3930921"/>
            <a:chExt cx="1530278" cy="6379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3E448-46BE-BC43-BCFF-83E29BC93FDD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0525B1-C8A5-E64E-9488-EFA8ECD3B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F39640-988F-A147-B22D-A80E73864EF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3F0464-CD69-574B-8AEA-400467C84E6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0941BB-67DB-1C4B-8360-4C37810BFC1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486B5-97A0-BB46-A866-56642037E9D5}"/>
              </a:ext>
            </a:extLst>
          </p:cNvPr>
          <p:cNvGrpSpPr/>
          <p:nvPr/>
        </p:nvGrpSpPr>
        <p:grpSpPr>
          <a:xfrm>
            <a:off x="4709621" y="5241221"/>
            <a:ext cx="1714791" cy="850606"/>
            <a:chOff x="1308292" y="3930920"/>
            <a:chExt cx="1407216" cy="63795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6A7CE0-727D-994E-9DEE-3F3084CA146F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03FE2E-A86C-AD4D-9D18-833EA8995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F9C33E-A874-6E4C-A867-E8800B6FE53E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417016-3C67-294F-B273-D29FDC00ABD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2FF72-776B-2A4F-8D8C-2F4E53B0517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40E36E-91C5-394F-BCA3-6B1609B1C8F5}"/>
              </a:ext>
            </a:extLst>
          </p:cNvPr>
          <p:cNvGrpSpPr/>
          <p:nvPr/>
        </p:nvGrpSpPr>
        <p:grpSpPr>
          <a:xfrm>
            <a:off x="6414205" y="5242316"/>
            <a:ext cx="1260648" cy="850605"/>
            <a:chOff x="1308292" y="3930921"/>
            <a:chExt cx="1530278" cy="6379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20911-7D48-6445-B017-90746CE97402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20FEB-921D-4C46-B1BC-390230FE2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DB7079-F30B-DB46-9738-F12EBDCF04EF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2E2F9E-18A4-0E49-9E74-DAEDE6C782D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167316-7C12-3441-8061-C9C66802ED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6F35C0-16D3-4644-ABC4-D597B895EBD7}"/>
              </a:ext>
            </a:extLst>
          </p:cNvPr>
          <p:cNvSpPr/>
          <p:nvPr/>
        </p:nvSpPr>
        <p:spPr>
          <a:xfrm>
            <a:off x="7674849" y="4692198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F4624D-D59E-B544-9F85-ED25EFD544C4}"/>
              </a:ext>
            </a:extLst>
          </p:cNvPr>
          <p:cNvGrpSpPr/>
          <p:nvPr/>
        </p:nvGrpSpPr>
        <p:grpSpPr>
          <a:xfrm>
            <a:off x="7664810" y="5240128"/>
            <a:ext cx="1714791" cy="850606"/>
            <a:chOff x="1308292" y="3930920"/>
            <a:chExt cx="1407216" cy="6379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38E644-C1B9-4B45-8A4E-4B8E7DDFE056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7E8AB7-A579-404E-A982-12A8E8252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FC5ACE-DE82-1946-88C6-135E75D707C1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D2FED2-EA35-544F-9BBF-406CEC7488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3D0127-7F26-174B-96B6-DB92302CCBF6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79A4BE-F13F-9D4D-B73D-8492F835992A}"/>
              </a:ext>
            </a:extLst>
          </p:cNvPr>
          <p:cNvGrpSpPr/>
          <p:nvPr/>
        </p:nvGrpSpPr>
        <p:grpSpPr>
          <a:xfrm>
            <a:off x="9369395" y="5241223"/>
            <a:ext cx="1260648" cy="850605"/>
            <a:chOff x="1308292" y="3930921"/>
            <a:chExt cx="1530278" cy="63795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A768A4-B0F3-184F-9B8C-1F25E3323A7F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3EE0FDB-9A62-AA4A-B88E-2C9E7B2E8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169B25-F1D6-3740-9342-3204867BB57A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7D44F6-B260-7149-9A69-C68E78A17C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10147C-D348-A549-9853-951C4EA21A30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ABD91B1-93F2-1642-BFAC-8E84E1049266}"/>
              </a:ext>
            </a:extLst>
          </p:cNvPr>
          <p:cNvSpPr/>
          <p:nvPr/>
        </p:nvSpPr>
        <p:spPr>
          <a:xfrm>
            <a:off x="10630039" y="4687249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733D9B-063D-304B-B439-723268D94E4D}"/>
              </a:ext>
            </a:extLst>
          </p:cNvPr>
          <p:cNvSpPr/>
          <p:nvPr/>
        </p:nvSpPr>
        <p:spPr>
          <a:xfrm>
            <a:off x="6375513" y="4342228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DD601A-016F-6346-88B8-0C28FC122C6A}"/>
              </a:ext>
            </a:extLst>
          </p:cNvPr>
          <p:cNvSpPr/>
          <p:nvPr/>
        </p:nvSpPr>
        <p:spPr>
          <a:xfrm>
            <a:off x="5096341" y="4342229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57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A341F-4FFD-264A-B0CC-498069A48164}"/>
              </a:ext>
            </a:extLst>
          </p:cNvPr>
          <p:cNvSpPr/>
          <p:nvPr/>
        </p:nvSpPr>
        <p:spPr>
          <a:xfrm>
            <a:off x="6832553" y="3860974"/>
            <a:ext cx="1856944" cy="651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are transmissions from two devices NOT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Independence assumption is </a:t>
            </a:r>
            <a:r>
              <a:rPr lang="en-US" i="1" dirty="0"/>
              <a:t>false</a:t>
            </a:r>
            <a:r>
              <a:rPr lang="en-US" dirty="0"/>
              <a:t> for two BLE devices that have recently collided.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adv_interval</a:t>
            </a:r>
            <a:r>
              <a:rPr lang="en-US" dirty="0"/>
              <a:t> is identical, next transmissions with be close in time.</a:t>
            </a:r>
            <a:endParaRPr lang="en-US" baseline="-25000" dirty="0"/>
          </a:p>
          <a:p>
            <a:pPr lvl="1"/>
            <a:r>
              <a:rPr lang="en-US" dirty="0"/>
              <a:t>Collision is determined by difference of random delays.</a:t>
            </a:r>
          </a:p>
          <a:p>
            <a:pPr lvl="1"/>
            <a:r>
              <a:rPr lang="en-US" dirty="0"/>
              <a:t>Further repeat collisions have the same probability of occurrence.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AD50D-1D10-2346-9DBD-35FCD572D4D1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092F3B-5BA2-284E-9F81-A4D24397CD3A}"/>
              </a:ext>
            </a:extLst>
          </p:cNvPr>
          <p:cNvSpPr txBox="1"/>
          <p:nvPr/>
        </p:nvSpPr>
        <p:spPr>
          <a:xfrm>
            <a:off x="642089" y="4972249"/>
            <a:ext cx="150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3AFA5-4228-B943-B84E-2D8A82CD76FA}"/>
              </a:ext>
            </a:extLst>
          </p:cNvPr>
          <p:cNvSpPr/>
          <p:nvPr/>
        </p:nvSpPr>
        <p:spPr>
          <a:xfrm>
            <a:off x="1767840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0DB23-6428-A84B-A5B2-8C1022360568}"/>
              </a:ext>
            </a:extLst>
          </p:cNvPr>
          <p:cNvSpPr/>
          <p:nvPr/>
        </p:nvSpPr>
        <p:spPr>
          <a:xfrm>
            <a:off x="1767840" y="3966103"/>
            <a:ext cx="228600" cy="441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1C3E7-05A3-3F4C-890A-467B2601E7F2}"/>
              </a:ext>
            </a:extLst>
          </p:cNvPr>
          <p:cNvSpPr/>
          <p:nvPr/>
        </p:nvSpPr>
        <p:spPr>
          <a:xfrm>
            <a:off x="7626764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4EF69-5FC9-2D41-8334-BC4A39BC9B4D}"/>
              </a:ext>
            </a:extLst>
          </p:cNvPr>
          <p:cNvGrpSpPr/>
          <p:nvPr/>
        </p:nvGrpSpPr>
        <p:grpSpPr>
          <a:xfrm>
            <a:off x="1744389" y="5241228"/>
            <a:ext cx="4379747" cy="850607"/>
            <a:chOff x="1308292" y="3930920"/>
            <a:chExt cx="1824023" cy="6379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0B114-801B-CA43-AD96-07B0F0AB4151}"/>
                </a:ext>
              </a:extLst>
            </p:cNvPr>
            <p:cNvSpPr txBox="1"/>
            <p:nvPr/>
          </p:nvSpPr>
          <p:spPr>
            <a:xfrm>
              <a:off x="1861693" y="4076773"/>
              <a:ext cx="6254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2D1AA-3262-384D-8C7C-8B112D6A2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AFDD41-B840-B242-ACA3-0F5A74D5374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1308292" y="4249898"/>
              <a:ext cx="553401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247A4-8721-6646-BB5C-8C488CD1FFC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CF8334-5117-C64A-9AA8-C83B3AA6AE6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487127" y="4249898"/>
              <a:ext cx="645184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ECE73-99D3-1747-BCBE-74B1DC7B2D86}"/>
              </a:ext>
            </a:extLst>
          </p:cNvPr>
          <p:cNvGrpSpPr/>
          <p:nvPr/>
        </p:nvGrpSpPr>
        <p:grpSpPr>
          <a:xfrm>
            <a:off x="6124129" y="5241226"/>
            <a:ext cx="1502636" cy="850607"/>
            <a:chOff x="1308292" y="3930920"/>
            <a:chExt cx="1824023" cy="637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2C21C6-FC4A-624D-89A1-FD8A2A924C7C}"/>
                </a:ext>
              </a:extLst>
            </p:cNvPr>
            <p:cNvSpPr txBox="1"/>
            <p:nvPr/>
          </p:nvSpPr>
          <p:spPr>
            <a:xfrm>
              <a:off x="1600325" y="4076773"/>
              <a:ext cx="118299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0B84CC-46BC-8B42-959D-3BAD1E820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A206DC-BADC-7E46-882A-2BF1793CF4C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1308292" y="4249898"/>
              <a:ext cx="292033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5565B2-5E02-4A41-9388-8A77C56289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031DF7-422C-F246-8CA8-8697304E564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83321" y="4249898"/>
              <a:ext cx="348989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6CB15-5194-A542-820F-561FFF98FB3A}"/>
              </a:ext>
            </a:extLst>
          </p:cNvPr>
          <p:cNvSpPr/>
          <p:nvPr/>
        </p:nvSpPr>
        <p:spPr>
          <a:xfrm>
            <a:off x="6935003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E52E8C-A53C-F14D-B81A-8F14A5F0BBDB}"/>
              </a:ext>
            </a:extLst>
          </p:cNvPr>
          <p:cNvSpPr/>
          <p:nvPr/>
        </p:nvSpPr>
        <p:spPr>
          <a:xfrm>
            <a:off x="729086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37EF-5959-BD4A-A60E-B9F1BE6E8637}"/>
              </a:ext>
            </a:extLst>
          </p:cNvPr>
          <p:cNvSpPr/>
          <p:nvPr/>
        </p:nvSpPr>
        <p:spPr>
          <a:xfrm>
            <a:off x="7646725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0A803-1FCE-EA44-AD6D-AE09C4C1E6C2}"/>
              </a:ext>
            </a:extLst>
          </p:cNvPr>
          <p:cNvSpPr/>
          <p:nvPr/>
        </p:nvSpPr>
        <p:spPr>
          <a:xfrm>
            <a:off x="8002587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D3BCB-9C7A-4047-9CF8-5BB5A681C0BF}"/>
              </a:ext>
            </a:extLst>
          </p:cNvPr>
          <p:cNvSpPr/>
          <p:nvPr/>
        </p:nvSpPr>
        <p:spPr>
          <a:xfrm>
            <a:off x="835828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C5F48D-FFF0-944A-8A14-51D09376E86F}"/>
              </a:ext>
            </a:extLst>
          </p:cNvPr>
          <p:cNvSpPr txBox="1"/>
          <p:nvPr/>
        </p:nvSpPr>
        <p:spPr>
          <a:xfrm>
            <a:off x="8816595" y="3438481"/>
            <a:ext cx="298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time period collisions could occur within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984AB-D9C1-A048-A700-11567A20DB91}"/>
              </a:ext>
            </a:extLst>
          </p:cNvPr>
          <p:cNvCxnSpPr>
            <a:cxnSpLocks/>
          </p:cNvCxnSpPr>
          <p:nvPr/>
        </p:nvCxnSpPr>
        <p:spPr>
          <a:xfrm flipV="1">
            <a:off x="6832552" y="34644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3E862A-151D-554C-ABBD-3180F66630A6}"/>
              </a:ext>
            </a:extLst>
          </p:cNvPr>
          <p:cNvCxnSpPr>
            <a:cxnSpLocks/>
          </p:cNvCxnSpPr>
          <p:nvPr/>
        </p:nvCxnSpPr>
        <p:spPr>
          <a:xfrm>
            <a:off x="6832553" y="3653004"/>
            <a:ext cx="1856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BCEFB6-6874-D94C-8A6E-D3A027DC9F03}"/>
              </a:ext>
            </a:extLst>
          </p:cNvPr>
          <p:cNvCxnSpPr>
            <a:cxnSpLocks/>
          </p:cNvCxnSpPr>
          <p:nvPr/>
        </p:nvCxnSpPr>
        <p:spPr>
          <a:xfrm flipV="1">
            <a:off x="8689497" y="34838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4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probability of a repeat collision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C67EC5-6721-DF49-811D-9B26188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51403" cy="5029200"/>
          </a:xfrm>
        </p:spPr>
        <p:txBody>
          <a:bodyPr/>
          <a:lstStyle/>
          <a:p>
            <a:r>
              <a:rPr lang="en-US" dirty="0"/>
              <a:t>Difference of two uniform random delays forms a triangular distribution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2866CC2-3AAB-0D44-9C92-53B22D90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49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6CE48B-6039-0541-9143-0A7BD5241D61}"/>
              </a:ext>
            </a:extLst>
          </p:cNvPr>
          <p:cNvCxnSpPr>
            <a:cxnSpLocks/>
          </p:cNvCxnSpPr>
          <p:nvPr/>
        </p:nvCxnSpPr>
        <p:spPr>
          <a:xfrm>
            <a:off x="2926082" y="5499041"/>
            <a:ext cx="78497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143C7F-D22E-C14A-8D96-C9463E5DC0B5}"/>
              </a:ext>
            </a:extLst>
          </p:cNvPr>
          <p:cNvSpPr txBox="1"/>
          <p:nvPr/>
        </p:nvSpPr>
        <p:spPr>
          <a:xfrm>
            <a:off x="1295819" y="4988749"/>
            <a:ext cx="191003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difference in transmission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48CF2-DA14-FF4D-BDF4-5FA0BC0F733F}"/>
              </a:ext>
            </a:extLst>
          </p:cNvPr>
          <p:cNvSpPr txBox="1"/>
          <p:nvPr/>
        </p:nvSpPr>
        <p:spPr>
          <a:xfrm>
            <a:off x="6084319" y="1596222"/>
            <a:ext cx="1334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4E378-8BFA-CC4A-849E-874DD60C51BD}"/>
              </a:ext>
            </a:extLst>
          </p:cNvPr>
          <p:cNvCxnSpPr>
            <a:cxnSpLocks/>
          </p:cNvCxnSpPr>
          <p:nvPr/>
        </p:nvCxnSpPr>
        <p:spPr>
          <a:xfrm flipV="1">
            <a:off x="3983504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D436F-282B-3D4B-B27D-28149C385862}"/>
              </a:ext>
            </a:extLst>
          </p:cNvPr>
          <p:cNvCxnSpPr>
            <a:cxnSpLocks/>
          </p:cNvCxnSpPr>
          <p:nvPr/>
        </p:nvCxnSpPr>
        <p:spPr>
          <a:xfrm>
            <a:off x="6751513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1647A-9FD9-194A-9C5F-DCD18B4B2DD5}"/>
              </a:ext>
            </a:extLst>
          </p:cNvPr>
          <p:cNvGrpSpPr/>
          <p:nvPr/>
        </p:nvGrpSpPr>
        <p:grpSpPr>
          <a:xfrm>
            <a:off x="5537978" y="2757752"/>
            <a:ext cx="1213533" cy="2723440"/>
            <a:chOff x="3611876" y="2068314"/>
            <a:chExt cx="910150" cy="2042580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35A7C44-D721-A04A-A880-C99922352746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40ACE6-49A1-DF4D-8B84-DF3378A28DA4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9CE52-66BE-D849-810D-A4C3118F9663}"/>
              </a:ext>
            </a:extLst>
          </p:cNvPr>
          <p:cNvGrpSpPr/>
          <p:nvPr/>
        </p:nvGrpSpPr>
        <p:grpSpPr>
          <a:xfrm flipH="1">
            <a:off x="6751509" y="2757752"/>
            <a:ext cx="1219792" cy="2723440"/>
            <a:chOff x="3611876" y="2068314"/>
            <a:chExt cx="910150" cy="2042580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48B94C14-5B1D-EE43-B8F4-662A5EE0E3B2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16E2C0-D57A-4942-80BB-CE846C0450F0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7AC6E4-BBE3-2A4D-8B3B-1BDF9079FC52}"/>
              </a:ext>
            </a:extLst>
          </p:cNvPr>
          <p:cNvCxnSpPr>
            <a:cxnSpLocks/>
          </p:cNvCxnSpPr>
          <p:nvPr/>
        </p:nvCxnSpPr>
        <p:spPr>
          <a:xfrm flipV="1">
            <a:off x="6751512" y="2024439"/>
            <a:ext cx="0" cy="3474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2BBA5E-6FF8-A949-9573-E7F7D4A48493}"/>
              </a:ext>
            </a:extLst>
          </p:cNvPr>
          <p:cNvSpPr txBox="1"/>
          <p:nvPr/>
        </p:nvSpPr>
        <p:spPr>
          <a:xfrm>
            <a:off x="7003205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76BE80-AA3B-D448-8028-270892F6873F}"/>
              </a:ext>
            </a:extLst>
          </p:cNvPr>
          <p:cNvCxnSpPr>
            <a:cxnSpLocks/>
          </p:cNvCxnSpPr>
          <p:nvPr/>
        </p:nvCxnSpPr>
        <p:spPr>
          <a:xfrm flipV="1">
            <a:off x="6754827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19D100-2EE2-FA4D-9112-A74F0C76A18A}"/>
              </a:ext>
            </a:extLst>
          </p:cNvPr>
          <p:cNvCxnSpPr>
            <a:cxnSpLocks/>
          </p:cNvCxnSpPr>
          <p:nvPr/>
        </p:nvCxnSpPr>
        <p:spPr>
          <a:xfrm>
            <a:off x="6754832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404614-7AC6-5745-A373-02EF1F0737C8}"/>
              </a:ext>
            </a:extLst>
          </p:cNvPr>
          <p:cNvCxnSpPr>
            <a:cxnSpLocks/>
          </p:cNvCxnSpPr>
          <p:nvPr/>
        </p:nvCxnSpPr>
        <p:spPr>
          <a:xfrm>
            <a:off x="7995852" y="2145558"/>
            <a:ext cx="0" cy="169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14F83E-0DEE-C440-84AE-D197CB5CD22D}"/>
              </a:ext>
            </a:extLst>
          </p:cNvPr>
          <p:cNvCxnSpPr>
            <a:cxnSpLocks/>
          </p:cNvCxnSpPr>
          <p:nvPr/>
        </p:nvCxnSpPr>
        <p:spPr>
          <a:xfrm flipH="1">
            <a:off x="7744227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4DE6454-2B7B-D04C-BBCF-4C16478BFB86}"/>
              </a:ext>
            </a:extLst>
          </p:cNvPr>
          <p:cNvSpPr txBox="1"/>
          <p:nvPr/>
        </p:nvSpPr>
        <p:spPr>
          <a:xfrm>
            <a:off x="5762189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E68A3D-E52F-6A4E-9E25-AB1437F0662D}"/>
              </a:ext>
            </a:extLst>
          </p:cNvPr>
          <p:cNvCxnSpPr>
            <a:cxnSpLocks/>
          </p:cNvCxnSpPr>
          <p:nvPr/>
        </p:nvCxnSpPr>
        <p:spPr>
          <a:xfrm flipV="1">
            <a:off x="5513813" y="2145559"/>
            <a:ext cx="0" cy="1699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DFCB93-8CF2-D74A-B198-7B5FBE272929}"/>
              </a:ext>
            </a:extLst>
          </p:cNvPr>
          <p:cNvCxnSpPr>
            <a:cxnSpLocks/>
          </p:cNvCxnSpPr>
          <p:nvPr/>
        </p:nvCxnSpPr>
        <p:spPr>
          <a:xfrm>
            <a:off x="5513816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AF711B-541F-ED47-A4C2-647EB448E1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833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90C3B5-B389-AF45-8C29-41E466429CBD}"/>
              </a:ext>
            </a:extLst>
          </p:cNvPr>
          <p:cNvCxnSpPr>
            <a:cxnSpLocks/>
          </p:cNvCxnSpPr>
          <p:nvPr/>
        </p:nvCxnSpPr>
        <p:spPr>
          <a:xfrm flipH="1">
            <a:off x="6503211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D553C9-3AB2-524E-8E44-DA247D7E8AB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61405" y="3002281"/>
            <a:ext cx="1859768" cy="975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597634-5535-5945-8B19-A5D7B61B213F}"/>
              </a:ext>
            </a:extLst>
          </p:cNvPr>
          <p:cNvSpPr txBox="1"/>
          <p:nvPr/>
        </p:nvSpPr>
        <p:spPr>
          <a:xfrm>
            <a:off x="9221174" y="2628185"/>
            <a:ext cx="25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 of Repeat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/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/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/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/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/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_0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03913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C82F-A346-2F4F-9C46-88DD280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lesson: spend time on things that are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A26F-BD9F-704A-8100-9038E354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64569" cy="5029200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dirty="0"/>
              <a:t>How important was accounting for repeat collisions?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Maximum error is about a 1% change in Data Reception Rate.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is due to size of delay 10 ms compared to size of transmission ~300 µs.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7212-EE8F-D940-8576-5C27925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4123F-1FA8-5943-B2B7-8187F61C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4" y="4504448"/>
            <a:ext cx="7315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9A522-B247-E84C-8368-F0BFB1752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25"/>
          <a:stretch/>
        </p:blipFill>
        <p:spPr>
          <a:xfrm>
            <a:off x="4527029" y="1536634"/>
            <a:ext cx="7160335" cy="3137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F2248-D987-3647-9BB0-AAA699543CFC}"/>
              </a:ext>
            </a:extLst>
          </p:cNvPr>
          <p:cNvSpPr txBox="1"/>
          <p:nvPr/>
        </p:nvSpPr>
        <p:spPr>
          <a:xfrm>
            <a:off x="8418096" y="1356967"/>
            <a:ext cx="299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 interval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427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for modeling data transmissions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Packet Reception Rate</a:t>
                </a:r>
              </a:p>
              <a:p>
                <a:pPr lvl="1"/>
                <a:r>
                  <a:rPr lang="en-US" dirty="0"/>
                  <a:t>Probability that at the transmitted packet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Data Reception Rate</a:t>
                </a:r>
              </a:p>
              <a:p>
                <a:pPr lvl="1"/>
                <a:r>
                  <a:rPr lang="en-US" dirty="0"/>
                  <a:t>Probability that at least one of M redundant packets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𝑎𝑑𝑣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𝑖𝑛𝑡𝑒𝑟𝑣𝑎𝑙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Ε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𝑑𝑒𝑙𝑎𝑦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 model valid?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4239401" cy="50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SzPts val="1800"/>
              <a:buNone/>
            </a:pPr>
            <a:r>
              <a:rPr lang="en" dirty="0"/>
              <a:t>Empirical testing setup:</a:t>
            </a:r>
            <a:endParaRPr dirty="0"/>
          </a:p>
          <a:p>
            <a:pPr lvl="1">
              <a:buSzPts val="1400"/>
            </a:pPr>
            <a:r>
              <a:rPr lang="en" dirty="0"/>
              <a:t>50 devices</a:t>
            </a:r>
            <a:endParaRPr dirty="0"/>
          </a:p>
          <a:p>
            <a:pPr lvl="1">
              <a:buSzPts val="1400"/>
            </a:pPr>
            <a:r>
              <a:rPr lang="en" dirty="0"/>
              <a:t>1 meter from scanner</a:t>
            </a:r>
            <a:endParaRPr dirty="0"/>
          </a:p>
          <a:p>
            <a:pPr lvl="1">
              <a:buSzPts val="1400"/>
            </a:pPr>
            <a:r>
              <a:rPr lang="en" dirty="0"/>
              <a:t>5-10 cm apart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Transmit monotonically increasing sequence numbers.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Sweep number of devices and advertising intervals.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9367E-475A-7146-9EA3-4BBDBCE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52</a:t>
            </a:fld>
            <a:endParaRPr lang="en"/>
          </a:p>
        </p:txBody>
      </p:sp>
      <p:grpSp>
        <p:nvGrpSpPr>
          <p:cNvPr id="62" name="Google Shape;62;p14"/>
          <p:cNvGrpSpPr/>
          <p:nvPr/>
        </p:nvGrpSpPr>
        <p:grpSpPr>
          <a:xfrm>
            <a:off x="5086191" y="786035"/>
            <a:ext cx="6942020" cy="5202623"/>
            <a:chOff x="3913725" y="666825"/>
            <a:chExt cx="5575024" cy="4181276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725" y="666825"/>
              <a:ext cx="5575024" cy="418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/>
            <p:nvPr/>
          </p:nvSpPr>
          <p:spPr>
            <a:xfrm>
              <a:off x="6593859" y="894434"/>
              <a:ext cx="480600" cy="233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4355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311556" y="19677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21131" y="20915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997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784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237981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5475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878556" y="2134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97631" y="20701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78631" y="2017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191843" y="24871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016268" y="23019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394868" y="23871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773468" y="24419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1646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7209381" y="25542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626143" y="25367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08171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450018" y="24157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740518" y="233215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255306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41681" y="26542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297281" y="2758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715531" y="2836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79508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259406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735731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157181" y="2939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57863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8952481" y="285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806843" y="31584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494768" y="29726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902918" y="30683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363943" y="31296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299768" y="31964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1174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237968" y="3296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703943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169918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89769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721131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206656" y="3544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706731" y="361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240131" y="3660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273606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54581" y="37465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497556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157181" y="3827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8753231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85831" y="3684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5" name="Google Shape;115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68" y="786035"/>
            <a:ext cx="1366059" cy="138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11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C718-F744-B045-B407-7A4C21D7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The model is accurate across advertisement rates and deployment sizes.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96DF7D-F8FE-D541-B124-830D4343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40342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Accuracy is fairly consistent across intervals.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model consistently overestimates the measured PRR values.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effect could be due to RF interference.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3CC1C-FACD-5B44-82A1-662A4E56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53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B3909-D4E3-8243-AECD-8301AC9E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606864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4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A961-538E-7941-B4B4-06E74391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accurately accounts for redundancy as well.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0AFED4-BC1D-8142-8F9E-ECAD3036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The same dataset can be used to measure the effect of redundancy by grouping sets of sequence numbers.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model again slightly overestimates, but error reduces quickly as DRR approaches 100%.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2D731-023C-4A46-BEE5-3D18DCB4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F93FA-A2D6-6B43-ADA7-63AEF1D0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58551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0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can we answer with a collision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questions</a:t>
            </a:r>
          </a:p>
          <a:p>
            <a:pPr lvl="1"/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How do these odds vary with number of devices, advertising interval, and packet size?</a:t>
            </a:r>
          </a:p>
          <a:p>
            <a:pPr lvl="1"/>
            <a:endParaRPr lang="en-US" dirty="0"/>
          </a:p>
          <a:p>
            <a:r>
              <a:rPr lang="en-US" dirty="0"/>
              <a:t>Additional questions</a:t>
            </a:r>
          </a:p>
          <a:p>
            <a:pPr lvl="1"/>
            <a:r>
              <a:rPr lang="en-US" dirty="0"/>
              <a:t>Can redundancy make advertisements reliable?</a:t>
            </a:r>
          </a:p>
          <a:p>
            <a:pPr lvl="1"/>
            <a:r>
              <a:rPr lang="en-US" dirty="0"/>
              <a:t>Is it better to transmit often for high redundancy or rarely for less congestion?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5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B2CE-ABE1-4A4B-A69A-0E5BD939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results in high DRR even with many devices.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6800B-F714-844E-B099-FE6F62F7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4563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In this example, a sensor has new data once per second and sends it in 1-3 packets.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Even without redundancy, data reception rates never fall below 87% even with 200 devices in a deployment, assuming no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32D4-C598-884E-B4BA-F616708B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56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CE72F-C079-104E-AEF8-0A0257E1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9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D51-CC16-EA4D-B78D-1F238DFC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is (normally) better than less congestion.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0840-1E9A-F343-9D87-15151EB3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en-US" dirty="0"/>
              <a:t>Design question:</a:t>
            </a:r>
          </a:p>
          <a:p>
            <a:r>
              <a:rPr lang="en-US" dirty="0"/>
              <a:t>Send more packets to gain from redundancy?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 less packets to reduce congestion?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answer changes, but only with many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6849-BA0D-B646-B30E-9C1ABFD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57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CD73-CC51-4546-A231-990A4CA6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7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b="1" dirty="0"/>
              <a:t>Bonus: 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79095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requests/responses seem intriguing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send most data in scan responses instead of advertisements?</a:t>
            </a:r>
          </a:p>
          <a:p>
            <a:pPr lvl="1"/>
            <a:r>
              <a:rPr lang="en-US" dirty="0"/>
              <a:t>Theoretically could reduce energy costs</a:t>
            </a:r>
          </a:p>
          <a:p>
            <a:pPr lvl="1"/>
            <a:endParaRPr lang="en-US" dirty="0"/>
          </a:p>
          <a:p>
            <a:r>
              <a:rPr lang="en-US" dirty="0"/>
              <a:t>Scan we use scan requests as a form of acknowledgement?</a:t>
            </a:r>
          </a:p>
          <a:p>
            <a:pPr lvl="1"/>
            <a:r>
              <a:rPr lang="en-US" dirty="0"/>
              <a:t>Could relieve need for redundant transmissions</a:t>
            </a:r>
          </a:p>
          <a:p>
            <a:pPr lvl="1"/>
            <a:endParaRPr lang="en-US" dirty="0"/>
          </a:p>
          <a:p>
            <a:r>
              <a:rPr lang="en-US" dirty="0"/>
              <a:t>Problem: scan requests/responses don’t work all that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 are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provide a little extra advertisement data on demand</a:t>
            </a:r>
          </a:p>
          <a:p>
            <a:endParaRPr lang="en-US" dirty="0"/>
          </a:p>
          <a:p>
            <a:r>
              <a:rPr lang="en-US" dirty="0"/>
              <a:t>Problem: exponential </a:t>
            </a:r>
            <a:r>
              <a:rPr lang="en-US" dirty="0" err="1"/>
              <a:t>backoff</a:t>
            </a:r>
            <a:r>
              <a:rPr lang="en-US" dirty="0"/>
              <a:t> for lost messages</a:t>
            </a:r>
          </a:p>
          <a:p>
            <a:pPr lvl="1"/>
            <a:r>
              <a:rPr lang="en-US" dirty="0"/>
              <a:t>If there is a request without a response, scanners assume collision with another scanner and exponentially back off from requesting</a:t>
            </a:r>
          </a:p>
          <a:p>
            <a:pPr lvl="1"/>
            <a:r>
              <a:rPr lang="en-US" dirty="0"/>
              <a:t>But collisions are far more likely between a device and a scanner, which should not have back off</a:t>
            </a:r>
          </a:p>
          <a:p>
            <a:pPr lvl="1"/>
            <a:r>
              <a:rPr lang="en-US" dirty="0"/>
              <a:t>Result is that scan requests will occur far less frequently than expected</a:t>
            </a:r>
          </a:p>
          <a:p>
            <a:pPr lvl="1"/>
            <a:r>
              <a:rPr lang="en-US" dirty="0"/>
              <a:t>Instead, just send additional advertisements with different 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Kravets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Robin, Albert F. Harris III, and Roy Want. "Beacon trains: blazing a trail through dense BLE environments."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Eleventh ACM Workshop on Challenged Networks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Bonus: 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90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BLE discovery mechanism</a:t>
            </a:r>
          </a:p>
          <a:p>
            <a:pPr lvl="1"/>
            <a:r>
              <a:rPr lang="en-US" dirty="0"/>
              <a:t>Make nearby devices aware of advertiser’s existence</a:t>
            </a:r>
          </a:p>
          <a:p>
            <a:pPr lvl="1"/>
            <a:r>
              <a:rPr lang="en-US" dirty="0"/>
              <a:t>Communicate some information from or about advertiser</a:t>
            </a:r>
          </a:p>
          <a:p>
            <a:pPr lvl="1"/>
            <a:r>
              <a:rPr lang="en-US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CBA7-670F-409F-AD56-DE25D846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AFCF1-CCB0-485C-861B-944BA8FD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C0947-07E4-4B8E-8F46-C160B809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52" y="3169825"/>
            <a:ext cx="6435248" cy="16621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94C69-03C9-4C8D-BFA9-610691BD3794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4ED91E-A5BD-415E-B971-84D8050F5660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5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3" y="1143000"/>
            <a:ext cx="4397542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ADV_IND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Allows connections and scan requests</a:t>
            </a:r>
          </a:p>
          <a:p>
            <a:r>
              <a:rPr lang="en-US" sz="2000" dirty="0"/>
              <a:t>ADV_NONCONN_IND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or scan requests</a:t>
            </a:r>
          </a:p>
          <a:p>
            <a:r>
              <a:rPr lang="en-US" sz="2000" dirty="0"/>
              <a:t>ADV_SCAN_IND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but allows scan requests</a:t>
            </a:r>
          </a:p>
          <a:p>
            <a:r>
              <a:rPr lang="en-US" sz="2200" dirty="0"/>
              <a:t>SCAN_REQ</a:t>
            </a:r>
          </a:p>
          <a:p>
            <a:pPr lvl="1"/>
            <a:r>
              <a:rPr lang="en-US" sz="1800" dirty="0"/>
              <a:t>Scan request</a:t>
            </a:r>
          </a:p>
          <a:p>
            <a:r>
              <a:rPr lang="en-US" sz="2200" dirty="0"/>
              <a:t>SCAN_RSP</a:t>
            </a:r>
          </a:p>
          <a:p>
            <a:pPr lvl="1"/>
            <a:r>
              <a:rPr lang="en-US" sz="1800" dirty="0"/>
              <a:t>Scan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F9F5-A072-4EA7-BA38-1002244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6289426" cy="1407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70" y="2779295"/>
            <a:ext cx="4664262" cy="32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597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2911</TotalTime>
  <Words>3358</Words>
  <Application>Microsoft Office PowerPoint</Application>
  <PresentationFormat>Widescreen</PresentationFormat>
  <Paragraphs>589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Helvetica</vt:lpstr>
      <vt:lpstr>System Font Regular</vt:lpstr>
      <vt:lpstr>Tahoma</vt:lpstr>
      <vt:lpstr>Wingdings</vt:lpstr>
      <vt:lpstr>Class Slides</vt:lpstr>
      <vt:lpstr>Lecture 04 BLE Advertisement Deep Dive</vt:lpstr>
      <vt:lpstr>Announcements</vt:lpstr>
      <vt:lpstr>Announcements</vt:lpstr>
      <vt:lpstr>Today’s Goals</vt:lpstr>
      <vt:lpstr>Outline</vt:lpstr>
      <vt:lpstr>BLE network topology</vt:lpstr>
      <vt:lpstr>Advertising</vt:lpstr>
      <vt:lpstr>Advertising packet layering</vt:lpstr>
      <vt:lpstr>BLE advertising header</vt:lpstr>
      <vt:lpstr>Advertisement payloads</vt:lpstr>
      <vt:lpstr>Scan Requests and Responses</vt:lpstr>
      <vt:lpstr>Advertising timing</vt:lpstr>
      <vt:lpstr>Advertising timing</vt:lpstr>
      <vt:lpstr>Advertising event</vt:lpstr>
      <vt:lpstr>Preserving energy in communication</vt:lpstr>
      <vt:lpstr>Payload of an advertisement</vt:lpstr>
      <vt:lpstr>TLV Format</vt:lpstr>
      <vt:lpstr>Payload types</vt:lpstr>
      <vt:lpstr>Outline</vt:lpstr>
      <vt:lpstr>Scanning Pattern</vt:lpstr>
      <vt:lpstr>Scanning Pattern</vt:lpstr>
      <vt:lpstr>A warning about scanning expectations</vt:lpstr>
      <vt:lpstr>Break + Putting it all together</vt:lpstr>
      <vt:lpstr>Outline</vt:lpstr>
      <vt:lpstr>Advertisements are already being used for communication.</vt:lpstr>
      <vt:lpstr>Beacons</vt:lpstr>
      <vt:lpstr>Tracking</vt:lpstr>
      <vt:lpstr>Problem with RSSI-based distance – not accurate</vt:lpstr>
      <vt:lpstr>Local communication: Apple Continuity</vt:lpstr>
      <vt:lpstr>Local Communication: Exposure Notifications</vt:lpstr>
      <vt:lpstr>Sensor deployments</vt:lpstr>
      <vt:lpstr>Outline</vt:lpstr>
      <vt:lpstr>Paper: power measurements of BLE advertisements</vt:lpstr>
      <vt:lpstr>Energy model for BLE advertisements</vt:lpstr>
      <vt:lpstr>Measurements of Power Use</vt:lpstr>
      <vt:lpstr>How much energy does it cost to send data over advertisements?</vt:lpstr>
      <vt:lpstr>Outline</vt:lpstr>
      <vt:lpstr>Questions about network capability</vt:lpstr>
      <vt:lpstr>BLE advertisements are periodic, broadcast transmissions.</vt:lpstr>
      <vt:lpstr>What causes transmissions not to be received?</vt:lpstr>
      <vt:lpstr>What is the probability of a packet collision?</vt:lpstr>
      <vt:lpstr>What is the probability of a packet collision?</vt:lpstr>
      <vt:lpstr>What is the probability of a packet collision?</vt:lpstr>
      <vt:lpstr>Break + Determine Probability of Multiple Failures</vt:lpstr>
      <vt:lpstr>Break + Determine Probability of Multiple Failures</vt:lpstr>
      <vt:lpstr>How do we determine reception rate?</vt:lpstr>
      <vt:lpstr>When are transmissions from two devices independent?</vt:lpstr>
      <vt:lpstr>When are transmissions from two devices NOT independent?</vt:lpstr>
      <vt:lpstr>Calculating probability of a repeat collision</vt:lpstr>
      <vt:lpstr>Important lesson: spend time on things that are important</vt:lpstr>
      <vt:lpstr>Equations for modeling data transmissions</vt:lpstr>
      <vt:lpstr>Is the model valid?</vt:lpstr>
      <vt:lpstr>The model is accurate across advertisement rates and deployment sizes.</vt:lpstr>
      <vt:lpstr>The model accurately accounts for redundancy as well.</vt:lpstr>
      <vt:lpstr>What questions can we answer with a collision model?</vt:lpstr>
      <vt:lpstr>Redundancy results in high DRR even with many devices.</vt:lpstr>
      <vt:lpstr>Redundancy is (normally) better than less congestion.</vt:lpstr>
      <vt:lpstr>Outline</vt:lpstr>
      <vt:lpstr>Scan requests/responses seem intriguing</vt:lpstr>
      <vt:lpstr>Scan Requests and Responses are broken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BLE Advertisement Investigations</dc:title>
  <dc:creator>Branden Ghena</dc:creator>
  <cp:lastModifiedBy>Branden Ghena</cp:lastModifiedBy>
  <cp:revision>45</cp:revision>
  <dcterms:created xsi:type="dcterms:W3CDTF">2021-01-20T17:49:48Z</dcterms:created>
  <dcterms:modified xsi:type="dcterms:W3CDTF">2023-01-11T21:07:36Z</dcterms:modified>
</cp:coreProperties>
</file>