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1"/>
  </p:notesMasterIdLst>
  <p:sldIdLst>
    <p:sldId id="256" r:id="rId2"/>
    <p:sldId id="554" r:id="rId3"/>
    <p:sldId id="2272" r:id="rId4"/>
    <p:sldId id="264" r:id="rId5"/>
    <p:sldId id="550" r:id="rId6"/>
    <p:sldId id="2278" r:id="rId7"/>
    <p:sldId id="511" r:id="rId8"/>
    <p:sldId id="512" r:id="rId9"/>
    <p:sldId id="514" r:id="rId10"/>
    <p:sldId id="516" r:id="rId11"/>
    <p:sldId id="515" r:id="rId12"/>
    <p:sldId id="519" r:id="rId13"/>
    <p:sldId id="518" r:id="rId14"/>
    <p:sldId id="520" r:id="rId15"/>
    <p:sldId id="532" r:id="rId16"/>
    <p:sldId id="527" r:id="rId17"/>
    <p:sldId id="533" r:id="rId18"/>
    <p:sldId id="531" r:id="rId19"/>
    <p:sldId id="2139" r:id="rId20"/>
    <p:sldId id="528" r:id="rId21"/>
    <p:sldId id="523" r:id="rId22"/>
    <p:sldId id="529" r:id="rId23"/>
    <p:sldId id="530" r:id="rId24"/>
    <p:sldId id="2274" r:id="rId25"/>
    <p:sldId id="521" r:id="rId26"/>
    <p:sldId id="525" r:id="rId27"/>
    <p:sldId id="524" r:id="rId28"/>
    <p:sldId id="526" r:id="rId29"/>
    <p:sldId id="2263" r:id="rId30"/>
    <p:sldId id="2264" r:id="rId31"/>
    <p:sldId id="2277" r:id="rId32"/>
    <p:sldId id="544" r:id="rId33"/>
    <p:sldId id="545" r:id="rId34"/>
    <p:sldId id="383" r:id="rId35"/>
    <p:sldId id="2267" r:id="rId36"/>
    <p:sldId id="538" r:id="rId37"/>
    <p:sldId id="546" r:id="rId38"/>
    <p:sldId id="547" r:id="rId39"/>
    <p:sldId id="555" r:id="rId40"/>
    <p:sldId id="586" r:id="rId41"/>
    <p:sldId id="2268" r:id="rId42"/>
    <p:sldId id="2270" r:id="rId43"/>
    <p:sldId id="2276" r:id="rId44"/>
    <p:sldId id="584" r:id="rId45"/>
    <p:sldId id="585" r:id="rId46"/>
    <p:sldId id="553" r:id="rId47"/>
    <p:sldId id="2265" r:id="rId48"/>
    <p:sldId id="2266" r:id="rId49"/>
    <p:sldId id="540" r:id="rId50"/>
    <p:sldId id="2275" r:id="rId51"/>
    <p:sldId id="551" r:id="rId52"/>
    <p:sldId id="552" r:id="rId53"/>
    <p:sldId id="583" r:id="rId54"/>
    <p:sldId id="543" r:id="rId55"/>
    <p:sldId id="559" r:id="rId56"/>
    <p:sldId id="2269" r:id="rId57"/>
    <p:sldId id="2271" r:id="rId58"/>
    <p:sldId id="2273" r:id="rId59"/>
    <p:sldId id="59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  <p14:sldId id="554"/>
            <p14:sldId id="2272"/>
          </p14:sldIdLst>
        </p14:section>
        <p14:section name="Goals" id="{1DC203D8-8C04-4F3B-815B-A15E3261C9A4}">
          <p14:sldIdLst>
            <p14:sldId id="264"/>
            <p14:sldId id="550"/>
          </p14:sldIdLst>
        </p14:section>
        <p14:section name="Data Link Layer" id="{06976243-948A-4E54-B88A-BB1F5F3D2C4D}">
          <p14:sldIdLst>
            <p14:sldId id="2278"/>
            <p14:sldId id="511"/>
            <p14:sldId id="512"/>
            <p14:sldId id="514"/>
            <p14:sldId id="516"/>
            <p14:sldId id="515"/>
            <p14:sldId id="519"/>
            <p14:sldId id="518"/>
            <p14:sldId id="520"/>
            <p14:sldId id="532"/>
            <p14:sldId id="527"/>
            <p14:sldId id="533"/>
            <p14:sldId id="531"/>
            <p14:sldId id="2139"/>
            <p14:sldId id="528"/>
            <p14:sldId id="523"/>
            <p14:sldId id="529"/>
            <p14:sldId id="530"/>
            <p14:sldId id="2274"/>
            <p14:sldId id="521"/>
            <p14:sldId id="525"/>
            <p14:sldId id="524"/>
            <p14:sldId id="526"/>
            <p14:sldId id="2263"/>
            <p14:sldId id="2264"/>
          </p14:sldIdLst>
        </p14:section>
        <p14:section name="BLE Background" id="{B55B8E8C-5EAB-4A1E-A4E9-AE5E896E46FA}">
          <p14:sldIdLst>
            <p14:sldId id="2277"/>
            <p14:sldId id="544"/>
            <p14:sldId id="545"/>
            <p14:sldId id="383"/>
            <p14:sldId id="2267"/>
            <p14:sldId id="538"/>
            <p14:sldId id="546"/>
            <p14:sldId id="547"/>
            <p14:sldId id="555"/>
            <p14:sldId id="586"/>
            <p14:sldId id="2268"/>
            <p14:sldId id="2270"/>
          </p14:sldIdLst>
        </p14:section>
        <p14:section name="BLE PHY" id="{E2BC8EF2-0A80-451A-B581-4C05CE8481B5}">
          <p14:sldIdLst>
            <p14:sldId id="2276"/>
            <p14:sldId id="584"/>
            <p14:sldId id="585"/>
            <p14:sldId id="553"/>
            <p14:sldId id="2265"/>
            <p14:sldId id="2266"/>
            <p14:sldId id="540"/>
          </p14:sldIdLst>
        </p14:section>
        <p14:section name="BLE MAC" id="{BD485B2B-4F48-43E3-A41A-D5A29CE33479}">
          <p14:sldIdLst>
            <p14:sldId id="2275"/>
            <p14:sldId id="551"/>
            <p14:sldId id="552"/>
            <p14:sldId id="583"/>
            <p14:sldId id="543"/>
            <p14:sldId id="559"/>
            <p14:sldId id="2269"/>
            <p14:sldId id="2271"/>
            <p14:sldId id="2273"/>
          </p14:sldIdLst>
        </p14:section>
        <p14:section name="Wrapup" id="{29A7F866-9DA9-446B-8359-CE426CB89C7A}">
          <p14:sldIdLst>
            <p14:sldId id="5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F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114" d="100"/>
          <a:sy n="114" d="100"/>
        </p:scale>
        <p:origin x="92" y="3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http://j3.rf-explorer.com/40-rfe/article/53-tutorial-how-to-use-rf-explorer-to-monitor-a-rfbee?start=4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8 in https://</a:t>
            </a:r>
            <a:r>
              <a:rPr lang="en-US" dirty="0" err="1"/>
              <a:t>download.ni.com</a:t>
            </a:r>
            <a:r>
              <a:rPr lang="en-US" dirty="0"/>
              <a:t>/evaluation/</a:t>
            </a:r>
            <a:r>
              <a:rPr lang="en-US" dirty="0" err="1"/>
              <a:t>rf</a:t>
            </a:r>
            <a:r>
              <a:rPr lang="en-US" dirty="0"/>
              <a:t>/</a:t>
            </a:r>
            <a:r>
              <a:rPr lang="en-US" dirty="0" err="1"/>
              <a:t>intro_to_bluetooth_test.pdf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wDvSngsSvJ2hWL56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78726" TargetMode="External"/><Relationship Id="rId2" Type="http://schemas.openxmlformats.org/officeDocument/2006/relationships/hyperlink" Target="https://www.silabs.com/documents/public/user-guides/ug103-14-fundamentals-bl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tooth.org/docman/handlers/DownloadDoc.ashx?doc_id=480305" TargetMode="External"/><Relationship Id="rId4" Type="http://schemas.openxmlformats.org/officeDocument/2006/relationships/hyperlink" Target="https://www.bluetooth.org/docman/handlers/downloaddoc.ashx?doc_id=441541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sz="4900" dirty="0"/>
              <a:t>Data Link Layer +</a:t>
            </a:r>
            <a:br>
              <a:rPr lang="en-US" sz="4900" dirty="0"/>
            </a:br>
            <a:r>
              <a:rPr lang="en-US" sz="4900" dirty="0"/>
              <a:t>BLE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C2E65-03B6-43B4-9C9A-C04953739FE9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Task: in one minute you will have to recite the alphabet</a:t>
            </a:r>
          </a:p>
          <a:p>
            <a:pPr lvl="1"/>
            <a:r>
              <a:rPr lang="en-US" dirty="0"/>
              <a:t>We’ll jump by tables, one person per letter</a:t>
            </a:r>
          </a:p>
          <a:p>
            <a:pPr lvl="1"/>
            <a:r>
              <a:rPr lang="en-US" dirty="0"/>
              <a:t>You all fail if two people speak at the same time</a:t>
            </a:r>
          </a:p>
          <a:p>
            <a:pPr lvl="1"/>
            <a:r>
              <a:rPr lang="en-US" dirty="0"/>
              <a:t>I will ban any strategy that two tables use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dirty="0"/>
              <a:t>Eye contact (or raise hand) -&gt; out-of-band communication</a:t>
            </a:r>
          </a:p>
          <a:p>
            <a:r>
              <a:rPr lang="en-US" dirty="0"/>
              <a:t>Wait until it’s quiet for some time -&gt; carrier sense multiple access</a:t>
            </a:r>
          </a:p>
          <a:p>
            <a:r>
              <a:rPr lang="en-US" dirty="0"/>
              <a:t>Strict turn order -&gt; time division multiple access</a:t>
            </a:r>
          </a:p>
          <a:p>
            <a:r>
              <a:rPr lang="en-US" dirty="0"/>
              <a:t>Just speak and hope it works -&gt; ALOHA</a:t>
            </a:r>
          </a:p>
          <a:p>
            <a:r>
              <a:rPr lang="en-US" dirty="0"/>
              <a:t>Everybody sing at different tones -&gt; frequency division multiple access</a:t>
            </a:r>
            <a:br>
              <a:rPr lang="en-US" dirty="0"/>
            </a:br>
            <a:r>
              <a:rPr lang="en-US" dirty="0"/>
              <a:t>(stretching the metaphor)</a:t>
            </a:r>
          </a:p>
          <a:p>
            <a:r>
              <a:rPr lang="en-US" dirty="0"/>
              <a:t>Everyone speak in different languages -&gt; code division multiple access</a:t>
            </a:r>
          </a:p>
          <a:p>
            <a:endParaRPr lang="en-US" dirty="0"/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443-E774-4F5C-860F-5622A83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D2E8-1844-4885-92FE-74294565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packet transmission has a window of vulnerability</a:t>
            </a:r>
          </a:p>
          <a:p>
            <a:pPr lvl="1"/>
            <a:r>
              <a:rPr lang="en-US" dirty="0"/>
              <a:t>Twice the on-air duration of a packet</a:t>
            </a:r>
          </a:p>
          <a:p>
            <a:pPr lvl="1"/>
            <a:r>
              <a:rPr lang="en-US" dirty="0"/>
              <a:t>Transmissions during the packet are bad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 </a:t>
            </a:r>
            <a:endParaRPr lang="en-US" dirty="0"/>
          </a:p>
          <a:p>
            <a:pPr lvl="1"/>
            <a:r>
              <a:rPr lang="en-US" dirty="0"/>
              <a:t>Transmissions before packet can also be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C42B8-A485-4399-9F17-2B66639E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3D2AB-EB7E-49CF-8111-B7628F4EB8EA}"/>
              </a:ext>
            </a:extLst>
          </p:cNvPr>
          <p:cNvSpPr/>
          <p:nvPr/>
        </p:nvSpPr>
        <p:spPr>
          <a:xfrm>
            <a:off x="5219700" y="2514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0CC84-9663-4603-A1A7-6E5F85EBA07F}"/>
              </a:ext>
            </a:extLst>
          </p:cNvPr>
          <p:cNvSpPr/>
          <p:nvPr/>
        </p:nvSpPr>
        <p:spPr>
          <a:xfrm>
            <a:off x="5219699" y="46450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77F67-EC99-442D-9418-3872083EABB9}"/>
              </a:ext>
            </a:extLst>
          </p:cNvPr>
          <p:cNvSpPr/>
          <p:nvPr/>
        </p:nvSpPr>
        <p:spPr>
          <a:xfrm>
            <a:off x="3848099" y="5702302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FA4E30E-6549-415F-982E-2E65F7332449}"/>
              </a:ext>
            </a:extLst>
          </p:cNvPr>
          <p:cNvSpPr/>
          <p:nvPr/>
        </p:nvSpPr>
        <p:spPr>
          <a:xfrm rot="5400000">
            <a:off x="6419849" y="1771651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C1C6A1-26B1-4F41-B171-CDD9F72D8E3C}"/>
              </a:ext>
            </a:extLst>
          </p:cNvPr>
          <p:cNvSpPr/>
          <p:nvPr/>
        </p:nvSpPr>
        <p:spPr>
          <a:xfrm rot="5400000">
            <a:off x="3676649" y="3959228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893B7-8F2D-4572-8B7D-129978A68F9A}"/>
              </a:ext>
            </a:extLst>
          </p:cNvPr>
          <p:cNvSpPr/>
          <p:nvPr/>
        </p:nvSpPr>
        <p:spPr>
          <a:xfrm>
            <a:off x="6591299" y="3511549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2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282-EA55-4418-A140-A1B8DB07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D3A4-1367-4A02-8C2E-5369A456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time into synchronized “slots”</a:t>
            </a:r>
          </a:p>
          <a:p>
            <a:r>
              <a:rPr lang="en-US" dirty="0"/>
              <a:t>Any device can transmit whenever it has data</a:t>
            </a:r>
          </a:p>
          <a:p>
            <a:pPr lvl="1"/>
            <a:r>
              <a:rPr lang="en-US" dirty="0"/>
              <a:t>But it must transmit at the start of a slot</a:t>
            </a:r>
          </a:p>
          <a:p>
            <a:pPr lvl="1"/>
            <a:r>
              <a:rPr lang="en-US" dirty="0"/>
              <a:t>And its transmission cannot be longer than a slot</a:t>
            </a:r>
          </a:p>
          <a:p>
            <a:pPr lvl="1"/>
            <a:r>
              <a:rPr lang="en-US" dirty="0"/>
              <a:t>Removes half of the possibilities for collisions!</a:t>
            </a:r>
          </a:p>
          <a:p>
            <a:pPr lvl="2"/>
            <a:r>
              <a:rPr lang="en-US" dirty="0"/>
              <a:t>At the cost of some synchronization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EEA4-8F8E-45C3-81BB-F15D741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C1864-244A-43F6-BD08-E5EB788CCFE8}"/>
              </a:ext>
            </a:extLst>
          </p:cNvPr>
          <p:cNvSpPr/>
          <p:nvPr/>
        </p:nvSpPr>
        <p:spPr>
          <a:xfrm>
            <a:off x="1104899" y="44037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B9726-FFC7-4619-A247-845A089D591C}"/>
              </a:ext>
            </a:extLst>
          </p:cNvPr>
          <p:cNvSpPr/>
          <p:nvPr/>
        </p:nvSpPr>
        <p:spPr>
          <a:xfrm>
            <a:off x="4076699" y="5241928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49CED-C034-4778-9369-B3814F749845}"/>
              </a:ext>
            </a:extLst>
          </p:cNvPr>
          <p:cNvSpPr/>
          <p:nvPr/>
        </p:nvSpPr>
        <p:spPr>
          <a:xfrm>
            <a:off x="7073899" y="5257800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6C5F0-FD2C-4929-9441-9DCD99789BF5}"/>
              </a:ext>
            </a:extLst>
          </p:cNvPr>
          <p:cNvSpPr/>
          <p:nvPr/>
        </p:nvSpPr>
        <p:spPr>
          <a:xfrm>
            <a:off x="7073899" y="44164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3C6357-48D9-4462-A48A-24C1893CAC37}"/>
              </a:ext>
            </a:extLst>
          </p:cNvPr>
          <p:cNvCxnSpPr/>
          <p:nvPr/>
        </p:nvCxnSpPr>
        <p:spPr>
          <a:xfrm>
            <a:off x="39751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5A9E0F-B4FD-4B1B-9EC4-7D4D4BC4A8EE}"/>
              </a:ext>
            </a:extLst>
          </p:cNvPr>
          <p:cNvCxnSpPr/>
          <p:nvPr/>
        </p:nvCxnSpPr>
        <p:spPr>
          <a:xfrm>
            <a:off x="69342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9EB329-6DFB-4654-A6E4-9AE71CF53E1F}"/>
              </a:ext>
            </a:extLst>
          </p:cNvPr>
          <p:cNvCxnSpPr>
            <a:cxnSpLocks/>
          </p:cNvCxnSpPr>
          <p:nvPr/>
        </p:nvCxnSpPr>
        <p:spPr>
          <a:xfrm>
            <a:off x="1346200" y="6191250"/>
            <a:ext cx="1600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78760-E177-480E-AB97-9F5BCD1E095D}"/>
              </a:ext>
            </a:extLst>
          </p:cNvPr>
          <p:cNvSpPr txBox="1"/>
          <p:nvPr/>
        </p:nvSpPr>
        <p:spPr>
          <a:xfrm>
            <a:off x="1346200" y="5720060"/>
            <a:ext cx="130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53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320B-D302-44BC-B383-DD36CC59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073B-E265-476D-953F-0C4B2EC9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8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can be shown that traffic maxes out at</a:t>
            </a:r>
          </a:p>
          <a:p>
            <a:pPr lvl="1"/>
            <a:r>
              <a:rPr lang="en-US" dirty="0"/>
              <a:t>ALOHA: 18.4%</a:t>
            </a:r>
          </a:p>
          <a:p>
            <a:pPr lvl="1"/>
            <a:r>
              <a:rPr lang="en-US" dirty="0"/>
              <a:t>Slotted ALOHA: 36.8%</a:t>
            </a:r>
          </a:p>
          <a:p>
            <a:pPr lvl="1"/>
            <a:endParaRPr lang="en-US" dirty="0"/>
          </a:p>
          <a:p>
            <a:r>
              <a:rPr lang="en-US" dirty="0"/>
              <a:t>Assuming Poisson distribution of transmission attempts</a:t>
            </a:r>
          </a:p>
          <a:p>
            <a:endParaRPr lang="en-US" dirty="0"/>
          </a:p>
          <a:p>
            <a:r>
              <a:rPr lang="en-US" dirty="0"/>
              <a:t>Slotted throughput is double because the “before” collisions can no longer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1CA0B-40E2-4CDC-88DE-206DA46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Throughput vs. Traffic Load of Pure Aloha and Slotted Aloha.">
            <a:extLst>
              <a:ext uri="{FF2B5EF4-FFF2-40B4-BE49-F238E27FC236}">
                <a16:creationId xmlns:a16="http://schemas.microsoft.com/office/drawing/2014/main" id="{31652012-34E6-424E-AD94-A76BF419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994" y="1498710"/>
            <a:ext cx="5994400" cy="4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E8C0-01D7-499A-AF3C-11418BEC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A27A-FCFF-4D6D-BB52-DBF756E9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two packets at once isn’t </a:t>
            </a:r>
            <a:r>
              <a:rPr lang="en-US" i="1" dirty="0"/>
              <a:t>always</a:t>
            </a:r>
            <a:r>
              <a:rPr lang="en-US" dirty="0"/>
              <a:t> a total loss</a:t>
            </a:r>
          </a:p>
          <a:p>
            <a:pPr lvl="1"/>
            <a:r>
              <a:rPr lang="en-US" dirty="0"/>
              <a:t>The louder packet can still sometimes be heard if loud enough</a:t>
            </a:r>
          </a:p>
          <a:p>
            <a:pPr lvl="1"/>
            <a:endParaRPr lang="en-US" dirty="0"/>
          </a:p>
          <a:p>
            <a:r>
              <a:rPr lang="en-US" dirty="0"/>
              <a:t>How much louder?</a:t>
            </a:r>
          </a:p>
          <a:p>
            <a:pPr lvl="1"/>
            <a:r>
              <a:rPr lang="en-US" dirty="0"/>
              <a:t>Ballpark 12-14 dB</a:t>
            </a:r>
          </a:p>
          <a:p>
            <a:pPr lvl="1"/>
            <a:endParaRPr lang="en-US" dirty="0"/>
          </a:p>
          <a:p>
            <a:r>
              <a:rPr lang="en-US" dirty="0"/>
              <a:t>When does this work?</a:t>
            </a:r>
          </a:p>
          <a:p>
            <a:pPr lvl="1"/>
            <a:r>
              <a:rPr lang="en-US" dirty="0"/>
              <a:t>Depends on the radio hardware</a:t>
            </a:r>
          </a:p>
          <a:p>
            <a:pPr lvl="1"/>
            <a:r>
              <a:rPr lang="en-US" dirty="0"/>
              <a:t>Louder packet first almost always works</a:t>
            </a:r>
          </a:p>
          <a:p>
            <a:pPr lvl="1"/>
            <a:r>
              <a:rPr lang="en-US" dirty="0"/>
              <a:t>Louder packet second </a:t>
            </a:r>
            <a:r>
              <a:rPr lang="en-US" i="1" dirty="0"/>
              <a:t>sometimes</a:t>
            </a:r>
            <a:r>
              <a:rPr lang="en-US" dirty="0"/>
              <a:t>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434FF-AA0F-44D6-B092-C09AEE34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5543-FFA4-4D66-9CB8-2009F498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7BCF-9677-4A39-A5AC-59000674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Hw</a:t>
            </a:r>
            <a:r>
              <a:rPr lang="en-US" dirty="0"/>
              <a:t>: Background</a:t>
            </a:r>
          </a:p>
          <a:p>
            <a:pPr lvl="1"/>
            <a:r>
              <a:rPr lang="en-US" dirty="0"/>
              <a:t>Goal: brush up on some embedded systems and networks background</a:t>
            </a:r>
          </a:p>
          <a:p>
            <a:pPr lvl="1"/>
            <a:r>
              <a:rPr lang="en-US" dirty="0"/>
              <a:t>Due by Wednesday end-of-day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Lab: Wireless</a:t>
            </a:r>
          </a:p>
          <a:p>
            <a:pPr lvl="1"/>
            <a:r>
              <a:rPr lang="en-US" dirty="0"/>
              <a:t>Goal: familiarize yourself with Wireshark</a:t>
            </a:r>
          </a:p>
          <a:p>
            <a:pPr lvl="2"/>
            <a:r>
              <a:rPr lang="en-US" dirty="0"/>
              <a:t>Install it, do some basic scanning, explore a little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Writeup: </a:t>
            </a:r>
          </a:p>
          <a:p>
            <a:pPr lvl="2"/>
            <a:r>
              <a:rPr lang="en-US" dirty="0"/>
              <a:t>Due Friday by end-of-day</a:t>
            </a:r>
          </a:p>
          <a:p>
            <a:pPr lvl="2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48AC1-811C-4F24-A982-BE5DB22C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If current slot is idle, transmit in next slot</a:t>
            </a:r>
          </a:p>
          <a:p>
            <a:pPr lvl="1"/>
            <a:r>
              <a:rPr lang="en-US" dirty="0"/>
              <a:t>If current slot is busy, follow some algorithm to try again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– CSMA with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collisions during your own transmission</a:t>
            </a:r>
          </a:p>
          <a:p>
            <a:pPr lvl="1"/>
            <a:r>
              <a:rPr lang="en-US" dirty="0"/>
              <a:t>Works great on wired mediums (Ethernet, I2C)</a:t>
            </a:r>
          </a:p>
          <a:p>
            <a:pPr lvl="1"/>
            <a:endParaRPr lang="en-US" dirty="0"/>
          </a:p>
          <a:p>
            <a:r>
              <a:rPr lang="en-US" dirty="0"/>
              <a:t>Very challenging for wireless systems</a:t>
            </a:r>
          </a:p>
          <a:p>
            <a:pPr lvl="1"/>
            <a:r>
              <a:rPr lang="en-US" dirty="0"/>
              <a:t>Transmit and receive are usually the same antenna</a:t>
            </a:r>
          </a:p>
          <a:p>
            <a:pPr lvl="1"/>
            <a:r>
              <a:rPr lang="en-US" dirty="0"/>
              <a:t>Receiving while transmitting would be drowned out by transmission</a:t>
            </a:r>
          </a:p>
          <a:p>
            <a:pPr lvl="2"/>
            <a:r>
              <a:rPr lang="en-US" dirty="0"/>
              <a:t>Remember: TX at 8 dBm and RX at -95 dBm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Area of active research!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5B00D-3820-4370-98BC-F3A0522116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0" y="5121830"/>
            <a:ext cx="4198278" cy="3199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B9A43-1C81-4C7B-9CA6-22452B915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20" y="4594713"/>
            <a:ext cx="3816795" cy="2872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73D16-5DE1-4086-8ED9-D39A0F3C9F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00" y="5715000"/>
            <a:ext cx="4058588" cy="2811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219-3CDA-4334-BCF5-9332BED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3379-EFF8-4266-92C5-3F6A8CB4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025D2A3-4CF4-4928-BDB5-9B233E59AC01}"/>
              </a:ext>
            </a:extLst>
          </p:cNvPr>
          <p:cNvSpPr/>
          <p:nvPr/>
        </p:nvSpPr>
        <p:spPr>
          <a:xfrm>
            <a:off x="3365503" y="3644902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05490-F461-4771-A8E4-FA36EEEA58A4}"/>
              </a:ext>
            </a:extLst>
          </p:cNvPr>
          <p:cNvSpPr/>
          <p:nvPr/>
        </p:nvSpPr>
        <p:spPr>
          <a:xfrm>
            <a:off x="1076327" y="1355726"/>
            <a:ext cx="4908549" cy="4908549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21D4ADA-7C2D-4493-AB99-8A85EFB3D9B7}"/>
              </a:ext>
            </a:extLst>
          </p:cNvPr>
          <p:cNvSpPr/>
          <p:nvPr/>
        </p:nvSpPr>
        <p:spPr>
          <a:xfrm>
            <a:off x="7308849" y="3810000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21B3B-9A09-421D-AD23-548A1E8B6D7C}"/>
              </a:ext>
            </a:extLst>
          </p:cNvPr>
          <p:cNvSpPr/>
          <p:nvPr/>
        </p:nvSpPr>
        <p:spPr>
          <a:xfrm>
            <a:off x="5019674" y="1520825"/>
            <a:ext cx="4908548" cy="4908548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4ACEA635-2E6B-4D3C-B734-694738D00891}"/>
              </a:ext>
            </a:extLst>
          </p:cNvPr>
          <p:cNvSpPr/>
          <p:nvPr/>
        </p:nvSpPr>
        <p:spPr>
          <a:xfrm>
            <a:off x="5276849" y="3124929"/>
            <a:ext cx="527051" cy="60814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8DD48-95CD-4A7B-B1CD-1F6B0AF23688}"/>
              </a:ext>
            </a:extLst>
          </p:cNvPr>
          <p:cNvSpPr txBox="1"/>
          <p:nvPr/>
        </p:nvSpPr>
        <p:spPr>
          <a:xfrm>
            <a:off x="2263778" y="32138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01559-5490-4981-8DE6-511E5EBEED3D}"/>
              </a:ext>
            </a:extLst>
          </p:cNvPr>
          <p:cNvSpPr txBox="1"/>
          <p:nvPr/>
        </p:nvSpPr>
        <p:spPr>
          <a:xfrm>
            <a:off x="7500935" y="346023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DE608-8DC8-45AC-8F94-A1F8DD7D53C8}"/>
              </a:ext>
            </a:extLst>
          </p:cNvPr>
          <p:cNvSpPr txBox="1"/>
          <p:nvPr/>
        </p:nvSpPr>
        <p:spPr>
          <a:xfrm>
            <a:off x="5094292" y="275559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</a:t>
            </a:r>
          </a:p>
        </p:txBody>
      </p:sp>
    </p:spTree>
    <p:extLst>
      <p:ext uri="{BB962C8B-B14F-4D97-AF65-F5344CB8AC3E}">
        <p14:creationId xmlns:p14="http://schemas.microsoft.com/office/powerpoint/2010/main" val="23368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D26-6963-4519-B7ED-D9F7749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with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D01-0565-44BF-88F1-007C1215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terminal problem means that two transmitters might never be able to detect each other’s transmissions</a:t>
            </a:r>
          </a:p>
          <a:p>
            <a:endParaRPr lang="en-US" dirty="0"/>
          </a:p>
          <a:p>
            <a:r>
              <a:rPr lang="en-US" dirty="0"/>
              <a:t>A partial solution</a:t>
            </a:r>
          </a:p>
          <a:p>
            <a:pPr lvl="1"/>
            <a:r>
              <a:rPr lang="en-US" dirty="0"/>
              <a:t>When channel is idle, transmitter sends a short Request To Send (RTS)</a:t>
            </a:r>
          </a:p>
          <a:p>
            <a:pPr lvl="1"/>
            <a:r>
              <a:rPr lang="en-US" dirty="0"/>
              <a:t>Receiver will send a Clear To Send (CTS) to only one node at a time</a:t>
            </a:r>
          </a:p>
          <a:p>
            <a:pPr lvl="1"/>
            <a:r>
              <a:rPr lang="en-US" dirty="0"/>
              <a:t>RTS collisions are faster and less wasteful than hidden terminal collisions</a:t>
            </a:r>
          </a:p>
          <a:p>
            <a:pPr lvl="1"/>
            <a:r>
              <a:rPr lang="en-US" dirty="0"/>
              <a:t>Downside: overhead is high for waiting for CTS when contention is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88F8A-159C-4F02-8578-31A0A00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6" y="2570490"/>
            <a:ext cx="3257551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90"/>
            <a:ext cx="3257551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5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5" y="2815079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6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A93DF-2C52-3747-9BB2-21486BCC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75" y="2791264"/>
            <a:ext cx="239776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1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844-6FAF-491E-B2E7-13ABD25F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C03E-88CE-4553-A35A-ABCDC285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r>
              <a:rPr lang="en-US" dirty="0"/>
              <a:t>Goal: split up communication such that devices will not conflict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be predetermined or reservation-based</a:t>
            </a:r>
          </a:p>
          <a:p>
            <a:pPr lvl="1"/>
            <a:r>
              <a:rPr lang="en-US" dirty="0"/>
              <a:t>Devices might request to join the schedule and be given a slot</a:t>
            </a:r>
          </a:p>
          <a:p>
            <a:pPr lvl="2"/>
            <a:r>
              <a:rPr lang="en-US" dirty="0"/>
              <a:t>Devices lose their slot if it goes unused for some amount of time</a:t>
            </a:r>
          </a:p>
          <a:p>
            <a:pPr lvl="2"/>
            <a:r>
              <a:rPr lang="en-US" dirty="0"/>
              <a:t>Reservations often occur during a dedicated CSMA contention slot</a:t>
            </a:r>
          </a:p>
          <a:p>
            <a:pPr lvl="1"/>
            <a:r>
              <a:rPr lang="en-US" dirty="0"/>
              <a:t>Assignment of schedules can be complicated</a:t>
            </a:r>
          </a:p>
          <a:p>
            <a:pPr lvl="1"/>
            <a:endParaRPr lang="en-US" dirty="0"/>
          </a:p>
          <a:p>
            <a:r>
              <a:rPr lang="en-US" dirty="0"/>
              <a:t>Really efficient at creating a high-throughput network</a:t>
            </a:r>
          </a:p>
          <a:p>
            <a:pPr lvl="1"/>
            <a:r>
              <a:rPr lang="en-US" dirty="0"/>
              <a:t>Assuming they are all following the same protocol</a:t>
            </a:r>
          </a:p>
          <a:p>
            <a:pPr lvl="1"/>
            <a:r>
              <a:rPr lang="en-US" dirty="0"/>
              <a:t>Otherwise, interference can be very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A82E-7007-4CB6-8E13-A1910EC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FDMA –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frequency</a:t>
            </a:r>
          </a:p>
          <a:p>
            <a:pPr lvl="1"/>
            <a:r>
              <a:rPr lang="en-US" dirty="0"/>
              <a:t>Different carrier frequencies are independent</a:t>
            </a:r>
          </a:p>
          <a:p>
            <a:pPr lvl="1"/>
            <a:r>
              <a:rPr lang="en-US" dirty="0"/>
              <a:t>Fundamentally how RF spectrum is split</a:t>
            </a:r>
          </a:p>
          <a:p>
            <a:pPr lvl="1"/>
            <a:endParaRPr lang="en-US" dirty="0"/>
          </a:p>
          <a:p>
            <a:r>
              <a:rPr lang="en-US" dirty="0"/>
              <a:t>Technically, each device uses a separate, fixed frequency</a:t>
            </a:r>
          </a:p>
          <a:p>
            <a:pPr lvl="1"/>
            <a:r>
              <a:rPr lang="en-US" dirty="0"/>
              <a:t>Walkie-talkies</a:t>
            </a:r>
          </a:p>
          <a:p>
            <a:endParaRPr lang="en-US" dirty="0"/>
          </a:p>
          <a:p>
            <a:r>
              <a:rPr lang="en-US" dirty="0"/>
              <a:t>Conceptually, how RF channels work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networks pick different bands</a:t>
            </a:r>
          </a:p>
          <a:p>
            <a:pPr lvl="1"/>
            <a:r>
              <a:rPr lang="en-US" dirty="0"/>
              <a:t>802.15.4 picks a channel to communicate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DCB78C-80ED-4A30-BA27-723D427A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799" y="3708400"/>
            <a:ext cx="412459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protocol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ALOHA</a:t>
            </a:r>
          </a:p>
          <a:p>
            <a:pPr lvl="1"/>
            <a:r>
              <a:rPr lang="en-US" dirty="0"/>
              <a:t>BLE advertisements</a:t>
            </a:r>
          </a:p>
          <a:p>
            <a:pPr lvl="1"/>
            <a:r>
              <a:rPr lang="en-US" dirty="0"/>
              <a:t>Unlicensed LPWANs: Sigfox,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CSMA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(slotted, CSMA/CA)</a:t>
            </a:r>
          </a:p>
          <a:p>
            <a:pPr lvl="1"/>
            <a:endParaRPr lang="en-US" dirty="0"/>
          </a:p>
          <a:p>
            <a:r>
              <a:rPr lang="en-US" dirty="0"/>
              <a:t>TDMA</a:t>
            </a:r>
          </a:p>
          <a:p>
            <a:pPr lvl="1"/>
            <a:r>
              <a:rPr lang="en-US" dirty="0"/>
              <a:t>BLE connections</a:t>
            </a:r>
          </a:p>
          <a:p>
            <a:pPr lvl="1"/>
            <a:r>
              <a:rPr lang="en-US" dirty="0"/>
              <a:t>Cellular LPWANs: LTE-M and NB-IoT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9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endParaRPr lang="en-US" dirty="0"/>
          </a:p>
          <a:p>
            <a:pPr lvl="2"/>
            <a:r>
              <a:rPr lang="en-US" dirty="0"/>
              <a:t>Favorite Emoji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0D46-FABF-593E-C5AB-F90F687B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B518-1E48-64A4-8C36-63ABA910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 (after this first one) will be in groups of exactly three</a:t>
            </a:r>
          </a:p>
          <a:p>
            <a:endParaRPr lang="en-US" dirty="0"/>
          </a:p>
          <a:p>
            <a:r>
              <a:rPr lang="en-US" dirty="0"/>
              <a:t>I’m trying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what the groups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Match up students who need groups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Please fill out the survey posted on Piazza:</a:t>
            </a:r>
          </a:p>
          <a:p>
            <a:pPr lvl="1"/>
            <a:r>
              <a:rPr lang="en-US" dirty="0">
                <a:hlinkClick r:id="rId2"/>
              </a:rPr>
              <a:t>https://forms.gle/wDvSngsSvJ2hWL56A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F454-0438-EA5A-F2D1-7014A506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7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	-Branden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	-EE, CE, and 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	- Twix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r>
              <a:rPr lang="en-US" dirty="0"/>
              <a:t>	- </a:t>
            </a:r>
            <a:r>
              <a:rPr lang="en-US" dirty="0" err="1"/>
              <a:t>Eevee</a:t>
            </a:r>
            <a:endParaRPr lang="en-US" dirty="0"/>
          </a:p>
          <a:p>
            <a:pPr lvl="2"/>
            <a:r>
              <a:rPr lang="en-US" dirty="0"/>
              <a:t>Favorite Emoji	- 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b="1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73319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Bluetooth Low Energy (BLE)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device-to-device communication</a:t>
            </a:r>
          </a:p>
          <a:p>
            <a:pPr lvl="1"/>
            <a:r>
              <a:rPr lang="en-US" dirty="0"/>
              <a:t>Usually: Computer to Thing</a:t>
            </a:r>
          </a:p>
          <a:p>
            <a:pPr lvl="1"/>
            <a:r>
              <a:rPr lang="en-US" dirty="0"/>
              <a:t>Smartphone to device, Laptop to device, etc.</a:t>
            </a:r>
          </a:p>
          <a:p>
            <a:pPr lvl="1"/>
            <a:endParaRPr lang="en-US" dirty="0"/>
          </a:p>
          <a:p>
            <a:r>
              <a:rPr lang="en-US" dirty="0"/>
              <a:t>Focus on making the “Thing” really low energy</a:t>
            </a:r>
          </a:p>
          <a:p>
            <a:pPr lvl="1"/>
            <a:r>
              <a:rPr lang="en-US" dirty="0"/>
              <a:t>Push energy-intensive requirements onto “Computer”</a:t>
            </a:r>
          </a:p>
          <a:p>
            <a:pPr lvl="1"/>
            <a:endParaRPr lang="en-US" dirty="0"/>
          </a:p>
          <a:p>
            <a:r>
              <a:rPr lang="en-US" dirty="0"/>
              <a:t>Devices (Computer or Thing) are servers with accessible fields</a:t>
            </a:r>
          </a:p>
          <a:p>
            <a:pPr lvl="1"/>
            <a:r>
              <a:rPr lang="en-US" dirty="0"/>
              <a:t>Not the traditional send-explicit-packets interface you might be expecting</a:t>
            </a:r>
          </a:p>
          <a:p>
            <a:pPr lvl="1"/>
            <a:r>
              <a:rPr lang="en-US" dirty="0"/>
              <a:t>Lower layers are still exchanging packets to make it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9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</a:t>
            </a:r>
            <a:r>
              <a:rPr lang="en-US"/>
              <a:t>literally inconsiderate.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Controller/Peripheral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2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development</a:t>
            </a:r>
          </a:p>
          <a:p>
            <a:pPr lvl="1"/>
            <a:r>
              <a:rPr lang="en-US" dirty="0"/>
              <a:t>Research product</a:t>
            </a:r>
          </a:p>
          <a:p>
            <a:pPr lvl="1"/>
            <a:r>
              <a:rPr lang="en-US" dirty="0"/>
              <a:t>Specification</a:t>
            </a:r>
          </a:p>
          <a:p>
            <a:pPr lvl="1"/>
            <a:r>
              <a:rPr lang="en-US" dirty="0"/>
              <a:t>Hardware support</a:t>
            </a:r>
          </a:p>
          <a:p>
            <a:pPr lvl="1"/>
            <a:r>
              <a:rPr lang="en-US" dirty="0"/>
              <a:t>Usefulness and iteration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</a:t>
            </a:r>
          </a:p>
          <a:p>
            <a:pPr lvl="1"/>
            <a:r>
              <a:rPr lang="en-US" dirty="0"/>
              <a:t>Research in early 2000s: Bluetooth Low End Extension and </a:t>
            </a:r>
            <a:r>
              <a:rPr lang="en-US" dirty="0" err="1"/>
              <a:t>Wibree</a:t>
            </a:r>
            <a:endParaRPr lang="en-US" dirty="0"/>
          </a:p>
          <a:p>
            <a:pPr lvl="1"/>
            <a:r>
              <a:rPr lang="en-US" dirty="0"/>
              <a:t>Specification in 2009: Bluetooth version 4.0</a:t>
            </a:r>
          </a:p>
          <a:p>
            <a:pPr lvl="1"/>
            <a:r>
              <a:rPr lang="en-US" dirty="0"/>
              <a:t>Hardware support in 2011/12: iPhone 4s, nRF51 series</a:t>
            </a:r>
          </a:p>
          <a:p>
            <a:pPr lvl="1"/>
            <a:r>
              <a:rPr lang="en-US" dirty="0"/>
              <a:t>4.1 and 4.2 (2014), 5.0 (2016, first in phones 2017, really 2019 though)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6A0C-4C08-E34F-844D-65A387C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Bluetooth has a long history — the IoT is near-exclusively BLE (Bluetooth 4.0+) as opposed to Bluetooth Classic (&lt;4.0)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02F5-6CD7-7546-9173-F44D0E9F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833"/>
          <a:stretch/>
        </p:blipFill>
        <p:spPr>
          <a:xfrm>
            <a:off x="609600" y="2006279"/>
            <a:ext cx="5262219" cy="4132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DEFAA-3B30-0F40-8937-219E3A1D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26D6F-E144-0946-948D-5FE59247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64" y="4181495"/>
            <a:ext cx="5362937" cy="196821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3CC760-1D79-E345-992E-502A4CA3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51"/>
          <a:stretch/>
        </p:blipFill>
        <p:spPr>
          <a:xfrm>
            <a:off x="6234897" y="2006279"/>
            <a:ext cx="5362937" cy="26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2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a bit overwhelming…</a:t>
            </a:r>
          </a:p>
          <a:p>
            <a:pPr lvl="1"/>
            <a:r>
              <a:rPr lang="en-US" dirty="0"/>
              <a:t>5.2 spec: </a:t>
            </a:r>
            <a:r>
              <a:rPr lang="en-US" b="1" dirty="0"/>
              <a:t>3256 pages</a:t>
            </a:r>
          </a:p>
          <a:p>
            <a:pPr lvl="1"/>
            <a:r>
              <a:rPr lang="en-US" dirty="0"/>
              <a:t>We only care about Vol 6: Low Energy Controller</a:t>
            </a:r>
          </a:p>
          <a:p>
            <a:pPr lvl="2"/>
            <a:r>
              <a:rPr lang="en-US" dirty="0"/>
              <a:t>Part A: Physical Layer Specification</a:t>
            </a:r>
          </a:p>
          <a:p>
            <a:pPr lvl="2"/>
            <a:r>
              <a:rPr lang="en-US" dirty="0"/>
              <a:t>Part B: Link Layer Specification</a:t>
            </a:r>
          </a:p>
          <a:p>
            <a:pPr lvl="2"/>
            <a:r>
              <a:rPr lang="en-US" dirty="0"/>
              <a:t>CSS: Part A: Data Types Specification</a:t>
            </a:r>
          </a:p>
          <a:p>
            <a:pPr lvl="2"/>
            <a:r>
              <a:rPr lang="en-US" dirty="0"/>
              <a:t>So ~250 pages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Tip: be willing to just ignore things when skimming specs</a:t>
            </a:r>
          </a:p>
          <a:p>
            <a:pPr lvl="1"/>
            <a:r>
              <a:rPr lang="en-US" dirty="0"/>
              <a:t>5.2 spec covers BLE and Bluetooth Classic and a bunch of upper layer stuff that we never have to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6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– Configuration and Server</a:t>
            </a:r>
          </a:p>
          <a:p>
            <a:pPr lvl="1"/>
            <a:r>
              <a:rPr lang="en-US" dirty="0"/>
              <a:t>GAP – Generic Access Profile</a:t>
            </a:r>
          </a:p>
          <a:p>
            <a:pPr lvl="2"/>
            <a:r>
              <a:rPr lang="en-US" dirty="0"/>
              <a:t>Configure advertising</a:t>
            </a:r>
          </a:p>
          <a:p>
            <a:pPr lvl="1"/>
            <a:r>
              <a:rPr lang="en-US" dirty="0"/>
              <a:t>GATT – Generic </a:t>
            </a:r>
            <a:r>
              <a:rPr lang="en-US" dirty="0" err="1"/>
              <a:t>ATTribute</a:t>
            </a:r>
            <a:r>
              <a:rPr lang="en-US" dirty="0"/>
              <a:t> profile</a:t>
            </a:r>
          </a:p>
          <a:p>
            <a:pPr lvl="2"/>
            <a:r>
              <a:rPr lang="en-US" dirty="0"/>
              <a:t>Configure connections</a:t>
            </a:r>
          </a:p>
          <a:p>
            <a:pPr lvl="2"/>
            <a:endParaRPr lang="en-US" dirty="0"/>
          </a:p>
          <a:p>
            <a:r>
              <a:rPr lang="en-US" dirty="0"/>
              <a:t>HCI - Host Controller Interface (sigh)</a:t>
            </a:r>
          </a:p>
          <a:p>
            <a:pPr lvl="1"/>
            <a:endParaRPr lang="en-US" dirty="0"/>
          </a:p>
          <a:p>
            <a:r>
              <a:rPr lang="en-US" dirty="0"/>
              <a:t>Controller - Communication</a:t>
            </a:r>
          </a:p>
          <a:p>
            <a:pPr lvl="1"/>
            <a:r>
              <a:rPr lang="en-US" dirty="0"/>
              <a:t>Link Layer – send packets</a:t>
            </a:r>
          </a:p>
          <a:p>
            <a:pPr lvl="1"/>
            <a:r>
              <a:rPr lang="en-US" dirty="0"/>
              <a:t>RF and PHY – send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88F2-BA52-4E83-8972-85024C28D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85" y="228600"/>
            <a:ext cx="2785310" cy="5941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2A24E-575F-4381-9FC2-9C518281048D}"/>
              </a:ext>
            </a:extLst>
          </p:cNvPr>
          <p:cNvSpPr/>
          <p:nvPr/>
        </p:nvSpPr>
        <p:spPr>
          <a:xfrm>
            <a:off x="8865031" y="1131376"/>
            <a:ext cx="821410" cy="2464231"/>
          </a:xfrm>
          <a:prstGeom prst="rect">
            <a:avLst/>
          </a:prstGeom>
          <a:solidFill>
            <a:srgbClr val="00AEF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8BD1F7E-17C5-4A60-B642-75EE33F45631}"/>
              </a:ext>
            </a:extLst>
          </p:cNvPr>
          <p:cNvSpPr/>
          <p:nvPr/>
        </p:nvSpPr>
        <p:spPr>
          <a:xfrm>
            <a:off x="8518358" y="4427621"/>
            <a:ext cx="346673" cy="17429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EBEAE8-72D3-44D4-A01A-CD8F354F0A14}"/>
              </a:ext>
            </a:extLst>
          </p:cNvPr>
          <p:cNvSpPr/>
          <p:nvPr/>
        </p:nvSpPr>
        <p:spPr>
          <a:xfrm>
            <a:off x="8459323" y="1179094"/>
            <a:ext cx="346673" cy="246660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94D72-D4D8-4325-BE64-416FC6C69A58}"/>
              </a:ext>
            </a:extLst>
          </p:cNvPr>
          <p:cNvSpPr txBox="1"/>
          <p:nvPr/>
        </p:nvSpPr>
        <p:spPr>
          <a:xfrm>
            <a:off x="7637810" y="2224583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AF2B4-9005-42FF-A55F-6F2F63C221EA}"/>
              </a:ext>
            </a:extLst>
          </p:cNvPr>
          <p:cNvSpPr txBox="1"/>
          <p:nvPr/>
        </p:nvSpPr>
        <p:spPr>
          <a:xfrm>
            <a:off x="7152773" y="511444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1910482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concerns for the Data link layer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  <a:p>
            <a:pPr lvl="1"/>
            <a:endParaRPr lang="en-US" dirty="0"/>
          </a:p>
          <a:p>
            <a:r>
              <a:rPr lang="en-US" dirty="0"/>
              <a:t>Describe Medium Access Control mechanisms</a:t>
            </a:r>
          </a:p>
          <a:p>
            <a:endParaRPr lang="en-US" dirty="0"/>
          </a:p>
          <a:p>
            <a:r>
              <a:rPr lang="en-US" dirty="0"/>
              <a:t>Introduction to Bluetooth Low Energy</a:t>
            </a:r>
          </a:p>
          <a:p>
            <a:pPr lvl="1"/>
            <a:r>
              <a:rPr lang="en-US" sz="2800" dirty="0"/>
              <a:t>What are the goals of the protocol?</a:t>
            </a:r>
          </a:p>
          <a:p>
            <a:pPr lvl="1"/>
            <a:r>
              <a:rPr lang="en-US" sz="2800" dirty="0"/>
              <a:t>What do the lower layers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5C80-1ADE-418F-844F-FC92A00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roles at the same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8C2C-B768-49C3-AE56-3FECB64F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Topology picture is a simplification of roles</a:t>
            </a:r>
          </a:p>
          <a:p>
            <a:endParaRPr lang="en-US" dirty="0"/>
          </a:p>
          <a:p>
            <a:r>
              <a:rPr lang="en-US" dirty="0"/>
              <a:t>A single device can have multiple roles simultaneously</a:t>
            </a:r>
          </a:p>
          <a:p>
            <a:pPr lvl="1"/>
            <a:r>
              <a:rPr lang="en-US" dirty="0"/>
              <a:t>Scanning and Advertising simultaneously</a:t>
            </a:r>
          </a:p>
          <a:p>
            <a:pPr lvl="1"/>
            <a:r>
              <a:rPr lang="en-US" dirty="0"/>
              <a:t>Peripheral and Scanner and Advertiser simultaneously</a:t>
            </a:r>
          </a:p>
          <a:p>
            <a:pPr lvl="1"/>
            <a:r>
              <a:rPr lang="en-US" dirty="0"/>
              <a:t>Peripheral and Scanner and Central and Advertiser simultaneously</a:t>
            </a:r>
          </a:p>
          <a:p>
            <a:pPr lvl="2"/>
            <a:r>
              <a:rPr lang="en-US" dirty="0"/>
              <a:t>Getting a bit out of hand though</a:t>
            </a:r>
          </a:p>
          <a:p>
            <a:pPr lvl="1"/>
            <a:endParaRPr lang="en-US" dirty="0"/>
          </a:p>
          <a:p>
            <a:r>
              <a:rPr lang="en-US" dirty="0"/>
              <a:t>Also possible:</a:t>
            </a:r>
          </a:p>
          <a:p>
            <a:pPr lvl="1"/>
            <a:r>
              <a:rPr lang="en-US" dirty="0"/>
              <a:t>One Peripheral can be connected to multiple Centrals</a:t>
            </a:r>
          </a:p>
          <a:p>
            <a:pPr lvl="2"/>
            <a:r>
              <a:rPr lang="en-US" dirty="0"/>
              <a:t>This is relatively new in BLE still, you’ll find old docs saying you can’t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D1782-7EA2-4AD6-8A19-626DDD70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9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marL="914400" lvl="2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6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lvl="2"/>
            <a:r>
              <a:rPr lang="en-US" dirty="0"/>
              <a:t>Advertiser and Peripheral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lvl="2"/>
            <a:r>
              <a:rPr lang="en-US" dirty="0"/>
              <a:t>Scanner and Central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lvl="2"/>
            <a:r>
              <a:rPr lang="en-US" dirty="0"/>
              <a:t>Advertiser, Peripheral, Scanner, and Central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9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b="1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39106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5371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  <a:p>
            <a:r>
              <a:rPr lang="en-US" sz="2800" b="1" dirty="0"/>
              <a:t>Can’t on 2.4 GHz</a:t>
            </a:r>
          </a:p>
          <a:p>
            <a:br>
              <a:rPr lang="en-US" sz="2800" b="1" dirty="0"/>
            </a:br>
            <a:r>
              <a:rPr lang="en-US" sz="2800" b="1" dirty="0"/>
              <a:t>Wants 2.4 GHz for technology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80234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Frequency-Shift Keying (GFSK)</a:t>
            </a:r>
          </a:p>
          <a:p>
            <a:pPr lvl="1"/>
            <a:r>
              <a:rPr lang="en-US" dirty="0"/>
              <a:t>Improvement on base Frequency-shift Keying</a:t>
            </a:r>
          </a:p>
          <a:p>
            <a:pPr lvl="1"/>
            <a:r>
              <a:rPr lang="en-US" dirty="0"/>
              <a:t>Smoother transitions between bits -&gt; reduces nearby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4FA66-7084-F23D-2E15-89722C302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70"/>
          <a:stretch/>
        </p:blipFill>
        <p:spPr>
          <a:xfrm>
            <a:off x="842257" y="3018152"/>
            <a:ext cx="5025100" cy="3154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C2E01-449D-1B95-CD74-F9FC59EA6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35" b="5672"/>
          <a:stretch/>
        </p:blipFill>
        <p:spPr>
          <a:xfrm>
            <a:off x="6324644" y="3124775"/>
            <a:ext cx="5025100" cy="30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6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914C-BC2D-314A-9761-CBBC2349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Gaussian FSK lessens spectral leakage at the expense of some loss in </a:t>
            </a:r>
            <a:r>
              <a:rPr lang="en-US" dirty="0" err="1"/>
              <a:t>intersymbol</a:t>
            </a:r>
            <a:r>
              <a:rPr lang="en-US" dirty="0"/>
              <a:t> discriminability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A1DBB-6E04-9F46-9F06-7354380A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55342-2E20-C44C-AB2D-C2FC04F1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" y="2278578"/>
            <a:ext cx="5518551" cy="29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EC5EB-3DBF-604D-A0EA-DD70EA02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50" y="2278578"/>
            <a:ext cx="5518551" cy="29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DD95-E005-E348-BBFF-35254A89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from `good case` BLE hardware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FBB02-0B9F-2B4A-972F-F56321D9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52D6B-AA1E-0247-A10F-24B6288D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4" y="1417639"/>
            <a:ext cx="8906933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8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nRF52840 capabilities</a:t>
            </a:r>
          </a:p>
          <a:p>
            <a:pPr lvl="1"/>
            <a:r>
              <a:rPr lang="en-US" dirty="0"/>
              <a:t>Transmit: up to 8 dBm</a:t>
            </a:r>
          </a:p>
          <a:p>
            <a:pPr lvl="1"/>
            <a:r>
              <a:rPr lang="en-US" dirty="0"/>
              <a:t>Receive sensitivity: -95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5157E-3FDF-4633-B9BE-AA080417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2" y="1098550"/>
            <a:ext cx="10295903" cy="35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walkthrough of BLE: </a:t>
            </a:r>
          </a:p>
          <a:p>
            <a:pPr lvl="1"/>
            <a:r>
              <a:rPr lang="en-US" dirty="0">
                <a:hlinkClick r:id="rId2"/>
              </a:rPr>
              <a:t>https://www.silabs.com/documents/public/user-guides/ug103-14-fundamentals-ble.pdf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>
                <a:hlinkClick r:id="rId3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4"/>
              </a:rPr>
              <a:t>4.2 specification</a:t>
            </a:r>
            <a:r>
              <a:rPr lang="en-US" dirty="0"/>
              <a:t>] (link to PDF download)</a:t>
            </a:r>
          </a:p>
          <a:p>
            <a:pPr lvl="1"/>
            <a:r>
              <a:rPr lang="en-US" dirty="0"/>
              <a:t>Also: [</a:t>
            </a:r>
            <a:r>
              <a:rPr lang="en-US" dirty="0">
                <a:hlinkClick r:id="rId5"/>
              </a:rPr>
              <a:t>Supplement v9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I used a mix of 5.2 and 4.2 for this</a:t>
            </a:r>
          </a:p>
          <a:p>
            <a:pPr lvl="1"/>
            <a:r>
              <a:rPr lang="en-US" dirty="0"/>
              <a:t>Will talk about BLE 5 differences as part of next lecture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6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b="1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80258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Same packet structure for both advertisements and connections</a:t>
            </a:r>
          </a:p>
          <a:p>
            <a:pPr lvl="1"/>
            <a:r>
              <a:rPr lang="en-US" dirty="0"/>
              <a:t>Fields are filled in little endian (the opposite of network byte order 😡)</a:t>
            </a:r>
          </a:p>
          <a:p>
            <a:pPr lvl="1"/>
            <a:endParaRPr lang="en-US" dirty="0"/>
          </a:p>
          <a:p>
            <a:r>
              <a:rPr lang="en-US" dirty="0"/>
              <a:t>Access address unique for each connection (randomly chosen)</a:t>
            </a:r>
          </a:p>
          <a:p>
            <a:pPr lvl="1"/>
            <a:r>
              <a:rPr lang="en-US" dirty="0"/>
              <a:t>In Advertising always set to 0x8E89BED6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BB8CF-1A5A-41A5-922F-58487174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06" y="1281672"/>
            <a:ext cx="9775988" cy="21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	Privacy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whitening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long series of repetitive bits (all zeros or all ones)</a:t>
            </a:r>
          </a:p>
          <a:p>
            <a:pPr lvl="1"/>
            <a:r>
              <a:rPr lang="en-US" dirty="0"/>
              <a:t>Would cause RF noise to be more focused in one direction</a:t>
            </a:r>
          </a:p>
          <a:p>
            <a:pPr lvl="1"/>
            <a:r>
              <a:rPr lang="en-US" dirty="0"/>
              <a:t>Radio hardware desires output to have zero DC-bias (or close to that)</a:t>
            </a:r>
          </a:p>
          <a:p>
            <a:pPr lvl="1"/>
            <a:r>
              <a:rPr lang="en-US" dirty="0"/>
              <a:t>Great example of the PHY and MAC being interwoven in wireless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 always forget this exists, since hardware usually handles it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D918-4CA1-4BA5-B085-429ACCEA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83" y="2787208"/>
            <a:ext cx="7419841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4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E658-DFCD-4567-9261-835D5E8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processing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1537-9125-4B4D-A627-BD2C2EB9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F527-D452-44C4-9821-016B2427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8" y="2120848"/>
            <a:ext cx="10264715" cy="30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5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enough scanners, could you track BLE devices as they move?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8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Depends on how long they use a device address for</a:t>
            </a:r>
          </a:p>
          <a:p>
            <a:pPr lvl="2"/>
            <a:r>
              <a:rPr lang="en-US" dirty="0"/>
              <a:t>You can do a scan of BLE transmissions to find device addresses</a:t>
            </a:r>
          </a:p>
          <a:p>
            <a:pPr lvl="2"/>
            <a:r>
              <a:rPr lang="en-US" dirty="0"/>
              <a:t>Scans at multiple locations can detect when a device moves throughout an area</a:t>
            </a:r>
          </a:p>
          <a:p>
            <a:pPr lvl="2"/>
            <a:r>
              <a:rPr lang="en-US" dirty="0"/>
              <a:t>But if the device re-randomizes between two scanners, you can’t follow it anymore</a:t>
            </a:r>
          </a:p>
          <a:p>
            <a:pPr lvl="3"/>
            <a:r>
              <a:rPr lang="en-US" dirty="0"/>
              <a:t>Re-randomizing at a scanner could be detectable…</a:t>
            </a:r>
          </a:p>
          <a:p>
            <a:pPr lvl="3"/>
            <a:r>
              <a:rPr lang="en-US" dirty="0"/>
              <a:t>Or if the user has more than one device with unsynchronized rotation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4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Physical Layer</a:t>
            </a:r>
          </a:p>
          <a:p>
            <a:pPr lvl="2"/>
            <a:r>
              <a:rPr lang="en-US" dirty="0"/>
              <a:t>Fingerprint unique physical-layer imperfections in signals</a:t>
            </a:r>
          </a:p>
          <a:p>
            <a:pPr lvl="2"/>
            <a:r>
              <a:rPr lang="en-US" dirty="0"/>
              <a:t>Looking at things like amplitude and timing</a:t>
            </a:r>
          </a:p>
          <a:p>
            <a:pPr lvl="2"/>
            <a:r>
              <a:rPr lang="en-US" dirty="0"/>
              <a:t>2022 paper out of UCSD explores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C7E11-6127-70C2-AE6A-DE8515C6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62" y="3657600"/>
            <a:ext cx="8505538" cy="38497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3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265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008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  <a:p>
            <a:pPr lvl="1"/>
            <a:r>
              <a:rPr lang="en-US" dirty="0"/>
              <a:t>Combine arbitrary bits into a “packet” of data</a:t>
            </a:r>
          </a:p>
          <a:p>
            <a:pPr lvl="1"/>
            <a:endParaRPr lang="en-US" dirty="0"/>
          </a:p>
          <a:p>
            <a:r>
              <a:rPr lang="en-US" dirty="0"/>
              <a:t>Logical link control</a:t>
            </a:r>
          </a:p>
          <a:p>
            <a:pPr lvl="1"/>
            <a:r>
              <a:rPr lang="en-US" dirty="0"/>
              <a:t>Manage transfer between transmitter and receiver</a:t>
            </a:r>
          </a:p>
          <a:p>
            <a:pPr lvl="1"/>
            <a:r>
              <a:rPr lang="en-US" dirty="0"/>
              <a:t>Error detection and correction</a:t>
            </a:r>
          </a:p>
          <a:p>
            <a:pPr lvl="1"/>
            <a:endParaRPr lang="en-US" dirty="0"/>
          </a:p>
          <a:p>
            <a:r>
              <a:rPr lang="en-US" dirty="0"/>
              <a:t>Media access</a:t>
            </a:r>
          </a:p>
          <a:p>
            <a:pPr lvl="1"/>
            <a:r>
              <a:rPr lang="en-US" dirty="0"/>
              <a:t>Controlling which device gets to transmit next</a:t>
            </a:r>
          </a:p>
          <a:p>
            <a:pPr lvl="1"/>
            <a:endParaRPr lang="en-US" dirty="0"/>
          </a:p>
          <a:p>
            <a:r>
              <a:rPr lang="en-US" dirty="0"/>
              <a:t>Inherently coupled to PHY and its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7BE8-78D9-425F-A538-53C07B0E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detection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706-780F-4A9C-8922-B152CF62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Detection: only detect errors</a:t>
            </a:r>
          </a:p>
          <a:p>
            <a:pPr lvl="1"/>
            <a:r>
              <a:rPr lang="en-US" dirty="0"/>
              <a:t>Make sure corrupted packets get discarded</a:t>
            </a:r>
          </a:p>
          <a:p>
            <a:pPr lvl="1"/>
            <a:r>
              <a:rPr lang="en-US" dirty="0"/>
              <a:t>Cyclical Redundancy Checks</a:t>
            </a:r>
          </a:p>
          <a:p>
            <a:pPr lvl="2"/>
            <a:r>
              <a:rPr lang="en-US" dirty="0"/>
              <a:t>Detect single bit errors</a:t>
            </a:r>
          </a:p>
          <a:p>
            <a:pPr lvl="2"/>
            <a:r>
              <a:rPr lang="en-US" dirty="0"/>
              <a:t>Detect “burst” errors of several contiguous bits</a:t>
            </a:r>
          </a:p>
          <a:p>
            <a:pPr lvl="2"/>
            <a:endParaRPr lang="en-US" dirty="0"/>
          </a:p>
          <a:p>
            <a:r>
              <a:rPr lang="en-US" dirty="0"/>
              <a:t>Recovery: also try to recover from small bit errors</a:t>
            </a:r>
          </a:p>
          <a:p>
            <a:pPr lvl="1"/>
            <a:r>
              <a:rPr lang="en-US" dirty="0"/>
              <a:t>Forward error correction</a:t>
            </a:r>
          </a:p>
          <a:p>
            <a:pPr lvl="1"/>
            <a:r>
              <a:rPr lang="en-US" dirty="0"/>
              <a:t>Retransmissions</a:t>
            </a:r>
          </a:p>
          <a:p>
            <a:pPr lvl="1"/>
            <a:r>
              <a:rPr lang="en-US" dirty="0"/>
              <a:t>Far more important for wireless because the cost of transmission is higher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1C7DC-3FC6-4726-A445-EC61B16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070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2715</TotalTime>
  <Words>2664</Words>
  <Application>Microsoft Office PowerPoint</Application>
  <PresentationFormat>Widescreen</PresentationFormat>
  <Paragraphs>623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Tahoma</vt:lpstr>
      <vt:lpstr>Class Slides</vt:lpstr>
      <vt:lpstr>Lecture 03 Data Link Layer + BLE Introduction</vt:lpstr>
      <vt:lpstr>Administrivia</vt:lpstr>
      <vt:lpstr>Partnership survey</vt:lpstr>
      <vt:lpstr>Today’s Goals</vt:lpstr>
      <vt:lpstr>Bluetooth Low Energy Resources</vt:lpstr>
      <vt:lpstr>Outline</vt:lpstr>
      <vt:lpstr>Data Link Layer</vt:lpstr>
      <vt:lpstr>Framing</vt:lpstr>
      <vt:lpstr>Error control: detection and recovery</vt:lpstr>
      <vt:lpstr>Medium Access Control</vt:lpstr>
      <vt:lpstr>Analogy: wireless medium as acoustic</vt:lpstr>
      <vt:lpstr>Analogy: wireless medium as acoustic</vt:lpstr>
      <vt:lpstr>MAC protocol categorization</vt:lpstr>
      <vt:lpstr>ALOHA</vt:lpstr>
      <vt:lpstr>Packet collisions</vt:lpstr>
      <vt:lpstr>Slotted ALOHA</vt:lpstr>
      <vt:lpstr>ALOHA throughput</vt:lpstr>
      <vt:lpstr>Capture effect</vt:lpstr>
      <vt:lpstr>MAC protocol categorization</vt:lpstr>
      <vt:lpstr>CSMA/CA – Carrier Sense Multiple Access with Collision Avoidance</vt:lpstr>
      <vt:lpstr>CSMA/CD – CSMA with Collision Detection</vt:lpstr>
      <vt:lpstr>Hidden terminal problem</vt:lpstr>
      <vt:lpstr>CSMA with RTS/CTS</vt:lpstr>
      <vt:lpstr>MAC protocol categorization</vt:lpstr>
      <vt:lpstr>Contention-free access control protocols</vt:lpstr>
      <vt:lpstr>FDMA – Frequency Division Multiple Access</vt:lpstr>
      <vt:lpstr>TDMA – Time Division Multiple Access</vt:lpstr>
      <vt:lpstr>Real-world protocol access control</vt:lpstr>
      <vt:lpstr>Break + Say hi to your neighbors</vt:lpstr>
      <vt:lpstr>Break + Say hi to your neighbors</vt:lpstr>
      <vt:lpstr>Outline</vt:lpstr>
      <vt:lpstr>Basics of Bluetooth Low Energy (BLE)</vt:lpstr>
      <vt:lpstr>A note on outdated notation</vt:lpstr>
      <vt:lpstr>BLE development</vt:lpstr>
      <vt:lpstr>Bluetooth has a long history — the IoT is near-exclusively BLE (Bluetooth 4.0+) as opposed to Bluetooth Classic (&lt;4.0)</vt:lpstr>
      <vt:lpstr>Bluetooth Specification</vt:lpstr>
      <vt:lpstr>BLE Layers</vt:lpstr>
      <vt:lpstr>BLE mechanisms</vt:lpstr>
      <vt:lpstr>BLE network topology</vt:lpstr>
      <vt:lpstr>Multiple roles at the same time</vt:lpstr>
      <vt:lpstr>Break + Check your understanding</vt:lpstr>
      <vt:lpstr>Break + Check your understanding</vt:lpstr>
      <vt:lpstr>Outline</vt:lpstr>
      <vt:lpstr>BLE frequency</vt:lpstr>
      <vt:lpstr>BLE frequency</vt:lpstr>
      <vt:lpstr>BLE modulation</vt:lpstr>
      <vt:lpstr>Gaussian FSK lessens spectral leakage at the expense of some loss in intersymbol discriminability</vt:lpstr>
      <vt:lpstr>An example from `good case` BLE hardware</vt:lpstr>
      <vt:lpstr>BLE signal strength</vt:lpstr>
      <vt:lpstr>Outline</vt:lpstr>
      <vt:lpstr>Packet structure</vt:lpstr>
      <vt:lpstr>Device addresses</vt:lpstr>
      <vt:lpstr>Device addresses</vt:lpstr>
      <vt:lpstr>Data whitening</vt:lpstr>
      <vt:lpstr>Bit processing pipeline</vt:lpstr>
      <vt:lpstr>Break + Question</vt:lpstr>
      <vt:lpstr>Break + Question</vt:lpstr>
      <vt:lpstr>Break +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BLE Advertisements</dc:title>
  <dc:creator>Branden Ghena</dc:creator>
  <cp:lastModifiedBy>Branden Ghena</cp:lastModifiedBy>
  <cp:revision>72</cp:revision>
  <dcterms:created xsi:type="dcterms:W3CDTF">2021-01-19T04:54:21Z</dcterms:created>
  <dcterms:modified xsi:type="dcterms:W3CDTF">2023-01-09T22:49:58Z</dcterms:modified>
</cp:coreProperties>
</file>