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8"/>
  </p:notesMasterIdLst>
  <p:sldIdLst>
    <p:sldId id="256" r:id="rId2"/>
    <p:sldId id="384" r:id="rId3"/>
    <p:sldId id="449" r:id="rId4"/>
    <p:sldId id="383" r:id="rId5"/>
    <p:sldId id="385" r:id="rId6"/>
    <p:sldId id="386" r:id="rId7"/>
    <p:sldId id="264" r:id="rId8"/>
    <p:sldId id="496" r:id="rId9"/>
    <p:sldId id="387" r:id="rId10"/>
    <p:sldId id="389" r:id="rId11"/>
    <p:sldId id="395" r:id="rId12"/>
    <p:sldId id="2273" r:id="rId13"/>
    <p:sldId id="2274" r:id="rId14"/>
    <p:sldId id="390" r:id="rId15"/>
    <p:sldId id="396" r:id="rId16"/>
    <p:sldId id="391" r:id="rId17"/>
    <p:sldId id="397" r:id="rId18"/>
    <p:sldId id="2088" r:id="rId19"/>
    <p:sldId id="1844" r:id="rId20"/>
    <p:sldId id="392" r:id="rId21"/>
    <p:sldId id="2091" r:id="rId22"/>
    <p:sldId id="393" r:id="rId23"/>
    <p:sldId id="419" r:id="rId24"/>
    <p:sldId id="2263" r:id="rId25"/>
    <p:sldId id="2278" r:id="rId26"/>
    <p:sldId id="2281" r:id="rId27"/>
    <p:sldId id="2283" r:id="rId28"/>
    <p:sldId id="2284" r:id="rId29"/>
    <p:sldId id="2287" r:id="rId30"/>
    <p:sldId id="2288" r:id="rId31"/>
    <p:sldId id="2285" r:id="rId32"/>
    <p:sldId id="394" r:id="rId33"/>
    <p:sldId id="2286" r:id="rId34"/>
    <p:sldId id="2277" r:id="rId35"/>
    <p:sldId id="2264" r:id="rId36"/>
    <p:sldId id="423" r:id="rId37"/>
    <p:sldId id="465" r:id="rId38"/>
    <p:sldId id="2275" r:id="rId39"/>
    <p:sldId id="471" r:id="rId40"/>
    <p:sldId id="2276" r:id="rId41"/>
    <p:sldId id="404" r:id="rId42"/>
    <p:sldId id="2279" r:id="rId43"/>
    <p:sldId id="472" r:id="rId44"/>
    <p:sldId id="473" r:id="rId45"/>
    <p:sldId id="474" r:id="rId46"/>
    <p:sldId id="477" r:id="rId47"/>
    <p:sldId id="479" r:id="rId48"/>
    <p:sldId id="488" r:id="rId49"/>
    <p:sldId id="489" r:id="rId50"/>
    <p:sldId id="490" r:id="rId51"/>
    <p:sldId id="491" r:id="rId52"/>
    <p:sldId id="492" r:id="rId53"/>
    <p:sldId id="498" r:id="rId54"/>
    <p:sldId id="493" r:id="rId55"/>
    <p:sldId id="499" r:id="rId56"/>
    <p:sldId id="228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449"/>
            <p14:sldId id="383"/>
            <p14:sldId id="385"/>
            <p14:sldId id="386"/>
            <p14:sldId id="264"/>
          </p14:sldIdLst>
        </p14:section>
        <p14:section name="Internet of Things" id="{82489478-E853-4981-A7EB-3813E3311B43}">
          <p14:sldIdLst>
            <p14:sldId id="496"/>
            <p14:sldId id="387"/>
            <p14:sldId id="389"/>
            <p14:sldId id="395"/>
            <p14:sldId id="2273"/>
            <p14:sldId id="2274"/>
            <p14:sldId id="390"/>
            <p14:sldId id="396"/>
            <p14:sldId id="391"/>
            <p14:sldId id="397"/>
            <p14:sldId id="2088"/>
            <p14:sldId id="1844"/>
            <p14:sldId id="392"/>
            <p14:sldId id="2091"/>
            <p14:sldId id="393"/>
            <p14:sldId id="419"/>
            <p14:sldId id="2263"/>
          </p14:sldIdLst>
        </p14:section>
        <p14:section name="Embedded Systems" id="{F80EAE95-24F5-4900-A0C2-163F828F1C56}">
          <p14:sldIdLst>
            <p14:sldId id="2278"/>
            <p14:sldId id="2281"/>
            <p14:sldId id="2283"/>
            <p14:sldId id="2284"/>
            <p14:sldId id="2287"/>
            <p14:sldId id="2288"/>
            <p14:sldId id="2285"/>
            <p14:sldId id="394"/>
            <p14:sldId id="2286"/>
          </p14:sldIdLst>
        </p14:section>
        <p14:section name="Course Overview" id="{16E1A46E-A993-4E2D-8B70-0B4B75C5A37F}">
          <p14:sldIdLst>
            <p14:sldId id="2277"/>
            <p14:sldId id="2264"/>
            <p14:sldId id="423"/>
            <p14:sldId id="465"/>
            <p14:sldId id="2275"/>
            <p14:sldId id="471"/>
            <p14:sldId id="2276"/>
            <p14:sldId id="404"/>
          </p14:sldIdLst>
        </p14:section>
        <p14:section name="Wireless Networks" id="{0AD6D2E6-6A8C-4EAA-B9DD-C1ED23D57791}">
          <p14:sldIdLst>
            <p14:sldId id="2279"/>
            <p14:sldId id="472"/>
            <p14:sldId id="473"/>
            <p14:sldId id="474"/>
            <p14:sldId id="477"/>
            <p14:sldId id="479"/>
            <p14:sldId id="488"/>
            <p14:sldId id="489"/>
            <p14:sldId id="490"/>
            <p14:sldId id="491"/>
            <p14:sldId id="492"/>
            <p14:sldId id="498"/>
            <p14:sldId id="493"/>
            <p14:sldId id="499"/>
          </p14:sldIdLst>
        </p14:section>
        <p14:section name="Wrapup" id="{29A7F866-9DA9-446B-8359-CE426CB89C7A}">
          <p14:sldIdLst>
            <p14:sldId id="2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feature of modern computing classes is the amount of energy storage required to allow their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Clip art: http://</a:t>
            </a:r>
            <a:r>
              <a:rPr lang="en-US" dirty="0" err="1"/>
              <a:t>www.ctecsolar.com</a:t>
            </a:r>
            <a:r>
              <a:rPr lang="en-US" dirty="0"/>
              <a:t>/cut-cord-electric-company/</a:t>
            </a:r>
          </a:p>
          <a:p>
            <a:r>
              <a:rPr lang="en-US" dirty="0"/>
              <a:t>X-rays: </a:t>
            </a:r>
            <a:r>
              <a:rPr lang="en-US" dirty="0" err="1"/>
              <a:t>iFixit</a:t>
            </a:r>
            <a:r>
              <a:rPr lang="en-US" dirty="0"/>
              <a:t> teardowns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7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9.jpe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5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8.emf"/><Relationship Id="rId33" Type="http://schemas.openxmlformats.org/officeDocument/2006/relationships/image" Target="../media/image34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7.png"/><Relationship Id="rId32" Type="http://schemas.microsoft.com/office/2007/relationships/hdphoto" Target="../media/hdphoto2.wdp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6.emf"/><Relationship Id="rId28" Type="http://schemas.openxmlformats.org/officeDocument/2006/relationships/image" Target="../media/image31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30.png"/><Relationship Id="rId30" Type="http://schemas.openxmlformats.org/officeDocument/2006/relationships/image" Target="../media/image32.png"/><Relationship Id="rId35" Type="http://schemas.openxmlformats.org/officeDocument/2006/relationships/image" Target="../media/image36.jpeg"/><Relationship Id="rId8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tpannuto.co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restheller.com/Apollo-11-Computer-vs-USB-C-chargers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7B2A-82FE-4C7D-82F2-E5C65C4DBA4F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a smart speaker was battery powered and meant to be kept in your pocket?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a smart speaker was battery powered and meant to be kept in your pocket?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pPr lvl="1"/>
            <a:r>
              <a:rPr lang="en-US" sz="2800" dirty="0"/>
              <a:t>Feels to me like a personal device rather than infrastructure</a:t>
            </a:r>
          </a:p>
          <a:p>
            <a:pPr lvl="1"/>
            <a:r>
              <a:rPr lang="en-US" sz="2800" dirty="0"/>
              <a:t>Something important about having many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	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9431-4C0B-F549-AC20-09A329BB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IoT challenges: </a:t>
            </a:r>
            <a:r>
              <a:rPr lang="en-US" i="1" dirty="0"/>
              <a:t>power</a:t>
            </a:r>
            <a:r>
              <a:rPr lang="en-US" dirty="0"/>
              <a:t> and </a:t>
            </a:r>
            <a:r>
              <a:rPr lang="en-US" i="1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8DCE-9BD6-A448-BBA9-CD1C0C374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technologies</a:t>
            </a:r>
          </a:p>
          <a:p>
            <a:pPr lvl="1"/>
            <a:r>
              <a:rPr lang="en-US" dirty="0"/>
              <a:t>For resource-constrained systems, such as the IoT</a:t>
            </a:r>
          </a:p>
          <a:p>
            <a:pPr lvl="1"/>
            <a:endParaRPr lang="en-US" dirty="0"/>
          </a:p>
          <a:p>
            <a:r>
              <a:rPr lang="en-US" dirty="0"/>
              <a:t>We will focus on the tradeoffs between technologies</a:t>
            </a:r>
          </a:p>
          <a:p>
            <a:pPr lvl="1"/>
            <a:r>
              <a:rPr lang="en-US" dirty="0"/>
              <a:t>How they balance differing constraints</a:t>
            </a:r>
          </a:p>
          <a:p>
            <a:pPr lvl="2"/>
            <a:r>
              <a:rPr lang="en-US" dirty="0"/>
              <a:t>Power, spectrum, complexity, etc.</a:t>
            </a:r>
          </a:p>
          <a:p>
            <a:pPr lvl="1"/>
            <a:r>
              <a:rPr lang="en-US" dirty="0"/>
              <a:t>And the technical foundations of these designs and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05A0A-14DE-674A-8D53-AB05D7A8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2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ABE0DBD1-E538-0149-955A-E996588F25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2464"/>
            <a:ext cx="8737600" cy="620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59F8-97CE-0943-9FF3-53B7B2BB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i="1" dirty="0"/>
              <a:t>the</a:t>
            </a:r>
            <a:r>
              <a:rPr lang="en-US" dirty="0"/>
              <a:t> defining constraint of emerging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16E8-05E0-D948-A89A-4C1E5F7D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931" y="6354139"/>
            <a:ext cx="2844800" cy="365125"/>
          </a:xfrm>
        </p:spPr>
        <p:txBody>
          <a:bodyPr/>
          <a:lstStyle/>
          <a:p>
            <a:fld id="{434A358D-2637-E146-A3BD-05BD470B507B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44629C-DE14-E84E-B99F-80534413F6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340" y="3522333"/>
            <a:ext cx="1346453" cy="11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A4ED5-D82B-9445-AAAD-68A6428FA59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auto">
          <a:xfrm flipV="1">
            <a:off x="1888385" y="2178834"/>
            <a:ext cx="250883" cy="1358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36C4B-F87E-1846-B68E-77D86535DE0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 flipV="1">
            <a:off x="2280999" y="3175294"/>
            <a:ext cx="344116" cy="49172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A2E83-2F38-3E45-BE7A-2835C54022BD}"/>
              </a:ext>
            </a:extLst>
          </p:cNvPr>
          <p:cNvCxnSpPr>
            <a:cxnSpLocks/>
            <a:endCxn id="31" idx="2"/>
          </p:cNvCxnSpPr>
          <p:nvPr>
            <p:custDataLst>
              <p:tags r:id="rId5"/>
            </p:custDataLst>
          </p:nvPr>
        </p:nvCxnSpPr>
        <p:spPr bwMode="auto">
          <a:xfrm flipV="1">
            <a:off x="3627453" y="3290163"/>
            <a:ext cx="221484" cy="258072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DC8F6-75B4-C945-9635-C03F776CEF8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auto">
          <a:xfrm flipV="1">
            <a:off x="3698320" y="4349462"/>
            <a:ext cx="593593" cy="30967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A8E22-4D76-A641-B6AA-59D9553B5BE8}"/>
              </a:ext>
            </a:extLst>
          </p:cNvPr>
          <p:cNvCxnSpPr>
            <a:cxnSpLocks/>
            <a:stCxn id="35" idx="3"/>
          </p:cNvCxnSpPr>
          <p:nvPr>
            <p:custDataLst>
              <p:tags r:id="rId7"/>
            </p:custDataLst>
          </p:nvPr>
        </p:nvCxnSpPr>
        <p:spPr bwMode="auto">
          <a:xfrm flipV="1">
            <a:off x="5371311" y="5577539"/>
            <a:ext cx="430253" cy="307704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41BF07-A3F0-344D-B967-A731D4236A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6753237" y="5306259"/>
            <a:ext cx="273513" cy="483691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3FC2BC-8AD1-A142-BA84-3414042CEE01}"/>
              </a:ext>
            </a:extLst>
          </p:cNvPr>
          <p:cNvCxnSpPr>
            <a:cxnSpLocks/>
            <a:endCxn id="59" idx="1"/>
          </p:cNvCxnSpPr>
          <p:nvPr>
            <p:custDataLst>
              <p:tags r:id="rId9"/>
            </p:custDataLst>
          </p:nvPr>
        </p:nvCxnSpPr>
        <p:spPr bwMode="auto">
          <a:xfrm flipV="1">
            <a:off x="5186503" y="4201106"/>
            <a:ext cx="193783" cy="56240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385D52C2-B1C6-0340-8AC5-B2D94F42A9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3557352" y="2199123"/>
            <a:ext cx="583168" cy="10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1986243-3103-EF48-9850-AAEDC99B95A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080" y="1434197"/>
            <a:ext cx="1216069" cy="9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42594B50-24EF-3E49-ADBA-B65683ADF97B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69" y="5673253"/>
            <a:ext cx="629343" cy="4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6C91B5-FC52-5A46-B1AC-805485750F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59632" y="4675192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Mini Computer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69F50E-D101-124E-A35C-DCADC7E620B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19985" y="3518057"/>
            <a:ext cx="1130647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Laptop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E2E5BD-ED56-8147-A014-52DB8C700BB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042843" y="1889458"/>
            <a:ext cx="1660267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Workstation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F8B732-280F-F747-B724-036858D5E60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45410" y="5284738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Personal Computer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AE211A-7F19-074E-A436-F2A0EDFF919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18460" y="1189486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Mainframe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9A7115-FC66-3946-8308-F675B0A3EB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430688" y="6064342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Smartphone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988B52-A5B8-384E-84C5-BF436478CA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205592" y="5002996"/>
            <a:ext cx="1616000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IoT/Wearable</a:t>
            </a:r>
          </a:p>
        </p:txBody>
      </p:sp>
      <p:pic>
        <p:nvPicPr>
          <p:cNvPr id="47" name="Picture 4" descr="Image result for ibm tandy">
            <a:extLst>
              <a:ext uri="{FF2B5EF4-FFF2-40B4-BE49-F238E27FC236}">
                <a16:creationId xmlns:a16="http://schemas.microsoft.com/office/drawing/2014/main" id="{EBA782AE-AE66-BE40-9A1B-D4E2609F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25" b="100000" l="0" r="99416">
                        <a14:foregroundMark x1="13285" y1="15285" x2="13723" y2="3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763" y="4632006"/>
            <a:ext cx="632604" cy="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F07E52BE-9302-CC44-8956-17DBC9B549D7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286" y="3822841"/>
            <a:ext cx="818540" cy="7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Image result for apple watch">
            <a:extLst>
              <a:ext uri="{FF2B5EF4-FFF2-40B4-BE49-F238E27FC236}">
                <a16:creationId xmlns:a16="http://schemas.microsoft.com/office/drawing/2014/main" id="{F17567D5-D974-8046-A177-9177FA47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64" b="100000" l="10000" r="93519">
                        <a14:foregroundMark x1="59074" y1="7273" x2="67593" y2="8000"/>
                        <a14:foregroundMark x1="69815" y1="9273" x2="79815" y2="1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964" y="5442746"/>
            <a:ext cx="868877" cy="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 the Cord to the Electric Company">
            <a:extLst>
              <a:ext uri="{FF2B5EF4-FFF2-40B4-BE49-F238E27FC236}">
                <a16:creationId xmlns:a16="http://schemas.microsoft.com/office/drawing/2014/main" id="{B6C6B011-6A66-0044-99A0-F8050FD1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950" y="1683381"/>
            <a:ext cx="2736297" cy="18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3nevzfk7ii3be.cloudfront.net/igi/aUum3m5axOUDWMXo.huge">
            <a:extLst>
              <a:ext uri="{FF2B5EF4-FFF2-40B4-BE49-F238E27FC236}">
                <a16:creationId xmlns:a16="http://schemas.microsoft.com/office/drawing/2014/main" id="{23825D35-636E-5645-AF07-5A03104E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0835" y="2449083"/>
            <a:ext cx="1449879" cy="16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3nevzfk7ii3be.cloudfront.net/igi/gnjGTffankgehqFL.huge">
            <a:extLst>
              <a:ext uri="{FF2B5EF4-FFF2-40B4-BE49-F238E27FC236}">
                <a16:creationId xmlns:a16="http://schemas.microsoft.com/office/drawing/2014/main" id="{653D4E7E-5F53-0D4D-BA8F-ED972D77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3786" y="2451840"/>
            <a:ext cx="2019765" cy="3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C3FFDFF-090A-EC40-B185-B35DD3889144}"/>
              </a:ext>
            </a:extLst>
          </p:cNvPr>
          <p:cNvSpPr/>
          <p:nvPr/>
        </p:nvSpPr>
        <p:spPr>
          <a:xfrm>
            <a:off x="369" y="1206368"/>
            <a:ext cx="4520907" cy="5651633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433727-B70B-3A41-BBF3-73340E23500F}"/>
              </a:ext>
            </a:extLst>
          </p:cNvPr>
          <p:cNvSpPr/>
          <p:nvPr/>
        </p:nvSpPr>
        <p:spPr>
          <a:xfrm>
            <a:off x="4521277" y="1212615"/>
            <a:ext cx="3738127" cy="3704099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DAA0DA-365D-AC48-8222-B7F4AC318637}"/>
              </a:ext>
            </a:extLst>
          </p:cNvPr>
          <p:cNvSpPr/>
          <p:nvPr/>
        </p:nvSpPr>
        <p:spPr>
          <a:xfrm>
            <a:off x="8457034" y="4643436"/>
            <a:ext cx="1775537" cy="152770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34B81D-B892-B049-8BE7-1B7B9C7DAE00}"/>
              </a:ext>
            </a:extLst>
          </p:cNvPr>
          <p:cNvSpPr/>
          <p:nvPr/>
        </p:nvSpPr>
        <p:spPr>
          <a:xfrm>
            <a:off x="9135181" y="2585216"/>
            <a:ext cx="1097391" cy="20614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A2B042-B4BD-7E43-8611-98D42DA3C0ED}"/>
              </a:ext>
            </a:extLst>
          </p:cNvPr>
          <p:cNvSpPr/>
          <p:nvPr/>
        </p:nvSpPr>
        <p:spPr>
          <a:xfrm>
            <a:off x="10714947" y="3029152"/>
            <a:ext cx="1070436" cy="96994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42FF54-9EFA-5947-A184-F8239ACA7A17}"/>
              </a:ext>
            </a:extLst>
          </p:cNvPr>
          <p:cNvSpPr/>
          <p:nvPr/>
        </p:nvSpPr>
        <p:spPr>
          <a:xfrm>
            <a:off x="8457035" y="2583590"/>
            <a:ext cx="678147" cy="2061473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55F008-BE5A-8E49-B0B9-9A69ED36C687}"/>
              </a:ext>
            </a:extLst>
          </p:cNvPr>
          <p:cNvSpPr/>
          <p:nvPr/>
        </p:nvSpPr>
        <p:spPr>
          <a:xfrm>
            <a:off x="10947133" y="2607687"/>
            <a:ext cx="635268" cy="4288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4834BC-C424-3D49-807A-E46B287053DF}"/>
              </a:ext>
            </a:extLst>
          </p:cNvPr>
          <p:cNvSpPr/>
          <p:nvPr/>
        </p:nvSpPr>
        <p:spPr>
          <a:xfrm>
            <a:off x="9504094" y="1516958"/>
            <a:ext cx="1712951" cy="5469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Computer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666F6C-695B-F74C-B9A6-42E3452E7530}"/>
              </a:ext>
            </a:extLst>
          </p:cNvPr>
          <p:cNvCxnSpPr>
            <a:cxnSpLocks/>
            <a:stCxn id="37" idx="0"/>
            <a:endCxn id="14" idx="2"/>
          </p:cNvCxnSpPr>
          <p:nvPr/>
        </p:nvCxnSpPr>
        <p:spPr>
          <a:xfrm flipV="1">
            <a:off x="8796108" y="2063951"/>
            <a:ext cx="1564461" cy="519639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CDEB4C-75CA-A745-B312-7A0EA8419141}"/>
              </a:ext>
            </a:extLst>
          </p:cNvPr>
          <p:cNvCxnSpPr>
            <a:cxnSpLocks/>
            <a:stCxn id="38" idx="0"/>
            <a:endCxn id="14" idx="2"/>
          </p:cNvCxnSpPr>
          <p:nvPr/>
        </p:nvCxnSpPr>
        <p:spPr>
          <a:xfrm flipH="1" flipV="1">
            <a:off x="10360570" y="2063951"/>
            <a:ext cx="904197" cy="543736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DA3B313-C9BC-0F44-AF10-D9F5A4B9934E}"/>
              </a:ext>
            </a:extLst>
          </p:cNvPr>
          <p:cNvSpPr/>
          <p:nvPr/>
        </p:nvSpPr>
        <p:spPr>
          <a:xfrm>
            <a:off x="10364763" y="4659141"/>
            <a:ext cx="1712951" cy="5469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Battery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0D043C-FACB-704D-BE29-654C3534741A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10088884" y="4182097"/>
            <a:ext cx="1132355" cy="47704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333514A-D6A2-D14D-B103-E778624457CF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11221239" y="3999097"/>
            <a:ext cx="28927" cy="66004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AE8E1DD5-CE83-A74D-942D-D89F0F1AC302}"/>
              </a:ext>
            </a:extLst>
          </p:cNvPr>
          <p:cNvSpPr/>
          <p:nvPr/>
        </p:nvSpPr>
        <p:spPr>
          <a:xfrm>
            <a:off x="371668" y="1930021"/>
            <a:ext cx="7342821" cy="24484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eravek Light" panose="020B0503040000020004" pitchFamily="34" charset="0"/>
              </a:rPr>
              <a:t>By volume, the emerging computing classes are mostly energy storage</a:t>
            </a:r>
          </a:p>
          <a:p>
            <a:pPr algn="ctr"/>
            <a:endParaRPr lang="en-US" sz="3200" dirty="0">
              <a:latin typeface="Seravek Light" panose="020B0503040000020004" pitchFamily="34" charset="0"/>
            </a:endParaRPr>
          </a:p>
          <a:p>
            <a:pPr algn="ctr"/>
            <a:r>
              <a:rPr lang="en-US" sz="3200" b="1" i="1" u="sng" dirty="0">
                <a:latin typeface="Seravek Light" panose="020B0503040000020004" pitchFamily="34" charset="0"/>
              </a:rPr>
              <a:t>Volume is shrinking cubically</a:t>
            </a:r>
          </a:p>
        </p:txBody>
      </p:sp>
    </p:spTree>
    <p:extLst>
      <p:ext uri="{BB962C8B-B14F-4D97-AF65-F5344CB8AC3E}">
        <p14:creationId xmlns:p14="http://schemas.microsoft.com/office/powerpoint/2010/main" val="1981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2" grpId="0" animBg="1"/>
      <p:bldP spid="3" grpId="0" animBg="1"/>
      <p:bldP spid="34" grpId="0" animBg="1"/>
      <p:bldP spid="36" grpId="0" animBg="1"/>
      <p:bldP spid="37" grpId="0" animBg="1"/>
      <p:bldP spid="38" grpId="0" animBg="1"/>
      <p:bldP spid="14" grpId="0" animBg="1"/>
      <p:bldP spid="48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CS397/497!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get a </a:t>
            </a:r>
            <a:r>
              <a:rPr lang="en-US" b="1" dirty="0"/>
              <a:t>feel</a:t>
            </a:r>
            <a:r>
              <a:rPr lang="en-US" dirty="0"/>
              <a:t> for wireless communication and protocols</a:t>
            </a:r>
          </a:p>
          <a:p>
            <a:pPr lvl="1"/>
            <a:r>
              <a:rPr lang="en-US" dirty="0"/>
              <a:t>How are they used?</a:t>
            </a:r>
          </a:p>
          <a:p>
            <a:pPr lvl="1"/>
            <a:r>
              <a:rPr lang="en-US" dirty="0"/>
              <a:t>Why are they different and in what ways?</a:t>
            </a:r>
          </a:p>
          <a:p>
            <a:pPr lvl="1"/>
            <a:r>
              <a:rPr lang="en-US" dirty="0"/>
              <a:t>Which applications are they most useful for?</a:t>
            </a:r>
          </a:p>
          <a:p>
            <a:pPr lvl="1"/>
            <a:endParaRPr lang="en-US" dirty="0"/>
          </a:p>
          <a:p>
            <a:r>
              <a:rPr lang="en-US" dirty="0"/>
              <a:t>~35 students (22 undergrad, 13 grad)</a:t>
            </a:r>
          </a:p>
          <a:p>
            <a:pPr lvl="1"/>
            <a:r>
              <a:rPr lang="en-US" dirty="0"/>
              <a:t>Lots of different backgrounds and interests</a:t>
            </a:r>
          </a:p>
          <a:p>
            <a:pPr lvl="1"/>
            <a:endParaRPr lang="en-US" dirty="0"/>
          </a:p>
          <a:p>
            <a:r>
              <a:rPr lang="en-US" dirty="0"/>
              <a:t>This course is based on discussion and questions</a:t>
            </a:r>
          </a:p>
          <a:p>
            <a:pPr lvl="1"/>
            <a:r>
              <a:rPr lang="en-US" dirty="0"/>
              <a:t>Expect to attend classes, ask questions, and interact with others</a:t>
            </a:r>
          </a:p>
          <a:p>
            <a:pPr lvl="1"/>
            <a:r>
              <a:rPr lang="en-US" dirty="0"/>
              <a:t>You’re hopefully here because you want to be and want to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1E7-971E-F049-8C78-EF77A7A8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 </a:t>
            </a:r>
            <a:r>
              <a:rPr lang="en-US" dirty="0" err="1"/>
              <a:t>Pannuto’s</a:t>
            </a:r>
            <a:r>
              <a:rPr lang="en-US" dirty="0"/>
              <a:t>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21C-4131-A84C-806D-E43ED87E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1143000"/>
            <a:ext cx="7454580" cy="5029200"/>
          </a:xfrm>
        </p:spPr>
        <p:txBody>
          <a:bodyPr/>
          <a:lstStyle/>
          <a:p>
            <a:r>
              <a:rPr lang="en-US" dirty="0"/>
              <a:t>His early grad school essays described the “last inch” problem</a:t>
            </a:r>
          </a:p>
          <a:p>
            <a:pPr lvl="1"/>
            <a:r>
              <a:rPr lang="en-US" dirty="0"/>
              <a:t>Now he often says “expanding the reach of digital world”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him, it is about ‘networked’ ‘things’</a:t>
            </a:r>
          </a:p>
          <a:p>
            <a:pPr lvl="1"/>
            <a:r>
              <a:rPr lang="en-US" dirty="0"/>
              <a:t>Which implicitly adds some computational capacity</a:t>
            </a:r>
          </a:p>
          <a:p>
            <a:pPr lvl="2"/>
            <a:r>
              <a:rPr lang="en-US" dirty="0"/>
              <a:t>[Though not always? Backscatter sensors break this definition…]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7632-7DBF-E24D-9A64-CE872676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90CDAB-EB58-4876-9A5B-0D65E397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538" y="114300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DED32-B83C-428A-8D4F-0E94FD4689BA}"/>
              </a:ext>
            </a:extLst>
          </p:cNvPr>
          <p:cNvSpPr txBox="1"/>
          <p:nvPr/>
        </p:nvSpPr>
        <p:spPr>
          <a:xfrm>
            <a:off x="8273066" y="4458166"/>
            <a:ext cx="36307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Assistant Professor, UC San Diego</a:t>
            </a:r>
          </a:p>
          <a:p>
            <a:r>
              <a:rPr lang="en-US" dirty="0">
                <a:hlinkClick r:id="rId3"/>
              </a:rPr>
              <a:t>https://patpannuto.com/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teaches a version of this course there, and we share materials back-and-forth!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95" y="914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B0DE226A-DA89-4FB7-9AD1-781875B4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0" y="1076416"/>
            <a:ext cx="7575550" cy="50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A8905-E2BF-4ADD-B5B0-81983330F1D9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242899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198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0487-EDA7-A025-B04B-24B8C123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451A-45CE-46C7-A9E7-585C7B248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systems are devices containing computers that are used as a </a:t>
            </a:r>
            <a:r>
              <a:rPr lang="en-US" b="1" dirty="0"/>
              <a:t>device</a:t>
            </a:r>
            <a:r>
              <a:rPr lang="en-US" dirty="0"/>
              <a:t> rather than as a </a:t>
            </a:r>
            <a:r>
              <a:rPr lang="en-US" b="1" dirty="0"/>
              <a:t>computer</a:t>
            </a:r>
          </a:p>
          <a:p>
            <a:pPr lvl="1"/>
            <a:r>
              <a:rPr lang="en-US" dirty="0"/>
              <a:t>Computers are </a:t>
            </a:r>
            <a:r>
              <a:rPr lang="en-US" b="1" dirty="0"/>
              <a:t>embedded</a:t>
            </a:r>
            <a:r>
              <a:rPr lang="en-US" dirty="0"/>
              <a:t> into the device</a:t>
            </a:r>
          </a:p>
          <a:p>
            <a:pPr lvl="1"/>
            <a:endParaRPr lang="en-US" dirty="0"/>
          </a:p>
          <a:p>
            <a:r>
              <a:rPr lang="en-US" dirty="0"/>
              <a:t>Internet of Things devices are embedded devices</a:t>
            </a:r>
          </a:p>
          <a:p>
            <a:pPr lvl="1"/>
            <a:endParaRPr lang="en-US" dirty="0"/>
          </a:p>
          <a:p>
            <a:r>
              <a:rPr lang="en-US" dirty="0"/>
              <a:t>But there are embedded systems that are not IoT</a:t>
            </a:r>
          </a:p>
          <a:p>
            <a:pPr lvl="1"/>
            <a:r>
              <a:rPr lang="en-US" dirty="0"/>
              <a:t>Smart vehicles and Robotics</a:t>
            </a:r>
          </a:p>
          <a:p>
            <a:pPr lvl="1"/>
            <a:r>
              <a:rPr lang="en-US" dirty="0"/>
              <a:t>Personal devices (embedded systems inside laptops/smartphones)</a:t>
            </a:r>
          </a:p>
          <a:p>
            <a:pPr lvl="1"/>
            <a:endParaRPr lang="en-US" dirty="0"/>
          </a:p>
          <a:p>
            <a:r>
              <a:rPr lang="en-US" dirty="0"/>
              <a:t>Example: USB-C power brick has more compute than Apollo 11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73FB-609A-A591-97BE-44E3AA89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5F030-D9E4-B6C2-B3DF-EC9A6E1313EE}"/>
              </a:ext>
            </a:extLst>
          </p:cNvPr>
          <p:cNvSpPr txBox="1"/>
          <p:nvPr/>
        </p:nvSpPr>
        <p:spPr>
          <a:xfrm>
            <a:off x="607595" y="6172200"/>
            <a:ext cx="9206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https://forrestheller.com/Apollo-11-Computer-vs-USB-C-chargers.html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Microcontrollers drive most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Microcontroller: entire computer in a single chip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Working memory: SRAM (like RAM)</a:t>
            </a:r>
          </a:p>
          <a:p>
            <a:pPr lvl="1"/>
            <a:r>
              <a:rPr lang="en-US" dirty="0"/>
              <a:t>Nonvolatile memory: Flash (like SSD)</a:t>
            </a:r>
          </a:p>
          <a:p>
            <a:pPr lvl="1"/>
            <a:r>
              <a:rPr lang="en-US" dirty="0"/>
              <a:t>Peripherals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I/O pins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Analog Inputs and Outputs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Timers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Wireless radios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Cryptography accelerators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Power management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654BB-2983-4092-A1A4-62A71CC2A5F4}"/>
              </a:ext>
            </a:extLst>
          </p:cNvPr>
          <p:cNvSpPr txBox="1"/>
          <p:nvPr/>
        </p:nvSpPr>
        <p:spPr>
          <a:xfrm>
            <a:off x="5702300" y="3166328"/>
            <a:ext cx="5878094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Buses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UART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I2C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SPI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84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 microcontroller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very constrained computer</a:t>
            </a:r>
          </a:p>
          <a:p>
            <a:pPr lvl="1"/>
            <a:r>
              <a:rPr lang="en-US" dirty="0"/>
              <a:t>Simple processor</a:t>
            </a:r>
          </a:p>
          <a:p>
            <a:pPr lvl="2"/>
            <a:r>
              <a:rPr lang="en-US" dirty="0"/>
              <a:t>16 or 32 bits (usually 32-bit these days)</a:t>
            </a:r>
          </a:p>
          <a:p>
            <a:pPr lvl="2"/>
            <a:r>
              <a:rPr lang="en-US" dirty="0"/>
              <a:t>Processor speed in MHz</a:t>
            </a:r>
          </a:p>
          <a:p>
            <a:pPr lvl="2"/>
            <a:r>
              <a:rPr lang="en-US" dirty="0"/>
              <a:t>Single core, pipelined processor</a:t>
            </a:r>
          </a:p>
          <a:p>
            <a:pPr lvl="2"/>
            <a:r>
              <a:rPr lang="en-US" dirty="0"/>
              <a:t>No cache, or maybe a very small instruction cache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Memory measured in kB</a:t>
            </a:r>
          </a:p>
          <a:p>
            <a:pPr lvl="2"/>
            <a:r>
              <a:rPr lang="en-US" dirty="0"/>
              <a:t>Code executes right from read-only Flash (which is part of the address space)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Often no OS support</a:t>
            </a:r>
          </a:p>
          <a:p>
            <a:pPr lvl="2"/>
            <a:r>
              <a:rPr lang="en-US" dirty="0"/>
              <a:t>“bare-metal” programming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9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75A-F49F-188B-2634-97519382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Nordic nRF52840DK - BLE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5F5E-B089-57EA-FBC6-B26D79C7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840946" cy="5029200"/>
          </a:xfrm>
        </p:spPr>
        <p:txBody>
          <a:bodyPr/>
          <a:lstStyle/>
          <a:p>
            <a:r>
              <a:rPr lang="en-US" dirty="0"/>
              <a:t>nRF52840 microcontroller dev kit</a:t>
            </a:r>
          </a:p>
          <a:p>
            <a:pPr lvl="1"/>
            <a:r>
              <a:rPr lang="en-US" dirty="0"/>
              <a:t>Microcontroller is the bottom chip</a:t>
            </a:r>
          </a:p>
          <a:p>
            <a:pPr lvl="1"/>
            <a:r>
              <a:rPr lang="en-US" dirty="0"/>
              <a:t>Everything else is just to program it, measure power, and connect to external things</a:t>
            </a:r>
          </a:p>
          <a:p>
            <a:pPr lvl="1"/>
            <a:endParaRPr lang="en-US" dirty="0"/>
          </a:p>
          <a:p>
            <a:r>
              <a:rPr lang="en-US" dirty="0"/>
              <a:t>nRF52840</a:t>
            </a:r>
          </a:p>
          <a:p>
            <a:pPr lvl="1"/>
            <a:r>
              <a:rPr lang="en-US" dirty="0"/>
              <a:t>64 MHz, 32-bit ARM Cortex-M4F</a:t>
            </a:r>
          </a:p>
          <a:p>
            <a:pPr lvl="1"/>
            <a:r>
              <a:rPr lang="en-US" dirty="0"/>
              <a:t>1 MB Flash, 256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Bluetooth Low Energy and 802.15.4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5FE94-3771-A253-1D83-3A27BFB2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59DC6-5E63-4ACF-FE3F-BE335AAB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755" y="234195"/>
            <a:ext cx="2835639" cy="61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4744660-AC86-434D-4157-527479A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8789" y="3417898"/>
            <a:ext cx="1575804" cy="9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9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3904-E67E-3E51-813F-541D2820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Heltec</a:t>
            </a:r>
            <a:r>
              <a:rPr lang="en-US" dirty="0"/>
              <a:t> WiFi LoRa 32 v3 - WiFi &amp; LoRa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323E-90ED-C60A-4296-7A1A265E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786" y="1143000"/>
            <a:ext cx="7304609" cy="5029200"/>
          </a:xfrm>
        </p:spPr>
        <p:txBody>
          <a:bodyPr/>
          <a:lstStyle/>
          <a:p>
            <a:r>
              <a:rPr lang="en-US" dirty="0"/>
              <a:t>ESP32 microcontroller</a:t>
            </a:r>
          </a:p>
          <a:p>
            <a:pPr lvl="1"/>
            <a:r>
              <a:rPr lang="en-US" dirty="0"/>
              <a:t>240 MHz, 32-bit custom architecture</a:t>
            </a:r>
          </a:p>
          <a:p>
            <a:pPr lvl="1"/>
            <a:r>
              <a:rPr lang="en-US" dirty="0"/>
              <a:t>384 kB Flash, 512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WiFi and Bluetooth Low Energy communication</a:t>
            </a:r>
          </a:p>
          <a:p>
            <a:pPr lvl="1"/>
            <a:endParaRPr lang="en-US" dirty="0"/>
          </a:p>
          <a:p>
            <a:r>
              <a:rPr lang="en-US" dirty="0"/>
              <a:t>SX1262</a:t>
            </a:r>
          </a:p>
          <a:p>
            <a:pPr lvl="1"/>
            <a:r>
              <a:rPr lang="en-US" dirty="0"/>
              <a:t>LoRa transceiver (connected over SPI)</a:t>
            </a:r>
          </a:p>
          <a:p>
            <a:endParaRPr lang="en-US" dirty="0"/>
          </a:p>
          <a:p>
            <a:r>
              <a:rPr lang="en-US" dirty="0"/>
              <a:t>OLED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E1A9-D76E-0AD3-3CD8-DE519FF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CBEB33-4DD3-F060-F138-45899E12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1934" y="1227667"/>
            <a:ext cx="4453467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67E62C-26C8-037A-4998-82932108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067" y="1400176"/>
            <a:ext cx="3994260" cy="39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8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systems are programmed 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C++ also used</a:t>
            </a:r>
          </a:p>
          <a:p>
            <a:pPr lvl="1"/>
            <a:r>
              <a:rPr lang="en-US" dirty="0"/>
              <a:t>Occasionally assembly</a:t>
            </a:r>
          </a:p>
          <a:p>
            <a:pPr lvl="1"/>
            <a:r>
              <a:rPr lang="en-US" dirty="0"/>
              <a:t>Rarely other things (Rust, Lua, Python)</a:t>
            </a:r>
          </a:p>
          <a:p>
            <a:pPr lvl="1"/>
            <a:endParaRPr lang="en-US" dirty="0"/>
          </a:p>
          <a:p>
            <a:r>
              <a:rPr lang="en-US" dirty="0"/>
              <a:t>But even the few things C gives you aren’t necessarily available</a:t>
            </a:r>
          </a:p>
          <a:p>
            <a:pPr lvl="1"/>
            <a:r>
              <a:rPr lang="en-US" dirty="0"/>
              <a:t>Heap space possibly nonexistent</a:t>
            </a:r>
          </a:p>
          <a:p>
            <a:pPr lvl="2"/>
            <a:r>
              <a:rPr lang="en-US" dirty="0"/>
              <a:t>You have to choose some space in RAM to save as a heap</a:t>
            </a:r>
          </a:p>
          <a:p>
            <a:pPr lvl="2"/>
            <a:r>
              <a:rPr lang="en-US" dirty="0"/>
              <a:t>And then include the algorithm for allocating that memory</a:t>
            </a:r>
          </a:p>
          <a:p>
            <a:pPr lvl="2"/>
            <a:endParaRPr lang="en-US" dirty="0"/>
          </a:p>
          <a:p>
            <a:pPr lvl="1"/>
            <a:r>
              <a:rPr lang="en-US" dirty="0" err="1"/>
              <a:t>Printf</a:t>
            </a:r>
            <a:r>
              <a:rPr lang="en-US" dirty="0"/>
              <a:t> may be nonexistent too</a:t>
            </a:r>
          </a:p>
          <a:p>
            <a:pPr lvl="2"/>
            <a:r>
              <a:rPr lang="en-US" dirty="0"/>
              <a:t>There’s no STDIN/STDOUT/STDERR because there is no shell</a:t>
            </a:r>
          </a:p>
          <a:p>
            <a:pPr lvl="2"/>
            <a:r>
              <a:rPr lang="en-US" dirty="0"/>
              <a:t>Might be able to do serial output though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690A-8DFD-4B9F-868F-CAB08323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load code onto microcontrollers?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6DD01-CB4D-423C-9C54-ADEECD6F5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JTAG (Joint Test Action Group)</a:t>
            </a:r>
          </a:p>
          <a:p>
            <a:pPr lvl="1"/>
            <a:r>
              <a:rPr lang="en-US" dirty="0"/>
              <a:t>Hardware built into the microcontroller for testing purposes</a:t>
            </a:r>
          </a:p>
          <a:p>
            <a:pPr lvl="1"/>
            <a:r>
              <a:rPr lang="en-US" dirty="0"/>
              <a:t>Can arbitrarily read/write memory</a:t>
            </a:r>
          </a:p>
          <a:p>
            <a:pPr lvl="1"/>
            <a:r>
              <a:rPr lang="en-US" dirty="0"/>
              <a:t>Can single step process too, at runtime!</a:t>
            </a:r>
          </a:p>
          <a:p>
            <a:pPr lvl="2"/>
            <a:r>
              <a:rPr lang="en-US" dirty="0"/>
              <a:t>GDB can connect to it! (sort of)</a:t>
            </a:r>
          </a:p>
          <a:p>
            <a:pPr lvl="1"/>
            <a:r>
              <a:rPr lang="en-US" dirty="0"/>
              <a:t>RTT (Real Time Transfer) makes </a:t>
            </a:r>
            <a:r>
              <a:rPr lang="en-US" dirty="0" err="1"/>
              <a:t>printf</a:t>
            </a:r>
            <a:r>
              <a:rPr lang="en-US" dirty="0"/>
              <a:t> work over JTAG</a:t>
            </a:r>
          </a:p>
          <a:p>
            <a:endParaRPr lang="en-US" dirty="0"/>
          </a:p>
          <a:p>
            <a:r>
              <a:rPr lang="en-US" dirty="0"/>
              <a:t>Serial bootloaders</a:t>
            </a:r>
          </a:p>
          <a:p>
            <a:pPr lvl="1"/>
            <a:r>
              <a:rPr lang="en-US" dirty="0"/>
              <a:t>Software runs on the microcontroller at boot that waits a short time for someone to contact it and upload code</a:t>
            </a:r>
          </a:p>
          <a:p>
            <a:pPr lvl="1"/>
            <a:r>
              <a:rPr lang="en-US" dirty="0"/>
              <a:t>Convenient, but sometimes flaky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85AB3-F9FC-4B3C-A89C-56FBDD90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03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multitude of embedded software systems</a:t>
            </a:r>
          </a:p>
          <a:p>
            <a:pPr lvl="1"/>
            <a:r>
              <a:rPr lang="en-US" dirty="0"/>
              <a:t>Every microcontroller vendor has their own</a:t>
            </a:r>
          </a:p>
          <a:p>
            <a:pPr lvl="1"/>
            <a:r>
              <a:rPr lang="en-US" dirty="0"/>
              <a:t>Popular platforms like Arduino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Embedded OSes</a:t>
            </a:r>
          </a:p>
          <a:p>
            <a:pPr lvl="1"/>
            <a:r>
              <a:rPr lang="en-US" dirty="0"/>
              <a:t>Contiki, Riot, Zephyr, </a:t>
            </a:r>
            <a:r>
              <a:rPr lang="en-US" dirty="0" err="1"/>
              <a:t>Mynewt</a:t>
            </a:r>
            <a:r>
              <a:rPr lang="en-US" dirty="0"/>
              <a:t>, </a:t>
            </a:r>
            <a:r>
              <a:rPr lang="en-US" dirty="0" err="1"/>
              <a:t>FreeRTOS</a:t>
            </a:r>
            <a:r>
              <a:rPr lang="en-US" dirty="0"/>
              <a:t>, Tock</a:t>
            </a:r>
          </a:p>
          <a:p>
            <a:pPr lvl="1"/>
            <a:endParaRPr lang="en-US" dirty="0"/>
          </a:p>
          <a:p>
            <a:r>
              <a:rPr lang="en-US" dirty="0"/>
              <a:t>nRF52840DK has support across all of these</a:t>
            </a:r>
          </a:p>
          <a:p>
            <a:r>
              <a:rPr lang="en-US" dirty="0"/>
              <a:t>WiFi LoRa 32 v3 should work with some</a:t>
            </a:r>
          </a:p>
          <a:p>
            <a:pPr lvl="1"/>
            <a:r>
              <a:rPr lang="en-US" dirty="0"/>
              <a:t>Best support likely in Arduino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74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64316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ED3E-5B9A-44ED-8E3C-6D2A9F89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E40F-D094-433D-ACE9-55F99A08B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Office hours by demand. I promise to meet!!</a:t>
            </a:r>
          </a:p>
          <a:p>
            <a:pPr lvl="1"/>
            <a:endParaRPr lang="en-US" dirty="0"/>
          </a:p>
          <a:p>
            <a:r>
              <a:rPr lang="en-US" dirty="0"/>
              <a:t>Piazza: (similar to </a:t>
            </a:r>
            <a:r>
              <a:rPr lang="en-US" dirty="0" err="1"/>
              <a:t>Campuswire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lab partners</a:t>
            </a:r>
          </a:p>
          <a:p>
            <a:pPr lvl="1"/>
            <a:r>
              <a:rPr lang="en-US" dirty="0"/>
              <a:t>Information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Please do not email me! Post to Piazza instead!</a:t>
            </a:r>
          </a:p>
          <a:p>
            <a:pPr lvl="1"/>
            <a:r>
              <a:rPr lang="en-US" dirty="0"/>
              <a:t>I’ll be updating roster again a few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8325-A71A-4B56-B760-217371E3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50% Lab projects - hands-on semi-guided activities</a:t>
            </a:r>
          </a:p>
          <a:p>
            <a:pPr lvl="1"/>
            <a:r>
              <a:rPr lang="en-US" dirty="0"/>
              <a:t>Likely 5 of these, divided equally</a:t>
            </a:r>
          </a:p>
          <a:p>
            <a:pPr lvl="1"/>
            <a:r>
              <a:rPr lang="en-US" dirty="0"/>
              <a:t>Small groups of three students</a:t>
            </a:r>
          </a:p>
          <a:p>
            <a:pPr lvl="1"/>
            <a:endParaRPr lang="en-US" dirty="0"/>
          </a:p>
          <a:p>
            <a:r>
              <a:rPr lang="en-US" dirty="0"/>
              <a:t>25% </a:t>
            </a:r>
            <a:r>
              <a:rPr lang="en-US" dirty="0" err="1"/>
              <a:t>Homeworks</a:t>
            </a:r>
            <a:r>
              <a:rPr lang="en-US" dirty="0"/>
              <a:t> - pencil-on-paper practice</a:t>
            </a:r>
          </a:p>
          <a:p>
            <a:pPr lvl="1"/>
            <a:r>
              <a:rPr lang="en-US" dirty="0"/>
              <a:t>Likely 4 of these, with the last worth double</a:t>
            </a:r>
          </a:p>
          <a:p>
            <a:pPr lvl="1"/>
            <a:r>
              <a:rPr lang="en-US" dirty="0"/>
              <a:t>Individual work</a:t>
            </a:r>
          </a:p>
          <a:p>
            <a:pPr lvl="1"/>
            <a:endParaRPr lang="en-US" dirty="0"/>
          </a:p>
          <a:p>
            <a:r>
              <a:rPr lang="en-US" dirty="0"/>
              <a:t>25% Final design project - paper writeup</a:t>
            </a:r>
          </a:p>
          <a:p>
            <a:pPr lvl="1"/>
            <a:r>
              <a:rPr lang="en-US" dirty="0"/>
              <a:t>One of these due during exam week</a:t>
            </a:r>
          </a:p>
          <a:p>
            <a:pPr lvl="1"/>
            <a:r>
              <a:rPr lang="en-US" dirty="0"/>
              <a:t>Individual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6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8822-55F2-4524-A299-60C5643F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6B67-3C13-44B6-B893-7D3C5F1C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Practice interacting with and considering networks</a:t>
            </a:r>
          </a:p>
          <a:p>
            <a:endParaRPr lang="en-US" dirty="0"/>
          </a:p>
          <a:p>
            <a:r>
              <a:rPr lang="en-US" dirty="0"/>
              <a:t>Should all include real hardware and real wireless communication</a:t>
            </a:r>
          </a:p>
          <a:p>
            <a:pPr lvl="1"/>
            <a:r>
              <a:rPr lang="en-US" dirty="0"/>
              <a:t>Wireshark</a:t>
            </a:r>
          </a:p>
          <a:p>
            <a:pPr lvl="1"/>
            <a:r>
              <a:rPr lang="en-US" dirty="0"/>
              <a:t>Bluetooth</a:t>
            </a:r>
          </a:p>
          <a:p>
            <a:pPr lvl="1"/>
            <a:r>
              <a:rPr lang="en-US" dirty="0"/>
              <a:t>Thread</a:t>
            </a:r>
          </a:p>
          <a:p>
            <a:pPr lvl="1"/>
            <a:r>
              <a:rPr lang="en-US" dirty="0"/>
              <a:t>WiFi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Note: WiFi/LoRa hardware shipping from China now, we’ll see how that goes and adjust if needed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1143-24BC-446D-8E4D-483F303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6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54B8-DAB0-0323-4CD4-990ADCC7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A880-6D4B-B909-AB0B-9A7E9C37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Analysis, designing, calculating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BLE packets</a:t>
            </a:r>
          </a:p>
          <a:p>
            <a:pPr lvl="1"/>
            <a:r>
              <a:rPr lang="en-US" dirty="0"/>
              <a:t>Mesh</a:t>
            </a:r>
          </a:p>
          <a:p>
            <a:pPr lvl="1"/>
            <a:r>
              <a:rPr lang="en-US" dirty="0"/>
              <a:t>Cellular (worth double)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94BC5-B79D-8F2B-6908-A4DC6419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3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2EDB-A279-44F2-8EA3-5E07A6DF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EFD5-37BE-48FC-AB07-517CFE173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 a communication plan for an application of your choice</a:t>
            </a:r>
          </a:p>
          <a:p>
            <a:pPr lvl="1"/>
            <a:endParaRPr lang="en-US" dirty="0"/>
          </a:p>
          <a:p>
            <a:r>
              <a:rPr lang="en-US" dirty="0"/>
              <a:t>Explain application and determine what its constraints are</a:t>
            </a:r>
          </a:p>
          <a:p>
            <a:pPr lvl="1"/>
            <a:r>
              <a:rPr lang="en-US" dirty="0"/>
              <a:t>Cost, power, scale, data, reliability</a:t>
            </a:r>
          </a:p>
          <a:p>
            <a:pPr lvl="1"/>
            <a:endParaRPr lang="en-US" dirty="0"/>
          </a:p>
          <a:p>
            <a:r>
              <a:rPr lang="en-US" dirty="0"/>
              <a:t>Actually think through how it will work, citing real-world capabilities</a:t>
            </a:r>
          </a:p>
          <a:p>
            <a:pPr lvl="1"/>
            <a:r>
              <a:rPr lang="en-US" dirty="0"/>
              <a:t>Research and cite data you find</a:t>
            </a:r>
          </a:p>
          <a:p>
            <a:pPr lvl="1"/>
            <a:r>
              <a:rPr lang="en-US" dirty="0"/>
              <a:t>Explain and consider tradeoffs</a:t>
            </a:r>
          </a:p>
          <a:p>
            <a:pPr lvl="1"/>
            <a:endParaRPr lang="en-US" dirty="0"/>
          </a:p>
          <a:p>
            <a:r>
              <a:rPr lang="en-US" dirty="0"/>
              <a:t>This is the “final project” for the course</a:t>
            </a:r>
          </a:p>
          <a:p>
            <a:pPr lvl="1"/>
            <a:r>
              <a:rPr lang="en-US" dirty="0"/>
              <a:t>Design rather than real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5F14-231E-44D3-9FB1-645AC4BC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Undergraduate: satellite radios and computers </a:t>
            </a:r>
          </a:p>
        </p:txBody>
      </p:sp>
      <p:pic>
        <p:nvPicPr>
          <p:cNvPr id="6" name="Content Placeholder 5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D66DCE0E-E28D-43F4-9AA2-8FF07444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95" y="3554330"/>
            <a:ext cx="3235356" cy="2775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56;g5c617d92c5_1_24">
            <a:extLst>
              <a:ext uri="{FF2B5EF4-FFF2-40B4-BE49-F238E27FC236}">
                <a16:creationId xmlns:a16="http://schemas.microsoft.com/office/drawing/2014/main" id="{ABE52BC4-8C48-48D2-8BD8-B2CD46A2676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00" y="914400"/>
            <a:ext cx="3641275" cy="5279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g5c617d92c5_1_24">
            <a:extLst>
              <a:ext uri="{FF2B5EF4-FFF2-40B4-BE49-F238E27FC236}">
                <a16:creationId xmlns:a16="http://schemas.microsoft.com/office/drawing/2014/main" id="{D6C687FD-B467-43A1-B85B-2BD29F58FE63}"/>
              </a:ext>
            </a:extLst>
          </p:cNvPr>
          <p:cNvSpPr/>
          <p:nvPr/>
        </p:nvSpPr>
        <p:spPr>
          <a:xfrm>
            <a:off x="7362100" y="4244580"/>
            <a:ext cx="1546778" cy="1435332"/>
          </a:xfrm>
          <a:prstGeom prst="ellipse">
            <a:avLst/>
          </a:prstGeom>
          <a:noFill/>
          <a:ln w="1143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E5CCC-F4D2-4D3C-B215-3AC0B6CE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5" y="1052821"/>
            <a:ext cx="5698687" cy="2376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608A25-C87F-452A-BB14-DE2922272F07}"/>
              </a:ext>
            </a:extLst>
          </p:cNvPr>
          <p:cNvSpPr txBox="1">
            <a:spLocks/>
          </p:cNvSpPr>
          <p:nvPr/>
        </p:nvSpPr>
        <p:spPr>
          <a:xfrm>
            <a:off x="4279900" y="3796020"/>
            <a:ext cx="2759182" cy="237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the heck are you supposed to learn this stuff?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27E3-650B-5C33-8F21-8855512D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upper-level, special-topics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3FE5-3C74-8A70-8D86-B2F66C7C4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Something this class does </a:t>
            </a:r>
            <a:r>
              <a:rPr lang="en-US" b="1" dirty="0"/>
              <a:t>not</a:t>
            </a:r>
            <a:r>
              <a:rPr lang="en-US" dirty="0"/>
              <a:t> include is exams or quizzes</a:t>
            </a:r>
          </a:p>
          <a:p>
            <a:endParaRPr lang="en-US" dirty="0"/>
          </a:p>
          <a:p>
            <a:r>
              <a:rPr lang="en-US" dirty="0"/>
              <a:t>The point is to be here because you’re actually interested in the material</a:t>
            </a:r>
          </a:p>
          <a:p>
            <a:pPr lvl="1"/>
            <a:r>
              <a:rPr lang="en-US" dirty="0"/>
              <a:t>So show up to lecture because it’s interesting to you and so you can discuss with your classmates</a:t>
            </a:r>
          </a:p>
          <a:p>
            <a:pPr lvl="1"/>
            <a:r>
              <a:rPr lang="en-US" dirty="0"/>
              <a:t>But the class itself isn’t going to force you to learn anything</a:t>
            </a:r>
          </a:p>
          <a:p>
            <a:pPr lvl="1"/>
            <a:endParaRPr lang="en-US" dirty="0"/>
          </a:p>
          <a:p>
            <a:r>
              <a:rPr lang="en-US" dirty="0"/>
              <a:t>You can help guide the course</a:t>
            </a:r>
          </a:p>
          <a:p>
            <a:pPr lvl="1"/>
            <a:r>
              <a:rPr lang="en-US" dirty="0"/>
              <a:t>It’s okay to derail lecture (sometimes) with interesting tangents</a:t>
            </a:r>
          </a:p>
          <a:p>
            <a:pPr lvl="1"/>
            <a:r>
              <a:rPr lang="en-US" dirty="0"/>
              <a:t>I’m happy to add material on other topics if you ask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2C39-7029-2495-2966-3D78B697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4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74476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Low Energy (BLE)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Classic was good for enabling device to device communication</a:t>
            </a:r>
          </a:p>
          <a:p>
            <a:pPr lvl="1"/>
            <a:r>
              <a:rPr lang="en-US" dirty="0"/>
              <a:t>But not particularly fast or low energy</a:t>
            </a:r>
          </a:p>
          <a:p>
            <a:pPr lvl="1"/>
            <a:endParaRPr lang="en-US" dirty="0"/>
          </a:p>
          <a:p>
            <a:r>
              <a:rPr lang="en-US" dirty="0"/>
              <a:t>Bluetooth Low Energy was developed to improve this</a:t>
            </a:r>
          </a:p>
          <a:p>
            <a:pPr lvl="1"/>
            <a:r>
              <a:rPr lang="en-US" dirty="0"/>
              <a:t>Focuses on low-energy interactions</a:t>
            </a:r>
          </a:p>
          <a:p>
            <a:pPr lvl="1"/>
            <a:r>
              <a:rPr lang="en-US" dirty="0"/>
              <a:t>Much lower throughput that Bluetooth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hardware devices already in smartphones</a:t>
            </a:r>
          </a:p>
          <a:p>
            <a:pPr lvl="1"/>
            <a:r>
              <a:rPr lang="en-US" dirty="0"/>
              <a:t>Humans can interact directly with nearby devices!!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8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B769-70A5-48EA-A501-608FCB1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9C06-491A-4E28-AB0C-9235D7ED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802.15.4 is a low-energy physical layer</a:t>
            </a:r>
          </a:p>
          <a:p>
            <a:pPr lvl="1"/>
            <a:r>
              <a:rPr lang="en-US" dirty="0"/>
              <a:t>Radio chips have been widely available for 15-20 years</a:t>
            </a:r>
          </a:p>
          <a:p>
            <a:endParaRPr lang="en-US" dirty="0"/>
          </a:p>
          <a:p>
            <a:r>
              <a:rPr lang="en-US" i="1" dirty="0"/>
              <a:t>Significant</a:t>
            </a:r>
            <a:r>
              <a:rPr lang="en-US" dirty="0"/>
              <a:t> amounts of sensor network research have focused on building layers on top of 802.15.4</a:t>
            </a:r>
          </a:p>
          <a:p>
            <a:pPr lvl="1"/>
            <a:r>
              <a:rPr lang="en-US" dirty="0"/>
              <a:t>Access control layers</a:t>
            </a:r>
          </a:p>
          <a:p>
            <a:pPr lvl="1"/>
            <a:r>
              <a:rPr lang="en-US" dirty="0"/>
              <a:t>Network layers</a:t>
            </a:r>
          </a:p>
          <a:p>
            <a:pPr lvl="1"/>
            <a:endParaRPr lang="en-US" dirty="0"/>
          </a:p>
          <a:p>
            <a:r>
              <a:rPr lang="en-US" dirty="0"/>
              <a:t>Thread is a selection of these possibilities to make a network</a:t>
            </a:r>
          </a:p>
          <a:p>
            <a:pPr lvl="1"/>
            <a:r>
              <a:rPr lang="en-US" dirty="0"/>
              <a:t>Uses IPv6 networking!!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380A-609F-4AC9-BCDF-968CDBB7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32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(802.11)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Ubiquitous wireless communication</a:t>
            </a:r>
          </a:p>
          <a:p>
            <a:pPr lvl="1"/>
            <a:r>
              <a:rPr lang="en-US" dirty="0"/>
              <a:t>High energy requirements for high throughput communication</a:t>
            </a:r>
          </a:p>
          <a:p>
            <a:endParaRPr lang="en-US" dirty="0"/>
          </a:p>
          <a:p>
            <a:r>
              <a:rPr lang="en-US" dirty="0"/>
              <a:t>Now accessible through relatively low power radios</a:t>
            </a:r>
          </a:p>
          <a:p>
            <a:pPr lvl="1"/>
            <a:r>
              <a:rPr lang="en-US" dirty="0"/>
              <a:t>ESP32 is dominant here</a:t>
            </a:r>
          </a:p>
          <a:p>
            <a:pPr lvl="1"/>
            <a:r>
              <a:rPr lang="en-US" dirty="0"/>
              <a:t>Still significantly more effort than BLE or Thread</a:t>
            </a:r>
          </a:p>
          <a:p>
            <a:pPr lvl="1"/>
            <a:endParaRPr lang="en-US" dirty="0"/>
          </a:p>
          <a:p>
            <a:r>
              <a:rPr lang="en-US" dirty="0"/>
              <a:t>IoT devices can use the same </a:t>
            </a:r>
            <a:r>
              <a:rPr lang="en-US" dirty="0" err="1"/>
              <a:t>WiFi</a:t>
            </a:r>
            <a:r>
              <a:rPr lang="en-US" dirty="0"/>
              <a:t> that’s already available</a:t>
            </a:r>
          </a:p>
          <a:p>
            <a:pPr lvl="1"/>
            <a:r>
              <a:rPr lang="en-US" dirty="0"/>
              <a:t>No need for additional infrastructure!!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7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(Low-Power Wide-Area Networks)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collect data from city-scale deployments?</a:t>
            </a:r>
          </a:p>
          <a:p>
            <a:pPr lvl="1"/>
            <a:r>
              <a:rPr lang="en-US" dirty="0"/>
              <a:t>There’s an unmet need for long-range, but low-throughput networks</a:t>
            </a:r>
          </a:p>
          <a:p>
            <a:pPr lvl="1"/>
            <a:r>
              <a:rPr lang="en-US" dirty="0"/>
              <a:t>Existing cellular technologies focus on human requirements</a:t>
            </a:r>
          </a:p>
          <a:p>
            <a:pPr lvl="1"/>
            <a:endParaRPr lang="en-US" dirty="0"/>
          </a:p>
          <a:p>
            <a:r>
              <a:rPr lang="en-US" dirty="0"/>
              <a:t>Still a brand new space (relatively)</a:t>
            </a:r>
          </a:p>
          <a:p>
            <a:pPr lvl="1"/>
            <a:r>
              <a:rPr lang="en-US" dirty="0"/>
              <a:t>Unlicensed-band technologies in last 5 years: Sigfox and </a:t>
            </a:r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Cellular technologies in last 2 years: LTE-M and NB-IoT</a:t>
            </a:r>
          </a:p>
          <a:p>
            <a:pPr lvl="1"/>
            <a:endParaRPr lang="en-US" dirty="0"/>
          </a:p>
          <a:p>
            <a:r>
              <a:rPr lang="en-US" dirty="0"/>
              <a:t>Focus on long-range, low-energy, low-throughput</a:t>
            </a:r>
          </a:p>
          <a:p>
            <a:pPr lvl="1"/>
            <a:r>
              <a:rPr lang="en-US" dirty="0"/>
              <a:t>One gateway can cover an entire city!!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5E1C-43F5-4E0E-9FC3-6537CA47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B9F3-F80B-4AE2-8C95-EA54E591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Matter</a:t>
            </a:r>
          </a:p>
          <a:p>
            <a:pPr lvl="1"/>
            <a:r>
              <a:rPr lang="en-US" dirty="0"/>
              <a:t>Interoperability standard for the Internet of Things</a:t>
            </a:r>
          </a:p>
          <a:p>
            <a:pPr lvl="1"/>
            <a:r>
              <a:rPr lang="en-US" dirty="0"/>
              <a:t>First public spec released in October 2022</a:t>
            </a:r>
          </a:p>
          <a:p>
            <a:pPr lvl="1"/>
            <a:endParaRPr lang="en-US" dirty="0"/>
          </a:p>
          <a:p>
            <a:r>
              <a:rPr lang="en-US" dirty="0"/>
              <a:t>Backscatter</a:t>
            </a:r>
          </a:p>
          <a:p>
            <a:pPr lvl="1"/>
            <a:r>
              <a:rPr lang="en-US" dirty="0"/>
              <a:t>Insanely low-energy communication</a:t>
            </a:r>
          </a:p>
          <a:p>
            <a:pPr lvl="1"/>
            <a:r>
              <a:rPr lang="en-US" dirty="0"/>
              <a:t>Enables energy-harvesting indoor devices</a:t>
            </a:r>
          </a:p>
          <a:p>
            <a:pPr lvl="1"/>
            <a:endParaRPr lang="en-US" dirty="0"/>
          </a:p>
          <a:p>
            <a:r>
              <a:rPr lang="en-US" dirty="0"/>
              <a:t>Localization</a:t>
            </a:r>
          </a:p>
          <a:p>
            <a:pPr lvl="1"/>
            <a:r>
              <a:rPr lang="en-US" dirty="0"/>
              <a:t>How do we find all this stuff?</a:t>
            </a:r>
          </a:p>
          <a:p>
            <a:pPr lvl="1"/>
            <a:r>
              <a:rPr lang="en-US" dirty="0"/>
              <a:t>And how do devices determine where they are relative to each other?</a:t>
            </a:r>
          </a:p>
          <a:p>
            <a:pPr lvl="1"/>
            <a:endParaRPr lang="en-US" dirty="0"/>
          </a:p>
          <a:p>
            <a:r>
              <a:rPr lang="en-US" dirty="0"/>
              <a:t>Other topics are possible if desired! (seriously!)</a:t>
            </a:r>
          </a:p>
          <a:p>
            <a:pPr lvl="1"/>
            <a:r>
              <a:rPr lang="en-US" dirty="0"/>
              <a:t>Reach out and tell me what you want to learn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3164C-111E-4C8A-B00C-AAD92BC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77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0C1F-4B1D-41CD-B890-FD96F71E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FB71-A1B8-44D3-B6F6-D27BC7C2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No need to install and maintain wires</a:t>
            </a:r>
          </a:p>
          <a:p>
            <a:pPr lvl="1"/>
            <a:r>
              <a:rPr lang="en-US" dirty="0"/>
              <a:t>Reduces cost</a:t>
            </a:r>
          </a:p>
          <a:p>
            <a:pPr lvl="1"/>
            <a:r>
              <a:rPr lang="en-US" dirty="0"/>
              <a:t>Simplifies deployment – place devices wherever makes sense</a:t>
            </a:r>
          </a:p>
          <a:p>
            <a:pPr lvl="1"/>
            <a:endParaRPr lang="en-US" dirty="0"/>
          </a:p>
          <a:p>
            <a:r>
              <a:rPr lang="en-US" dirty="0"/>
              <a:t>Supports mobile users</a:t>
            </a:r>
          </a:p>
          <a:p>
            <a:pPr lvl="1"/>
            <a:r>
              <a:rPr lang="en-US" dirty="0"/>
              <a:t>Move around office, campus, city</a:t>
            </a:r>
          </a:p>
          <a:p>
            <a:pPr lvl="1"/>
            <a:r>
              <a:rPr lang="en-US" dirty="0"/>
              <a:t>Move devices around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A6CFA-06E3-4F6D-8CDD-2F2965C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B340-7DE2-4264-993D-6A80168D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hard about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D507-5729-4EE7-8461-0A5A43F8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Wired networks are constant, reliable, and physically isolated</a:t>
            </a:r>
          </a:p>
          <a:p>
            <a:pPr lvl="1"/>
            <a:r>
              <a:rPr lang="en-US" dirty="0"/>
              <a:t>Ethernet has the same throughput minute-to-minute</a:t>
            </a:r>
          </a:p>
          <a:p>
            <a:pPr lvl="1"/>
            <a:r>
              <a:rPr lang="en-US" dirty="0"/>
              <a:t>Bits sent through Ethernet or USB are (usually) received</a:t>
            </a:r>
          </a:p>
          <a:p>
            <a:pPr lvl="1"/>
            <a:endParaRPr lang="en-US" dirty="0"/>
          </a:p>
          <a:p>
            <a:r>
              <a:rPr lang="en-US" dirty="0"/>
              <a:t>Wireless networks are variable, error-prone, and shared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throughput changes based on location and walls</a:t>
            </a:r>
          </a:p>
          <a:p>
            <a:pPr lvl="1"/>
            <a:r>
              <a:rPr lang="en-US" dirty="0"/>
              <a:t>Signals from nearby devices interfere with your signals</a:t>
            </a:r>
          </a:p>
          <a:p>
            <a:pPr lvl="1"/>
            <a:r>
              <a:rPr lang="en-US" dirty="0"/>
              <a:t>Individual bits might flip or never be heard at all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D5EF0-45E5-434E-AD45-E7099296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school: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  <a:p>
            <a:r>
              <a:rPr lang="en-US" dirty="0"/>
              <a:t>Again: learn by doing</a:t>
            </a:r>
          </a:p>
          <a:p>
            <a:pPr lvl="1"/>
            <a:r>
              <a:rPr lang="en-US" dirty="0"/>
              <a:t>With significant assistance from my peers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0FE-28CB-4440-838D-05C9D9A7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is a shared medium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1FFE2-CDFD-46B4-811F-4E9FF191B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834605" cy="5029200"/>
          </a:xfrm>
        </p:spPr>
        <p:txBody>
          <a:bodyPr/>
          <a:lstStyle/>
          <a:p>
            <a:r>
              <a:rPr lang="en-US" dirty="0"/>
              <a:t>Wired communication has signals confined to a conductor</a:t>
            </a:r>
          </a:p>
          <a:p>
            <a:pPr lvl="1"/>
            <a:r>
              <a:rPr lang="en-US" dirty="0"/>
              <a:t>Copper or fiber</a:t>
            </a:r>
          </a:p>
          <a:p>
            <a:pPr lvl="1"/>
            <a:r>
              <a:rPr lang="en-US" dirty="0"/>
              <a:t>Guides energy to destination</a:t>
            </a:r>
          </a:p>
          <a:p>
            <a:pPr lvl="1"/>
            <a:r>
              <a:rPr lang="en-US" dirty="0"/>
              <a:t>Protects signal from interference</a:t>
            </a:r>
          </a:p>
          <a:p>
            <a:pPr lvl="1"/>
            <a:endParaRPr lang="en-US" dirty="0"/>
          </a:p>
          <a:p>
            <a:r>
              <a:rPr lang="en-US" dirty="0"/>
              <a:t>Wireless communication is inherently broadcast</a:t>
            </a:r>
          </a:p>
          <a:p>
            <a:pPr lvl="1"/>
            <a:r>
              <a:rPr lang="en-US" dirty="0"/>
              <a:t>Energy is distributed in space</a:t>
            </a:r>
          </a:p>
          <a:p>
            <a:pPr lvl="1"/>
            <a:r>
              <a:rPr lang="en-US" dirty="0"/>
              <a:t>Signals must compete with other signals in same frequency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9FE36-2701-4E81-BDAD-DA1372DA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C1A283-D517-4619-8552-1D4B154F9C2D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>
            <a:extLst>
              <a:ext uri="{FF2B5EF4-FFF2-40B4-BE49-F238E27FC236}">
                <a16:creationId xmlns:a16="http://schemas.microsoft.com/office/drawing/2014/main" id="{2C6A1587-724F-436E-9FFA-E1285FEFC43D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22FFFE1-3399-4AB6-8810-527C57289EA3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938AB7B4-66D3-4E6B-81D6-22C68A42321F}"/>
              </a:ext>
            </a:extLst>
          </p:cNvPr>
          <p:cNvSpPr/>
          <p:nvPr/>
        </p:nvSpPr>
        <p:spPr>
          <a:xfrm>
            <a:off x="8534399" y="42545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9E2381B6-4078-4711-BF18-33421A1C1F94}"/>
              </a:ext>
            </a:extLst>
          </p:cNvPr>
          <p:cNvSpPr/>
          <p:nvPr/>
        </p:nvSpPr>
        <p:spPr>
          <a:xfrm>
            <a:off x="9372600" y="48005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348FFF-9AD4-4EE7-B04A-0EF302D78A63}"/>
              </a:ext>
            </a:extLst>
          </p:cNvPr>
          <p:cNvSpPr/>
          <p:nvPr/>
        </p:nvSpPr>
        <p:spPr>
          <a:xfrm>
            <a:off x="7435847" y="315594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E69078-922F-482B-8A06-7A206B0DC49C}"/>
              </a:ext>
            </a:extLst>
          </p:cNvPr>
          <p:cNvSpPr/>
          <p:nvPr/>
        </p:nvSpPr>
        <p:spPr>
          <a:xfrm>
            <a:off x="8280398" y="3702047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1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4B82-B16C-48FB-AAB0-F370F67C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network capacity is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4C4CE-494D-42CD-A1F9-D6DBADE1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20665" cy="5029200"/>
          </a:xfrm>
        </p:spPr>
        <p:txBody>
          <a:bodyPr/>
          <a:lstStyle/>
          <a:p>
            <a:r>
              <a:rPr lang="en-US" dirty="0"/>
              <a:t>Wired networks just add more wires</a:t>
            </a:r>
          </a:p>
          <a:p>
            <a:pPr lvl="1"/>
            <a:r>
              <a:rPr lang="en-US" dirty="0"/>
              <a:t>Buses are many signals in parallel to send more data</a:t>
            </a:r>
          </a:p>
          <a:p>
            <a:pPr lvl="1"/>
            <a:endParaRPr lang="en-US" dirty="0"/>
          </a:p>
          <a:p>
            <a:r>
              <a:rPr lang="en-US" dirty="0"/>
              <a:t>Wireless networks are harder</a:t>
            </a:r>
          </a:p>
          <a:p>
            <a:pPr lvl="1"/>
            <a:r>
              <a:rPr lang="en-US" dirty="0"/>
              <a:t>Adding more links just increases interference</a:t>
            </a:r>
          </a:p>
          <a:p>
            <a:pPr lvl="1"/>
            <a:r>
              <a:rPr lang="en-US" dirty="0"/>
              <a:t>Need to expand to different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979A5-22F7-4A8D-BD3A-E730D7BF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1C4690-812F-48C7-BB55-92618BC97260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entagon 5">
            <a:extLst>
              <a:ext uri="{FF2B5EF4-FFF2-40B4-BE49-F238E27FC236}">
                <a16:creationId xmlns:a16="http://schemas.microsoft.com/office/drawing/2014/main" id="{B64F43A3-F744-4A01-9945-F38CE56B3B0B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0774D27-F0BF-43E3-A5BA-2A22A1079F79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94A22F05-3901-4F63-BA24-C68941349781}"/>
              </a:ext>
            </a:extLst>
          </p:cNvPr>
          <p:cNvSpPr/>
          <p:nvPr/>
        </p:nvSpPr>
        <p:spPr>
          <a:xfrm>
            <a:off x="8782052" y="4016377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31FCFFD-47C2-42A8-A617-008DECEF6664}"/>
              </a:ext>
            </a:extLst>
          </p:cNvPr>
          <p:cNvSpPr/>
          <p:nvPr/>
        </p:nvSpPr>
        <p:spPr>
          <a:xfrm>
            <a:off x="9620253" y="4562476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970A4D-3B90-4371-B968-8C7A3353B922}"/>
              </a:ext>
            </a:extLst>
          </p:cNvPr>
          <p:cNvSpPr/>
          <p:nvPr/>
        </p:nvSpPr>
        <p:spPr>
          <a:xfrm>
            <a:off x="7683500" y="2917825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9A410-D0BD-4D1E-BD15-B749399D7CBC}"/>
              </a:ext>
            </a:extLst>
          </p:cNvPr>
          <p:cNvSpPr/>
          <p:nvPr/>
        </p:nvSpPr>
        <p:spPr>
          <a:xfrm>
            <a:off x="8528051" y="3463924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0F0CA6-1887-4C66-9C85-A9C353A3C4A1}"/>
              </a:ext>
            </a:extLst>
          </p:cNvPr>
          <p:cNvCxnSpPr/>
          <p:nvPr/>
        </p:nvCxnSpPr>
        <p:spPr>
          <a:xfrm>
            <a:off x="7683500" y="1997073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>
            <a:extLst>
              <a:ext uri="{FF2B5EF4-FFF2-40B4-BE49-F238E27FC236}">
                <a16:creationId xmlns:a16="http://schemas.microsoft.com/office/drawing/2014/main" id="{B9668871-0FE2-4BA4-9D1F-E42D8A8CB484}"/>
              </a:ext>
            </a:extLst>
          </p:cNvPr>
          <p:cNvSpPr/>
          <p:nvPr/>
        </p:nvSpPr>
        <p:spPr>
          <a:xfrm>
            <a:off x="7518400" y="1831973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0BC3E339-C843-4D95-992A-B4095307352C}"/>
              </a:ext>
            </a:extLst>
          </p:cNvPr>
          <p:cNvSpPr/>
          <p:nvPr/>
        </p:nvSpPr>
        <p:spPr>
          <a:xfrm>
            <a:off x="10185400" y="183197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B33D325-3489-4D19-96D9-CE1AC8570588}"/>
              </a:ext>
            </a:extLst>
          </p:cNvPr>
          <p:cNvSpPr/>
          <p:nvPr/>
        </p:nvSpPr>
        <p:spPr>
          <a:xfrm>
            <a:off x="8451853" y="4387849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574B13D-B502-4BD0-A29C-4E7D009A9860}"/>
              </a:ext>
            </a:extLst>
          </p:cNvPr>
          <p:cNvSpPr/>
          <p:nvPr/>
        </p:nvSpPr>
        <p:spPr>
          <a:xfrm>
            <a:off x="9290054" y="4933948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19E40-7165-4C76-8B32-67C3857C2EF7}"/>
              </a:ext>
            </a:extLst>
          </p:cNvPr>
          <p:cNvSpPr/>
          <p:nvPr/>
        </p:nvSpPr>
        <p:spPr>
          <a:xfrm>
            <a:off x="7353301" y="3289297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8959DF-A4A1-4A99-B208-F3DEE389D6D1}"/>
              </a:ext>
            </a:extLst>
          </p:cNvPr>
          <p:cNvSpPr/>
          <p:nvPr/>
        </p:nvSpPr>
        <p:spPr>
          <a:xfrm>
            <a:off x="8197852" y="3835396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0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3FD-911D-415C-BA2F-3B6B190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36616-9984-4F65-AB59-9C18CA83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5DC09B-00E5-4E9A-9F62-6151E9C5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441" y="1405790"/>
            <a:ext cx="10259105" cy="40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4415E523-9309-41D0-BAE1-2CB9544CBA8D}"/>
              </a:ext>
            </a:extLst>
          </p:cNvPr>
          <p:cNvSpPr/>
          <p:nvPr/>
        </p:nvSpPr>
        <p:spPr>
          <a:xfrm rot="5400000">
            <a:off x="8361134" y="4919438"/>
            <a:ext cx="468087" cy="104684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555AA-1AAF-46F6-9831-993E7F59574F}"/>
              </a:ext>
            </a:extLst>
          </p:cNvPr>
          <p:cNvSpPr txBox="1"/>
          <p:nvPr/>
        </p:nvSpPr>
        <p:spPr>
          <a:xfrm>
            <a:off x="8001904" y="5818527"/>
            <a:ext cx="139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IoT focus</a:t>
            </a:r>
          </a:p>
        </p:txBody>
      </p:sp>
    </p:spTree>
    <p:extLst>
      <p:ext uri="{BB962C8B-B14F-4D97-AF65-F5344CB8AC3E}">
        <p14:creationId xmlns:p14="http://schemas.microsoft.com/office/powerpoint/2010/main" val="570816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2053-752B-4CA0-B47B-D0D9573C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spectrum is allocated to specific 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B68D-D4BC-4ED2-8B3E-515EA28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4FF5-6AD6-4272-904A-D9FE056B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52" y="914400"/>
            <a:ext cx="9158948" cy="58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92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Unlicensed bands are where IoT thrives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MHz – 928 MHz</a:t>
            </a:r>
          </a:p>
          <a:p>
            <a:pPr lvl="1"/>
            <a:r>
              <a:rPr lang="en-US" dirty="0"/>
              <a:t>LPWANs</a:t>
            </a:r>
          </a:p>
          <a:p>
            <a:endParaRPr lang="en-US" dirty="0"/>
          </a:p>
          <a:p>
            <a:r>
              <a:rPr lang="en-US" dirty="0"/>
              <a:t>2.4 GHz to 2.5 GHz 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, BLE, Thread</a:t>
            </a:r>
          </a:p>
          <a:p>
            <a:pPr lvl="1"/>
            <a:endParaRPr lang="en-US" dirty="0"/>
          </a:p>
          <a:p>
            <a:r>
              <a:rPr lang="en-US" dirty="0"/>
              <a:t>5 GHz</a:t>
            </a:r>
          </a:p>
          <a:p>
            <a:pPr lvl="1"/>
            <a:r>
              <a:rPr lang="en-US" dirty="0"/>
              <a:t>Faster </a:t>
            </a:r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Cellular uses licensed bands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98550"/>
            <a:ext cx="7008394" cy="35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65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3A60-C7D9-4FD4-88DC-CA37EA29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RF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5FCA-11C2-4139-86B5-353330E9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469605" cy="5029200"/>
          </a:xfrm>
        </p:spPr>
        <p:txBody>
          <a:bodyPr/>
          <a:lstStyle/>
          <a:p>
            <a:r>
              <a:rPr lang="en-US" dirty="0"/>
              <a:t>Energy that radiates spherically from an antenna</a:t>
            </a:r>
          </a:p>
          <a:p>
            <a:endParaRPr lang="en-US" dirty="0"/>
          </a:p>
          <a:p>
            <a:r>
              <a:rPr lang="en-US" dirty="0"/>
              <a:t>Attenuation with distance</a:t>
            </a:r>
          </a:p>
          <a:p>
            <a:pPr lvl="1"/>
            <a:r>
              <a:rPr lang="en-US" dirty="0"/>
              <a:t>Density of energy reduces over time, distance</a:t>
            </a:r>
          </a:p>
          <a:p>
            <a:pPr lvl="1"/>
            <a:r>
              <a:rPr lang="en-US" dirty="0"/>
              <a:t>Signal strength reduced, errors go up</a:t>
            </a:r>
          </a:p>
          <a:p>
            <a:pPr lvl="1"/>
            <a:endParaRPr lang="en-US" dirty="0"/>
          </a:p>
          <a:p>
            <a:r>
              <a:rPr lang="en-US" dirty="0"/>
              <a:t>Two key features</a:t>
            </a:r>
          </a:p>
          <a:p>
            <a:pPr lvl="1"/>
            <a:r>
              <a:rPr lang="en-US" dirty="0"/>
              <a:t>Error rates depend on distance</a:t>
            </a:r>
          </a:p>
          <a:p>
            <a:pPr lvl="1"/>
            <a:r>
              <a:rPr lang="en-US" dirty="0"/>
              <a:t>Spatial reuse of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5732-CB70-454F-8CBB-621752D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C7968B4-D915-42F0-B3DE-8AB6BCCBF70A}"/>
              </a:ext>
            </a:extLst>
          </p:cNvPr>
          <p:cNvSpPr/>
          <p:nvPr/>
        </p:nvSpPr>
        <p:spPr>
          <a:xfrm>
            <a:off x="9474199" y="200025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D374F7-7182-4523-916C-CB9B7975C516}"/>
              </a:ext>
            </a:extLst>
          </p:cNvPr>
          <p:cNvSpPr/>
          <p:nvPr/>
        </p:nvSpPr>
        <p:spPr>
          <a:xfrm>
            <a:off x="8375647" y="90169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FDC2D85-9985-4D7B-8087-7389C5C9B4E1}"/>
              </a:ext>
            </a:extLst>
          </p:cNvPr>
          <p:cNvSpPr/>
          <p:nvPr/>
        </p:nvSpPr>
        <p:spPr>
          <a:xfrm>
            <a:off x="9467849" y="494030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9532D-6193-4225-B600-7FC477A51895}"/>
              </a:ext>
            </a:extLst>
          </p:cNvPr>
          <p:cNvSpPr/>
          <p:nvPr/>
        </p:nvSpPr>
        <p:spPr>
          <a:xfrm>
            <a:off x="8375647" y="3841750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9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8674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Overlaps strongly with CS and ECE, but hopefully useful to other engineering and sciences domains too</a:t>
            </a:r>
          </a:p>
          <a:p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goals: make students familiar with a number of different wireless protocols and their tradeoffs</a:t>
            </a:r>
          </a:p>
          <a:p>
            <a:pPr lvl="2"/>
            <a:r>
              <a:rPr lang="en-US" dirty="0"/>
              <a:t>Practical hands-on experience with as many networks as possible</a:t>
            </a:r>
          </a:p>
          <a:p>
            <a:pPr lvl="2"/>
            <a:r>
              <a:rPr lang="en-US" dirty="0"/>
              <a:t>Open-ended design for final, chance to delve deeply into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Internet of Things</a:t>
            </a:r>
          </a:p>
          <a:p>
            <a:endParaRPr lang="en-US" dirty="0"/>
          </a:p>
          <a:p>
            <a:r>
              <a:rPr lang="en-US" dirty="0"/>
              <a:t>Overview of the course</a:t>
            </a:r>
          </a:p>
          <a:p>
            <a:endParaRPr lang="en-US" dirty="0"/>
          </a:p>
          <a:p>
            <a:r>
              <a:rPr lang="en-US" dirty="0"/>
              <a:t>Introduction to wireless communication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2643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985C-4868-469B-8C1A-17FEEA9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E1D3-01CB-4E60-848C-71B171A4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protocols</a:t>
            </a:r>
          </a:p>
          <a:p>
            <a:pPr lvl="1"/>
            <a:r>
              <a:rPr lang="en-US" dirty="0"/>
              <a:t>For a specific domain: the Internet of Things</a:t>
            </a:r>
          </a:p>
          <a:p>
            <a:pPr lvl="1"/>
            <a:endParaRPr lang="en-US" dirty="0"/>
          </a:p>
          <a:p>
            <a:r>
              <a:rPr lang="en-US" dirty="0"/>
              <a:t>So we’ll spend some amount of time discussing</a:t>
            </a:r>
            <a:br>
              <a:rPr lang="en-US" dirty="0"/>
            </a:br>
            <a:r>
              <a:rPr lang="en-US" dirty="0"/>
              <a:t>the Internet of Things and embedded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8CFC-E04E-4C1A-BCB1-4F3A4091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3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1686</TotalTime>
  <Words>2527</Words>
  <Application>Microsoft Office PowerPoint</Application>
  <PresentationFormat>Widescreen</PresentationFormat>
  <Paragraphs>577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Seravek</vt:lpstr>
      <vt:lpstr>Seravek Light</vt:lpstr>
      <vt:lpstr>Tahoma</vt:lpstr>
      <vt:lpstr>Wingdings</vt:lpstr>
      <vt:lpstr>Class Slides</vt:lpstr>
      <vt:lpstr>Lecture 01 Introduction</vt:lpstr>
      <vt:lpstr>Welcome to CS397/497!</vt:lpstr>
      <vt:lpstr>Branden Ghena (he/him)</vt:lpstr>
      <vt:lpstr>Undergraduate: satellite radios and computers </vt:lpstr>
      <vt:lpstr>Grad school: resource-constrained embedded systems</vt:lpstr>
      <vt:lpstr>Faculty: now I can choose what to teach!</vt:lpstr>
      <vt:lpstr>Today’s Goals</vt:lpstr>
      <vt:lpstr>Outline</vt:lpstr>
      <vt:lpstr>Perspective of this course</vt:lpstr>
      <vt:lpstr>Discussion: what is the Internet of Things?</vt:lpstr>
      <vt:lpstr>Discussion: what is the Internet of Things?</vt:lpstr>
      <vt:lpstr>Thought experiment on capabilities</vt:lpstr>
      <vt:lpstr>Thought experiment on capabilities</vt:lpstr>
      <vt:lpstr>Thought experiment on capabilities</vt:lpstr>
      <vt:lpstr>Thought experiment on capabilities</vt:lpstr>
      <vt:lpstr>Thought experiment on energy</vt:lpstr>
      <vt:lpstr>Thought experiment on energy</vt:lpstr>
      <vt:lpstr>Largest IoT challenges: power and communication</vt:lpstr>
      <vt:lpstr>Energy is the defining constraint of emerging technologies</vt:lpstr>
      <vt:lpstr>Branden’s take on the Internet of Things</vt:lpstr>
      <vt:lpstr>Pat Pannuto’s take on the Internet of Things</vt:lpstr>
      <vt:lpstr>Warning: Internet of Crap</vt:lpstr>
      <vt:lpstr>Internet of Insecure Crap</vt:lpstr>
      <vt:lpstr>Break + xkcd</vt:lpstr>
      <vt:lpstr>Outline</vt:lpstr>
      <vt:lpstr>What are embedded systems</vt:lpstr>
      <vt:lpstr>Microcontrollers drive most embedded systems</vt:lpstr>
      <vt:lpstr>How is a microcontroller different?</vt:lpstr>
      <vt:lpstr>Nordic nRF52840DK - BLE &amp; Thread</vt:lpstr>
      <vt:lpstr>Heltec WiFi LoRa 32 v3 - WiFi &amp; LoRa</vt:lpstr>
      <vt:lpstr>Embedded systems are programmed in C</vt:lpstr>
      <vt:lpstr>How do I load code onto microcontrollers?</vt:lpstr>
      <vt:lpstr>Embedded software</vt:lpstr>
      <vt:lpstr>Outline</vt:lpstr>
      <vt:lpstr>Asking questions</vt:lpstr>
      <vt:lpstr>Grading</vt:lpstr>
      <vt:lpstr>Labs</vt:lpstr>
      <vt:lpstr>Homeworks</vt:lpstr>
      <vt:lpstr>Final design project</vt:lpstr>
      <vt:lpstr>On upper-level, special-topics courses</vt:lpstr>
      <vt:lpstr>Break + Architecture of a lecture</vt:lpstr>
      <vt:lpstr>Outline</vt:lpstr>
      <vt:lpstr>Bluetooth Low Energy (BLE)</vt:lpstr>
      <vt:lpstr>802.15.4 &amp; Thread</vt:lpstr>
      <vt:lpstr>WiFi (802.11)</vt:lpstr>
      <vt:lpstr>LPWANs (Low-Power Wide-Area Networks)</vt:lpstr>
      <vt:lpstr>Extra topics</vt:lpstr>
      <vt:lpstr>Why use wireless?</vt:lpstr>
      <vt:lpstr>What is hard about wireless?</vt:lpstr>
      <vt:lpstr>Wireless is a shared medium</vt:lpstr>
      <vt:lpstr>Increasing network capacity is challenging</vt:lpstr>
      <vt:lpstr>RF communication</vt:lpstr>
      <vt:lpstr>Wireless spectrum is allocated to specific uses</vt:lpstr>
      <vt:lpstr>Unlicensed bands are where IoT thrives</vt:lpstr>
      <vt:lpstr>Model of RF communication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Branden Ghena</dc:creator>
  <cp:lastModifiedBy>Branden Ghena</cp:lastModifiedBy>
  <cp:revision>75</cp:revision>
  <dcterms:created xsi:type="dcterms:W3CDTF">2021-01-09T21:51:34Z</dcterms:created>
  <dcterms:modified xsi:type="dcterms:W3CDTF">2023-01-03T17:04:37Z</dcterms:modified>
</cp:coreProperties>
</file>