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1" r:id="rId2"/>
    <p:sldMasterId id="2147483715" r:id="rId3"/>
  </p:sldMasterIdLst>
  <p:notesMasterIdLst>
    <p:notesMasterId r:id="rId50"/>
  </p:notesMasterIdLst>
  <p:sldIdLst>
    <p:sldId id="256" r:id="rId4"/>
    <p:sldId id="264" r:id="rId5"/>
    <p:sldId id="2255" r:id="rId6"/>
    <p:sldId id="2219" r:id="rId7"/>
    <p:sldId id="307" r:id="rId8"/>
    <p:sldId id="293" r:id="rId9"/>
    <p:sldId id="292" r:id="rId10"/>
    <p:sldId id="266" r:id="rId11"/>
    <p:sldId id="2137" r:id="rId12"/>
    <p:sldId id="2138" r:id="rId13"/>
    <p:sldId id="2139" r:id="rId14"/>
    <p:sldId id="2140" r:id="rId15"/>
    <p:sldId id="2141" r:id="rId16"/>
    <p:sldId id="2142" r:id="rId17"/>
    <p:sldId id="2143" r:id="rId18"/>
    <p:sldId id="2144" r:id="rId19"/>
    <p:sldId id="2145" r:id="rId20"/>
    <p:sldId id="281" r:id="rId21"/>
    <p:sldId id="2147" r:id="rId22"/>
    <p:sldId id="304" r:id="rId23"/>
    <p:sldId id="2198" r:id="rId24"/>
    <p:sldId id="2232" r:id="rId25"/>
    <p:sldId id="2278" r:id="rId26"/>
    <p:sldId id="383" r:id="rId27"/>
    <p:sldId id="2256" r:id="rId28"/>
    <p:sldId id="2263" r:id="rId29"/>
    <p:sldId id="2257" r:id="rId30"/>
    <p:sldId id="2260" r:id="rId31"/>
    <p:sldId id="2265" r:id="rId32"/>
    <p:sldId id="2264" r:id="rId33"/>
    <p:sldId id="2269" r:id="rId34"/>
    <p:sldId id="2268" r:id="rId35"/>
    <p:sldId id="2270" r:id="rId36"/>
    <p:sldId id="2273" r:id="rId37"/>
    <p:sldId id="2267" r:id="rId38"/>
    <p:sldId id="2279" r:id="rId39"/>
    <p:sldId id="2275" r:id="rId40"/>
    <p:sldId id="2271" r:id="rId41"/>
    <p:sldId id="2274" r:id="rId42"/>
    <p:sldId id="2277" r:id="rId43"/>
    <p:sldId id="330" r:id="rId44"/>
    <p:sldId id="343" r:id="rId45"/>
    <p:sldId id="291" r:id="rId46"/>
    <p:sldId id="432" r:id="rId47"/>
    <p:sldId id="2281" r:id="rId48"/>
    <p:sldId id="228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264"/>
          </p14:sldIdLst>
        </p14:section>
        <p14:section name="Challenges" id="{D508F973-2973-4A82-93E0-EB23DF74A78C}">
          <p14:sldIdLst>
            <p14:sldId id="2255"/>
            <p14:sldId id="2219"/>
            <p14:sldId id="307"/>
            <p14:sldId id="293"/>
            <p14:sldId id="292"/>
            <p14:sldId id="266"/>
            <p14:sldId id="2137"/>
            <p14:sldId id="2138"/>
            <p14:sldId id="2139"/>
            <p14:sldId id="2140"/>
            <p14:sldId id="2141"/>
            <p14:sldId id="2142"/>
            <p14:sldId id="2143"/>
            <p14:sldId id="2144"/>
            <p14:sldId id="2145"/>
            <p14:sldId id="281"/>
            <p14:sldId id="2147"/>
            <p14:sldId id="304"/>
            <p14:sldId id="2198"/>
            <p14:sldId id="2232"/>
          </p14:sldIdLst>
        </p14:section>
        <p14:section name="RFID Overview" id="{B55B8E8C-5EAB-4A1E-A4E9-AE5E896E46FA}">
          <p14:sldIdLst>
            <p14:sldId id="2278"/>
            <p14:sldId id="383"/>
            <p14:sldId id="2256"/>
            <p14:sldId id="2263"/>
            <p14:sldId id="2257"/>
            <p14:sldId id="2260"/>
            <p14:sldId id="2265"/>
            <p14:sldId id="2264"/>
            <p14:sldId id="2269"/>
            <p14:sldId id="2268"/>
            <p14:sldId id="2270"/>
            <p14:sldId id="2273"/>
            <p14:sldId id="2267"/>
          </p14:sldIdLst>
        </p14:section>
        <p14:section name="Backscatter Sensors" id="{96FE5EA8-71AD-48D2-8125-A5BC1C6CA63C}">
          <p14:sldIdLst>
            <p14:sldId id="2279"/>
            <p14:sldId id="2275"/>
            <p14:sldId id="2271"/>
            <p14:sldId id="2274"/>
            <p14:sldId id="2277"/>
            <p14:sldId id="330"/>
            <p14:sldId id="343"/>
            <p14:sldId id="291"/>
            <p14:sldId id="432"/>
            <p14:sldId id="2281"/>
          </p14:sldIdLst>
        </p14:section>
        <p14:section name="Wrapup" id="{29A7F866-9DA9-446B-8359-CE426CB89C7A}">
          <p14:sldIdLst>
            <p14:sldId id="2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7440" autoAdjust="0"/>
  </p:normalViewPr>
  <p:slideViewPr>
    <p:cSldViewPr snapToGrid="0">
      <p:cViewPr varScale="1">
        <p:scale>
          <a:sx n="79" d="100"/>
          <a:sy n="79" d="100"/>
        </p:scale>
        <p:origin x="120" y="20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bit flux is our metric for data density</a:t>
            </a:r>
          </a:p>
          <a:p>
            <a:pPr marL="171450" lvl="0" indent="-171450" algn="l" rtl="0">
              <a:spcBef>
                <a:spcPts val="0"/>
              </a:spcBef>
              <a:spcAft>
                <a:spcPts val="0"/>
              </a:spcAft>
            </a:pPr>
            <a:r>
              <a:rPr lang="en-US" dirty="0"/>
              <a:t>throughput divided by coverage area</a:t>
            </a:r>
          </a:p>
          <a:p>
            <a:pPr marL="171450" lvl="0" indent="-171450" algn="l" rtl="0">
              <a:spcBef>
                <a:spcPts val="0"/>
              </a:spcBef>
              <a:spcAft>
                <a:spcPts val="0"/>
              </a:spcAft>
            </a:pPr>
            <a:r>
              <a:rPr lang="en-US" dirty="0"/>
              <a:t>As with many ideas, this was first suggested by Mark Weiser</a:t>
            </a:r>
            <a:endParaRPr dirty="0"/>
          </a:p>
        </p:txBody>
      </p:sp>
    </p:spTree>
    <p:extLst>
      <p:ext uri="{BB962C8B-B14F-4D97-AF65-F5344CB8AC3E}">
        <p14:creationId xmlns:p14="http://schemas.microsoft.com/office/powerpoint/2010/main" val="366914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visualize this instead as the number of gateways deployed and the proportion of network utilized.</a:t>
            </a:r>
          </a:p>
          <a:p>
            <a:pPr lvl="1"/>
            <a:r>
              <a:rPr lang="en-US" dirty="0"/>
              <a:t>Again, because of power control, there is a tradeoff here. We could deploy a single gateway for everything, or many gateways with reduced range to increase capacity.</a:t>
            </a:r>
          </a:p>
          <a:p>
            <a:pPr lvl="0"/>
            <a:endParaRPr lang="en-US" dirty="0"/>
          </a:p>
          <a:p>
            <a:pPr lvl="0"/>
            <a:r>
              <a:rPr lang="en-US" dirty="0"/>
              <a:t>Cellular networks have no problem with this application</a:t>
            </a:r>
          </a:p>
          <a:p>
            <a:pPr lvl="1"/>
            <a:r>
              <a:rPr lang="en-US" dirty="0"/>
              <a:t>With a single gateway,  LTE-M could spend 1% of its capacity to service this app.</a:t>
            </a:r>
          </a:p>
          <a:p>
            <a:pPr lvl="1"/>
            <a:endParaRPr lang="en-US" dirty="0"/>
          </a:p>
          <a:p>
            <a:pPr lvl="0"/>
            <a:r>
              <a:rPr lang="en-US" dirty="0"/>
              <a:t>Unlicensed LPWANs, however, have choices to make on how many gateways they deploy and how much capacity they are willing to spend on this one application</a:t>
            </a:r>
          </a:p>
        </p:txBody>
      </p:sp>
    </p:spTree>
    <p:extLst>
      <p:ext uri="{BB962C8B-B14F-4D97-AF65-F5344CB8AC3E}">
        <p14:creationId xmlns:p14="http://schemas.microsoft.com/office/powerpoint/2010/main" val="71912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two particular problems we can see with the unlicensed LPWANs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first is a capacity issue: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Sigfox</a:t>
            </a:r>
            <a:r>
              <a:rPr lang="en-US" dirty="0"/>
              <a:t> can’t satisfy the application at all without power control.</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Range is sufficient for a single gateway to cover the city, but it wouldn’t be able to keep up with the data.</a:t>
            </a:r>
          </a:p>
        </p:txBody>
      </p:sp>
    </p:spTree>
    <p:extLst>
      <p:ext uri="{BB962C8B-B14F-4D97-AF65-F5344CB8AC3E}">
        <p14:creationId xmlns:p14="http://schemas.microsoft.com/office/powerpoint/2010/main" val="404852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Solving these capacity problems is relatively straightforward</a:t>
            </a:r>
          </a:p>
          <a:p>
            <a:r>
              <a:rPr lang="en-US" dirty="0"/>
              <a:t>And a lot of research from our community has begun that path</a:t>
            </a:r>
          </a:p>
          <a:p>
            <a:r>
              <a:rPr lang="en-US" dirty="0"/>
              <a:t>One solution would be better access control mechanisms than the ALOHA</a:t>
            </a:r>
          </a:p>
          <a:p>
            <a:r>
              <a:rPr lang="en-US" dirty="0"/>
              <a:t>We could also significantly increase the available bandwidth through the use of TV white spaces</a:t>
            </a:r>
          </a:p>
        </p:txBody>
      </p:sp>
    </p:spTree>
    <p:extLst>
      <p:ext uri="{BB962C8B-B14F-4D97-AF65-F5344CB8AC3E}">
        <p14:creationId xmlns:p14="http://schemas.microsoft.com/office/powerpoint/2010/main" val="401971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But there is a second problem, that of coexistence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LoRaWAN</a:t>
            </a:r>
            <a:r>
              <a:rPr lang="en-US" dirty="0"/>
              <a:t> could handle the application with only 2 or 3 gateways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Remember, that we are calculating bit flux for </a:t>
            </a:r>
            <a:r>
              <a:rPr lang="en-US" dirty="0" err="1"/>
              <a:t>LoRaWAN</a:t>
            </a:r>
            <a:r>
              <a:rPr lang="en-US" dirty="0"/>
              <a:t> using all available channels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As long as you are willing to commit 50% of the 915 MHz spectrum to electricity metering</a:t>
            </a:r>
          </a:p>
        </p:txBody>
      </p:sp>
    </p:spTree>
    <p:extLst>
      <p:ext uri="{BB962C8B-B14F-4D97-AF65-F5344CB8AC3E}">
        <p14:creationId xmlns:p14="http://schemas.microsoft.com/office/powerpoint/2010/main" val="308087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You might try to say it’s fine to dedicate so much of a network to a single application. I dedicate 50% of my home WiFi to Netflix all the time…</a:t>
            </a:r>
          </a:p>
          <a:p>
            <a:pPr marL="171450" lvl="0" indent="-171450" algn="l" rtl="0">
              <a:spcBef>
                <a:spcPts val="0"/>
              </a:spcBef>
              <a:spcAft>
                <a:spcPts val="0"/>
              </a:spcAft>
            </a:pPr>
            <a:r>
              <a:rPr lang="en-US" dirty="0"/>
              <a:t>But coexistence cannot be ignored in urban areas</a:t>
            </a:r>
          </a:p>
          <a:p>
            <a:pPr marL="171450" lvl="0" indent="-171450" algn="l" rtl="0">
              <a:spcBef>
                <a:spcPts val="0"/>
              </a:spcBef>
              <a:spcAft>
                <a:spcPts val="0"/>
              </a:spcAft>
            </a:pPr>
            <a:r>
              <a:rPr lang="en-US" dirty="0"/>
              <a:t>There won’t just be one network, but two, or three, or more</a:t>
            </a:r>
          </a:p>
          <a:p>
            <a:pPr marL="171450" lvl="0" indent="-171450" algn="l" rtl="0">
              <a:spcBef>
                <a:spcPts val="0"/>
              </a:spcBef>
              <a:spcAft>
                <a:spcPts val="0"/>
              </a:spcAft>
            </a:pPr>
            <a:r>
              <a:rPr lang="en-US" dirty="0"/>
              <a:t>And they all have to share the same bandwidth for all deployed applications</a:t>
            </a:r>
          </a:p>
        </p:txBody>
      </p:sp>
    </p:spTree>
    <p:extLst>
      <p:ext uri="{BB962C8B-B14F-4D97-AF65-F5344CB8AC3E}">
        <p14:creationId xmlns:p14="http://schemas.microsoft.com/office/powerpoint/2010/main" val="364535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Solving these coexistence problems are more difficult</a:t>
            </a:r>
          </a:p>
          <a:p>
            <a:r>
              <a:rPr lang="en-US" dirty="0"/>
              <a:t>We need methods for coordination and negotiation between deployed networks</a:t>
            </a:r>
          </a:p>
          <a:p>
            <a:r>
              <a:rPr lang="en-US" dirty="0"/>
              <a:t>And without buy-in from all networks, collisions are inevitable</a:t>
            </a:r>
          </a:p>
          <a:p>
            <a:r>
              <a:rPr lang="en-US" dirty="0"/>
              <a:t>It doesn’t matter that you are using a wonderful scheduling TDMA algorithm to send data without collisions if your neighbor is transmitting whenever they want</a:t>
            </a:r>
          </a:p>
          <a:p>
            <a:endParaRPr lang="en-US" dirty="0"/>
          </a:p>
          <a:p>
            <a:r>
              <a:rPr lang="en-US" dirty="0"/>
              <a:t>And a really important point is that cellular IoT doesn’t face this problem</a:t>
            </a:r>
          </a:p>
          <a:p>
            <a:endParaRPr lang="en-US" dirty="0"/>
          </a:p>
        </p:txBody>
      </p:sp>
    </p:spTree>
    <p:extLst>
      <p:ext uri="{BB962C8B-B14F-4D97-AF65-F5344CB8AC3E}">
        <p14:creationId xmlns:p14="http://schemas.microsoft.com/office/powerpoint/2010/main" val="419995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Occupying licensed bands means LTE-M and NB-IoT don’t have multiple overlapping networks to coordinate with</a:t>
            </a:r>
          </a:p>
          <a:p>
            <a:pPr marL="171450" lvl="0" indent="-171450" algn="l" rtl="0">
              <a:spcBef>
                <a:spcPts val="0"/>
              </a:spcBef>
              <a:spcAft>
                <a:spcPts val="0"/>
              </a:spcAft>
            </a:pPr>
            <a:r>
              <a:rPr lang="en-US" dirty="0"/>
              <a:t>So coexistence isn’t a concern</a:t>
            </a:r>
          </a:p>
          <a:p>
            <a:pPr marL="171450" lvl="0" indent="-171450" algn="l" rtl="0">
              <a:spcBef>
                <a:spcPts val="0"/>
              </a:spcBef>
              <a:spcAft>
                <a:spcPts val="0"/>
              </a:spcAft>
            </a:pPr>
            <a:r>
              <a:rPr lang="en-US" dirty="0"/>
              <a:t>And they already have more capacity than the unlicensed protocols</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Without solutions for unlicensed LPWANs, deployments will move to cellular networks</a:t>
            </a:r>
          </a:p>
          <a:p>
            <a:pPr marL="171450" lvl="0" indent="-171450" algn="l" rtl="0">
              <a:spcBef>
                <a:spcPts val="0"/>
              </a:spcBef>
              <a:spcAft>
                <a:spcPts val="0"/>
              </a:spcAft>
            </a:pPr>
            <a:r>
              <a:rPr lang="en-US" dirty="0"/>
              <a:t>And when the applications leave, research will leave as well</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Without real solutions to the problems they face, we’re in danger of losing an exciting research domain</a:t>
            </a:r>
          </a:p>
          <a:p>
            <a:pPr marL="171450" lvl="0" indent="-171450" algn="l" rtl="0">
              <a:spcBef>
                <a:spcPts val="0"/>
              </a:spcBef>
              <a:spcAft>
                <a:spcPts val="0"/>
              </a:spcAft>
            </a:pPr>
            <a:r>
              <a:rPr lang="en-US" dirty="0"/>
              <a:t>We pose this as a challenge to the community to develop coexistence and capacity solutions for unlicensed LPWANs</a:t>
            </a:r>
          </a:p>
        </p:txBody>
      </p:sp>
    </p:spTree>
    <p:extLst>
      <p:ext uri="{BB962C8B-B14F-4D97-AF65-F5344CB8AC3E}">
        <p14:creationId xmlns:p14="http://schemas.microsoft.com/office/powerpoint/2010/main" val="255157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If we look into a RFID reader's configuration, there is a single device that both receives the backscatter transmissions and generates the necessary carrier signal. This is called a monostatic configuration.</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decouple the task of carrier signal generation and the reception of the backscatter transmissions. We adopt a bistatic configuration as we show in the slide. We have a dedicated device for carrier signal generation and reception. </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advantage of the bistatic configuration is two-fold: First, we can attenuate the carrier signal arriving at the receiver due to the path loss suffered due to the propagation of the wireless signal. This helps us reduce interference from stronger carrier signal to much weaker backscatter transmission. Second, it also enables us to use the devices that surround us, such as smartphones 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wifi</a:t>
            </a:r>
            <a:r>
              <a:rPr lang="en-GB" sz="1800" dirty="0">
                <a:effectLst/>
                <a:latin typeface="Calibri" panose="020F0502020204030204" pitchFamily="34" charset="0"/>
                <a:ea typeface="Calibri" panose="020F0502020204030204" pitchFamily="34" charset="0"/>
                <a:cs typeface="Times New Roman" panose="02020603050405020304" pitchFamily="18" charset="0"/>
              </a:rPr>
              <a:t> router, as sources for providing the necessary carrier signal to support backscatter transmissions. In fact,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demonstrate the use of these devices to provide the carrier signal.’</a:t>
            </a:r>
          </a:p>
          <a:p>
            <a:pPr>
              <a:lnSpc>
                <a:spcPct val="107000"/>
              </a:lnSpc>
              <a:spcAft>
                <a:spcPts val="800"/>
              </a:spcAft>
            </a:pP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94700-B420-704F-B552-A4F4362F1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7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The second design element that we incorporate in the design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that we create separation in frequency between the carrier signal and the reflected transmissions. We transmit the backscattered signal at a particular offset from the carrier signal.  This is unlike systems such as RFIDs that transmit at the same frequency as the carrier signal, requiring complex and expensive self-interference cancellation mechanisms.</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To backscatter at an offset from the carrier signal, we take advantage of the property that the backscatter is a mixing process. If a carrier signal is incident on the backscatter tag, and if we toggle the antenna, i.e., change the antenna's state between absorption and reflection state at a frequency delta f, we can now create backscatter transmissions at a frequency offset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Fc+delta</a:t>
            </a:r>
            <a:r>
              <a:rPr lang="en-GB" sz="1800" dirty="0">
                <a:effectLst/>
                <a:latin typeface="Calibri" panose="020F0502020204030204" pitchFamily="34" charset="0"/>
                <a:ea typeface="Calibri" panose="020F0502020204030204" pitchFamily="34" charset="0"/>
                <a:cs typeface="Times New Roman" panose="02020603050405020304" pitchFamily="18" charset="0"/>
              </a:rPr>
              <a:t> F due to the mixing property.</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Most modern radio transceivers have bandpass filters present in adjacent frequency bands. They support these to enable co-existence on the shared wireless spectrum to suppress interference from adjacent traffic. We use these filters to our advantage; we place the carrier signal in the bandpass filter and significantly attenuate the carrier signal.</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By incorporating the decoupling in space and frequency, we can reduce the interference to the weak backscatter transmissions from stronger carrier signal by up to 50-70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dB.</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do not need to employ any complex self-interference cancellation mechanisms that are used on existing RFID readers. We use off-the-shelf commodity transceivers that just cost a few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usd</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carrier generation and the reception, thus significantly lowering the infrastructure's cost and complexity to support backscatter transmissions.</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94700-B420-704F-B552-A4F4362F1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63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94700-B420-704F-B552-A4F4362F18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0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For applications, bit flux sums the data needs for each device in the deployment</a:t>
            </a:r>
          </a:p>
          <a:p>
            <a:pPr marL="171450" lvl="0" indent="-171450" algn="l" rtl="0">
              <a:spcBef>
                <a:spcPts val="0"/>
              </a:spcBef>
              <a:spcAft>
                <a:spcPts val="0"/>
              </a:spcAft>
            </a:pPr>
            <a:r>
              <a:rPr lang="en-US" dirty="0"/>
              <a:t>And divides by the total deployment area</a:t>
            </a:r>
          </a:p>
          <a:p>
            <a:pPr marL="171450" lvl="0" indent="-171450" algn="l" rtl="0">
              <a:spcBef>
                <a:spcPts val="0"/>
              </a:spcBef>
              <a:spcAft>
                <a:spcPts val="0"/>
              </a:spcAft>
            </a:pPr>
            <a:r>
              <a:rPr lang="en-US" dirty="0"/>
              <a:t>To determine the application uplink density</a:t>
            </a:r>
            <a:endParaRPr dirty="0"/>
          </a:p>
        </p:txBody>
      </p:sp>
    </p:spTree>
    <p:extLst>
      <p:ext uri="{BB962C8B-B14F-4D97-AF65-F5344CB8AC3E}">
        <p14:creationId xmlns:p14="http://schemas.microsoft.com/office/powerpoint/2010/main" val="45543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For networks, we divide the goodput of a network</a:t>
            </a:r>
          </a:p>
          <a:p>
            <a:pPr marL="171450" lvl="0" indent="-171450" algn="l" rtl="0">
              <a:spcBef>
                <a:spcPts val="0"/>
              </a:spcBef>
              <a:spcAft>
                <a:spcPts val="0"/>
              </a:spcAft>
            </a:pPr>
            <a:r>
              <a:rPr lang="en-US" dirty="0"/>
              <a:t>By the coverage area of a single gateway</a:t>
            </a:r>
          </a:p>
          <a:p>
            <a:pPr marL="171450" lvl="0" indent="-171450" algn="l" rtl="0">
              <a:spcBef>
                <a:spcPts val="0"/>
              </a:spcBef>
              <a:spcAft>
                <a:spcPts val="0"/>
              </a:spcAft>
            </a:pPr>
            <a:r>
              <a:rPr lang="en-US" dirty="0"/>
              <a:t>This gives us a number that represents the data density that a network can support,  at any width of deployment</a:t>
            </a:r>
            <a:endParaRPr dirty="0"/>
          </a:p>
        </p:txBody>
      </p:sp>
    </p:spTree>
    <p:extLst>
      <p:ext uri="{BB962C8B-B14F-4D97-AF65-F5344CB8AC3E}">
        <p14:creationId xmlns:p14="http://schemas.microsoft.com/office/powerpoint/2010/main" val="152619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3e3f03ab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3e3f03ab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Bit flux also accounts for spatial reuse in networks</a:t>
            </a:r>
          </a:p>
          <a:p>
            <a:pPr marL="171450" lvl="0" indent="-171450" algn="l" rtl="0">
              <a:spcBef>
                <a:spcPts val="0"/>
              </a:spcBef>
              <a:spcAft>
                <a:spcPts val="0"/>
              </a:spcAft>
            </a:pPr>
            <a:r>
              <a:rPr lang="en-US" dirty="0"/>
              <a:t>Reducing range (and deploying more gateways),  reduces the coverage area for each gateway, increasing the network bit flux</a:t>
            </a:r>
            <a:endParaRPr dirty="0"/>
          </a:p>
        </p:txBody>
      </p:sp>
    </p:spTree>
    <p:extLst>
      <p:ext uri="{BB962C8B-B14F-4D97-AF65-F5344CB8AC3E}">
        <p14:creationId xmlns:p14="http://schemas.microsoft.com/office/powerpoint/2010/main" val="129875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bit flux measurement for a </a:t>
            </a:r>
            <a:r>
              <a:rPr lang="en-US" dirty="0" err="1"/>
              <a:t>LoRaWAN</a:t>
            </a:r>
            <a:r>
              <a:rPr lang="en-US" dirty="0"/>
              <a:t> network</a:t>
            </a:r>
          </a:p>
          <a:p>
            <a:r>
              <a:rPr lang="en-US" dirty="0"/>
              <a:t>In the US, </a:t>
            </a:r>
            <a:r>
              <a:rPr lang="en-US" dirty="0" err="1"/>
              <a:t>LoRaWAN</a:t>
            </a:r>
            <a:r>
              <a:rPr lang="en-US" dirty="0"/>
              <a:t> has 64 channels for uplink</a:t>
            </a:r>
          </a:p>
          <a:p>
            <a:r>
              <a:rPr lang="en-US" dirty="0"/>
              <a:t>But it relies on an ALOHA access control mechanism,  so packet collisions reduce throughput significantly</a:t>
            </a:r>
          </a:p>
        </p:txBody>
      </p:sp>
    </p:spTree>
    <p:extLst>
      <p:ext uri="{BB962C8B-B14F-4D97-AF65-F5344CB8AC3E}">
        <p14:creationId xmlns:p14="http://schemas.microsoft.com/office/powerpoint/2010/main" val="239428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calculate bit flux for each of the networks we’re interested in</a:t>
            </a:r>
          </a:p>
          <a:p>
            <a:r>
              <a:rPr lang="en-US" dirty="0"/>
              <a:t>We note that there are several orders of magnitude difference in the throughput capability of each network</a:t>
            </a:r>
          </a:p>
          <a:p>
            <a:r>
              <a:rPr lang="en-US" dirty="0"/>
              <a:t>Particularly between cellular communication and unlicensed LPWANs</a:t>
            </a:r>
          </a:p>
        </p:txBody>
      </p:sp>
    </p:spTree>
    <p:extLst>
      <p:ext uri="{BB962C8B-B14F-4D97-AF65-F5344CB8AC3E}">
        <p14:creationId xmlns:p14="http://schemas.microsoft.com/office/powerpoint/2010/main" val="381733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points are at the maximum range for each network, but they have the ability to perform power control and reduce range</a:t>
            </a:r>
          </a:p>
          <a:p>
            <a:r>
              <a:rPr lang="en-US" dirty="0"/>
              <a:t>This creates a curve for each network, where we can reduce range (and install more gateways) in order to increase network capability</a:t>
            </a:r>
          </a:p>
        </p:txBody>
      </p:sp>
    </p:spTree>
    <p:extLst>
      <p:ext uri="{BB962C8B-B14F-4D97-AF65-F5344CB8AC3E}">
        <p14:creationId xmlns:p14="http://schemas.microsoft.com/office/powerpoint/2010/main" val="203027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that we can measure the capability of each network, lets compare that to the needs of an application</a:t>
            </a:r>
          </a:p>
          <a:p>
            <a:r>
              <a:rPr lang="en-US" dirty="0"/>
              <a:t>The example I’ll be talking through is Electricity Metering, there are about a dozen others in the paper</a:t>
            </a:r>
          </a:p>
          <a:p>
            <a:r>
              <a:rPr lang="en-US" dirty="0"/>
              <a:t>PG&amp;E smart meters send about 250 bytes every 4 hours</a:t>
            </a:r>
          </a:p>
          <a:p>
            <a:r>
              <a:rPr lang="en-US" dirty="0"/>
              <a:t>This isn’t a lot of data, but smart meters are densely deployed, with three hundred thousand across San Francisco</a:t>
            </a:r>
          </a:p>
        </p:txBody>
      </p:sp>
    </p:spTree>
    <p:extLst>
      <p:ext uri="{BB962C8B-B14F-4D97-AF65-F5344CB8AC3E}">
        <p14:creationId xmlns:p14="http://schemas.microsoft.com/office/powerpoint/2010/main" val="128632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plot the need of the Electricity Metering application as a line on our bit flux figure</a:t>
            </a:r>
          </a:p>
          <a:p>
            <a:r>
              <a:rPr lang="en-US" dirty="0"/>
              <a:t>Any network above this line is capable of serving the application’s needs</a:t>
            </a:r>
          </a:p>
          <a:p>
            <a:r>
              <a:rPr lang="en-US" dirty="0" err="1"/>
              <a:t>Sigfox</a:t>
            </a:r>
            <a:r>
              <a:rPr lang="en-US" dirty="0"/>
              <a:t> needs range reduction, but all networks are capable of serving this application’s needs</a:t>
            </a:r>
          </a:p>
          <a:p>
            <a:endParaRPr lang="en-US" dirty="0"/>
          </a:p>
          <a:p>
            <a:r>
              <a:rPr lang="en-US" dirty="0"/>
              <a:t>So, great! Networks can serve ubiquitous applications. Problem solved, right?</a:t>
            </a:r>
          </a:p>
        </p:txBody>
      </p:sp>
    </p:spTree>
    <p:extLst>
      <p:ext uri="{BB962C8B-B14F-4D97-AF65-F5344CB8AC3E}">
        <p14:creationId xmlns:p14="http://schemas.microsoft.com/office/powerpoint/2010/main" val="3779397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641"/>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6DA34142-4057-4E41-8FAB-93DD5A2F5272}" type="datetime1">
              <a:rPr lang="en-US" smtClean="0"/>
              <a:t>3/2/2021</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BE4F7E5-456D-D14D-80B1-26F30B6827DF}"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125699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C490F-92D2-EE4D-AB30-C51B3ABD0ECB}" type="datetime1">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992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5F905B-F78A-7447-929B-285222BF0CAF}" type="datetime1">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172360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15DF4-3EBA-4E4B-9F2A-19D1128FE925}" type="datetime1">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214863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4F8E339-25A7-D445-AE93-317779BE9573}"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2822179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E69B92-FCB3-0A4E-913E-6BEC59C715FD}"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200704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86E8C-CFD6-E540-8CE1-0232512249C2}"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352523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9C8BF4-C97B-F445-A331-9D98132FB0F2}"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271266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7">
              <a:spcBef>
                <a:spcPts val="0"/>
              </a:spcBef>
              <a:spcAft>
                <a:spcPts val="0"/>
              </a:spcAft>
              <a:buSzPts val="1800"/>
              <a:buChar char="●"/>
              <a:defRPr/>
            </a:lvl1pPr>
            <a:lvl2pPr marL="1219139"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7"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553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15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3/2/2021</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1D8D-B81A-F044-A9F7-1892C8D933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871A6DB6-BA9D-FE49-85AA-7E381AC86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4D0700B2-4298-A948-8860-B9E72DF32214}"/>
              </a:ext>
            </a:extLst>
          </p:cNvPr>
          <p:cNvSpPr>
            <a:spLocks noGrp="1"/>
          </p:cNvSpPr>
          <p:nvPr>
            <p:ph type="dt" sz="half" idx="10"/>
          </p:nvPr>
        </p:nvSpPr>
        <p:spPr/>
        <p:txBody>
          <a:bodyPr/>
          <a:lstStyle/>
          <a:p>
            <a:fld id="{44D63017-EABA-43B4-AC51-8F7014FD5637}" type="datetime1">
              <a:rPr lang="sv-SE" smtClean="0"/>
              <a:t>2021-03-02</a:t>
            </a:fld>
            <a:endParaRPr lang="sv-SE"/>
          </a:p>
        </p:txBody>
      </p:sp>
      <p:sp>
        <p:nvSpPr>
          <p:cNvPr id="5" name="Footer Placeholder 4">
            <a:extLst>
              <a:ext uri="{FF2B5EF4-FFF2-40B4-BE49-F238E27FC236}">
                <a16:creationId xmlns:a16="http://schemas.microsoft.com/office/drawing/2014/main" id="{A7A70969-7238-7D44-BE93-76C09D8D3B78}"/>
              </a:ext>
            </a:extLst>
          </p:cNvPr>
          <p:cNvSpPr>
            <a:spLocks noGrp="1"/>
          </p:cNvSpPr>
          <p:nvPr>
            <p:ph type="ftr" sz="quarter" idx="11"/>
          </p:nvPr>
        </p:nvSpPr>
        <p:spPr/>
        <p:txBody>
          <a:bodyPr/>
          <a:lstStyle>
            <a:lvl1pPr>
              <a:defRPr sz="2000"/>
            </a:lvl1pPr>
          </a:lstStyle>
          <a:p>
            <a:r>
              <a:rPr lang="sv-SE" dirty="0"/>
              <a:t>ambujv@berkeley.edu</a:t>
            </a:r>
          </a:p>
        </p:txBody>
      </p:sp>
      <p:sp>
        <p:nvSpPr>
          <p:cNvPr id="6" name="Slide Number Placeholder 5">
            <a:extLst>
              <a:ext uri="{FF2B5EF4-FFF2-40B4-BE49-F238E27FC236}">
                <a16:creationId xmlns:a16="http://schemas.microsoft.com/office/drawing/2014/main" id="{8D222DDE-F5B8-2A43-845B-138DB4E027B4}"/>
              </a:ext>
            </a:extLst>
          </p:cNvPr>
          <p:cNvSpPr>
            <a:spLocks noGrp="1"/>
          </p:cNvSpPr>
          <p:nvPr>
            <p:ph type="sldNum" sz="quarter" idx="12"/>
          </p:nvPr>
        </p:nvSpPr>
        <p:spPr/>
        <p:txBody>
          <a:bodyPr/>
          <a:lstStyle>
            <a:lvl1pPr>
              <a:defRPr sz="2000"/>
            </a:lvl1pPr>
          </a:lstStyle>
          <a:p>
            <a:fld id="{687B7451-1438-CB4A-8106-82A64F1C7D7B}" type="slidenum">
              <a:rPr lang="sv-SE" smtClean="0"/>
              <a:pPr/>
              <a:t>‹#›</a:t>
            </a:fld>
            <a:endParaRPr lang="sv-SE" dirty="0"/>
          </a:p>
        </p:txBody>
      </p:sp>
    </p:spTree>
    <p:extLst>
      <p:ext uri="{BB962C8B-B14F-4D97-AF65-F5344CB8AC3E}">
        <p14:creationId xmlns:p14="http://schemas.microsoft.com/office/powerpoint/2010/main" val="377116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131D-C728-F34A-850F-C494964B68F8}"/>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0E915FAE-C498-5F42-9013-24499AFB02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93C5D13D-3C8A-424D-845B-6D6E717FD2BD}"/>
              </a:ext>
            </a:extLst>
          </p:cNvPr>
          <p:cNvSpPr>
            <a:spLocks noGrp="1"/>
          </p:cNvSpPr>
          <p:nvPr>
            <p:ph type="dt" sz="half" idx="10"/>
          </p:nvPr>
        </p:nvSpPr>
        <p:spPr/>
        <p:txBody>
          <a:bodyPr/>
          <a:lstStyle/>
          <a:p>
            <a:fld id="{B00CF96B-96F3-4AC3-8D99-1F8A8C8852FA}" type="datetime1">
              <a:rPr lang="sv-SE" smtClean="0"/>
              <a:t>2021-03-02</a:t>
            </a:fld>
            <a:endParaRPr lang="sv-SE"/>
          </a:p>
        </p:txBody>
      </p:sp>
      <p:sp>
        <p:nvSpPr>
          <p:cNvPr id="5" name="Footer Placeholder 4">
            <a:extLst>
              <a:ext uri="{FF2B5EF4-FFF2-40B4-BE49-F238E27FC236}">
                <a16:creationId xmlns:a16="http://schemas.microsoft.com/office/drawing/2014/main" id="{A0BB9688-D3F3-8F45-AB3B-13ACE359C052}"/>
              </a:ext>
            </a:extLst>
          </p:cNvPr>
          <p:cNvSpPr>
            <a:spLocks noGrp="1"/>
          </p:cNvSpPr>
          <p:nvPr>
            <p:ph type="ftr" sz="quarter" idx="11"/>
          </p:nvPr>
        </p:nvSpPr>
        <p:spPr/>
        <p:txBody>
          <a:bodyPr/>
          <a:lstStyle/>
          <a:p>
            <a:r>
              <a:rPr lang="sv-SE"/>
              <a:t>ambujv@berkeley.edu</a:t>
            </a:r>
          </a:p>
        </p:txBody>
      </p:sp>
      <p:sp>
        <p:nvSpPr>
          <p:cNvPr id="6" name="Slide Number Placeholder 5">
            <a:extLst>
              <a:ext uri="{FF2B5EF4-FFF2-40B4-BE49-F238E27FC236}">
                <a16:creationId xmlns:a16="http://schemas.microsoft.com/office/drawing/2014/main" id="{B4D55ADB-00AD-CE49-ADA6-DCF8CE0A3A1D}"/>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3822918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6C4B-A05F-F44D-A483-822DE01373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v-SE"/>
          </a:p>
        </p:txBody>
      </p:sp>
      <p:sp>
        <p:nvSpPr>
          <p:cNvPr id="3" name="Text Placeholder 2">
            <a:extLst>
              <a:ext uri="{FF2B5EF4-FFF2-40B4-BE49-F238E27FC236}">
                <a16:creationId xmlns:a16="http://schemas.microsoft.com/office/drawing/2014/main" id="{FFB0F4B5-0E8D-8246-9997-A447009C2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FB69D5-C498-9F4A-B2E5-EB75E7BA4F63}"/>
              </a:ext>
            </a:extLst>
          </p:cNvPr>
          <p:cNvSpPr>
            <a:spLocks noGrp="1"/>
          </p:cNvSpPr>
          <p:nvPr>
            <p:ph type="dt" sz="half" idx="10"/>
          </p:nvPr>
        </p:nvSpPr>
        <p:spPr/>
        <p:txBody>
          <a:bodyPr/>
          <a:lstStyle/>
          <a:p>
            <a:fld id="{E76C1451-CA37-4D27-BFED-96CB3CB716BB}" type="datetime1">
              <a:rPr lang="sv-SE" smtClean="0"/>
              <a:t>2021-03-02</a:t>
            </a:fld>
            <a:endParaRPr lang="sv-SE"/>
          </a:p>
        </p:txBody>
      </p:sp>
      <p:sp>
        <p:nvSpPr>
          <p:cNvPr id="5" name="Footer Placeholder 4">
            <a:extLst>
              <a:ext uri="{FF2B5EF4-FFF2-40B4-BE49-F238E27FC236}">
                <a16:creationId xmlns:a16="http://schemas.microsoft.com/office/drawing/2014/main" id="{CEE5D3C3-B626-F842-8394-8B677FF30CC4}"/>
              </a:ext>
            </a:extLst>
          </p:cNvPr>
          <p:cNvSpPr>
            <a:spLocks noGrp="1"/>
          </p:cNvSpPr>
          <p:nvPr>
            <p:ph type="ftr" sz="quarter" idx="11"/>
          </p:nvPr>
        </p:nvSpPr>
        <p:spPr/>
        <p:txBody>
          <a:bodyPr/>
          <a:lstStyle/>
          <a:p>
            <a:r>
              <a:rPr lang="sv-SE"/>
              <a:t>ambujv@berkeley.edu</a:t>
            </a:r>
          </a:p>
        </p:txBody>
      </p:sp>
      <p:sp>
        <p:nvSpPr>
          <p:cNvPr id="6" name="Slide Number Placeholder 5">
            <a:extLst>
              <a:ext uri="{FF2B5EF4-FFF2-40B4-BE49-F238E27FC236}">
                <a16:creationId xmlns:a16="http://schemas.microsoft.com/office/drawing/2014/main" id="{3964FC98-6B46-4044-AF14-C47A6E69DCDC}"/>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167934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1BE2-8816-4744-9456-935CCB79AFE3}"/>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C85968FA-E42F-C44F-A843-AD42ECC70F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Content Placeholder 3">
            <a:extLst>
              <a:ext uri="{FF2B5EF4-FFF2-40B4-BE49-F238E27FC236}">
                <a16:creationId xmlns:a16="http://schemas.microsoft.com/office/drawing/2014/main" id="{2C4456BA-9694-7640-BE5C-B9BD678E0E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Date Placeholder 4">
            <a:extLst>
              <a:ext uri="{FF2B5EF4-FFF2-40B4-BE49-F238E27FC236}">
                <a16:creationId xmlns:a16="http://schemas.microsoft.com/office/drawing/2014/main" id="{ED705163-785E-584E-944F-0A288E88E367}"/>
              </a:ext>
            </a:extLst>
          </p:cNvPr>
          <p:cNvSpPr>
            <a:spLocks noGrp="1"/>
          </p:cNvSpPr>
          <p:nvPr>
            <p:ph type="dt" sz="half" idx="10"/>
          </p:nvPr>
        </p:nvSpPr>
        <p:spPr/>
        <p:txBody>
          <a:bodyPr/>
          <a:lstStyle/>
          <a:p>
            <a:fld id="{B51CD920-B8B0-498B-9D8A-FB5B192644FF}" type="datetime1">
              <a:rPr lang="sv-SE" smtClean="0"/>
              <a:t>2021-03-02</a:t>
            </a:fld>
            <a:endParaRPr lang="sv-SE"/>
          </a:p>
        </p:txBody>
      </p:sp>
      <p:sp>
        <p:nvSpPr>
          <p:cNvPr id="6" name="Footer Placeholder 5">
            <a:extLst>
              <a:ext uri="{FF2B5EF4-FFF2-40B4-BE49-F238E27FC236}">
                <a16:creationId xmlns:a16="http://schemas.microsoft.com/office/drawing/2014/main" id="{80964741-0439-A941-A719-A48735C6E13E}"/>
              </a:ext>
            </a:extLst>
          </p:cNvPr>
          <p:cNvSpPr>
            <a:spLocks noGrp="1"/>
          </p:cNvSpPr>
          <p:nvPr>
            <p:ph type="ftr" sz="quarter" idx="11"/>
          </p:nvPr>
        </p:nvSpPr>
        <p:spPr/>
        <p:txBody>
          <a:bodyPr/>
          <a:lstStyle/>
          <a:p>
            <a:r>
              <a:rPr lang="sv-SE"/>
              <a:t>ambujv@berkeley.edu</a:t>
            </a:r>
          </a:p>
        </p:txBody>
      </p:sp>
      <p:sp>
        <p:nvSpPr>
          <p:cNvPr id="7" name="Slide Number Placeholder 6">
            <a:extLst>
              <a:ext uri="{FF2B5EF4-FFF2-40B4-BE49-F238E27FC236}">
                <a16:creationId xmlns:a16="http://schemas.microsoft.com/office/drawing/2014/main" id="{4912FAA6-4735-A24C-AF1A-38B354B2A1E0}"/>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321747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A5FE-9F5E-104C-89BA-0561481E3B92}"/>
              </a:ext>
            </a:extLst>
          </p:cNvPr>
          <p:cNvSpPr>
            <a:spLocks noGrp="1"/>
          </p:cNvSpPr>
          <p:nvPr>
            <p:ph type="title"/>
          </p:nvPr>
        </p:nvSpPr>
        <p:spPr>
          <a:xfrm>
            <a:off x="839788" y="365125"/>
            <a:ext cx="10515600" cy="1325563"/>
          </a:xfrm>
        </p:spPr>
        <p:txBody>
          <a:bodyPr/>
          <a:lstStyle/>
          <a:p>
            <a:r>
              <a:rPr lang="en-GB"/>
              <a:t>Click to edit Master title style</a:t>
            </a:r>
            <a:endParaRPr lang="sv-SE"/>
          </a:p>
        </p:txBody>
      </p:sp>
      <p:sp>
        <p:nvSpPr>
          <p:cNvPr id="3" name="Text Placeholder 2">
            <a:extLst>
              <a:ext uri="{FF2B5EF4-FFF2-40B4-BE49-F238E27FC236}">
                <a16:creationId xmlns:a16="http://schemas.microsoft.com/office/drawing/2014/main" id="{BA6EED72-1836-2E4E-96AB-8FDA78311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D67EC4-55CE-934C-84DE-59B6C5B73F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Text Placeholder 4">
            <a:extLst>
              <a:ext uri="{FF2B5EF4-FFF2-40B4-BE49-F238E27FC236}">
                <a16:creationId xmlns:a16="http://schemas.microsoft.com/office/drawing/2014/main" id="{763BCE47-188E-8D43-B543-01E8A77EA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B47F51-7CB8-A547-89FA-06E9FCA085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Date Placeholder 6">
            <a:extLst>
              <a:ext uri="{FF2B5EF4-FFF2-40B4-BE49-F238E27FC236}">
                <a16:creationId xmlns:a16="http://schemas.microsoft.com/office/drawing/2014/main" id="{72CE7DC6-6F15-5746-8717-FB6F9F1480ED}"/>
              </a:ext>
            </a:extLst>
          </p:cNvPr>
          <p:cNvSpPr>
            <a:spLocks noGrp="1"/>
          </p:cNvSpPr>
          <p:nvPr>
            <p:ph type="dt" sz="half" idx="10"/>
          </p:nvPr>
        </p:nvSpPr>
        <p:spPr/>
        <p:txBody>
          <a:bodyPr/>
          <a:lstStyle/>
          <a:p>
            <a:fld id="{4FCB4CF9-F477-464B-9B40-0E122BE6F48A}" type="datetime1">
              <a:rPr lang="sv-SE" smtClean="0"/>
              <a:t>2021-03-02</a:t>
            </a:fld>
            <a:endParaRPr lang="sv-SE"/>
          </a:p>
        </p:txBody>
      </p:sp>
      <p:sp>
        <p:nvSpPr>
          <p:cNvPr id="8" name="Footer Placeholder 7">
            <a:extLst>
              <a:ext uri="{FF2B5EF4-FFF2-40B4-BE49-F238E27FC236}">
                <a16:creationId xmlns:a16="http://schemas.microsoft.com/office/drawing/2014/main" id="{FD9ED5B4-35EB-8944-A1D9-9569F6BF3FB4}"/>
              </a:ext>
            </a:extLst>
          </p:cNvPr>
          <p:cNvSpPr>
            <a:spLocks noGrp="1"/>
          </p:cNvSpPr>
          <p:nvPr>
            <p:ph type="ftr" sz="quarter" idx="11"/>
          </p:nvPr>
        </p:nvSpPr>
        <p:spPr/>
        <p:txBody>
          <a:bodyPr/>
          <a:lstStyle/>
          <a:p>
            <a:r>
              <a:rPr lang="sv-SE"/>
              <a:t>ambujv@berkeley.edu</a:t>
            </a:r>
          </a:p>
        </p:txBody>
      </p:sp>
      <p:sp>
        <p:nvSpPr>
          <p:cNvPr id="9" name="Slide Number Placeholder 8">
            <a:extLst>
              <a:ext uri="{FF2B5EF4-FFF2-40B4-BE49-F238E27FC236}">
                <a16:creationId xmlns:a16="http://schemas.microsoft.com/office/drawing/2014/main" id="{E7E6F6E6-7F81-3A49-8B5A-C75A2A275845}"/>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202164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0CCC-58A6-7B43-A715-5465C79948DD}"/>
              </a:ext>
            </a:extLst>
          </p:cNvPr>
          <p:cNvSpPr>
            <a:spLocks noGrp="1"/>
          </p:cNvSpPr>
          <p:nvPr>
            <p:ph type="title"/>
          </p:nvPr>
        </p:nvSpPr>
        <p:spPr/>
        <p:txBody>
          <a:bodyPr/>
          <a:lstStyle/>
          <a:p>
            <a:r>
              <a:rPr lang="en-GB"/>
              <a:t>Click to edit Master title style</a:t>
            </a:r>
            <a:endParaRPr lang="sv-SE"/>
          </a:p>
        </p:txBody>
      </p:sp>
      <p:sp>
        <p:nvSpPr>
          <p:cNvPr id="3" name="Date Placeholder 2">
            <a:extLst>
              <a:ext uri="{FF2B5EF4-FFF2-40B4-BE49-F238E27FC236}">
                <a16:creationId xmlns:a16="http://schemas.microsoft.com/office/drawing/2014/main" id="{35BCD7BE-FAFC-2746-A853-EDD1B4C8A8CC}"/>
              </a:ext>
            </a:extLst>
          </p:cNvPr>
          <p:cNvSpPr>
            <a:spLocks noGrp="1"/>
          </p:cNvSpPr>
          <p:nvPr>
            <p:ph type="dt" sz="half" idx="10"/>
          </p:nvPr>
        </p:nvSpPr>
        <p:spPr/>
        <p:txBody>
          <a:bodyPr/>
          <a:lstStyle/>
          <a:p>
            <a:fld id="{0F952EB7-480C-4487-9934-9CC1AC598E82}" type="datetime1">
              <a:rPr lang="sv-SE" smtClean="0"/>
              <a:t>2021-03-02</a:t>
            </a:fld>
            <a:endParaRPr lang="sv-SE"/>
          </a:p>
        </p:txBody>
      </p:sp>
      <p:sp>
        <p:nvSpPr>
          <p:cNvPr id="4" name="Footer Placeholder 3">
            <a:extLst>
              <a:ext uri="{FF2B5EF4-FFF2-40B4-BE49-F238E27FC236}">
                <a16:creationId xmlns:a16="http://schemas.microsoft.com/office/drawing/2014/main" id="{57B7BFD8-C2EB-2642-93E8-3741A1387966}"/>
              </a:ext>
            </a:extLst>
          </p:cNvPr>
          <p:cNvSpPr>
            <a:spLocks noGrp="1"/>
          </p:cNvSpPr>
          <p:nvPr>
            <p:ph type="ftr" sz="quarter" idx="11"/>
          </p:nvPr>
        </p:nvSpPr>
        <p:spPr/>
        <p:txBody>
          <a:bodyPr/>
          <a:lstStyle/>
          <a:p>
            <a:r>
              <a:rPr lang="sv-SE"/>
              <a:t>ambujv@berkeley.edu</a:t>
            </a:r>
          </a:p>
        </p:txBody>
      </p:sp>
      <p:sp>
        <p:nvSpPr>
          <p:cNvPr id="5" name="Slide Number Placeholder 4">
            <a:extLst>
              <a:ext uri="{FF2B5EF4-FFF2-40B4-BE49-F238E27FC236}">
                <a16:creationId xmlns:a16="http://schemas.microsoft.com/office/drawing/2014/main" id="{CECF28AB-124E-5841-96BD-21ECECF42B8A}"/>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1942963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8AD6F-F80D-3D4D-BFD8-3412B4207368}"/>
              </a:ext>
            </a:extLst>
          </p:cNvPr>
          <p:cNvSpPr>
            <a:spLocks noGrp="1"/>
          </p:cNvSpPr>
          <p:nvPr>
            <p:ph type="dt" sz="half" idx="10"/>
          </p:nvPr>
        </p:nvSpPr>
        <p:spPr/>
        <p:txBody>
          <a:bodyPr/>
          <a:lstStyle/>
          <a:p>
            <a:fld id="{E36D1B88-27F5-48A5-AF63-1F2F0F0BCF53}" type="datetime1">
              <a:rPr lang="sv-SE" smtClean="0"/>
              <a:t>2021-03-02</a:t>
            </a:fld>
            <a:endParaRPr lang="sv-SE"/>
          </a:p>
        </p:txBody>
      </p:sp>
      <p:sp>
        <p:nvSpPr>
          <p:cNvPr id="3" name="Footer Placeholder 2">
            <a:extLst>
              <a:ext uri="{FF2B5EF4-FFF2-40B4-BE49-F238E27FC236}">
                <a16:creationId xmlns:a16="http://schemas.microsoft.com/office/drawing/2014/main" id="{941D8A43-65E2-1749-9F02-724EEF333E28}"/>
              </a:ext>
            </a:extLst>
          </p:cNvPr>
          <p:cNvSpPr>
            <a:spLocks noGrp="1"/>
          </p:cNvSpPr>
          <p:nvPr>
            <p:ph type="ftr" sz="quarter" idx="11"/>
          </p:nvPr>
        </p:nvSpPr>
        <p:spPr/>
        <p:txBody>
          <a:bodyPr/>
          <a:lstStyle/>
          <a:p>
            <a:r>
              <a:rPr lang="sv-SE"/>
              <a:t>ambujv@berkeley.edu</a:t>
            </a:r>
          </a:p>
        </p:txBody>
      </p:sp>
      <p:sp>
        <p:nvSpPr>
          <p:cNvPr id="4" name="Slide Number Placeholder 3">
            <a:extLst>
              <a:ext uri="{FF2B5EF4-FFF2-40B4-BE49-F238E27FC236}">
                <a16:creationId xmlns:a16="http://schemas.microsoft.com/office/drawing/2014/main" id="{12C24CC1-AAA7-7647-8B5F-F38F68457200}"/>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3278745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874B-B46B-F746-BC0F-C565DDBA73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E03E06BD-75F9-B446-A018-EDF49AE98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Text Placeholder 3">
            <a:extLst>
              <a:ext uri="{FF2B5EF4-FFF2-40B4-BE49-F238E27FC236}">
                <a16:creationId xmlns:a16="http://schemas.microsoft.com/office/drawing/2014/main" id="{57529EEB-CB90-334E-B637-AAAC392F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C87789-4183-4544-96C0-BF53F174ADA8}"/>
              </a:ext>
            </a:extLst>
          </p:cNvPr>
          <p:cNvSpPr>
            <a:spLocks noGrp="1"/>
          </p:cNvSpPr>
          <p:nvPr>
            <p:ph type="dt" sz="half" idx="10"/>
          </p:nvPr>
        </p:nvSpPr>
        <p:spPr/>
        <p:txBody>
          <a:bodyPr/>
          <a:lstStyle/>
          <a:p>
            <a:fld id="{F15468A6-B3EF-4E17-8343-756F47F2F331}" type="datetime1">
              <a:rPr lang="sv-SE" smtClean="0"/>
              <a:t>2021-03-02</a:t>
            </a:fld>
            <a:endParaRPr lang="sv-SE"/>
          </a:p>
        </p:txBody>
      </p:sp>
      <p:sp>
        <p:nvSpPr>
          <p:cNvPr id="6" name="Footer Placeholder 5">
            <a:extLst>
              <a:ext uri="{FF2B5EF4-FFF2-40B4-BE49-F238E27FC236}">
                <a16:creationId xmlns:a16="http://schemas.microsoft.com/office/drawing/2014/main" id="{65311638-F5F0-254C-AEAD-5FDF68AC9013}"/>
              </a:ext>
            </a:extLst>
          </p:cNvPr>
          <p:cNvSpPr>
            <a:spLocks noGrp="1"/>
          </p:cNvSpPr>
          <p:nvPr>
            <p:ph type="ftr" sz="quarter" idx="11"/>
          </p:nvPr>
        </p:nvSpPr>
        <p:spPr/>
        <p:txBody>
          <a:bodyPr/>
          <a:lstStyle/>
          <a:p>
            <a:r>
              <a:rPr lang="sv-SE"/>
              <a:t>ambujv@berkeley.edu</a:t>
            </a:r>
          </a:p>
        </p:txBody>
      </p:sp>
      <p:sp>
        <p:nvSpPr>
          <p:cNvPr id="7" name="Slide Number Placeholder 6">
            <a:extLst>
              <a:ext uri="{FF2B5EF4-FFF2-40B4-BE49-F238E27FC236}">
                <a16:creationId xmlns:a16="http://schemas.microsoft.com/office/drawing/2014/main" id="{5D861172-38D6-0C42-BF5A-D1F5C4CDD316}"/>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4228303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6143-8AD1-384B-9E09-E36CAF09D6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Picture Placeholder 2">
            <a:extLst>
              <a:ext uri="{FF2B5EF4-FFF2-40B4-BE49-F238E27FC236}">
                <a16:creationId xmlns:a16="http://schemas.microsoft.com/office/drawing/2014/main" id="{A2117B9A-58EB-774C-8E3E-34CB79E97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1B3BC705-2E77-CD4A-896C-DA3D48460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A0D0FF-2EDB-DF46-9060-404438C06D76}"/>
              </a:ext>
            </a:extLst>
          </p:cNvPr>
          <p:cNvSpPr>
            <a:spLocks noGrp="1"/>
          </p:cNvSpPr>
          <p:nvPr>
            <p:ph type="dt" sz="half" idx="10"/>
          </p:nvPr>
        </p:nvSpPr>
        <p:spPr/>
        <p:txBody>
          <a:bodyPr/>
          <a:lstStyle/>
          <a:p>
            <a:fld id="{1EB2355B-4FCB-46FB-9587-6F7E177994B8}" type="datetime1">
              <a:rPr lang="sv-SE" smtClean="0"/>
              <a:t>2021-03-02</a:t>
            </a:fld>
            <a:endParaRPr lang="sv-SE"/>
          </a:p>
        </p:txBody>
      </p:sp>
      <p:sp>
        <p:nvSpPr>
          <p:cNvPr id="6" name="Footer Placeholder 5">
            <a:extLst>
              <a:ext uri="{FF2B5EF4-FFF2-40B4-BE49-F238E27FC236}">
                <a16:creationId xmlns:a16="http://schemas.microsoft.com/office/drawing/2014/main" id="{5CF7FCC4-D106-1A42-9D2E-36CC6E582D4B}"/>
              </a:ext>
            </a:extLst>
          </p:cNvPr>
          <p:cNvSpPr>
            <a:spLocks noGrp="1"/>
          </p:cNvSpPr>
          <p:nvPr>
            <p:ph type="ftr" sz="quarter" idx="11"/>
          </p:nvPr>
        </p:nvSpPr>
        <p:spPr/>
        <p:txBody>
          <a:bodyPr/>
          <a:lstStyle/>
          <a:p>
            <a:r>
              <a:rPr lang="sv-SE"/>
              <a:t>ambujv@berkeley.edu</a:t>
            </a:r>
          </a:p>
        </p:txBody>
      </p:sp>
      <p:sp>
        <p:nvSpPr>
          <p:cNvPr id="7" name="Slide Number Placeholder 6">
            <a:extLst>
              <a:ext uri="{FF2B5EF4-FFF2-40B4-BE49-F238E27FC236}">
                <a16:creationId xmlns:a16="http://schemas.microsoft.com/office/drawing/2014/main" id="{7DB6790D-9981-F24F-85F6-5132D2764186}"/>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749732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E754-A609-214C-B8F6-79F94B8E941B}"/>
              </a:ext>
            </a:extLst>
          </p:cNvPr>
          <p:cNvSpPr>
            <a:spLocks noGrp="1"/>
          </p:cNvSpPr>
          <p:nvPr>
            <p:ph type="title"/>
          </p:nvPr>
        </p:nvSpPr>
        <p:spPr/>
        <p:txBody>
          <a:bodyPr/>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403113D1-2C64-9C40-915D-1112C0CCB3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3E6F81DF-9877-AA44-A585-D6D38AC66498}"/>
              </a:ext>
            </a:extLst>
          </p:cNvPr>
          <p:cNvSpPr>
            <a:spLocks noGrp="1"/>
          </p:cNvSpPr>
          <p:nvPr>
            <p:ph type="dt" sz="half" idx="10"/>
          </p:nvPr>
        </p:nvSpPr>
        <p:spPr/>
        <p:txBody>
          <a:bodyPr/>
          <a:lstStyle/>
          <a:p>
            <a:fld id="{A8286F02-BF92-41F8-9725-EE929ABA66B4}" type="datetime1">
              <a:rPr lang="sv-SE" smtClean="0"/>
              <a:t>2021-03-02</a:t>
            </a:fld>
            <a:endParaRPr lang="sv-SE"/>
          </a:p>
        </p:txBody>
      </p:sp>
      <p:sp>
        <p:nvSpPr>
          <p:cNvPr id="5" name="Footer Placeholder 4">
            <a:extLst>
              <a:ext uri="{FF2B5EF4-FFF2-40B4-BE49-F238E27FC236}">
                <a16:creationId xmlns:a16="http://schemas.microsoft.com/office/drawing/2014/main" id="{B6D8C8BD-A508-C649-8DE5-41F6254C3EFF}"/>
              </a:ext>
            </a:extLst>
          </p:cNvPr>
          <p:cNvSpPr>
            <a:spLocks noGrp="1"/>
          </p:cNvSpPr>
          <p:nvPr>
            <p:ph type="ftr" sz="quarter" idx="11"/>
          </p:nvPr>
        </p:nvSpPr>
        <p:spPr/>
        <p:txBody>
          <a:bodyPr/>
          <a:lstStyle/>
          <a:p>
            <a:r>
              <a:rPr lang="sv-SE"/>
              <a:t>ambujv@berkeley.edu</a:t>
            </a:r>
          </a:p>
        </p:txBody>
      </p:sp>
      <p:sp>
        <p:nvSpPr>
          <p:cNvPr id="6" name="Slide Number Placeholder 5">
            <a:extLst>
              <a:ext uri="{FF2B5EF4-FFF2-40B4-BE49-F238E27FC236}">
                <a16:creationId xmlns:a16="http://schemas.microsoft.com/office/drawing/2014/main" id="{1DC9FB52-64AB-5245-B2DE-A1CDDF57821C}"/>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248725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3/2/2021</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3CAE43-1C87-9E43-9A35-0A8EC51F09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142C51FE-3B80-694F-A68D-B19C4EFB2D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ADF93014-238E-7248-B59D-6E6FF6A2BFA4}"/>
              </a:ext>
            </a:extLst>
          </p:cNvPr>
          <p:cNvSpPr>
            <a:spLocks noGrp="1"/>
          </p:cNvSpPr>
          <p:nvPr>
            <p:ph type="dt" sz="half" idx="10"/>
          </p:nvPr>
        </p:nvSpPr>
        <p:spPr/>
        <p:txBody>
          <a:bodyPr/>
          <a:lstStyle/>
          <a:p>
            <a:fld id="{71B38BE8-C62B-44D8-868E-A12A1CA3EB4C}" type="datetime1">
              <a:rPr lang="sv-SE" smtClean="0"/>
              <a:t>2021-03-02</a:t>
            </a:fld>
            <a:endParaRPr lang="sv-SE"/>
          </a:p>
        </p:txBody>
      </p:sp>
      <p:sp>
        <p:nvSpPr>
          <p:cNvPr id="5" name="Footer Placeholder 4">
            <a:extLst>
              <a:ext uri="{FF2B5EF4-FFF2-40B4-BE49-F238E27FC236}">
                <a16:creationId xmlns:a16="http://schemas.microsoft.com/office/drawing/2014/main" id="{445803A0-7636-FC4C-8EB3-AFF383645D72}"/>
              </a:ext>
            </a:extLst>
          </p:cNvPr>
          <p:cNvSpPr>
            <a:spLocks noGrp="1"/>
          </p:cNvSpPr>
          <p:nvPr>
            <p:ph type="ftr" sz="quarter" idx="11"/>
          </p:nvPr>
        </p:nvSpPr>
        <p:spPr/>
        <p:txBody>
          <a:bodyPr/>
          <a:lstStyle/>
          <a:p>
            <a:r>
              <a:rPr lang="sv-SE"/>
              <a:t>ambujv@berkeley.edu</a:t>
            </a:r>
          </a:p>
        </p:txBody>
      </p:sp>
      <p:sp>
        <p:nvSpPr>
          <p:cNvPr id="6" name="Slide Number Placeholder 5">
            <a:extLst>
              <a:ext uri="{FF2B5EF4-FFF2-40B4-BE49-F238E27FC236}">
                <a16:creationId xmlns:a16="http://schemas.microsoft.com/office/drawing/2014/main" id="{CB32DA3C-801A-864F-B858-64B6551D4E1E}"/>
              </a:ext>
            </a:extLst>
          </p:cNvPr>
          <p:cNvSpPr>
            <a:spLocks noGrp="1"/>
          </p:cNvSpPr>
          <p:nvPr>
            <p:ph type="sldNum" sz="quarter" idx="12"/>
          </p:nvPr>
        </p:nvSpPr>
        <p:spPr/>
        <p:txBody>
          <a:bodyPr/>
          <a:lstStyle/>
          <a:p>
            <a:fld id="{687B7451-1438-CB4A-8106-82A64F1C7D7B}" type="slidenum">
              <a:rPr lang="sv-SE" smtClean="0"/>
              <a:t>‹#›</a:t>
            </a:fld>
            <a:endParaRPr lang="sv-SE"/>
          </a:p>
        </p:txBody>
      </p:sp>
    </p:spTree>
    <p:extLst>
      <p:ext uri="{BB962C8B-B14F-4D97-AF65-F5344CB8AC3E}">
        <p14:creationId xmlns:p14="http://schemas.microsoft.com/office/powerpoint/2010/main" val="2280043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236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A92C82BC-EFE8-41E4-A86B-07FC0B1457C3}" type="datetime1">
              <a:rPr lang="en-US" smtClean="0"/>
              <a:t>3/2/2021</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F41D1D5B-B5C1-4AF0-9BCF-12885203BE3F}" type="datetime1">
              <a:rPr lang="en-US" smtClean="0"/>
              <a:t>3/2/2021</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600F0348-2F1A-4EE8-8A85-4721B86DEA66}" type="datetime1">
              <a:rPr lang="en-US" smtClean="0"/>
              <a:t>3/2/2021</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7158F-4718-C54C-BFA5-ADFB09EEAD9C}"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54966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667"/>
            </a:lvl1pPr>
            <a:lvl2pPr>
              <a:defRPr sz="2400"/>
            </a:lvl2pPr>
            <a:lvl3pPr>
              <a:defRPr sz="2133"/>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A11513E-B985-C644-AC4A-007284298B82}"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1874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544639"/>
            <a:ext cx="10363200" cy="1362075"/>
          </a:xfrm>
        </p:spPr>
        <p:txBody>
          <a:bodyPr anchor="t"/>
          <a:lstStyle>
            <a:lvl1pPr algn="l">
              <a:defRPr sz="5333" b="1" cap="none" baseline="0"/>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5BB2-61F9-DE4C-9217-9E28B9286BD6}"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A358D-2637-E146-A3BD-05BD470B507B}" type="slidenum">
              <a:rPr lang="en-US" smtClean="0"/>
              <a:t>‹#›</a:t>
            </a:fld>
            <a:endParaRPr lang="en-US"/>
          </a:p>
        </p:txBody>
      </p:sp>
    </p:spTree>
    <p:extLst>
      <p:ext uri="{BB962C8B-B14F-4D97-AF65-F5344CB8AC3E}">
        <p14:creationId xmlns:p14="http://schemas.microsoft.com/office/powerpoint/2010/main" val="2973259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7AB6CE-1AFC-4A94-BDA7-A76098728A1D}" type="datetime1">
              <a:rPr lang="en-US" smtClean="0"/>
              <a:t>3/2/2021</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test</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473A8B6-B518-5B42-8126-4227EDE76FED}" type="datetime1">
              <a:rPr lang="en-US" smtClean="0"/>
              <a:t>3/2/2021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34A358D-2637-E146-A3BD-05BD470B507B}" type="slidenum">
              <a:rPr lang="en-US" smtClean="0"/>
              <a:t>‹#›</a:t>
            </a:fld>
            <a:endParaRPr lang="en-US" dirty="0"/>
          </a:p>
        </p:txBody>
      </p:sp>
    </p:spTree>
    <p:extLst>
      <p:ext uri="{BB962C8B-B14F-4D97-AF65-F5344CB8AC3E}">
        <p14:creationId xmlns:p14="http://schemas.microsoft.com/office/powerpoint/2010/main" val="4469432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609585" rtl="0" eaLnBrk="1" latinLnBrk="0" hangingPunct="1">
        <a:spcBef>
          <a:spcPct val="0"/>
        </a:spcBef>
        <a:buNone/>
        <a:defRPr sz="3200" b="0" i="0" kern="1200">
          <a:solidFill>
            <a:schemeClr val="accent1">
              <a:lumMod val="75000"/>
            </a:schemeClr>
          </a:solidFill>
          <a:latin typeface="Rockwell" panose="02060603020205020403" pitchFamily="18" charset="77"/>
          <a:ea typeface="+mj-ea"/>
          <a:cs typeface="Rockwell" panose="02060603020205020403" pitchFamily="18" charset="77"/>
        </a:defRPr>
      </a:lvl1pPr>
    </p:titleStyle>
    <p:bodyStyle>
      <a:lvl1pPr marL="457189" indent="-457189" algn="l" defTabSz="609585" rtl="0" eaLnBrk="1" latinLnBrk="0" hangingPunct="1">
        <a:spcBef>
          <a:spcPts val="1333"/>
        </a:spcBef>
        <a:buFont typeface="Arial"/>
        <a:buChar char="•"/>
        <a:defRPr sz="2667"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90575" indent="-380990" algn="l" defTabSz="609585" rtl="0" eaLnBrk="1" latinLnBrk="0" hangingPunct="1">
        <a:spcBef>
          <a:spcPct val="20000"/>
        </a:spcBef>
        <a:buFont typeface="Arial"/>
        <a:buChar char="–"/>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609585" rtl="0" eaLnBrk="1" latinLnBrk="0" hangingPunct="1">
        <a:spcBef>
          <a:spcPct val="20000"/>
        </a:spcBef>
        <a:buFont typeface="Arial"/>
        <a:buChar char="•"/>
        <a:defRPr sz="2133"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609585" rtl="0" eaLnBrk="1" latinLnBrk="0" hangingPunct="1">
        <a:spcBef>
          <a:spcPct val="20000"/>
        </a:spcBef>
        <a:buFont typeface="Arial"/>
        <a:buChar char="–"/>
        <a:defRPr sz="1867"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609585" rtl="0" eaLnBrk="1" latinLnBrk="0" hangingPunct="1">
        <a:spcBef>
          <a:spcPct val="20000"/>
        </a:spcBef>
        <a:buFont typeface="Arial"/>
        <a:buChar char="»"/>
        <a:defRPr sz="1867"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60990-C9C0-2946-817E-7880E9A44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BF6BDD58-72AB-A845-91D3-7083F407F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3DEEDAA8-551F-D14B-95E3-2C4655D88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4B92A-9766-4459-AB73-34602D739C33}" type="datetime1">
              <a:rPr lang="sv-SE" smtClean="0"/>
              <a:t>2021-03-02</a:t>
            </a:fld>
            <a:endParaRPr lang="sv-SE"/>
          </a:p>
        </p:txBody>
      </p:sp>
      <p:sp>
        <p:nvSpPr>
          <p:cNvPr id="5" name="Footer Placeholder 4">
            <a:extLst>
              <a:ext uri="{FF2B5EF4-FFF2-40B4-BE49-F238E27FC236}">
                <a16:creationId xmlns:a16="http://schemas.microsoft.com/office/drawing/2014/main" id="{DCBE7EE4-8B77-8048-AD76-092D4F0ECB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ambujv@berkeley.edu</a:t>
            </a:r>
          </a:p>
        </p:txBody>
      </p:sp>
      <p:sp>
        <p:nvSpPr>
          <p:cNvPr id="6" name="Slide Number Placeholder 5">
            <a:extLst>
              <a:ext uri="{FF2B5EF4-FFF2-40B4-BE49-F238E27FC236}">
                <a16:creationId xmlns:a16="http://schemas.microsoft.com/office/drawing/2014/main" id="{21332DB7-1245-884F-A8A8-E8E778EC6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B7451-1438-CB4A-8106-82A64F1C7D7B}" type="slidenum">
              <a:rPr lang="sv-SE" smtClean="0"/>
              <a:t>‹#›</a:t>
            </a:fld>
            <a:endParaRPr lang="sv-SE"/>
          </a:p>
        </p:txBody>
      </p:sp>
    </p:spTree>
    <p:extLst>
      <p:ext uri="{BB962C8B-B14F-4D97-AF65-F5344CB8AC3E}">
        <p14:creationId xmlns:p14="http://schemas.microsoft.com/office/powerpoint/2010/main" val="23326126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15</a:t>
            </a:r>
            <a:br>
              <a:rPr lang="en-US" dirty="0"/>
            </a:br>
            <a:r>
              <a:rPr lang="en-US" dirty="0"/>
              <a:t>LPWAN Wrap-up and RFID</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CS397/497 – Wireless Protocols for IoT</a:t>
            </a:r>
          </a:p>
          <a:p>
            <a:r>
              <a:rPr lang="en-US" dirty="0"/>
              <a:t>Branden Ghena – Winter 2021</a:t>
            </a:r>
          </a:p>
        </p:txBody>
      </p:sp>
      <p:sp>
        <p:nvSpPr>
          <p:cNvPr id="4" name="TextBox 3">
            <a:extLst>
              <a:ext uri="{FF2B5EF4-FFF2-40B4-BE49-F238E27FC236}">
                <a16:creationId xmlns:a16="http://schemas.microsoft.com/office/drawing/2014/main" id="{61803EBA-1B25-4953-AE2E-C91878E946D7}"/>
              </a:ext>
            </a:extLst>
          </p:cNvPr>
          <p:cNvSpPr txBox="1"/>
          <p:nvPr/>
        </p:nvSpPr>
        <p:spPr>
          <a:xfrm>
            <a:off x="607595" y="5804562"/>
            <a:ext cx="7475701" cy="369332"/>
          </a:xfrm>
          <a:prstGeom prst="rect">
            <a:avLst/>
          </a:prstGeom>
          <a:noFill/>
        </p:spPr>
        <p:txBody>
          <a:bodyPr wrap="square" rtlCol="0">
            <a:spAutoFit/>
          </a:bodyPr>
          <a:lstStyle/>
          <a:p>
            <a:r>
              <a:rPr lang="en-US" dirty="0"/>
              <a:t>Some slides borrowed from </a:t>
            </a:r>
            <a:r>
              <a:rPr lang="en-US" dirty="0" err="1"/>
              <a:t>Ambuj</a:t>
            </a:r>
            <a:r>
              <a:rPr lang="en-US" dirty="0"/>
              <a:t> Varshney Uppsala /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BE395-3DCF-FD4C-B8DF-2272F06615B8}"/>
              </a:ext>
            </a:extLst>
          </p:cNvPr>
          <p:cNvPicPr>
            <a:picLocks noChangeAspect="1"/>
          </p:cNvPicPr>
          <p:nvPr/>
        </p:nvPicPr>
        <p:blipFill>
          <a:blip r:embed="rId3"/>
          <a:stretch>
            <a:fillRect/>
          </a:stretch>
        </p:blipFill>
        <p:spPr>
          <a:xfrm>
            <a:off x="1219200" y="731223"/>
            <a:ext cx="9753600" cy="5486400"/>
          </a:xfrm>
          <a:prstGeom prst="rect">
            <a:avLst/>
          </a:prstGeom>
        </p:spPr>
      </p:pic>
      <p:sp>
        <p:nvSpPr>
          <p:cNvPr id="4" name="Title 1">
            <a:extLst>
              <a:ext uri="{FF2B5EF4-FFF2-40B4-BE49-F238E27FC236}">
                <a16:creationId xmlns:a16="http://schemas.microsoft.com/office/drawing/2014/main" id="{064E52C1-86D5-4D42-826C-FFA556A2FF3A}"/>
              </a:ext>
            </a:extLst>
          </p:cNvPr>
          <p:cNvSpPr>
            <a:spLocks noGrp="1"/>
          </p:cNvSpPr>
          <p:nvPr>
            <p:ph type="title"/>
          </p:nvPr>
        </p:nvSpPr>
        <p:spPr/>
        <p:txBody>
          <a:bodyPr/>
          <a:lstStyle/>
          <a:p>
            <a:r>
              <a:rPr lang="en-US" dirty="0">
                <a:solidFill>
                  <a:schemeClr val="tx1"/>
                </a:solidFill>
                <a:latin typeface="+mn-lt"/>
              </a:rPr>
              <a:t>Networks differ in capability by orders of magnitude.</a:t>
            </a:r>
          </a:p>
        </p:txBody>
      </p:sp>
      <p:sp>
        <p:nvSpPr>
          <p:cNvPr id="6" name="Slide Number Placeholder 5">
            <a:extLst>
              <a:ext uri="{FF2B5EF4-FFF2-40B4-BE49-F238E27FC236}">
                <a16:creationId xmlns:a16="http://schemas.microsoft.com/office/drawing/2014/main" id="{1BFB4CB0-37CD-FF4C-93E3-31DDFDEB7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46340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BE395-3DCF-FD4C-B8DF-2272F06615B8}"/>
              </a:ext>
            </a:extLst>
          </p:cNvPr>
          <p:cNvPicPr>
            <a:picLocks noChangeAspect="1"/>
          </p:cNvPicPr>
          <p:nvPr/>
        </p:nvPicPr>
        <p:blipFill>
          <a:blip r:embed="rId3"/>
          <a:stretch>
            <a:fillRect/>
          </a:stretch>
        </p:blipFill>
        <p:spPr>
          <a:xfrm>
            <a:off x="1219200" y="731223"/>
            <a:ext cx="9753600" cy="5486400"/>
          </a:xfrm>
          <a:prstGeom prst="rect">
            <a:avLst/>
          </a:prstGeom>
        </p:spPr>
      </p:pic>
      <p:sp>
        <p:nvSpPr>
          <p:cNvPr id="4" name="Title 1">
            <a:extLst>
              <a:ext uri="{FF2B5EF4-FFF2-40B4-BE49-F238E27FC236}">
                <a16:creationId xmlns:a16="http://schemas.microsoft.com/office/drawing/2014/main" id="{064E52C1-86D5-4D42-826C-FFA556A2FF3A}"/>
              </a:ext>
            </a:extLst>
          </p:cNvPr>
          <p:cNvSpPr>
            <a:spLocks noGrp="1"/>
          </p:cNvSpPr>
          <p:nvPr>
            <p:ph type="title"/>
          </p:nvPr>
        </p:nvSpPr>
        <p:spPr/>
        <p:txBody>
          <a:bodyPr/>
          <a:lstStyle/>
          <a:p>
            <a:r>
              <a:rPr lang="en-US" dirty="0">
                <a:solidFill>
                  <a:schemeClr val="tx1"/>
                </a:solidFill>
                <a:latin typeface="+mn-lt"/>
              </a:rPr>
              <a:t>Range reduction results in a bit flux curve for each network.</a:t>
            </a:r>
          </a:p>
        </p:txBody>
      </p:sp>
      <p:sp>
        <p:nvSpPr>
          <p:cNvPr id="6" name="Slide Number Placeholder 5">
            <a:extLst>
              <a:ext uri="{FF2B5EF4-FFF2-40B4-BE49-F238E27FC236}">
                <a16:creationId xmlns:a16="http://schemas.microsoft.com/office/drawing/2014/main" id="{1BFB4CB0-37CD-FF4C-93E3-31DDFDEB7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pic>
        <p:nvPicPr>
          <p:cNvPr id="5" name="Picture 4">
            <a:extLst>
              <a:ext uri="{FF2B5EF4-FFF2-40B4-BE49-F238E27FC236}">
                <a16:creationId xmlns:a16="http://schemas.microsoft.com/office/drawing/2014/main" id="{6C20F8E0-31FB-BF4F-8928-B7212488326E}"/>
              </a:ext>
            </a:extLst>
          </p:cNvPr>
          <p:cNvPicPr>
            <a:picLocks noChangeAspect="1"/>
          </p:cNvPicPr>
          <p:nvPr/>
        </p:nvPicPr>
        <p:blipFill>
          <a:blip r:embed="rId4"/>
          <a:stretch>
            <a:fillRect/>
          </a:stretch>
        </p:blipFill>
        <p:spPr>
          <a:xfrm>
            <a:off x="1219200" y="731223"/>
            <a:ext cx="9753600" cy="5486400"/>
          </a:xfrm>
          <a:prstGeom prst="rect">
            <a:avLst/>
          </a:prstGeom>
        </p:spPr>
      </p:pic>
    </p:spTree>
    <p:extLst>
      <p:ext uri="{BB962C8B-B14F-4D97-AF65-F5344CB8AC3E}">
        <p14:creationId xmlns:p14="http://schemas.microsoft.com/office/powerpoint/2010/main" val="38551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A58F-9C60-8643-A953-103CDD793371}"/>
              </a:ext>
            </a:extLst>
          </p:cNvPr>
          <p:cNvSpPr>
            <a:spLocks noGrp="1"/>
          </p:cNvSpPr>
          <p:nvPr>
            <p:ph type="title"/>
          </p:nvPr>
        </p:nvSpPr>
        <p:spPr/>
        <p:txBody>
          <a:bodyPr/>
          <a:lstStyle/>
          <a:p>
            <a:r>
              <a:rPr lang="en-US" sz="2667" dirty="0">
                <a:latin typeface="+mn-lt"/>
              </a:rPr>
              <a:t>Let’s compare network capabilities to a real-world application.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A29AEEC-B7C6-284C-AA22-97575AEABE4D}"/>
                  </a:ext>
                </a:extLst>
              </p:cNvPr>
              <p:cNvSpPr>
                <a:spLocks noGrp="1"/>
              </p:cNvSpPr>
              <p:nvPr>
                <p:ph idx="1"/>
              </p:nvPr>
            </p:nvSpPr>
            <p:spPr/>
            <p:txBody>
              <a:bodyPr spcFirstLastPara="1" vert="horz" wrap="square" lIns="121920" tIns="91425" rIns="91425" bIns="91425" rtlCol="0" anchor="t" anchorCtr="0">
                <a:noAutofit/>
              </a:bodyPr>
              <a:lstStyle/>
              <a:p>
                <a:pPr marL="152394" indent="0">
                  <a:buNone/>
                </a:pPr>
                <a:r>
                  <a:rPr lang="en-US" sz="2667" dirty="0"/>
                  <a:t>Smart household electric meters.</a:t>
                </a:r>
              </a:p>
              <a:p>
                <a:r>
                  <a:rPr lang="en-US" sz="2667" dirty="0"/>
                  <a:t>~250 bytes of data every 4 hours</a:t>
                </a:r>
              </a:p>
              <a:p>
                <a:r>
                  <a:rPr lang="en-US" sz="2667" dirty="0"/>
                  <a:t>~370000 electric customers in San Francisco</a:t>
                </a:r>
              </a:p>
              <a:p>
                <a:pPr marL="186258" indent="0">
                  <a:buNone/>
                </a:pPr>
                <a:endParaRPr lang="en-US" sz="2667" dirty="0"/>
              </a:p>
              <a:p>
                <a:pPr marL="186258" indent="0">
                  <a:buNone/>
                </a:pPr>
                <a:endParaRPr lang="en-US" sz="2667" dirty="0"/>
              </a:p>
              <a:p>
                <a:pPr marL="186258" indent="0">
                  <a:buNone/>
                </a:pPr>
                <a:endParaRPr lang="en-US" sz="2667" dirty="0"/>
              </a:p>
              <a:p>
                <a:pPr marL="186258" indent="0">
                  <a:buNone/>
                </a:pPr>
                <a14:m>
                  <m:oMathPara xmlns:m="http://schemas.openxmlformats.org/officeDocument/2006/math">
                    <m:oMathParaPr>
                      <m:jc m:val="left"/>
                    </m:oMathParaPr>
                    <m:oMath xmlns:m="http://schemas.openxmlformats.org/officeDocument/2006/math">
                      <m:f>
                        <m:fPr>
                          <m:ctrlPr>
                            <a:rPr lang="en-US" sz="2667" i="1">
                              <a:latin typeface="Cambria Math" panose="02040503050406030204" pitchFamily="18" charset="0"/>
                            </a:rPr>
                          </m:ctrlPr>
                        </m:fPr>
                        <m:num>
                          <m:f>
                            <m:fPr>
                              <m:ctrlPr>
                                <a:rPr lang="en-US" sz="2667" i="1">
                                  <a:latin typeface="Cambria Math" panose="02040503050406030204" pitchFamily="18" charset="0"/>
                                </a:rPr>
                              </m:ctrlPr>
                            </m:fPr>
                            <m:num>
                              <m:r>
                                <a:rPr lang="en-US" sz="2667" i="1">
                                  <a:latin typeface="Cambria Math" panose="02040503050406030204" pitchFamily="18" charset="0"/>
                                </a:rPr>
                                <m:t>250 </m:t>
                              </m:r>
                              <m:r>
                                <a:rPr lang="en-US" sz="2667" i="1">
                                  <a:latin typeface="Cambria Math" panose="02040503050406030204" pitchFamily="18" charset="0"/>
                                </a:rPr>
                                <m:t>𝑏𝑦𝑡𝑒𝑠</m:t>
                              </m:r>
                            </m:num>
                            <m:den>
                              <m:r>
                                <a:rPr lang="en-US" sz="2667" i="1">
                                  <a:latin typeface="Cambria Math" panose="02040503050406030204" pitchFamily="18" charset="0"/>
                                </a:rPr>
                                <m:t>4 </m:t>
                              </m:r>
                              <m:r>
                                <a:rPr lang="en-US" sz="2667" i="1">
                                  <a:latin typeface="Cambria Math" panose="02040503050406030204" pitchFamily="18" charset="0"/>
                                </a:rPr>
                                <m:t>h𝑜𝑢𝑟𝑠</m:t>
                              </m:r>
                            </m:den>
                          </m:f>
                          <m:r>
                            <a:rPr lang="en-US" sz="2667" i="1">
                              <a:latin typeface="Cambria Math" panose="02040503050406030204" pitchFamily="18" charset="0"/>
                            </a:rPr>
                            <m:t> ∗370000 </m:t>
                          </m:r>
                          <m:r>
                            <a:rPr lang="en-US" sz="2667" i="1">
                              <a:latin typeface="Cambria Math" panose="02040503050406030204" pitchFamily="18" charset="0"/>
                            </a:rPr>
                            <m:t>𝑑𝑒𝑣𝑖𝑐𝑒𝑠</m:t>
                          </m:r>
                        </m:num>
                        <m:den>
                          <m:r>
                            <a:rPr lang="en-US" sz="2667" i="1">
                              <a:latin typeface="Cambria Math" panose="02040503050406030204" pitchFamily="18" charset="0"/>
                            </a:rPr>
                            <m:t>120 </m:t>
                          </m:r>
                          <m:r>
                            <a:rPr lang="en-US" sz="2667" i="1">
                              <a:latin typeface="Cambria Math" panose="02040503050406030204" pitchFamily="18" charset="0"/>
                            </a:rPr>
                            <m:t>𝑘𝑚</m:t>
                          </m:r>
                          <m:r>
                            <a:rPr lang="en-US" sz="2667" i="1" baseline="30000">
                              <a:latin typeface="Cambria Math" panose="02040503050406030204" pitchFamily="18" charset="0"/>
                            </a:rPr>
                            <m:t>2</m:t>
                          </m:r>
                        </m:den>
                      </m:f>
                      <m:r>
                        <a:rPr lang="en-US" sz="2667" i="1">
                          <a:latin typeface="Cambria Math" panose="02040503050406030204" pitchFamily="18" charset="0"/>
                        </a:rPr>
                        <m:t> </m:t>
                      </m:r>
                      <m:r>
                        <m:rPr>
                          <m:nor/>
                        </m:rPr>
                        <a:rPr lang="en-US" sz="2667" dirty="0"/>
                        <m:t>≈</m:t>
                      </m:r>
                      <m:r>
                        <a:rPr lang="en-US" sz="2667" i="1" dirty="0">
                          <a:latin typeface="Cambria Math" panose="02040503050406030204" pitchFamily="18" charset="0"/>
                        </a:rPr>
                        <m:t> </m:t>
                      </m:r>
                      <m:f>
                        <m:fPr>
                          <m:ctrlPr>
                            <a:rPr lang="en-US" sz="2667" i="1">
                              <a:latin typeface="Cambria Math" panose="02040503050406030204" pitchFamily="18" charset="0"/>
                            </a:rPr>
                          </m:ctrlPr>
                        </m:fPr>
                        <m:num>
                          <m:r>
                            <a:rPr lang="en-US" sz="2667" i="1">
                              <a:latin typeface="Cambria Math" panose="02040503050406030204" pitchFamily="18" charset="0"/>
                            </a:rPr>
                            <m:t>51000 </m:t>
                          </m:r>
                          <m:r>
                            <a:rPr lang="en-US" sz="2667" i="1">
                              <a:latin typeface="Cambria Math" panose="02040503050406030204" pitchFamily="18" charset="0"/>
                            </a:rPr>
                            <m:t>𝑏𝑝𝑠</m:t>
                          </m:r>
                        </m:num>
                        <m:den>
                          <m:r>
                            <a:rPr lang="en-US" sz="2667" i="1">
                              <a:latin typeface="Cambria Math" panose="02040503050406030204" pitchFamily="18" charset="0"/>
                            </a:rPr>
                            <m:t>120 </m:t>
                          </m:r>
                          <m:r>
                            <a:rPr lang="en-US" sz="2667" i="1">
                              <a:latin typeface="Cambria Math" panose="02040503050406030204" pitchFamily="18" charset="0"/>
                            </a:rPr>
                            <m:t>𝑘𝑚</m:t>
                          </m:r>
                          <m:r>
                            <a:rPr lang="en-US" sz="2667" i="1" baseline="30000">
                              <a:latin typeface="Cambria Math" panose="02040503050406030204" pitchFamily="18" charset="0"/>
                            </a:rPr>
                            <m:t>2</m:t>
                          </m:r>
                        </m:den>
                      </m:f>
                      <m:r>
                        <m:rPr>
                          <m:nor/>
                        </m:rPr>
                        <a:rPr lang="en-US" sz="2667"/>
                        <m:t> </m:t>
                      </m:r>
                      <m:r>
                        <m:rPr>
                          <m:nor/>
                        </m:rPr>
                        <a:rPr lang="en-US" sz="2667" dirty="0"/>
                        <m:t>≈</m:t>
                      </m:r>
                      <m:r>
                        <a:rPr lang="en-US" sz="2667" i="1" dirty="0">
                          <a:latin typeface="Cambria Math" panose="02040503050406030204" pitchFamily="18" charset="0"/>
                        </a:rPr>
                        <m:t> 1.5</m:t>
                      </m:r>
                      <m:f>
                        <m:fPr>
                          <m:ctrlPr>
                            <a:rPr lang="en-US" sz="2667" i="1">
                              <a:latin typeface="Cambria Math" panose="02040503050406030204" pitchFamily="18" charset="0"/>
                            </a:rPr>
                          </m:ctrlPr>
                        </m:fPr>
                        <m:num>
                          <m:r>
                            <a:rPr lang="en-US" sz="2667" i="1">
                              <a:latin typeface="Cambria Math" panose="02040503050406030204" pitchFamily="18" charset="0"/>
                            </a:rPr>
                            <m:t>𝑏𝑝h</m:t>
                          </m:r>
                        </m:num>
                        <m:den>
                          <m:r>
                            <a:rPr lang="en-US" sz="2667" i="1">
                              <a:latin typeface="Cambria Math" panose="02040503050406030204" pitchFamily="18" charset="0"/>
                            </a:rPr>
                            <m:t>𝑚</m:t>
                          </m:r>
                          <m:r>
                            <a:rPr lang="en-US" sz="2667" i="1" baseline="30000">
                              <a:latin typeface="Cambria Math" panose="02040503050406030204" pitchFamily="18" charset="0"/>
                            </a:rPr>
                            <m:t>2</m:t>
                          </m:r>
                        </m:den>
                      </m:f>
                    </m:oMath>
                  </m:oMathPara>
                </a14:m>
                <a:endParaRPr lang="en-US" sz="2667" dirty="0"/>
              </a:p>
              <a:p>
                <a:pPr marL="186258" indent="0">
                  <a:buNone/>
                </a:pPr>
                <a:endParaRPr lang="en-US" sz="2667" dirty="0"/>
              </a:p>
            </p:txBody>
          </p:sp>
        </mc:Choice>
        <mc:Fallback xmlns="">
          <p:sp>
            <p:nvSpPr>
              <p:cNvPr id="3" name="Text Placeholder 2">
                <a:extLst>
                  <a:ext uri="{FF2B5EF4-FFF2-40B4-BE49-F238E27FC236}">
                    <a16:creationId xmlns:a16="http://schemas.microsoft.com/office/drawing/2014/main" id="{2A29AEEC-B7C6-284C-AA22-97575AEABE4D}"/>
                  </a:ext>
                </a:extLst>
              </p:cNvPr>
              <p:cNvSpPr>
                <a:spLocks noGrp="1" noRot="1" noChangeAspect="1" noMove="1" noResize="1" noEditPoints="1" noAdjustHandles="1" noChangeArrowheads="1" noChangeShapeType="1" noTextEdit="1"/>
              </p:cNvSpPr>
              <p:nvPr>
                <p:ph idx="1"/>
              </p:nvPr>
            </p:nvSpPr>
            <p:spPr>
              <a:blipFill>
                <a:blip r:embed="rId3"/>
                <a:stretch>
                  <a:fillRect l="-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610A71F-7040-7345-9DC1-F28E51CEF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pic>
        <p:nvPicPr>
          <p:cNvPr id="1026" name="Picture 2" descr="https://financialtribune.com/sites/default/files/styles/360x260/public/05_meter_450.jpg?itok=bDNFome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37940" y="1410845"/>
            <a:ext cx="3816203" cy="275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0EB88-246D-2E4C-9F2E-D0E8AF693DFD}"/>
              </a:ext>
            </a:extLst>
          </p:cNvPr>
          <p:cNvPicPr>
            <a:picLocks noChangeAspect="1"/>
          </p:cNvPicPr>
          <p:nvPr/>
        </p:nvPicPr>
        <p:blipFill>
          <a:blip r:embed="rId3"/>
          <a:stretch>
            <a:fillRect/>
          </a:stretch>
        </p:blipFill>
        <p:spPr>
          <a:xfrm>
            <a:off x="1219200" y="872947"/>
            <a:ext cx="9753600" cy="5486400"/>
          </a:xfrm>
          <a:prstGeom prst="rect">
            <a:avLst/>
          </a:prstGeom>
        </p:spPr>
      </p:pic>
      <p:sp>
        <p:nvSpPr>
          <p:cNvPr id="8" name="Title 1">
            <a:extLst>
              <a:ext uri="{FF2B5EF4-FFF2-40B4-BE49-F238E27FC236}">
                <a16:creationId xmlns:a16="http://schemas.microsoft.com/office/drawing/2014/main" id="{A485E226-891F-0E48-B41C-DF5BD79C60F0}"/>
              </a:ext>
            </a:extLst>
          </p:cNvPr>
          <p:cNvSpPr>
            <a:spLocks noGrp="1"/>
          </p:cNvSpPr>
          <p:nvPr>
            <p:ph type="title"/>
          </p:nvPr>
        </p:nvSpPr>
        <p:spPr/>
        <p:txBody>
          <a:bodyPr>
            <a:normAutofit fontScale="90000"/>
          </a:bodyPr>
          <a:lstStyle/>
          <a:p>
            <a:r>
              <a:rPr lang="en-US" sz="2667" dirty="0">
                <a:latin typeface="+mn-lt"/>
              </a:rPr>
              <a:t>All networks are capable of meeting the data needs of electricity metering.</a:t>
            </a:r>
          </a:p>
        </p:txBody>
      </p:sp>
      <p:sp>
        <p:nvSpPr>
          <p:cNvPr id="7" name="Slide Number Placeholder 6">
            <a:extLst>
              <a:ext uri="{FF2B5EF4-FFF2-40B4-BE49-F238E27FC236}">
                <a16:creationId xmlns:a16="http://schemas.microsoft.com/office/drawing/2014/main" id="{BC25C7CC-1830-5443-A02E-1B90B660D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
        <p:nvSpPr>
          <p:cNvPr id="9" name="TextBox 8">
            <a:extLst>
              <a:ext uri="{FF2B5EF4-FFF2-40B4-BE49-F238E27FC236}">
                <a16:creationId xmlns:a16="http://schemas.microsoft.com/office/drawing/2014/main" id="{08CA56DA-5A75-684E-8398-E2125A36CF3E}"/>
              </a:ext>
            </a:extLst>
          </p:cNvPr>
          <p:cNvSpPr txBox="1"/>
          <p:nvPr/>
        </p:nvSpPr>
        <p:spPr>
          <a:xfrm>
            <a:off x="6978414" y="3785030"/>
            <a:ext cx="39307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Electricity Metering Application</a:t>
            </a:r>
          </a:p>
        </p:txBody>
      </p:sp>
    </p:spTree>
    <p:extLst>
      <p:ext uri="{BB962C8B-B14F-4D97-AF65-F5344CB8AC3E}">
        <p14:creationId xmlns:p14="http://schemas.microsoft.com/office/powerpoint/2010/main" val="247222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0EB88-246D-2E4C-9F2E-D0E8AF693DFD}"/>
              </a:ext>
            </a:extLst>
          </p:cNvPr>
          <p:cNvPicPr>
            <a:picLocks noChangeAspect="1"/>
          </p:cNvPicPr>
          <p:nvPr/>
        </p:nvPicPr>
        <p:blipFill>
          <a:blip r:embed="rId3"/>
          <a:stretch>
            <a:fillRect/>
          </a:stretch>
        </p:blipFill>
        <p:spPr>
          <a:xfrm>
            <a:off x="1219200" y="872947"/>
            <a:ext cx="9753600" cy="5486400"/>
          </a:xfrm>
          <a:prstGeom prst="rect">
            <a:avLst/>
          </a:prstGeom>
        </p:spPr>
      </p:pic>
      <p:sp>
        <p:nvSpPr>
          <p:cNvPr id="6" name="TextBox 5">
            <a:extLst>
              <a:ext uri="{FF2B5EF4-FFF2-40B4-BE49-F238E27FC236}">
                <a16:creationId xmlns:a16="http://schemas.microsoft.com/office/drawing/2014/main" id="{C9DE11D9-196E-304B-BA01-6F46E73FF228}"/>
              </a:ext>
            </a:extLst>
          </p:cNvPr>
          <p:cNvSpPr txBox="1"/>
          <p:nvPr/>
        </p:nvSpPr>
        <p:spPr>
          <a:xfrm>
            <a:off x="8612430" y="6359347"/>
            <a:ext cx="29846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2G &lt; 0.03% utilized</a:t>
            </a:r>
          </a:p>
        </p:txBody>
      </p:sp>
      <p:sp>
        <p:nvSpPr>
          <p:cNvPr id="8" name="Title 1">
            <a:extLst>
              <a:ext uri="{FF2B5EF4-FFF2-40B4-BE49-F238E27FC236}">
                <a16:creationId xmlns:a16="http://schemas.microsoft.com/office/drawing/2014/main" id="{A485E226-891F-0E48-B41C-DF5BD79C60F0}"/>
              </a:ext>
            </a:extLst>
          </p:cNvPr>
          <p:cNvSpPr>
            <a:spLocks noGrp="1"/>
          </p:cNvSpPr>
          <p:nvPr>
            <p:ph type="title"/>
          </p:nvPr>
        </p:nvSpPr>
        <p:spPr/>
        <p:txBody>
          <a:bodyPr/>
          <a:lstStyle/>
          <a:p>
            <a:r>
              <a:rPr lang="en-US" sz="2400" dirty="0">
                <a:latin typeface="+mn-lt"/>
              </a:rPr>
              <a:t>Unlicensed LPWANs lag behind Cellular IoT in ability to support applications.</a:t>
            </a:r>
          </a:p>
        </p:txBody>
      </p:sp>
      <p:sp>
        <p:nvSpPr>
          <p:cNvPr id="7" name="Slide Number Placeholder 6">
            <a:extLst>
              <a:ext uri="{FF2B5EF4-FFF2-40B4-BE49-F238E27FC236}">
                <a16:creationId xmlns:a16="http://schemas.microsoft.com/office/drawing/2014/main" id="{BC25C7CC-1830-5443-A02E-1B90B660D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68763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0EB88-246D-2E4C-9F2E-D0E8AF693DFD}"/>
              </a:ext>
            </a:extLst>
          </p:cNvPr>
          <p:cNvPicPr>
            <a:picLocks noChangeAspect="1"/>
          </p:cNvPicPr>
          <p:nvPr/>
        </p:nvPicPr>
        <p:blipFill>
          <a:blip r:embed="rId3"/>
          <a:stretch>
            <a:fillRect/>
          </a:stretch>
        </p:blipFill>
        <p:spPr>
          <a:xfrm>
            <a:off x="1219200" y="872947"/>
            <a:ext cx="9753600" cy="5486400"/>
          </a:xfrm>
          <a:prstGeom prst="rect">
            <a:avLst/>
          </a:prstGeom>
        </p:spPr>
      </p:pic>
      <p:sp>
        <p:nvSpPr>
          <p:cNvPr id="8" name="Title 1">
            <a:extLst>
              <a:ext uri="{FF2B5EF4-FFF2-40B4-BE49-F238E27FC236}">
                <a16:creationId xmlns:a16="http://schemas.microsoft.com/office/drawing/2014/main" id="{A485E226-891F-0E48-B41C-DF5BD79C60F0}"/>
              </a:ext>
            </a:extLst>
          </p:cNvPr>
          <p:cNvSpPr>
            <a:spLocks noGrp="1"/>
          </p:cNvSpPr>
          <p:nvPr>
            <p:ph type="title"/>
          </p:nvPr>
        </p:nvSpPr>
        <p:spPr/>
        <p:txBody>
          <a:bodyPr/>
          <a:lstStyle/>
          <a:p>
            <a:r>
              <a:rPr lang="en-US" sz="2667" dirty="0" err="1">
                <a:latin typeface="+mn-lt"/>
              </a:rPr>
              <a:t>Sigfox</a:t>
            </a:r>
            <a:r>
              <a:rPr lang="en-US" sz="2667" dirty="0">
                <a:latin typeface="+mn-lt"/>
              </a:rPr>
              <a:t> requires range reduction to meet application needs.</a:t>
            </a:r>
          </a:p>
        </p:txBody>
      </p:sp>
      <p:sp>
        <p:nvSpPr>
          <p:cNvPr id="7" name="Slide Number Placeholder 6">
            <a:extLst>
              <a:ext uri="{FF2B5EF4-FFF2-40B4-BE49-F238E27FC236}">
                <a16:creationId xmlns:a16="http://schemas.microsoft.com/office/drawing/2014/main" id="{BC25C7CC-1830-5443-A02E-1B90B660D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
        <p:nvSpPr>
          <p:cNvPr id="9" name="Oval 8">
            <a:extLst>
              <a:ext uri="{FF2B5EF4-FFF2-40B4-BE49-F238E27FC236}">
                <a16:creationId xmlns:a16="http://schemas.microsoft.com/office/drawing/2014/main" id="{B7A68594-D3F7-1A48-84F8-70400A82DF1E}"/>
              </a:ext>
            </a:extLst>
          </p:cNvPr>
          <p:cNvSpPr/>
          <p:nvPr/>
        </p:nvSpPr>
        <p:spPr>
          <a:xfrm>
            <a:off x="1321614" y="865101"/>
            <a:ext cx="2404260" cy="89208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lumMod val="60000"/>
                  <a:lumOff val="40000"/>
                </a:srgbClr>
              </a:solidFill>
              <a:effectLst/>
              <a:uLnTx/>
              <a:uFillTx/>
              <a:latin typeface="Tahoma"/>
              <a:ea typeface="+mn-ea"/>
              <a:cs typeface="+mn-cs"/>
            </a:endParaRPr>
          </a:p>
        </p:txBody>
      </p:sp>
      <p:sp>
        <p:nvSpPr>
          <p:cNvPr id="10" name="TextBox 9">
            <a:extLst>
              <a:ext uri="{FF2B5EF4-FFF2-40B4-BE49-F238E27FC236}">
                <a16:creationId xmlns:a16="http://schemas.microsoft.com/office/drawing/2014/main" id="{CD3C1E8E-2D7E-F34A-93B3-B2CBAE19CB8F}"/>
              </a:ext>
            </a:extLst>
          </p:cNvPr>
          <p:cNvSpPr txBox="1"/>
          <p:nvPr/>
        </p:nvSpPr>
        <p:spPr>
          <a:xfrm>
            <a:off x="5138232" y="1521948"/>
            <a:ext cx="5996475" cy="230832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a:ea typeface="+mn-ea"/>
                <a:cs typeface="+mn-cs"/>
              </a:rPr>
              <a:t>Capacity Problem</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Throughput capability of </a:t>
            </a:r>
            <a:r>
              <a:rPr kumimoji="0" lang="en-US" sz="2400" b="0" i="0" u="none" strike="noStrike" kern="1200" cap="none" spc="0" normalizeH="0" baseline="0" noProof="0" dirty="0" err="1">
                <a:ln>
                  <a:noFill/>
                </a:ln>
                <a:solidFill>
                  <a:prstClr val="black"/>
                </a:solidFill>
                <a:effectLst/>
                <a:uLnTx/>
                <a:uFillTx/>
                <a:latin typeface="Tahoma"/>
                <a:ea typeface="+mn-ea"/>
                <a:cs typeface="+mn-cs"/>
              </a:rPr>
              <a:t>Sigfox</a:t>
            </a:r>
            <a:r>
              <a:rPr kumimoji="0" lang="en-US" sz="2400" b="0" i="0" u="none" strike="noStrike" kern="1200" cap="none" spc="0" normalizeH="0" baseline="0" noProof="0" dirty="0">
                <a:ln>
                  <a:noFill/>
                </a:ln>
                <a:solidFill>
                  <a:prstClr val="black"/>
                </a:solidFill>
                <a:effectLst/>
                <a:uLnTx/>
                <a:uFillTx/>
                <a:latin typeface="Tahoma"/>
                <a:ea typeface="+mn-ea"/>
                <a:cs typeface="+mn-cs"/>
              </a:rPr>
              <a:t> is insufficient to support application needs</a:t>
            </a:r>
            <a:br>
              <a:rPr kumimoji="0" lang="en-US" sz="2400" b="0" i="0" u="none" strike="noStrike" kern="1200" cap="none" spc="0" normalizeH="0" baseline="0" noProof="0" dirty="0">
                <a:ln>
                  <a:noFill/>
                </a:ln>
                <a:solidFill>
                  <a:prstClr val="black"/>
                </a:solidFill>
                <a:effectLst/>
                <a:uLnTx/>
                <a:uFillTx/>
                <a:latin typeface="Tahoma"/>
                <a:ea typeface="+mn-ea"/>
                <a:cs typeface="+mn-cs"/>
              </a:rPr>
            </a:br>
            <a:endParaRPr kumimoji="0" lang="en-US" sz="2400" b="0" i="0" u="none" strike="noStrike" kern="1200" cap="none" spc="0" normalizeH="0" baseline="0" noProof="0" dirty="0">
              <a:ln>
                <a:noFill/>
              </a:ln>
              <a:solidFill>
                <a:prstClr val="black"/>
              </a:solidFill>
              <a:effectLst/>
              <a:uLnTx/>
              <a:uFillTx/>
              <a:latin typeface="Tahoma"/>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It can only support the application with reduced range and additional gateways</a:t>
            </a:r>
          </a:p>
        </p:txBody>
      </p:sp>
    </p:spTree>
    <p:extLst>
      <p:ext uri="{BB962C8B-B14F-4D97-AF65-F5344CB8AC3E}">
        <p14:creationId xmlns:p14="http://schemas.microsoft.com/office/powerpoint/2010/main" val="17847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B661-683A-A04E-8D14-FBBDF84F3093}"/>
              </a:ext>
            </a:extLst>
          </p:cNvPr>
          <p:cNvSpPr>
            <a:spLocks noGrp="1"/>
          </p:cNvSpPr>
          <p:nvPr>
            <p:ph type="title"/>
          </p:nvPr>
        </p:nvSpPr>
        <p:spPr/>
        <p:txBody>
          <a:bodyPr/>
          <a:lstStyle/>
          <a:p>
            <a:r>
              <a:rPr lang="en-US" dirty="0"/>
              <a:t>Capacity solutions are relatively straightforward.</a:t>
            </a:r>
          </a:p>
        </p:txBody>
      </p:sp>
      <p:sp>
        <p:nvSpPr>
          <p:cNvPr id="3" name="Text Placeholder 2">
            <a:extLst>
              <a:ext uri="{FF2B5EF4-FFF2-40B4-BE49-F238E27FC236}">
                <a16:creationId xmlns:a16="http://schemas.microsoft.com/office/drawing/2014/main" id="{6E259341-CD5E-7640-B90F-843BF068A33C}"/>
              </a:ext>
            </a:extLst>
          </p:cNvPr>
          <p:cNvSpPr>
            <a:spLocks noGrp="1"/>
          </p:cNvSpPr>
          <p:nvPr>
            <p:ph idx="1"/>
          </p:nvPr>
        </p:nvSpPr>
        <p:spPr/>
        <p:txBody>
          <a:bodyPr>
            <a:normAutofit fontScale="85000" lnSpcReduction="20000"/>
          </a:bodyPr>
          <a:lstStyle/>
          <a:p>
            <a:r>
              <a:rPr lang="en-US" dirty="0"/>
              <a:t>Better access control mechanisms (OFDMA?).</a:t>
            </a:r>
          </a:p>
          <a:p>
            <a:r>
              <a:rPr lang="en-US" dirty="0"/>
              <a:t>Recover simultaneous transmissions (Choir and Charm).</a:t>
            </a:r>
          </a:p>
          <a:p>
            <a:r>
              <a:rPr lang="en-US" dirty="0"/>
              <a:t>Increase bandwidth (TV white spaces).</a:t>
            </a:r>
          </a:p>
          <a:p>
            <a:endParaRPr lang="en-US" dirty="0"/>
          </a:p>
          <a:p>
            <a:r>
              <a:rPr lang="en-US" dirty="0"/>
              <a:t>All likely come at the cost of increased energy usage…</a:t>
            </a:r>
          </a:p>
          <a:p>
            <a:pPr lvl="1"/>
            <a:r>
              <a:rPr lang="en-US" dirty="0"/>
              <a:t>Results in a protocol that looks pretty similar to cellular…</a:t>
            </a:r>
          </a:p>
          <a:p>
            <a:endParaRPr lang="en-US" dirty="0"/>
          </a:p>
          <a:p>
            <a:endParaRPr lang="en-US" dirty="0"/>
          </a:p>
          <a:p>
            <a:endParaRPr lang="en-US" dirty="0"/>
          </a:p>
          <a:p>
            <a:pPr marL="152394" indent="0">
              <a:lnSpc>
                <a:spcPct val="120000"/>
              </a:lnSpc>
              <a:buNone/>
            </a:pPr>
            <a:r>
              <a:rPr lang="en-US" sz="1500" b="1" dirty="0" err="1"/>
              <a:t>Adwait</a:t>
            </a:r>
            <a:r>
              <a:rPr lang="en-US" sz="1500" b="1" dirty="0"/>
              <a:t> </a:t>
            </a:r>
            <a:r>
              <a:rPr lang="en-US" sz="1500" b="1" dirty="0" err="1"/>
              <a:t>Dongare</a:t>
            </a:r>
            <a:r>
              <a:rPr lang="en-US" sz="1500" b="1" dirty="0"/>
              <a:t>, et al.</a:t>
            </a:r>
            <a:r>
              <a:rPr lang="en-US" sz="1500" dirty="0"/>
              <a:t> "Charm: exploiting geographical diversity through coherent combining in low-power wide-area networks.“</a:t>
            </a:r>
            <a:r>
              <a:rPr lang="en-US" sz="1500" i="1" dirty="0"/>
              <a:t> IPSN’18</a:t>
            </a:r>
          </a:p>
          <a:p>
            <a:pPr marL="152394" indent="0">
              <a:lnSpc>
                <a:spcPct val="120000"/>
              </a:lnSpc>
              <a:buNone/>
            </a:pPr>
            <a:r>
              <a:rPr lang="en-US" sz="1500" b="1" dirty="0"/>
              <a:t>Rashad </a:t>
            </a:r>
            <a:r>
              <a:rPr lang="en-US" sz="1500" b="1" dirty="0" err="1"/>
              <a:t>Eletreby</a:t>
            </a:r>
            <a:r>
              <a:rPr lang="en-US" sz="1500" b="1" dirty="0"/>
              <a:t>, et al.</a:t>
            </a:r>
            <a:r>
              <a:rPr lang="en-US" sz="1500" dirty="0"/>
              <a:t> "Empowering low-power wide area networks in urban settings." </a:t>
            </a:r>
            <a:r>
              <a:rPr lang="en-US" sz="1500" i="1" dirty="0"/>
              <a:t>SIGCOMM’17</a:t>
            </a:r>
          </a:p>
          <a:p>
            <a:pPr marL="152394" indent="0">
              <a:lnSpc>
                <a:spcPct val="120000"/>
              </a:lnSpc>
              <a:buNone/>
            </a:pPr>
            <a:r>
              <a:rPr lang="en-US" sz="1500" b="1" dirty="0" err="1"/>
              <a:t>Abusayeed</a:t>
            </a:r>
            <a:r>
              <a:rPr lang="en-US" sz="1500" b="1" dirty="0"/>
              <a:t> Saifullah</a:t>
            </a:r>
            <a:r>
              <a:rPr lang="en-US" sz="1500" dirty="0"/>
              <a:t>, et al. "SNOW: Sensor network over white spaces." </a:t>
            </a:r>
            <a:r>
              <a:rPr lang="en-US" sz="1500" i="1" dirty="0"/>
              <a:t>SenSys’16</a:t>
            </a:r>
          </a:p>
        </p:txBody>
      </p:sp>
      <p:sp>
        <p:nvSpPr>
          <p:cNvPr id="4" name="Slide Number Placeholder 3">
            <a:extLst>
              <a:ext uri="{FF2B5EF4-FFF2-40B4-BE49-F238E27FC236}">
                <a16:creationId xmlns:a16="http://schemas.microsoft.com/office/drawing/2014/main" id="{9249BD95-6443-584A-986A-9DB2177E2B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67474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0EB88-246D-2E4C-9F2E-D0E8AF693DFD}"/>
              </a:ext>
            </a:extLst>
          </p:cNvPr>
          <p:cNvPicPr>
            <a:picLocks noChangeAspect="1"/>
          </p:cNvPicPr>
          <p:nvPr/>
        </p:nvPicPr>
        <p:blipFill>
          <a:blip r:embed="rId3"/>
          <a:stretch>
            <a:fillRect/>
          </a:stretch>
        </p:blipFill>
        <p:spPr>
          <a:xfrm>
            <a:off x="1219200" y="872947"/>
            <a:ext cx="9753600" cy="5486400"/>
          </a:xfrm>
          <a:prstGeom prst="rect">
            <a:avLst/>
          </a:prstGeom>
        </p:spPr>
      </p:pic>
      <p:sp>
        <p:nvSpPr>
          <p:cNvPr id="8" name="Title 1">
            <a:extLst>
              <a:ext uri="{FF2B5EF4-FFF2-40B4-BE49-F238E27FC236}">
                <a16:creationId xmlns:a16="http://schemas.microsoft.com/office/drawing/2014/main" id="{A485E226-891F-0E48-B41C-DF5BD79C60F0}"/>
              </a:ext>
            </a:extLst>
          </p:cNvPr>
          <p:cNvSpPr>
            <a:spLocks noGrp="1"/>
          </p:cNvSpPr>
          <p:nvPr>
            <p:ph type="title"/>
          </p:nvPr>
        </p:nvSpPr>
        <p:spPr/>
        <p:txBody>
          <a:bodyPr/>
          <a:lstStyle/>
          <a:p>
            <a:r>
              <a:rPr lang="en-US" sz="2667" dirty="0" err="1">
                <a:latin typeface="+mn-lt"/>
              </a:rPr>
              <a:t>LoRaWAN</a:t>
            </a:r>
            <a:r>
              <a:rPr lang="en-US" sz="2667" dirty="0">
                <a:latin typeface="+mn-lt"/>
              </a:rPr>
              <a:t> devotes most of its network capacity to a single application.</a:t>
            </a:r>
          </a:p>
        </p:txBody>
      </p:sp>
      <p:sp>
        <p:nvSpPr>
          <p:cNvPr id="7" name="Slide Number Placeholder 6">
            <a:extLst>
              <a:ext uri="{FF2B5EF4-FFF2-40B4-BE49-F238E27FC236}">
                <a16:creationId xmlns:a16="http://schemas.microsoft.com/office/drawing/2014/main" id="{BC25C7CC-1830-5443-A02E-1B90B660D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
        <p:nvSpPr>
          <p:cNvPr id="9" name="Oval 8">
            <a:extLst>
              <a:ext uri="{FF2B5EF4-FFF2-40B4-BE49-F238E27FC236}">
                <a16:creationId xmlns:a16="http://schemas.microsoft.com/office/drawing/2014/main" id="{3B39B12F-7C8B-9B47-8D80-53D8F8F79B4C}"/>
              </a:ext>
            </a:extLst>
          </p:cNvPr>
          <p:cNvSpPr/>
          <p:nvPr/>
        </p:nvSpPr>
        <p:spPr>
          <a:xfrm>
            <a:off x="1968915" y="2916235"/>
            <a:ext cx="785707" cy="139982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sp>
        <p:nvSpPr>
          <p:cNvPr id="11" name="TextBox 10">
            <a:extLst>
              <a:ext uri="{FF2B5EF4-FFF2-40B4-BE49-F238E27FC236}">
                <a16:creationId xmlns:a16="http://schemas.microsoft.com/office/drawing/2014/main" id="{E1CABCC9-DECD-0C41-A8A5-24E62BE043D4}"/>
              </a:ext>
            </a:extLst>
          </p:cNvPr>
          <p:cNvSpPr txBox="1"/>
          <p:nvPr/>
        </p:nvSpPr>
        <p:spPr>
          <a:xfrm>
            <a:off x="5138232" y="1521948"/>
            <a:ext cx="5996475" cy="19389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a:ea typeface="+mn-ea"/>
                <a:cs typeface="+mn-cs"/>
              </a:rPr>
              <a:t>Coexistence Problem</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Tahoma"/>
                <a:ea typeface="+mn-ea"/>
                <a:cs typeface="+mn-cs"/>
              </a:rPr>
              <a:t>LoRaWAN</a:t>
            </a:r>
            <a:r>
              <a:rPr kumimoji="0" lang="en-US" sz="2400" b="0" i="0" u="none" strike="noStrike" kern="1200" cap="none" spc="0" normalizeH="0" baseline="0" noProof="0" dirty="0">
                <a:ln>
                  <a:noFill/>
                </a:ln>
                <a:solidFill>
                  <a:prstClr val="black"/>
                </a:solidFill>
                <a:effectLst/>
                <a:uLnTx/>
                <a:uFillTx/>
                <a:latin typeface="Tahoma"/>
                <a:ea typeface="+mn-ea"/>
                <a:cs typeface="+mn-cs"/>
              </a:rPr>
              <a:t> can meet application needs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ahoma"/>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But only by using 50% of the 915 MHz unlicensed-band spectrum</a:t>
            </a:r>
          </a:p>
        </p:txBody>
      </p:sp>
    </p:spTree>
    <p:extLst>
      <p:ext uri="{BB962C8B-B14F-4D97-AF65-F5344CB8AC3E}">
        <p14:creationId xmlns:p14="http://schemas.microsoft.com/office/powerpoint/2010/main" val="402079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grpSp>
        <p:nvGrpSpPr>
          <p:cNvPr id="74" name="Group 73">
            <a:extLst>
              <a:ext uri="{FF2B5EF4-FFF2-40B4-BE49-F238E27FC236}">
                <a16:creationId xmlns:a16="http://schemas.microsoft.com/office/drawing/2014/main" id="{7902882C-7E4E-F044-BDC0-1A09E44C3F31}"/>
              </a:ext>
            </a:extLst>
          </p:cNvPr>
          <p:cNvGrpSpPr/>
          <p:nvPr/>
        </p:nvGrpSpPr>
        <p:grpSpPr>
          <a:xfrm>
            <a:off x="7489204" y="374485"/>
            <a:ext cx="2962889" cy="2962889"/>
            <a:chOff x="4292307" y="729378"/>
            <a:chExt cx="2222167" cy="2222167"/>
          </a:xfrm>
        </p:grpSpPr>
        <p:sp>
          <p:nvSpPr>
            <p:cNvPr id="75" name="Oval 74">
              <a:extLst>
                <a:ext uri="{FF2B5EF4-FFF2-40B4-BE49-F238E27FC236}">
                  <a16:creationId xmlns:a16="http://schemas.microsoft.com/office/drawing/2014/main" id="{A09EB41E-D00E-2E45-9311-F62D45E60C1B}"/>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6" name="Hexagon 75">
              <a:extLst>
                <a:ext uri="{FF2B5EF4-FFF2-40B4-BE49-F238E27FC236}">
                  <a16:creationId xmlns:a16="http://schemas.microsoft.com/office/drawing/2014/main" id="{FB2866FC-0226-EE4C-A43D-D9D1C579F0AD}"/>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77" name="Group 76">
            <a:extLst>
              <a:ext uri="{FF2B5EF4-FFF2-40B4-BE49-F238E27FC236}">
                <a16:creationId xmlns:a16="http://schemas.microsoft.com/office/drawing/2014/main" id="{D0AD299F-CAA2-BB43-89F6-697546D0E98D}"/>
              </a:ext>
            </a:extLst>
          </p:cNvPr>
          <p:cNvGrpSpPr/>
          <p:nvPr/>
        </p:nvGrpSpPr>
        <p:grpSpPr>
          <a:xfrm>
            <a:off x="8804686" y="2994110"/>
            <a:ext cx="2962889" cy="2962889"/>
            <a:chOff x="4292307" y="729378"/>
            <a:chExt cx="2222167" cy="2222167"/>
          </a:xfrm>
        </p:grpSpPr>
        <p:sp>
          <p:nvSpPr>
            <p:cNvPr id="78" name="Oval 77">
              <a:extLst>
                <a:ext uri="{FF2B5EF4-FFF2-40B4-BE49-F238E27FC236}">
                  <a16:creationId xmlns:a16="http://schemas.microsoft.com/office/drawing/2014/main" id="{83D8A087-86A5-CB42-ADC6-3E0610F24139}"/>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9" name="Hexagon 78">
              <a:extLst>
                <a:ext uri="{FF2B5EF4-FFF2-40B4-BE49-F238E27FC236}">
                  <a16:creationId xmlns:a16="http://schemas.microsoft.com/office/drawing/2014/main" id="{454638DD-5BD9-1049-A055-E1E942857313}"/>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0" name="Group 79">
            <a:extLst>
              <a:ext uri="{FF2B5EF4-FFF2-40B4-BE49-F238E27FC236}">
                <a16:creationId xmlns:a16="http://schemas.microsoft.com/office/drawing/2014/main" id="{5B95E27E-A3AF-3646-83DA-1D75E5DE3942}"/>
              </a:ext>
            </a:extLst>
          </p:cNvPr>
          <p:cNvGrpSpPr/>
          <p:nvPr/>
        </p:nvGrpSpPr>
        <p:grpSpPr>
          <a:xfrm>
            <a:off x="5902146" y="2949605"/>
            <a:ext cx="2962889" cy="2962889"/>
            <a:chOff x="4292307" y="729378"/>
            <a:chExt cx="2222167" cy="2222167"/>
          </a:xfrm>
        </p:grpSpPr>
        <p:sp>
          <p:nvSpPr>
            <p:cNvPr id="81" name="Oval 80">
              <a:extLst>
                <a:ext uri="{FF2B5EF4-FFF2-40B4-BE49-F238E27FC236}">
                  <a16:creationId xmlns:a16="http://schemas.microsoft.com/office/drawing/2014/main" id="{B6E38304-DD02-E64F-858F-C353CE9C5DA6}"/>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2" name="Hexagon 81">
              <a:extLst>
                <a:ext uri="{FF2B5EF4-FFF2-40B4-BE49-F238E27FC236}">
                  <a16:creationId xmlns:a16="http://schemas.microsoft.com/office/drawing/2014/main" id="{5CD7A256-12AD-3140-86D7-8D8992CFB6F7}"/>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3" name="Group 82">
            <a:extLst>
              <a:ext uri="{FF2B5EF4-FFF2-40B4-BE49-F238E27FC236}">
                <a16:creationId xmlns:a16="http://schemas.microsoft.com/office/drawing/2014/main" id="{BA4F6984-3BB0-6443-88E9-50C383A69259}"/>
              </a:ext>
            </a:extLst>
          </p:cNvPr>
          <p:cNvGrpSpPr/>
          <p:nvPr/>
        </p:nvGrpSpPr>
        <p:grpSpPr>
          <a:xfrm>
            <a:off x="7323917" y="5576438"/>
            <a:ext cx="2962889" cy="2962889"/>
            <a:chOff x="4292307" y="729378"/>
            <a:chExt cx="2222167" cy="2222167"/>
          </a:xfrm>
        </p:grpSpPr>
        <p:sp>
          <p:nvSpPr>
            <p:cNvPr id="84" name="Oval 83">
              <a:extLst>
                <a:ext uri="{FF2B5EF4-FFF2-40B4-BE49-F238E27FC236}">
                  <a16:creationId xmlns:a16="http://schemas.microsoft.com/office/drawing/2014/main" id="{2FC57941-D074-DB42-A340-746920F4D5AD}"/>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5" name="Hexagon 84">
              <a:extLst>
                <a:ext uri="{FF2B5EF4-FFF2-40B4-BE49-F238E27FC236}">
                  <a16:creationId xmlns:a16="http://schemas.microsoft.com/office/drawing/2014/main" id="{C177562A-2035-A746-9891-0F095EF135E4}"/>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14" name="Group 113">
            <a:extLst>
              <a:ext uri="{FF2B5EF4-FFF2-40B4-BE49-F238E27FC236}">
                <a16:creationId xmlns:a16="http://schemas.microsoft.com/office/drawing/2014/main" id="{179B5B3F-D40F-B74F-96BD-6EB12B8338F9}"/>
              </a:ext>
            </a:extLst>
          </p:cNvPr>
          <p:cNvGrpSpPr/>
          <p:nvPr/>
        </p:nvGrpSpPr>
        <p:grpSpPr>
          <a:xfrm>
            <a:off x="6567951" y="1223351"/>
            <a:ext cx="2186931" cy="2186931"/>
            <a:chOff x="3284499" y="4673254"/>
            <a:chExt cx="1640198" cy="1640198"/>
          </a:xfrm>
        </p:grpSpPr>
        <p:sp>
          <p:nvSpPr>
            <p:cNvPr id="115" name="Oval 114">
              <a:extLst>
                <a:ext uri="{FF2B5EF4-FFF2-40B4-BE49-F238E27FC236}">
                  <a16:creationId xmlns:a16="http://schemas.microsoft.com/office/drawing/2014/main" id="{3E8D1FA0-F844-C641-BF7D-F74BAA1AE42C}"/>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16" name="Hexagon 115">
              <a:extLst>
                <a:ext uri="{FF2B5EF4-FFF2-40B4-BE49-F238E27FC236}">
                  <a16:creationId xmlns:a16="http://schemas.microsoft.com/office/drawing/2014/main" id="{31172D89-7A9F-BB4A-9208-BDD3080A9BA9}"/>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0" name="Group 119">
            <a:extLst>
              <a:ext uri="{FF2B5EF4-FFF2-40B4-BE49-F238E27FC236}">
                <a16:creationId xmlns:a16="http://schemas.microsoft.com/office/drawing/2014/main" id="{87806301-F665-1B4B-818A-2ED822125210}"/>
              </a:ext>
            </a:extLst>
          </p:cNvPr>
          <p:cNvGrpSpPr/>
          <p:nvPr/>
        </p:nvGrpSpPr>
        <p:grpSpPr>
          <a:xfrm>
            <a:off x="6762103" y="3410281"/>
            <a:ext cx="2186931" cy="2186931"/>
            <a:chOff x="3284499" y="4673254"/>
            <a:chExt cx="1640198" cy="1640198"/>
          </a:xfrm>
          <a:solidFill>
            <a:srgbClr val="00B0F0">
              <a:alpha val="50196"/>
            </a:srgbClr>
          </a:solidFill>
        </p:grpSpPr>
        <p:sp>
          <p:nvSpPr>
            <p:cNvPr id="121" name="Oval 120">
              <a:extLst>
                <a:ext uri="{FF2B5EF4-FFF2-40B4-BE49-F238E27FC236}">
                  <a16:creationId xmlns:a16="http://schemas.microsoft.com/office/drawing/2014/main" id="{4935A958-5034-A24C-AFFC-4B42AA165229}"/>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2" name="Hexagon 121">
              <a:extLst>
                <a:ext uri="{FF2B5EF4-FFF2-40B4-BE49-F238E27FC236}">
                  <a16:creationId xmlns:a16="http://schemas.microsoft.com/office/drawing/2014/main" id="{7BE13093-1D8A-C44E-BF4E-3343DF1750DD}"/>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3" name="Group 122">
            <a:extLst>
              <a:ext uri="{FF2B5EF4-FFF2-40B4-BE49-F238E27FC236}">
                <a16:creationId xmlns:a16="http://schemas.microsoft.com/office/drawing/2014/main" id="{2122A412-B7FB-A64A-9F9B-C6C572E8BBD8}"/>
              </a:ext>
            </a:extLst>
          </p:cNvPr>
          <p:cNvGrpSpPr/>
          <p:nvPr/>
        </p:nvGrpSpPr>
        <p:grpSpPr>
          <a:xfrm>
            <a:off x="8031380" y="5215981"/>
            <a:ext cx="2186931" cy="2186931"/>
            <a:chOff x="3284499" y="4673254"/>
            <a:chExt cx="1640198" cy="1640198"/>
          </a:xfrm>
        </p:grpSpPr>
        <p:sp>
          <p:nvSpPr>
            <p:cNvPr id="124" name="Oval 123">
              <a:extLst>
                <a:ext uri="{FF2B5EF4-FFF2-40B4-BE49-F238E27FC236}">
                  <a16:creationId xmlns:a16="http://schemas.microsoft.com/office/drawing/2014/main" id="{10F4690B-7D5B-284B-8D3D-6E7776B099EB}"/>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5" name="Hexagon 124">
              <a:extLst>
                <a:ext uri="{FF2B5EF4-FFF2-40B4-BE49-F238E27FC236}">
                  <a16:creationId xmlns:a16="http://schemas.microsoft.com/office/drawing/2014/main" id="{4B1EA145-0F9E-0A4C-A34E-978A99DF294A}"/>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6" name="Group 125">
            <a:extLst>
              <a:ext uri="{FF2B5EF4-FFF2-40B4-BE49-F238E27FC236}">
                <a16:creationId xmlns:a16="http://schemas.microsoft.com/office/drawing/2014/main" id="{FE961764-DF54-164E-A75B-7EB4B0A9124A}"/>
              </a:ext>
            </a:extLst>
          </p:cNvPr>
          <p:cNvGrpSpPr/>
          <p:nvPr/>
        </p:nvGrpSpPr>
        <p:grpSpPr>
          <a:xfrm>
            <a:off x="8998681" y="3289872"/>
            <a:ext cx="2186931" cy="2186931"/>
            <a:chOff x="3284499" y="4673254"/>
            <a:chExt cx="1640198" cy="1640198"/>
          </a:xfrm>
          <a:solidFill>
            <a:srgbClr val="00B0F0">
              <a:alpha val="50196"/>
            </a:srgbClr>
          </a:solidFill>
        </p:grpSpPr>
        <p:sp>
          <p:nvSpPr>
            <p:cNvPr id="127" name="Oval 126">
              <a:extLst>
                <a:ext uri="{FF2B5EF4-FFF2-40B4-BE49-F238E27FC236}">
                  <a16:creationId xmlns:a16="http://schemas.microsoft.com/office/drawing/2014/main" id="{EEDFADBD-F80F-F94D-A1E3-73770D7D1B26}"/>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8" name="Hexagon 127">
              <a:extLst>
                <a:ext uri="{FF2B5EF4-FFF2-40B4-BE49-F238E27FC236}">
                  <a16:creationId xmlns:a16="http://schemas.microsoft.com/office/drawing/2014/main" id="{377DBDBE-E96A-2649-85BA-AFA09D5428CB}"/>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9" name="Group 128">
            <a:extLst>
              <a:ext uri="{FF2B5EF4-FFF2-40B4-BE49-F238E27FC236}">
                <a16:creationId xmlns:a16="http://schemas.microsoft.com/office/drawing/2014/main" id="{AA1ADDD9-563E-F942-8B9C-269A9104340A}"/>
              </a:ext>
            </a:extLst>
          </p:cNvPr>
          <p:cNvGrpSpPr/>
          <p:nvPr/>
        </p:nvGrpSpPr>
        <p:grpSpPr>
          <a:xfrm>
            <a:off x="8222223" y="1788995"/>
            <a:ext cx="2186931" cy="2186931"/>
            <a:chOff x="3284499" y="4673254"/>
            <a:chExt cx="1640198" cy="1640198"/>
          </a:xfrm>
        </p:grpSpPr>
        <p:sp>
          <p:nvSpPr>
            <p:cNvPr id="130" name="Oval 129">
              <a:extLst>
                <a:ext uri="{FF2B5EF4-FFF2-40B4-BE49-F238E27FC236}">
                  <a16:creationId xmlns:a16="http://schemas.microsoft.com/office/drawing/2014/main" id="{920ABEC3-22D9-834D-8C49-DD37C6B97529}"/>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31" name="Hexagon 130">
              <a:extLst>
                <a:ext uri="{FF2B5EF4-FFF2-40B4-BE49-F238E27FC236}">
                  <a16:creationId xmlns:a16="http://schemas.microsoft.com/office/drawing/2014/main" id="{D87F4BD3-FC15-0A44-AF69-E6D1A2EFB28A}"/>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32" name="Group 131">
            <a:extLst>
              <a:ext uri="{FF2B5EF4-FFF2-40B4-BE49-F238E27FC236}">
                <a16:creationId xmlns:a16="http://schemas.microsoft.com/office/drawing/2014/main" id="{F8F07063-3E43-CC4F-AF64-4D03F68525D2}"/>
              </a:ext>
            </a:extLst>
          </p:cNvPr>
          <p:cNvGrpSpPr/>
          <p:nvPr/>
        </p:nvGrpSpPr>
        <p:grpSpPr>
          <a:xfrm>
            <a:off x="7997901" y="46916"/>
            <a:ext cx="2186931" cy="2186931"/>
            <a:chOff x="3284499" y="4673254"/>
            <a:chExt cx="1640198" cy="1640198"/>
          </a:xfrm>
          <a:solidFill>
            <a:srgbClr val="00B0F0">
              <a:alpha val="50196"/>
            </a:srgbClr>
          </a:solidFill>
        </p:grpSpPr>
        <p:sp>
          <p:nvSpPr>
            <p:cNvPr id="133" name="Oval 132">
              <a:extLst>
                <a:ext uri="{FF2B5EF4-FFF2-40B4-BE49-F238E27FC236}">
                  <a16:creationId xmlns:a16="http://schemas.microsoft.com/office/drawing/2014/main" id="{F1A48E3C-1518-3740-AE3F-F854E57042C9}"/>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34" name="Hexagon 133">
              <a:extLst>
                <a:ext uri="{FF2B5EF4-FFF2-40B4-BE49-F238E27FC236}">
                  <a16:creationId xmlns:a16="http://schemas.microsoft.com/office/drawing/2014/main" id="{0E2B70B7-6621-BB42-BB3D-D53D282336B3}"/>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6499107" cy="763600"/>
          </a:xfrm>
          <a:solidFill>
            <a:schemeClr val="bg1"/>
          </a:solidFill>
        </p:spPr>
        <p:txBody>
          <a:bodyPr/>
          <a:lstStyle/>
          <a:p>
            <a:r>
              <a:rPr lang="en-US" sz="2667" dirty="0">
                <a:solidFill>
                  <a:schemeClr val="tx1"/>
                </a:solidFill>
                <a:latin typeface="+mn-lt"/>
              </a:rPr>
              <a:t>Coexistence is inevitable in urban areas.</a:t>
            </a:r>
          </a:p>
        </p:txBody>
      </p:sp>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6499107" cy="4555200"/>
          </a:xfrm>
          <a:solidFill>
            <a:schemeClr val="bg1"/>
          </a:solidFill>
        </p:spPr>
        <p:txBody>
          <a:bodyPr/>
          <a:lstStyle/>
          <a:p>
            <a:r>
              <a:rPr lang="en-US" sz="2400" dirty="0">
                <a:latin typeface="+mn-lt"/>
              </a:rPr>
              <a:t>Urban environments and long range lead to many overlapping deployed networks.</a:t>
            </a:r>
          </a:p>
          <a:p>
            <a:pPr marL="152394" indent="0">
              <a:buNone/>
            </a:pPr>
            <a:endParaRPr lang="en-US" sz="2400" dirty="0">
              <a:latin typeface="+mn-lt"/>
            </a:endParaRPr>
          </a:p>
          <a:p>
            <a:r>
              <a:rPr lang="en-US" sz="2400" dirty="0">
                <a:latin typeface="+mn-lt"/>
              </a:rPr>
              <a:t>Capacity problems worsen coexistence by devoting more bandwidth to one application.</a:t>
            </a:r>
          </a:p>
          <a:p>
            <a:endParaRPr lang="en-US" sz="2400" dirty="0">
              <a:latin typeface="+mn-lt"/>
            </a:endParaRPr>
          </a:p>
          <a:p>
            <a:r>
              <a:rPr lang="en-US" sz="2400" dirty="0">
                <a:latin typeface="+mn-lt"/>
              </a:rPr>
              <a:t>It’s not just electricity metering…</a:t>
            </a:r>
          </a:p>
        </p:txBody>
      </p:sp>
      <p:sp>
        <p:nvSpPr>
          <p:cNvPr id="4" name="Slide Number Placeholder 3">
            <a:extLst>
              <a:ext uri="{FF2B5EF4-FFF2-40B4-BE49-F238E27FC236}">
                <a16:creationId xmlns:a16="http://schemas.microsoft.com/office/drawing/2014/main" id="{A99B8712-F6D8-5E47-B597-03FF7D852779}"/>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23671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p:cTn id="11" dur="500" fill="hold"/>
                                        <p:tgtEl>
                                          <p:spTgt spid="77"/>
                                        </p:tgtEl>
                                        <p:attrNameLst>
                                          <p:attrName>ppt_w</p:attrName>
                                        </p:attrNameLst>
                                      </p:cBhvr>
                                      <p:tavLst>
                                        <p:tav tm="0">
                                          <p:val>
                                            <p:fltVal val="0"/>
                                          </p:val>
                                        </p:tav>
                                        <p:tav tm="100000">
                                          <p:val>
                                            <p:strVal val="#ppt_w"/>
                                          </p:val>
                                        </p:tav>
                                      </p:tavLst>
                                    </p:anim>
                                    <p:anim calcmode="lin" valueType="num">
                                      <p:cBhvr>
                                        <p:cTn id="12" dur="500" fill="hold"/>
                                        <p:tgtEl>
                                          <p:spTgt spid="7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500" fill="hold"/>
                                        <p:tgtEl>
                                          <p:spTgt spid="80"/>
                                        </p:tgtEl>
                                        <p:attrNameLst>
                                          <p:attrName>ppt_w</p:attrName>
                                        </p:attrNameLst>
                                      </p:cBhvr>
                                      <p:tavLst>
                                        <p:tav tm="0">
                                          <p:val>
                                            <p:fltVal val="0"/>
                                          </p:val>
                                        </p:tav>
                                        <p:tav tm="100000">
                                          <p:val>
                                            <p:strVal val="#ppt_w"/>
                                          </p:val>
                                        </p:tav>
                                      </p:tavLst>
                                    </p:anim>
                                    <p:anim calcmode="lin" valueType="num">
                                      <p:cBhvr>
                                        <p:cTn id="16" dur="500" fill="hold"/>
                                        <p:tgtEl>
                                          <p:spTgt spid="8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500" fill="hold"/>
                                        <p:tgtEl>
                                          <p:spTgt spid="114"/>
                                        </p:tgtEl>
                                        <p:attrNameLst>
                                          <p:attrName>ppt_w</p:attrName>
                                        </p:attrNameLst>
                                      </p:cBhvr>
                                      <p:tavLst>
                                        <p:tav tm="0">
                                          <p:val>
                                            <p:fltVal val="0"/>
                                          </p:val>
                                        </p:tav>
                                        <p:tav tm="100000">
                                          <p:val>
                                            <p:strVal val="#ppt_w"/>
                                          </p:val>
                                        </p:tav>
                                      </p:tavLst>
                                    </p:anim>
                                    <p:anim calcmode="lin" valueType="num">
                                      <p:cBhvr>
                                        <p:cTn id="26" dur="500" fill="hold"/>
                                        <p:tgtEl>
                                          <p:spTgt spid="114"/>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anim calcmode="lin" valueType="num">
                                      <p:cBhvr>
                                        <p:cTn id="29" dur="500" fill="hold"/>
                                        <p:tgtEl>
                                          <p:spTgt spid="123"/>
                                        </p:tgtEl>
                                        <p:attrNameLst>
                                          <p:attrName>ppt_w</p:attrName>
                                        </p:attrNameLst>
                                      </p:cBhvr>
                                      <p:tavLst>
                                        <p:tav tm="0">
                                          <p:val>
                                            <p:fltVal val="0"/>
                                          </p:val>
                                        </p:tav>
                                        <p:tav tm="100000">
                                          <p:val>
                                            <p:strVal val="#ppt_w"/>
                                          </p:val>
                                        </p:tav>
                                      </p:tavLst>
                                    </p:anim>
                                    <p:anim calcmode="lin" valueType="num">
                                      <p:cBhvr>
                                        <p:cTn id="30" dur="500" fill="hold"/>
                                        <p:tgtEl>
                                          <p:spTgt spid="123"/>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 calcmode="lin" valueType="num">
                                      <p:cBhvr>
                                        <p:cTn id="33" dur="500" fill="hold"/>
                                        <p:tgtEl>
                                          <p:spTgt spid="129"/>
                                        </p:tgtEl>
                                        <p:attrNameLst>
                                          <p:attrName>ppt_w</p:attrName>
                                        </p:attrNameLst>
                                      </p:cBhvr>
                                      <p:tavLst>
                                        <p:tav tm="0">
                                          <p:val>
                                            <p:fltVal val="0"/>
                                          </p:val>
                                        </p:tav>
                                        <p:tav tm="100000">
                                          <p:val>
                                            <p:strVal val="#ppt_w"/>
                                          </p:val>
                                        </p:tav>
                                      </p:tavLst>
                                    </p:anim>
                                    <p:anim calcmode="lin" valueType="num">
                                      <p:cBhvr>
                                        <p:cTn id="34" dur="500" fill="hold"/>
                                        <p:tgtEl>
                                          <p:spTgt spid="12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p:cTn id="43" dur="500" fill="hold"/>
                                        <p:tgtEl>
                                          <p:spTgt spid="126"/>
                                        </p:tgtEl>
                                        <p:attrNameLst>
                                          <p:attrName>ppt_w</p:attrName>
                                        </p:attrNameLst>
                                      </p:cBhvr>
                                      <p:tavLst>
                                        <p:tav tm="0">
                                          <p:val>
                                            <p:fltVal val="0"/>
                                          </p:val>
                                        </p:tav>
                                        <p:tav tm="100000">
                                          <p:val>
                                            <p:strVal val="#ppt_w"/>
                                          </p:val>
                                        </p:tav>
                                      </p:tavLst>
                                    </p:anim>
                                    <p:anim calcmode="lin" valueType="num">
                                      <p:cBhvr>
                                        <p:cTn id="44" dur="500" fill="hold"/>
                                        <p:tgtEl>
                                          <p:spTgt spid="12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fltVal val="0"/>
                                          </p:val>
                                        </p:tav>
                                        <p:tav tm="100000">
                                          <p:val>
                                            <p:strVal val="#ppt_w"/>
                                          </p:val>
                                        </p:tav>
                                      </p:tavLst>
                                    </p:anim>
                                    <p:anim calcmode="lin" valueType="num">
                                      <p:cBhvr>
                                        <p:cTn id="48" dur="500" fill="hold"/>
                                        <p:tgtEl>
                                          <p:spTgt spid="1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B661-683A-A04E-8D14-FBBDF84F3093}"/>
              </a:ext>
            </a:extLst>
          </p:cNvPr>
          <p:cNvSpPr>
            <a:spLocks noGrp="1"/>
          </p:cNvSpPr>
          <p:nvPr>
            <p:ph type="title"/>
          </p:nvPr>
        </p:nvSpPr>
        <p:spPr/>
        <p:txBody>
          <a:bodyPr/>
          <a:lstStyle/>
          <a:p>
            <a:r>
              <a:rPr lang="en-US" sz="2933" dirty="0"/>
              <a:t>Coexistence in unlicensed bands is a more difficult problem.</a:t>
            </a:r>
          </a:p>
        </p:txBody>
      </p:sp>
      <p:sp>
        <p:nvSpPr>
          <p:cNvPr id="3" name="Text Placeholder 2">
            <a:extLst>
              <a:ext uri="{FF2B5EF4-FFF2-40B4-BE49-F238E27FC236}">
                <a16:creationId xmlns:a16="http://schemas.microsoft.com/office/drawing/2014/main" id="{6E259341-CD5E-7640-B90F-843BF068A33C}"/>
              </a:ext>
            </a:extLst>
          </p:cNvPr>
          <p:cNvSpPr>
            <a:spLocks noGrp="1"/>
          </p:cNvSpPr>
          <p:nvPr>
            <p:ph idx="1"/>
          </p:nvPr>
        </p:nvSpPr>
        <p:spPr/>
        <p:txBody>
          <a:bodyPr/>
          <a:lstStyle/>
          <a:p>
            <a:r>
              <a:rPr lang="en-US" dirty="0"/>
              <a:t>No methods for inter-network negotiation so far.</a:t>
            </a:r>
          </a:p>
          <a:p>
            <a:r>
              <a:rPr lang="en-US" dirty="0"/>
              <a:t>Without buy-in from most deployments, all access control becomes uncoordinated.</a:t>
            </a:r>
          </a:p>
          <a:p>
            <a:pPr marL="152394" indent="0">
              <a:buNone/>
            </a:pPr>
            <a:endParaRPr lang="en-US" dirty="0"/>
          </a:p>
          <a:p>
            <a:endParaRPr lang="en-US" dirty="0"/>
          </a:p>
          <a:p>
            <a:r>
              <a:rPr lang="en-US" b="1" dirty="0"/>
              <a:t>Cellular IoT does not have this problem</a:t>
            </a:r>
          </a:p>
        </p:txBody>
      </p:sp>
      <p:sp>
        <p:nvSpPr>
          <p:cNvPr id="4" name="Slide Number Placeholder 3">
            <a:extLst>
              <a:ext uri="{FF2B5EF4-FFF2-40B4-BE49-F238E27FC236}">
                <a16:creationId xmlns:a16="http://schemas.microsoft.com/office/drawing/2014/main" id="{9249BD95-6443-584A-986A-9DB2177E2B47}"/>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19</a:t>
            </a:fld>
            <a:endParaRPr kumimoji="0" lang="en" sz="1200" b="0" i="0" u="none" strike="noStrike" kern="0" cap="none" spc="0" normalizeH="0" baseline="0" noProof="0">
              <a:ln>
                <a:noFill/>
              </a:ln>
              <a:solidFill>
                <a:srgbClr val="595959"/>
              </a:solidFill>
              <a:effectLst/>
              <a:uLnTx/>
              <a:uFillTx/>
              <a:latin typeface="Arial"/>
              <a:ea typeface="+mn-ea"/>
              <a:cs typeface="Arial"/>
              <a:sym typeface="Arial"/>
            </a:endParaRPr>
          </a:p>
        </p:txBody>
      </p:sp>
    </p:spTree>
    <p:extLst>
      <p:ext uri="{BB962C8B-B14F-4D97-AF65-F5344CB8AC3E}">
        <p14:creationId xmlns:p14="http://schemas.microsoft.com/office/powerpoint/2010/main" val="395166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Discuss challenges faced by LPWANs and possible solutions</a:t>
            </a:r>
          </a:p>
          <a:p>
            <a:endParaRPr lang="en-US" dirty="0"/>
          </a:p>
          <a:p>
            <a:endParaRPr lang="en-US" dirty="0"/>
          </a:p>
          <a:p>
            <a:r>
              <a:rPr lang="en-US" dirty="0"/>
              <a:t>Describe RFID communication and backscatter</a:t>
            </a:r>
          </a:p>
          <a:p>
            <a:pPr lvl="1"/>
            <a:r>
              <a:rPr lang="en-US" dirty="0"/>
              <a:t>Explore how backscatter techniques can be used for sensor networks</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609719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grpSp>
        <p:nvGrpSpPr>
          <p:cNvPr id="74" name="Group 73">
            <a:extLst>
              <a:ext uri="{FF2B5EF4-FFF2-40B4-BE49-F238E27FC236}">
                <a16:creationId xmlns:a16="http://schemas.microsoft.com/office/drawing/2014/main" id="{7902882C-7E4E-F044-BDC0-1A09E44C3F31}"/>
              </a:ext>
            </a:extLst>
          </p:cNvPr>
          <p:cNvGrpSpPr/>
          <p:nvPr/>
        </p:nvGrpSpPr>
        <p:grpSpPr>
          <a:xfrm>
            <a:off x="7489204" y="374485"/>
            <a:ext cx="2962889" cy="2962889"/>
            <a:chOff x="4292307" y="729378"/>
            <a:chExt cx="2222167" cy="2222167"/>
          </a:xfrm>
        </p:grpSpPr>
        <p:sp>
          <p:nvSpPr>
            <p:cNvPr id="75" name="Oval 74">
              <a:extLst>
                <a:ext uri="{FF2B5EF4-FFF2-40B4-BE49-F238E27FC236}">
                  <a16:creationId xmlns:a16="http://schemas.microsoft.com/office/drawing/2014/main" id="{A09EB41E-D00E-2E45-9311-F62D45E60C1B}"/>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6" name="Hexagon 75">
              <a:extLst>
                <a:ext uri="{FF2B5EF4-FFF2-40B4-BE49-F238E27FC236}">
                  <a16:creationId xmlns:a16="http://schemas.microsoft.com/office/drawing/2014/main" id="{FB2866FC-0226-EE4C-A43D-D9D1C579F0AD}"/>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77" name="Group 76">
            <a:extLst>
              <a:ext uri="{FF2B5EF4-FFF2-40B4-BE49-F238E27FC236}">
                <a16:creationId xmlns:a16="http://schemas.microsoft.com/office/drawing/2014/main" id="{D0AD299F-CAA2-BB43-89F6-697546D0E98D}"/>
              </a:ext>
            </a:extLst>
          </p:cNvPr>
          <p:cNvGrpSpPr/>
          <p:nvPr/>
        </p:nvGrpSpPr>
        <p:grpSpPr>
          <a:xfrm>
            <a:off x="8804686" y="2994110"/>
            <a:ext cx="2962889" cy="2962889"/>
            <a:chOff x="4292307" y="729378"/>
            <a:chExt cx="2222167" cy="2222167"/>
          </a:xfrm>
        </p:grpSpPr>
        <p:sp>
          <p:nvSpPr>
            <p:cNvPr id="78" name="Oval 77">
              <a:extLst>
                <a:ext uri="{FF2B5EF4-FFF2-40B4-BE49-F238E27FC236}">
                  <a16:creationId xmlns:a16="http://schemas.microsoft.com/office/drawing/2014/main" id="{83D8A087-86A5-CB42-ADC6-3E0610F24139}"/>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9" name="Hexagon 78">
              <a:extLst>
                <a:ext uri="{FF2B5EF4-FFF2-40B4-BE49-F238E27FC236}">
                  <a16:creationId xmlns:a16="http://schemas.microsoft.com/office/drawing/2014/main" id="{454638DD-5BD9-1049-A055-E1E942857313}"/>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0" name="Group 79">
            <a:extLst>
              <a:ext uri="{FF2B5EF4-FFF2-40B4-BE49-F238E27FC236}">
                <a16:creationId xmlns:a16="http://schemas.microsoft.com/office/drawing/2014/main" id="{5B95E27E-A3AF-3646-83DA-1D75E5DE3942}"/>
              </a:ext>
            </a:extLst>
          </p:cNvPr>
          <p:cNvGrpSpPr/>
          <p:nvPr/>
        </p:nvGrpSpPr>
        <p:grpSpPr>
          <a:xfrm>
            <a:off x="5902146" y="2949605"/>
            <a:ext cx="2962889" cy="2962889"/>
            <a:chOff x="4292307" y="729378"/>
            <a:chExt cx="2222167" cy="2222167"/>
          </a:xfrm>
        </p:grpSpPr>
        <p:sp>
          <p:nvSpPr>
            <p:cNvPr id="81" name="Oval 80">
              <a:extLst>
                <a:ext uri="{FF2B5EF4-FFF2-40B4-BE49-F238E27FC236}">
                  <a16:creationId xmlns:a16="http://schemas.microsoft.com/office/drawing/2014/main" id="{B6E38304-DD02-E64F-858F-C353CE9C5DA6}"/>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2" name="Hexagon 81">
              <a:extLst>
                <a:ext uri="{FF2B5EF4-FFF2-40B4-BE49-F238E27FC236}">
                  <a16:creationId xmlns:a16="http://schemas.microsoft.com/office/drawing/2014/main" id="{5CD7A256-12AD-3140-86D7-8D8992CFB6F7}"/>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3" name="Group 82">
            <a:extLst>
              <a:ext uri="{FF2B5EF4-FFF2-40B4-BE49-F238E27FC236}">
                <a16:creationId xmlns:a16="http://schemas.microsoft.com/office/drawing/2014/main" id="{BA4F6984-3BB0-6443-88E9-50C383A69259}"/>
              </a:ext>
            </a:extLst>
          </p:cNvPr>
          <p:cNvGrpSpPr/>
          <p:nvPr/>
        </p:nvGrpSpPr>
        <p:grpSpPr>
          <a:xfrm>
            <a:off x="7323917" y="5576438"/>
            <a:ext cx="2962889" cy="2962889"/>
            <a:chOff x="4292307" y="729378"/>
            <a:chExt cx="2222167" cy="2222167"/>
          </a:xfrm>
        </p:grpSpPr>
        <p:sp>
          <p:nvSpPr>
            <p:cNvPr id="84" name="Oval 83">
              <a:extLst>
                <a:ext uri="{FF2B5EF4-FFF2-40B4-BE49-F238E27FC236}">
                  <a16:creationId xmlns:a16="http://schemas.microsoft.com/office/drawing/2014/main" id="{2FC57941-D074-DB42-A340-746920F4D5AD}"/>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5" name="Hexagon 84">
              <a:extLst>
                <a:ext uri="{FF2B5EF4-FFF2-40B4-BE49-F238E27FC236}">
                  <a16:creationId xmlns:a16="http://schemas.microsoft.com/office/drawing/2014/main" id="{C177562A-2035-A746-9891-0F095EF135E4}"/>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14" name="Group 113">
            <a:extLst>
              <a:ext uri="{FF2B5EF4-FFF2-40B4-BE49-F238E27FC236}">
                <a16:creationId xmlns:a16="http://schemas.microsoft.com/office/drawing/2014/main" id="{179B5B3F-D40F-B74F-96BD-6EB12B8338F9}"/>
              </a:ext>
            </a:extLst>
          </p:cNvPr>
          <p:cNvGrpSpPr/>
          <p:nvPr/>
        </p:nvGrpSpPr>
        <p:grpSpPr>
          <a:xfrm>
            <a:off x="6567951" y="1223351"/>
            <a:ext cx="2186931" cy="2186931"/>
            <a:chOff x="3284499" y="4673254"/>
            <a:chExt cx="1640198" cy="1640198"/>
          </a:xfrm>
        </p:grpSpPr>
        <p:sp>
          <p:nvSpPr>
            <p:cNvPr id="115" name="Oval 114">
              <a:extLst>
                <a:ext uri="{FF2B5EF4-FFF2-40B4-BE49-F238E27FC236}">
                  <a16:creationId xmlns:a16="http://schemas.microsoft.com/office/drawing/2014/main" id="{3E8D1FA0-F844-C641-BF7D-F74BAA1AE42C}"/>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16" name="Hexagon 115">
              <a:extLst>
                <a:ext uri="{FF2B5EF4-FFF2-40B4-BE49-F238E27FC236}">
                  <a16:creationId xmlns:a16="http://schemas.microsoft.com/office/drawing/2014/main" id="{31172D89-7A9F-BB4A-9208-BDD3080A9BA9}"/>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0" name="Group 119">
            <a:extLst>
              <a:ext uri="{FF2B5EF4-FFF2-40B4-BE49-F238E27FC236}">
                <a16:creationId xmlns:a16="http://schemas.microsoft.com/office/drawing/2014/main" id="{87806301-F665-1B4B-818A-2ED822125210}"/>
              </a:ext>
            </a:extLst>
          </p:cNvPr>
          <p:cNvGrpSpPr/>
          <p:nvPr/>
        </p:nvGrpSpPr>
        <p:grpSpPr>
          <a:xfrm>
            <a:off x="6762103" y="3410281"/>
            <a:ext cx="2186931" cy="2186931"/>
            <a:chOff x="3284499" y="4673254"/>
            <a:chExt cx="1640198" cy="1640198"/>
          </a:xfrm>
          <a:solidFill>
            <a:srgbClr val="00B0F0">
              <a:alpha val="50196"/>
            </a:srgbClr>
          </a:solidFill>
        </p:grpSpPr>
        <p:sp>
          <p:nvSpPr>
            <p:cNvPr id="121" name="Oval 120">
              <a:extLst>
                <a:ext uri="{FF2B5EF4-FFF2-40B4-BE49-F238E27FC236}">
                  <a16:creationId xmlns:a16="http://schemas.microsoft.com/office/drawing/2014/main" id="{4935A958-5034-A24C-AFFC-4B42AA165229}"/>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2" name="Hexagon 121">
              <a:extLst>
                <a:ext uri="{FF2B5EF4-FFF2-40B4-BE49-F238E27FC236}">
                  <a16:creationId xmlns:a16="http://schemas.microsoft.com/office/drawing/2014/main" id="{7BE13093-1D8A-C44E-BF4E-3343DF1750DD}"/>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3" name="Group 122">
            <a:extLst>
              <a:ext uri="{FF2B5EF4-FFF2-40B4-BE49-F238E27FC236}">
                <a16:creationId xmlns:a16="http://schemas.microsoft.com/office/drawing/2014/main" id="{2122A412-B7FB-A64A-9F9B-C6C572E8BBD8}"/>
              </a:ext>
            </a:extLst>
          </p:cNvPr>
          <p:cNvGrpSpPr/>
          <p:nvPr/>
        </p:nvGrpSpPr>
        <p:grpSpPr>
          <a:xfrm>
            <a:off x="8031380" y="5215981"/>
            <a:ext cx="2186931" cy="2186931"/>
            <a:chOff x="3284499" y="4673254"/>
            <a:chExt cx="1640198" cy="1640198"/>
          </a:xfrm>
        </p:grpSpPr>
        <p:sp>
          <p:nvSpPr>
            <p:cNvPr id="124" name="Oval 123">
              <a:extLst>
                <a:ext uri="{FF2B5EF4-FFF2-40B4-BE49-F238E27FC236}">
                  <a16:creationId xmlns:a16="http://schemas.microsoft.com/office/drawing/2014/main" id="{10F4690B-7D5B-284B-8D3D-6E7776B099EB}"/>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5" name="Hexagon 124">
              <a:extLst>
                <a:ext uri="{FF2B5EF4-FFF2-40B4-BE49-F238E27FC236}">
                  <a16:creationId xmlns:a16="http://schemas.microsoft.com/office/drawing/2014/main" id="{4B1EA145-0F9E-0A4C-A34E-978A99DF294A}"/>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6" name="Group 125">
            <a:extLst>
              <a:ext uri="{FF2B5EF4-FFF2-40B4-BE49-F238E27FC236}">
                <a16:creationId xmlns:a16="http://schemas.microsoft.com/office/drawing/2014/main" id="{FE961764-DF54-164E-A75B-7EB4B0A9124A}"/>
              </a:ext>
            </a:extLst>
          </p:cNvPr>
          <p:cNvGrpSpPr/>
          <p:nvPr/>
        </p:nvGrpSpPr>
        <p:grpSpPr>
          <a:xfrm>
            <a:off x="8998681" y="3289872"/>
            <a:ext cx="2186931" cy="2186931"/>
            <a:chOff x="3284499" y="4673254"/>
            <a:chExt cx="1640198" cy="1640198"/>
          </a:xfrm>
          <a:solidFill>
            <a:srgbClr val="00B0F0">
              <a:alpha val="50196"/>
            </a:srgbClr>
          </a:solidFill>
        </p:grpSpPr>
        <p:sp>
          <p:nvSpPr>
            <p:cNvPr id="127" name="Oval 126">
              <a:extLst>
                <a:ext uri="{FF2B5EF4-FFF2-40B4-BE49-F238E27FC236}">
                  <a16:creationId xmlns:a16="http://schemas.microsoft.com/office/drawing/2014/main" id="{EEDFADBD-F80F-F94D-A1E3-73770D7D1B26}"/>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28" name="Hexagon 127">
              <a:extLst>
                <a:ext uri="{FF2B5EF4-FFF2-40B4-BE49-F238E27FC236}">
                  <a16:creationId xmlns:a16="http://schemas.microsoft.com/office/drawing/2014/main" id="{377DBDBE-E96A-2649-85BA-AFA09D5428CB}"/>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29" name="Group 128">
            <a:extLst>
              <a:ext uri="{FF2B5EF4-FFF2-40B4-BE49-F238E27FC236}">
                <a16:creationId xmlns:a16="http://schemas.microsoft.com/office/drawing/2014/main" id="{AA1ADDD9-563E-F942-8B9C-269A9104340A}"/>
              </a:ext>
            </a:extLst>
          </p:cNvPr>
          <p:cNvGrpSpPr/>
          <p:nvPr/>
        </p:nvGrpSpPr>
        <p:grpSpPr>
          <a:xfrm>
            <a:off x="8222223" y="1788995"/>
            <a:ext cx="2186931" cy="2186931"/>
            <a:chOff x="3284499" y="4673254"/>
            <a:chExt cx="1640198" cy="1640198"/>
          </a:xfrm>
        </p:grpSpPr>
        <p:sp>
          <p:nvSpPr>
            <p:cNvPr id="130" name="Oval 129">
              <a:extLst>
                <a:ext uri="{FF2B5EF4-FFF2-40B4-BE49-F238E27FC236}">
                  <a16:creationId xmlns:a16="http://schemas.microsoft.com/office/drawing/2014/main" id="{920ABEC3-22D9-834D-8C49-DD37C6B97529}"/>
                </a:ext>
              </a:extLst>
            </p:cNvPr>
            <p:cNvSpPr/>
            <p:nvPr/>
          </p:nvSpPr>
          <p:spPr>
            <a:xfrm>
              <a:off x="3284499" y="4673254"/>
              <a:ext cx="1640198" cy="1640198"/>
            </a:xfrm>
            <a:prstGeom prst="ellipse">
              <a:avLst/>
            </a:prstGeom>
            <a:solidFill>
              <a:srgbClr val="FF2E38">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31" name="Hexagon 130">
              <a:extLst>
                <a:ext uri="{FF2B5EF4-FFF2-40B4-BE49-F238E27FC236}">
                  <a16:creationId xmlns:a16="http://schemas.microsoft.com/office/drawing/2014/main" id="{D87F4BD3-FC15-0A44-AF69-E6D1A2EFB28A}"/>
                </a:ext>
              </a:extLst>
            </p:cNvPr>
            <p:cNvSpPr/>
            <p:nvPr/>
          </p:nvSpPr>
          <p:spPr>
            <a:xfrm>
              <a:off x="4057605" y="5452842"/>
              <a:ext cx="93986" cy="81022"/>
            </a:xfrm>
            <a:prstGeom prst="hexagon">
              <a:avLst/>
            </a:prstGeom>
            <a:solidFill>
              <a:srgbClr val="FF2E3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32" name="Group 131">
            <a:extLst>
              <a:ext uri="{FF2B5EF4-FFF2-40B4-BE49-F238E27FC236}">
                <a16:creationId xmlns:a16="http://schemas.microsoft.com/office/drawing/2014/main" id="{F8F07063-3E43-CC4F-AF64-4D03F68525D2}"/>
              </a:ext>
            </a:extLst>
          </p:cNvPr>
          <p:cNvGrpSpPr/>
          <p:nvPr/>
        </p:nvGrpSpPr>
        <p:grpSpPr>
          <a:xfrm>
            <a:off x="7997901" y="46916"/>
            <a:ext cx="2186931" cy="2186931"/>
            <a:chOff x="3284499" y="4673254"/>
            <a:chExt cx="1640198" cy="1640198"/>
          </a:xfrm>
          <a:solidFill>
            <a:srgbClr val="00B0F0">
              <a:alpha val="50196"/>
            </a:srgbClr>
          </a:solidFill>
        </p:grpSpPr>
        <p:sp>
          <p:nvSpPr>
            <p:cNvPr id="133" name="Oval 132">
              <a:extLst>
                <a:ext uri="{FF2B5EF4-FFF2-40B4-BE49-F238E27FC236}">
                  <a16:creationId xmlns:a16="http://schemas.microsoft.com/office/drawing/2014/main" id="{F1A48E3C-1518-3740-AE3F-F854E57042C9}"/>
                </a:ext>
              </a:extLst>
            </p:cNvPr>
            <p:cNvSpPr/>
            <p:nvPr/>
          </p:nvSpPr>
          <p:spPr>
            <a:xfrm>
              <a:off x="3284499" y="4673254"/>
              <a:ext cx="1640198" cy="1640198"/>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sp>
          <p:nvSpPr>
            <p:cNvPr id="134" name="Hexagon 133">
              <a:extLst>
                <a:ext uri="{FF2B5EF4-FFF2-40B4-BE49-F238E27FC236}">
                  <a16:creationId xmlns:a16="http://schemas.microsoft.com/office/drawing/2014/main" id="{0E2B70B7-6621-BB42-BB3D-D53D282336B3}"/>
                </a:ext>
              </a:extLst>
            </p:cNvPr>
            <p:cNvSpPr/>
            <p:nvPr/>
          </p:nvSpPr>
          <p:spPr>
            <a:xfrm>
              <a:off x="4057605" y="5452842"/>
              <a:ext cx="93986" cy="81022"/>
            </a:xfrm>
            <a:prstGeom prst="hexagon">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7084152" cy="763600"/>
          </a:xfrm>
          <a:solidFill>
            <a:schemeClr val="bg1"/>
          </a:solidFill>
        </p:spPr>
        <p:txBody>
          <a:bodyPr/>
          <a:lstStyle/>
          <a:p>
            <a:r>
              <a:rPr lang="en-US" sz="2667" dirty="0">
                <a:solidFill>
                  <a:schemeClr val="tx1"/>
                </a:solidFill>
                <a:latin typeface="+mn-lt"/>
              </a:rPr>
              <a:t>Cellular may dominate future deployments.</a:t>
            </a:r>
          </a:p>
        </p:txBody>
      </p:sp>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7084152" cy="4555200"/>
          </a:xfrm>
          <a:solidFill>
            <a:schemeClr val="bg1"/>
          </a:solidFill>
        </p:spPr>
        <p:txBody>
          <a:bodyPr/>
          <a:lstStyle/>
          <a:p>
            <a:r>
              <a:rPr lang="en-US" sz="2133" dirty="0">
                <a:latin typeface="+mn-lt"/>
              </a:rPr>
              <a:t>LTE-M and NB-IoT are now deployed in the US (and worldwide).</a:t>
            </a:r>
          </a:p>
          <a:p>
            <a:pPr marL="152394" indent="0">
              <a:buNone/>
            </a:pPr>
            <a:r>
              <a:rPr lang="en-US" sz="1067" dirty="0">
                <a:latin typeface="+mn-lt"/>
              </a:rPr>
              <a:t> </a:t>
            </a:r>
            <a:endParaRPr lang="en-US" sz="2133" dirty="0">
              <a:latin typeface="+mn-lt"/>
            </a:endParaRPr>
          </a:p>
          <a:p>
            <a:r>
              <a:rPr lang="en-US" sz="2133" dirty="0">
                <a:latin typeface="+mn-lt"/>
              </a:rPr>
              <a:t>Licensed bandwidth avoids the coexistence problem.</a:t>
            </a:r>
          </a:p>
          <a:p>
            <a:pPr marL="152394" indent="0">
              <a:buNone/>
            </a:pPr>
            <a:r>
              <a:rPr lang="en-US" sz="1067" dirty="0">
                <a:latin typeface="+mn-lt"/>
              </a:rPr>
              <a:t> </a:t>
            </a:r>
            <a:endParaRPr lang="en-US" sz="2133" dirty="0">
              <a:latin typeface="+mn-lt"/>
            </a:endParaRPr>
          </a:p>
          <a:p>
            <a:endParaRPr lang="en-US" sz="2133" dirty="0">
              <a:latin typeface="+mn-lt"/>
            </a:endParaRPr>
          </a:p>
          <a:p>
            <a:r>
              <a:rPr lang="en-US" sz="2133" dirty="0">
                <a:latin typeface="+mn-lt"/>
              </a:rPr>
              <a:t>Cellular may solve many applications but is not a perfect solution.</a:t>
            </a:r>
          </a:p>
          <a:p>
            <a:pPr lvl="1">
              <a:spcBef>
                <a:spcPts val="800"/>
              </a:spcBef>
            </a:pPr>
            <a:r>
              <a:rPr lang="en-US" sz="1867" dirty="0">
                <a:latin typeface="+mn-lt"/>
              </a:rPr>
              <a:t>Still has higher energy and monetary costs for use.</a:t>
            </a:r>
          </a:p>
          <a:p>
            <a:pPr lvl="1">
              <a:spcBef>
                <a:spcPts val="800"/>
              </a:spcBef>
            </a:pPr>
            <a:r>
              <a:rPr lang="en-US" sz="1867" dirty="0">
                <a:latin typeface="+mn-lt"/>
              </a:rPr>
              <a:t>Also limited to where service is already available.</a:t>
            </a:r>
          </a:p>
        </p:txBody>
      </p:sp>
      <p:sp>
        <p:nvSpPr>
          <p:cNvPr id="4" name="Slide Number Placeholder 3">
            <a:extLst>
              <a:ext uri="{FF2B5EF4-FFF2-40B4-BE49-F238E27FC236}">
                <a16:creationId xmlns:a16="http://schemas.microsoft.com/office/drawing/2014/main" id="{A99B8712-F6D8-5E47-B597-03FF7D852779}"/>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28039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114"/>
                                        </p:tgtEl>
                                        <p:attrNameLst>
                                          <p:attrName>ppt_w</p:attrName>
                                        </p:attrNameLst>
                                      </p:cBhvr>
                                      <p:tavLst>
                                        <p:tav tm="0">
                                          <p:val>
                                            <p:strVal val="ppt_w"/>
                                          </p:val>
                                        </p:tav>
                                        <p:tav tm="100000">
                                          <p:val>
                                            <p:fltVal val="0"/>
                                          </p:val>
                                        </p:tav>
                                      </p:tavLst>
                                    </p:anim>
                                    <p:anim calcmode="lin" valueType="num">
                                      <p:cBhvr>
                                        <p:cTn id="7" dur="500"/>
                                        <p:tgtEl>
                                          <p:spTgt spid="114"/>
                                        </p:tgtEl>
                                        <p:attrNameLst>
                                          <p:attrName>ppt_h</p:attrName>
                                        </p:attrNameLst>
                                      </p:cBhvr>
                                      <p:tavLst>
                                        <p:tav tm="0">
                                          <p:val>
                                            <p:strVal val="ppt_h"/>
                                          </p:val>
                                        </p:tav>
                                        <p:tav tm="100000">
                                          <p:val>
                                            <p:fltVal val="0"/>
                                          </p:val>
                                        </p:tav>
                                      </p:tavLst>
                                    </p:anim>
                                    <p:set>
                                      <p:cBhvr>
                                        <p:cTn id="8" dur="1" fill="hold">
                                          <p:stCondLst>
                                            <p:cond delay="499"/>
                                          </p:stCondLst>
                                        </p:cTn>
                                        <p:tgtEl>
                                          <p:spTgt spid="114"/>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123"/>
                                        </p:tgtEl>
                                        <p:attrNameLst>
                                          <p:attrName>ppt_w</p:attrName>
                                        </p:attrNameLst>
                                      </p:cBhvr>
                                      <p:tavLst>
                                        <p:tav tm="0">
                                          <p:val>
                                            <p:strVal val="ppt_w"/>
                                          </p:val>
                                        </p:tav>
                                        <p:tav tm="100000">
                                          <p:val>
                                            <p:fltVal val="0"/>
                                          </p:val>
                                        </p:tav>
                                      </p:tavLst>
                                    </p:anim>
                                    <p:anim calcmode="lin" valueType="num">
                                      <p:cBhvr>
                                        <p:cTn id="11" dur="500"/>
                                        <p:tgtEl>
                                          <p:spTgt spid="123"/>
                                        </p:tgtEl>
                                        <p:attrNameLst>
                                          <p:attrName>ppt_h</p:attrName>
                                        </p:attrNameLst>
                                      </p:cBhvr>
                                      <p:tavLst>
                                        <p:tav tm="0">
                                          <p:val>
                                            <p:strVal val="ppt_h"/>
                                          </p:val>
                                        </p:tav>
                                        <p:tav tm="100000">
                                          <p:val>
                                            <p:fltVal val="0"/>
                                          </p:val>
                                        </p:tav>
                                      </p:tavLst>
                                    </p:anim>
                                    <p:set>
                                      <p:cBhvr>
                                        <p:cTn id="12" dur="1" fill="hold">
                                          <p:stCondLst>
                                            <p:cond delay="499"/>
                                          </p:stCondLst>
                                        </p:cTn>
                                        <p:tgtEl>
                                          <p:spTgt spid="123"/>
                                        </p:tgtEl>
                                        <p:attrNameLst>
                                          <p:attrName>style.visibility</p:attrName>
                                        </p:attrNameLst>
                                      </p:cBhvr>
                                      <p:to>
                                        <p:strVal val="hidden"/>
                                      </p:to>
                                    </p:set>
                                  </p:childTnLst>
                                </p:cTn>
                              </p:par>
                              <p:par>
                                <p:cTn id="13" presetID="23" presetClass="exit" presetSubtype="32" fill="hold" nodeType="withEffect">
                                  <p:stCondLst>
                                    <p:cond delay="0"/>
                                  </p:stCondLst>
                                  <p:childTnLst>
                                    <p:anim calcmode="lin" valueType="num">
                                      <p:cBhvr>
                                        <p:cTn id="14" dur="500"/>
                                        <p:tgtEl>
                                          <p:spTgt spid="129"/>
                                        </p:tgtEl>
                                        <p:attrNameLst>
                                          <p:attrName>ppt_w</p:attrName>
                                        </p:attrNameLst>
                                      </p:cBhvr>
                                      <p:tavLst>
                                        <p:tav tm="0">
                                          <p:val>
                                            <p:strVal val="ppt_w"/>
                                          </p:val>
                                        </p:tav>
                                        <p:tav tm="100000">
                                          <p:val>
                                            <p:fltVal val="0"/>
                                          </p:val>
                                        </p:tav>
                                      </p:tavLst>
                                    </p:anim>
                                    <p:anim calcmode="lin" valueType="num">
                                      <p:cBhvr>
                                        <p:cTn id="15" dur="500"/>
                                        <p:tgtEl>
                                          <p:spTgt spid="129"/>
                                        </p:tgtEl>
                                        <p:attrNameLst>
                                          <p:attrName>ppt_h</p:attrName>
                                        </p:attrNameLst>
                                      </p:cBhvr>
                                      <p:tavLst>
                                        <p:tav tm="0">
                                          <p:val>
                                            <p:strVal val="ppt_h"/>
                                          </p:val>
                                        </p:tav>
                                        <p:tav tm="100000">
                                          <p:val>
                                            <p:fltVal val="0"/>
                                          </p:val>
                                        </p:tav>
                                      </p:tavLst>
                                    </p:anim>
                                    <p:set>
                                      <p:cBhvr>
                                        <p:cTn id="16" dur="1" fill="hold">
                                          <p:stCondLst>
                                            <p:cond delay="499"/>
                                          </p:stCondLst>
                                        </p:cTn>
                                        <p:tgtEl>
                                          <p:spTgt spid="129"/>
                                        </p:tgtEl>
                                        <p:attrNameLst>
                                          <p:attrName>style.visibility</p:attrName>
                                        </p:attrNameLst>
                                      </p:cBhvr>
                                      <p:to>
                                        <p:strVal val="hidden"/>
                                      </p:to>
                                    </p:set>
                                  </p:childTnLst>
                                </p:cTn>
                              </p:par>
                              <p:par>
                                <p:cTn id="17" presetID="23" presetClass="exit" presetSubtype="32" fill="hold" nodeType="withEffect">
                                  <p:stCondLst>
                                    <p:cond delay="0"/>
                                  </p:stCondLst>
                                  <p:childTnLst>
                                    <p:anim calcmode="lin" valueType="num">
                                      <p:cBhvr>
                                        <p:cTn id="18" dur="500"/>
                                        <p:tgtEl>
                                          <p:spTgt spid="120"/>
                                        </p:tgtEl>
                                        <p:attrNameLst>
                                          <p:attrName>ppt_w</p:attrName>
                                        </p:attrNameLst>
                                      </p:cBhvr>
                                      <p:tavLst>
                                        <p:tav tm="0">
                                          <p:val>
                                            <p:strVal val="ppt_w"/>
                                          </p:val>
                                        </p:tav>
                                        <p:tav tm="100000">
                                          <p:val>
                                            <p:fltVal val="0"/>
                                          </p:val>
                                        </p:tav>
                                      </p:tavLst>
                                    </p:anim>
                                    <p:anim calcmode="lin" valueType="num">
                                      <p:cBhvr>
                                        <p:cTn id="19" dur="500"/>
                                        <p:tgtEl>
                                          <p:spTgt spid="120"/>
                                        </p:tgtEl>
                                        <p:attrNameLst>
                                          <p:attrName>ppt_h</p:attrName>
                                        </p:attrNameLst>
                                      </p:cBhvr>
                                      <p:tavLst>
                                        <p:tav tm="0">
                                          <p:val>
                                            <p:strVal val="ppt_h"/>
                                          </p:val>
                                        </p:tav>
                                        <p:tav tm="100000">
                                          <p:val>
                                            <p:fltVal val="0"/>
                                          </p:val>
                                        </p:tav>
                                      </p:tavLst>
                                    </p:anim>
                                    <p:set>
                                      <p:cBhvr>
                                        <p:cTn id="20" dur="1" fill="hold">
                                          <p:stCondLst>
                                            <p:cond delay="499"/>
                                          </p:stCondLst>
                                        </p:cTn>
                                        <p:tgtEl>
                                          <p:spTgt spid="120"/>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126"/>
                                        </p:tgtEl>
                                        <p:attrNameLst>
                                          <p:attrName>ppt_w</p:attrName>
                                        </p:attrNameLst>
                                      </p:cBhvr>
                                      <p:tavLst>
                                        <p:tav tm="0">
                                          <p:val>
                                            <p:strVal val="ppt_w"/>
                                          </p:val>
                                        </p:tav>
                                        <p:tav tm="100000">
                                          <p:val>
                                            <p:fltVal val="0"/>
                                          </p:val>
                                        </p:tav>
                                      </p:tavLst>
                                    </p:anim>
                                    <p:anim calcmode="lin" valueType="num">
                                      <p:cBhvr>
                                        <p:cTn id="23" dur="500"/>
                                        <p:tgtEl>
                                          <p:spTgt spid="126"/>
                                        </p:tgtEl>
                                        <p:attrNameLst>
                                          <p:attrName>ppt_h</p:attrName>
                                        </p:attrNameLst>
                                      </p:cBhvr>
                                      <p:tavLst>
                                        <p:tav tm="0">
                                          <p:val>
                                            <p:strVal val="ppt_h"/>
                                          </p:val>
                                        </p:tav>
                                        <p:tav tm="100000">
                                          <p:val>
                                            <p:fltVal val="0"/>
                                          </p:val>
                                        </p:tav>
                                      </p:tavLst>
                                    </p:anim>
                                    <p:set>
                                      <p:cBhvr>
                                        <p:cTn id="24" dur="1" fill="hold">
                                          <p:stCondLst>
                                            <p:cond delay="499"/>
                                          </p:stCondLst>
                                        </p:cTn>
                                        <p:tgtEl>
                                          <p:spTgt spid="126"/>
                                        </p:tgtEl>
                                        <p:attrNameLst>
                                          <p:attrName>style.visibility</p:attrName>
                                        </p:attrNameLst>
                                      </p:cBhvr>
                                      <p:to>
                                        <p:strVal val="hidden"/>
                                      </p:to>
                                    </p:set>
                                  </p:childTnLst>
                                </p:cTn>
                              </p:par>
                              <p:par>
                                <p:cTn id="25" presetID="23" presetClass="exit" presetSubtype="32" fill="hold" nodeType="withEffect">
                                  <p:stCondLst>
                                    <p:cond delay="0"/>
                                  </p:stCondLst>
                                  <p:childTnLst>
                                    <p:anim calcmode="lin" valueType="num">
                                      <p:cBhvr>
                                        <p:cTn id="26" dur="500"/>
                                        <p:tgtEl>
                                          <p:spTgt spid="132"/>
                                        </p:tgtEl>
                                        <p:attrNameLst>
                                          <p:attrName>ppt_w</p:attrName>
                                        </p:attrNameLst>
                                      </p:cBhvr>
                                      <p:tavLst>
                                        <p:tav tm="0">
                                          <p:val>
                                            <p:strVal val="ppt_w"/>
                                          </p:val>
                                        </p:tav>
                                        <p:tav tm="100000">
                                          <p:val>
                                            <p:fltVal val="0"/>
                                          </p:val>
                                        </p:tav>
                                      </p:tavLst>
                                    </p:anim>
                                    <p:anim calcmode="lin" valueType="num">
                                      <p:cBhvr>
                                        <p:cTn id="27" dur="500"/>
                                        <p:tgtEl>
                                          <p:spTgt spid="132"/>
                                        </p:tgtEl>
                                        <p:attrNameLst>
                                          <p:attrName>ppt_h</p:attrName>
                                        </p:attrNameLst>
                                      </p:cBhvr>
                                      <p:tavLst>
                                        <p:tav tm="0">
                                          <p:val>
                                            <p:strVal val="ppt_h"/>
                                          </p:val>
                                        </p:tav>
                                        <p:tav tm="100000">
                                          <p:val>
                                            <p:fltVal val="0"/>
                                          </p:val>
                                        </p:tav>
                                      </p:tavLst>
                                    </p:anim>
                                    <p:set>
                                      <p:cBhvr>
                                        <p:cTn id="28"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E539-894A-4CAE-BBA9-40C5EFBE445B}"/>
              </a:ext>
            </a:extLst>
          </p:cNvPr>
          <p:cNvSpPr>
            <a:spLocks noGrp="1"/>
          </p:cNvSpPr>
          <p:nvPr>
            <p:ph type="title"/>
          </p:nvPr>
        </p:nvSpPr>
        <p:spPr/>
        <p:txBody>
          <a:bodyPr/>
          <a:lstStyle/>
          <a:p>
            <a:r>
              <a:rPr lang="en-US" dirty="0"/>
              <a:t>Unlicensed LPWANs are still useful for some scenarios.</a:t>
            </a:r>
          </a:p>
        </p:txBody>
      </p:sp>
      <p:sp>
        <p:nvSpPr>
          <p:cNvPr id="3" name="Text Placeholder 2">
            <a:extLst>
              <a:ext uri="{FF2B5EF4-FFF2-40B4-BE49-F238E27FC236}">
                <a16:creationId xmlns:a16="http://schemas.microsoft.com/office/drawing/2014/main" id="{37B4AD68-9A46-4A1C-BAF8-051E58B6F3DB}"/>
              </a:ext>
            </a:extLst>
          </p:cNvPr>
          <p:cNvSpPr>
            <a:spLocks noGrp="1"/>
          </p:cNvSpPr>
          <p:nvPr>
            <p:ph idx="1"/>
          </p:nvPr>
        </p:nvSpPr>
        <p:spPr/>
        <p:txBody>
          <a:bodyPr>
            <a:normAutofit/>
          </a:bodyPr>
          <a:lstStyle/>
          <a:p>
            <a:r>
              <a:rPr lang="en-US" sz="2400" dirty="0">
                <a:latin typeface="+mn-lt"/>
              </a:rPr>
              <a:t>Controlled or unoccupied regions have reduced coexistence concerns.</a:t>
            </a:r>
          </a:p>
          <a:p>
            <a:pPr lvl="1"/>
            <a:r>
              <a:rPr lang="en-US" dirty="0">
                <a:latin typeface="+mn-lt"/>
              </a:rPr>
              <a:t>Industrial factories, farms, parks and forests.</a:t>
            </a:r>
          </a:p>
          <a:p>
            <a:endParaRPr lang="en-US" dirty="0">
              <a:latin typeface="+mn-lt"/>
            </a:endParaRPr>
          </a:p>
          <a:p>
            <a:r>
              <a:rPr lang="en-US" dirty="0">
                <a:latin typeface="+mn-lt"/>
              </a:rPr>
              <a:t>Unlicensed networks are very exciting for research.</a:t>
            </a:r>
          </a:p>
          <a:p>
            <a:pPr lvl="1"/>
            <a:r>
              <a:rPr lang="en-US" dirty="0">
                <a:latin typeface="+mn-lt"/>
              </a:rPr>
              <a:t>Anyone can deploy a network wherever they want.</a:t>
            </a:r>
          </a:p>
          <a:p>
            <a:pPr lvl="1"/>
            <a:r>
              <a:rPr lang="en-US" dirty="0">
                <a:latin typeface="+mn-lt"/>
              </a:rPr>
              <a:t>Much easier to explore protocol modifications and new technologies.</a:t>
            </a:r>
          </a:p>
          <a:p>
            <a:pPr lvl="1"/>
            <a:endParaRPr lang="en-US" dirty="0">
              <a:latin typeface="+mn-lt"/>
            </a:endParaRPr>
          </a:p>
          <a:p>
            <a:r>
              <a:rPr lang="en-US" dirty="0">
                <a:latin typeface="+mn-lt"/>
              </a:rPr>
              <a:t>Research suffers without real-world applications.</a:t>
            </a:r>
          </a:p>
          <a:p>
            <a:pPr lvl="1"/>
            <a:r>
              <a:rPr lang="en-US" dirty="0">
                <a:latin typeface="+mn-lt"/>
              </a:rPr>
              <a:t>Problem areas are strong recommendations for new research.</a:t>
            </a:r>
          </a:p>
          <a:p>
            <a:pPr lvl="1"/>
            <a:r>
              <a:rPr lang="en-US" dirty="0">
                <a:latin typeface="+mn-lt"/>
              </a:rPr>
              <a:t>New research is only useful if they will have real-world impacts.</a:t>
            </a:r>
            <a:endParaRPr lang="en-US" dirty="0"/>
          </a:p>
          <a:p>
            <a:pPr marL="152396" indent="0">
              <a:buNone/>
            </a:pPr>
            <a:endParaRPr lang="en-US" dirty="0"/>
          </a:p>
        </p:txBody>
      </p:sp>
      <p:sp>
        <p:nvSpPr>
          <p:cNvPr id="4" name="Slide Number Placeholder 3">
            <a:extLst>
              <a:ext uri="{FF2B5EF4-FFF2-40B4-BE49-F238E27FC236}">
                <a16:creationId xmlns:a16="http://schemas.microsoft.com/office/drawing/2014/main" id="{5A0F2D9A-A11B-4C9F-97FB-EF0A98A452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73024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20AB-0662-4C32-A692-6CF2D1915D71}"/>
              </a:ext>
            </a:extLst>
          </p:cNvPr>
          <p:cNvSpPr>
            <a:spLocks noGrp="1"/>
          </p:cNvSpPr>
          <p:nvPr>
            <p:ph type="title"/>
          </p:nvPr>
        </p:nvSpPr>
        <p:spPr/>
        <p:txBody>
          <a:bodyPr/>
          <a:lstStyle/>
          <a:p>
            <a:r>
              <a:rPr lang="en-US" dirty="0"/>
              <a:t>Implications – Low-Power Wide-Area Networks.</a:t>
            </a:r>
          </a:p>
        </p:txBody>
      </p:sp>
      <p:sp>
        <p:nvSpPr>
          <p:cNvPr id="3" name="Text Placeholder 2">
            <a:extLst>
              <a:ext uri="{FF2B5EF4-FFF2-40B4-BE49-F238E27FC236}">
                <a16:creationId xmlns:a16="http://schemas.microsoft.com/office/drawing/2014/main" id="{29CDC3E1-948E-40D9-8AF9-E0A7480B660F}"/>
              </a:ext>
            </a:extLst>
          </p:cNvPr>
          <p:cNvSpPr>
            <a:spLocks noGrp="1"/>
          </p:cNvSpPr>
          <p:nvPr>
            <p:ph idx="1"/>
          </p:nvPr>
        </p:nvSpPr>
        <p:spPr/>
        <p:txBody>
          <a:bodyPr>
            <a:normAutofit lnSpcReduction="10000"/>
          </a:bodyPr>
          <a:lstStyle/>
          <a:p>
            <a:r>
              <a:rPr lang="en-US" dirty="0"/>
              <a:t>Existing unlicensed LPWANs face significant challenges in supporting urban applications.</a:t>
            </a:r>
          </a:p>
          <a:p>
            <a:pPr lvl="1"/>
            <a:r>
              <a:rPr lang="en-US" dirty="0"/>
              <a:t>Best suited for industrial or agricultural uses in controlled environments.</a:t>
            </a:r>
          </a:p>
          <a:p>
            <a:endParaRPr lang="en-US" dirty="0"/>
          </a:p>
          <a:p>
            <a:r>
              <a:rPr lang="en-US" dirty="0"/>
              <a:t>Research directions for unlicensed LPWANs:</a:t>
            </a:r>
          </a:p>
          <a:p>
            <a:pPr lvl="1"/>
            <a:r>
              <a:rPr lang="en-US" dirty="0"/>
              <a:t>improve network capacity,</a:t>
            </a:r>
          </a:p>
          <a:p>
            <a:pPr lvl="1"/>
            <a:r>
              <a:rPr lang="en-US" dirty="0"/>
              <a:t>and enable coexistence.</a:t>
            </a:r>
          </a:p>
          <a:p>
            <a:endParaRPr lang="en-US" dirty="0"/>
          </a:p>
          <a:p>
            <a:r>
              <a:rPr lang="en-US" dirty="0"/>
              <a:t>Cellular IoT networks (LTE-M and NB-IoT) are positioned to solve the needs of city-scale sensing.</a:t>
            </a:r>
          </a:p>
          <a:p>
            <a:pPr lvl="1"/>
            <a:r>
              <a:rPr lang="en-US" dirty="0"/>
              <a:t>If the money and energy costs are there.</a:t>
            </a:r>
          </a:p>
        </p:txBody>
      </p:sp>
      <p:sp>
        <p:nvSpPr>
          <p:cNvPr id="4" name="Slide Number Placeholder 3">
            <a:extLst>
              <a:ext uri="{FF2B5EF4-FFF2-40B4-BE49-F238E27FC236}">
                <a16:creationId xmlns:a16="http://schemas.microsoft.com/office/drawing/2014/main" id="{22975C65-82B2-4C68-9CAD-194980065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50601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8C724-3839-4D76-A707-B4C23905D055}" type="slidenum">
              <a:rPr kumimoji="0" lang="en-US" sz="1200" b="0" i="0" u="none" strike="noStrike" kern="1200" cap="none" spc="0" normalizeH="0" baseline="0" noProof="0" smtClean="0">
                <a:ln>
                  <a:noFill/>
                </a:ln>
                <a:solidFill>
                  <a:prstClr val="white"/>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LPWAN Challenges</a:t>
            </a:r>
          </a:p>
          <a:p>
            <a:pPr lvl="1"/>
            <a:r>
              <a:rPr lang="en-US" dirty="0"/>
              <a:t>Bit flux</a:t>
            </a:r>
          </a:p>
          <a:p>
            <a:pPr lvl="1"/>
            <a:r>
              <a:rPr lang="en-US" dirty="0"/>
              <a:t>Capacity problems</a:t>
            </a:r>
          </a:p>
          <a:p>
            <a:pPr lvl="1"/>
            <a:r>
              <a:rPr lang="en-US" dirty="0"/>
              <a:t>Coexistence problems</a:t>
            </a:r>
          </a:p>
          <a:p>
            <a:pPr lvl="1"/>
            <a:endParaRPr lang="en-US" b="1" dirty="0"/>
          </a:p>
          <a:p>
            <a:r>
              <a:rPr lang="en-US" b="1" dirty="0"/>
              <a:t>RFID Overview</a:t>
            </a:r>
          </a:p>
          <a:p>
            <a:pPr lvl="1"/>
            <a:endParaRPr lang="en-US" dirty="0"/>
          </a:p>
          <a:p>
            <a:r>
              <a:rPr lang="en-US" dirty="0"/>
              <a:t>Backscatter for Sensors</a:t>
            </a:r>
          </a:p>
          <a:p>
            <a:pPr lvl="1"/>
            <a:endParaRPr lang="en-US" b="1" dirty="0"/>
          </a:p>
          <a:p>
            <a:endParaRPr lang="en-US" b="1"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91216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Radio Frequency ID</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Cheap, low-power ubiquitous communication</a:t>
            </a:r>
          </a:p>
          <a:p>
            <a:pPr lvl="1"/>
            <a:r>
              <a:rPr lang="en-US" dirty="0"/>
              <a:t>RFID tags on (or in) products</a:t>
            </a:r>
          </a:p>
          <a:p>
            <a:pPr lvl="1"/>
            <a:r>
              <a:rPr lang="en-US" dirty="0"/>
              <a:t>NFC communication to/from smartphone</a:t>
            </a:r>
          </a:p>
          <a:p>
            <a:pPr lvl="1"/>
            <a:endParaRPr lang="en-US" dirty="0"/>
          </a:p>
          <a:p>
            <a:r>
              <a:rPr lang="en-US" dirty="0"/>
              <a:t>Requirements</a:t>
            </a:r>
          </a:p>
          <a:p>
            <a:pPr lvl="1"/>
            <a:r>
              <a:rPr lang="en-US" dirty="0"/>
              <a:t>Need to transmit small amount of data (ID)</a:t>
            </a:r>
          </a:p>
          <a:p>
            <a:pPr lvl="1"/>
            <a:r>
              <a:rPr lang="en-US" dirty="0"/>
              <a:t>Need to operate with little or no energy</a:t>
            </a:r>
          </a:p>
          <a:p>
            <a:pPr lvl="2"/>
            <a:r>
              <a:rPr lang="en-US" dirty="0"/>
              <a:t>Most do not have batteries</a:t>
            </a:r>
          </a:p>
          <a:p>
            <a:pPr lvl="1"/>
            <a:r>
              <a:rPr lang="en-US" dirty="0"/>
              <a:t>Short interaction time (fast enough bit rate)</a:t>
            </a:r>
          </a:p>
          <a:p>
            <a:pPr lvl="1"/>
            <a:r>
              <a:rPr lang="en-US" dirty="0"/>
              <a:t>Range can be extremely limited</a:t>
            </a:r>
          </a:p>
          <a:p>
            <a:pPr lvl="2"/>
            <a:r>
              <a:rPr lang="en-US" dirty="0"/>
              <a:t>Meters to centimeters (or millimeters)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24</a:t>
            </a:fld>
            <a:endParaRPr lang="en-US"/>
          </a:p>
        </p:txBody>
      </p:sp>
      <p:pic>
        <p:nvPicPr>
          <p:cNvPr id="1028" name="Picture 4">
            <a:extLst>
              <a:ext uri="{FF2B5EF4-FFF2-40B4-BE49-F238E27FC236}">
                <a16:creationId xmlns:a16="http://schemas.microsoft.com/office/drawing/2014/main" id="{BEFB1D33-6007-4C10-9913-5CB9CA7B0C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66"/>
          <a:stretch/>
        </p:blipFill>
        <p:spPr bwMode="auto">
          <a:xfrm>
            <a:off x="7960894" y="4829722"/>
            <a:ext cx="3619500" cy="1434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48F3C8-ACA3-4507-841E-49970E487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16" b="13607"/>
          <a:stretch/>
        </p:blipFill>
        <p:spPr bwMode="auto">
          <a:xfrm>
            <a:off x="8141869" y="2617295"/>
            <a:ext cx="3257550" cy="19785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81F327C-FC6A-4F41-8CCB-1C257F2FA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019" y="271518"/>
            <a:ext cx="2819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2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891D-5EFD-41DD-AFE3-0523CC91103C}"/>
              </a:ext>
            </a:extLst>
          </p:cNvPr>
          <p:cNvSpPr>
            <a:spLocks noGrp="1"/>
          </p:cNvSpPr>
          <p:nvPr>
            <p:ph type="title"/>
          </p:nvPr>
        </p:nvSpPr>
        <p:spPr/>
        <p:txBody>
          <a:bodyPr/>
          <a:lstStyle/>
          <a:p>
            <a:r>
              <a:rPr lang="en-US" dirty="0"/>
              <a:t>Making ultra-low power radios</a:t>
            </a:r>
          </a:p>
        </p:txBody>
      </p:sp>
      <p:sp>
        <p:nvSpPr>
          <p:cNvPr id="3" name="Content Placeholder 2">
            <a:extLst>
              <a:ext uri="{FF2B5EF4-FFF2-40B4-BE49-F238E27FC236}">
                <a16:creationId xmlns:a16="http://schemas.microsoft.com/office/drawing/2014/main" id="{9D8BA707-1523-4007-9C80-BFAD6167D864}"/>
              </a:ext>
            </a:extLst>
          </p:cNvPr>
          <p:cNvSpPr>
            <a:spLocks noGrp="1"/>
          </p:cNvSpPr>
          <p:nvPr>
            <p:ph idx="1"/>
          </p:nvPr>
        </p:nvSpPr>
        <p:spPr/>
        <p:txBody>
          <a:bodyPr>
            <a:normAutofit fontScale="92500" lnSpcReduction="10000"/>
          </a:bodyPr>
          <a:lstStyle/>
          <a:p>
            <a:r>
              <a:rPr lang="en-US" dirty="0"/>
              <a:t>How do we make a radio that’s lower power?</a:t>
            </a:r>
          </a:p>
          <a:p>
            <a:r>
              <a:rPr lang="en-US" dirty="0"/>
              <a:t>What is the most costly part of the radio?</a:t>
            </a:r>
          </a:p>
          <a:p>
            <a:pPr lvl="1"/>
            <a:r>
              <a:rPr lang="en-US" dirty="0"/>
              <a:t>Carrier-frequency generation</a:t>
            </a:r>
          </a:p>
          <a:p>
            <a:pPr lvl="1"/>
            <a:r>
              <a:rPr lang="en-US" dirty="0"/>
              <a:t>Modulating bits is comparatively lower energy</a:t>
            </a:r>
          </a:p>
          <a:p>
            <a:pPr lvl="1"/>
            <a:endParaRPr lang="en-US" dirty="0"/>
          </a:p>
          <a:p>
            <a:r>
              <a:rPr lang="en-US" dirty="0"/>
              <a:t>Solution: do not generate carrier</a:t>
            </a:r>
          </a:p>
          <a:p>
            <a:pPr lvl="1"/>
            <a:r>
              <a:rPr lang="en-US" dirty="0"/>
              <a:t>Instead, use existing RF signal transmitted nearby</a:t>
            </a:r>
          </a:p>
          <a:p>
            <a:pPr lvl="1"/>
            <a:r>
              <a:rPr lang="en-US" dirty="0"/>
              <a:t>Common case: sent from nearby higher capability device</a:t>
            </a:r>
          </a:p>
          <a:p>
            <a:pPr lvl="1"/>
            <a:r>
              <a:rPr lang="en-US" dirty="0"/>
              <a:t>Dream case: use ambient RF signals to communicate</a:t>
            </a:r>
          </a:p>
          <a:p>
            <a:pPr lvl="1"/>
            <a:endParaRPr lang="en-US" dirty="0"/>
          </a:p>
          <a:p>
            <a:pPr lvl="1"/>
            <a:r>
              <a:rPr lang="en-US" dirty="0"/>
              <a:t>Bonus: can harvest energy from the signal being sent</a:t>
            </a:r>
          </a:p>
          <a:p>
            <a:pPr lvl="1"/>
            <a:endParaRPr lang="en-US" dirty="0"/>
          </a:p>
          <a:p>
            <a:r>
              <a:rPr lang="en-US" dirty="0"/>
              <a:t>Two versions in practice: backscatter and inductive coupling</a:t>
            </a:r>
          </a:p>
        </p:txBody>
      </p:sp>
      <p:sp>
        <p:nvSpPr>
          <p:cNvPr id="4" name="Slide Number Placeholder 3">
            <a:extLst>
              <a:ext uri="{FF2B5EF4-FFF2-40B4-BE49-F238E27FC236}">
                <a16:creationId xmlns:a16="http://schemas.microsoft.com/office/drawing/2014/main" id="{1FF057BD-9824-48A7-83F6-92B1661ECF32}"/>
              </a:ext>
            </a:extLst>
          </p:cNvPr>
          <p:cNvSpPr>
            <a:spLocks noGrp="1"/>
          </p:cNvSpPr>
          <p:nvPr>
            <p:ph type="sldNum" sz="quarter" idx="12"/>
          </p:nvPr>
        </p:nvSpPr>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3435369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2077-3AD8-4BD0-8E28-B25530BEABF1}"/>
              </a:ext>
            </a:extLst>
          </p:cNvPr>
          <p:cNvSpPr>
            <a:spLocks noGrp="1"/>
          </p:cNvSpPr>
          <p:nvPr>
            <p:ph type="title"/>
          </p:nvPr>
        </p:nvSpPr>
        <p:spPr/>
        <p:txBody>
          <a:bodyPr/>
          <a:lstStyle/>
          <a:p>
            <a:r>
              <a:rPr lang="en-US" dirty="0"/>
              <a:t>Backscatter theory of operation</a:t>
            </a:r>
          </a:p>
        </p:txBody>
      </p:sp>
      <p:sp>
        <p:nvSpPr>
          <p:cNvPr id="3" name="Content Placeholder 2">
            <a:extLst>
              <a:ext uri="{FF2B5EF4-FFF2-40B4-BE49-F238E27FC236}">
                <a16:creationId xmlns:a16="http://schemas.microsoft.com/office/drawing/2014/main" id="{8BE5CA87-C60A-4279-B21D-11233EC7CE3A}"/>
              </a:ext>
            </a:extLst>
          </p:cNvPr>
          <p:cNvSpPr>
            <a:spLocks noGrp="1"/>
          </p:cNvSpPr>
          <p:nvPr>
            <p:ph idx="1"/>
          </p:nvPr>
        </p:nvSpPr>
        <p:spPr/>
        <p:txBody>
          <a:bodyPr/>
          <a:lstStyle/>
          <a:p>
            <a:r>
              <a:rPr lang="en-US" dirty="0"/>
              <a:t>Vary between absorbing or reflecting signal to modulate data</a:t>
            </a:r>
          </a:p>
          <a:p>
            <a:pPr lvl="1"/>
            <a:r>
              <a:rPr lang="en-US" dirty="0"/>
              <a:t>Wireless transmissions at </a:t>
            </a:r>
            <a:r>
              <a:rPr lang="en-US" dirty="0" err="1"/>
              <a:t>mircowatts</a:t>
            </a:r>
            <a:r>
              <a:rPr lang="en-US" dirty="0"/>
              <a:t> of power draw</a:t>
            </a:r>
          </a:p>
          <a:p>
            <a:pPr lvl="1"/>
            <a:r>
              <a:rPr lang="en-US" dirty="0"/>
              <a:t>Frequency bands: 400 MHz, 900 MHz, 2.4 GHz</a:t>
            </a:r>
          </a:p>
          <a:p>
            <a:pPr lvl="1"/>
            <a:r>
              <a:rPr lang="en-US" dirty="0"/>
              <a:t>These are the really </a:t>
            </a:r>
            <a:r>
              <a:rPr lang="en-US" dirty="0" err="1"/>
              <a:t>really</a:t>
            </a:r>
            <a:r>
              <a:rPr lang="en-US" dirty="0"/>
              <a:t> cheap tags (~$0.15 each)</a:t>
            </a:r>
          </a:p>
        </p:txBody>
      </p:sp>
      <p:sp>
        <p:nvSpPr>
          <p:cNvPr id="4" name="Slide Number Placeholder 3">
            <a:extLst>
              <a:ext uri="{FF2B5EF4-FFF2-40B4-BE49-F238E27FC236}">
                <a16:creationId xmlns:a16="http://schemas.microsoft.com/office/drawing/2014/main" id="{8AC5DFF4-E4D1-4E1F-9777-E9369AE7A3C3}"/>
              </a:ext>
            </a:extLst>
          </p:cNvPr>
          <p:cNvSpPr>
            <a:spLocks noGrp="1"/>
          </p:cNvSpPr>
          <p:nvPr>
            <p:ph type="sldNum" sz="quarter" idx="12"/>
          </p:nvPr>
        </p:nvSpPr>
        <p:spPr/>
        <p:txBody>
          <a:bodyPr/>
          <a:lstStyle/>
          <a:p>
            <a:fld id="{0778C724-3839-4D76-A707-B4C23905D055}" type="slidenum">
              <a:rPr lang="en-US" smtClean="0"/>
              <a:t>26</a:t>
            </a:fld>
            <a:endParaRPr lang="en-US"/>
          </a:p>
        </p:txBody>
      </p:sp>
      <p:cxnSp>
        <p:nvCxnSpPr>
          <p:cNvPr id="5" name="Straight Connector 4">
            <a:extLst>
              <a:ext uri="{FF2B5EF4-FFF2-40B4-BE49-F238E27FC236}">
                <a16:creationId xmlns:a16="http://schemas.microsoft.com/office/drawing/2014/main" id="{4B5F2AC0-19FC-4A57-A325-56D8735698DA}"/>
              </a:ext>
            </a:extLst>
          </p:cNvPr>
          <p:cNvCxnSpPr>
            <a:cxnSpLocks/>
          </p:cNvCxnSpPr>
          <p:nvPr/>
        </p:nvCxnSpPr>
        <p:spPr>
          <a:xfrm>
            <a:off x="5414516" y="3976230"/>
            <a:ext cx="0" cy="643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riangle 9">
            <a:extLst>
              <a:ext uri="{FF2B5EF4-FFF2-40B4-BE49-F238E27FC236}">
                <a16:creationId xmlns:a16="http://schemas.microsoft.com/office/drawing/2014/main" id="{4F9DC326-7590-4362-9D8E-3FE131A6FF35}"/>
              </a:ext>
            </a:extLst>
          </p:cNvPr>
          <p:cNvSpPr/>
          <p:nvPr/>
        </p:nvSpPr>
        <p:spPr>
          <a:xfrm rot="10800000">
            <a:off x="5074776" y="3413902"/>
            <a:ext cx="679478" cy="5592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A2DDBBE-01D5-421C-97FD-714DD07D61E8}"/>
              </a:ext>
            </a:extLst>
          </p:cNvPr>
          <p:cNvCxnSpPr/>
          <p:nvPr/>
        </p:nvCxnSpPr>
        <p:spPr>
          <a:xfrm>
            <a:off x="5561482" y="4495593"/>
            <a:ext cx="0" cy="40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C06D0A-2AF1-4335-B2E3-58DA9C956679}"/>
              </a:ext>
            </a:extLst>
          </p:cNvPr>
          <p:cNvCxnSpPr>
            <a:cxnSpLocks/>
          </p:cNvCxnSpPr>
          <p:nvPr/>
        </p:nvCxnSpPr>
        <p:spPr>
          <a:xfrm>
            <a:off x="5414516" y="4772319"/>
            <a:ext cx="0" cy="4794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6E8A35-FA23-47FD-B1DB-F447DD60D892}"/>
              </a:ext>
            </a:extLst>
          </p:cNvPr>
          <p:cNvCxnSpPr>
            <a:cxnSpLocks/>
          </p:cNvCxnSpPr>
          <p:nvPr/>
        </p:nvCxnSpPr>
        <p:spPr>
          <a:xfrm>
            <a:off x="5164164" y="5251784"/>
            <a:ext cx="5210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3A1DD8-F0AD-47E6-AC91-4B86F33E24C5}"/>
              </a:ext>
            </a:extLst>
          </p:cNvPr>
          <p:cNvCxnSpPr>
            <a:cxnSpLocks/>
          </p:cNvCxnSpPr>
          <p:nvPr/>
        </p:nvCxnSpPr>
        <p:spPr>
          <a:xfrm>
            <a:off x="5285596" y="5402180"/>
            <a:ext cx="2578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593FAD-DFE8-4457-B4A8-757503B4BB79}"/>
              </a:ext>
            </a:extLst>
          </p:cNvPr>
          <p:cNvCxnSpPr>
            <a:cxnSpLocks/>
          </p:cNvCxnSpPr>
          <p:nvPr/>
        </p:nvCxnSpPr>
        <p:spPr>
          <a:xfrm>
            <a:off x="5371975" y="5554580"/>
            <a:ext cx="1054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9444BD-A1A4-41BC-AF03-73A9968726B6}"/>
              </a:ext>
            </a:extLst>
          </p:cNvPr>
          <p:cNvCxnSpPr>
            <a:cxnSpLocks/>
          </p:cNvCxnSpPr>
          <p:nvPr/>
        </p:nvCxnSpPr>
        <p:spPr>
          <a:xfrm flipH="1">
            <a:off x="5561485" y="4697122"/>
            <a:ext cx="5345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E9A98D9-9B26-4DAF-B1A9-CFD5261C77C5}"/>
              </a:ext>
            </a:extLst>
          </p:cNvPr>
          <p:cNvSpPr txBox="1"/>
          <p:nvPr/>
        </p:nvSpPr>
        <p:spPr>
          <a:xfrm>
            <a:off x="4308449" y="4547284"/>
            <a:ext cx="814301" cy="276999"/>
          </a:xfrm>
          <a:prstGeom prst="rect">
            <a:avLst/>
          </a:prstGeom>
          <a:noFill/>
        </p:spPr>
        <p:txBody>
          <a:bodyPr wrap="square" rtlCol="0">
            <a:spAutoFit/>
          </a:bodyPr>
          <a:lstStyle/>
          <a:p>
            <a:r>
              <a:rPr lang="en-US" sz="1200" dirty="0">
                <a:latin typeface="+mj-lt"/>
              </a:rPr>
              <a:t>RF Switch</a:t>
            </a:r>
          </a:p>
        </p:txBody>
      </p:sp>
      <p:sp>
        <p:nvSpPr>
          <p:cNvPr id="14" name="TextBox 13">
            <a:extLst>
              <a:ext uri="{FF2B5EF4-FFF2-40B4-BE49-F238E27FC236}">
                <a16:creationId xmlns:a16="http://schemas.microsoft.com/office/drawing/2014/main" id="{15D017A9-84C7-4A07-9909-90582739C316}"/>
              </a:ext>
            </a:extLst>
          </p:cNvPr>
          <p:cNvSpPr txBox="1"/>
          <p:nvPr/>
        </p:nvSpPr>
        <p:spPr>
          <a:xfrm>
            <a:off x="6061212" y="4547283"/>
            <a:ext cx="1997017" cy="283077"/>
          </a:xfrm>
          <a:prstGeom prst="rect">
            <a:avLst/>
          </a:prstGeom>
          <a:noFill/>
        </p:spPr>
        <p:txBody>
          <a:bodyPr wrap="square" rtlCol="0">
            <a:spAutoFit/>
          </a:bodyPr>
          <a:lstStyle/>
          <a:p>
            <a:r>
              <a:rPr lang="en-US" sz="1200" dirty="0">
                <a:latin typeface="+mj-lt"/>
              </a:rPr>
              <a:t>Modulating Signal (Digital)</a:t>
            </a:r>
          </a:p>
        </p:txBody>
      </p:sp>
      <p:sp>
        <p:nvSpPr>
          <p:cNvPr id="15" name="TextBox 14">
            <a:extLst>
              <a:ext uri="{FF2B5EF4-FFF2-40B4-BE49-F238E27FC236}">
                <a16:creationId xmlns:a16="http://schemas.microsoft.com/office/drawing/2014/main" id="{2B212D12-415D-404E-BF57-8AEE4E3340A5}"/>
              </a:ext>
            </a:extLst>
          </p:cNvPr>
          <p:cNvSpPr txBox="1"/>
          <p:nvPr/>
        </p:nvSpPr>
        <p:spPr>
          <a:xfrm>
            <a:off x="5800058" y="3482767"/>
            <a:ext cx="814301" cy="276999"/>
          </a:xfrm>
          <a:prstGeom prst="rect">
            <a:avLst/>
          </a:prstGeom>
          <a:noFill/>
        </p:spPr>
        <p:txBody>
          <a:bodyPr wrap="square" rtlCol="0">
            <a:spAutoFit/>
          </a:bodyPr>
          <a:lstStyle/>
          <a:p>
            <a:r>
              <a:rPr lang="en-US" sz="1200" dirty="0">
                <a:latin typeface="+mj-lt"/>
              </a:rPr>
              <a:t>Antenna</a:t>
            </a:r>
          </a:p>
        </p:txBody>
      </p:sp>
      <p:sp>
        <p:nvSpPr>
          <p:cNvPr id="16" name="TextBox 15">
            <a:extLst>
              <a:ext uri="{FF2B5EF4-FFF2-40B4-BE49-F238E27FC236}">
                <a16:creationId xmlns:a16="http://schemas.microsoft.com/office/drawing/2014/main" id="{578B6BB4-2E52-4072-B62E-D2E858E43BD8}"/>
              </a:ext>
            </a:extLst>
          </p:cNvPr>
          <p:cNvSpPr txBox="1"/>
          <p:nvPr/>
        </p:nvSpPr>
        <p:spPr>
          <a:xfrm>
            <a:off x="4848925" y="5862230"/>
            <a:ext cx="1659994" cy="276999"/>
          </a:xfrm>
          <a:prstGeom prst="rect">
            <a:avLst/>
          </a:prstGeom>
          <a:noFill/>
        </p:spPr>
        <p:txBody>
          <a:bodyPr wrap="square" rtlCol="0">
            <a:spAutoFit/>
          </a:bodyPr>
          <a:lstStyle/>
          <a:p>
            <a:r>
              <a:rPr lang="en-US" sz="1200" b="1" dirty="0">
                <a:latin typeface="+mj-lt"/>
              </a:rPr>
              <a:t>Backscatter tag</a:t>
            </a:r>
          </a:p>
        </p:txBody>
      </p:sp>
      <p:cxnSp>
        <p:nvCxnSpPr>
          <p:cNvPr id="17" name="Straight Arrow Connector 16">
            <a:extLst>
              <a:ext uri="{FF2B5EF4-FFF2-40B4-BE49-F238E27FC236}">
                <a16:creationId xmlns:a16="http://schemas.microsoft.com/office/drawing/2014/main" id="{56914B22-800C-4983-B5B4-E02C2F7406A3}"/>
              </a:ext>
            </a:extLst>
          </p:cNvPr>
          <p:cNvCxnSpPr>
            <a:cxnSpLocks/>
          </p:cNvCxnSpPr>
          <p:nvPr/>
        </p:nvCxnSpPr>
        <p:spPr>
          <a:xfrm>
            <a:off x="1455821" y="3699710"/>
            <a:ext cx="3370847" cy="0"/>
          </a:xfrm>
          <a:prstGeom prst="straightConnector1">
            <a:avLst/>
          </a:prstGeom>
          <a:ln w="25400">
            <a:solidFill>
              <a:srgbClr val="FF0000"/>
            </a:solidFill>
            <a:prstDash val="lgDash"/>
            <a:headEnd w="lg" len="lg"/>
            <a:tailEnd type="stealt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C7B93B-1A3D-4909-ABE9-9E4AF88AFF3B}"/>
              </a:ext>
            </a:extLst>
          </p:cNvPr>
          <p:cNvSpPr txBox="1"/>
          <p:nvPr/>
        </p:nvSpPr>
        <p:spPr>
          <a:xfrm>
            <a:off x="2259071" y="3370838"/>
            <a:ext cx="2156519" cy="276999"/>
          </a:xfrm>
          <a:prstGeom prst="rect">
            <a:avLst/>
          </a:prstGeom>
          <a:noFill/>
        </p:spPr>
        <p:txBody>
          <a:bodyPr wrap="square" rtlCol="0">
            <a:spAutoFit/>
          </a:bodyPr>
          <a:lstStyle/>
          <a:p>
            <a:r>
              <a:rPr lang="en-US" sz="1200" dirty="0">
                <a:latin typeface="+mj-lt"/>
              </a:rPr>
              <a:t>Ambient RF signal</a:t>
            </a:r>
          </a:p>
        </p:txBody>
      </p:sp>
      <p:cxnSp>
        <p:nvCxnSpPr>
          <p:cNvPr id="19" name="Straight Arrow Connector 18">
            <a:extLst>
              <a:ext uri="{FF2B5EF4-FFF2-40B4-BE49-F238E27FC236}">
                <a16:creationId xmlns:a16="http://schemas.microsoft.com/office/drawing/2014/main" id="{6941778C-4AB1-4867-8FC5-54B255FB7ED5}"/>
              </a:ext>
            </a:extLst>
          </p:cNvPr>
          <p:cNvCxnSpPr>
            <a:cxnSpLocks/>
          </p:cNvCxnSpPr>
          <p:nvPr/>
        </p:nvCxnSpPr>
        <p:spPr>
          <a:xfrm>
            <a:off x="6614359" y="3759766"/>
            <a:ext cx="3101141" cy="0"/>
          </a:xfrm>
          <a:prstGeom prst="straightConnector1">
            <a:avLst/>
          </a:prstGeom>
          <a:ln w="25400">
            <a:solidFill>
              <a:srgbClr val="FF0000"/>
            </a:solidFill>
            <a:prstDash val="sysDot"/>
            <a:headEnd w="lg" len="lg"/>
            <a:tailEnd type="stealt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F86B5E7-2192-4C43-AD1E-F3190DEFE8CC}"/>
              </a:ext>
            </a:extLst>
          </p:cNvPr>
          <p:cNvSpPr txBox="1"/>
          <p:nvPr/>
        </p:nvSpPr>
        <p:spPr>
          <a:xfrm>
            <a:off x="7216009" y="3482766"/>
            <a:ext cx="2304259" cy="276999"/>
          </a:xfrm>
          <a:prstGeom prst="rect">
            <a:avLst/>
          </a:prstGeom>
          <a:noFill/>
        </p:spPr>
        <p:txBody>
          <a:bodyPr wrap="square" rtlCol="0">
            <a:spAutoFit/>
          </a:bodyPr>
          <a:lstStyle/>
          <a:p>
            <a:r>
              <a:rPr lang="en-US" sz="1200" dirty="0">
                <a:latin typeface="+mj-lt"/>
              </a:rPr>
              <a:t>Reflected (backscatter) signal</a:t>
            </a:r>
          </a:p>
        </p:txBody>
      </p:sp>
      <p:sp>
        <p:nvSpPr>
          <p:cNvPr id="21" name="Triangle 22">
            <a:extLst>
              <a:ext uri="{FF2B5EF4-FFF2-40B4-BE49-F238E27FC236}">
                <a16:creationId xmlns:a16="http://schemas.microsoft.com/office/drawing/2014/main" id="{EC37DA2E-72B9-4FAA-B91F-C836873D98A6}"/>
              </a:ext>
            </a:extLst>
          </p:cNvPr>
          <p:cNvSpPr/>
          <p:nvPr/>
        </p:nvSpPr>
        <p:spPr>
          <a:xfrm rot="10800000">
            <a:off x="9990831" y="3413902"/>
            <a:ext cx="679478" cy="5592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8CEA59D-C63C-47EC-A152-A38063354795}"/>
              </a:ext>
            </a:extLst>
          </p:cNvPr>
          <p:cNvCxnSpPr>
            <a:cxnSpLocks/>
          </p:cNvCxnSpPr>
          <p:nvPr/>
        </p:nvCxnSpPr>
        <p:spPr>
          <a:xfrm>
            <a:off x="10330570" y="3973163"/>
            <a:ext cx="0" cy="1146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167ED9-3E81-44D7-AC67-D0AFE84761E2}"/>
              </a:ext>
            </a:extLst>
          </p:cNvPr>
          <p:cNvCxnSpPr>
            <a:cxnSpLocks/>
          </p:cNvCxnSpPr>
          <p:nvPr/>
        </p:nvCxnSpPr>
        <p:spPr>
          <a:xfrm>
            <a:off x="10070038" y="5119437"/>
            <a:ext cx="5210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0B7076-58F7-4A1B-9C5A-1CFEB6B6B1D5}"/>
              </a:ext>
            </a:extLst>
          </p:cNvPr>
          <p:cNvCxnSpPr>
            <a:cxnSpLocks/>
          </p:cNvCxnSpPr>
          <p:nvPr/>
        </p:nvCxnSpPr>
        <p:spPr>
          <a:xfrm>
            <a:off x="10191470" y="5269833"/>
            <a:ext cx="2578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558784-20AA-409B-8AE4-79085B07E0AA}"/>
              </a:ext>
            </a:extLst>
          </p:cNvPr>
          <p:cNvCxnSpPr>
            <a:cxnSpLocks/>
          </p:cNvCxnSpPr>
          <p:nvPr/>
        </p:nvCxnSpPr>
        <p:spPr>
          <a:xfrm>
            <a:off x="10277849" y="5422233"/>
            <a:ext cx="1054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D207444-F81B-4E29-95B4-57B9424EBC27}"/>
              </a:ext>
            </a:extLst>
          </p:cNvPr>
          <p:cNvSpPr txBox="1"/>
          <p:nvPr/>
        </p:nvSpPr>
        <p:spPr>
          <a:xfrm>
            <a:off x="9520268" y="5862230"/>
            <a:ext cx="1659993" cy="276998"/>
          </a:xfrm>
          <a:prstGeom prst="rect">
            <a:avLst/>
          </a:prstGeom>
          <a:noFill/>
        </p:spPr>
        <p:txBody>
          <a:bodyPr wrap="square" rtlCol="0">
            <a:spAutoFit/>
          </a:bodyPr>
          <a:lstStyle/>
          <a:p>
            <a:r>
              <a:rPr lang="en-US" sz="1200" b="1" dirty="0">
                <a:latin typeface="+mj-lt"/>
              </a:rPr>
              <a:t>Reader/ Receiver</a:t>
            </a:r>
          </a:p>
        </p:txBody>
      </p:sp>
      <p:cxnSp>
        <p:nvCxnSpPr>
          <p:cNvPr id="27" name="Straight Connector 26">
            <a:extLst>
              <a:ext uri="{FF2B5EF4-FFF2-40B4-BE49-F238E27FC236}">
                <a16:creationId xmlns:a16="http://schemas.microsoft.com/office/drawing/2014/main" id="{17419A3D-CB3A-40A3-9DDE-9C6D63E96A4C}"/>
              </a:ext>
            </a:extLst>
          </p:cNvPr>
          <p:cNvCxnSpPr>
            <a:cxnSpLocks/>
          </p:cNvCxnSpPr>
          <p:nvPr/>
        </p:nvCxnSpPr>
        <p:spPr>
          <a:xfrm flipV="1">
            <a:off x="6360695" y="4959219"/>
            <a:ext cx="0" cy="276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EB6BF9-F3D7-44DA-9B9F-9D540D9BDA42}"/>
              </a:ext>
            </a:extLst>
          </p:cNvPr>
          <p:cNvCxnSpPr>
            <a:cxnSpLocks/>
          </p:cNvCxnSpPr>
          <p:nvPr/>
        </p:nvCxnSpPr>
        <p:spPr>
          <a:xfrm flipH="1">
            <a:off x="6360695" y="4959219"/>
            <a:ext cx="25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E35E53-61FB-42B7-A73C-314BFB1E4CDA}"/>
              </a:ext>
            </a:extLst>
          </p:cNvPr>
          <p:cNvCxnSpPr>
            <a:cxnSpLocks/>
          </p:cNvCxnSpPr>
          <p:nvPr/>
        </p:nvCxnSpPr>
        <p:spPr>
          <a:xfrm flipV="1">
            <a:off x="6614359" y="4959219"/>
            <a:ext cx="0" cy="276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66FA13-343A-4AC0-A96A-7AC5AA982614}"/>
              </a:ext>
            </a:extLst>
          </p:cNvPr>
          <p:cNvCxnSpPr>
            <a:cxnSpLocks/>
          </p:cNvCxnSpPr>
          <p:nvPr/>
        </p:nvCxnSpPr>
        <p:spPr>
          <a:xfrm flipH="1">
            <a:off x="6614359" y="5235945"/>
            <a:ext cx="263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393E11-31F4-4D0C-97EA-3258F9E74594}"/>
              </a:ext>
            </a:extLst>
          </p:cNvPr>
          <p:cNvCxnSpPr>
            <a:cxnSpLocks/>
          </p:cNvCxnSpPr>
          <p:nvPr/>
        </p:nvCxnSpPr>
        <p:spPr>
          <a:xfrm flipV="1">
            <a:off x="6878052" y="4959219"/>
            <a:ext cx="1" cy="276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BE03BE-AD70-4429-8DD7-A0F5EE22BEEC}"/>
              </a:ext>
            </a:extLst>
          </p:cNvPr>
          <p:cNvCxnSpPr>
            <a:cxnSpLocks/>
          </p:cNvCxnSpPr>
          <p:nvPr/>
        </p:nvCxnSpPr>
        <p:spPr>
          <a:xfrm flipH="1">
            <a:off x="6874891" y="4959219"/>
            <a:ext cx="263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EC2D6D-7DD6-4CF7-990C-5A0FA65D1DD2}"/>
              </a:ext>
            </a:extLst>
          </p:cNvPr>
          <p:cNvCxnSpPr>
            <a:cxnSpLocks/>
          </p:cNvCxnSpPr>
          <p:nvPr/>
        </p:nvCxnSpPr>
        <p:spPr>
          <a:xfrm flipV="1">
            <a:off x="7130411" y="4959219"/>
            <a:ext cx="8174" cy="276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AA1D33-5467-48E8-BCD7-05171D2F72A3}"/>
              </a:ext>
            </a:extLst>
          </p:cNvPr>
          <p:cNvCxnSpPr>
            <a:cxnSpLocks/>
          </p:cNvCxnSpPr>
          <p:nvPr/>
        </p:nvCxnSpPr>
        <p:spPr>
          <a:xfrm flipH="1" flipV="1">
            <a:off x="6202279" y="5230133"/>
            <a:ext cx="158417" cy="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9818EF-50A8-4E4C-8A0A-7453DA7CB7B9}"/>
              </a:ext>
            </a:extLst>
          </p:cNvPr>
          <p:cNvCxnSpPr>
            <a:cxnSpLocks/>
          </p:cNvCxnSpPr>
          <p:nvPr/>
        </p:nvCxnSpPr>
        <p:spPr>
          <a:xfrm flipH="1">
            <a:off x="7130412" y="5230133"/>
            <a:ext cx="2088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2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E7C7-DCB5-4E5B-BCA4-A2EABADA6D7F}"/>
              </a:ext>
            </a:extLst>
          </p:cNvPr>
          <p:cNvSpPr>
            <a:spLocks noGrp="1"/>
          </p:cNvSpPr>
          <p:nvPr>
            <p:ph type="title"/>
          </p:nvPr>
        </p:nvSpPr>
        <p:spPr/>
        <p:txBody>
          <a:bodyPr/>
          <a:lstStyle/>
          <a:p>
            <a:r>
              <a:rPr lang="en-US" dirty="0"/>
              <a:t>Inductive coupling theory of operation</a:t>
            </a:r>
          </a:p>
        </p:txBody>
      </p:sp>
      <p:sp>
        <p:nvSpPr>
          <p:cNvPr id="3" name="Content Placeholder 2">
            <a:extLst>
              <a:ext uri="{FF2B5EF4-FFF2-40B4-BE49-F238E27FC236}">
                <a16:creationId xmlns:a16="http://schemas.microsoft.com/office/drawing/2014/main" id="{6BB397D0-D30B-4905-BC07-D49500C9024A}"/>
              </a:ext>
            </a:extLst>
          </p:cNvPr>
          <p:cNvSpPr>
            <a:spLocks noGrp="1"/>
          </p:cNvSpPr>
          <p:nvPr>
            <p:ph idx="1"/>
          </p:nvPr>
        </p:nvSpPr>
        <p:spPr>
          <a:xfrm>
            <a:off x="607594" y="1143000"/>
            <a:ext cx="5076495" cy="5029200"/>
          </a:xfrm>
        </p:spPr>
        <p:txBody>
          <a:bodyPr>
            <a:normAutofit fontScale="92500" lnSpcReduction="10000"/>
          </a:bodyPr>
          <a:lstStyle/>
          <a:p>
            <a:r>
              <a:rPr lang="en-US" dirty="0"/>
              <a:t>A shared magnetic field is created between the two devices</a:t>
            </a:r>
          </a:p>
          <a:p>
            <a:pPr lvl="1"/>
            <a:r>
              <a:rPr lang="en-US" dirty="0"/>
              <a:t>Change in current through one device induces current change through the other</a:t>
            </a:r>
          </a:p>
          <a:p>
            <a:pPr lvl="1"/>
            <a:r>
              <a:rPr lang="en-US" dirty="0"/>
              <a:t>Device can vary load to transmit data</a:t>
            </a:r>
          </a:p>
          <a:p>
            <a:pPr marL="457200" lvl="1" indent="0">
              <a:buNone/>
            </a:pPr>
            <a:endParaRPr lang="en-US" dirty="0"/>
          </a:p>
          <a:p>
            <a:r>
              <a:rPr lang="en-US" dirty="0"/>
              <a:t>Very low frequency bands</a:t>
            </a:r>
            <a:br>
              <a:rPr lang="en-US" dirty="0"/>
            </a:br>
            <a:r>
              <a:rPr lang="en-US" dirty="0"/>
              <a:t>(135 </a:t>
            </a:r>
            <a:r>
              <a:rPr lang="en-US" dirty="0" err="1"/>
              <a:t>KHz</a:t>
            </a:r>
            <a:r>
              <a:rPr lang="en-US" dirty="0"/>
              <a:t>, 13.56 MHz)</a:t>
            </a:r>
          </a:p>
          <a:p>
            <a:pPr lvl="1"/>
            <a:r>
              <a:rPr lang="en-US" dirty="0"/>
              <a:t>Transmit through materials including skin</a:t>
            </a:r>
          </a:p>
          <a:p>
            <a:pPr lvl="1"/>
            <a:r>
              <a:rPr lang="en-US" dirty="0"/>
              <a:t>Sensitive to metal</a:t>
            </a:r>
          </a:p>
        </p:txBody>
      </p:sp>
      <p:sp>
        <p:nvSpPr>
          <p:cNvPr id="4" name="Slide Number Placeholder 3">
            <a:extLst>
              <a:ext uri="{FF2B5EF4-FFF2-40B4-BE49-F238E27FC236}">
                <a16:creationId xmlns:a16="http://schemas.microsoft.com/office/drawing/2014/main" id="{5281E72C-867C-4989-AD47-E032F0D98246}"/>
              </a:ext>
            </a:extLst>
          </p:cNvPr>
          <p:cNvSpPr>
            <a:spLocks noGrp="1"/>
          </p:cNvSpPr>
          <p:nvPr>
            <p:ph type="sldNum" sz="quarter" idx="12"/>
          </p:nvPr>
        </p:nvSpPr>
        <p:spPr/>
        <p:txBody>
          <a:bodyPr/>
          <a:lstStyle/>
          <a:p>
            <a:fld id="{0778C724-3839-4D76-A707-B4C23905D055}" type="slidenum">
              <a:rPr lang="en-US" smtClean="0"/>
              <a:t>27</a:t>
            </a:fld>
            <a:endParaRPr lang="en-US"/>
          </a:p>
        </p:txBody>
      </p:sp>
      <p:grpSp>
        <p:nvGrpSpPr>
          <p:cNvPr id="7" name="Group 6">
            <a:extLst>
              <a:ext uri="{FF2B5EF4-FFF2-40B4-BE49-F238E27FC236}">
                <a16:creationId xmlns:a16="http://schemas.microsoft.com/office/drawing/2014/main" id="{950670EC-420B-4805-B780-D8FCC7B57310}"/>
              </a:ext>
            </a:extLst>
          </p:cNvPr>
          <p:cNvGrpSpPr/>
          <p:nvPr/>
        </p:nvGrpSpPr>
        <p:grpSpPr>
          <a:xfrm>
            <a:off x="5684090" y="1868214"/>
            <a:ext cx="5896304" cy="3121572"/>
            <a:chOff x="5684090" y="1868214"/>
            <a:chExt cx="5896304" cy="3121572"/>
          </a:xfrm>
        </p:grpSpPr>
        <p:pic>
          <p:nvPicPr>
            <p:cNvPr id="2050" name="Picture 2">
              <a:extLst>
                <a:ext uri="{FF2B5EF4-FFF2-40B4-BE49-F238E27FC236}">
                  <a16:creationId xmlns:a16="http://schemas.microsoft.com/office/drawing/2014/main" id="{4EA51E0D-9959-46EF-B14E-8202BAD85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64" t="9028" r="7816" b="8613"/>
            <a:stretch/>
          </p:blipFill>
          <p:spPr bwMode="auto">
            <a:xfrm>
              <a:off x="5684090" y="1868214"/>
              <a:ext cx="5896304" cy="31215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10DF7CC-148E-40CF-A27F-F07573D9D1A4}"/>
                </a:ext>
              </a:extLst>
            </p:cNvPr>
            <p:cNvSpPr/>
            <p:nvPr/>
          </p:nvSpPr>
          <p:spPr>
            <a:xfrm>
              <a:off x="7936992" y="4011168"/>
              <a:ext cx="1499616"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9176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5CF4-1212-4977-8F17-F3B48DE985A3}"/>
              </a:ext>
            </a:extLst>
          </p:cNvPr>
          <p:cNvSpPr>
            <a:spLocks noGrp="1"/>
          </p:cNvSpPr>
          <p:nvPr>
            <p:ph type="title"/>
          </p:nvPr>
        </p:nvSpPr>
        <p:spPr/>
        <p:txBody>
          <a:bodyPr/>
          <a:lstStyle/>
          <a:p>
            <a:r>
              <a:rPr lang="en-US" dirty="0"/>
              <a:t>RFID challenges</a:t>
            </a:r>
          </a:p>
        </p:txBody>
      </p:sp>
      <p:sp>
        <p:nvSpPr>
          <p:cNvPr id="3" name="Content Placeholder 2">
            <a:extLst>
              <a:ext uri="{FF2B5EF4-FFF2-40B4-BE49-F238E27FC236}">
                <a16:creationId xmlns:a16="http://schemas.microsoft.com/office/drawing/2014/main" id="{8CFC0B8C-3D6D-4078-9F72-F89690279A41}"/>
              </a:ext>
            </a:extLst>
          </p:cNvPr>
          <p:cNvSpPr>
            <a:spLocks noGrp="1"/>
          </p:cNvSpPr>
          <p:nvPr>
            <p:ph idx="1"/>
          </p:nvPr>
        </p:nvSpPr>
        <p:spPr/>
        <p:txBody>
          <a:bodyPr/>
          <a:lstStyle/>
          <a:p>
            <a:r>
              <a:rPr lang="en-US" dirty="0"/>
              <a:t>Essentially free communication!</a:t>
            </a:r>
          </a:p>
          <a:p>
            <a:pPr lvl="1"/>
            <a:r>
              <a:rPr lang="en-US" dirty="0"/>
              <a:t>What’s the cost (besides having a higher-capability device)</a:t>
            </a:r>
          </a:p>
          <a:p>
            <a:pPr lvl="1"/>
            <a:endParaRPr lang="en-US" dirty="0"/>
          </a:p>
          <a:p>
            <a:r>
              <a:rPr lang="en-US" dirty="0"/>
              <a:t>Difficult to reflect energy when it is already so low</a:t>
            </a:r>
          </a:p>
          <a:p>
            <a:pPr lvl="1"/>
            <a:r>
              <a:rPr lang="en-US" dirty="0"/>
              <a:t>Essentially double the path loss (there and back)</a:t>
            </a:r>
          </a:p>
          <a:p>
            <a:pPr lvl="1"/>
            <a:endParaRPr lang="en-US" dirty="0"/>
          </a:p>
          <a:p>
            <a:r>
              <a:rPr lang="en-US" dirty="0"/>
              <a:t>Range is very limited (or transmit power needs to be high)</a:t>
            </a:r>
          </a:p>
          <a:p>
            <a:pPr lvl="1"/>
            <a:r>
              <a:rPr lang="en-US" dirty="0"/>
              <a:t>Meters of range, maximum</a:t>
            </a:r>
          </a:p>
          <a:p>
            <a:pPr lvl="1"/>
            <a:r>
              <a:rPr lang="en-US" dirty="0"/>
              <a:t>Centimeters for inductive coupling</a:t>
            </a:r>
          </a:p>
          <a:p>
            <a:pPr lvl="1"/>
            <a:endParaRPr lang="en-US" dirty="0"/>
          </a:p>
          <a:p>
            <a:pPr lvl="1"/>
            <a:r>
              <a:rPr lang="en-US" dirty="0"/>
              <a:t>Alternatively, could decouple signal generation from reception</a:t>
            </a:r>
          </a:p>
        </p:txBody>
      </p:sp>
      <p:sp>
        <p:nvSpPr>
          <p:cNvPr id="4" name="Slide Number Placeholder 3">
            <a:extLst>
              <a:ext uri="{FF2B5EF4-FFF2-40B4-BE49-F238E27FC236}">
                <a16:creationId xmlns:a16="http://schemas.microsoft.com/office/drawing/2014/main" id="{9649578A-A96F-48D0-8B20-15DE9698152D}"/>
              </a:ext>
            </a:extLst>
          </p:cNvPr>
          <p:cNvSpPr>
            <a:spLocks noGrp="1"/>
          </p:cNvSpPr>
          <p:nvPr>
            <p:ph type="sldNum" sz="quarter" idx="12"/>
          </p:nvPr>
        </p:nvSpPr>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147074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950A-A9E3-4C50-948B-9209595AB1EA}"/>
              </a:ext>
            </a:extLst>
          </p:cNvPr>
          <p:cNvSpPr>
            <a:spLocks noGrp="1"/>
          </p:cNvSpPr>
          <p:nvPr>
            <p:ph type="title"/>
          </p:nvPr>
        </p:nvSpPr>
        <p:spPr/>
        <p:txBody>
          <a:bodyPr/>
          <a:lstStyle/>
          <a:p>
            <a:r>
              <a:rPr lang="en-US" dirty="0"/>
              <a:t>Classes of RFID devices</a:t>
            </a:r>
          </a:p>
        </p:txBody>
      </p:sp>
      <p:sp>
        <p:nvSpPr>
          <p:cNvPr id="3" name="Content Placeholder 2">
            <a:extLst>
              <a:ext uri="{FF2B5EF4-FFF2-40B4-BE49-F238E27FC236}">
                <a16:creationId xmlns:a16="http://schemas.microsoft.com/office/drawing/2014/main" id="{AADD9251-F9A8-426E-9D1A-912C2117A764}"/>
              </a:ext>
            </a:extLst>
          </p:cNvPr>
          <p:cNvSpPr>
            <a:spLocks noGrp="1"/>
          </p:cNvSpPr>
          <p:nvPr>
            <p:ph idx="1"/>
          </p:nvPr>
        </p:nvSpPr>
        <p:spPr/>
        <p:txBody>
          <a:bodyPr/>
          <a:lstStyle/>
          <a:p>
            <a:r>
              <a:rPr lang="en-US" dirty="0"/>
              <a:t>Passive RFID</a:t>
            </a:r>
          </a:p>
          <a:p>
            <a:pPr lvl="1"/>
            <a:r>
              <a:rPr lang="en-US" dirty="0"/>
              <a:t>No battery, harvests energy from RF signals</a:t>
            </a:r>
            <a:br>
              <a:rPr lang="en-US" dirty="0"/>
            </a:br>
            <a:endParaRPr lang="en-US" dirty="0"/>
          </a:p>
          <a:p>
            <a:r>
              <a:rPr lang="en-US" dirty="0"/>
              <a:t>Active RFID</a:t>
            </a:r>
          </a:p>
          <a:p>
            <a:pPr lvl="1"/>
            <a:r>
              <a:rPr lang="en-US" dirty="0"/>
              <a:t>Contains a battery used to operate</a:t>
            </a:r>
          </a:p>
          <a:p>
            <a:pPr lvl="1"/>
            <a:r>
              <a:rPr lang="en-US" dirty="0"/>
              <a:t>Still reflects RF signal to communicate</a:t>
            </a:r>
          </a:p>
          <a:p>
            <a:pPr lvl="2"/>
            <a:r>
              <a:rPr lang="en-US" dirty="0"/>
              <a:t>Enables long battery lifetime</a:t>
            </a:r>
          </a:p>
        </p:txBody>
      </p:sp>
      <p:sp>
        <p:nvSpPr>
          <p:cNvPr id="4" name="Slide Number Placeholder 3">
            <a:extLst>
              <a:ext uri="{FF2B5EF4-FFF2-40B4-BE49-F238E27FC236}">
                <a16:creationId xmlns:a16="http://schemas.microsoft.com/office/drawing/2014/main" id="{699C1A4E-4F87-47FC-A3D4-AFC162648FF8}"/>
              </a:ext>
            </a:extLst>
          </p:cNvPr>
          <p:cNvSpPr>
            <a:spLocks noGrp="1"/>
          </p:cNvSpPr>
          <p:nvPr>
            <p:ph type="sldNum" sz="quarter" idx="12"/>
          </p:nvPr>
        </p:nvSpPr>
        <p:spPr/>
        <p:txBody>
          <a:bodyPr/>
          <a:lstStyle/>
          <a:p>
            <a:fld id="{0778C724-3839-4D76-A707-B4C23905D055}" type="slidenum">
              <a:rPr lang="en-US" smtClean="0"/>
              <a:t>29</a:t>
            </a:fld>
            <a:endParaRPr lang="en-US"/>
          </a:p>
        </p:txBody>
      </p:sp>
    </p:spTree>
    <p:extLst>
      <p:ext uri="{BB962C8B-B14F-4D97-AF65-F5344CB8AC3E}">
        <p14:creationId xmlns:p14="http://schemas.microsoft.com/office/powerpoint/2010/main" val="421600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8C724-3839-4D76-A707-B4C23905D055}" type="slidenum">
              <a:rPr kumimoji="0" lang="en-US" sz="1200" b="0" i="0" u="none" strike="noStrike" kern="1200" cap="none" spc="0" normalizeH="0" baseline="0" noProof="0" smtClean="0">
                <a:ln>
                  <a:noFill/>
                </a:ln>
                <a:solidFill>
                  <a:prstClr val="white"/>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LPWAN Challenges</a:t>
            </a:r>
          </a:p>
          <a:p>
            <a:pPr lvl="1"/>
            <a:r>
              <a:rPr lang="en-US" b="1" dirty="0"/>
              <a:t>Bit flux</a:t>
            </a:r>
          </a:p>
          <a:p>
            <a:pPr lvl="1"/>
            <a:r>
              <a:rPr lang="en-US" b="1" dirty="0"/>
              <a:t>Capacity problems</a:t>
            </a:r>
          </a:p>
          <a:p>
            <a:pPr lvl="1"/>
            <a:r>
              <a:rPr lang="en-US" b="1" dirty="0"/>
              <a:t>Coexistence problems</a:t>
            </a:r>
          </a:p>
          <a:p>
            <a:pPr lvl="1"/>
            <a:endParaRPr lang="en-US" b="1" dirty="0"/>
          </a:p>
          <a:p>
            <a:r>
              <a:rPr lang="en-US" dirty="0"/>
              <a:t>RFID Overview</a:t>
            </a:r>
          </a:p>
          <a:p>
            <a:pPr lvl="1"/>
            <a:endParaRPr lang="en-US" dirty="0"/>
          </a:p>
          <a:p>
            <a:r>
              <a:rPr lang="en-US" dirty="0"/>
              <a:t>Backscatter for Sensors</a:t>
            </a:r>
          </a:p>
          <a:p>
            <a:pPr lvl="1"/>
            <a:endParaRPr lang="en-US" b="1" dirty="0"/>
          </a:p>
          <a:p>
            <a:endParaRPr lang="en-US" b="1"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472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B730-8C1F-49B1-9DC4-69ADB5FDFA57}"/>
              </a:ext>
            </a:extLst>
          </p:cNvPr>
          <p:cNvSpPr>
            <a:spLocks noGrp="1"/>
          </p:cNvSpPr>
          <p:nvPr>
            <p:ph type="title"/>
          </p:nvPr>
        </p:nvSpPr>
        <p:spPr/>
        <p:txBody>
          <a:bodyPr/>
          <a:lstStyle/>
          <a:p>
            <a:r>
              <a:rPr lang="en-US" dirty="0"/>
              <a:t>Car RFID systems</a:t>
            </a:r>
          </a:p>
        </p:txBody>
      </p:sp>
      <p:sp>
        <p:nvSpPr>
          <p:cNvPr id="3" name="Content Placeholder 2">
            <a:extLst>
              <a:ext uri="{FF2B5EF4-FFF2-40B4-BE49-F238E27FC236}">
                <a16:creationId xmlns:a16="http://schemas.microsoft.com/office/drawing/2014/main" id="{718D2F7B-F7F4-400F-A712-8E8C4200EA1C}"/>
              </a:ext>
            </a:extLst>
          </p:cNvPr>
          <p:cNvSpPr>
            <a:spLocks noGrp="1"/>
          </p:cNvSpPr>
          <p:nvPr>
            <p:ph idx="1"/>
          </p:nvPr>
        </p:nvSpPr>
        <p:spPr>
          <a:xfrm>
            <a:off x="607595" y="1143000"/>
            <a:ext cx="4476469" cy="5029200"/>
          </a:xfrm>
        </p:spPr>
        <p:txBody>
          <a:bodyPr/>
          <a:lstStyle/>
          <a:p>
            <a:r>
              <a:rPr lang="en-US" dirty="0"/>
              <a:t>Two mounted antennas</a:t>
            </a:r>
          </a:p>
          <a:p>
            <a:pPr lvl="1"/>
            <a:r>
              <a:rPr lang="en-US" dirty="0"/>
              <a:t>One broadcasts energy, activating the RFID device</a:t>
            </a:r>
          </a:p>
          <a:p>
            <a:pPr lvl="1"/>
            <a:r>
              <a:rPr lang="en-US" dirty="0"/>
              <a:t>The other receives the reflected data</a:t>
            </a:r>
          </a:p>
          <a:p>
            <a:pPr lvl="1"/>
            <a:endParaRPr lang="en-US" dirty="0"/>
          </a:p>
          <a:p>
            <a:r>
              <a:rPr lang="en-US" dirty="0"/>
              <a:t>Devices are battery powered for longer-range operation</a:t>
            </a:r>
          </a:p>
          <a:p>
            <a:pPr lvl="1"/>
            <a:r>
              <a:rPr lang="en-US" dirty="0"/>
              <a:t>Don’t have to energize themselves with signal</a:t>
            </a:r>
          </a:p>
          <a:p>
            <a:pPr lvl="1"/>
            <a:r>
              <a:rPr lang="en-US" dirty="0"/>
              <a:t>Batteries last a decade</a:t>
            </a:r>
          </a:p>
        </p:txBody>
      </p:sp>
      <p:sp>
        <p:nvSpPr>
          <p:cNvPr id="4" name="Slide Number Placeholder 3">
            <a:extLst>
              <a:ext uri="{FF2B5EF4-FFF2-40B4-BE49-F238E27FC236}">
                <a16:creationId xmlns:a16="http://schemas.microsoft.com/office/drawing/2014/main" id="{C5073872-65EA-428A-B1C5-78541B7285BF}"/>
              </a:ext>
            </a:extLst>
          </p:cNvPr>
          <p:cNvSpPr>
            <a:spLocks noGrp="1"/>
          </p:cNvSpPr>
          <p:nvPr>
            <p:ph type="sldNum" sz="quarter" idx="12"/>
          </p:nvPr>
        </p:nvSpPr>
        <p:spPr/>
        <p:txBody>
          <a:bodyPr/>
          <a:lstStyle/>
          <a:p>
            <a:fld id="{0778C724-3839-4D76-A707-B4C23905D055}" type="slidenum">
              <a:rPr lang="en-US" smtClean="0"/>
              <a:t>30</a:t>
            </a:fld>
            <a:endParaRPr lang="en-US"/>
          </a:p>
        </p:txBody>
      </p:sp>
      <p:pic>
        <p:nvPicPr>
          <p:cNvPr id="4098" name="Picture 2" descr="FasTrak - Wikipedia">
            <a:extLst>
              <a:ext uri="{FF2B5EF4-FFF2-40B4-BE49-F238E27FC236}">
                <a16:creationId xmlns:a16="http://schemas.microsoft.com/office/drawing/2014/main" id="{2C7DB06E-D7DE-4F08-AC5D-45694F1ED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904" y="211493"/>
            <a:ext cx="6252490" cy="596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4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29F9-5C61-4197-BD76-2B2DDF8E3825}"/>
              </a:ext>
            </a:extLst>
          </p:cNvPr>
          <p:cNvSpPr>
            <a:spLocks noGrp="1"/>
          </p:cNvSpPr>
          <p:nvPr>
            <p:ph type="title"/>
          </p:nvPr>
        </p:nvSpPr>
        <p:spPr/>
        <p:txBody>
          <a:bodyPr/>
          <a:lstStyle/>
          <a:p>
            <a:r>
              <a:rPr lang="en-US" dirty="0"/>
              <a:t>MAC layer for RFID tags</a:t>
            </a:r>
          </a:p>
        </p:txBody>
      </p:sp>
      <p:sp>
        <p:nvSpPr>
          <p:cNvPr id="3" name="Content Placeholder 2">
            <a:extLst>
              <a:ext uri="{FF2B5EF4-FFF2-40B4-BE49-F238E27FC236}">
                <a16:creationId xmlns:a16="http://schemas.microsoft.com/office/drawing/2014/main" id="{99349E83-E50D-4BC6-A0DF-47F8728C4163}"/>
              </a:ext>
            </a:extLst>
          </p:cNvPr>
          <p:cNvSpPr>
            <a:spLocks noGrp="1"/>
          </p:cNvSpPr>
          <p:nvPr>
            <p:ph idx="1"/>
          </p:nvPr>
        </p:nvSpPr>
        <p:spPr/>
        <p:txBody>
          <a:bodyPr/>
          <a:lstStyle/>
          <a:p>
            <a:r>
              <a:rPr lang="en-US" dirty="0"/>
              <a:t>Cards are limited in capability so we can’t do anything fancy</a:t>
            </a:r>
          </a:p>
          <a:p>
            <a:pPr lvl="1"/>
            <a:r>
              <a:rPr lang="en-US" dirty="0"/>
              <a:t>But tags are frequently co-located, so some solution is necessary</a:t>
            </a:r>
          </a:p>
          <a:p>
            <a:pPr lvl="1"/>
            <a:endParaRPr lang="en-US" dirty="0"/>
          </a:p>
          <a:p>
            <a:r>
              <a:rPr lang="en-US" dirty="0"/>
              <a:t>Option 1: Aloha with pseudo-random </a:t>
            </a:r>
            <a:r>
              <a:rPr lang="en-US" dirty="0" err="1"/>
              <a:t>backoff</a:t>
            </a:r>
            <a:endParaRPr lang="en-US" dirty="0"/>
          </a:p>
          <a:p>
            <a:pPr lvl="1"/>
            <a:r>
              <a:rPr lang="en-US" dirty="0"/>
              <a:t>Reader sends out initialization, tags randomly respond back</a:t>
            </a:r>
          </a:p>
          <a:p>
            <a:pPr lvl="1"/>
            <a:endParaRPr lang="en-US" dirty="0"/>
          </a:p>
          <a:p>
            <a:r>
              <a:rPr lang="en-US" dirty="0"/>
              <a:t>Option 2: Adaptive binary tree</a:t>
            </a:r>
          </a:p>
          <a:p>
            <a:pPr lvl="1"/>
            <a:r>
              <a:rPr lang="en-US" dirty="0"/>
              <a:t>Reader sends out initialization, along with first bit of ID</a:t>
            </a:r>
          </a:p>
          <a:p>
            <a:pPr lvl="1"/>
            <a:r>
              <a:rPr lang="en-US" dirty="0"/>
              <a:t>All cards matching that ID respond</a:t>
            </a:r>
          </a:p>
          <a:p>
            <a:pPr lvl="1"/>
            <a:r>
              <a:rPr lang="en-US" dirty="0"/>
              <a:t>Reader sends out a second bit of ID</a:t>
            </a:r>
          </a:p>
          <a:p>
            <a:pPr lvl="1"/>
            <a:r>
              <a:rPr lang="en-US" dirty="0"/>
              <a:t>Repeat until CRC is valid, then go back and choose other branches</a:t>
            </a:r>
          </a:p>
        </p:txBody>
      </p:sp>
      <p:sp>
        <p:nvSpPr>
          <p:cNvPr id="4" name="Slide Number Placeholder 3">
            <a:extLst>
              <a:ext uri="{FF2B5EF4-FFF2-40B4-BE49-F238E27FC236}">
                <a16:creationId xmlns:a16="http://schemas.microsoft.com/office/drawing/2014/main" id="{57406969-6779-4491-BE12-836866EA0FFF}"/>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242937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D52C-4BE6-4FFF-8E5E-5FE9E5BF108D}"/>
              </a:ext>
            </a:extLst>
          </p:cNvPr>
          <p:cNvSpPr>
            <a:spLocks noGrp="1"/>
          </p:cNvSpPr>
          <p:nvPr>
            <p:ph type="title"/>
          </p:nvPr>
        </p:nvSpPr>
        <p:spPr/>
        <p:txBody>
          <a:bodyPr/>
          <a:lstStyle/>
          <a:p>
            <a:r>
              <a:rPr lang="en-US" dirty="0"/>
              <a:t>What data should a card send?</a:t>
            </a:r>
          </a:p>
        </p:txBody>
      </p:sp>
      <p:sp>
        <p:nvSpPr>
          <p:cNvPr id="3" name="Content Placeholder 2">
            <a:extLst>
              <a:ext uri="{FF2B5EF4-FFF2-40B4-BE49-F238E27FC236}">
                <a16:creationId xmlns:a16="http://schemas.microsoft.com/office/drawing/2014/main" id="{21A748A4-3822-43C2-90AB-16FE9B238B1B}"/>
              </a:ext>
            </a:extLst>
          </p:cNvPr>
          <p:cNvSpPr>
            <a:spLocks noGrp="1"/>
          </p:cNvSpPr>
          <p:nvPr>
            <p:ph idx="1"/>
          </p:nvPr>
        </p:nvSpPr>
        <p:spPr/>
        <p:txBody>
          <a:bodyPr/>
          <a:lstStyle/>
          <a:p>
            <a:r>
              <a:rPr lang="en-US" dirty="0"/>
              <a:t>Let’s think about security for a minute</a:t>
            </a:r>
          </a:p>
          <a:p>
            <a:endParaRPr lang="en-US" dirty="0"/>
          </a:p>
          <a:p>
            <a:r>
              <a:rPr lang="en-US" b="1" dirty="0"/>
              <a:t>Is just sending ID bits sufficient?</a:t>
            </a:r>
          </a:p>
        </p:txBody>
      </p:sp>
      <p:sp>
        <p:nvSpPr>
          <p:cNvPr id="4" name="Slide Number Placeholder 3">
            <a:extLst>
              <a:ext uri="{FF2B5EF4-FFF2-40B4-BE49-F238E27FC236}">
                <a16:creationId xmlns:a16="http://schemas.microsoft.com/office/drawing/2014/main" id="{E0E2590D-86A5-4934-B841-3D7B07A75A55}"/>
              </a:ext>
            </a:extLst>
          </p:cNvPr>
          <p:cNvSpPr>
            <a:spLocks noGrp="1"/>
          </p:cNvSpPr>
          <p:nvPr>
            <p:ph type="sldNum" sz="quarter" idx="12"/>
          </p:nvPr>
        </p:nvSpPr>
        <p:spPr/>
        <p:txBody>
          <a:bodyPr/>
          <a:lstStyle/>
          <a:p>
            <a:fld id="{0778C724-3839-4D76-A707-B4C23905D055}" type="slidenum">
              <a:rPr lang="en-US" smtClean="0"/>
              <a:t>32</a:t>
            </a:fld>
            <a:endParaRPr lang="en-US"/>
          </a:p>
        </p:txBody>
      </p:sp>
    </p:spTree>
    <p:extLst>
      <p:ext uri="{BB962C8B-B14F-4D97-AF65-F5344CB8AC3E}">
        <p14:creationId xmlns:p14="http://schemas.microsoft.com/office/powerpoint/2010/main" val="83933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D52C-4BE6-4FFF-8E5E-5FE9E5BF108D}"/>
              </a:ext>
            </a:extLst>
          </p:cNvPr>
          <p:cNvSpPr>
            <a:spLocks noGrp="1"/>
          </p:cNvSpPr>
          <p:nvPr>
            <p:ph type="title"/>
          </p:nvPr>
        </p:nvSpPr>
        <p:spPr/>
        <p:txBody>
          <a:bodyPr/>
          <a:lstStyle/>
          <a:p>
            <a:r>
              <a:rPr lang="en-US" dirty="0"/>
              <a:t>What data should a card send?</a:t>
            </a:r>
          </a:p>
        </p:txBody>
      </p:sp>
      <p:sp>
        <p:nvSpPr>
          <p:cNvPr id="3" name="Content Placeholder 2">
            <a:extLst>
              <a:ext uri="{FF2B5EF4-FFF2-40B4-BE49-F238E27FC236}">
                <a16:creationId xmlns:a16="http://schemas.microsoft.com/office/drawing/2014/main" id="{21A748A4-3822-43C2-90AB-16FE9B238B1B}"/>
              </a:ext>
            </a:extLst>
          </p:cNvPr>
          <p:cNvSpPr>
            <a:spLocks noGrp="1"/>
          </p:cNvSpPr>
          <p:nvPr>
            <p:ph idx="1"/>
          </p:nvPr>
        </p:nvSpPr>
        <p:spPr/>
        <p:txBody>
          <a:bodyPr>
            <a:noAutofit/>
          </a:bodyPr>
          <a:lstStyle/>
          <a:p>
            <a:r>
              <a:rPr lang="en-US" dirty="0"/>
              <a:t>Let’s think about security for a minute</a:t>
            </a:r>
          </a:p>
          <a:p>
            <a:endParaRPr lang="en-US" dirty="0"/>
          </a:p>
          <a:p>
            <a:r>
              <a:rPr lang="en-US" b="1" dirty="0"/>
              <a:t>Is just sending ID bits sufficient?</a:t>
            </a:r>
          </a:p>
          <a:p>
            <a:pPr lvl="1"/>
            <a:r>
              <a:rPr lang="en-US" dirty="0"/>
              <a:t>Simple identification, maybe. (e.g. products in a store)</a:t>
            </a:r>
          </a:p>
          <a:p>
            <a:pPr lvl="1"/>
            <a:r>
              <a:rPr lang="en-US" dirty="0"/>
              <a:t>For authentication, no. Need to avoid replay attacks.</a:t>
            </a:r>
          </a:p>
          <a:p>
            <a:pPr lvl="1"/>
            <a:endParaRPr lang="en-US" dirty="0"/>
          </a:p>
          <a:p>
            <a:r>
              <a:rPr lang="en-US" dirty="0"/>
              <a:t>Include some kind of challenge and response</a:t>
            </a:r>
          </a:p>
          <a:p>
            <a:pPr lvl="1"/>
            <a:r>
              <a:rPr lang="en-US" dirty="0"/>
              <a:t>Probably also encrypted</a:t>
            </a:r>
          </a:p>
          <a:p>
            <a:pPr lvl="1"/>
            <a:endParaRPr lang="en-US" dirty="0"/>
          </a:p>
          <a:p>
            <a:r>
              <a:rPr lang="en-US" dirty="0"/>
              <a:t>May also read/write from an arbitrary memory in the card</a:t>
            </a:r>
          </a:p>
          <a:p>
            <a:pPr lvl="1"/>
            <a:r>
              <a:rPr lang="en-US" dirty="0"/>
              <a:t>Up to several hundred bits of storage</a:t>
            </a:r>
          </a:p>
        </p:txBody>
      </p:sp>
      <p:sp>
        <p:nvSpPr>
          <p:cNvPr id="4" name="Slide Number Placeholder 3">
            <a:extLst>
              <a:ext uri="{FF2B5EF4-FFF2-40B4-BE49-F238E27FC236}">
                <a16:creationId xmlns:a16="http://schemas.microsoft.com/office/drawing/2014/main" id="{E0E2590D-86A5-4934-B841-3D7B07A75A55}"/>
              </a:ext>
            </a:extLst>
          </p:cNvPr>
          <p:cNvSpPr>
            <a:spLocks noGrp="1"/>
          </p:cNvSpPr>
          <p:nvPr>
            <p:ph type="sldNum" sz="quarter" idx="12"/>
          </p:nvPr>
        </p:nvSpPr>
        <p:spPr/>
        <p:txBody>
          <a:bodyPr/>
          <a:lstStyle/>
          <a:p>
            <a:fld id="{0778C724-3839-4D76-A707-B4C23905D055}" type="slidenum">
              <a:rPr lang="en-US" smtClean="0"/>
              <a:t>33</a:t>
            </a:fld>
            <a:endParaRPr lang="en-US"/>
          </a:p>
        </p:txBody>
      </p:sp>
    </p:spTree>
    <p:extLst>
      <p:ext uri="{BB962C8B-B14F-4D97-AF65-F5344CB8AC3E}">
        <p14:creationId xmlns:p14="http://schemas.microsoft.com/office/powerpoint/2010/main" val="72743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E12E-5CEC-489D-B874-5F7F634339AC}"/>
              </a:ext>
            </a:extLst>
          </p:cNvPr>
          <p:cNvSpPr>
            <a:spLocks noGrp="1"/>
          </p:cNvSpPr>
          <p:nvPr>
            <p:ph type="title"/>
          </p:nvPr>
        </p:nvSpPr>
        <p:spPr/>
        <p:txBody>
          <a:bodyPr/>
          <a:lstStyle/>
          <a:p>
            <a:r>
              <a:rPr lang="en-US" dirty="0"/>
              <a:t>Electronic Product Code (EPC)</a:t>
            </a:r>
          </a:p>
        </p:txBody>
      </p:sp>
      <p:sp>
        <p:nvSpPr>
          <p:cNvPr id="3" name="Content Placeholder 2">
            <a:extLst>
              <a:ext uri="{FF2B5EF4-FFF2-40B4-BE49-F238E27FC236}">
                <a16:creationId xmlns:a16="http://schemas.microsoft.com/office/drawing/2014/main" id="{7FAF3974-0772-469B-A982-FA799ED46329}"/>
              </a:ext>
            </a:extLst>
          </p:cNvPr>
          <p:cNvSpPr>
            <a:spLocks noGrp="1"/>
          </p:cNvSpPr>
          <p:nvPr>
            <p:ph idx="1"/>
          </p:nvPr>
        </p:nvSpPr>
        <p:spPr/>
        <p:txBody>
          <a:bodyPr/>
          <a:lstStyle/>
          <a:p>
            <a:r>
              <a:rPr lang="en-US" dirty="0"/>
              <a:t>Format created by GS1</a:t>
            </a:r>
          </a:p>
          <a:p>
            <a:pPr lvl="1"/>
            <a:r>
              <a:rPr lang="en-US" dirty="0"/>
              <a:t>Not-for-profit org that created and standardized barcodes</a:t>
            </a:r>
          </a:p>
          <a:p>
            <a:pPr lvl="1"/>
            <a:endParaRPr lang="en-US" dirty="0"/>
          </a:p>
          <a:p>
            <a:pPr lvl="1"/>
            <a:endParaRPr lang="en-US" dirty="0"/>
          </a:p>
          <a:p>
            <a:r>
              <a:rPr lang="en-US" dirty="0"/>
              <a:t>12-byte identifier for products for RFID use</a:t>
            </a:r>
          </a:p>
        </p:txBody>
      </p:sp>
      <p:sp>
        <p:nvSpPr>
          <p:cNvPr id="4" name="Slide Number Placeholder 3">
            <a:extLst>
              <a:ext uri="{FF2B5EF4-FFF2-40B4-BE49-F238E27FC236}">
                <a16:creationId xmlns:a16="http://schemas.microsoft.com/office/drawing/2014/main" id="{45A7BEA6-3A70-4722-A2E9-E6158C67DAC5}"/>
              </a:ext>
            </a:extLst>
          </p:cNvPr>
          <p:cNvSpPr>
            <a:spLocks noGrp="1"/>
          </p:cNvSpPr>
          <p:nvPr>
            <p:ph type="sldNum" sz="quarter" idx="12"/>
          </p:nvPr>
        </p:nvSpPr>
        <p:spPr/>
        <p:txBody>
          <a:bodyPr/>
          <a:lstStyle/>
          <a:p>
            <a:fld id="{0778C724-3839-4D76-A707-B4C23905D055}" type="slidenum">
              <a:rPr lang="en-US" smtClean="0"/>
              <a:t>34</a:t>
            </a:fld>
            <a:endParaRPr lang="en-US"/>
          </a:p>
        </p:txBody>
      </p:sp>
      <p:graphicFrame>
        <p:nvGraphicFramePr>
          <p:cNvPr id="5" name="Table 5">
            <a:extLst>
              <a:ext uri="{FF2B5EF4-FFF2-40B4-BE49-F238E27FC236}">
                <a16:creationId xmlns:a16="http://schemas.microsoft.com/office/drawing/2014/main" id="{F4758E7E-6B3C-4E50-9000-CE0C1CB98908}"/>
              </a:ext>
            </a:extLst>
          </p:cNvPr>
          <p:cNvGraphicFramePr>
            <a:graphicFrameLocks noGrp="1"/>
          </p:cNvGraphicFramePr>
          <p:nvPr>
            <p:extLst>
              <p:ext uri="{D42A27DB-BD31-4B8C-83A1-F6EECF244321}">
                <p14:modId xmlns:p14="http://schemas.microsoft.com/office/powerpoint/2010/main" val="1409274310"/>
              </p:ext>
            </p:extLst>
          </p:nvPr>
        </p:nvGraphicFramePr>
        <p:xfrm>
          <a:off x="1160298" y="3657600"/>
          <a:ext cx="9867392" cy="1112520"/>
        </p:xfrm>
        <a:graphic>
          <a:graphicData uri="http://schemas.openxmlformats.org/drawingml/2006/table">
            <a:tbl>
              <a:tblPr>
                <a:tableStyleId>{5C22544A-7EE6-4342-B048-85BDC9FD1C3A}</a:tableStyleId>
              </a:tblPr>
              <a:tblGrid>
                <a:gridCol w="2185980">
                  <a:extLst>
                    <a:ext uri="{9D8B030D-6E8A-4147-A177-3AD203B41FA5}">
                      <a16:colId xmlns:a16="http://schemas.microsoft.com/office/drawing/2014/main" val="1475281541"/>
                    </a:ext>
                  </a:extLst>
                </a:gridCol>
                <a:gridCol w="1841971">
                  <a:extLst>
                    <a:ext uri="{9D8B030D-6E8A-4147-A177-3AD203B41FA5}">
                      <a16:colId xmlns:a16="http://schemas.microsoft.com/office/drawing/2014/main" val="2849327836"/>
                    </a:ext>
                  </a:extLst>
                </a:gridCol>
                <a:gridCol w="2338389">
                  <a:extLst>
                    <a:ext uri="{9D8B030D-6E8A-4147-A177-3AD203B41FA5}">
                      <a16:colId xmlns:a16="http://schemas.microsoft.com/office/drawing/2014/main" val="2282880197"/>
                    </a:ext>
                  </a:extLst>
                </a:gridCol>
                <a:gridCol w="3501052">
                  <a:extLst>
                    <a:ext uri="{9D8B030D-6E8A-4147-A177-3AD203B41FA5}">
                      <a16:colId xmlns:a16="http://schemas.microsoft.com/office/drawing/2014/main" val="2984207804"/>
                    </a:ext>
                  </a:extLst>
                </a:gridCol>
              </a:tblGrid>
              <a:tr h="370840">
                <a:tc>
                  <a:txBody>
                    <a:bodyPr/>
                    <a:lstStyle/>
                    <a:p>
                      <a:r>
                        <a:rPr lang="en-US" b="1" dirty="0">
                          <a:solidFill>
                            <a:schemeClr val="tx1"/>
                          </a:solidFill>
                        </a:rPr>
                        <a:t>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EPC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1"/>
                          </a:solidFill>
                        </a:rPr>
                        <a:t>Object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1"/>
                          </a:solidFill>
                        </a:rPr>
                        <a:t>Serial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873088"/>
                  </a:ext>
                </a:extLst>
              </a:tr>
              <a:tr h="370840">
                <a:tc>
                  <a:txBody>
                    <a:bodyPr/>
                    <a:lstStyle/>
                    <a:p>
                      <a:r>
                        <a:rPr lang="en-US" dirty="0">
                          <a:solidFill>
                            <a:schemeClr val="tx1"/>
                          </a:solidFill>
                        </a:rPr>
                        <a:t>8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28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24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36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18332"/>
                  </a:ext>
                </a:extLst>
              </a:tr>
              <a:tr h="370840">
                <a:tc>
                  <a:txBody>
                    <a:bodyPr/>
                    <a:lstStyle/>
                    <a:p>
                      <a:r>
                        <a:rPr lang="en-US" dirty="0">
                          <a:solidFill>
                            <a:schemeClr val="tx1"/>
                          </a:solidFill>
                        </a:rPr>
                        <a:t>(version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(Company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(Product type SKU)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(Unique per instance of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9627642"/>
                  </a:ext>
                </a:extLst>
              </a:tr>
            </a:tbl>
          </a:graphicData>
        </a:graphic>
      </p:graphicFrame>
    </p:spTree>
    <p:extLst>
      <p:ext uri="{BB962C8B-B14F-4D97-AF65-F5344CB8AC3E}">
        <p14:creationId xmlns:p14="http://schemas.microsoft.com/office/powerpoint/2010/main" val="143295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4C74-71AF-4DE6-95B4-5CC64AB7BA24}"/>
              </a:ext>
            </a:extLst>
          </p:cNvPr>
          <p:cNvSpPr>
            <a:spLocks noGrp="1"/>
          </p:cNvSpPr>
          <p:nvPr>
            <p:ph type="title"/>
          </p:nvPr>
        </p:nvSpPr>
        <p:spPr/>
        <p:txBody>
          <a:bodyPr/>
          <a:lstStyle/>
          <a:p>
            <a:r>
              <a:rPr lang="en-US" dirty="0"/>
              <a:t>Near Field Communication (NFC)</a:t>
            </a:r>
          </a:p>
        </p:txBody>
      </p:sp>
      <p:sp>
        <p:nvSpPr>
          <p:cNvPr id="3" name="Content Placeholder 2">
            <a:extLst>
              <a:ext uri="{FF2B5EF4-FFF2-40B4-BE49-F238E27FC236}">
                <a16:creationId xmlns:a16="http://schemas.microsoft.com/office/drawing/2014/main" id="{76263D50-B969-495D-8CD4-6056A151E8C1}"/>
              </a:ext>
            </a:extLst>
          </p:cNvPr>
          <p:cNvSpPr>
            <a:spLocks noGrp="1"/>
          </p:cNvSpPr>
          <p:nvPr>
            <p:ph idx="1"/>
          </p:nvPr>
        </p:nvSpPr>
        <p:spPr/>
        <p:txBody>
          <a:bodyPr/>
          <a:lstStyle/>
          <a:p>
            <a:r>
              <a:rPr lang="en-US" dirty="0"/>
              <a:t>Same Inductive Coupling concept (13.56 MHz)</a:t>
            </a:r>
          </a:p>
          <a:p>
            <a:pPr lvl="1"/>
            <a:r>
              <a:rPr lang="en-US" dirty="0"/>
              <a:t>But attached to a powered and capable device (smartphone)</a:t>
            </a:r>
          </a:p>
          <a:p>
            <a:pPr lvl="1"/>
            <a:endParaRPr lang="en-US" dirty="0"/>
          </a:p>
          <a:p>
            <a:r>
              <a:rPr lang="en-US" dirty="0"/>
              <a:t>Can act as a tag or as a reader</a:t>
            </a:r>
          </a:p>
          <a:p>
            <a:pPr lvl="1"/>
            <a:r>
              <a:rPr lang="en-US" dirty="0"/>
              <a:t>Allows smartphone to power a tag if needed</a:t>
            </a:r>
          </a:p>
          <a:p>
            <a:pPr lvl="1"/>
            <a:r>
              <a:rPr lang="en-US" dirty="0"/>
              <a:t>Alternatively, smartphone could act like a card and respond to a reader</a:t>
            </a:r>
          </a:p>
          <a:p>
            <a:pPr lvl="1"/>
            <a:r>
              <a:rPr lang="en-US" dirty="0"/>
              <a:t>Two smartphones can communicate without power transfer</a:t>
            </a:r>
          </a:p>
          <a:p>
            <a:pPr lvl="1"/>
            <a:endParaRPr lang="en-US" dirty="0"/>
          </a:p>
          <a:p>
            <a:r>
              <a:rPr lang="en-US" dirty="0"/>
              <a:t>Data rate 100-400 kbps!</a:t>
            </a:r>
          </a:p>
          <a:p>
            <a:pPr lvl="1"/>
            <a:r>
              <a:rPr lang="en-US" dirty="0"/>
              <a:t>nRF52840 capable of 100 kbps communication with attached antenna</a:t>
            </a:r>
          </a:p>
        </p:txBody>
      </p:sp>
      <p:sp>
        <p:nvSpPr>
          <p:cNvPr id="4" name="Slide Number Placeholder 3">
            <a:extLst>
              <a:ext uri="{FF2B5EF4-FFF2-40B4-BE49-F238E27FC236}">
                <a16:creationId xmlns:a16="http://schemas.microsoft.com/office/drawing/2014/main" id="{4859C23D-896A-4756-B5B7-72B904DE0A17}"/>
              </a:ext>
            </a:extLst>
          </p:cNvPr>
          <p:cNvSpPr>
            <a:spLocks noGrp="1"/>
          </p:cNvSpPr>
          <p:nvPr>
            <p:ph type="sldNum" sz="quarter" idx="12"/>
          </p:nvPr>
        </p:nvSpPr>
        <p:spPr/>
        <p:txBody>
          <a:bodyPr/>
          <a:lstStyle/>
          <a:p>
            <a:fld id="{0778C724-3839-4D76-A707-B4C23905D055}" type="slidenum">
              <a:rPr lang="en-US" smtClean="0"/>
              <a:t>35</a:t>
            </a:fld>
            <a:endParaRPr lang="en-US"/>
          </a:p>
        </p:txBody>
      </p:sp>
    </p:spTree>
    <p:extLst>
      <p:ext uri="{BB962C8B-B14F-4D97-AF65-F5344CB8AC3E}">
        <p14:creationId xmlns:p14="http://schemas.microsoft.com/office/powerpoint/2010/main" val="47438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8C724-3839-4D76-A707-B4C23905D055}" type="slidenum">
              <a:rPr kumimoji="0" lang="en-US" sz="1200" b="0" i="0" u="none" strike="noStrike" kern="1200" cap="none" spc="0" normalizeH="0" baseline="0" noProof="0" smtClean="0">
                <a:ln>
                  <a:noFill/>
                </a:ln>
                <a:solidFill>
                  <a:prstClr val="white"/>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LPWAN Challenges</a:t>
            </a:r>
          </a:p>
          <a:p>
            <a:pPr lvl="1"/>
            <a:r>
              <a:rPr lang="en-US" dirty="0"/>
              <a:t>Bit flux</a:t>
            </a:r>
          </a:p>
          <a:p>
            <a:pPr lvl="1"/>
            <a:r>
              <a:rPr lang="en-US" dirty="0"/>
              <a:t>Capacity problems</a:t>
            </a:r>
          </a:p>
          <a:p>
            <a:pPr lvl="1"/>
            <a:r>
              <a:rPr lang="en-US" dirty="0"/>
              <a:t>Coexistence problems</a:t>
            </a:r>
          </a:p>
          <a:p>
            <a:pPr lvl="1"/>
            <a:endParaRPr lang="en-US" b="1" dirty="0"/>
          </a:p>
          <a:p>
            <a:r>
              <a:rPr lang="en-US" dirty="0"/>
              <a:t>RFID Overview</a:t>
            </a:r>
          </a:p>
          <a:p>
            <a:pPr lvl="1"/>
            <a:endParaRPr lang="en-US" dirty="0"/>
          </a:p>
          <a:p>
            <a:r>
              <a:rPr lang="en-US" b="1" dirty="0"/>
              <a:t>Backscatter for Sensors</a:t>
            </a:r>
          </a:p>
          <a:p>
            <a:pPr lvl="1"/>
            <a:endParaRPr lang="en-US" b="1" dirty="0"/>
          </a:p>
          <a:p>
            <a:endParaRPr lang="en-US" b="1"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45602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B0B9-58DE-48C0-9431-6281F6D3DCAB}"/>
              </a:ext>
            </a:extLst>
          </p:cNvPr>
          <p:cNvSpPr>
            <a:spLocks noGrp="1"/>
          </p:cNvSpPr>
          <p:nvPr>
            <p:ph type="title"/>
          </p:nvPr>
        </p:nvSpPr>
        <p:spPr/>
        <p:txBody>
          <a:bodyPr/>
          <a:lstStyle/>
          <a:p>
            <a:r>
              <a:rPr lang="en-US" dirty="0"/>
              <a:t>“Embedded” sensors</a:t>
            </a:r>
          </a:p>
        </p:txBody>
      </p:sp>
      <p:sp>
        <p:nvSpPr>
          <p:cNvPr id="3" name="Content Placeholder 2">
            <a:extLst>
              <a:ext uri="{FF2B5EF4-FFF2-40B4-BE49-F238E27FC236}">
                <a16:creationId xmlns:a16="http://schemas.microsoft.com/office/drawing/2014/main" id="{AFAEDD0D-F99C-469F-BD35-2D2BB39E1BED}"/>
              </a:ext>
            </a:extLst>
          </p:cNvPr>
          <p:cNvSpPr>
            <a:spLocks noGrp="1"/>
          </p:cNvSpPr>
          <p:nvPr>
            <p:ph idx="1"/>
          </p:nvPr>
        </p:nvSpPr>
        <p:spPr/>
        <p:txBody>
          <a:bodyPr/>
          <a:lstStyle/>
          <a:p>
            <a:r>
              <a:rPr lang="en-US" dirty="0"/>
              <a:t>How do you change batteries in a device that’s inside a wall or inside someone’s body?</a:t>
            </a:r>
          </a:p>
        </p:txBody>
      </p:sp>
      <p:sp>
        <p:nvSpPr>
          <p:cNvPr id="4" name="Slide Number Placeholder 3">
            <a:extLst>
              <a:ext uri="{FF2B5EF4-FFF2-40B4-BE49-F238E27FC236}">
                <a16:creationId xmlns:a16="http://schemas.microsoft.com/office/drawing/2014/main" id="{0B6A4E6F-EB87-446A-8D17-6DB39F357563}"/>
              </a:ext>
            </a:extLst>
          </p:cNvPr>
          <p:cNvSpPr>
            <a:spLocks noGrp="1"/>
          </p:cNvSpPr>
          <p:nvPr>
            <p:ph type="sldNum" sz="quarter" idx="12"/>
          </p:nvPr>
        </p:nvSpPr>
        <p:spPr/>
        <p:txBody>
          <a:bodyPr/>
          <a:lstStyle/>
          <a:p>
            <a:fld id="{0778C724-3839-4D76-A707-B4C23905D055}" type="slidenum">
              <a:rPr lang="en-US" smtClean="0"/>
              <a:t>37</a:t>
            </a:fld>
            <a:endParaRPr lang="en-US"/>
          </a:p>
        </p:txBody>
      </p:sp>
      <p:pic>
        <p:nvPicPr>
          <p:cNvPr id="5" name="Image" descr="Image">
            <a:extLst>
              <a:ext uri="{FF2B5EF4-FFF2-40B4-BE49-F238E27FC236}">
                <a16:creationId xmlns:a16="http://schemas.microsoft.com/office/drawing/2014/main" id="{D63AC584-AB70-4B84-BFBC-DBE45CA1FEA6}"/>
              </a:ext>
            </a:extLst>
          </p:cNvPr>
          <p:cNvPicPr>
            <a:picLocks noChangeAspect="1"/>
          </p:cNvPicPr>
          <p:nvPr/>
        </p:nvPicPr>
        <p:blipFill>
          <a:blip r:embed="rId2"/>
          <a:stretch>
            <a:fillRect/>
          </a:stretch>
        </p:blipFill>
        <p:spPr>
          <a:xfrm>
            <a:off x="6581750" y="2412209"/>
            <a:ext cx="5063983" cy="3346632"/>
          </a:xfrm>
          <a:prstGeom prst="rect">
            <a:avLst/>
          </a:prstGeom>
          <a:ln w="12700">
            <a:miter lim="400000"/>
          </a:ln>
        </p:spPr>
      </p:pic>
      <p:pic>
        <p:nvPicPr>
          <p:cNvPr id="6" name="Image" descr="Image">
            <a:extLst>
              <a:ext uri="{FF2B5EF4-FFF2-40B4-BE49-F238E27FC236}">
                <a16:creationId xmlns:a16="http://schemas.microsoft.com/office/drawing/2014/main" id="{6B4E2E6A-8EF3-4F14-8ED5-97122974C8BC}"/>
              </a:ext>
            </a:extLst>
          </p:cNvPr>
          <p:cNvPicPr>
            <a:picLocks noChangeAspect="1"/>
          </p:cNvPicPr>
          <p:nvPr/>
        </p:nvPicPr>
        <p:blipFill>
          <a:blip r:embed="rId3"/>
          <a:stretch>
            <a:fillRect/>
          </a:stretch>
        </p:blipFill>
        <p:spPr>
          <a:xfrm>
            <a:off x="676895" y="2514763"/>
            <a:ext cx="5564984" cy="3141524"/>
          </a:xfrm>
          <a:prstGeom prst="rect">
            <a:avLst/>
          </a:prstGeom>
          <a:ln w="12700">
            <a:miter lim="400000"/>
          </a:ln>
        </p:spPr>
      </p:pic>
    </p:spTree>
    <p:extLst>
      <p:ext uri="{BB962C8B-B14F-4D97-AF65-F5344CB8AC3E}">
        <p14:creationId xmlns:p14="http://schemas.microsoft.com/office/powerpoint/2010/main" val="325088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558F-BA84-4318-BF31-2A2E9F115560}"/>
              </a:ext>
            </a:extLst>
          </p:cNvPr>
          <p:cNvSpPr>
            <a:spLocks noGrp="1"/>
          </p:cNvSpPr>
          <p:nvPr>
            <p:ph type="title"/>
          </p:nvPr>
        </p:nvSpPr>
        <p:spPr/>
        <p:txBody>
          <a:bodyPr/>
          <a:lstStyle/>
          <a:p>
            <a:r>
              <a:rPr lang="en-US" dirty="0"/>
              <a:t>Backscatter for sensor networks</a:t>
            </a:r>
          </a:p>
        </p:txBody>
      </p:sp>
      <p:sp>
        <p:nvSpPr>
          <p:cNvPr id="3" name="Content Placeholder 2">
            <a:extLst>
              <a:ext uri="{FF2B5EF4-FFF2-40B4-BE49-F238E27FC236}">
                <a16:creationId xmlns:a16="http://schemas.microsoft.com/office/drawing/2014/main" id="{17510E58-A826-4F48-A7E8-04C9179A80D0}"/>
              </a:ext>
            </a:extLst>
          </p:cNvPr>
          <p:cNvSpPr>
            <a:spLocks noGrp="1"/>
          </p:cNvSpPr>
          <p:nvPr>
            <p:ph idx="1"/>
          </p:nvPr>
        </p:nvSpPr>
        <p:spPr>
          <a:xfrm>
            <a:off x="607595" y="4547616"/>
            <a:ext cx="10972800" cy="1624584"/>
          </a:xfrm>
        </p:spPr>
        <p:txBody>
          <a:bodyPr/>
          <a:lstStyle/>
          <a:p>
            <a:r>
              <a:rPr lang="en-US" dirty="0"/>
              <a:t>Backscatter allows transmissions at up to 10000x lower power than conventional radios</a:t>
            </a:r>
          </a:p>
          <a:p>
            <a:pPr lvl="1"/>
            <a:r>
              <a:rPr lang="en-US" dirty="0"/>
              <a:t>Makes it very attractive for low-energy sensing devices</a:t>
            </a:r>
          </a:p>
        </p:txBody>
      </p:sp>
      <p:sp>
        <p:nvSpPr>
          <p:cNvPr id="4" name="Slide Number Placeholder 3">
            <a:extLst>
              <a:ext uri="{FF2B5EF4-FFF2-40B4-BE49-F238E27FC236}">
                <a16:creationId xmlns:a16="http://schemas.microsoft.com/office/drawing/2014/main" id="{1063A64B-C244-4EF0-919E-C1DC41E690DD}"/>
              </a:ext>
            </a:extLst>
          </p:cNvPr>
          <p:cNvSpPr>
            <a:spLocks noGrp="1"/>
          </p:cNvSpPr>
          <p:nvPr>
            <p:ph type="sldNum" sz="quarter" idx="12"/>
          </p:nvPr>
        </p:nvSpPr>
        <p:spPr/>
        <p:txBody>
          <a:bodyPr/>
          <a:lstStyle/>
          <a:p>
            <a:fld id="{0778C724-3839-4D76-A707-B4C23905D055}" type="slidenum">
              <a:rPr lang="en-US" smtClean="0"/>
              <a:t>38</a:t>
            </a:fld>
            <a:endParaRPr lang="en-US"/>
          </a:p>
        </p:txBody>
      </p:sp>
      <p:sp>
        <p:nvSpPr>
          <p:cNvPr id="5" name="Rectangle 4">
            <a:extLst>
              <a:ext uri="{FF2B5EF4-FFF2-40B4-BE49-F238E27FC236}">
                <a16:creationId xmlns:a16="http://schemas.microsoft.com/office/drawing/2014/main" id="{9304E759-EC3F-4631-A353-57A2E0E31E0C}"/>
              </a:ext>
            </a:extLst>
          </p:cNvPr>
          <p:cNvSpPr/>
          <p:nvPr/>
        </p:nvSpPr>
        <p:spPr>
          <a:xfrm>
            <a:off x="607595" y="3301129"/>
            <a:ext cx="2428214" cy="830997"/>
          </a:xfrm>
          <a:prstGeom prst="rect">
            <a:avLst/>
          </a:prstGeom>
        </p:spPr>
        <p:txBody>
          <a:bodyPr wrap="square">
            <a:spAutoFit/>
          </a:bodyPr>
          <a:lstStyle/>
          <a:p>
            <a:pPr algn="ctr"/>
            <a:r>
              <a:rPr lang="en-US" sz="2400" b="1" dirty="0">
                <a:latin typeface="Calibri Light" charset="0"/>
                <a:ea typeface="Calibri Light" charset="0"/>
                <a:cs typeface="Calibri Light" charset="0"/>
              </a:rPr>
              <a:t>  Backscatter </a:t>
            </a:r>
          </a:p>
          <a:p>
            <a:pPr algn="ctr"/>
            <a:r>
              <a:rPr lang="en-US" sz="2400" b="1" dirty="0">
                <a:latin typeface="Calibri Light" charset="0"/>
                <a:ea typeface="Calibri Light" charset="0"/>
                <a:cs typeface="Calibri Light" charset="0"/>
              </a:rPr>
              <a:t>Transmissions</a:t>
            </a:r>
          </a:p>
        </p:txBody>
      </p:sp>
      <p:sp>
        <p:nvSpPr>
          <p:cNvPr id="6" name="Rectangle 5">
            <a:extLst>
              <a:ext uri="{FF2B5EF4-FFF2-40B4-BE49-F238E27FC236}">
                <a16:creationId xmlns:a16="http://schemas.microsoft.com/office/drawing/2014/main" id="{61004D1F-3833-4084-BC3E-3B383F19F82A}"/>
              </a:ext>
            </a:extLst>
          </p:cNvPr>
          <p:cNvSpPr/>
          <p:nvPr/>
        </p:nvSpPr>
        <p:spPr>
          <a:xfrm>
            <a:off x="607595" y="1293535"/>
            <a:ext cx="2428214" cy="830997"/>
          </a:xfrm>
          <a:prstGeom prst="rect">
            <a:avLst/>
          </a:prstGeom>
        </p:spPr>
        <p:txBody>
          <a:bodyPr wrap="square">
            <a:spAutoFit/>
          </a:bodyPr>
          <a:lstStyle/>
          <a:p>
            <a:pPr algn="ctr"/>
            <a:r>
              <a:rPr lang="en-US" sz="2400" b="1" dirty="0">
                <a:latin typeface="Calibri Light" charset="0"/>
                <a:ea typeface="Calibri Light" charset="0"/>
                <a:cs typeface="Calibri Light" charset="0"/>
              </a:rPr>
              <a:t>Conventional</a:t>
            </a:r>
          </a:p>
          <a:p>
            <a:pPr algn="ctr"/>
            <a:r>
              <a:rPr lang="en-US" sz="2400" b="1" dirty="0">
                <a:latin typeface="Calibri Light" charset="0"/>
                <a:ea typeface="Calibri Light" charset="0"/>
                <a:cs typeface="Calibri Light" charset="0"/>
              </a:rPr>
              <a:t>Radio</a:t>
            </a:r>
          </a:p>
        </p:txBody>
      </p:sp>
      <p:pic>
        <p:nvPicPr>
          <p:cNvPr id="7" name="Picture 6">
            <a:extLst>
              <a:ext uri="{FF2B5EF4-FFF2-40B4-BE49-F238E27FC236}">
                <a16:creationId xmlns:a16="http://schemas.microsoft.com/office/drawing/2014/main" id="{0654281E-2E0C-4E41-9C26-381483DA8A06}"/>
              </a:ext>
            </a:extLst>
          </p:cNvPr>
          <p:cNvPicPr>
            <a:picLocks noChangeAspect="1"/>
          </p:cNvPicPr>
          <p:nvPr/>
        </p:nvPicPr>
        <p:blipFill>
          <a:blip r:embed="rId2"/>
          <a:stretch>
            <a:fillRect/>
          </a:stretch>
        </p:blipFill>
        <p:spPr>
          <a:xfrm>
            <a:off x="4650327" y="1143000"/>
            <a:ext cx="4319645" cy="1267541"/>
          </a:xfrm>
          <a:prstGeom prst="rect">
            <a:avLst/>
          </a:prstGeom>
        </p:spPr>
      </p:pic>
      <p:pic>
        <p:nvPicPr>
          <p:cNvPr id="8" name="Picture 7">
            <a:extLst>
              <a:ext uri="{FF2B5EF4-FFF2-40B4-BE49-F238E27FC236}">
                <a16:creationId xmlns:a16="http://schemas.microsoft.com/office/drawing/2014/main" id="{B50751F3-D6D0-45D4-ACDA-3946C7334F3A}"/>
              </a:ext>
            </a:extLst>
          </p:cNvPr>
          <p:cNvPicPr>
            <a:picLocks noChangeAspect="1"/>
          </p:cNvPicPr>
          <p:nvPr/>
        </p:nvPicPr>
        <p:blipFill>
          <a:blip r:embed="rId3"/>
          <a:stretch>
            <a:fillRect/>
          </a:stretch>
        </p:blipFill>
        <p:spPr>
          <a:xfrm>
            <a:off x="4221328" y="2939821"/>
            <a:ext cx="5486400" cy="1308100"/>
          </a:xfrm>
          <a:prstGeom prst="rect">
            <a:avLst/>
          </a:prstGeom>
        </p:spPr>
      </p:pic>
      <p:sp>
        <p:nvSpPr>
          <p:cNvPr id="9" name="TextBox 8">
            <a:extLst>
              <a:ext uri="{FF2B5EF4-FFF2-40B4-BE49-F238E27FC236}">
                <a16:creationId xmlns:a16="http://schemas.microsoft.com/office/drawing/2014/main" id="{11A6417F-153A-43AE-8909-22029045C752}"/>
              </a:ext>
            </a:extLst>
          </p:cNvPr>
          <p:cNvSpPr txBox="1"/>
          <p:nvPr/>
        </p:nvSpPr>
        <p:spPr>
          <a:xfrm>
            <a:off x="6498336" y="3774059"/>
            <a:ext cx="1341120" cy="276999"/>
          </a:xfrm>
          <a:prstGeom prst="rect">
            <a:avLst/>
          </a:prstGeom>
          <a:solidFill>
            <a:schemeClr val="bg1"/>
          </a:solidFill>
        </p:spPr>
        <p:txBody>
          <a:bodyPr wrap="square" rtlCol="0">
            <a:spAutoFit/>
          </a:bodyPr>
          <a:lstStyle/>
          <a:p>
            <a:r>
              <a:rPr lang="en-US" sz="1200" dirty="0"/>
              <a:t>Backscatter Tag</a:t>
            </a:r>
          </a:p>
        </p:txBody>
      </p:sp>
    </p:spTree>
    <p:extLst>
      <p:ext uri="{BB962C8B-B14F-4D97-AF65-F5344CB8AC3E}">
        <p14:creationId xmlns:p14="http://schemas.microsoft.com/office/powerpoint/2010/main" val="183863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121C-E1C1-4CB5-9628-6AC75933DD7F}"/>
              </a:ext>
            </a:extLst>
          </p:cNvPr>
          <p:cNvSpPr>
            <a:spLocks noGrp="1"/>
          </p:cNvSpPr>
          <p:nvPr>
            <p:ph type="title"/>
          </p:nvPr>
        </p:nvSpPr>
        <p:spPr/>
        <p:txBody>
          <a:bodyPr/>
          <a:lstStyle/>
          <a:p>
            <a:r>
              <a:rPr lang="en-US" dirty="0"/>
              <a:t>RFID sensors</a:t>
            </a:r>
          </a:p>
        </p:txBody>
      </p:sp>
      <p:sp>
        <p:nvSpPr>
          <p:cNvPr id="3" name="Content Placeholder 2">
            <a:extLst>
              <a:ext uri="{FF2B5EF4-FFF2-40B4-BE49-F238E27FC236}">
                <a16:creationId xmlns:a16="http://schemas.microsoft.com/office/drawing/2014/main" id="{300F3169-DACD-4C50-8DE2-4AF86D39F2D3}"/>
              </a:ext>
            </a:extLst>
          </p:cNvPr>
          <p:cNvSpPr>
            <a:spLocks noGrp="1"/>
          </p:cNvSpPr>
          <p:nvPr>
            <p:ph idx="1"/>
          </p:nvPr>
        </p:nvSpPr>
        <p:spPr/>
        <p:txBody>
          <a:bodyPr/>
          <a:lstStyle/>
          <a:p>
            <a:r>
              <a:rPr lang="en-US" dirty="0"/>
              <a:t>First iterations were literally RFID sensors</a:t>
            </a:r>
          </a:p>
          <a:p>
            <a:pPr lvl="1"/>
            <a:r>
              <a:rPr lang="en-US" dirty="0"/>
              <a:t>Limited by cost and range of RFID readers (only a few meters)</a:t>
            </a:r>
          </a:p>
        </p:txBody>
      </p:sp>
      <p:sp>
        <p:nvSpPr>
          <p:cNvPr id="4" name="Slide Number Placeholder 3">
            <a:extLst>
              <a:ext uri="{FF2B5EF4-FFF2-40B4-BE49-F238E27FC236}">
                <a16:creationId xmlns:a16="http://schemas.microsoft.com/office/drawing/2014/main" id="{CE09BB85-702B-4CA4-895F-5814C9DAD987}"/>
              </a:ext>
            </a:extLst>
          </p:cNvPr>
          <p:cNvSpPr>
            <a:spLocks noGrp="1"/>
          </p:cNvSpPr>
          <p:nvPr>
            <p:ph type="sldNum" sz="quarter" idx="12"/>
          </p:nvPr>
        </p:nvSpPr>
        <p:spPr/>
        <p:txBody>
          <a:bodyPr/>
          <a:lstStyle/>
          <a:p>
            <a:fld id="{0778C724-3839-4D76-A707-B4C23905D055}" type="slidenum">
              <a:rPr lang="en-US" smtClean="0"/>
              <a:t>39</a:t>
            </a:fld>
            <a:endParaRPr lang="en-US"/>
          </a:p>
        </p:txBody>
      </p:sp>
      <p:pic>
        <p:nvPicPr>
          <p:cNvPr id="5" name="Picture 4">
            <a:extLst>
              <a:ext uri="{FF2B5EF4-FFF2-40B4-BE49-F238E27FC236}">
                <a16:creationId xmlns:a16="http://schemas.microsoft.com/office/drawing/2014/main" id="{2A150DD2-36FA-469E-9F7B-1122494E2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744" y="3429000"/>
            <a:ext cx="2982615" cy="1780165"/>
          </a:xfrm>
          <a:prstGeom prst="rect">
            <a:avLst/>
          </a:prstGeom>
        </p:spPr>
      </p:pic>
      <p:pic>
        <p:nvPicPr>
          <p:cNvPr id="6" name="Picture 5">
            <a:extLst>
              <a:ext uri="{FF2B5EF4-FFF2-40B4-BE49-F238E27FC236}">
                <a16:creationId xmlns:a16="http://schemas.microsoft.com/office/drawing/2014/main" id="{39F031F3-0183-4DA0-B6B7-3966F48BD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159" y="3747046"/>
            <a:ext cx="4622051" cy="1144072"/>
          </a:xfrm>
          <a:prstGeom prst="rect">
            <a:avLst/>
          </a:prstGeom>
        </p:spPr>
      </p:pic>
      <p:sp>
        <p:nvSpPr>
          <p:cNvPr id="7" name="TextBox 6">
            <a:extLst>
              <a:ext uri="{FF2B5EF4-FFF2-40B4-BE49-F238E27FC236}">
                <a16:creationId xmlns:a16="http://schemas.microsoft.com/office/drawing/2014/main" id="{2A90BC01-58DD-4F6A-88D6-C2863D657144}"/>
              </a:ext>
            </a:extLst>
          </p:cNvPr>
          <p:cNvSpPr txBox="1"/>
          <p:nvPr/>
        </p:nvSpPr>
        <p:spPr>
          <a:xfrm>
            <a:off x="1520862" y="5528726"/>
            <a:ext cx="3316377" cy="646331"/>
          </a:xfrm>
          <a:prstGeom prst="rect">
            <a:avLst/>
          </a:prstGeom>
          <a:noFill/>
        </p:spPr>
        <p:txBody>
          <a:bodyPr wrap="square" rtlCol="0">
            <a:spAutoFit/>
          </a:bodyPr>
          <a:lstStyle/>
          <a:p>
            <a:pPr algn="ctr"/>
            <a:r>
              <a:rPr lang="en-US" dirty="0">
                <a:latin typeface="+mj-lt"/>
              </a:rPr>
              <a:t>WISP 5.0</a:t>
            </a:r>
          </a:p>
          <a:p>
            <a:pPr algn="ctr"/>
            <a:r>
              <a:rPr lang="en-US" dirty="0">
                <a:latin typeface="+mj-lt"/>
              </a:rPr>
              <a:t>University of Washington</a:t>
            </a:r>
          </a:p>
        </p:txBody>
      </p:sp>
      <p:sp>
        <p:nvSpPr>
          <p:cNvPr id="8" name="TextBox 7">
            <a:extLst>
              <a:ext uri="{FF2B5EF4-FFF2-40B4-BE49-F238E27FC236}">
                <a16:creationId xmlns:a16="http://schemas.microsoft.com/office/drawing/2014/main" id="{B28EAB97-8D92-4444-9ABE-7D96695BA7A7}"/>
              </a:ext>
            </a:extLst>
          </p:cNvPr>
          <p:cNvSpPr txBox="1"/>
          <p:nvPr/>
        </p:nvSpPr>
        <p:spPr>
          <a:xfrm>
            <a:off x="6687960" y="5363987"/>
            <a:ext cx="2815118" cy="646331"/>
          </a:xfrm>
          <a:prstGeom prst="rect">
            <a:avLst/>
          </a:prstGeom>
          <a:noFill/>
        </p:spPr>
        <p:txBody>
          <a:bodyPr wrap="square" rtlCol="0">
            <a:spAutoFit/>
          </a:bodyPr>
          <a:lstStyle/>
          <a:p>
            <a:pPr algn="ctr"/>
            <a:r>
              <a:rPr lang="en-US" dirty="0">
                <a:latin typeface="+mj-lt"/>
              </a:rPr>
              <a:t>Moo 1.0</a:t>
            </a:r>
          </a:p>
          <a:p>
            <a:pPr algn="ctr"/>
            <a:r>
              <a:rPr lang="en-US" dirty="0">
                <a:latin typeface="+mj-lt"/>
              </a:rPr>
              <a:t>University of Massachusetts</a:t>
            </a:r>
          </a:p>
        </p:txBody>
      </p:sp>
    </p:spTree>
    <p:extLst>
      <p:ext uri="{BB962C8B-B14F-4D97-AF65-F5344CB8AC3E}">
        <p14:creationId xmlns:p14="http://schemas.microsoft.com/office/powerpoint/2010/main" val="321559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B137-BC12-46EC-9F2B-3ED9F001A239}"/>
              </a:ext>
            </a:extLst>
          </p:cNvPr>
          <p:cNvSpPr>
            <a:spLocks noGrp="1"/>
          </p:cNvSpPr>
          <p:nvPr>
            <p:ph type="title"/>
          </p:nvPr>
        </p:nvSpPr>
        <p:spPr/>
        <p:txBody>
          <a:bodyPr/>
          <a:lstStyle/>
          <a:p>
            <a:r>
              <a:rPr lang="en-US" dirty="0"/>
              <a:t>Do novel networks meet application needs?</a:t>
            </a:r>
          </a:p>
        </p:txBody>
      </p:sp>
      <p:sp>
        <p:nvSpPr>
          <p:cNvPr id="3" name="Text Placeholder 2">
            <a:extLst>
              <a:ext uri="{FF2B5EF4-FFF2-40B4-BE49-F238E27FC236}">
                <a16:creationId xmlns:a16="http://schemas.microsoft.com/office/drawing/2014/main" id="{9B64F554-A91E-4306-8D05-BD80D6ABF3A4}"/>
              </a:ext>
            </a:extLst>
          </p:cNvPr>
          <p:cNvSpPr>
            <a:spLocks noGrp="1"/>
          </p:cNvSpPr>
          <p:nvPr>
            <p:ph idx="1"/>
          </p:nvPr>
        </p:nvSpPr>
        <p:spPr/>
        <p:txBody>
          <a:bodyPr/>
          <a:lstStyle/>
          <a:p>
            <a:r>
              <a:rPr lang="en-US" dirty="0"/>
              <a:t>How do we compare varied requirements and capabilities?</a:t>
            </a:r>
          </a:p>
          <a:p>
            <a:pPr lvl="1"/>
            <a:r>
              <a:rPr lang="en-US" dirty="0">
                <a:latin typeface="+mn-lt"/>
              </a:rPr>
              <a:t>Networks have throughput per gateway and range of gateway.</a:t>
            </a:r>
          </a:p>
          <a:p>
            <a:pPr lvl="1"/>
            <a:r>
              <a:rPr lang="en-US" dirty="0"/>
              <a:t>Applications have throughput per device and deployment area.</a:t>
            </a:r>
          </a:p>
          <a:p>
            <a:pPr lvl="1"/>
            <a:endParaRPr lang="en-US" dirty="0">
              <a:latin typeface="+mn-lt"/>
            </a:endParaRPr>
          </a:p>
          <a:p>
            <a:r>
              <a:rPr lang="en-US" dirty="0"/>
              <a:t>Each gateway must support throughput for all devices in its coverage area.</a:t>
            </a:r>
          </a:p>
          <a:p>
            <a:pPr lvl="1"/>
            <a:r>
              <a:rPr lang="en-US" dirty="0">
                <a:latin typeface="+mn-lt"/>
              </a:rPr>
              <a:t>Deployment areas are often wider than a single gateway’s range.</a:t>
            </a:r>
          </a:p>
          <a:p>
            <a:pPr lvl="1"/>
            <a:endParaRPr lang="en-US" dirty="0"/>
          </a:p>
          <a:p>
            <a:r>
              <a:rPr lang="en-US" dirty="0">
                <a:latin typeface="+mn-lt"/>
              </a:rPr>
              <a:t>Solution: compare the density of communication.</a:t>
            </a:r>
          </a:p>
          <a:p>
            <a:pPr lvl="1"/>
            <a:r>
              <a:rPr lang="en-US" dirty="0">
                <a:latin typeface="+mn-lt"/>
              </a:rPr>
              <a:t>Data communication rate per unit area.</a:t>
            </a:r>
          </a:p>
        </p:txBody>
      </p:sp>
      <p:sp>
        <p:nvSpPr>
          <p:cNvPr id="4" name="Slide Number Placeholder 3">
            <a:extLst>
              <a:ext uri="{FF2B5EF4-FFF2-40B4-BE49-F238E27FC236}">
                <a16:creationId xmlns:a16="http://schemas.microsoft.com/office/drawing/2014/main" id="{0C930F1D-5672-4745-8BAA-217CD0BB5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292894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C417-4DD5-431F-B45D-087B04CF48E4}"/>
              </a:ext>
            </a:extLst>
          </p:cNvPr>
          <p:cNvSpPr>
            <a:spLocks noGrp="1"/>
          </p:cNvSpPr>
          <p:nvPr>
            <p:ph type="title"/>
          </p:nvPr>
        </p:nvSpPr>
        <p:spPr/>
        <p:txBody>
          <a:bodyPr/>
          <a:lstStyle/>
          <a:p>
            <a:r>
              <a:rPr lang="en-US" dirty="0"/>
              <a:t>Backscatter + LPWAN = usable?</a:t>
            </a:r>
          </a:p>
        </p:txBody>
      </p:sp>
      <p:sp>
        <p:nvSpPr>
          <p:cNvPr id="3" name="Content Placeholder 2">
            <a:extLst>
              <a:ext uri="{FF2B5EF4-FFF2-40B4-BE49-F238E27FC236}">
                <a16:creationId xmlns:a16="http://schemas.microsoft.com/office/drawing/2014/main" id="{2C257520-0690-4816-B83E-9799830C5DFD}"/>
              </a:ext>
            </a:extLst>
          </p:cNvPr>
          <p:cNvSpPr>
            <a:spLocks noGrp="1"/>
          </p:cNvSpPr>
          <p:nvPr>
            <p:ph idx="1"/>
          </p:nvPr>
        </p:nvSpPr>
        <p:spPr/>
        <p:txBody>
          <a:bodyPr/>
          <a:lstStyle/>
          <a:p>
            <a:r>
              <a:rPr lang="en-US" dirty="0"/>
              <a:t>Idea:</a:t>
            </a:r>
          </a:p>
          <a:p>
            <a:pPr lvl="1"/>
            <a:r>
              <a:rPr lang="en-US" dirty="0"/>
              <a:t>Backscatter is about low energy operation</a:t>
            </a:r>
          </a:p>
          <a:p>
            <a:pPr lvl="1"/>
            <a:r>
              <a:rPr lang="en-US" dirty="0"/>
              <a:t>LPWANs are about long-range operation</a:t>
            </a:r>
          </a:p>
          <a:p>
            <a:pPr lvl="1"/>
            <a:r>
              <a:rPr lang="en-US" dirty="0"/>
              <a:t>Can we combine them for low energy and medium-long range?</a:t>
            </a:r>
          </a:p>
          <a:p>
            <a:pPr lvl="1"/>
            <a:endParaRPr lang="en-US" dirty="0"/>
          </a:p>
          <a:p>
            <a:pPr lvl="1"/>
            <a:endParaRPr lang="en-US" dirty="0"/>
          </a:p>
          <a:p>
            <a:r>
              <a:rPr lang="en-US" dirty="0" err="1"/>
              <a:t>LoRea</a:t>
            </a:r>
            <a:r>
              <a:rPr lang="en-US" dirty="0"/>
              <a:t>: long-range transmissions at </a:t>
            </a:r>
            <a:r>
              <a:rPr lang="en-US" dirty="0" err="1"/>
              <a:t>μW</a:t>
            </a:r>
            <a:endParaRPr lang="en-US" dirty="0"/>
          </a:p>
          <a:p>
            <a:pPr lvl="1"/>
            <a:r>
              <a:rPr lang="en-US" dirty="0"/>
              <a:t>(Next few slides stolen from </a:t>
            </a:r>
            <a:r>
              <a:rPr lang="en-US" dirty="0" err="1"/>
              <a:t>Ambuj’s</a:t>
            </a:r>
            <a:r>
              <a:rPr lang="en-US" dirty="0"/>
              <a:t> talks)</a:t>
            </a:r>
          </a:p>
        </p:txBody>
      </p:sp>
      <p:sp>
        <p:nvSpPr>
          <p:cNvPr id="4" name="Slide Number Placeholder 3">
            <a:extLst>
              <a:ext uri="{FF2B5EF4-FFF2-40B4-BE49-F238E27FC236}">
                <a16:creationId xmlns:a16="http://schemas.microsoft.com/office/drawing/2014/main" id="{AE9F8B16-9382-4147-922B-038CC0DF8B8F}"/>
              </a:ext>
            </a:extLst>
          </p:cNvPr>
          <p:cNvSpPr>
            <a:spLocks noGrp="1"/>
          </p:cNvSpPr>
          <p:nvPr>
            <p:ph type="sldNum" sz="quarter" idx="12"/>
          </p:nvPr>
        </p:nvSpPr>
        <p:spPr/>
        <p:txBody>
          <a:bodyPr/>
          <a:lstStyle/>
          <a:p>
            <a:fld id="{0778C724-3839-4D76-A707-B4C23905D055}" type="slidenum">
              <a:rPr lang="en-US" smtClean="0"/>
              <a:t>40</a:t>
            </a:fld>
            <a:endParaRPr lang="en-US"/>
          </a:p>
        </p:txBody>
      </p:sp>
      <p:pic>
        <p:nvPicPr>
          <p:cNvPr id="6" name="Picture 5">
            <a:extLst>
              <a:ext uri="{FF2B5EF4-FFF2-40B4-BE49-F238E27FC236}">
                <a16:creationId xmlns:a16="http://schemas.microsoft.com/office/drawing/2014/main" id="{11195CAC-62F7-48FC-B519-B0CD6DAD2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59" y="3702283"/>
            <a:ext cx="3704228" cy="2469917"/>
          </a:xfrm>
          <a:prstGeom prst="rect">
            <a:avLst/>
          </a:prstGeom>
        </p:spPr>
      </p:pic>
      <p:sp>
        <p:nvSpPr>
          <p:cNvPr id="7" name="TextBox 6">
            <a:extLst>
              <a:ext uri="{FF2B5EF4-FFF2-40B4-BE49-F238E27FC236}">
                <a16:creationId xmlns:a16="http://schemas.microsoft.com/office/drawing/2014/main" id="{F9EC30A3-CA4D-461D-869B-620D88BE958E}"/>
              </a:ext>
            </a:extLst>
          </p:cNvPr>
          <p:cNvSpPr txBox="1"/>
          <p:nvPr/>
        </p:nvSpPr>
        <p:spPr>
          <a:xfrm>
            <a:off x="260298" y="6356350"/>
            <a:ext cx="11667392" cy="338554"/>
          </a:xfrm>
          <a:prstGeom prst="rect">
            <a:avLst/>
          </a:prstGeom>
          <a:noFill/>
        </p:spPr>
        <p:txBody>
          <a:bodyPr wrap="square" rtlCol="0">
            <a:spAutoFit/>
          </a:bodyPr>
          <a:lstStyle/>
          <a:p>
            <a:r>
              <a:rPr lang="en-US" sz="1600" dirty="0">
                <a:latin typeface="+mj-lt"/>
              </a:rPr>
              <a:t>Varshney et al. ”LoRea: A Backscatter architecture that achieves a long communication range” </a:t>
            </a:r>
            <a:r>
              <a:rPr lang="en-US" sz="1600" dirty="0" err="1">
                <a:latin typeface="+mj-lt"/>
              </a:rPr>
              <a:t>SenSys</a:t>
            </a:r>
            <a:r>
              <a:rPr lang="en-US" sz="1600" dirty="0">
                <a:latin typeface="+mj-lt"/>
              </a:rPr>
              <a:t> 2017</a:t>
            </a:r>
          </a:p>
        </p:txBody>
      </p:sp>
    </p:spTree>
    <p:extLst>
      <p:ext uri="{BB962C8B-B14F-4D97-AF65-F5344CB8AC3E}">
        <p14:creationId xmlns:p14="http://schemas.microsoft.com/office/powerpoint/2010/main" val="266672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82952" cy="4828847"/>
          </a:xfrm>
        </p:spPr>
        <p:txBody>
          <a:bodyPr>
            <a:normAutofit/>
          </a:bodyPr>
          <a:lstStyle/>
          <a:p>
            <a:r>
              <a:rPr lang="en-US" dirty="0">
                <a:latin typeface="Calibri Light" charset="0"/>
                <a:ea typeface="Calibri Light" charset="0"/>
                <a:cs typeface="Calibri Light" charset="0"/>
              </a:rPr>
              <a:t>Bi-static setup spatially separates carrier generation from the receiver</a:t>
            </a:r>
          </a:p>
          <a:p>
            <a:endParaRPr lang="en-US" dirty="0">
              <a:latin typeface="Calibri Light" charset="0"/>
              <a:ea typeface="Calibri Light" charset="0"/>
              <a:cs typeface="Calibri Light" charset="0"/>
            </a:endParaRPr>
          </a:p>
          <a:p>
            <a:endParaRPr lang="en-US" dirty="0">
              <a:latin typeface="Calibri Light" charset="0"/>
              <a:ea typeface="Calibri Light" charset="0"/>
              <a:cs typeface="Calibri Light" charset="0"/>
            </a:endParaRPr>
          </a:p>
          <a:p>
            <a:endParaRPr lang="en-US" dirty="0">
              <a:latin typeface="Calibri Light" charset="0"/>
              <a:ea typeface="Calibri Light" charset="0"/>
              <a:cs typeface="Calibri Light" charset="0"/>
            </a:endParaRPr>
          </a:p>
          <a:p>
            <a:endParaRPr lang="en-US" dirty="0">
              <a:latin typeface="Calibri Light" charset="0"/>
              <a:ea typeface="Calibri Light" charset="0"/>
              <a:cs typeface="Calibri Light" charset="0"/>
            </a:endParaRPr>
          </a:p>
          <a:p>
            <a:pPr marL="0" indent="0" algn="ctr">
              <a:buNone/>
            </a:pPr>
            <a:endParaRPr lang="en-US" dirty="0">
              <a:latin typeface="Calibri Light" charset="0"/>
              <a:ea typeface="Calibri Light" charset="0"/>
              <a:cs typeface="Calibri Light" charset="0"/>
            </a:endParaRPr>
          </a:p>
          <a:p>
            <a:r>
              <a:rPr lang="en-US" dirty="0">
                <a:latin typeface="Calibri Light" charset="0"/>
                <a:ea typeface="Calibri Light" charset="0"/>
                <a:cs typeface="Calibri Light" charset="0"/>
              </a:rPr>
              <a:t>Use devices that surround us for providing the necessary carrier signal</a:t>
            </a:r>
          </a:p>
          <a:p>
            <a:pPr marL="0" indent="0" algn="ctr">
              <a:buNone/>
            </a:pPr>
            <a:endParaRPr lang="en-US" b="1" dirty="0">
              <a:ea typeface="Calibri Light" charset="0"/>
              <a:cs typeface="Calibri Light" charset="0"/>
            </a:endParaRPr>
          </a:p>
          <a:p>
            <a:pPr marL="0" indent="0" algn="ctr">
              <a:buNone/>
            </a:pPr>
            <a:r>
              <a:rPr lang="en-US" b="1" dirty="0">
                <a:ea typeface="Calibri Light" charset="0"/>
                <a:cs typeface="Calibri Light" charset="0"/>
              </a:rPr>
              <a:t>Self-interference reduced due to path loss suffered by carrier signal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51276-10E0-6347-83FD-341D002F38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6982146" y="4293815"/>
            <a:ext cx="3256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Bi-static configuration</a:t>
            </a:r>
          </a:p>
        </p:txBody>
      </p:sp>
      <p:sp>
        <p:nvSpPr>
          <p:cNvPr id="8" name="TextBox 7"/>
          <p:cNvSpPr txBox="1"/>
          <p:nvPr/>
        </p:nvSpPr>
        <p:spPr>
          <a:xfrm>
            <a:off x="1662766" y="4291914"/>
            <a:ext cx="35470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Monostatic configuration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68" y="2508897"/>
            <a:ext cx="5297525" cy="16088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069" y="2498398"/>
            <a:ext cx="5441034" cy="1616433"/>
          </a:xfrm>
          <a:prstGeom prst="rect">
            <a:avLst/>
          </a:prstGeom>
        </p:spPr>
      </p:pic>
      <p:sp>
        <p:nvSpPr>
          <p:cNvPr id="5" name="Footer Placeholder 4">
            <a:extLst>
              <a:ext uri="{FF2B5EF4-FFF2-40B4-BE49-F238E27FC236}">
                <a16:creationId xmlns:a16="http://schemas.microsoft.com/office/drawing/2014/main" id="{295972B7-AAF2-468A-A053-78C7E85D64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ambujv@berkeley.edu</a:t>
            </a:r>
          </a:p>
        </p:txBody>
      </p:sp>
      <p:sp>
        <p:nvSpPr>
          <p:cNvPr id="11" name="Title 10">
            <a:extLst>
              <a:ext uri="{FF2B5EF4-FFF2-40B4-BE49-F238E27FC236}">
                <a16:creationId xmlns:a16="http://schemas.microsoft.com/office/drawing/2014/main" id="{D39DB4D2-6648-431E-8431-A21F66AD8E1A}"/>
              </a:ext>
            </a:extLst>
          </p:cNvPr>
          <p:cNvSpPr>
            <a:spLocks noGrp="1"/>
          </p:cNvSpPr>
          <p:nvPr>
            <p:ph type="title"/>
          </p:nvPr>
        </p:nvSpPr>
        <p:spPr/>
        <p:txBody>
          <a:bodyPr>
            <a:normAutofit/>
          </a:bodyPr>
          <a:lstStyle/>
          <a:p>
            <a:r>
              <a:rPr lang="en-US" sz="4400" dirty="0"/>
              <a:t>Design element #1: </a:t>
            </a:r>
            <a:r>
              <a:rPr lang="en-US" sz="4400" dirty="0" err="1"/>
              <a:t>LoRea</a:t>
            </a:r>
            <a:r>
              <a:rPr lang="en-US" sz="4400" dirty="0"/>
              <a:t> decouples the carrier signal generation and reception</a:t>
            </a:r>
            <a:endParaRPr lang="en-SE" dirty="0"/>
          </a:p>
        </p:txBody>
      </p:sp>
    </p:spTree>
    <p:extLst>
      <p:ext uri="{BB962C8B-B14F-4D97-AF65-F5344CB8AC3E}">
        <p14:creationId xmlns:p14="http://schemas.microsoft.com/office/powerpoint/2010/main" val="216585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35" y="1768547"/>
            <a:ext cx="11632665" cy="5040959"/>
          </a:xfrm>
          <a:solidFill>
            <a:schemeClr val="bg1"/>
          </a:solidFill>
        </p:spPr>
        <p:txBody>
          <a:bodyPr>
            <a:normAutofit/>
          </a:bodyPr>
          <a:lstStyle/>
          <a:p>
            <a:r>
              <a:rPr lang="en-US" dirty="0">
                <a:latin typeface="+mj-lt"/>
                <a:ea typeface="Calibri Light" charset="0"/>
                <a:cs typeface="Calibri Light" charset="0"/>
              </a:rPr>
              <a:t>Backscatter is a mixing  process</a:t>
            </a: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r>
              <a:rPr lang="en-US" dirty="0">
                <a:latin typeface="+mj-lt"/>
              </a:rPr>
              <a:t>Transceivers attenuate interference at adjacent frequency channels</a:t>
            </a:r>
          </a:p>
          <a:p>
            <a:r>
              <a:rPr lang="en-US" dirty="0">
                <a:latin typeface="+mj-lt"/>
              </a:rPr>
              <a:t>Frequency separation reduces interference from carrier to backscatter signal</a:t>
            </a:r>
          </a:p>
          <a:p>
            <a:pPr marL="0" indent="0" algn="ctr">
              <a:buNone/>
            </a:pPr>
            <a:endParaRPr lang="en-US" dirty="0">
              <a:solidFill>
                <a:srgbClr val="FF0000"/>
              </a:solidFill>
              <a:latin typeface="+mj-lt"/>
            </a:endParaRPr>
          </a:p>
          <a:p>
            <a:pPr marL="0" indent="0" algn="ctr">
              <a:buNone/>
            </a:pPr>
            <a:endParaRPr lang="en-US" dirty="0">
              <a:solidFill>
                <a:srgbClr val="FF0000"/>
              </a:solidFill>
              <a:latin typeface="+mj-lt"/>
            </a:endParaRPr>
          </a:p>
          <a:p>
            <a:pPr lvl="1"/>
            <a:endParaRPr lang="en-US" dirty="0">
              <a:latin typeface="Calibri Light" charset="0"/>
              <a:ea typeface="Calibri Light" charset="0"/>
              <a:cs typeface="Calibri Light" charset="0"/>
            </a:endParaRPr>
          </a:p>
          <a:p>
            <a:pPr lvl="1"/>
            <a:endParaRPr lang="en-US" dirty="0">
              <a:latin typeface="Calibri Light" charset="0"/>
              <a:ea typeface="Calibri Light" charset="0"/>
              <a:cs typeface="Calibri Light" charset="0"/>
            </a:endParaRPr>
          </a:p>
          <a:p>
            <a:pPr lvl="1"/>
            <a:endParaRPr lang="en-US" dirty="0">
              <a:latin typeface="Calibri Light" charset="0"/>
              <a:ea typeface="Calibri Light" charset="0"/>
              <a:cs typeface="Calibri Light"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51276-10E0-6347-83FD-341D002F38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234" y="2098843"/>
            <a:ext cx="6465530" cy="1963605"/>
          </a:xfrm>
          <a:prstGeom prst="rect">
            <a:avLst/>
          </a:prstGeom>
        </p:spPr>
      </p:pic>
      <p:sp>
        <p:nvSpPr>
          <p:cNvPr id="4" name="Footer Placeholder 3">
            <a:extLst>
              <a:ext uri="{FF2B5EF4-FFF2-40B4-BE49-F238E27FC236}">
                <a16:creationId xmlns:a16="http://schemas.microsoft.com/office/drawing/2014/main" id="{0E823F7A-8250-43BB-B887-CC79F4EE86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ambujv@berkeley.edu</a:t>
            </a:r>
          </a:p>
        </p:txBody>
      </p:sp>
      <p:sp>
        <p:nvSpPr>
          <p:cNvPr id="9" name="TextBox 8">
            <a:extLst>
              <a:ext uri="{FF2B5EF4-FFF2-40B4-BE49-F238E27FC236}">
                <a16:creationId xmlns:a16="http://schemas.microsoft.com/office/drawing/2014/main" id="{BB7C1BCC-5E58-4337-9D38-C6C336D39B6C}"/>
              </a:ext>
            </a:extLst>
          </p:cNvPr>
          <p:cNvSpPr txBox="1"/>
          <p:nvPr/>
        </p:nvSpPr>
        <p:spPr>
          <a:xfrm>
            <a:off x="961474" y="5468005"/>
            <a:ext cx="1026904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 complex self-interference mechanisms required at reader</a:t>
            </a:r>
          </a:p>
        </p:txBody>
      </p:sp>
      <p:sp>
        <p:nvSpPr>
          <p:cNvPr id="11" name="Title 10">
            <a:extLst>
              <a:ext uri="{FF2B5EF4-FFF2-40B4-BE49-F238E27FC236}">
                <a16:creationId xmlns:a16="http://schemas.microsoft.com/office/drawing/2014/main" id="{B9698165-08DC-4A65-94CB-475F1CA8382B}"/>
              </a:ext>
            </a:extLst>
          </p:cNvPr>
          <p:cNvSpPr>
            <a:spLocks noGrp="1"/>
          </p:cNvSpPr>
          <p:nvPr>
            <p:ph type="title"/>
          </p:nvPr>
        </p:nvSpPr>
        <p:spPr>
          <a:xfrm>
            <a:off x="838200" y="365125"/>
            <a:ext cx="10515600" cy="1325563"/>
          </a:xfrm>
        </p:spPr>
        <p:txBody>
          <a:bodyPr>
            <a:normAutofit/>
          </a:bodyPr>
          <a:lstStyle/>
          <a:p>
            <a:r>
              <a:rPr lang="en-US" sz="4400" dirty="0"/>
              <a:t>Design element #2: </a:t>
            </a:r>
            <a:r>
              <a:rPr lang="en-US" sz="4400" dirty="0" err="1"/>
              <a:t>LoRea</a:t>
            </a:r>
            <a:r>
              <a:rPr lang="en-US" sz="4400" dirty="0"/>
              <a:t> backscatters at a frequency offset from the carrier signal</a:t>
            </a:r>
            <a:endParaRPr lang="en-SE" dirty="0"/>
          </a:p>
        </p:txBody>
      </p:sp>
    </p:spTree>
    <p:extLst>
      <p:ext uri="{BB962C8B-B14F-4D97-AF65-F5344CB8AC3E}">
        <p14:creationId xmlns:p14="http://schemas.microsoft.com/office/powerpoint/2010/main" val="1543413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0406" cy="1325563"/>
          </a:xfrm>
        </p:spPr>
        <p:txBody>
          <a:bodyPr>
            <a:normAutofit/>
          </a:bodyPr>
          <a:lstStyle/>
          <a:p>
            <a:r>
              <a:rPr lang="en-US" sz="4000" dirty="0"/>
              <a:t>We ran out of space while performing experiments</a:t>
            </a:r>
          </a:p>
        </p:txBody>
      </p:sp>
      <p:sp>
        <p:nvSpPr>
          <p:cNvPr id="3" name="Content Placeholder 2"/>
          <p:cNvSpPr>
            <a:spLocks noGrp="1"/>
          </p:cNvSpPr>
          <p:nvPr>
            <p:ph idx="1"/>
          </p:nvPr>
        </p:nvSpPr>
        <p:spPr>
          <a:xfrm>
            <a:off x="838199" y="1509041"/>
            <a:ext cx="11180380" cy="4802558"/>
          </a:xfrm>
        </p:spPr>
        <p:txBody>
          <a:bodyPr/>
          <a:lstStyle/>
          <a:p>
            <a:r>
              <a:rPr lang="en-US" dirty="0">
                <a:latin typeface="+mj-lt"/>
                <a:ea typeface="Calibri Light" charset="0"/>
                <a:cs typeface="Calibri Light" charset="0"/>
              </a:rPr>
              <a:t>State-of-art few meters. We achieved kilometers, was difficult to anticipate</a:t>
            </a:r>
          </a:p>
          <a:p>
            <a:r>
              <a:rPr lang="en-US" dirty="0">
                <a:latin typeface="+mj-lt"/>
                <a:ea typeface="Calibri Light" charset="0"/>
                <a:cs typeface="Calibri Light" charset="0"/>
              </a:rPr>
              <a:t>Initial experiments conducted near the university and a river in Uppsala</a:t>
            </a:r>
          </a:p>
          <a:p>
            <a:pPr marL="457200" lvl="1" indent="0">
              <a:buNone/>
            </a:pPr>
            <a:endParaRPr lang="en-US" dirty="0">
              <a:latin typeface="+mj-lt"/>
              <a:ea typeface="Calibri Light" charset="0"/>
              <a:cs typeface="Calibri Light"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51276-10E0-6347-83FD-341D002F38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Content Placeholder 3" descr="Content Placeholder 3">
            <a:extLst>
              <a:ext uri="{FF2B5EF4-FFF2-40B4-BE49-F238E27FC236}">
                <a16:creationId xmlns:a16="http://schemas.microsoft.com/office/drawing/2014/main" id="{F2D30E5F-83C6-475C-819F-8E387C1EE510}"/>
              </a:ext>
            </a:extLst>
          </p:cNvPr>
          <p:cNvPicPr>
            <a:picLocks noChangeAspect="1"/>
          </p:cNvPicPr>
          <p:nvPr/>
        </p:nvPicPr>
        <p:blipFill>
          <a:blip r:embed="rId3"/>
          <a:stretch>
            <a:fillRect/>
          </a:stretch>
        </p:blipFill>
        <p:spPr>
          <a:xfrm>
            <a:off x="2292433" y="2593790"/>
            <a:ext cx="2552163" cy="3402887"/>
          </a:xfrm>
          <a:prstGeom prst="rect">
            <a:avLst/>
          </a:prstGeom>
          <a:ln w="12700">
            <a:miter lim="400000"/>
          </a:ln>
        </p:spPr>
      </p:pic>
      <p:pic>
        <p:nvPicPr>
          <p:cNvPr id="12" name="Content Placeholder 3" descr="Content Placeholder 3">
            <a:extLst>
              <a:ext uri="{FF2B5EF4-FFF2-40B4-BE49-F238E27FC236}">
                <a16:creationId xmlns:a16="http://schemas.microsoft.com/office/drawing/2014/main" id="{7ADF566F-DD72-4624-AB53-FB3782C94762}"/>
              </a:ext>
            </a:extLst>
          </p:cNvPr>
          <p:cNvPicPr>
            <a:picLocks noChangeAspect="1"/>
          </p:cNvPicPr>
          <p:nvPr/>
        </p:nvPicPr>
        <p:blipFill>
          <a:blip r:embed="rId4"/>
          <a:stretch>
            <a:fillRect/>
          </a:stretch>
        </p:blipFill>
        <p:spPr>
          <a:xfrm>
            <a:off x="6298829" y="2549040"/>
            <a:ext cx="2552163" cy="3402886"/>
          </a:xfrm>
          <a:prstGeom prst="rect">
            <a:avLst/>
          </a:prstGeom>
          <a:ln w="12700">
            <a:miter lim="400000"/>
          </a:ln>
        </p:spPr>
      </p:pic>
      <p:sp>
        <p:nvSpPr>
          <p:cNvPr id="7" name="TextBox 6">
            <a:extLst>
              <a:ext uri="{FF2B5EF4-FFF2-40B4-BE49-F238E27FC236}">
                <a16:creationId xmlns:a16="http://schemas.microsoft.com/office/drawing/2014/main" id="{5B730E18-8D3F-40B6-983E-E058D5F39156}"/>
              </a:ext>
            </a:extLst>
          </p:cNvPr>
          <p:cNvSpPr txBox="1"/>
          <p:nvPr/>
        </p:nvSpPr>
        <p:spPr>
          <a:xfrm>
            <a:off x="2649531" y="5978592"/>
            <a:ext cx="18283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Experiment Setup</a:t>
            </a:r>
          </a:p>
        </p:txBody>
      </p:sp>
      <p:sp>
        <p:nvSpPr>
          <p:cNvPr id="8" name="TextBox 7">
            <a:extLst>
              <a:ext uri="{FF2B5EF4-FFF2-40B4-BE49-F238E27FC236}">
                <a16:creationId xmlns:a16="http://schemas.microsoft.com/office/drawing/2014/main" id="{C4834A9E-6593-4EF8-8F82-F9A9AB071E1C}"/>
              </a:ext>
            </a:extLst>
          </p:cNvPr>
          <p:cNvSpPr txBox="1"/>
          <p:nvPr/>
        </p:nvSpPr>
        <p:spPr>
          <a:xfrm>
            <a:off x="6096000" y="5996677"/>
            <a:ext cx="29844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Receiving transmissions 1km away from the setup</a:t>
            </a:r>
          </a:p>
        </p:txBody>
      </p:sp>
      <p:sp>
        <p:nvSpPr>
          <p:cNvPr id="5" name="Footer Placeholder 4">
            <a:extLst>
              <a:ext uri="{FF2B5EF4-FFF2-40B4-BE49-F238E27FC236}">
                <a16:creationId xmlns:a16="http://schemas.microsoft.com/office/drawing/2014/main" id="{E75ADFBD-39D5-42CA-B064-DB2AC7FFAA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ambujv@berkeley.edu</a:t>
            </a:r>
          </a:p>
        </p:txBody>
      </p:sp>
    </p:spTree>
    <p:extLst>
      <p:ext uri="{BB962C8B-B14F-4D97-AF65-F5344CB8AC3E}">
        <p14:creationId xmlns:p14="http://schemas.microsoft.com/office/powerpoint/2010/main" val="2476922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2A2E91-587E-4D76-9EAF-64A00387C4A6}"/>
              </a:ext>
            </a:extLst>
          </p:cNvPr>
          <p:cNvGraphicFramePr>
            <a:graphicFrameLocks noGrp="1"/>
          </p:cNvGraphicFramePr>
          <p:nvPr/>
        </p:nvGraphicFramePr>
        <p:xfrm>
          <a:off x="1798736" y="1991195"/>
          <a:ext cx="8128000" cy="333756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dirty="0"/>
                        <a:t>System name</a:t>
                      </a:r>
                      <a:endParaRPr lang="en-US" dirty="0">
                        <a:latin typeface="+mj-lt"/>
                      </a:endParaRPr>
                    </a:p>
                  </a:txBody>
                  <a:tcPr/>
                </a:tc>
                <a:tc>
                  <a:txBody>
                    <a:bodyPr/>
                    <a:lstStyle/>
                    <a:p>
                      <a:pPr algn="ctr"/>
                      <a:r>
                        <a:rPr lang="en-US" dirty="0"/>
                        <a:t>Communication range</a:t>
                      </a:r>
                      <a:endParaRPr lang="en-US" dirty="0">
                        <a:latin typeface="+mj-lt"/>
                      </a:endParaRPr>
                    </a:p>
                  </a:txBody>
                  <a:tcPr/>
                </a:tc>
                <a:extLst>
                  <a:ext uri="{0D108BD9-81ED-4DB2-BD59-A6C34878D82A}">
                    <a16:rowId xmlns:a16="http://schemas.microsoft.com/office/drawing/2014/main" val="10000"/>
                  </a:ext>
                </a:extLst>
              </a:tr>
              <a:tr h="370840">
                <a:tc>
                  <a:txBody>
                    <a:bodyPr/>
                    <a:lstStyle/>
                    <a:p>
                      <a:pPr algn="ctr"/>
                      <a:r>
                        <a:rPr lang="en-US" b="1" dirty="0" err="1">
                          <a:solidFill>
                            <a:schemeClr val="tx1"/>
                          </a:solidFill>
                        </a:rPr>
                        <a:t>LoRea</a:t>
                      </a:r>
                      <a:r>
                        <a:rPr lang="en-US" b="1" dirty="0">
                          <a:solidFill>
                            <a:schemeClr val="tx1"/>
                          </a:solidFill>
                        </a:rPr>
                        <a:t> </a:t>
                      </a:r>
                      <a:r>
                        <a:rPr lang="mr-IN" b="1" dirty="0">
                          <a:solidFill>
                            <a:schemeClr val="tx1"/>
                          </a:solidFill>
                        </a:rPr>
                        <a:t>–</a:t>
                      </a:r>
                      <a:r>
                        <a:rPr lang="en-US" b="1" dirty="0">
                          <a:solidFill>
                            <a:schemeClr val="tx1"/>
                          </a:solidFill>
                        </a:rPr>
                        <a:t> 868</a:t>
                      </a:r>
                      <a:r>
                        <a:rPr lang="en-US" b="1" baseline="0" dirty="0">
                          <a:solidFill>
                            <a:schemeClr val="tx1"/>
                          </a:solidFill>
                        </a:rPr>
                        <a:t> MHz </a:t>
                      </a:r>
                      <a:r>
                        <a:rPr lang="en-US" b="1" dirty="0">
                          <a:solidFill>
                            <a:schemeClr val="tx1"/>
                          </a:solidFill>
                        </a:rPr>
                        <a:t>(SENSYS</a:t>
                      </a:r>
                      <a:r>
                        <a:rPr lang="en-US" b="1" baseline="0" dirty="0">
                          <a:solidFill>
                            <a:schemeClr val="tx1"/>
                          </a:solidFill>
                        </a:rPr>
                        <a:t> 2017)</a:t>
                      </a:r>
                      <a:endParaRPr lang="en-US" b="1" dirty="0">
                        <a:solidFill>
                          <a:schemeClr val="tx1"/>
                        </a:solidFill>
                        <a:latin typeface="+mj-lt"/>
                      </a:endParaRPr>
                    </a:p>
                  </a:txBody>
                  <a:tcPr/>
                </a:tc>
                <a:tc>
                  <a:txBody>
                    <a:bodyPr/>
                    <a:lstStyle/>
                    <a:p>
                      <a:pPr algn="ctr"/>
                      <a:r>
                        <a:rPr lang="en-US" b="1" dirty="0">
                          <a:solidFill>
                            <a:schemeClr val="tx1"/>
                          </a:solidFill>
                        </a:rPr>
                        <a:t>3400 m</a:t>
                      </a:r>
                      <a:endParaRPr lang="en-US" b="1" dirty="0">
                        <a:solidFill>
                          <a:schemeClr val="tx1"/>
                        </a:solidFill>
                        <a:latin typeface="+mj-lt"/>
                      </a:endParaRPr>
                    </a:p>
                  </a:txBody>
                  <a:tcPr/>
                </a:tc>
                <a:extLst>
                  <a:ext uri="{0D108BD9-81ED-4DB2-BD59-A6C34878D82A}">
                    <a16:rowId xmlns:a16="http://schemas.microsoft.com/office/drawing/2014/main" val="207002824"/>
                  </a:ext>
                </a:extLst>
              </a:tr>
              <a:tr h="370840">
                <a:tc>
                  <a:txBody>
                    <a:bodyPr/>
                    <a:lstStyle/>
                    <a:p>
                      <a:pPr algn="ctr"/>
                      <a:r>
                        <a:rPr lang="en-US" b="1" dirty="0" err="1">
                          <a:solidFill>
                            <a:schemeClr val="tx1"/>
                          </a:solidFill>
                        </a:rPr>
                        <a:t>LoRea</a:t>
                      </a:r>
                      <a:r>
                        <a:rPr lang="en-US" b="1" dirty="0">
                          <a:solidFill>
                            <a:schemeClr val="tx1"/>
                          </a:solidFill>
                        </a:rPr>
                        <a:t> </a:t>
                      </a:r>
                      <a:r>
                        <a:rPr lang="mr-IN" b="1" dirty="0">
                          <a:solidFill>
                            <a:schemeClr val="tx1"/>
                          </a:solidFill>
                        </a:rPr>
                        <a:t>–</a:t>
                      </a:r>
                      <a:r>
                        <a:rPr lang="en-US" b="1" dirty="0">
                          <a:solidFill>
                            <a:schemeClr val="tx1"/>
                          </a:solidFill>
                        </a:rPr>
                        <a:t> 2.4 GHz</a:t>
                      </a:r>
                      <a:r>
                        <a:rPr lang="en-US" b="1" baseline="0" dirty="0">
                          <a:solidFill>
                            <a:schemeClr val="tx1"/>
                          </a:solidFill>
                        </a:rPr>
                        <a:t> (SENSYS 2017)</a:t>
                      </a:r>
                      <a:endParaRPr lang="en-US" b="1" dirty="0">
                        <a:solidFill>
                          <a:schemeClr val="tx1"/>
                        </a:solidFill>
                        <a:latin typeface="+mj-lt"/>
                      </a:endParaRPr>
                    </a:p>
                  </a:txBody>
                  <a:tcPr/>
                </a:tc>
                <a:tc>
                  <a:txBody>
                    <a:bodyPr/>
                    <a:lstStyle/>
                    <a:p>
                      <a:pPr algn="ctr"/>
                      <a:r>
                        <a:rPr lang="en-US" b="1" dirty="0">
                          <a:solidFill>
                            <a:schemeClr val="tx1"/>
                          </a:solidFill>
                        </a:rPr>
                        <a:t>225 m</a:t>
                      </a:r>
                      <a:endParaRPr lang="en-US" b="1" dirty="0">
                        <a:solidFill>
                          <a:schemeClr val="tx1"/>
                        </a:solidFill>
                        <a:latin typeface="+mj-lt"/>
                      </a:endParaRPr>
                    </a:p>
                  </a:txBody>
                  <a:tcPr/>
                </a:tc>
                <a:extLst>
                  <a:ext uri="{0D108BD9-81ED-4DB2-BD59-A6C34878D82A}">
                    <a16:rowId xmlns:a16="http://schemas.microsoft.com/office/drawing/2014/main" val="1559793613"/>
                  </a:ext>
                </a:extLst>
              </a:tr>
              <a:tr h="370840">
                <a:tc>
                  <a:txBody>
                    <a:bodyPr/>
                    <a:lstStyle/>
                    <a:p>
                      <a:pPr algn="ctr"/>
                      <a:r>
                        <a:rPr lang="en-US" dirty="0"/>
                        <a:t>RFID</a:t>
                      </a:r>
                      <a:endParaRPr lang="en-US" dirty="0">
                        <a:latin typeface="+mj-lt"/>
                      </a:endParaRPr>
                    </a:p>
                  </a:txBody>
                  <a:tcPr/>
                </a:tc>
                <a:tc>
                  <a:txBody>
                    <a:bodyPr/>
                    <a:lstStyle/>
                    <a:p>
                      <a:pPr algn="ctr"/>
                      <a:r>
                        <a:rPr lang="en-US" dirty="0"/>
                        <a:t>&lt;</a:t>
                      </a:r>
                      <a:r>
                        <a:rPr lang="en-US" baseline="0" dirty="0"/>
                        <a:t> 18 m</a:t>
                      </a:r>
                      <a:endParaRPr lang="en-US" dirty="0">
                        <a:latin typeface="+mj-lt"/>
                      </a:endParaRPr>
                    </a:p>
                  </a:txBody>
                  <a:tcPr/>
                </a:tc>
                <a:extLst>
                  <a:ext uri="{0D108BD9-81ED-4DB2-BD59-A6C34878D82A}">
                    <a16:rowId xmlns:a16="http://schemas.microsoft.com/office/drawing/2014/main" val="10001"/>
                  </a:ext>
                </a:extLst>
              </a:tr>
              <a:tr h="370840">
                <a:tc>
                  <a:txBody>
                    <a:bodyPr/>
                    <a:lstStyle/>
                    <a:p>
                      <a:pPr algn="ctr"/>
                      <a:r>
                        <a:rPr lang="en-US" dirty="0" err="1"/>
                        <a:t>BackFi</a:t>
                      </a:r>
                      <a:r>
                        <a:rPr lang="en-US" dirty="0"/>
                        <a:t> (SIGCOMM 2015)</a:t>
                      </a:r>
                      <a:endParaRPr lang="en-US" dirty="0">
                        <a:latin typeface="+mj-lt"/>
                      </a:endParaRPr>
                    </a:p>
                  </a:txBody>
                  <a:tcPr/>
                </a:tc>
                <a:tc>
                  <a:txBody>
                    <a:bodyPr/>
                    <a:lstStyle/>
                    <a:p>
                      <a:pPr algn="ctr"/>
                      <a:r>
                        <a:rPr lang="en-US" dirty="0"/>
                        <a:t>5 m</a:t>
                      </a:r>
                      <a:endParaRPr lang="en-US" dirty="0">
                        <a:latin typeface="+mj-lt"/>
                      </a:endParaRPr>
                    </a:p>
                  </a:txBody>
                  <a:tcPr/>
                </a:tc>
                <a:extLst>
                  <a:ext uri="{0D108BD9-81ED-4DB2-BD59-A6C34878D82A}">
                    <a16:rowId xmlns:a16="http://schemas.microsoft.com/office/drawing/2014/main" val="10002"/>
                  </a:ext>
                </a:extLst>
              </a:tr>
              <a:tr h="370840">
                <a:tc>
                  <a:txBody>
                    <a:bodyPr/>
                    <a:lstStyle/>
                    <a:p>
                      <a:pPr algn="ctr"/>
                      <a:r>
                        <a:rPr lang="en-US" dirty="0"/>
                        <a:t>Passive </a:t>
                      </a:r>
                      <a:r>
                        <a:rPr lang="en-US" dirty="0" err="1"/>
                        <a:t>WiFi</a:t>
                      </a:r>
                      <a:r>
                        <a:rPr lang="en-US" dirty="0"/>
                        <a:t> (NSDI 2016)</a:t>
                      </a:r>
                      <a:endParaRPr lang="en-US" dirty="0">
                        <a:latin typeface="+mj-lt"/>
                      </a:endParaRPr>
                    </a:p>
                  </a:txBody>
                  <a:tcPr/>
                </a:tc>
                <a:tc>
                  <a:txBody>
                    <a:bodyPr/>
                    <a:lstStyle/>
                    <a:p>
                      <a:pPr algn="ctr"/>
                      <a:r>
                        <a:rPr lang="en-US" dirty="0"/>
                        <a:t>30 m</a:t>
                      </a:r>
                      <a:endParaRPr lang="en-US" dirty="0">
                        <a:latin typeface="+mj-lt"/>
                      </a:endParaRPr>
                    </a:p>
                  </a:txBody>
                  <a:tcPr/>
                </a:tc>
                <a:extLst>
                  <a:ext uri="{0D108BD9-81ED-4DB2-BD59-A6C34878D82A}">
                    <a16:rowId xmlns:a16="http://schemas.microsoft.com/office/drawing/2014/main" val="10003"/>
                  </a:ext>
                </a:extLst>
              </a:tr>
              <a:tr h="370840">
                <a:tc>
                  <a:txBody>
                    <a:bodyPr/>
                    <a:lstStyle/>
                    <a:p>
                      <a:pPr algn="ctr"/>
                      <a:r>
                        <a:rPr lang="en-US" dirty="0" err="1"/>
                        <a:t>HitchHike</a:t>
                      </a:r>
                      <a:r>
                        <a:rPr lang="en-US" dirty="0"/>
                        <a:t> (SENSYS </a:t>
                      </a:r>
                      <a:r>
                        <a:rPr lang="en-US" baseline="0" dirty="0"/>
                        <a:t>2016)</a:t>
                      </a:r>
                      <a:endParaRPr lang="en-US" dirty="0">
                        <a:latin typeface="+mj-lt"/>
                      </a:endParaRPr>
                    </a:p>
                  </a:txBody>
                  <a:tcPr/>
                </a:tc>
                <a:tc>
                  <a:txBody>
                    <a:bodyPr/>
                    <a:lstStyle/>
                    <a:p>
                      <a:pPr algn="ctr"/>
                      <a:r>
                        <a:rPr lang="en-US" dirty="0"/>
                        <a:t>54 m</a:t>
                      </a:r>
                      <a:endParaRPr lang="en-US" dirty="0">
                        <a:latin typeface="+mj-lt"/>
                      </a:endParaRPr>
                    </a:p>
                  </a:txBody>
                  <a:tcPr/>
                </a:tc>
                <a:extLst>
                  <a:ext uri="{0D108BD9-81ED-4DB2-BD59-A6C34878D82A}">
                    <a16:rowId xmlns:a16="http://schemas.microsoft.com/office/drawing/2014/main" val="10004"/>
                  </a:ext>
                </a:extLst>
              </a:tr>
              <a:tr h="370840">
                <a:tc>
                  <a:txBody>
                    <a:bodyPr/>
                    <a:lstStyle/>
                    <a:p>
                      <a:pPr algn="ctr"/>
                      <a:r>
                        <a:rPr lang="en-US" dirty="0" err="1"/>
                        <a:t>Interscatter</a:t>
                      </a:r>
                      <a:r>
                        <a:rPr lang="en-US" dirty="0"/>
                        <a:t> (SIGCOMM 2016)</a:t>
                      </a:r>
                      <a:endParaRPr lang="en-US" dirty="0">
                        <a:latin typeface="+mj-lt"/>
                      </a:endParaRPr>
                    </a:p>
                  </a:txBody>
                  <a:tcPr/>
                </a:tc>
                <a:tc>
                  <a:txBody>
                    <a:bodyPr/>
                    <a:lstStyle/>
                    <a:p>
                      <a:pPr algn="ctr"/>
                      <a:r>
                        <a:rPr lang="en-US" dirty="0"/>
                        <a:t>30 m</a:t>
                      </a:r>
                      <a:endParaRPr lang="en-US" dirty="0">
                        <a:latin typeface="+mj-lt"/>
                      </a:endParaRPr>
                    </a:p>
                  </a:txBody>
                  <a:tcPr/>
                </a:tc>
                <a:extLst>
                  <a:ext uri="{0D108BD9-81ED-4DB2-BD59-A6C34878D82A}">
                    <a16:rowId xmlns:a16="http://schemas.microsoft.com/office/drawing/2014/main" val="10005"/>
                  </a:ext>
                </a:extLst>
              </a:tr>
              <a:tr h="370840">
                <a:tc>
                  <a:txBody>
                    <a:bodyPr/>
                    <a:lstStyle/>
                    <a:p>
                      <a:pPr algn="ctr"/>
                      <a:r>
                        <a:rPr lang="en-US" dirty="0" err="1"/>
                        <a:t>LoRa</a:t>
                      </a:r>
                      <a:r>
                        <a:rPr lang="en-US" baseline="0" dirty="0"/>
                        <a:t> Backscatter (UBICOMP 2017)</a:t>
                      </a:r>
                      <a:endParaRPr lang="en-US" dirty="0">
                        <a:latin typeface="+mj-lt"/>
                      </a:endParaRPr>
                    </a:p>
                  </a:txBody>
                  <a:tcPr/>
                </a:tc>
                <a:tc>
                  <a:txBody>
                    <a:bodyPr/>
                    <a:lstStyle/>
                    <a:p>
                      <a:pPr algn="ctr"/>
                      <a:r>
                        <a:rPr lang="en-US" dirty="0"/>
                        <a:t>2800</a:t>
                      </a:r>
                      <a:r>
                        <a:rPr lang="en-US" baseline="0" dirty="0"/>
                        <a:t> m</a:t>
                      </a:r>
                      <a:endParaRPr lang="en-US" dirty="0">
                        <a:latin typeface="+mj-lt"/>
                      </a:endParaRPr>
                    </a:p>
                  </a:txBody>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C6DB0ED5-C2E1-46AC-A626-BC8105A88697}"/>
              </a:ext>
            </a:extLst>
          </p:cNvPr>
          <p:cNvSpPr txBox="1"/>
          <p:nvPr/>
        </p:nvSpPr>
        <p:spPr>
          <a:xfrm>
            <a:off x="2235049" y="5402042"/>
            <a:ext cx="7929461" cy="369332"/>
          </a:xfrm>
          <a:prstGeom prst="rect">
            <a:avLst/>
          </a:prstGeom>
          <a:noFill/>
        </p:spPr>
        <p:txBody>
          <a:bodyPr wrap="square" rtlCol="0">
            <a:spAutoFit/>
          </a:bodyPr>
          <a:lstStyle/>
          <a:p>
            <a:r>
              <a:rPr lang="sv-SE" dirty="0">
                <a:latin typeface="+mj-lt"/>
              </a:rPr>
              <a:t>Range </a:t>
            </a:r>
            <a:r>
              <a:rPr lang="sv-SE" sz="1600" dirty="0" err="1">
                <a:latin typeface="+mj-lt"/>
              </a:rPr>
              <a:t>reported</a:t>
            </a:r>
            <a:r>
              <a:rPr lang="sv-SE" dirty="0">
                <a:latin typeface="+mj-lt"/>
              </a:rPr>
              <a:t> </a:t>
            </a:r>
            <a:r>
              <a:rPr lang="sv-SE" dirty="0" err="1">
                <a:latin typeface="+mj-lt"/>
              </a:rPr>
              <a:t>are</a:t>
            </a:r>
            <a:r>
              <a:rPr lang="sv-SE" dirty="0">
                <a:latin typeface="+mj-lt"/>
              </a:rPr>
              <a:t> </a:t>
            </a:r>
            <a:r>
              <a:rPr lang="sv-SE" dirty="0" err="1">
                <a:latin typeface="+mj-lt"/>
              </a:rPr>
              <a:t>line</a:t>
            </a:r>
            <a:r>
              <a:rPr lang="sv-SE" dirty="0">
                <a:latin typeface="+mj-lt"/>
              </a:rPr>
              <a:t> </a:t>
            </a:r>
            <a:r>
              <a:rPr lang="sv-SE" dirty="0" err="1">
                <a:latin typeface="+mj-lt"/>
              </a:rPr>
              <a:t>of</a:t>
            </a:r>
            <a:r>
              <a:rPr lang="sv-SE" dirty="0">
                <a:latin typeface="+mj-lt"/>
              </a:rPr>
              <a:t> </a:t>
            </a:r>
            <a:r>
              <a:rPr lang="sv-SE" dirty="0" err="1">
                <a:latin typeface="+mj-lt"/>
              </a:rPr>
              <a:t>sight</a:t>
            </a:r>
            <a:r>
              <a:rPr lang="sv-SE" dirty="0">
                <a:latin typeface="+mj-lt"/>
              </a:rPr>
              <a:t>, </a:t>
            </a:r>
            <a:r>
              <a:rPr lang="sv-SE" dirty="0" err="1">
                <a:latin typeface="+mj-lt"/>
              </a:rPr>
              <a:t>with</a:t>
            </a:r>
            <a:r>
              <a:rPr lang="sv-SE" dirty="0">
                <a:latin typeface="+mj-lt"/>
              </a:rPr>
              <a:t> </a:t>
            </a:r>
            <a:r>
              <a:rPr lang="sv-SE" dirty="0" err="1">
                <a:latin typeface="+mj-lt"/>
              </a:rPr>
              <a:t>backscatter</a:t>
            </a:r>
            <a:r>
              <a:rPr lang="sv-SE" dirty="0">
                <a:latin typeface="+mj-lt"/>
              </a:rPr>
              <a:t> tag  co-</a:t>
            </a:r>
            <a:r>
              <a:rPr lang="sv-SE" dirty="0" err="1">
                <a:latin typeface="+mj-lt"/>
              </a:rPr>
              <a:t>located</a:t>
            </a:r>
            <a:r>
              <a:rPr lang="sv-SE" dirty="0">
                <a:latin typeface="+mj-lt"/>
              </a:rPr>
              <a:t> </a:t>
            </a:r>
            <a:r>
              <a:rPr lang="sv-SE" dirty="0" err="1">
                <a:latin typeface="+mj-lt"/>
              </a:rPr>
              <a:t>with</a:t>
            </a:r>
            <a:r>
              <a:rPr lang="sv-SE" dirty="0">
                <a:latin typeface="+mj-lt"/>
              </a:rPr>
              <a:t> </a:t>
            </a:r>
            <a:r>
              <a:rPr lang="sv-SE" dirty="0" err="1">
                <a:latin typeface="+mj-lt"/>
              </a:rPr>
              <a:t>carrier</a:t>
            </a:r>
            <a:r>
              <a:rPr lang="sv-SE" dirty="0">
                <a:latin typeface="+mj-lt"/>
              </a:rPr>
              <a:t> source</a:t>
            </a:r>
            <a:endParaRPr lang="en-US" dirty="0">
              <a:latin typeface="+mj-lt"/>
            </a:endParaRPr>
          </a:p>
        </p:txBody>
      </p:sp>
      <p:sp>
        <p:nvSpPr>
          <p:cNvPr id="3" name="Footer Placeholder 2">
            <a:extLst>
              <a:ext uri="{FF2B5EF4-FFF2-40B4-BE49-F238E27FC236}">
                <a16:creationId xmlns:a16="http://schemas.microsoft.com/office/drawing/2014/main" id="{3FFC1555-AC2F-4B47-93D5-285F70455067}"/>
              </a:ext>
            </a:extLst>
          </p:cNvPr>
          <p:cNvSpPr>
            <a:spLocks noGrp="1"/>
          </p:cNvSpPr>
          <p:nvPr>
            <p:ph type="ftr" sz="quarter" idx="11"/>
          </p:nvPr>
        </p:nvSpPr>
        <p:spPr/>
        <p:txBody>
          <a:bodyPr/>
          <a:lstStyle/>
          <a:p>
            <a:r>
              <a:rPr lang="sv-SE"/>
              <a:t>ambujv@berkeley.edu</a:t>
            </a:r>
          </a:p>
        </p:txBody>
      </p:sp>
      <p:sp>
        <p:nvSpPr>
          <p:cNvPr id="6" name="Slide Number Placeholder 5">
            <a:extLst>
              <a:ext uri="{FF2B5EF4-FFF2-40B4-BE49-F238E27FC236}">
                <a16:creationId xmlns:a16="http://schemas.microsoft.com/office/drawing/2014/main" id="{CC839688-2FAB-4A1C-8290-AD7B16A960D4}"/>
              </a:ext>
            </a:extLst>
          </p:cNvPr>
          <p:cNvSpPr>
            <a:spLocks noGrp="1"/>
          </p:cNvSpPr>
          <p:nvPr>
            <p:ph type="sldNum" sz="quarter" idx="12"/>
          </p:nvPr>
        </p:nvSpPr>
        <p:spPr/>
        <p:txBody>
          <a:bodyPr/>
          <a:lstStyle/>
          <a:p>
            <a:fld id="{687B7451-1438-CB4A-8106-82A64F1C7D7B}" type="slidenum">
              <a:rPr lang="sv-SE" smtClean="0"/>
              <a:t>44</a:t>
            </a:fld>
            <a:endParaRPr lang="sv-SE"/>
          </a:p>
        </p:txBody>
      </p:sp>
      <p:sp>
        <p:nvSpPr>
          <p:cNvPr id="9" name="Title 1">
            <a:extLst>
              <a:ext uri="{FF2B5EF4-FFF2-40B4-BE49-F238E27FC236}">
                <a16:creationId xmlns:a16="http://schemas.microsoft.com/office/drawing/2014/main" id="{B8904EBF-19D2-4199-8BC1-811567E24571}"/>
              </a:ext>
            </a:extLst>
          </p:cNvPr>
          <p:cNvSpPr>
            <a:spLocks noGrp="1"/>
          </p:cNvSpPr>
          <p:nvPr>
            <p:ph type="title"/>
          </p:nvPr>
        </p:nvSpPr>
        <p:spPr>
          <a:xfrm>
            <a:off x="838199" y="365125"/>
            <a:ext cx="11203745" cy="1325563"/>
          </a:xfrm>
        </p:spPr>
        <p:txBody>
          <a:bodyPr>
            <a:noAutofit/>
          </a:bodyPr>
          <a:lstStyle/>
          <a:p>
            <a:r>
              <a:rPr lang="en-GB" sz="4000" dirty="0" err="1"/>
              <a:t>LoRea</a:t>
            </a:r>
            <a:r>
              <a:rPr lang="en-GB" sz="4000" dirty="0"/>
              <a:t> outperforms state-of-the-art systems</a:t>
            </a:r>
            <a:endParaRPr lang="en-SE" sz="1600" dirty="0"/>
          </a:p>
        </p:txBody>
      </p:sp>
    </p:spTree>
    <p:extLst>
      <p:ext uri="{BB962C8B-B14F-4D97-AF65-F5344CB8AC3E}">
        <p14:creationId xmlns:p14="http://schemas.microsoft.com/office/powerpoint/2010/main" val="3702051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63F8-798F-4490-B0E6-8078FFACE192}"/>
              </a:ext>
            </a:extLst>
          </p:cNvPr>
          <p:cNvSpPr>
            <a:spLocks noGrp="1"/>
          </p:cNvSpPr>
          <p:nvPr>
            <p:ph type="title"/>
          </p:nvPr>
        </p:nvSpPr>
        <p:spPr/>
        <p:txBody>
          <a:bodyPr/>
          <a:lstStyle/>
          <a:p>
            <a:r>
              <a:rPr lang="en-US" dirty="0"/>
              <a:t>Future research directions for Backscatter</a:t>
            </a:r>
          </a:p>
        </p:txBody>
      </p:sp>
      <p:sp>
        <p:nvSpPr>
          <p:cNvPr id="3" name="Content Placeholder 2">
            <a:extLst>
              <a:ext uri="{FF2B5EF4-FFF2-40B4-BE49-F238E27FC236}">
                <a16:creationId xmlns:a16="http://schemas.microsoft.com/office/drawing/2014/main" id="{D28A569A-409F-43E8-BBA9-596ED3CA9B67}"/>
              </a:ext>
            </a:extLst>
          </p:cNvPr>
          <p:cNvSpPr>
            <a:spLocks noGrp="1"/>
          </p:cNvSpPr>
          <p:nvPr>
            <p:ph idx="1"/>
          </p:nvPr>
        </p:nvSpPr>
        <p:spPr/>
        <p:txBody>
          <a:bodyPr/>
          <a:lstStyle/>
          <a:p>
            <a:r>
              <a:rPr lang="en-US" dirty="0"/>
              <a:t>Improve capabilities for “ambient” backscatter</a:t>
            </a:r>
          </a:p>
          <a:p>
            <a:pPr lvl="1"/>
            <a:r>
              <a:rPr lang="en-US" dirty="0"/>
              <a:t>Reuse existing RF signals rather than relying on carrier generation</a:t>
            </a:r>
          </a:p>
          <a:p>
            <a:pPr lvl="1"/>
            <a:endParaRPr lang="en-US" dirty="0"/>
          </a:p>
          <a:p>
            <a:r>
              <a:rPr lang="en-US" dirty="0"/>
              <a:t>MAC layers for backscatter</a:t>
            </a:r>
          </a:p>
          <a:p>
            <a:pPr lvl="1"/>
            <a:r>
              <a:rPr lang="en-US" dirty="0"/>
              <a:t>Need ability to communicate with very low power</a:t>
            </a:r>
          </a:p>
          <a:p>
            <a:pPr lvl="1"/>
            <a:r>
              <a:rPr lang="en-US" dirty="0"/>
              <a:t>How do you manage access to the medium?</a:t>
            </a:r>
          </a:p>
          <a:p>
            <a:pPr lvl="1"/>
            <a:endParaRPr lang="en-US" dirty="0"/>
          </a:p>
          <a:p>
            <a:r>
              <a:rPr lang="en-US" dirty="0"/>
              <a:t>Real-world usable backscatter stacks and hardware</a:t>
            </a:r>
          </a:p>
          <a:p>
            <a:pPr lvl="1"/>
            <a:r>
              <a:rPr lang="en-US" dirty="0"/>
              <a:t>Needs to be deployable and usable by non-experts</a:t>
            </a:r>
          </a:p>
          <a:p>
            <a:endParaRPr lang="en-US" dirty="0"/>
          </a:p>
        </p:txBody>
      </p:sp>
      <p:sp>
        <p:nvSpPr>
          <p:cNvPr id="4" name="Slide Number Placeholder 3">
            <a:extLst>
              <a:ext uri="{FF2B5EF4-FFF2-40B4-BE49-F238E27FC236}">
                <a16:creationId xmlns:a16="http://schemas.microsoft.com/office/drawing/2014/main" id="{625F7BA9-5B1F-4E4F-9467-355A941AB68C}"/>
              </a:ext>
            </a:extLst>
          </p:cNvPr>
          <p:cNvSpPr>
            <a:spLocks noGrp="1"/>
          </p:cNvSpPr>
          <p:nvPr>
            <p:ph type="sldNum" sz="quarter" idx="12"/>
          </p:nvPr>
        </p:nvSpPr>
        <p:spPr/>
        <p:txBody>
          <a:bodyPr/>
          <a:lstStyle/>
          <a:p>
            <a:fld id="{0778C724-3839-4D76-A707-B4C23905D055}" type="slidenum">
              <a:rPr lang="en-US" smtClean="0"/>
              <a:t>45</a:t>
            </a:fld>
            <a:endParaRPr lang="en-US"/>
          </a:p>
        </p:txBody>
      </p:sp>
    </p:spTree>
    <p:extLst>
      <p:ext uri="{BB962C8B-B14F-4D97-AF65-F5344CB8AC3E}">
        <p14:creationId xmlns:p14="http://schemas.microsoft.com/office/powerpoint/2010/main" val="891851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8C724-3839-4D76-A707-B4C23905D055}" type="slidenum">
              <a:rPr kumimoji="0" lang="en-US" sz="1200" b="0" i="0" u="none" strike="noStrike" kern="1200" cap="none" spc="0" normalizeH="0" baseline="0" noProof="0" smtClean="0">
                <a:ln>
                  <a:noFill/>
                </a:ln>
                <a:solidFill>
                  <a:prstClr val="white"/>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Tahoma"/>
              <a:ea typeface="+mn-ea"/>
              <a:cs typeface="+mn-cs"/>
            </a:endParaRPr>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LPWAN Challenges</a:t>
            </a:r>
          </a:p>
          <a:p>
            <a:pPr lvl="1"/>
            <a:r>
              <a:rPr lang="en-US" dirty="0"/>
              <a:t>Bit flux</a:t>
            </a:r>
          </a:p>
          <a:p>
            <a:pPr lvl="1"/>
            <a:r>
              <a:rPr lang="en-US" dirty="0"/>
              <a:t>Capacity problems</a:t>
            </a:r>
          </a:p>
          <a:p>
            <a:pPr lvl="1"/>
            <a:r>
              <a:rPr lang="en-US" dirty="0"/>
              <a:t>Coexistence problems</a:t>
            </a:r>
          </a:p>
          <a:p>
            <a:pPr lvl="1"/>
            <a:endParaRPr lang="en-US" b="1" dirty="0"/>
          </a:p>
          <a:p>
            <a:r>
              <a:rPr lang="en-US" dirty="0"/>
              <a:t>RFID Overview</a:t>
            </a:r>
          </a:p>
          <a:p>
            <a:pPr lvl="1"/>
            <a:endParaRPr lang="en-US" dirty="0"/>
          </a:p>
          <a:p>
            <a:r>
              <a:rPr lang="en-US" dirty="0"/>
              <a:t>Backscatter for Sensors</a:t>
            </a:r>
          </a:p>
          <a:p>
            <a:pPr lvl="1"/>
            <a:endParaRPr lang="en-US" b="1" dirty="0"/>
          </a:p>
          <a:p>
            <a:endParaRPr lang="en-US" b="1" dirty="0"/>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68605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grpSp>
        <p:nvGrpSpPr>
          <p:cNvPr id="51" name="Group 50">
            <a:extLst>
              <a:ext uri="{FF2B5EF4-FFF2-40B4-BE49-F238E27FC236}">
                <a16:creationId xmlns:a16="http://schemas.microsoft.com/office/drawing/2014/main" id="{7902882C-7E4E-F044-BDC0-1A09E44C3F31}"/>
              </a:ext>
            </a:extLst>
          </p:cNvPr>
          <p:cNvGrpSpPr/>
          <p:nvPr/>
        </p:nvGrpSpPr>
        <p:grpSpPr>
          <a:xfrm>
            <a:off x="7489204" y="374485"/>
            <a:ext cx="2962889" cy="2962889"/>
            <a:chOff x="4292307" y="729378"/>
            <a:chExt cx="2222167" cy="2222167"/>
          </a:xfrm>
        </p:grpSpPr>
        <p:sp>
          <p:nvSpPr>
            <p:cNvPr id="52" name="Oval 51">
              <a:extLst>
                <a:ext uri="{FF2B5EF4-FFF2-40B4-BE49-F238E27FC236}">
                  <a16:creationId xmlns:a16="http://schemas.microsoft.com/office/drawing/2014/main" id="{A09EB41E-D00E-2E45-9311-F62D45E60C1B}"/>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3" name="Hexagon 52">
              <a:extLst>
                <a:ext uri="{FF2B5EF4-FFF2-40B4-BE49-F238E27FC236}">
                  <a16:creationId xmlns:a16="http://schemas.microsoft.com/office/drawing/2014/main" id="{FB2866FC-0226-EE4C-A43D-D9D1C579F0AD}"/>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54" name="Group 53">
            <a:extLst>
              <a:ext uri="{FF2B5EF4-FFF2-40B4-BE49-F238E27FC236}">
                <a16:creationId xmlns:a16="http://schemas.microsoft.com/office/drawing/2014/main" id="{D0AD299F-CAA2-BB43-89F6-697546D0E98D}"/>
              </a:ext>
            </a:extLst>
          </p:cNvPr>
          <p:cNvGrpSpPr/>
          <p:nvPr/>
        </p:nvGrpSpPr>
        <p:grpSpPr>
          <a:xfrm>
            <a:off x="8804686" y="2994110"/>
            <a:ext cx="2962889" cy="2962889"/>
            <a:chOff x="4292307" y="729378"/>
            <a:chExt cx="2222167" cy="2222167"/>
          </a:xfrm>
        </p:grpSpPr>
        <p:sp>
          <p:nvSpPr>
            <p:cNvPr id="55" name="Oval 54">
              <a:extLst>
                <a:ext uri="{FF2B5EF4-FFF2-40B4-BE49-F238E27FC236}">
                  <a16:creationId xmlns:a16="http://schemas.microsoft.com/office/drawing/2014/main" id="{83D8A087-86A5-CB42-ADC6-3E0610F24139}"/>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6" name="Hexagon 55">
              <a:extLst>
                <a:ext uri="{FF2B5EF4-FFF2-40B4-BE49-F238E27FC236}">
                  <a16:creationId xmlns:a16="http://schemas.microsoft.com/office/drawing/2014/main" id="{454638DD-5BD9-1049-A055-E1E942857313}"/>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57" name="Group 56">
            <a:extLst>
              <a:ext uri="{FF2B5EF4-FFF2-40B4-BE49-F238E27FC236}">
                <a16:creationId xmlns:a16="http://schemas.microsoft.com/office/drawing/2014/main" id="{5B95E27E-A3AF-3646-83DA-1D75E5DE3942}"/>
              </a:ext>
            </a:extLst>
          </p:cNvPr>
          <p:cNvGrpSpPr/>
          <p:nvPr/>
        </p:nvGrpSpPr>
        <p:grpSpPr>
          <a:xfrm>
            <a:off x="5902146" y="2949605"/>
            <a:ext cx="2962889" cy="2962889"/>
            <a:chOff x="4292307" y="729378"/>
            <a:chExt cx="2222167" cy="2222167"/>
          </a:xfrm>
        </p:grpSpPr>
        <p:sp>
          <p:nvSpPr>
            <p:cNvPr id="60" name="Oval 59">
              <a:extLst>
                <a:ext uri="{FF2B5EF4-FFF2-40B4-BE49-F238E27FC236}">
                  <a16:creationId xmlns:a16="http://schemas.microsoft.com/office/drawing/2014/main" id="{B6E38304-DD02-E64F-858F-C353CE9C5DA6}"/>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6" name="Hexagon 85">
              <a:extLst>
                <a:ext uri="{FF2B5EF4-FFF2-40B4-BE49-F238E27FC236}">
                  <a16:creationId xmlns:a16="http://schemas.microsoft.com/office/drawing/2014/main" id="{5CD7A256-12AD-3140-86D7-8D8992CFB6F7}"/>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7" name="Group 86">
            <a:extLst>
              <a:ext uri="{FF2B5EF4-FFF2-40B4-BE49-F238E27FC236}">
                <a16:creationId xmlns:a16="http://schemas.microsoft.com/office/drawing/2014/main" id="{BA4F6984-3BB0-6443-88E9-50C383A69259}"/>
              </a:ext>
            </a:extLst>
          </p:cNvPr>
          <p:cNvGrpSpPr/>
          <p:nvPr/>
        </p:nvGrpSpPr>
        <p:grpSpPr>
          <a:xfrm>
            <a:off x="7323917" y="5576438"/>
            <a:ext cx="2962889" cy="2962889"/>
            <a:chOff x="4292307" y="729378"/>
            <a:chExt cx="2222167" cy="2222167"/>
          </a:xfrm>
        </p:grpSpPr>
        <p:sp>
          <p:nvSpPr>
            <p:cNvPr id="88" name="Oval 87">
              <a:extLst>
                <a:ext uri="{FF2B5EF4-FFF2-40B4-BE49-F238E27FC236}">
                  <a16:creationId xmlns:a16="http://schemas.microsoft.com/office/drawing/2014/main" id="{2FC57941-D074-DB42-A340-746920F4D5AD}"/>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9" name="Hexagon 88">
              <a:extLst>
                <a:ext uri="{FF2B5EF4-FFF2-40B4-BE49-F238E27FC236}">
                  <a16:creationId xmlns:a16="http://schemas.microsoft.com/office/drawing/2014/main" id="{C177562A-2035-A746-9891-0F095EF135E4}"/>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6499107" cy="763600"/>
          </a:xfrm>
          <a:solidFill>
            <a:schemeClr val="bg1"/>
          </a:solidFill>
        </p:spPr>
        <p:txBody>
          <a:bodyPr/>
          <a:lstStyle/>
          <a:p>
            <a:r>
              <a:rPr lang="en-US" sz="2667" dirty="0">
                <a:solidFill>
                  <a:schemeClr val="tx1"/>
                </a:solidFill>
                <a:latin typeface="+mn-lt"/>
              </a:rPr>
              <a:t>New metric for wide-area communication.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6499107" cy="4555200"/>
              </a:xfrm>
              <a:solidFill>
                <a:schemeClr val="bg1"/>
              </a:solidFill>
            </p:spPr>
            <p:txBody>
              <a:bodyPr/>
              <a:lstStyle/>
              <a:p>
                <a:pPr marL="152394" indent="0">
                  <a:buNone/>
                </a:pPr>
                <a:r>
                  <a:rPr lang="en-US" dirty="0">
                    <a:latin typeface="+mn-lt"/>
                  </a:rPr>
                  <a:t>Our proposed metric: </a:t>
                </a:r>
                <a:r>
                  <a:rPr lang="en-US" b="1" dirty="0">
                    <a:latin typeface="+mn-lt"/>
                  </a:rPr>
                  <a:t>bit flux</a:t>
                </a:r>
                <a:br>
                  <a:rPr lang="en-US" b="1" dirty="0">
                    <a:latin typeface="+mn-lt"/>
                  </a:rPr>
                </a:br>
                <a:endParaRPr lang="en-US" b="1" dirty="0">
                  <a:latin typeface="+mn-lt"/>
                </a:endParaRPr>
              </a:p>
              <a:p>
                <a14:m>
                  <m:oMath xmlns:m="http://schemas.openxmlformats.org/officeDocument/2006/math">
                    <m:r>
                      <a:rPr lang="en-US" b="0" i="1" dirty="0" smtClean="0">
                        <a:latin typeface="Cambria Math" panose="02040503050406030204" pitchFamily="18" charset="0"/>
                      </a:rPr>
                      <m:t>𝑏𝑖𝑡</m:t>
                    </m:r>
                    <m:r>
                      <a:rPr lang="en-US" b="0" i="1" dirty="0" smtClean="0">
                        <a:latin typeface="Cambria Math" panose="02040503050406030204" pitchFamily="18" charset="0"/>
                      </a:rPr>
                      <m:t> </m:t>
                    </m:r>
                    <m:r>
                      <a:rPr lang="en-US" b="0" i="1" dirty="0" smtClean="0">
                        <a:latin typeface="Cambria Math" panose="02040503050406030204" pitchFamily="18" charset="0"/>
                      </a:rPr>
                      <m:t>𝑓𝑙𝑢𝑥</m:t>
                    </m:r>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𝑛𝑒𝑡𝑤𝑜𝑟𝑘</m:t>
                        </m:r>
                        <m:r>
                          <a:rPr lang="en-US" b="0" i="1" smtClean="0">
                            <a:latin typeface="Cambria Math" panose="02040503050406030204" pitchFamily="18" charset="0"/>
                          </a:rPr>
                          <m:t> </m:t>
                        </m:r>
                        <m:r>
                          <a:rPr lang="en-US" b="0" i="1" smtClean="0">
                            <a:latin typeface="Cambria Math" panose="02040503050406030204" pitchFamily="18" charset="0"/>
                          </a:rPr>
                          <m:t>𝑡h𝑟𝑜𝑢𝑔h𝑝𝑢𝑡</m:t>
                        </m:r>
                      </m:num>
                      <m:den>
                        <m:r>
                          <a:rPr lang="en-US" b="0" i="1" smtClean="0">
                            <a:latin typeface="Cambria Math" panose="02040503050406030204" pitchFamily="18" charset="0"/>
                          </a:rPr>
                          <m:t>𝑐𝑜𝑣𝑒𝑟𝑎𝑔𝑒</m:t>
                        </m:r>
                        <m:r>
                          <a:rPr lang="en-US" b="0" i="1" smtClean="0">
                            <a:latin typeface="Cambria Math" panose="02040503050406030204" pitchFamily="18" charset="0"/>
                          </a:rPr>
                          <m:t> </m:t>
                        </m:r>
                        <m:r>
                          <a:rPr lang="en-US" b="0" i="1" smtClean="0">
                            <a:latin typeface="Cambria Math" panose="02040503050406030204" pitchFamily="18" charset="0"/>
                          </a:rPr>
                          <m:t>𝑎𝑟𝑒𝑎</m:t>
                        </m:r>
                      </m:den>
                    </m:f>
                  </m:oMath>
                </a14:m>
                <a:endParaRPr lang="en-US" b="0" dirty="0">
                  <a:latin typeface="+mn-lt"/>
                </a:endParaRPr>
              </a:p>
              <a:p>
                <a:endParaRPr lang="en-US" dirty="0">
                  <a:latin typeface="+mn-lt"/>
                </a:endParaRPr>
              </a:p>
              <a:p>
                <a:r>
                  <a:rPr lang="en-US" dirty="0">
                    <a:latin typeface="+mn-lt"/>
                  </a:rPr>
                  <a:t>Units: bit per hour / m</a:t>
                </a:r>
                <a:r>
                  <a:rPr lang="en-US" baseline="30000" dirty="0">
                    <a:latin typeface="+mn-lt"/>
                  </a:rPr>
                  <a:t>2</a:t>
                </a:r>
              </a:p>
              <a:p>
                <a:pPr marL="152394" indent="0">
                  <a:buNone/>
                </a:pPr>
                <a:endParaRPr lang="en-US" baseline="30000" dirty="0">
                  <a:latin typeface="+mn-lt"/>
                </a:endParaRPr>
              </a:p>
              <a:p>
                <a:endParaRPr lang="en-US" dirty="0">
                  <a:latin typeface="+mn-lt"/>
                </a:endParaRPr>
              </a:p>
              <a:p>
                <a:r>
                  <a:rPr lang="en-US" dirty="0">
                    <a:latin typeface="+mn-lt"/>
                  </a:rPr>
                  <a:t>First suggested by Mark Weiser</a:t>
                </a:r>
              </a:p>
              <a:p>
                <a:pPr marL="152394" indent="0">
                  <a:buNone/>
                </a:pPr>
                <a:br>
                  <a:rPr lang="en-US" baseline="30000" dirty="0">
                    <a:latin typeface="+mn-lt"/>
                  </a:rPr>
                </a:br>
                <a:endParaRPr lang="en-US" baseline="30000" dirty="0">
                  <a:latin typeface="+mn-lt"/>
                </a:endParaRPr>
              </a:p>
              <a:p>
                <a:pPr marL="152394" indent="0">
                  <a:buNone/>
                </a:pPr>
                <a:r>
                  <a:rPr lang="en-US" sz="1600" b="1" dirty="0">
                    <a:latin typeface="+mn-lt"/>
                  </a:rPr>
                  <a:t>Branden Ghena, et al.</a:t>
                </a:r>
                <a:r>
                  <a:rPr lang="en-US" sz="1600" dirty="0">
                    <a:latin typeface="+mn-lt"/>
                  </a:rPr>
                  <a:t> "Challenge: Unlicensed LPWANs Are Not Yet the Path to Ubiquitous Connectivity." </a:t>
                </a:r>
                <a:r>
                  <a:rPr lang="en-US" sz="1600" i="1" dirty="0">
                    <a:latin typeface="+mn-lt"/>
                  </a:rPr>
                  <a:t>MobiCom’19</a:t>
                </a:r>
                <a:endParaRPr lang="en-US" sz="1600" baseline="30000" dirty="0">
                  <a:latin typeface="+mn-lt"/>
                </a:endParaRPr>
              </a:p>
            </p:txBody>
          </p:sp>
        </mc:Choice>
        <mc:Fallback xmlns="">
          <p:sp>
            <p:nvSpPr>
              <p:cNvPr id="3" name="Text Placeholder 2">
                <a:extLst>
                  <a:ext uri="{FF2B5EF4-FFF2-40B4-BE49-F238E27FC236}">
                    <a16:creationId xmlns:a16="http://schemas.microsoft.com/office/drawing/2014/main" id="{6EBDD437-CD5D-A444-BF26-2E411925A443}"/>
                  </a:ext>
                </a:extLst>
              </p:cNvPr>
              <p:cNvSpPr>
                <a:spLocks noGrp="1" noRot="1" noChangeAspect="1" noMove="1" noResize="1" noEditPoints="1" noAdjustHandles="1" noChangeArrowheads="1" noChangeShapeType="1" noTextEdit="1"/>
              </p:cNvSpPr>
              <p:nvPr>
                <p:ph type="body" idx="1"/>
              </p:nvPr>
            </p:nvSpPr>
            <p:spPr>
              <a:xfrm>
                <a:off x="415600" y="1536633"/>
                <a:ext cx="6499107" cy="4555200"/>
              </a:xfrm>
              <a:blipFill>
                <a:blip r:embed="rId4"/>
                <a:stretch>
                  <a:fillRect t="-268" b="-80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D2C988B-6378-3149-B96C-5F4755336835}"/>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grpSp>
        <p:nvGrpSpPr>
          <p:cNvPr id="90" name="Group 89">
            <a:extLst>
              <a:ext uri="{FF2B5EF4-FFF2-40B4-BE49-F238E27FC236}">
                <a16:creationId xmlns:a16="http://schemas.microsoft.com/office/drawing/2014/main" id="{64E6470C-04DC-3A45-BEF1-69CBEBA5DB6C}"/>
              </a:ext>
            </a:extLst>
          </p:cNvPr>
          <p:cNvGrpSpPr/>
          <p:nvPr/>
        </p:nvGrpSpPr>
        <p:grpSpPr>
          <a:xfrm>
            <a:off x="7103403" y="899088"/>
            <a:ext cx="3717687" cy="5583992"/>
            <a:chOff x="5327552" y="674316"/>
            <a:chExt cx="2788265" cy="4187994"/>
          </a:xfrm>
        </p:grpSpPr>
        <p:sp>
          <p:nvSpPr>
            <p:cNvPr id="91" name="Regular Pentagon 90">
              <a:extLst>
                <a:ext uri="{FF2B5EF4-FFF2-40B4-BE49-F238E27FC236}">
                  <a16:creationId xmlns:a16="http://schemas.microsoft.com/office/drawing/2014/main" id="{4C155B15-1C4A-E645-8543-2186310BC6B6}"/>
                </a:ext>
              </a:extLst>
            </p:cNvPr>
            <p:cNvSpPr/>
            <p:nvPr/>
          </p:nvSpPr>
          <p:spPr>
            <a:xfrm>
              <a:off x="5926913" y="304087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2" name="Regular Pentagon 91">
              <a:extLst>
                <a:ext uri="{FF2B5EF4-FFF2-40B4-BE49-F238E27FC236}">
                  <a16:creationId xmlns:a16="http://schemas.microsoft.com/office/drawing/2014/main" id="{751E34EE-5BAD-4646-8A65-231CDF81F72F}"/>
                </a:ext>
              </a:extLst>
            </p:cNvPr>
            <p:cNvSpPr/>
            <p:nvPr/>
          </p:nvSpPr>
          <p:spPr>
            <a:xfrm>
              <a:off x="5979215" y="26662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3" name="Regular Pentagon 92">
              <a:extLst>
                <a:ext uri="{FF2B5EF4-FFF2-40B4-BE49-F238E27FC236}">
                  <a16:creationId xmlns:a16="http://schemas.microsoft.com/office/drawing/2014/main" id="{562D58D9-4C2E-5245-A625-18B7B27F33E2}"/>
                </a:ext>
              </a:extLst>
            </p:cNvPr>
            <p:cNvSpPr/>
            <p:nvPr/>
          </p:nvSpPr>
          <p:spPr>
            <a:xfrm>
              <a:off x="5861350" y="356559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4" name="Regular Pentagon 93">
              <a:extLst>
                <a:ext uri="{FF2B5EF4-FFF2-40B4-BE49-F238E27FC236}">
                  <a16:creationId xmlns:a16="http://schemas.microsoft.com/office/drawing/2014/main" id="{BD662728-B175-854A-B8DD-E4DEADFB7871}"/>
                </a:ext>
              </a:extLst>
            </p:cNvPr>
            <p:cNvSpPr/>
            <p:nvPr/>
          </p:nvSpPr>
          <p:spPr>
            <a:xfrm>
              <a:off x="6203939" y="333255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5" name="Regular Pentagon 94">
              <a:extLst>
                <a:ext uri="{FF2B5EF4-FFF2-40B4-BE49-F238E27FC236}">
                  <a16:creationId xmlns:a16="http://schemas.microsoft.com/office/drawing/2014/main" id="{4CD2AF82-0B09-B24A-A574-A28FAB0E6045}"/>
                </a:ext>
              </a:extLst>
            </p:cNvPr>
            <p:cNvSpPr/>
            <p:nvPr/>
          </p:nvSpPr>
          <p:spPr>
            <a:xfrm>
              <a:off x="7106794" y="416072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6" name="Regular Pentagon 95">
              <a:extLst>
                <a:ext uri="{FF2B5EF4-FFF2-40B4-BE49-F238E27FC236}">
                  <a16:creationId xmlns:a16="http://schemas.microsoft.com/office/drawing/2014/main" id="{2617FA35-11D7-8442-8A02-74D6007A17F2}"/>
                </a:ext>
              </a:extLst>
            </p:cNvPr>
            <p:cNvSpPr/>
            <p:nvPr/>
          </p:nvSpPr>
          <p:spPr>
            <a:xfrm>
              <a:off x="6906089" y="263441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7" name="Regular Pentagon 96">
              <a:extLst>
                <a:ext uri="{FF2B5EF4-FFF2-40B4-BE49-F238E27FC236}">
                  <a16:creationId xmlns:a16="http://schemas.microsoft.com/office/drawing/2014/main" id="{ACFE5F57-6B0A-E449-AC01-021075884795}"/>
                </a:ext>
              </a:extLst>
            </p:cNvPr>
            <p:cNvSpPr/>
            <p:nvPr/>
          </p:nvSpPr>
          <p:spPr>
            <a:xfrm>
              <a:off x="6044794" y="406558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8" name="Regular Pentagon 97">
              <a:extLst>
                <a:ext uri="{FF2B5EF4-FFF2-40B4-BE49-F238E27FC236}">
                  <a16:creationId xmlns:a16="http://schemas.microsoft.com/office/drawing/2014/main" id="{7CF017CC-5302-6744-A994-005A1883E0EF}"/>
                </a:ext>
              </a:extLst>
            </p:cNvPr>
            <p:cNvSpPr/>
            <p:nvPr/>
          </p:nvSpPr>
          <p:spPr>
            <a:xfrm>
              <a:off x="6227954" y="279701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9" name="Regular Pentagon 98">
              <a:extLst>
                <a:ext uri="{FF2B5EF4-FFF2-40B4-BE49-F238E27FC236}">
                  <a16:creationId xmlns:a16="http://schemas.microsoft.com/office/drawing/2014/main" id="{EB4C19BC-1B9D-E44E-B1F3-9C371E6A35A5}"/>
                </a:ext>
              </a:extLst>
            </p:cNvPr>
            <p:cNvSpPr/>
            <p:nvPr/>
          </p:nvSpPr>
          <p:spPr>
            <a:xfrm>
              <a:off x="7297748" y="287546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0" name="Regular Pentagon 99">
              <a:extLst>
                <a:ext uri="{FF2B5EF4-FFF2-40B4-BE49-F238E27FC236}">
                  <a16:creationId xmlns:a16="http://schemas.microsoft.com/office/drawing/2014/main" id="{22A0AC1C-2669-6849-B947-4C9C89EB26E9}"/>
                </a:ext>
              </a:extLst>
            </p:cNvPr>
            <p:cNvSpPr/>
            <p:nvPr/>
          </p:nvSpPr>
          <p:spPr>
            <a:xfrm>
              <a:off x="6232581" y="456887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1" name="Regular Pentagon 100">
              <a:extLst>
                <a:ext uri="{FF2B5EF4-FFF2-40B4-BE49-F238E27FC236}">
                  <a16:creationId xmlns:a16="http://schemas.microsoft.com/office/drawing/2014/main" id="{878742D4-F34B-A746-9F6D-E8ABE957E286}"/>
                </a:ext>
              </a:extLst>
            </p:cNvPr>
            <p:cNvSpPr/>
            <p:nvPr/>
          </p:nvSpPr>
          <p:spPr>
            <a:xfrm>
              <a:off x="7023974" y="3692027"/>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2" name="Regular Pentagon 101">
              <a:extLst>
                <a:ext uri="{FF2B5EF4-FFF2-40B4-BE49-F238E27FC236}">
                  <a16:creationId xmlns:a16="http://schemas.microsoft.com/office/drawing/2014/main" id="{9728A5FE-8970-E74A-BDF2-E2B8BE94B727}"/>
                </a:ext>
              </a:extLst>
            </p:cNvPr>
            <p:cNvSpPr/>
            <p:nvPr/>
          </p:nvSpPr>
          <p:spPr>
            <a:xfrm>
              <a:off x="7035013" y="31730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3" name="Regular Pentagon 102">
              <a:extLst>
                <a:ext uri="{FF2B5EF4-FFF2-40B4-BE49-F238E27FC236}">
                  <a16:creationId xmlns:a16="http://schemas.microsoft.com/office/drawing/2014/main" id="{C7A02C67-80B0-BB4A-9A74-E8B62EA809A1}"/>
                </a:ext>
              </a:extLst>
            </p:cNvPr>
            <p:cNvSpPr/>
            <p:nvPr/>
          </p:nvSpPr>
          <p:spPr>
            <a:xfrm>
              <a:off x="7838733" y="371459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4" name="Regular Pentagon 103">
              <a:extLst>
                <a:ext uri="{FF2B5EF4-FFF2-40B4-BE49-F238E27FC236}">
                  <a16:creationId xmlns:a16="http://schemas.microsoft.com/office/drawing/2014/main" id="{A51DD38C-0673-1348-A076-9964A196EC85}"/>
                </a:ext>
              </a:extLst>
            </p:cNvPr>
            <p:cNvSpPr/>
            <p:nvPr/>
          </p:nvSpPr>
          <p:spPr>
            <a:xfrm>
              <a:off x="7872155" y="311434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5" name="Regular Pentagon 104">
              <a:extLst>
                <a:ext uri="{FF2B5EF4-FFF2-40B4-BE49-F238E27FC236}">
                  <a16:creationId xmlns:a16="http://schemas.microsoft.com/office/drawing/2014/main" id="{C6F6406E-3807-D04B-B382-47F10C8F9A52}"/>
                </a:ext>
              </a:extLst>
            </p:cNvPr>
            <p:cNvSpPr/>
            <p:nvPr/>
          </p:nvSpPr>
          <p:spPr>
            <a:xfrm>
              <a:off x="7369976" y="45688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6" name="Regular Pentagon 105">
              <a:extLst>
                <a:ext uri="{FF2B5EF4-FFF2-40B4-BE49-F238E27FC236}">
                  <a16:creationId xmlns:a16="http://schemas.microsoft.com/office/drawing/2014/main" id="{07F63AD9-13B6-A94E-BF31-41415183B60F}"/>
                </a:ext>
              </a:extLst>
            </p:cNvPr>
            <p:cNvSpPr/>
            <p:nvPr/>
          </p:nvSpPr>
          <p:spPr>
            <a:xfrm>
              <a:off x="7101857" y="448104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7" name="Regular Pentagon 106">
              <a:extLst>
                <a:ext uri="{FF2B5EF4-FFF2-40B4-BE49-F238E27FC236}">
                  <a16:creationId xmlns:a16="http://schemas.microsoft.com/office/drawing/2014/main" id="{781823E6-1809-654E-A1E3-30874589C26F}"/>
                </a:ext>
              </a:extLst>
            </p:cNvPr>
            <p:cNvSpPr/>
            <p:nvPr/>
          </p:nvSpPr>
          <p:spPr>
            <a:xfrm>
              <a:off x="7531757" y="240419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8" name="Regular Pentagon 107">
              <a:extLst>
                <a:ext uri="{FF2B5EF4-FFF2-40B4-BE49-F238E27FC236}">
                  <a16:creationId xmlns:a16="http://schemas.microsoft.com/office/drawing/2014/main" id="{0D5271F0-8EA6-8544-AD07-D1A0D0D2F3EC}"/>
                </a:ext>
              </a:extLst>
            </p:cNvPr>
            <p:cNvSpPr/>
            <p:nvPr/>
          </p:nvSpPr>
          <p:spPr>
            <a:xfrm>
              <a:off x="8048973" y="414963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9" name="Regular Pentagon 108">
              <a:extLst>
                <a:ext uri="{FF2B5EF4-FFF2-40B4-BE49-F238E27FC236}">
                  <a16:creationId xmlns:a16="http://schemas.microsoft.com/office/drawing/2014/main" id="{74C0102F-B75F-3043-BDF5-046C8DDD471F}"/>
                </a:ext>
              </a:extLst>
            </p:cNvPr>
            <p:cNvSpPr/>
            <p:nvPr/>
          </p:nvSpPr>
          <p:spPr>
            <a:xfrm>
              <a:off x="6687438" y="479864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0" name="Regular Pentagon 109">
              <a:extLst>
                <a:ext uri="{FF2B5EF4-FFF2-40B4-BE49-F238E27FC236}">
                  <a16:creationId xmlns:a16="http://schemas.microsoft.com/office/drawing/2014/main" id="{BF8B33D4-C889-1C4A-8227-9A4FF26AA3E2}"/>
                </a:ext>
              </a:extLst>
            </p:cNvPr>
            <p:cNvSpPr/>
            <p:nvPr/>
          </p:nvSpPr>
          <p:spPr>
            <a:xfrm>
              <a:off x="5442441" y="29698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1" name="Regular Pentagon 110">
              <a:extLst>
                <a:ext uri="{FF2B5EF4-FFF2-40B4-BE49-F238E27FC236}">
                  <a16:creationId xmlns:a16="http://schemas.microsoft.com/office/drawing/2014/main" id="{D88CFB1B-23A4-2445-ABD1-409989D190A9}"/>
                </a:ext>
              </a:extLst>
            </p:cNvPr>
            <p:cNvSpPr/>
            <p:nvPr/>
          </p:nvSpPr>
          <p:spPr>
            <a:xfrm>
              <a:off x="5594841" y="243292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2" name="Regular Pentagon 111">
              <a:extLst>
                <a:ext uri="{FF2B5EF4-FFF2-40B4-BE49-F238E27FC236}">
                  <a16:creationId xmlns:a16="http://schemas.microsoft.com/office/drawing/2014/main" id="{20BFABC6-8B90-D643-B910-F01C9A588FF2}"/>
                </a:ext>
              </a:extLst>
            </p:cNvPr>
            <p:cNvSpPr/>
            <p:nvPr/>
          </p:nvSpPr>
          <p:spPr>
            <a:xfrm>
              <a:off x="5327552" y="35653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3" name="Regular Pentagon 112">
              <a:extLst>
                <a:ext uri="{FF2B5EF4-FFF2-40B4-BE49-F238E27FC236}">
                  <a16:creationId xmlns:a16="http://schemas.microsoft.com/office/drawing/2014/main" id="{C88EF2ED-20F8-8841-B9FA-04AD11EDF2B2}"/>
                </a:ext>
              </a:extLst>
            </p:cNvPr>
            <p:cNvSpPr/>
            <p:nvPr/>
          </p:nvSpPr>
          <p:spPr>
            <a:xfrm>
              <a:off x="5594841" y="391707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4" name="Regular Pentagon 113">
              <a:extLst>
                <a:ext uri="{FF2B5EF4-FFF2-40B4-BE49-F238E27FC236}">
                  <a16:creationId xmlns:a16="http://schemas.microsoft.com/office/drawing/2014/main" id="{61EC3071-2696-C64C-A73D-8BCF611996A5}"/>
                </a:ext>
              </a:extLst>
            </p:cNvPr>
            <p:cNvSpPr/>
            <p:nvPr/>
          </p:nvSpPr>
          <p:spPr>
            <a:xfrm>
              <a:off x="6203939" y="107075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5" name="Regular Pentagon 114">
              <a:extLst>
                <a:ext uri="{FF2B5EF4-FFF2-40B4-BE49-F238E27FC236}">
                  <a16:creationId xmlns:a16="http://schemas.microsoft.com/office/drawing/2014/main" id="{84110A27-CB51-0844-B82B-17AEE5C44EC7}"/>
                </a:ext>
              </a:extLst>
            </p:cNvPr>
            <p:cNvSpPr/>
            <p:nvPr/>
          </p:nvSpPr>
          <p:spPr>
            <a:xfrm>
              <a:off x="6204566" y="74280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6" name="Regular Pentagon 115">
              <a:extLst>
                <a:ext uri="{FF2B5EF4-FFF2-40B4-BE49-F238E27FC236}">
                  <a16:creationId xmlns:a16="http://schemas.microsoft.com/office/drawing/2014/main" id="{D5640333-F65F-924C-96AD-7979E79759A2}"/>
                </a:ext>
              </a:extLst>
            </p:cNvPr>
            <p:cNvSpPr/>
            <p:nvPr/>
          </p:nvSpPr>
          <p:spPr>
            <a:xfrm>
              <a:off x="6257906" y="14642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7" name="Regular Pentagon 116">
              <a:extLst>
                <a:ext uri="{FF2B5EF4-FFF2-40B4-BE49-F238E27FC236}">
                  <a16:creationId xmlns:a16="http://schemas.microsoft.com/office/drawing/2014/main" id="{79C4E42D-695F-3948-AC35-C787A9389F0D}"/>
                </a:ext>
              </a:extLst>
            </p:cNvPr>
            <p:cNvSpPr/>
            <p:nvPr/>
          </p:nvSpPr>
          <p:spPr>
            <a:xfrm>
              <a:off x="7162710" y="12675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8" name="Regular Pentagon 117">
              <a:extLst>
                <a:ext uri="{FF2B5EF4-FFF2-40B4-BE49-F238E27FC236}">
                  <a16:creationId xmlns:a16="http://schemas.microsoft.com/office/drawing/2014/main" id="{A8F24C4E-75E6-E64A-959C-DC6D9378831C}"/>
                </a:ext>
              </a:extLst>
            </p:cNvPr>
            <p:cNvSpPr/>
            <p:nvPr/>
          </p:nvSpPr>
          <p:spPr>
            <a:xfrm>
              <a:off x="6753689" y="67431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19" name="Regular Pentagon 118">
              <a:extLst>
                <a:ext uri="{FF2B5EF4-FFF2-40B4-BE49-F238E27FC236}">
                  <a16:creationId xmlns:a16="http://schemas.microsoft.com/office/drawing/2014/main" id="{B3E79B53-CD1A-854E-A794-15615B4DC7AD}"/>
                </a:ext>
              </a:extLst>
            </p:cNvPr>
            <p:cNvSpPr/>
            <p:nvPr/>
          </p:nvSpPr>
          <p:spPr>
            <a:xfrm>
              <a:off x="6781323" y="165237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20" name="Regular Pentagon 119">
              <a:extLst>
                <a:ext uri="{FF2B5EF4-FFF2-40B4-BE49-F238E27FC236}">
                  <a16:creationId xmlns:a16="http://schemas.microsoft.com/office/drawing/2014/main" id="{C2DC51DE-191D-124E-8381-C4E684576B29}"/>
                </a:ext>
              </a:extLst>
            </p:cNvPr>
            <p:cNvSpPr/>
            <p:nvPr/>
          </p:nvSpPr>
          <p:spPr>
            <a:xfrm>
              <a:off x="6280380" y="215394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21" name="Regular Pentagon 120">
              <a:extLst>
                <a:ext uri="{FF2B5EF4-FFF2-40B4-BE49-F238E27FC236}">
                  <a16:creationId xmlns:a16="http://schemas.microsoft.com/office/drawing/2014/main" id="{49E9B975-E112-B849-ADA5-5AA97C357C0A}"/>
                </a:ext>
              </a:extLst>
            </p:cNvPr>
            <p:cNvSpPr/>
            <p:nvPr/>
          </p:nvSpPr>
          <p:spPr>
            <a:xfrm>
              <a:off x="7145348" y="91536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22" name="Regular Pentagon 121">
              <a:extLst>
                <a:ext uri="{FF2B5EF4-FFF2-40B4-BE49-F238E27FC236}">
                  <a16:creationId xmlns:a16="http://schemas.microsoft.com/office/drawing/2014/main" id="{36F8451C-A454-0E4E-8C38-5B24DE0A5B95}"/>
                </a:ext>
              </a:extLst>
            </p:cNvPr>
            <p:cNvSpPr/>
            <p:nvPr/>
          </p:nvSpPr>
          <p:spPr>
            <a:xfrm>
              <a:off x="7010309" y="18308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23" name="Regular Pentagon 122">
              <a:extLst>
                <a:ext uri="{FF2B5EF4-FFF2-40B4-BE49-F238E27FC236}">
                  <a16:creationId xmlns:a16="http://schemas.microsoft.com/office/drawing/2014/main" id="{4661C6B6-1A2C-6B4B-A63F-16367B4FC320}"/>
                </a:ext>
              </a:extLst>
            </p:cNvPr>
            <p:cNvSpPr/>
            <p:nvPr/>
          </p:nvSpPr>
          <p:spPr>
            <a:xfrm>
              <a:off x="6714479" y="10070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Tree>
    <p:extLst>
      <p:ext uri="{BB962C8B-B14F-4D97-AF65-F5344CB8AC3E}">
        <p14:creationId xmlns:p14="http://schemas.microsoft.com/office/powerpoint/2010/main" val="23420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6499107" cy="763600"/>
          </a:xfrm>
          <a:solidFill>
            <a:schemeClr val="bg1"/>
          </a:solidFill>
        </p:spPr>
        <p:txBody>
          <a:bodyPr/>
          <a:lstStyle/>
          <a:p>
            <a:r>
              <a:rPr lang="en-US" sz="2667" dirty="0">
                <a:solidFill>
                  <a:schemeClr val="tx1"/>
                </a:solidFill>
                <a:latin typeface="+mn-lt"/>
              </a:rPr>
              <a:t>Bit flux can measure application needs.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6499107" cy="4555200"/>
              </a:xfrm>
              <a:solidFill>
                <a:schemeClr val="bg1"/>
              </a:solidFill>
            </p:spPr>
            <p:txBody>
              <a:bodyPr/>
              <a:lstStyle/>
              <a:p>
                <a:pPr marL="152394" indent="0">
                  <a:buNone/>
                </a:pPr>
                <a:r>
                  <a:rPr lang="en-US" dirty="0">
                    <a:latin typeface="+mn-lt"/>
                  </a:rPr>
                  <a:t>For an application:</a:t>
                </a:r>
                <a:br>
                  <a:rPr lang="en-US" dirty="0">
                    <a:latin typeface="+mn-lt"/>
                  </a:rPr>
                </a:br>
                <a:endParaRPr lang="en-US" dirty="0">
                  <a:latin typeface="+mn-lt"/>
                </a:endParaRPr>
              </a:p>
              <a:p>
                <a:pPr marL="152394"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𝑏𝑖𝑡</m:t>
                      </m:r>
                      <m:r>
                        <a:rPr lang="en-US" i="1" dirty="0">
                          <a:latin typeface="Cambria Math" panose="02040503050406030204" pitchFamily="18" charset="0"/>
                        </a:rPr>
                        <m:t> </m:t>
                      </m:r>
                      <m:r>
                        <a:rPr lang="en-US" i="1" dirty="0">
                          <a:latin typeface="Cambria Math" panose="02040503050406030204" pitchFamily="18" charset="0"/>
                        </a:rPr>
                        <m:t>𝑓𝑙𝑢𝑥</m:t>
                      </m:r>
                      <m:r>
                        <a:rPr lang="en-US">
                          <a:latin typeface="Cambria Math" panose="02040503050406030204" pitchFamily="18" charset="0"/>
                        </a:rPr>
                        <m:t>= </m:t>
                      </m:r>
                      <m:f>
                        <m:fPr>
                          <m:ctrlPr>
                            <a:rPr lang="en-US" i="1">
                              <a:latin typeface="Cambria Math" panose="02040503050406030204" pitchFamily="18" charset="0"/>
                            </a:rPr>
                          </m:ctrlPr>
                        </m:fPr>
                        <m:num>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𝑒𝑎𝑐h</m:t>
                              </m:r>
                              <m:r>
                                <a:rPr lang="en-US" b="0" i="1" smtClean="0">
                                  <a:latin typeface="Cambria Math" panose="02040503050406030204" pitchFamily="18" charset="0"/>
                                </a:rPr>
                                <m:t> </m:t>
                              </m:r>
                              <m:r>
                                <a:rPr lang="en-US" b="0" i="1" smtClean="0">
                                  <a:latin typeface="Cambria Math" panose="02040503050406030204" pitchFamily="18" charset="0"/>
                                </a:rPr>
                                <m:t>𝑑𝑒𝑣𝑖𝑐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𝑢𝑝𝑙𝑖𝑛𝑘</m:t>
                              </m:r>
                            </m:e>
                          </m:nary>
                        </m:num>
                        <m:den>
                          <m:r>
                            <a:rPr lang="en-US" b="0" i="1" smtClean="0">
                              <a:latin typeface="Cambria Math" panose="02040503050406030204" pitchFamily="18" charset="0"/>
                            </a:rPr>
                            <m:t>𝑑𝑒𝑝𝑙𝑜𝑦𝑚𝑒𝑛𝑡</m:t>
                          </m:r>
                          <m:r>
                            <a:rPr lang="en-US" b="0" i="1" smtClean="0">
                              <a:latin typeface="Cambria Math" panose="02040503050406030204" pitchFamily="18" charset="0"/>
                            </a:rPr>
                            <m:t> </m:t>
                          </m:r>
                          <m:r>
                            <a:rPr lang="en-US" b="0" i="1" smtClean="0">
                              <a:latin typeface="Cambria Math" panose="02040503050406030204" pitchFamily="18" charset="0"/>
                            </a:rPr>
                            <m:t>𝑎𝑟𝑒𝑎</m:t>
                          </m:r>
                        </m:den>
                      </m:f>
                    </m:oMath>
                  </m:oMathPara>
                </a14:m>
                <a:endParaRPr lang="en-US" dirty="0">
                  <a:latin typeface="+mn-lt"/>
                </a:endParaRPr>
              </a:p>
              <a:p>
                <a:pPr marL="795827" lvl="1" indent="0">
                  <a:spcBef>
                    <a:spcPts val="0"/>
                  </a:spcBef>
                  <a:buNone/>
                </a:pPr>
                <a:br>
                  <a:rPr lang="en-US" b="0" i="0" dirty="0">
                    <a:latin typeface="+mn-lt"/>
                  </a:rPr>
                </a:br>
                <a:endParaRPr lang="en-US" dirty="0">
                  <a:latin typeface="+mn-lt"/>
                </a:endParaRPr>
              </a:p>
              <a:p>
                <a:r>
                  <a:rPr lang="en-US" sz="2133" dirty="0">
                    <a:latin typeface="+mn-lt"/>
                  </a:rPr>
                  <a:t>Assumes a relatively homogeneous distribution.</a:t>
                </a:r>
              </a:p>
            </p:txBody>
          </p:sp>
        </mc:Choice>
        <mc:Fallback xmlns="">
          <p:sp>
            <p:nvSpPr>
              <p:cNvPr id="3" name="Text Placeholder 2">
                <a:extLst>
                  <a:ext uri="{FF2B5EF4-FFF2-40B4-BE49-F238E27FC236}">
                    <a16:creationId xmlns:a16="http://schemas.microsoft.com/office/drawing/2014/main" id="{6EBDD437-CD5D-A444-BF26-2E411925A443}"/>
                  </a:ext>
                </a:extLst>
              </p:cNvPr>
              <p:cNvSpPr>
                <a:spLocks noGrp="1" noRot="1" noChangeAspect="1" noMove="1" noResize="1" noEditPoints="1" noAdjustHandles="1" noChangeArrowheads="1" noChangeShapeType="1" noTextEdit="1"/>
              </p:cNvSpPr>
              <p:nvPr>
                <p:ph type="body" idx="1"/>
              </p:nvPr>
            </p:nvSpPr>
            <p:spPr>
              <a:xfrm>
                <a:off x="415600" y="1536633"/>
                <a:ext cx="6499107" cy="4555200"/>
              </a:xfrm>
              <a:blipFill>
                <a:blip r:embed="rId4"/>
                <a:stretch>
                  <a:fillRect t="-26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E6470C-04DC-3A45-BEF1-69CBEBA5DB6C}"/>
              </a:ext>
            </a:extLst>
          </p:cNvPr>
          <p:cNvGrpSpPr/>
          <p:nvPr/>
        </p:nvGrpSpPr>
        <p:grpSpPr>
          <a:xfrm>
            <a:off x="7103403" y="899088"/>
            <a:ext cx="3717687" cy="5583992"/>
            <a:chOff x="5327552" y="674316"/>
            <a:chExt cx="2788265" cy="4187994"/>
          </a:xfrm>
        </p:grpSpPr>
        <p:sp>
          <p:nvSpPr>
            <p:cNvPr id="22" name="Regular Pentagon 21">
              <a:extLst>
                <a:ext uri="{FF2B5EF4-FFF2-40B4-BE49-F238E27FC236}">
                  <a16:creationId xmlns:a16="http://schemas.microsoft.com/office/drawing/2014/main" id="{4C155B15-1C4A-E645-8543-2186310BC6B6}"/>
                </a:ext>
              </a:extLst>
            </p:cNvPr>
            <p:cNvSpPr/>
            <p:nvPr/>
          </p:nvSpPr>
          <p:spPr>
            <a:xfrm>
              <a:off x="5926913" y="304087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3" name="Regular Pentagon 22">
              <a:extLst>
                <a:ext uri="{FF2B5EF4-FFF2-40B4-BE49-F238E27FC236}">
                  <a16:creationId xmlns:a16="http://schemas.microsoft.com/office/drawing/2014/main" id="{751E34EE-5BAD-4646-8A65-231CDF81F72F}"/>
                </a:ext>
              </a:extLst>
            </p:cNvPr>
            <p:cNvSpPr/>
            <p:nvPr/>
          </p:nvSpPr>
          <p:spPr>
            <a:xfrm>
              <a:off x="5979215" y="26662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4" name="Regular Pentagon 23">
              <a:extLst>
                <a:ext uri="{FF2B5EF4-FFF2-40B4-BE49-F238E27FC236}">
                  <a16:creationId xmlns:a16="http://schemas.microsoft.com/office/drawing/2014/main" id="{562D58D9-4C2E-5245-A625-18B7B27F33E2}"/>
                </a:ext>
              </a:extLst>
            </p:cNvPr>
            <p:cNvSpPr/>
            <p:nvPr/>
          </p:nvSpPr>
          <p:spPr>
            <a:xfrm>
              <a:off x="5861350" y="356559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5" name="Regular Pentagon 24">
              <a:extLst>
                <a:ext uri="{FF2B5EF4-FFF2-40B4-BE49-F238E27FC236}">
                  <a16:creationId xmlns:a16="http://schemas.microsoft.com/office/drawing/2014/main" id="{BD662728-B175-854A-B8DD-E4DEADFB7871}"/>
                </a:ext>
              </a:extLst>
            </p:cNvPr>
            <p:cNvSpPr/>
            <p:nvPr/>
          </p:nvSpPr>
          <p:spPr>
            <a:xfrm>
              <a:off x="6203939" y="333255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6" name="Regular Pentagon 25">
              <a:extLst>
                <a:ext uri="{FF2B5EF4-FFF2-40B4-BE49-F238E27FC236}">
                  <a16:creationId xmlns:a16="http://schemas.microsoft.com/office/drawing/2014/main" id="{4CD2AF82-0B09-B24A-A574-A28FAB0E6045}"/>
                </a:ext>
              </a:extLst>
            </p:cNvPr>
            <p:cNvSpPr/>
            <p:nvPr/>
          </p:nvSpPr>
          <p:spPr>
            <a:xfrm>
              <a:off x="7106794" y="416072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7" name="Regular Pentagon 26">
              <a:extLst>
                <a:ext uri="{FF2B5EF4-FFF2-40B4-BE49-F238E27FC236}">
                  <a16:creationId xmlns:a16="http://schemas.microsoft.com/office/drawing/2014/main" id="{2617FA35-11D7-8442-8A02-74D6007A17F2}"/>
                </a:ext>
              </a:extLst>
            </p:cNvPr>
            <p:cNvSpPr/>
            <p:nvPr/>
          </p:nvSpPr>
          <p:spPr>
            <a:xfrm>
              <a:off x="6906089" y="263441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8" name="Regular Pentagon 27">
              <a:extLst>
                <a:ext uri="{FF2B5EF4-FFF2-40B4-BE49-F238E27FC236}">
                  <a16:creationId xmlns:a16="http://schemas.microsoft.com/office/drawing/2014/main" id="{ACFE5F57-6B0A-E449-AC01-021075884795}"/>
                </a:ext>
              </a:extLst>
            </p:cNvPr>
            <p:cNvSpPr/>
            <p:nvPr/>
          </p:nvSpPr>
          <p:spPr>
            <a:xfrm>
              <a:off x="6044794" y="406558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9" name="Regular Pentagon 28">
              <a:extLst>
                <a:ext uri="{FF2B5EF4-FFF2-40B4-BE49-F238E27FC236}">
                  <a16:creationId xmlns:a16="http://schemas.microsoft.com/office/drawing/2014/main" id="{7CF017CC-5302-6744-A994-005A1883E0EF}"/>
                </a:ext>
              </a:extLst>
            </p:cNvPr>
            <p:cNvSpPr/>
            <p:nvPr/>
          </p:nvSpPr>
          <p:spPr>
            <a:xfrm>
              <a:off x="6227954" y="279701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0" name="Regular Pentagon 29">
              <a:extLst>
                <a:ext uri="{FF2B5EF4-FFF2-40B4-BE49-F238E27FC236}">
                  <a16:creationId xmlns:a16="http://schemas.microsoft.com/office/drawing/2014/main" id="{EB4C19BC-1B9D-E44E-B1F3-9C371E6A35A5}"/>
                </a:ext>
              </a:extLst>
            </p:cNvPr>
            <p:cNvSpPr/>
            <p:nvPr/>
          </p:nvSpPr>
          <p:spPr>
            <a:xfrm>
              <a:off x="7297748" y="287546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1" name="Regular Pentagon 30">
              <a:extLst>
                <a:ext uri="{FF2B5EF4-FFF2-40B4-BE49-F238E27FC236}">
                  <a16:creationId xmlns:a16="http://schemas.microsoft.com/office/drawing/2014/main" id="{22A0AC1C-2669-6849-B947-4C9C89EB26E9}"/>
                </a:ext>
              </a:extLst>
            </p:cNvPr>
            <p:cNvSpPr/>
            <p:nvPr/>
          </p:nvSpPr>
          <p:spPr>
            <a:xfrm>
              <a:off x="6232581" y="456887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2" name="Regular Pentagon 31">
              <a:extLst>
                <a:ext uri="{FF2B5EF4-FFF2-40B4-BE49-F238E27FC236}">
                  <a16:creationId xmlns:a16="http://schemas.microsoft.com/office/drawing/2014/main" id="{878742D4-F34B-A746-9F6D-E8ABE957E286}"/>
                </a:ext>
              </a:extLst>
            </p:cNvPr>
            <p:cNvSpPr/>
            <p:nvPr/>
          </p:nvSpPr>
          <p:spPr>
            <a:xfrm>
              <a:off x="7023974" y="3692027"/>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3" name="Regular Pentagon 32">
              <a:extLst>
                <a:ext uri="{FF2B5EF4-FFF2-40B4-BE49-F238E27FC236}">
                  <a16:creationId xmlns:a16="http://schemas.microsoft.com/office/drawing/2014/main" id="{9728A5FE-8970-E74A-BDF2-E2B8BE94B727}"/>
                </a:ext>
              </a:extLst>
            </p:cNvPr>
            <p:cNvSpPr/>
            <p:nvPr/>
          </p:nvSpPr>
          <p:spPr>
            <a:xfrm>
              <a:off x="7035013" y="31730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4" name="Regular Pentagon 33">
              <a:extLst>
                <a:ext uri="{FF2B5EF4-FFF2-40B4-BE49-F238E27FC236}">
                  <a16:creationId xmlns:a16="http://schemas.microsoft.com/office/drawing/2014/main" id="{C7A02C67-80B0-BB4A-9A74-E8B62EA809A1}"/>
                </a:ext>
              </a:extLst>
            </p:cNvPr>
            <p:cNvSpPr/>
            <p:nvPr/>
          </p:nvSpPr>
          <p:spPr>
            <a:xfrm>
              <a:off x="7838733" y="371459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6" name="Regular Pentagon 35">
              <a:extLst>
                <a:ext uri="{FF2B5EF4-FFF2-40B4-BE49-F238E27FC236}">
                  <a16:creationId xmlns:a16="http://schemas.microsoft.com/office/drawing/2014/main" id="{A51DD38C-0673-1348-A076-9964A196EC85}"/>
                </a:ext>
              </a:extLst>
            </p:cNvPr>
            <p:cNvSpPr/>
            <p:nvPr/>
          </p:nvSpPr>
          <p:spPr>
            <a:xfrm>
              <a:off x="7872155" y="311434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8" name="Regular Pentagon 37">
              <a:extLst>
                <a:ext uri="{FF2B5EF4-FFF2-40B4-BE49-F238E27FC236}">
                  <a16:creationId xmlns:a16="http://schemas.microsoft.com/office/drawing/2014/main" id="{C6F6406E-3807-D04B-B382-47F10C8F9A52}"/>
                </a:ext>
              </a:extLst>
            </p:cNvPr>
            <p:cNvSpPr/>
            <p:nvPr/>
          </p:nvSpPr>
          <p:spPr>
            <a:xfrm>
              <a:off x="7369976" y="45688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9" name="Regular Pentagon 38">
              <a:extLst>
                <a:ext uri="{FF2B5EF4-FFF2-40B4-BE49-F238E27FC236}">
                  <a16:creationId xmlns:a16="http://schemas.microsoft.com/office/drawing/2014/main" id="{07F63AD9-13B6-A94E-BF31-41415183B60F}"/>
                </a:ext>
              </a:extLst>
            </p:cNvPr>
            <p:cNvSpPr/>
            <p:nvPr/>
          </p:nvSpPr>
          <p:spPr>
            <a:xfrm>
              <a:off x="7101857" y="448104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40" name="Regular Pentagon 39">
              <a:extLst>
                <a:ext uri="{FF2B5EF4-FFF2-40B4-BE49-F238E27FC236}">
                  <a16:creationId xmlns:a16="http://schemas.microsoft.com/office/drawing/2014/main" id="{781823E6-1809-654E-A1E3-30874589C26F}"/>
                </a:ext>
              </a:extLst>
            </p:cNvPr>
            <p:cNvSpPr/>
            <p:nvPr/>
          </p:nvSpPr>
          <p:spPr>
            <a:xfrm>
              <a:off x="7531757" y="240419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41" name="Regular Pentagon 40">
              <a:extLst>
                <a:ext uri="{FF2B5EF4-FFF2-40B4-BE49-F238E27FC236}">
                  <a16:creationId xmlns:a16="http://schemas.microsoft.com/office/drawing/2014/main" id="{0D5271F0-8EA6-8544-AD07-D1A0D0D2F3EC}"/>
                </a:ext>
              </a:extLst>
            </p:cNvPr>
            <p:cNvSpPr/>
            <p:nvPr/>
          </p:nvSpPr>
          <p:spPr>
            <a:xfrm>
              <a:off x="8048973" y="414963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8" name="Regular Pentagon 57">
              <a:extLst>
                <a:ext uri="{FF2B5EF4-FFF2-40B4-BE49-F238E27FC236}">
                  <a16:creationId xmlns:a16="http://schemas.microsoft.com/office/drawing/2014/main" id="{74C0102F-B75F-3043-BDF5-046C8DDD471F}"/>
                </a:ext>
              </a:extLst>
            </p:cNvPr>
            <p:cNvSpPr/>
            <p:nvPr/>
          </p:nvSpPr>
          <p:spPr>
            <a:xfrm>
              <a:off x="6687438" y="479864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9" name="Regular Pentagon 58">
              <a:extLst>
                <a:ext uri="{FF2B5EF4-FFF2-40B4-BE49-F238E27FC236}">
                  <a16:creationId xmlns:a16="http://schemas.microsoft.com/office/drawing/2014/main" id="{BF8B33D4-C889-1C4A-8227-9A4FF26AA3E2}"/>
                </a:ext>
              </a:extLst>
            </p:cNvPr>
            <p:cNvSpPr/>
            <p:nvPr/>
          </p:nvSpPr>
          <p:spPr>
            <a:xfrm>
              <a:off x="5442441" y="29698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1" name="Regular Pentagon 60">
              <a:extLst>
                <a:ext uri="{FF2B5EF4-FFF2-40B4-BE49-F238E27FC236}">
                  <a16:creationId xmlns:a16="http://schemas.microsoft.com/office/drawing/2014/main" id="{D88CFB1B-23A4-2445-ABD1-409989D190A9}"/>
                </a:ext>
              </a:extLst>
            </p:cNvPr>
            <p:cNvSpPr/>
            <p:nvPr/>
          </p:nvSpPr>
          <p:spPr>
            <a:xfrm>
              <a:off x="5594841" y="243292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2" name="Regular Pentagon 61">
              <a:extLst>
                <a:ext uri="{FF2B5EF4-FFF2-40B4-BE49-F238E27FC236}">
                  <a16:creationId xmlns:a16="http://schemas.microsoft.com/office/drawing/2014/main" id="{20BFABC6-8B90-D643-B910-F01C9A588FF2}"/>
                </a:ext>
              </a:extLst>
            </p:cNvPr>
            <p:cNvSpPr/>
            <p:nvPr/>
          </p:nvSpPr>
          <p:spPr>
            <a:xfrm>
              <a:off x="5327552" y="35653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3" name="Regular Pentagon 62">
              <a:extLst>
                <a:ext uri="{FF2B5EF4-FFF2-40B4-BE49-F238E27FC236}">
                  <a16:creationId xmlns:a16="http://schemas.microsoft.com/office/drawing/2014/main" id="{C88EF2ED-20F8-8841-B9FA-04AD11EDF2B2}"/>
                </a:ext>
              </a:extLst>
            </p:cNvPr>
            <p:cNvSpPr/>
            <p:nvPr/>
          </p:nvSpPr>
          <p:spPr>
            <a:xfrm>
              <a:off x="5594841" y="391707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4" name="Regular Pentagon 63">
              <a:extLst>
                <a:ext uri="{FF2B5EF4-FFF2-40B4-BE49-F238E27FC236}">
                  <a16:creationId xmlns:a16="http://schemas.microsoft.com/office/drawing/2014/main" id="{61EC3071-2696-C64C-A73D-8BCF611996A5}"/>
                </a:ext>
              </a:extLst>
            </p:cNvPr>
            <p:cNvSpPr/>
            <p:nvPr/>
          </p:nvSpPr>
          <p:spPr>
            <a:xfrm>
              <a:off x="6203939" y="107075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5" name="Regular Pentagon 64">
              <a:extLst>
                <a:ext uri="{FF2B5EF4-FFF2-40B4-BE49-F238E27FC236}">
                  <a16:creationId xmlns:a16="http://schemas.microsoft.com/office/drawing/2014/main" id="{84110A27-CB51-0844-B82B-17AEE5C44EC7}"/>
                </a:ext>
              </a:extLst>
            </p:cNvPr>
            <p:cNvSpPr/>
            <p:nvPr/>
          </p:nvSpPr>
          <p:spPr>
            <a:xfrm>
              <a:off x="6204566" y="74280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6" name="Regular Pentagon 65">
              <a:extLst>
                <a:ext uri="{FF2B5EF4-FFF2-40B4-BE49-F238E27FC236}">
                  <a16:creationId xmlns:a16="http://schemas.microsoft.com/office/drawing/2014/main" id="{D5640333-F65F-924C-96AD-7979E79759A2}"/>
                </a:ext>
              </a:extLst>
            </p:cNvPr>
            <p:cNvSpPr/>
            <p:nvPr/>
          </p:nvSpPr>
          <p:spPr>
            <a:xfrm>
              <a:off x="6257906" y="14642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7" name="Regular Pentagon 66">
              <a:extLst>
                <a:ext uri="{FF2B5EF4-FFF2-40B4-BE49-F238E27FC236}">
                  <a16:creationId xmlns:a16="http://schemas.microsoft.com/office/drawing/2014/main" id="{79C4E42D-695F-3948-AC35-C787A9389F0D}"/>
                </a:ext>
              </a:extLst>
            </p:cNvPr>
            <p:cNvSpPr/>
            <p:nvPr/>
          </p:nvSpPr>
          <p:spPr>
            <a:xfrm>
              <a:off x="7162710" y="12675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8" name="Regular Pentagon 67">
              <a:extLst>
                <a:ext uri="{FF2B5EF4-FFF2-40B4-BE49-F238E27FC236}">
                  <a16:creationId xmlns:a16="http://schemas.microsoft.com/office/drawing/2014/main" id="{A8F24C4E-75E6-E64A-959C-DC6D9378831C}"/>
                </a:ext>
              </a:extLst>
            </p:cNvPr>
            <p:cNvSpPr/>
            <p:nvPr/>
          </p:nvSpPr>
          <p:spPr>
            <a:xfrm>
              <a:off x="6753689" y="67431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9" name="Regular Pentagon 68">
              <a:extLst>
                <a:ext uri="{FF2B5EF4-FFF2-40B4-BE49-F238E27FC236}">
                  <a16:creationId xmlns:a16="http://schemas.microsoft.com/office/drawing/2014/main" id="{B3E79B53-CD1A-854E-A794-15615B4DC7AD}"/>
                </a:ext>
              </a:extLst>
            </p:cNvPr>
            <p:cNvSpPr/>
            <p:nvPr/>
          </p:nvSpPr>
          <p:spPr>
            <a:xfrm>
              <a:off x="6781323" y="165237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0" name="Regular Pentagon 69">
              <a:extLst>
                <a:ext uri="{FF2B5EF4-FFF2-40B4-BE49-F238E27FC236}">
                  <a16:creationId xmlns:a16="http://schemas.microsoft.com/office/drawing/2014/main" id="{C2DC51DE-191D-124E-8381-C4E684576B29}"/>
                </a:ext>
              </a:extLst>
            </p:cNvPr>
            <p:cNvSpPr/>
            <p:nvPr/>
          </p:nvSpPr>
          <p:spPr>
            <a:xfrm>
              <a:off x="6280380" y="215394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1" name="Regular Pentagon 70">
              <a:extLst>
                <a:ext uri="{FF2B5EF4-FFF2-40B4-BE49-F238E27FC236}">
                  <a16:creationId xmlns:a16="http://schemas.microsoft.com/office/drawing/2014/main" id="{49E9B975-E112-B849-ADA5-5AA97C357C0A}"/>
                </a:ext>
              </a:extLst>
            </p:cNvPr>
            <p:cNvSpPr/>
            <p:nvPr/>
          </p:nvSpPr>
          <p:spPr>
            <a:xfrm>
              <a:off x="7145348" y="91536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2" name="Regular Pentagon 71">
              <a:extLst>
                <a:ext uri="{FF2B5EF4-FFF2-40B4-BE49-F238E27FC236}">
                  <a16:creationId xmlns:a16="http://schemas.microsoft.com/office/drawing/2014/main" id="{36F8451C-A454-0E4E-8C38-5B24DE0A5B95}"/>
                </a:ext>
              </a:extLst>
            </p:cNvPr>
            <p:cNvSpPr/>
            <p:nvPr/>
          </p:nvSpPr>
          <p:spPr>
            <a:xfrm>
              <a:off x="7010309" y="18308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3" name="Regular Pentagon 72">
              <a:extLst>
                <a:ext uri="{FF2B5EF4-FFF2-40B4-BE49-F238E27FC236}">
                  <a16:creationId xmlns:a16="http://schemas.microsoft.com/office/drawing/2014/main" id="{4661C6B6-1A2C-6B4B-A63F-16367B4FC320}"/>
                </a:ext>
              </a:extLst>
            </p:cNvPr>
            <p:cNvSpPr/>
            <p:nvPr/>
          </p:nvSpPr>
          <p:spPr>
            <a:xfrm>
              <a:off x="6714479" y="10070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7" name="Slide Number Placeholder 6">
            <a:extLst>
              <a:ext uri="{FF2B5EF4-FFF2-40B4-BE49-F238E27FC236}">
                <a16:creationId xmlns:a16="http://schemas.microsoft.com/office/drawing/2014/main" id="{4D2C988B-6378-3149-B96C-5F4755336835}"/>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423891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grpSp>
        <p:nvGrpSpPr>
          <p:cNvPr id="74" name="Group 73">
            <a:extLst>
              <a:ext uri="{FF2B5EF4-FFF2-40B4-BE49-F238E27FC236}">
                <a16:creationId xmlns:a16="http://schemas.microsoft.com/office/drawing/2014/main" id="{7902882C-7E4E-F044-BDC0-1A09E44C3F31}"/>
              </a:ext>
            </a:extLst>
          </p:cNvPr>
          <p:cNvGrpSpPr/>
          <p:nvPr/>
        </p:nvGrpSpPr>
        <p:grpSpPr>
          <a:xfrm>
            <a:off x="7489204" y="374485"/>
            <a:ext cx="2962889" cy="2962889"/>
            <a:chOff x="4292307" y="729378"/>
            <a:chExt cx="2222167" cy="2222167"/>
          </a:xfrm>
        </p:grpSpPr>
        <p:sp>
          <p:nvSpPr>
            <p:cNvPr id="75" name="Oval 74">
              <a:extLst>
                <a:ext uri="{FF2B5EF4-FFF2-40B4-BE49-F238E27FC236}">
                  <a16:creationId xmlns:a16="http://schemas.microsoft.com/office/drawing/2014/main" id="{A09EB41E-D00E-2E45-9311-F62D45E60C1B}"/>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6" name="Hexagon 75">
              <a:extLst>
                <a:ext uri="{FF2B5EF4-FFF2-40B4-BE49-F238E27FC236}">
                  <a16:creationId xmlns:a16="http://schemas.microsoft.com/office/drawing/2014/main" id="{FB2866FC-0226-EE4C-A43D-D9D1C579F0AD}"/>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77" name="Group 76">
            <a:extLst>
              <a:ext uri="{FF2B5EF4-FFF2-40B4-BE49-F238E27FC236}">
                <a16:creationId xmlns:a16="http://schemas.microsoft.com/office/drawing/2014/main" id="{D0AD299F-CAA2-BB43-89F6-697546D0E98D}"/>
              </a:ext>
            </a:extLst>
          </p:cNvPr>
          <p:cNvGrpSpPr/>
          <p:nvPr/>
        </p:nvGrpSpPr>
        <p:grpSpPr>
          <a:xfrm>
            <a:off x="8804686" y="2994110"/>
            <a:ext cx="2962889" cy="2962889"/>
            <a:chOff x="4292307" y="729378"/>
            <a:chExt cx="2222167" cy="2222167"/>
          </a:xfrm>
        </p:grpSpPr>
        <p:sp>
          <p:nvSpPr>
            <p:cNvPr id="78" name="Oval 77">
              <a:extLst>
                <a:ext uri="{FF2B5EF4-FFF2-40B4-BE49-F238E27FC236}">
                  <a16:creationId xmlns:a16="http://schemas.microsoft.com/office/drawing/2014/main" id="{83D8A087-86A5-CB42-ADC6-3E0610F24139}"/>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9" name="Hexagon 78">
              <a:extLst>
                <a:ext uri="{FF2B5EF4-FFF2-40B4-BE49-F238E27FC236}">
                  <a16:creationId xmlns:a16="http://schemas.microsoft.com/office/drawing/2014/main" id="{454638DD-5BD9-1049-A055-E1E942857313}"/>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0" name="Group 79">
            <a:extLst>
              <a:ext uri="{FF2B5EF4-FFF2-40B4-BE49-F238E27FC236}">
                <a16:creationId xmlns:a16="http://schemas.microsoft.com/office/drawing/2014/main" id="{5B95E27E-A3AF-3646-83DA-1D75E5DE3942}"/>
              </a:ext>
            </a:extLst>
          </p:cNvPr>
          <p:cNvGrpSpPr/>
          <p:nvPr/>
        </p:nvGrpSpPr>
        <p:grpSpPr>
          <a:xfrm>
            <a:off x="5902146" y="2949605"/>
            <a:ext cx="2962889" cy="2962889"/>
            <a:chOff x="4292307" y="729378"/>
            <a:chExt cx="2222167" cy="2222167"/>
          </a:xfrm>
        </p:grpSpPr>
        <p:sp>
          <p:nvSpPr>
            <p:cNvPr id="81" name="Oval 80">
              <a:extLst>
                <a:ext uri="{FF2B5EF4-FFF2-40B4-BE49-F238E27FC236}">
                  <a16:creationId xmlns:a16="http://schemas.microsoft.com/office/drawing/2014/main" id="{B6E38304-DD02-E64F-858F-C353CE9C5DA6}"/>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2" name="Hexagon 81">
              <a:extLst>
                <a:ext uri="{FF2B5EF4-FFF2-40B4-BE49-F238E27FC236}">
                  <a16:creationId xmlns:a16="http://schemas.microsoft.com/office/drawing/2014/main" id="{5CD7A256-12AD-3140-86D7-8D8992CFB6F7}"/>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83" name="Group 82">
            <a:extLst>
              <a:ext uri="{FF2B5EF4-FFF2-40B4-BE49-F238E27FC236}">
                <a16:creationId xmlns:a16="http://schemas.microsoft.com/office/drawing/2014/main" id="{BA4F6984-3BB0-6443-88E9-50C383A69259}"/>
              </a:ext>
            </a:extLst>
          </p:cNvPr>
          <p:cNvGrpSpPr/>
          <p:nvPr/>
        </p:nvGrpSpPr>
        <p:grpSpPr>
          <a:xfrm>
            <a:off x="7323917" y="5576438"/>
            <a:ext cx="2962889" cy="2962889"/>
            <a:chOff x="4292307" y="729378"/>
            <a:chExt cx="2222167" cy="2222167"/>
          </a:xfrm>
        </p:grpSpPr>
        <p:sp>
          <p:nvSpPr>
            <p:cNvPr id="84" name="Oval 83">
              <a:extLst>
                <a:ext uri="{FF2B5EF4-FFF2-40B4-BE49-F238E27FC236}">
                  <a16:creationId xmlns:a16="http://schemas.microsoft.com/office/drawing/2014/main" id="{2FC57941-D074-DB42-A340-746920F4D5AD}"/>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5" name="Hexagon 84">
              <a:extLst>
                <a:ext uri="{FF2B5EF4-FFF2-40B4-BE49-F238E27FC236}">
                  <a16:creationId xmlns:a16="http://schemas.microsoft.com/office/drawing/2014/main" id="{C177562A-2035-A746-9891-0F095EF135E4}"/>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6499107" cy="763600"/>
          </a:xfrm>
          <a:solidFill>
            <a:schemeClr val="bg1"/>
          </a:solidFill>
        </p:spPr>
        <p:txBody>
          <a:bodyPr/>
          <a:lstStyle/>
          <a:p>
            <a:r>
              <a:rPr lang="en-US" sz="2667" dirty="0">
                <a:solidFill>
                  <a:schemeClr val="tx1"/>
                </a:solidFill>
                <a:latin typeface="+mn-lt"/>
              </a:rPr>
              <a:t>Bit flux can measure network capabilities.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6499107" cy="4555200"/>
              </a:xfrm>
              <a:solidFill>
                <a:schemeClr val="bg1"/>
              </a:solidFill>
            </p:spPr>
            <p:txBody>
              <a:bodyPr/>
              <a:lstStyle/>
              <a:p>
                <a:pPr marL="152394" indent="0">
                  <a:buNone/>
                </a:pPr>
                <a:r>
                  <a:rPr lang="en-US" dirty="0">
                    <a:latin typeface="+mn-lt"/>
                  </a:rPr>
                  <a:t>For a network:</a:t>
                </a:r>
                <a:br>
                  <a:rPr lang="en-US" dirty="0">
                    <a:latin typeface="+mn-lt"/>
                  </a:rPr>
                </a:br>
                <a:endParaRPr lang="en-US" dirty="0">
                  <a:latin typeface="+mn-lt"/>
                </a:endParaRPr>
              </a:p>
              <a:p>
                <a:pPr marL="152394"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𝑏𝑖𝑡</m:t>
                      </m:r>
                      <m:r>
                        <a:rPr lang="en-US" i="1" dirty="0">
                          <a:latin typeface="Cambria Math" panose="02040503050406030204" pitchFamily="18" charset="0"/>
                        </a:rPr>
                        <m:t> </m:t>
                      </m:r>
                      <m:r>
                        <a:rPr lang="en-US" i="1" dirty="0">
                          <a:latin typeface="Cambria Math" panose="02040503050406030204" pitchFamily="18" charset="0"/>
                        </a:rPr>
                        <m:t>𝑓𝑙𝑢𝑥</m:t>
                      </m:r>
                      <m:r>
                        <a:rPr lang="en-US">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𝑔𝑎𝑡𝑒𝑤𝑎𝑦</m:t>
                          </m:r>
                          <m:r>
                            <a:rPr lang="en-US" b="0" i="1" smtClean="0">
                              <a:latin typeface="Cambria Math" panose="02040503050406030204" pitchFamily="18" charset="0"/>
                            </a:rPr>
                            <m:t> </m:t>
                          </m:r>
                          <m:r>
                            <a:rPr lang="en-US" b="0" i="1" smtClean="0">
                              <a:latin typeface="Cambria Math" panose="02040503050406030204" pitchFamily="18" charset="0"/>
                            </a:rPr>
                            <m:t>𝑔𝑜𝑜𝑑𝑝𝑢𝑡</m:t>
                          </m:r>
                        </m:num>
                        <m:den>
                          <m:r>
                            <a:rPr lang="en-US" b="0" i="1" smtClean="0">
                              <a:latin typeface="Cambria Math" panose="02040503050406030204" pitchFamily="18" charset="0"/>
                            </a:rPr>
                            <m:t>𝑔𝑎𝑡𝑒𝑤𝑎𝑦</m:t>
                          </m:r>
                          <m:r>
                            <a:rPr lang="en-US" b="0" i="1" smtClean="0">
                              <a:latin typeface="Cambria Math" panose="02040503050406030204" pitchFamily="18" charset="0"/>
                            </a:rPr>
                            <m:t> </m:t>
                          </m:r>
                          <m:r>
                            <a:rPr lang="en-US" b="0" i="1" smtClean="0">
                              <a:latin typeface="Cambria Math" panose="02040503050406030204" pitchFamily="18" charset="0"/>
                            </a:rPr>
                            <m:t>𝑐𝑜𝑣𝑒𝑟𝑎𝑔𝑒</m:t>
                          </m:r>
                          <m:r>
                            <a:rPr lang="en-US" b="0" i="1" smtClean="0">
                              <a:latin typeface="Cambria Math" panose="02040503050406030204" pitchFamily="18" charset="0"/>
                            </a:rPr>
                            <m:t> </m:t>
                          </m:r>
                          <m:r>
                            <a:rPr lang="en-US" b="0" i="1" smtClean="0">
                              <a:latin typeface="Cambria Math" panose="02040503050406030204" pitchFamily="18" charset="0"/>
                            </a:rPr>
                            <m:t>𝑎𝑟𝑒𝑎</m:t>
                          </m:r>
                        </m:den>
                      </m:f>
                    </m:oMath>
                  </m:oMathPara>
                </a14:m>
                <a:endParaRPr lang="en-US" dirty="0">
                  <a:latin typeface="+mn-lt"/>
                </a:endParaRPr>
              </a:p>
              <a:p>
                <a:pPr marL="795827" lvl="1" indent="0">
                  <a:spcBef>
                    <a:spcPts val="0"/>
                  </a:spcBef>
                  <a:buNone/>
                </a:pPr>
                <a:br>
                  <a:rPr lang="en-US" b="0" i="0" dirty="0">
                    <a:latin typeface="+mn-lt"/>
                  </a:rPr>
                </a:br>
                <a:endParaRPr lang="en-US" dirty="0">
                  <a:latin typeface="+mn-lt"/>
                </a:endParaRPr>
              </a:p>
              <a:p>
                <a:r>
                  <a:rPr lang="en-US" sz="2133" dirty="0">
                    <a:latin typeface="+mn-lt"/>
                  </a:rPr>
                  <a:t>Assumes a non-overlapping deployment of gateways.</a:t>
                </a:r>
              </a:p>
              <a:p>
                <a:r>
                  <a:rPr lang="en-US" sz="2133" dirty="0">
                    <a:latin typeface="+mn-lt"/>
                  </a:rPr>
                  <a:t>Note that bit flux alone ignores the total number of gateways required.</a:t>
                </a:r>
              </a:p>
            </p:txBody>
          </p:sp>
        </mc:Choice>
        <mc:Fallback xmlns="">
          <p:sp>
            <p:nvSpPr>
              <p:cNvPr id="3" name="Text Placeholder 2">
                <a:extLst>
                  <a:ext uri="{FF2B5EF4-FFF2-40B4-BE49-F238E27FC236}">
                    <a16:creationId xmlns:a16="http://schemas.microsoft.com/office/drawing/2014/main" id="{6EBDD437-CD5D-A444-BF26-2E411925A443}"/>
                  </a:ext>
                </a:extLst>
              </p:cNvPr>
              <p:cNvSpPr>
                <a:spLocks noGrp="1" noRot="1" noChangeAspect="1" noMove="1" noResize="1" noEditPoints="1" noAdjustHandles="1" noChangeArrowheads="1" noChangeShapeType="1" noTextEdit="1"/>
              </p:cNvSpPr>
              <p:nvPr>
                <p:ph type="body" idx="1"/>
              </p:nvPr>
            </p:nvSpPr>
            <p:spPr>
              <a:xfrm>
                <a:off x="415600" y="1536633"/>
                <a:ext cx="6499107" cy="4555200"/>
              </a:xfrm>
              <a:blipFill>
                <a:blip r:embed="rId4"/>
                <a:stretch>
                  <a:fillRect t="-268" r="-197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D2C988B-6378-3149-B96C-5F4755336835}"/>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116436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grpSp>
        <p:nvGrpSpPr>
          <p:cNvPr id="57" name="Group 56">
            <a:extLst>
              <a:ext uri="{FF2B5EF4-FFF2-40B4-BE49-F238E27FC236}">
                <a16:creationId xmlns:a16="http://schemas.microsoft.com/office/drawing/2014/main" id="{1D6FD04C-2A0C-BC45-B89C-35CD346ACFC9}"/>
              </a:ext>
            </a:extLst>
          </p:cNvPr>
          <p:cNvGrpSpPr/>
          <p:nvPr/>
        </p:nvGrpSpPr>
        <p:grpSpPr>
          <a:xfrm>
            <a:off x="6881383" y="4518350"/>
            <a:ext cx="1371429" cy="1371429"/>
            <a:chOff x="3284499" y="4673254"/>
            <a:chExt cx="1028572" cy="1028572"/>
          </a:xfrm>
          <a:solidFill>
            <a:srgbClr val="CCCCFF">
              <a:alpha val="20000"/>
            </a:srgbClr>
          </a:solidFill>
        </p:grpSpPr>
        <p:sp>
          <p:nvSpPr>
            <p:cNvPr id="60" name="Oval 59">
              <a:extLst>
                <a:ext uri="{FF2B5EF4-FFF2-40B4-BE49-F238E27FC236}">
                  <a16:creationId xmlns:a16="http://schemas.microsoft.com/office/drawing/2014/main" id="{E87ACF41-D058-AD42-95AD-6ACEE10EBB38}"/>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6" name="Hexagon 85">
              <a:extLst>
                <a:ext uri="{FF2B5EF4-FFF2-40B4-BE49-F238E27FC236}">
                  <a16:creationId xmlns:a16="http://schemas.microsoft.com/office/drawing/2014/main" id="{7ADEB33A-2B6C-B142-B02A-8C830499ABBE}"/>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87" name="Group 86">
            <a:extLst>
              <a:ext uri="{FF2B5EF4-FFF2-40B4-BE49-F238E27FC236}">
                <a16:creationId xmlns:a16="http://schemas.microsoft.com/office/drawing/2014/main" id="{4AAF915B-4BCC-934D-9BE6-5FD4C306D67B}"/>
              </a:ext>
            </a:extLst>
          </p:cNvPr>
          <p:cNvGrpSpPr/>
          <p:nvPr/>
        </p:nvGrpSpPr>
        <p:grpSpPr>
          <a:xfrm>
            <a:off x="8114262" y="3953291"/>
            <a:ext cx="1371429" cy="1371429"/>
            <a:chOff x="3284499" y="4673254"/>
            <a:chExt cx="1028572" cy="1028572"/>
          </a:xfrm>
          <a:solidFill>
            <a:srgbClr val="CCCCFF">
              <a:alpha val="20000"/>
            </a:srgbClr>
          </a:solidFill>
        </p:grpSpPr>
        <p:sp>
          <p:nvSpPr>
            <p:cNvPr id="88" name="Oval 87">
              <a:extLst>
                <a:ext uri="{FF2B5EF4-FFF2-40B4-BE49-F238E27FC236}">
                  <a16:creationId xmlns:a16="http://schemas.microsoft.com/office/drawing/2014/main" id="{993A259A-B349-3044-A98E-CD0006499E71}"/>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89" name="Hexagon 88">
              <a:extLst>
                <a:ext uri="{FF2B5EF4-FFF2-40B4-BE49-F238E27FC236}">
                  <a16:creationId xmlns:a16="http://schemas.microsoft.com/office/drawing/2014/main" id="{0E2C0D86-8C04-EE4C-8230-BB49517D88ED}"/>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90" name="Group 89">
            <a:extLst>
              <a:ext uri="{FF2B5EF4-FFF2-40B4-BE49-F238E27FC236}">
                <a16:creationId xmlns:a16="http://schemas.microsoft.com/office/drawing/2014/main" id="{CBAD1E95-7DDD-F040-BB27-E5489B091988}"/>
              </a:ext>
            </a:extLst>
          </p:cNvPr>
          <p:cNvGrpSpPr/>
          <p:nvPr/>
        </p:nvGrpSpPr>
        <p:grpSpPr>
          <a:xfrm>
            <a:off x="9362300" y="3341487"/>
            <a:ext cx="1371429" cy="1371429"/>
            <a:chOff x="3284499" y="4673254"/>
            <a:chExt cx="1028572" cy="1028572"/>
          </a:xfrm>
          <a:solidFill>
            <a:srgbClr val="CCCCFF">
              <a:alpha val="20000"/>
            </a:srgbClr>
          </a:solidFill>
        </p:grpSpPr>
        <p:sp>
          <p:nvSpPr>
            <p:cNvPr id="91" name="Oval 90">
              <a:extLst>
                <a:ext uri="{FF2B5EF4-FFF2-40B4-BE49-F238E27FC236}">
                  <a16:creationId xmlns:a16="http://schemas.microsoft.com/office/drawing/2014/main" id="{FC0950CD-B95C-384C-A201-80B8BAD0F230}"/>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2" name="Hexagon 91">
              <a:extLst>
                <a:ext uri="{FF2B5EF4-FFF2-40B4-BE49-F238E27FC236}">
                  <a16:creationId xmlns:a16="http://schemas.microsoft.com/office/drawing/2014/main" id="{211F8610-D91B-954E-9FB0-E2C3BE506EC8}"/>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93" name="Group 92">
            <a:extLst>
              <a:ext uri="{FF2B5EF4-FFF2-40B4-BE49-F238E27FC236}">
                <a16:creationId xmlns:a16="http://schemas.microsoft.com/office/drawing/2014/main" id="{12A2E48B-2120-7240-ABFA-EDF480CEF621}"/>
              </a:ext>
            </a:extLst>
          </p:cNvPr>
          <p:cNvGrpSpPr/>
          <p:nvPr/>
        </p:nvGrpSpPr>
        <p:grpSpPr>
          <a:xfrm>
            <a:off x="8006183" y="5358996"/>
            <a:ext cx="1371429" cy="1371429"/>
            <a:chOff x="3284499" y="4673254"/>
            <a:chExt cx="1028572" cy="1028572"/>
          </a:xfrm>
          <a:solidFill>
            <a:srgbClr val="CCCCFF">
              <a:alpha val="20000"/>
            </a:srgbClr>
          </a:solidFill>
        </p:grpSpPr>
        <p:sp>
          <p:nvSpPr>
            <p:cNvPr id="94" name="Oval 93">
              <a:extLst>
                <a:ext uri="{FF2B5EF4-FFF2-40B4-BE49-F238E27FC236}">
                  <a16:creationId xmlns:a16="http://schemas.microsoft.com/office/drawing/2014/main" id="{1F9E9B78-4673-8B40-A00A-B16E48F32A2D}"/>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5" name="Hexagon 94">
              <a:extLst>
                <a:ext uri="{FF2B5EF4-FFF2-40B4-BE49-F238E27FC236}">
                  <a16:creationId xmlns:a16="http://schemas.microsoft.com/office/drawing/2014/main" id="{3ECDF71E-1714-084A-902D-666D93F7A524}"/>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96" name="Group 95">
            <a:extLst>
              <a:ext uri="{FF2B5EF4-FFF2-40B4-BE49-F238E27FC236}">
                <a16:creationId xmlns:a16="http://schemas.microsoft.com/office/drawing/2014/main" id="{9BC34050-6770-564A-B07A-C9DFEB697FC0}"/>
              </a:ext>
            </a:extLst>
          </p:cNvPr>
          <p:cNvGrpSpPr/>
          <p:nvPr/>
        </p:nvGrpSpPr>
        <p:grpSpPr>
          <a:xfrm>
            <a:off x="9265906" y="4737408"/>
            <a:ext cx="1371429" cy="1371429"/>
            <a:chOff x="3284499" y="4673254"/>
            <a:chExt cx="1028572" cy="1028572"/>
          </a:xfrm>
          <a:solidFill>
            <a:srgbClr val="CCCCFF">
              <a:alpha val="20000"/>
            </a:srgbClr>
          </a:solidFill>
        </p:grpSpPr>
        <p:sp>
          <p:nvSpPr>
            <p:cNvPr id="97" name="Oval 96">
              <a:extLst>
                <a:ext uri="{FF2B5EF4-FFF2-40B4-BE49-F238E27FC236}">
                  <a16:creationId xmlns:a16="http://schemas.microsoft.com/office/drawing/2014/main" id="{9F807FE7-EC00-DC44-91F1-D73EE796863C}"/>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98" name="Hexagon 97">
              <a:extLst>
                <a:ext uri="{FF2B5EF4-FFF2-40B4-BE49-F238E27FC236}">
                  <a16:creationId xmlns:a16="http://schemas.microsoft.com/office/drawing/2014/main" id="{34E2DA37-A523-4B4E-A10B-CC091836DB55}"/>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99" name="Group 98">
            <a:extLst>
              <a:ext uri="{FF2B5EF4-FFF2-40B4-BE49-F238E27FC236}">
                <a16:creationId xmlns:a16="http://schemas.microsoft.com/office/drawing/2014/main" id="{553D162B-897D-3046-9656-9EB2B3F8F7D6}"/>
              </a:ext>
            </a:extLst>
          </p:cNvPr>
          <p:cNvGrpSpPr/>
          <p:nvPr/>
        </p:nvGrpSpPr>
        <p:grpSpPr>
          <a:xfrm>
            <a:off x="9179682" y="6108804"/>
            <a:ext cx="1371429" cy="1371429"/>
            <a:chOff x="3284499" y="4673254"/>
            <a:chExt cx="1028572" cy="1028572"/>
          </a:xfrm>
          <a:solidFill>
            <a:srgbClr val="CCCCFF">
              <a:alpha val="20000"/>
            </a:srgbClr>
          </a:solidFill>
        </p:grpSpPr>
        <p:sp>
          <p:nvSpPr>
            <p:cNvPr id="100" name="Oval 99">
              <a:extLst>
                <a:ext uri="{FF2B5EF4-FFF2-40B4-BE49-F238E27FC236}">
                  <a16:creationId xmlns:a16="http://schemas.microsoft.com/office/drawing/2014/main" id="{32BEDCF8-1768-F443-84D3-035E80A98668}"/>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1" name="Hexagon 100">
              <a:extLst>
                <a:ext uri="{FF2B5EF4-FFF2-40B4-BE49-F238E27FC236}">
                  <a16:creationId xmlns:a16="http://schemas.microsoft.com/office/drawing/2014/main" id="{90C8F4F7-D991-AA44-A5B9-DF6CA156A4E6}"/>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102" name="Group 101">
            <a:extLst>
              <a:ext uri="{FF2B5EF4-FFF2-40B4-BE49-F238E27FC236}">
                <a16:creationId xmlns:a16="http://schemas.microsoft.com/office/drawing/2014/main" id="{62A2F4E6-E300-E849-890F-EA6F4556C5BB}"/>
              </a:ext>
            </a:extLst>
          </p:cNvPr>
          <p:cNvGrpSpPr/>
          <p:nvPr/>
        </p:nvGrpSpPr>
        <p:grpSpPr>
          <a:xfrm>
            <a:off x="10425144" y="5484991"/>
            <a:ext cx="1371429" cy="1371429"/>
            <a:chOff x="3284499" y="4673254"/>
            <a:chExt cx="1028572" cy="1028572"/>
          </a:xfrm>
          <a:solidFill>
            <a:srgbClr val="CCCCFF">
              <a:alpha val="20000"/>
            </a:srgbClr>
          </a:solidFill>
        </p:grpSpPr>
        <p:sp>
          <p:nvSpPr>
            <p:cNvPr id="103" name="Oval 102">
              <a:extLst>
                <a:ext uri="{FF2B5EF4-FFF2-40B4-BE49-F238E27FC236}">
                  <a16:creationId xmlns:a16="http://schemas.microsoft.com/office/drawing/2014/main" id="{01A2CA50-A56D-6A4A-A535-F6D37C6D5C90}"/>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4" name="Hexagon 103">
              <a:extLst>
                <a:ext uri="{FF2B5EF4-FFF2-40B4-BE49-F238E27FC236}">
                  <a16:creationId xmlns:a16="http://schemas.microsoft.com/office/drawing/2014/main" id="{9E74E02A-ECD1-214A-A979-C69BD0FE29B7}"/>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grpSp>
        <p:nvGrpSpPr>
          <p:cNvPr id="4" name="Group 3">
            <a:extLst>
              <a:ext uri="{FF2B5EF4-FFF2-40B4-BE49-F238E27FC236}">
                <a16:creationId xmlns:a16="http://schemas.microsoft.com/office/drawing/2014/main" id="{6920D4EC-E5EA-4549-A46D-EA07DF318A17}"/>
              </a:ext>
            </a:extLst>
          </p:cNvPr>
          <p:cNvGrpSpPr/>
          <p:nvPr/>
        </p:nvGrpSpPr>
        <p:grpSpPr>
          <a:xfrm>
            <a:off x="7002411" y="3128519"/>
            <a:ext cx="1371429" cy="1371429"/>
            <a:chOff x="3284499" y="4673254"/>
            <a:chExt cx="1028572" cy="1028572"/>
          </a:xfrm>
          <a:solidFill>
            <a:srgbClr val="CCCCFF">
              <a:alpha val="20000"/>
            </a:srgbClr>
          </a:solidFill>
        </p:grpSpPr>
        <p:sp>
          <p:nvSpPr>
            <p:cNvPr id="51" name="Oval 50">
              <a:extLst>
                <a:ext uri="{FF2B5EF4-FFF2-40B4-BE49-F238E27FC236}">
                  <a16:creationId xmlns:a16="http://schemas.microsoft.com/office/drawing/2014/main" id="{13AC6DB6-E4A9-8F48-A77E-58B39CFCE435}"/>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2" name="Hexagon 51">
              <a:extLst>
                <a:ext uri="{FF2B5EF4-FFF2-40B4-BE49-F238E27FC236}">
                  <a16:creationId xmlns:a16="http://schemas.microsoft.com/office/drawing/2014/main" id="{BA271438-D0AE-EE42-9C80-3ECA5552B175}"/>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74" name="Group 73">
            <a:extLst>
              <a:ext uri="{FF2B5EF4-FFF2-40B4-BE49-F238E27FC236}">
                <a16:creationId xmlns:a16="http://schemas.microsoft.com/office/drawing/2014/main" id="{7902882C-7E4E-F044-BDC0-1A09E44C3F31}"/>
              </a:ext>
            </a:extLst>
          </p:cNvPr>
          <p:cNvGrpSpPr/>
          <p:nvPr/>
        </p:nvGrpSpPr>
        <p:grpSpPr>
          <a:xfrm>
            <a:off x="7489204" y="374485"/>
            <a:ext cx="2962889" cy="2962889"/>
            <a:chOff x="4292307" y="729378"/>
            <a:chExt cx="2222167" cy="2222167"/>
          </a:xfrm>
        </p:grpSpPr>
        <p:sp>
          <p:nvSpPr>
            <p:cNvPr id="75" name="Oval 74">
              <a:extLst>
                <a:ext uri="{FF2B5EF4-FFF2-40B4-BE49-F238E27FC236}">
                  <a16:creationId xmlns:a16="http://schemas.microsoft.com/office/drawing/2014/main" id="{A09EB41E-D00E-2E45-9311-F62D45E60C1B}"/>
                </a:ext>
              </a:extLst>
            </p:cNvPr>
            <p:cNvSpPr/>
            <p:nvPr/>
          </p:nvSpPr>
          <p:spPr>
            <a:xfrm>
              <a:off x="4292307" y="729378"/>
              <a:ext cx="2222167" cy="2222167"/>
            </a:xfrm>
            <a:prstGeom prst="ellipse">
              <a:avLst/>
            </a:prstGeom>
            <a:solidFill>
              <a:srgbClr val="FFEED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6" name="Hexagon 75">
              <a:extLst>
                <a:ext uri="{FF2B5EF4-FFF2-40B4-BE49-F238E27FC236}">
                  <a16:creationId xmlns:a16="http://schemas.microsoft.com/office/drawing/2014/main" id="{FB2866FC-0226-EE4C-A43D-D9D1C579F0AD}"/>
                </a:ext>
              </a:extLst>
            </p:cNvPr>
            <p:cNvSpPr/>
            <p:nvPr/>
          </p:nvSpPr>
          <p:spPr>
            <a:xfrm>
              <a:off x="5356397" y="1799950"/>
              <a:ext cx="93986" cy="810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sp>
        <p:nvSpPr>
          <p:cNvPr id="2" name="Title 1">
            <a:extLst>
              <a:ext uri="{FF2B5EF4-FFF2-40B4-BE49-F238E27FC236}">
                <a16:creationId xmlns:a16="http://schemas.microsoft.com/office/drawing/2014/main" id="{B75FC66F-4402-3340-BBA3-3F0B92290AA5}"/>
              </a:ext>
            </a:extLst>
          </p:cNvPr>
          <p:cNvSpPr>
            <a:spLocks noGrp="1"/>
          </p:cNvSpPr>
          <p:nvPr>
            <p:ph type="title"/>
          </p:nvPr>
        </p:nvSpPr>
        <p:spPr>
          <a:xfrm>
            <a:off x="415600" y="593367"/>
            <a:ext cx="6499107" cy="763600"/>
          </a:xfrm>
          <a:solidFill>
            <a:schemeClr val="bg1"/>
          </a:solidFill>
        </p:spPr>
        <p:txBody>
          <a:bodyPr/>
          <a:lstStyle/>
          <a:p>
            <a:r>
              <a:rPr lang="en-US" sz="2667" dirty="0">
                <a:solidFill>
                  <a:schemeClr val="tx1"/>
                </a:solidFill>
                <a:latin typeface="+mn-lt"/>
              </a:rPr>
              <a:t>Bit flux accounts for spatial reuse.</a:t>
            </a:r>
            <a:endParaRPr lang="en-US" dirty="0">
              <a:solidFill>
                <a:schemeClr val="tx1"/>
              </a:solidFill>
              <a:latin typeface="+mn-lt"/>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EBDD437-CD5D-A444-BF26-2E411925A443}"/>
                  </a:ext>
                </a:extLst>
              </p:cNvPr>
              <p:cNvSpPr>
                <a:spLocks noGrp="1"/>
              </p:cNvSpPr>
              <p:nvPr>
                <p:ph type="body" idx="1"/>
              </p:nvPr>
            </p:nvSpPr>
            <p:spPr>
              <a:xfrm>
                <a:off x="415600" y="1536633"/>
                <a:ext cx="6499107" cy="4555200"/>
              </a:xfrm>
              <a:solidFill>
                <a:schemeClr val="bg1"/>
              </a:solidFill>
            </p:spPr>
            <p:txBody>
              <a:bodyPr/>
              <a:lstStyle/>
              <a:p>
                <a:r>
                  <a:rPr lang="en-US" sz="2400" dirty="0">
                    <a:latin typeface="+mn-lt"/>
                  </a:rPr>
                  <a:t>Reducing coverage area and deploying additional gateways improves capacity.</a:t>
                </a:r>
              </a:p>
              <a:p>
                <a:endParaRPr lang="en-US" dirty="0">
                  <a:latin typeface="+mn-lt"/>
                </a:endParaRPr>
              </a:p>
              <a:p>
                <a14:m>
                  <m:oMath xmlns:m="http://schemas.openxmlformats.org/officeDocument/2006/math">
                    <m:r>
                      <a:rPr lang="en-US" sz="3200" i="1" dirty="0">
                        <a:latin typeface="Cambria Math" panose="02040503050406030204" pitchFamily="18" charset="0"/>
                      </a:rPr>
                      <m:t>𝑏𝑖𝑡</m:t>
                    </m:r>
                    <m:r>
                      <a:rPr lang="en-US" sz="3200" i="1" dirty="0">
                        <a:latin typeface="Cambria Math" panose="02040503050406030204" pitchFamily="18" charset="0"/>
                      </a:rPr>
                      <m:t> </m:t>
                    </m:r>
                    <m:r>
                      <a:rPr lang="en-US" sz="3200" i="1" dirty="0">
                        <a:latin typeface="Cambria Math" panose="02040503050406030204" pitchFamily="18" charset="0"/>
                      </a:rPr>
                      <m:t>𝑓𝑙𝑢𝑥</m:t>
                    </m:r>
                    <m:r>
                      <a:rPr lang="en-US" sz="3200" b="1" i="1" dirty="0">
                        <a:solidFill>
                          <a:srgbClr val="049142"/>
                        </a:solidFill>
                        <a:latin typeface="Cambria Math" panose="02040503050406030204" pitchFamily="18" charset="0"/>
                        <a:ea typeface="Cambria Math" panose="02040503050406030204" pitchFamily="18" charset="0"/>
                      </a:rPr>
                      <m:t>↑</m:t>
                    </m:r>
                    <m:r>
                      <a:rPr lang="en-US" sz="3200" i="1" dirty="0">
                        <a:latin typeface="Cambria Math" panose="02040503050406030204" pitchFamily="18" charset="0"/>
                      </a:rPr>
                      <m:t> </m:t>
                    </m:r>
                    <m:r>
                      <a:rPr lang="en-US" sz="3200">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𝑔𝑎𝑡𝑒𝑤𝑎𝑦</m:t>
                        </m:r>
                        <m:r>
                          <a:rPr lang="en-US" sz="3200" i="1">
                            <a:latin typeface="Cambria Math" panose="02040503050406030204" pitchFamily="18" charset="0"/>
                          </a:rPr>
                          <m:t> </m:t>
                        </m:r>
                        <m:r>
                          <a:rPr lang="en-US" sz="3200" i="1">
                            <a:latin typeface="Cambria Math" panose="02040503050406030204" pitchFamily="18" charset="0"/>
                          </a:rPr>
                          <m:t>𝑔𝑜𝑜𝑑𝑝𝑢𝑡</m:t>
                        </m:r>
                      </m:num>
                      <m:den>
                        <m:r>
                          <a:rPr lang="en-US" sz="3200" i="1">
                            <a:latin typeface="Cambria Math" panose="02040503050406030204" pitchFamily="18" charset="0"/>
                          </a:rPr>
                          <m:t>𝑐𝑜𝑣𝑒𝑟𝑎𝑔𝑒</m:t>
                        </m:r>
                        <m:r>
                          <a:rPr lang="en-US" sz="3200" i="1">
                            <a:latin typeface="Cambria Math" panose="02040503050406030204" pitchFamily="18" charset="0"/>
                          </a:rPr>
                          <m:t> </m:t>
                        </m:r>
                        <m:r>
                          <a:rPr lang="en-US" sz="3200" i="1">
                            <a:latin typeface="Cambria Math" panose="02040503050406030204" pitchFamily="18" charset="0"/>
                          </a:rPr>
                          <m:t>𝑎𝑟𝑒𝑎</m:t>
                        </m:r>
                        <m:r>
                          <a:rPr lang="en-US" sz="3200" b="1" i="1">
                            <a:solidFill>
                              <a:srgbClr val="049142"/>
                            </a:solidFill>
                            <a:latin typeface="Cambria Math" panose="02040503050406030204" pitchFamily="18" charset="0"/>
                            <a:ea typeface="Cambria Math" panose="02040503050406030204" pitchFamily="18" charset="0"/>
                          </a:rPr>
                          <m:t>↓</m:t>
                        </m:r>
                      </m:den>
                    </m:f>
                  </m:oMath>
                </a14:m>
                <a:endParaRPr lang="en-US" dirty="0">
                  <a:latin typeface="+mn-lt"/>
                </a:endParaRPr>
              </a:p>
            </p:txBody>
          </p:sp>
        </mc:Choice>
        <mc:Fallback xmlns="">
          <p:sp>
            <p:nvSpPr>
              <p:cNvPr id="3" name="Text Placeholder 2">
                <a:extLst>
                  <a:ext uri="{FF2B5EF4-FFF2-40B4-BE49-F238E27FC236}">
                    <a16:creationId xmlns:a16="http://schemas.microsoft.com/office/drawing/2014/main" id="{6EBDD437-CD5D-A444-BF26-2E411925A443}"/>
                  </a:ext>
                </a:extLst>
              </p:cNvPr>
              <p:cNvSpPr>
                <a:spLocks noGrp="1" noRot="1" noChangeAspect="1" noMove="1" noResize="1" noEditPoints="1" noAdjustHandles="1" noChangeArrowheads="1" noChangeShapeType="1" noTextEdit="1"/>
              </p:cNvSpPr>
              <p:nvPr>
                <p:ph type="body" idx="1"/>
              </p:nvPr>
            </p:nvSpPr>
            <p:spPr>
              <a:xfrm>
                <a:off x="415600" y="1536633"/>
                <a:ext cx="6499107" cy="4555200"/>
              </a:xfrm>
              <a:blipFill>
                <a:blip r:embed="rId4"/>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E6470C-04DC-3A45-BEF1-69CBEBA5DB6C}"/>
              </a:ext>
            </a:extLst>
          </p:cNvPr>
          <p:cNvGrpSpPr/>
          <p:nvPr/>
        </p:nvGrpSpPr>
        <p:grpSpPr>
          <a:xfrm>
            <a:off x="7103403" y="899088"/>
            <a:ext cx="3717687" cy="5583992"/>
            <a:chOff x="5327552" y="674316"/>
            <a:chExt cx="2788265" cy="4187994"/>
          </a:xfrm>
        </p:grpSpPr>
        <p:sp>
          <p:nvSpPr>
            <p:cNvPr id="22" name="Regular Pentagon 21">
              <a:extLst>
                <a:ext uri="{FF2B5EF4-FFF2-40B4-BE49-F238E27FC236}">
                  <a16:creationId xmlns:a16="http://schemas.microsoft.com/office/drawing/2014/main" id="{4C155B15-1C4A-E645-8543-2186310BC6B6}"/>
                </a:ext>
              </a:extLst>
            </p:cNvPr>
            <p:cNvSpPr/>
            <p:nvPr/>
          </p:nvSpPr>
          <p:spPr>
            <a:xfrm>
              <a:off x="5926913" y="304087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3" name="Regular Pentagon 22">
              <a:extLst>
                <a:ext uri="{FF2B5EF4-FFF2-40B4-BE49-F238E27FC236}">
                  <a16:creationId xmlns:a16="http://schemas.microsoft.com/office/drawing/2014/main" id="{751E34EE-5BAD-4646-8A65-231CDF81F72F}"/>
                </a:ext>
              </a:extLst>
            </p:cNvPr>
            <p:cNvSpPr/>
            <p:nvPr/>
          </p:nvSpPr>
          <p:spPr>
            <a:xfrm>
              <a:off x="5979215" y="26662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4" name="Regular Pentagon 23">
              <a:extLst>
                <a:ext uri="{FF2B5EF4-FFF2-40B4-BE49-F238E27FC236}">
                  <a16:creationId xmlns:a16="http://schemas.microsoft.com/office/drawing/2014/main" id="{562D58D9-4C2E-5245-A625-18B7B27F33E2}"/>
                </a:ext>
              </a:extLst>
            </p:cNvPr>
            <p:cNvSpPr/>
            <p:nvPr/>
          </p:nvSpPr>
          <p:spPr>
            <a:xfrm>
              <a:off x="5861350" y="356559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5" name="Regular Pentagon 24">
              <a:extLst>
                <a:ext uri="{FF2B5EF4-FFF2-40B4-BE49-F238E27FC236}">
                  <a16:creationId xmlns:a16="http://schemas.microsoft.com/office/drawing/2014/main" id="{BD662728-B175-854A-B8DD-E4DEADFB7871}"/>
                </a:ext>
              </a:extLst>
            </p:cNvPr>
            <p:cNvSpPr/>
            <p:nvPr/>
          </p:nvSpPr>
          <p:spPr>
            <a:xfrm>
              <a:off x="6203939" y="333255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6" name="Regular Pentagon 25">
              <a:extLst>
                <a:ext uri="{FF2B5EF4-FFF2-40B4-BE49-F238E27FC236}">
                  <a16:creationId xmlns:a16="http://schemas.microsoft.com/office/drawing/2014/main" id="{4CD2AF82-0B09-B24A-A574-A28FAB0E6045}"/>
                </a:ext>
              </a:extLst>
            </p:cNvPr>
            <p:cNvSpPr/>
            <p:nvPr/>
          </p:nvSpPr>
          <p:spPr>
            <a:xfrm>
              <a:off x="7106794" y="416072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7" name="Regular Pentagon 26">
              <a:extLst>
                <a:ext uri="{FF2B5EF4-FFF2-40B4-BE49-F238E27FC236}">
                  <a16:creationId xmlns:a16="http://schemas.microsoft.com/office/drawing/2014/main" id="{2617FA35-11D7-8442-8A02-74D6007A17F2}"/>
                </a:ext>
              </a:extLst>
            </p:cNvPr>
            <p:cNvSpPr/>
            <p:nvPr/>
          </p:nvSpPr>
          <p:spPr>
            <a:xfrm>
              <a:off x="6906089" y="263441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8" name="Regular Pentagon 27">
              <a:extLst>
                <a:ext uri="{FF2B5EF4-FFF2-40B4-BE49-F238E27FC236}">
                  <a16:creationId xmlns:a16="http://schemas.microsoft.com/office/drawing/2014/main" id="{ACFE5F57-6B0A-E449-AC01-021075884795}"/>
                </a:ext>
              </a:extLst>
            </p:cNvPr>
            <p:cNvSpPr/>
            <p:nvPr/>
          </p:nvSpPr>
          <p:spPr>
            <a:xfrm>
              <a:off x="6044794" y="406558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29" name="Regular Pentagon 28">
              <a:extLst>
                <a:ext uri="{FF2B5EF4-FFF2-40B4-BE49-F238E27FC236}">
                  <a16:creationId xmlns:a16="http://schemas.microsoft.com/office/drawing/2014/main" id="{7CF017CC-5302-6744-A994-005A1883E0EF}"/>
                </a:ext>
              </a:extLst>
            </p:cNvPr>
            <p:cNvSpPr/>
            <p:nvPr/>
          </p:nvSpPr>
          <p:spPr>
            <a:xfrm>
              <a:off x="6227954" y="279701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0" name="Regular Pentagon 29">
              <a:extLst>
                <a:ext uri="{FF2B5EF4-FFF2-40B4-BE49-F238E27FC236}">
                  <a16:creationId xmlns:a16="http://schemas.microsoft.com/office/drawing/2014/main" id="{EB4C19BC-1B9D-E44E-B1F3-9C371E6A35A5}"/>
                </a:ext>
              </a:extLst>
            </p:cNvPr>
            <p:cNvSpPr/>
            <p:nvPr/>
          </p:nvSpPr>
          <p:spPr>
            <a:xfrm>
              <a:off x="7297748" y="287546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1" name="Regular Pentagon 30">
              <a:extLst>
                <a:ext uri="{FF2B5EF4-FFF2-40B4-BE49-F238E27FC236}">
                  <a16:creationId xmlns:a16="http://schemas.microsoft.com/office/drawing/2014/main" id="{22A0AC1C-2669-6849-B947-4C9C89EB26E9}"/>
                </a:ext>
              </a:extLst>
            </p:cNvPr>
            <p:cNvSpPr/>
            <p:nvPr/>
          </p:nvSpPr>
          <p:spPr>
            <a:xfrm>
              <a:off x="6232581" y="456887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2" name="Regular Pentagon 31">
              <a:extLst>
                <a:ext uri="{FF2B5EF4-FFF2-40B4-BE49-F238E27FC236}">
                  <a16:creationId xmlns:a16="http://schemas.microsoft.com/office/drawing/2014/main" id="{878742D4-F34B-A746-9F6D-E8ABE957E286}"/>
                </a:ext>
              </a:extLst>
            </p:cNvPr>
            <p:cNvSpPr/>
            <p:nvPr/>
          </p:nvSpPr>
          <p:spPr>
            <a:xfrm>
              <a:off x="7023974" y="3692027"/>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3" name="Regular Pentagon 32">
              <a:extLst>
                <a:ext uri="{FF2B5EF4-FFF2-40B4-BE49-F238E27FC236}">
                  <a16:creationId xmlns:a16="http://schemas.microsoft.com/office/drawing/2014/main" id="{9728A5FE-8970-E74A-BDF2-E2B8BE94B727}"/>
                </a:ext>
              </a:extLst>
            </p:cNvPr>
            <p:cNvSpPr/>
            <p:nvPr/>
          </p:nvSpPr>
          <p:spPr>
            <a:xfrm>
              <a:off x="7035013" y="31730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4" name="Regular Pentagon 33">
              <a:extLst>
                <a:ext uri="{FF2B5EF4-FFF2-40B4-BE49-F238E27FC236}">
                  <a16:creationId xmlns:a16="http://schemas.microsoft.com/office/drawing/2014/main" id="{C7A02C67-80B0-BB4A-9A74-E8B62EA809A1}"/>
                </a:ext>
              </a:extLst>
            </p:cNvPr>
            <p:cNvSpPr/>
            <p:nvPr/>
          </p:nvSpPr>
          <p:spPr>
            <a:xfrm>
              <a:off x="7838733" y="3714595"/>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6" name="Regular Pentagon 35">
              <a:extLst>
                <a:ext uri="{FF2B5EF4-FFF2-40B4-BE49-F238E27FC236}">
                  <a16:creationId xmlns:a16="http://schemas.microsoft.com/office/drawing/2014/main" id="{A51DD38C-0673-1348-A076-9964A196EC85}"/>
                </a:ext>
              </a:extLst>
            </p:cNvPr>
            <p:cNvSpPr/>
            <p:nvPr/>
          </p:nvSpPr>
          <p:spPr>
            <a:xfrm>
              <a:off x="7872155" y="311434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8" name="Regular Pentagon 37">
              <a:extLst>
                <a:ext uri="{FF2B5EF4-FFF2-40B4-BE49-F238E27FC236}">
                  <a16:creationId xmlns:a16="http://schemas.microsoft.com/office/drawing/2014/main" id="{C6F6406E-3807-D04B-B382-47F10C8F9A52}"/>
                </a:ext>
              </a:extLst>
            </p:cNvPr>
            <p:cNvSpPr/>
            <p:nvPr/>
          </p:nvSpPr>
          <p:spPr>
            <a:xfrm>
              <a:off x="7369976" y="45688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39" name="Regular Pentagon 38">
              <a:extLst>
                <a:ext uri="{FF2B5EF4-FFF2-40B4-BE49-F238E27FC236}">
                  <a16:creationId xmlns:a16="http://schemas.microsoft.com/office/drawing/2014/main" id="{07F63AD9-13B6-A94E-BF31-41415183B60F}"/>
                </a:ext>
              </a:extLst>
            </p:cNvPr>
            <p:cNvSpPr/>
            <p:nvPr/>
          </p:nvSpPr>
          <p:spPr>
            <a:xfrm>
              <a:off x="7101857" y="448104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40" name="Regular Pentagon 39">
              <a:extLst>
                <a:ext uri="{FF2B5EF4-FFF2-40B4-BE49-F238E27FC236}">
                  <a16:creationId xmlns:a16="http://schemas.microsoft.com/office/drawing/2014/main" id="{781823E6-1809-654E-A1E3-30874589C26F}"/>
                </a:ext>
              </a:extLst>
            </p:cNvPr>
            <p:cNvSpPr/>
            <p:nvPr/>
          </p:nvSpPr>
          <p:spPr>
            <a:xfrm>
              <a:off x="7531757" y="240419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41" name="Regular Pentagon 40">
              <a:extLst>
                <a:ext uri="{FF2B5EF4-FFF2-40B4-BE49-F238E27FC236}">
                  <a16:creationId xmlns:a16="http://schemas.microsoft.com/office/drawing/2014/main" id="{0D5271F0-8EA6-8544-AD07-D1A0D0D2F3EC}"/>
                </a:ext>
              </a:extLst>
            </p:cNvPr>
            <p:cNvSpPr/>
            <p:nvPr/>
          </p:nvSpPr>
          <p:spPr>
            <a:xfrm>
              <a:off x="8048973" y="414963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8" name="Regular Pentagon 57">
              <a:extLst>
                <a:ext uri="{FF2B5EF4-FFF2-40B4-BE49-F238E27FC236}">
                  <a16:creationId xmlns:a16="http://schemas.microsoft.com/office/drawing/2014/main" id="{74C0102F-B75F-3043-BDF5-046C8DDD471F}"/>
                </a:ext>
              </a:extLst>
            </p:cNvPr>
            <p:cNvSpPr/>
            <p:nvPr/>
          </p:nvSpPr>
          <p:spPr>
            <a:xfrm>
              <a:off x="6687438" y="479864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59" name="Regular Pentagon 58">
              <a:extLst>
                <a:ext uri="{FF2B5EF4-FFF2-40B4-BE49-F238E27FC236}">
                  <a16:creationId xmlns:a16="http://schemas.microsoft.com/office/drawing/2014/main" id="{BF8B33D4-C889-1C4A-8227-9A4FF26AA3E2}"/>
                </a:ext>
              </a:extLst>
            </p:cNvPr>
            <p:cNvSpPr/>
            <p:nvPr/>
          </p:nvSpPr>
          <p:spPr>
            <a:xfrm>
              <a:off x="5442441" y="296984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1" name="Regular Pentagon 60">
              <a:extLst>
                <a:ext uri="{FF2B5EF4-FFF2-40B4-BE49-F238E27FC236}">
                  <a16:creationId xmlns:a16="http://schemas.microsoft.com/office/drawing/2014/main" id="{D88CFB1B-23A4-2445-ABD1-409989D190A9}"/>
                </a:ext>
              </a:extLst>
            </p:cNvPr>
            <p:cNvSpPr/>
            <p:nvPr/>
          </p:nvSpPr>
          <p:spPr>
            <a:xfrm>
              <a:off x="5594841" y="2432923"/>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2" name="Regular Pentagon 61">
              <a:extLst>
                <a:ext uri="{FF2B5EF4-FFF2-40B4-BE49-F238E27FC236}">
                  <a16:creationId xmlns:a16="http://schemas.microsoft.com/office/drawing/2014/main" id="{20BFABC6-8B90-D643-B910-F01C9A588FF2}"/>
                </a:ext>
              </a:extLst>
            </p:cNvPr>
            <p:cNvSpPr/>
            <p:nvPr/>
          </p:nvSpPr>
          <p:spPr>
            <a:xfrm>
              <a:off x="5327552" y="3565374"/>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3" name="Regular Pentagon 62">
              <a:extLst>
                <a:ext uri="{FF2B5EF4-FFF2-40B4-BE49-F238E27FC236}">
                  <a16:creationId xmlns:a16="http://schemas.microsoft.com/office/drawing/2014/main" id="{C88EF2ED-20F8-8841-B9FA-04AD11EDF2B2}"/>
                </a:ext>
              </a:extLst>
            </p:cNvPr>
            <p:cNvSpPr/>
            <p:nvPr/>
          </p:nvSpPr>
          <p:spPr>
            <a:xfrm>
              <a:off x="5594841" y="3917072"/>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4" name="Regular Pentagon 63">
              <a:extLst>
                <a:ext uri="{FF2B5EF4-FFF2-40B4-BE49-F238E27FC236}">
                  <a16:creationId xmlns:a16="http://schemas.microsoft.com/office/drawing/2014/main" id="{61EC3071-2696-C64C-A73D-8BCF611996A5}"/>
                </a:ext>
              </a:extLst>
            </p:cNvPr>
            <p:cNvSpPr/>
            <p:nvPr/>
          </p:nvSpPr>
          <p:spPr>
            <a:xfrm>
              <a:off x="6203939" y="107075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5" name="Regular Pentagon 64">
              <a:extLst>
                <a:ext uri="{FF2B5EF4-FFF2-40B4-BE49-F238E27FC236}">
                  <a16:creationId xmlns:a16="http://schemas.microsoft.com/office/drawing/2014/main" id="{84110A27-CB51-0844-B82B-17AEE5C44EC7}"/>
                </a:ext>
              </a:extLst>
            </p:cNvPr>
            <p:cNvSpPr/>
            <p:nvPr/>
          </p:nvSpPr>
          <p:spPr>
            <a:xfrm>
              <a:off x="6204566" y="742801"/>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6" name="Regular Pentagon 65">
              <a:extLst>
                <a:ext uri="{FF2B5EF4-FFF2-40B4-BE49-F238E27FC236}">
                  <a16:creationId xmlns:a16="http://schemas.microsoft.com/office/drawing/2014/main" id="{D5640333-F65F-924C-96AD-7979E79759A2}"/>
                </a:ext>
              </a:extLst>
            </p:cNvPr>
            <p:cNvSpPr/>
            <p:nvPr/>
          </p:nvSpPr>
          <p:spPr>
            <a:xfrm>
              <a:off x="6257906" y="14642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7" name="Regular Pentagon 66">
              <a:extLst>
                <a:ext uri="{FF2B5EF4-FFF2-40B4-BE49-F238E27FC236}">
                  <a16:creationId xmlns:a16="http://schemas.microsoft.com/office/drawing/2014/main" id="{79C4E42D-695F-3948-AC35-C787A9389F0D}"/>
                </a:ext>
              </a:extLst>
            </p:cNvPr>
            <p:cNvSpPr/>
            <p:nvPr/>
          </p:nvSpPr>
          <p:spPr>
            <a:xfrm>
              <a:off x="7162710" y="12675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8" name="Regular Pentagon 67">
              <a:extLst>
                <a:ext uri="{FF2B5EF4-FFF2-40B4-BE49-F238E27FC236}">
                  <a16:creationId xmlns:a16="http://schemas.microsoft.com/office/drawing/2014/main" id="{A8F24C4E-75E6-E64A-959C-DC6D9378831C}"/>
                </a:ext>
              </a:extLst>
            </p:cNvPr>
            <p:cNvSpPr/>
            <p:nvPr/>
          </p:nvSpPr>
          <p:spPr>
            <a:xfrm>
              <a:off x="6753689" y="674316"/>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69" name="Regular Pentagon 68">
              <a:extLst>
                <a:ext uri="{FF2B5EF4-FFF2-40B4-BE49-F238E27FC236}">
                  <a16:creationId xmlns:a16="http://schemas.microsoft.com/office/drawing/2014/main" id="{B3E79B53-CD1A-854E-A794-15615B4DC7AD}"/>
                </a:ext>
              </a:extLst>
            </p:cNvPr>
            <p:cNvSpPr/>
            <p:nvPr/>
          </p:nvSpPr>
          <p:spPr>
            <a:xfrm>
              <a:off x="6781323" y="165237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0" name="Regular Pentagon 69">
              <a:extLst>
                <a:ext uri="{FF2B5EF4-FFF2-40B4-BE49-F238E27FC236}">
                  <a16:creationId xmlns:a16="http://schemas.microsoft.com/office/drawing/2014/main" id="{C2DC51DE-191D-124E-8381-C4E684576B29}"/>
                </a:ext>
              </a:extLst>
            </p:cNvPr>
            <p:cNvSpPr/>
            <p:nvPr/>
          </p:nvSpPr>
          <p:spPr>
            <a:xfrm>
              <a:off x="6280380" y="215394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1" name="Regular Pentagon 70">
              <a:extLst>
                <a:ext uri="{FF2B5EF4-FFF2-40B4-BE49-F238E27FC236}">
                  <a16:creationId xmlns:a16="http://schemas.microsoft.com/office/drawing/2014/main" id="{49E9B975-E112-B849-ADA5-5AA97C357C0A}"/>
                </a:ext>
              </a:extLst>
            </p:cNvPr>
            <p:cNvSpPr/>
            <p:nvPr/>
          </p:nvSpPr>
          <p:spPr>
            <a:xfrm>
              <a:off x="7145348" y="915368"/>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2" name="Regular Pentagon 71">
              <a:extLst>
                <a:ext uri="{FF2B5EF4-FFF2-40B4-BE49-F238E27FC236}">
                  <a16:creationId xmlns:a16="http://schemas.microsoft.com/office/drawing/2014/main" id="{36F8451C-A454-0E4E-8C38-5B24DE0A5B95}"/>
                </a:ext>
              </a:extLst>
            </p:cNvPr>
            <p:cNvSpPr/>
            <p:nvPr/>
          </p:nvSpPr>
          <p:spPr>
            <a:xfrm>
              <a:off x="7010309" y="1830819"/>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73" name="Regular Pentagon 72">
              <a:extLst>
                <a:ext uri="{FF2B5EF4-FFF2-40B4-BE49-F238E27FC236}">
                  <a16:creationId xmlns:a16="http://schemas.microsoft.com/office/drawing/2014/main" id="{4661C6B6-1A2C-6B4B-A63F-16367B4FC320}"/>
                </a:ext>
              </a:extLst>
            </p:cNvPr>
            <p:cNvSpPr/>
            <p:nvPr/>
          </p:nvSpPr>
          <p:spPr>
            <a:xfrm>
              <a:off x="6714479" y="1007090"/>
              <a:ext cx="66844" cy="63661"/>
            </a:xfrm>
            <a:prstGeom prst="pentago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grpSp>
      <p:grpSp>
        <p:nvGrpSpPr>
          <p:cNvPr id="105" name="Group 104">
            <a:extLst>
              <a:ext uri="{FF2B5EF4-FFF2-40B4-BE49-F238E27FC236}">
                <a16:creationId xmlns:a16="http://schemas.microsoft.com/office/drawing/2014/main" id="{E22D6D20-AE3A-E84D-AD61-6616E074E0D3}"/>
              </a:ext>
            </a:extLst>
          </p:cNvPr>
          <p:cNvGrpSpPr/>
          <p:nvPr/>
        </p:nvGrpSpPr>
        <p:grpSpPr>
          <a:xfrm>
            <a:off x="10525628" y="4092819"/>
            <a:ext cx="1371429" cy="1371429"/>
            <a:chOff x="3284499" y="4673254"/>
            <a:chExt cx="1028572" cy="1028572"/>
          </a:xfrm>
          <a:solidFill>
            <a:srgbClr val="CCCCFF">
              <a:alpha val="20000"/>
            </a:srgbClr>
          </a:solidFill>
        </p:grpSpPr>
        <p:sp>
          <p:nvSpPr>
            <p:cNvPr id="106" name="Oval 105">
              <a:extLst>
                <a:ext uri="{FF2B5EF4-FFF2-40B4-BE49-F238E27FC236}">
                  <a16:creationId xmlns:a16="http://schemas.microsoft.com/office/drawing/2014/main" id="{09BB3D8F-A0D7-0F45-BFD9-8E2F8546139D}"/>
                </a:ext>
              </a:extLst>
            </p:cNvPr>
            <p:cNvSpPr/>
            <p:nvPr/>
          </p:nvSpPr>
          <p:spPr>
            <a:xfrm>
              <a:off x="3284499" y="4673254"/>
              <a:ext cx="1028572" cy="1028572"/>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07" name="Hexagon 106">
              <a:extLst>
                <a:ext uri="{FF2B5EF4-FFF2-40B4-BE49-F238E27FC236}">
                  <a16:creationId xmlns:a16="http://schemas.microsoft.com/office/drawing/2014/main" id="{062852D9-A6A9-F746-B4CB-71485E9BBDCC}"/>
                </a:ext>
              </a:extLst>
            </p:cNvPr>
            <p:cNvSpPr/>
            <p:nvPr/>
          </p:nvSpPr>
          <p:spPr>
            <a:xfrm>
              <a:off x="3751792" y="5143500"/>
              <a:ext cx="93986" cy="81022"/>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sym typeface="Arial"/>
              </a:endParaRPr>
            </a:p>
          </p:txBody>
        </p:sp>
      </p:grpSp>
      <p:sp>
        <p:nvSpPr>
          <p:cNvPr id="5" name="Slide Number Placeholder 4">
            <a:extLst>
              <a:ext uri="{FF2B5EF4-FFF2-40B4-BE49-F238E27FC236}">
                <a16:creationId xmlns:a16="http://schemas.microsoft.com/office/drawing/2014/main" id="{6883D2F6-6AF5-344B-92FA-DCA1488E0341}"/>
              </a:ext>
            </a:extLst>
          </p:cNvPr>
          <p:cNvSpPr>
            <a:spLocks noGrp="1"/>
          </p:cNvSpPr>
          <p:nvPr>
            <p:ph type="sldNum"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 sz="1600" b="0" i="0" u="none" strike="noStrike" kern="1200" cap="none" spc="0" normalizeH="0" baseline="0" noProof="0">
              <a:ln>
                <a:noFill/>
              </a:ln>
              <a:solidFill>
                <a:srgbClr val="000000">
                  <a:tint val="75000"/>
                </a:srgbClr>
              </a:solidFill>
              <a:effectLst/>
              <a:uLnTx/>
              <a:uFillTx/>
              <a:latin typeface="Arial" panose="020B0604020202020204"/>
              <a:ea typeface="+mn-ea"/>
              <a:cs typeface="Arial"/>
              <a:sym typeface="Arial"/>
            </a:endParaRPr>
          </a:p>
        </p:txBody>
      </p:sp>
    </p:spTree>
    <p:extLst>
      <p:ext uri="{BB962C8B-B14F-4D97-AF65-F5344CB8AC3E}">
        <p14:creationId xmlns:p14="http://schemas.microsoft.com/office/powerpoint/2010/main" val="239969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500" fill="hold"/>
                                        <p:tgtEl>
                                          <p:spTgt spid="90"/>
                                        </p:tgtEl>
                                        <p:attrNameLst>
                                          <p:attrName>ppt_w</p:attrName>
                                        </p:attrNameLst>
                                      </p:cBhvr>
                                      <p:tavLst>
                                        <p:tav tm="0">
                                          <p:val>
                                            <p:fltVal val="0"/>
                                          </p:val>
                                        </p:tav>
                                        <p:tav tm="100000">
                                          <p:val>
                                            <p:strVal val="#ppt_w"/>
                                          </p:val>
                                        </p:tav>
                                      </p:tavLst>
                                    </p:anim>
                                    <p:anim calcmode="lin" valueType="num">
                                      <p:cBhvr>
                                        <p:cTn id="20" dur="500" fill="hold"/>
                                        <p:tgtEl>
                                          <p:spTgt spid="9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p:cTn id="27" dur="500" fill="hold"/>
                                        <p:tgtEl>
                                          <p:spTgt spid="96"/>
                                        </p:tgtEl>
                                        <p:attrNameLst>
                                          <p:attrName>ppt_w</p:attrName>
                                        </p:attrNameLst>
                                      </p:cBhvr>
                                      <p:tavLst>
                                        <p:tav tm="0">
                                          <p:val>
                                            <p:fltVal val="0"/>
                                          </p:val>
                                        </p:tav>
                                        <p:tav tm="100000">
                                          <p:val>
                                            <p:strVal val="#ppt_w"/>
                                          </p:val>
                                        </p:tav>
                                      </p:tavLst>
                                    </p:anim>
                                    <p:anim calcmode="lin" valueType="num">
                                      <p:cBhvr>
                                        <p:cTn id="28" dur="500" fill="hold"/>
                                        <p:tgtEl>
                                          <p:spTgt spid="9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p:cTn id="31" dur="500" fill="hold"/>
                                        <p:tgtEl>
                                          <p:spTgt spid="99"/>
                                        </p:tgtEl>
                                        <p:attrNameLst>
                                          <p:attrName>ppt_w</p:attrName>
                                        </p:attrNameLst>
                                      </p:cBhvr>
                                      <p:tavLst>
                                        <p:tav tm="0">
                                          <p:val>
                                            <p:fltVal val="0"/>
                                          </p:val>
                                        </p:tav>
                                        <p:tav tm="100000">
                                          <p:val>
                                            <p:strVal val="#ppt_w"/>
                                          </p:val>
                                        </p:tav>
                                      </p:tavLst>
                                    </p:anim>
                                    <p:anim calcmode="lin" valueType="num">
                                      <p:cBhvr>
                                        <p:cTn id="32" dur="500" fill="hold"/>
                                        <p:tgtEl>
                                          <p:spTgt spid="9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p:cTn id="35" dur="500" fill="hold"/>
                                        <p:tgtEl>
                                          <p:spTgt spid="102"/>
                                        </p:tgtEl>
                                        <p:attrNameLst>
                                          <p:attrName>ppt_w</p:attrName>
                                        </p:attrNameLst>
                                      </p:cBhvr>
                                      <p:tavLst>
                                        <p:tav tm="0">
                                          <p:val>
                                            <p:fltVal val="0"/>
                                          </p:val>
                                        </p:tav>
                                        <p:tav tm="100000">
                                          <p:val>
                                            <p:strVal val="#ppt_w"/>
                                          </p:val>
                                        </p:tav>
                                      </p:tavLst>
                                    </p:anim>
                                    <p:anim calcmode="lin" valueType="num">
                                      <p:cBhvr>
                                        <p:cTn id="36" dur="500" fill="hold"/>
                                        <p:tgtEl>
                                          <p:spTgt spid="10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fltVal val="0"/>
                                          </p:val>
                                        </p:tav>
                                        <p:tav tm="100000">
                                          <p:val>
                                            <p:strVal val="#ppt_w"/>
                                          </p:val>
                                        </p:tav>
                                      </p:tavLst>
                                    </p:anim>
                                    <p:anim calcmode="lin" valueType="num">
                                      <p:cBhvr>
                                        <p:cTn id="40" dur="500" fill="hold"/>
                                        <p:tgtEl>
                                          <p:spTgt spid="1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B53596-C033-D34E-AB6D-AA9BC7B98CED}"/>
              </a:ext>
            </a:extLst>
          </p:cNvPr>
          <p:cNvPicPr>
            <a:picLocks noChangeAspect="1"/>
          </p:cNvPicPr>
          <p:nvPr/>
        </p:nvPicPr>
        <p:blipFill>
          <a:blip r:embed="rId3"/>
          <a:stretch>
            <a:fillRect/>
          </a:stretch>
        </p:blipFill>
        <p:spPr>
          <a:xfrm>
            <a:off x="1219200" y="731223"/>
            <a:ext cx="9753600" cy="5486400"/>
          </a:xfrm>
          <a:prstGeom prst="rect">
            <a:avLst/>
          </a:prstGeom>
        </p:spPr>
      </p:pic>
      <p:sp>
        <p:nvSpPr>
          <p:cNvPr id="18" name="Title 1">
            <a:extLst>
              <a:ext uri="{FF2B5EF4-FFF2-40B4-BE49-F238E27FC236}">
                <a16:creationId xmlns:a16="http://schemas.microsoft.com/office/drawing/2014/main" id="{3A723E04-9FD2-7048-8C62-16A06233912E}"/>
              </a:ext>
            </a:extLst>
          </p:cNvPr>
          <p:cNvSpPr>
            <a:spLocks noGrp="1"/>
          </p:cNvSpPr>
          <p:nvPr>
            <p:ph type="title"/>
          </p:nvPr>
        </p:nvSpPr>
        <p:spPr/>
        <p:txBody>
          <a:bodyPr/>
          <a:lstStyle/>
          <a:p>
            <a:r>
              <a:rPr lang="en-US" dirty="0">
                <a:solidFill>
                  <a:schemeClr val="tx1"/>
                </a:solidFill>
                <a:latin typeface="+mn-lt"/>
              </a:rPr>
              <a:t>Bit flux measurement for </a:t>
            </a:r>
            <a:r>
              <a:rPr lang="en-US" dirty="0" err="1">
                <a:solidFill>
                  <a:schemeClr val="tx1"/>
                </a:solidFill>
                <a:latin typeface="+mn-lt"/>
              </a:rPr>
              <a:t>LoRaWAN</a:t>
            </a:r>
            <a:r>
              <a:rPr lang="en-US" dirty="0">
                <a:solidFill>
                  <a:schemeClr val="tx1"/>
                </a:solidFill>
                <a:latin typeface="+mn-lt"/>
              </a:rPr>
              <a:t>.</a:t>
            </a:r>
          </a:p>
        </p:txBody>
      </p:sp>
      <p:sp>
        <p:nvSpPr>
          <p:cNvPr id="12" name="Slide Number Placeholder 11">
            <a:extLst>
              <a:ext uri="{FF2B5EF4-FFF2-40B4-BE49-F238E27FC236}">
                <a16:creationId xmlns:a16="http://schemas.microsoft.com/office/drawing/2014/main" id="{3B235933-AA63-F142-85AC-DF396146D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 sz="1200" b="0" i="0" u="none" strike="noStrike" kern="1200" cap="none" spc="0" normalizeH="0" baseline="0" noProof="0">
              <a:ln>
                <a:noFill/>
              </a:ln>
              <a:solidFill>
                <a:prstClr val="black">
                  <a:lumMod val="50000"/>
                  <a:lumOff val="50000"/>
                </a:prstClr>
              </a:solidFill>
              <a:effectLst/>
              <a:uLnTx/>
              <a:uFillTx/>
              <a:latin typeface="Tahoma"/>
              <a:ea typeface="+mn-ea"/>
              <a:cs typeface="+mn-cs"/>
            </a:endParaRPr>
          </a:p>
        </p:txBody>
      </p:sp>
      <p:sp>
        <p:nvSpPr>
          <p:cNvPr id="17" name="Rectangle 16">
            <a:extLst>
              <a:ext uri="{FF2B5EF4-FFF2-40B4-BE49-F238E27FC236}">
                <a16:creationId xmlns:a16="http://schemas.microsoft.com/office/drawing/2014/main" id="{21F08D33-8C6F-7D46-B8F0-A26F881518F1}"/>
              </a:ext>
            </a:extLst>
          </p:cNvPr>
          <p:cNvSpPr/>
          <p:nvPr/>
        </p:nvSpPr>
        <p:spPr>
          <a:xfrm>
            <a:off x="2154479" y="872947"/>
            <a:ext cx="8960283" cy="2601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grpSp>
        <p:nvGrpSpPr>
          <p:cNvPr id="15" name="Group 14">
            <a:extLst>
              <a:ext uri="{FF2B5EF4-FFF2-40B4-BE49-F238E27FC236}">
                <a16:creationId xmlns:a16="http://schemas.microsoft.com/office/drawing/2014/main" id="{AD44FEDE-D42C-F44D-BBB0-ACA5A11BFCC8}"/>
              </a:ext>
            </a:extLst>
          </p:cNvPr>
          <p:cNvGrpSpPr/>
          <p:nvPr/>
        </p:nvGrpSpPr>
        <p:grpSpPr>
          <a:xfrm>
            <a:off x="2662894" y="1036129"/>
            <a:ext cx="6095996" cy="2450118"/>
            <a:chOff x="3392023" y="1052572"/>
            <a:chExt cx="4571997" cy="1837588"/>
          </a:xfrm>
          <a:solidFill>
            <a:schemeClr val="bg1"/>
          </a:solidFill>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FDD172-AC30-AA45-A7E6-D1F46855C52D}"/>
                    </a:ext>
                  </a:extLst>
                </p:cNvPr>
                <p:cNvSpPr txBox="1"/>
                <p:nvPr/>
              </p:nvSpPr>
              <p:spPr>
                <a:xfrm>
                  <a:off x="3392023" y="1653291"/>
                  <a:ext cx="4571997" cy="828929"/>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𝑘𝑏𝑝𝑠</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𝑐h𝑎𝑛𝑛𝑒𝑙</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∗64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𝑐h𝑎𝑛𝑛𝑒𝑙𝑠</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∗18%</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nor/>
                          </m:rPr>
                          <a:rPr kumimoji="0" lang="en-US" sz="2400" b="0" i="0" u="none" strike="noStrike" kern="1200" cap="none" spc="0" normalizeH="0" baseline="0" noProof="0" dirty="0">
                            <a:ln>
                              <a:noFill/>
                            </a:ln>
                            <a:solidFill>
                              <a:prstClr val="black"/>
                            </a:solidFill>
                            <a:effectLst/>
                            <a:uLnTx/>
                            <a:uFillTx/>
                            <a:latin typeface="Tahoma"/>
                            <a:ea typeface="+mn-ea"/>
                            <a:cs typeface="+mn-cs"/>
                          </a:rPr>
                          <m:t>≈</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58000 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𝑏𝑝𝑠</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79 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𝑘𝑚</m:t>
                            </m:r>
                            <m:r>
                              <a:rPr kumimoji="0" lang="en-US" sz="2400" b="0" i="1" u="none" strike="noStrike" kern="1200" cap="none" spc="0" normalizeH="0" baseline="30000" noProof="0">
                                <a:ln>
                                  <a:noFill/>
                                </a:ln>
                                <a:solidFill>
                                  <a:prstClr val="black"/>
                                </a:solidFill>
                                <a:effectLst/>
                                <a:uLnTx/>
                                <a:uFillTx/>
                                <a:latin typeface="Cambria Math" panose="02040503050406030204" pitchFamily="18" charset="0"/>
                                <a:ea typeface="+mn-ea"/>
                                <a:cs typeface="+mn-cs"/>
                              </a:rPr>
                              <m:t>2</m:t>
                            </m:r>
                          </m:den>
                        </m:f>
                        <m:r>
                          <m:rPr>
                            <m:nor/>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nor/>
                          </m:rPr>
                          <a:rPr kumimoji="0" lang="en-US" sz="2400" b="0" i="0" u="none" strike="noStrike" kern="1200" cap="none" spc="0" normalizeH="0" baseline="0" noProof="0" dirty="0">
                            <a:ln>
                              <a:noFill/>
                            </a:ln>
                            <a:solidFill>
                              <a:prstClr val="black"/>
                            </a:solidFill>
                            <a:effectLst/>
                            <a:uLnTx/>
                            <a:uFillTx/>
                            <a:latin typeface="Tahoma"/>
                            <a:ea typeface="+mn-ea"/>
                            <a:cs typeface="+mn-cs"/>
                          </a:rPr>
                          <m:t>≈</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2.6</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𝑏𝑝h</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400" b="0" i="1" u="none" strike="noStrike" kern="1200" cap="none" spc="0" normalizeH="0" baseline="3000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2400" b="0" i="0" u="none" strike="noStrike" kern="1200" cap="none" spc="0" normalizeH="0" baseline="0" noProof="0" dirty="0">
                    <a:ln>
                      <a:noFill/>
                    </a:ln>
                    <a:solidFill>
                      <a:prstClr val="black"/>
                    </a:solidFill>
                    <a:effectLst/>
                    <a:uLnTx/>
                    <a:uFillTx/>
                    <a:latin typeface="Tahoma"/>
                    <a:ea typeface="+mn-ea"/>
                    <a:cs typeface="+mn-cs"/>
                  </a:endParaRPr>
                </a:p>
              </p:txBody>
            </p:sp>
          </mc:Choice>
          <mc:Fallback xmlns="">
            <p:sp>
              <p:nvSpPr>
                <p:cNvPr id="2" name="TextBox 1">
                  <a:extLst>
                    <a:ext uri="{FF2B5EF4-FFF2-40B4-BE49-F238E27FC236}">
                      <a16:creationId xmlns:a16="http://schemas.microsoft.com/office/drawing/2014/main" id="{B2FDD172-AC30-AA45-A7E6-D1F46855C52D}"/>
                    </a:ext>
                  </a:extLst>
                </p:cNvPr>
                <p:cNvSpPr txBox="1">
                  <a:spLocks noRot="1" noChangeAspect="1" noMove="1" noResize="1" noEditPoints="1" noAdjustHandles="1" noChangeArrowheads="1" noChangeShapeType="1" noTextEdit="1"/>
                </p:cNvSpPr>
                <p:nvPr/>
              </p:nvSpPr>
              <p:spPr>
                <a:xfrm>
                  <a:off x="3392023" y="1653291"/>
                  <a:ext cx="4571997" cy="828929"/>
                </a:xfrm>
                <a:prstGeom prst="rect">
                  <a:avLst/>
                </a:prstGeom>
                <a:blipFill>
                  <a:blip r:embed="rId4"/>
                  <a:stretch>
                    <a:fillRect r="-23800"/>
                  </a:stretch>
                </a:blipFill>
                <a:ln>
                  <a:noFill/>
                </a:ln>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DB9317DF-4106-8247-A14C-FDC9C0065626}"/>
                </a:ext>
              </a:extLst>
            </p:cNvPr>
            <p:cNvCxnSpPr>
              <a:cxnSpLocks/>
            </p:cNvCxnSpPr>
            <p:nvPr/>
          </p:nvCxnSpPr>
          <p:spPr>
            <a:xfrm flipH="1">
              <a:off x="5873003" y="1418476"/>
              <a:ext cx="170050" cy="331263"/>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22BEBC-0B39-FD45-B5E5-546C05593976}"/>
                </a:ext>
              </a:extLst>
            </p:cNvPr>
            <p:cNvSpPr txBox="1"/>
            <p:nvPr/>
          </p:nvSpPr>
          <p:spPr>
            <a:xfrm>
              <a:off x="5077237" y="1052572"/>
              <a:ext cx="2587160" cy="34624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ALOHA access control</a:t>
              </a:r>
            </a:p>
          </p:txBody>
        </p:sp>
        <p:cxnSp>
          <p:nvCxnSpPr>
            <p:cNvPr id="13" name="Straight Arrow Connector 12">
              <a:extLst>
                <a:ext uri="{FF2B5EF4-FFF2-40B4-BE49-F238E27FC236}">
                  <a16:creationId xmlns:a16="http://schemas.microsoft.com/office/drawing/2014/main" id="{DBD02F73-2EF7-974D-9CD9-3845B7228A82}"/>
                </a:ext>
              </a:extLst>
            </p:cNvPr>
            <p:cNvCxnSpPr>
              <a:cxnSpLocks/>
            </p:cNvCxnSpPr>
            <p:nvPr/>
          </p:nvCxnSpPr>
          <p:spPr>
            <a:xfrm flipH="1" flipV="1">
              <a:off x="5061978" y="2409076"/>
              <a:ext cx="70315" cy="199491"/>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811DAC-CF0A-B245-A403-21E27745B771}"/>
                </a:ext>
              </a:extLst>
            </p:cNvPr>
            <p:cNvSpPr txBox="1"/>
            <p:nvPr/>
          </p:nvSpPr>
          <p:spPr>
            <a:xfrm>
              <a:off x="5186670" y="2543911"/>
              <a:ext cx="1996889" cy="34624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Hata model</a:t>
              </a:r>
            </a:p>
          </p:txBody>
        </p:sp>
      </p:grpSp>
      <p:sp>
        <p:nvSpPr>
          <p:cNvPr id="5" name="Freeform 4">
            <a:extLst>
              <a:ext uri="{FF2B5EF4-FFF2-40B4-BE49-F238E27FC236}">
                <a16:creationId xmlns:a16="http://schemas.microsoft.com/office/drawing/2014/main" id="{9CC13790-2311-8C4E-BCDF-E24D4169FD05}"/>
              </a:ext>
            </a:extLst>
          </p:cNvPr>
          <p:cNvSpPr/>
          <p:nvPr/>
        </p:nvSpPr>
        <p:spPr>
          <a:xfrm>
            <a:off x="5586610" y="2717800"/>
            <a:ext cx="3942496" cy="1232076"/>
          </a:xfrm>
          <a:custGeom>
            <a:avLst/>
            <a:gdLst>
              <a:gd name="connsiteX0" fmla="*/ 1672225 w 1672225"/>
              <a:gd name="connsiteY0" fmla="*/ 0 h 951979"/>
              <a:gd name="connsiteX1" fmla="*/ 1334022 w 1672225"/>
              <a:gd name="connsiteY1" fmla="*/ 807929 h 951979"/>
              <a:gd name="connsiteX2" fmla="*/ 0 w 1672225"/>
              <a:gd name="connsiteY2" fmla="*/ 951979 h 951979"/>
            </a:gdLst>
            <a:ahLst/>
            <a:cxnLst>
              <a:cxn ang="0">
                <a:pos x="connsiteX0" y="connsiteY0"/>
              </a:cxn>
              <a:cxn ang="0">
                <a:pos x="connsiteX1" y="connsiteY1"/>
              </a:cxn>
              <a:cxn ang="0">
                <a:pos x="connsiteX2" y="connsiteY2"/>
              </a:cxn>
            </a:cxnLst>
            <a:rect l="l" t="t" r="r" b="b"/>
            <a:pathLst>
              <a:path w="1672225" h="951979">
                <a:moveTo>
                  <a:pt x="1672225" y="0"/>
                </a:moveTo>
                <a:cubicBezTo>
                  <a:pt x="1642475" y="324633"/>
                  <a:pt x="1612726" y="649266"/>
                  <a:pt x="1334022" y="807929"/>
                </a:cubicBezTo>
                <a:cubicBezTo>
                  <a:pt x="1055318" y="966592"/>
                  <a:pt x="245301" y="922752"/>
                  <a:pt x="0" y="951979"/>
                </a:cubicBezTo>
              </a:path>
            </a:pathLst>
          </a:custGeom>
          <a:noFill/>
          <a:ln w="28575">
            <a:solidFill>
              <a:schemeClr val="accent1">
                <a:lumMod val="60000"/>
                <a:lumOff val="40000"/>
              </a:schemeClr>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1435122746"/>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FF9501-8777-470B-A8C6-E79AF52D4E7C}" vid="{317817C1-429F-4BA5-B259-C4AAC6A82E93}"/>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Seravek Light"/>
            <a:cs typeface="Seravek Light"/>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cs397_template</Template>
  <TotalTime>1105</TotalTime>
  <Words>3412</Words>
  <Application>Microsoft Office PowerPoint</Application>
  <PresentationFormat>Widescreen</PresentationFormat>
  <Paragraphs>509</Paragraphs>
  <Slides>46</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Arial</vt:lpstr>
      <vt:lpstr>Calibri</vt:lpstr>
      <vt:lpstr>Calibri Light</vt:lpstr>
      <vt:lpstr>Cambria Math</vt:lpstr>
      <vt:lpstr>Rockwell</vt:lpstr>
      <vt:lpstr>Tahoma</vt:lpstr>
      <vt:lpstr>Class Slides</vt:lpstr>
      <vt:lpstr>Office Theme</vt:lpstr>
      <vt:lpstr>1_Office Theme</vt:lpstr>
      <vt:lpstr>Lecture 15 LPWAN Wrap-up and RFID</vt:lpstr>
      <vt:lpstr>Today’s Goals</vt:lpstr>
      <vt:lpstr>Outline</vt:lpstr>
      <vt:lpstr>Do novel networks meet application needs?</vt:lpstr>
      <vt:lpstr>New metric for wide-area communication.</vt:lpstr>
      <vt:lpstr>Bit flux can measure application needs.</vt:lpstr>
      <vt:lpstr>Bit flux can measure network capabilities.</vt:lpstr>
      <vt:lpstr>Bit flux accounts for spatial reuse.</vt:lpstr>
      <vt:lpstr>Bit flux measurement for LoRaWAN.</vt:lpstr>
      <vt:lpstr>Networks differ in capability by orders of magnitude.</vt:lpstr>
      <vt:lpstr>Range reduction results in a bit flux curve for each network.</vt:lpstr>
      <vt:lpstr>Let’s compare network capabilities to a real-world application.</vt:lpstr>
      <vt:lpstr>All networks are capable of meeting the data needs of electricity metering.</vt:lpstr>
      <vt:lpstr>Unlicensed LPWANs lag behind Cellular IoT in ability to support applications.</vt:lpstr>
      <vt:lpstr>Sigfox requires range reduction to meet application needs.</vt:lpstr>
      <vt:lpstr>Capacity solutions are relatively straightforward.</vt:lpstr>
      <vt:lpstr>LoRaWAN devotes most of its network capacity to a single application.</vt:lpstr>
      <vt:lpstr>Coexistence is inevitable in urban areas.</vt:lpstr>
      <vt:lpstr>Coexistence in unlicensed bands is a more difficult problem.</vt:lpstr>
      <vt:lpstr>Cellular may dominate future deployments.</vt:lpstr>
      <vt:lpstr>Unlicensed LPWANs are still useful for some scenarios.</vt:lpstr>
      <vt:lpstr>Implications – Low-Power Wide-Area Networks.</vt:lpstr>
      <vt:lpstr>Outline</vt:lpstr>
      <vt:lpstr>Radio Frequency ID</vt:lpstr>
      <vt:lpstr>Making ultra-low power radios</vt:lpstr>
      <vt:lpstr>Backscatter theory of operation</vt:lpstr>
      <vt:lpstr>Inductive coupling theory of operation</vt:lpstr>
      <vt:lpstr>RFID challenges</vt:lpstr>
      <vt:lpstr>Classes of RFID devices</vt:lpstr>
      <vt:lpstr>Car RFID systems</vt:lpstr>
      <vt:lpstr>MAC layer for RFID tags</vt:lpstr>
      <vt:lpstr>What data should a card send?</vt:lpstr>
      <vt:lpstr>What data should a card send?</vt:lpstr>
      <vt:lpstr>Electronic Product Code (EPC)</vt:lpstr>
      <vt:lpstr>Near Field Communication (NFC)</vt:lpstr>
      <vt:lpstr>Outline</vt:lpstr>
      <vt:lpstr>“Embedded” sensors</vt:lpstr>
      <vt:lpstr>Backscatter for sensor networks</vt:lpstr>
      <vt:lpstr>RFID sensors</vt:lpstr>
      <vt:lpstr>Backscatter + LPWAN = usable?</vt:lpstr>
      <vt:lpstr>Design element #1: LoRea decouples the carrier signal generation and reception</vt:lpstr>
      <vt:lpstr>Design element #2: LoRea backscatters at a frequency offset from the carrier signal</vt:lpstr>
      <vt:lpstr>We ran out of space while performing experiments</vt:lpstr>
      <vt:lpstr>LoRea outperforms state-of-the-art systems</vt:lpstr>
      <vt:lpstr>Future research directions for Backscatter</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LPWAN Wrap-up and RFID</dc:title>
  <dc:creator>Branden Ghena</dc:creator>
  <cp:lastModifiedBy>Branden Ghena</cp:lastModifiedBy>
  <cp:revision>17</cp:revision>
  <dcterms:created xsi:type="dcterms:W3CDTF">2021-02-28T23:59:50Z</dcterms:created>
  <dcterms:modified xsi:type="dcterms:W3CDTF">2021-03-02T17:44:48Z</dcterms:modified>
</cp:coreProperties>
</file>