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6"/>
  </p:notesMasterIdLst>
  <p:sldIdLst>
    <p:sldId id="256" r:id="rId2"/>
    <p:sldId id="264" r:id="rId3"/>
    <p:sldId id="348" r:id="rId4"/>
    <p:sldId id="383" r:id="rId5"/>
    <p:sldId id="388" r:id="rId6"/>
    <p:sldId id="385" r:id="rId7"/>
    <p:sldId id="390" r:id="rId8"/>
    <p:sldId id="391" r:id="rId9"/>
    <p:sldId id="434" r:id="rId10"/>
    <p:sldId id="389" r:id="rId11"/>
    <p:sldId id="392" r:id="rId12"/>
    <p:sldId id="400" r:id="rId13"/>
    <p:sldId id="409" r:id="rId14"/>
    <p:sldId id="399" r:id="rId15"/>
    <p:sldId id="393" r:id="rId16"/>
    <p:sldId id="394" r:id="rId17"/>
    <p:sldId id="406" r:id="rId18"/>
    <p:sldId id="410" r:id="rId19"/>
    <p:sldId id="402" r:id="rId20"/>
    <p:sldId id="408" r:id="rId21"/>
    <p:sldId id="403" r:id="rId22"/>
    <p:sldId id="407" r:id="rId23"/>
    <p:sldId id="415" r:id="rId24"/>
    <p:sldId id="404" r:id="rId25"/>
    <p:sldId id="422" r:id="rId26"/>
    <p:sldId id="411" r:id="rId27"/>
    <p:sldId id="405" r:id="rId28"/>
    <p:sldId id="426" r:id="rId29"/>
    <p:sldId id="423" r:id="rId30"/>
    <p:sldId id="420" r:id="rId31"/>
    <p:sldId id="425" r:id="rId32"/>
    <p:sldId id="421" r:id="rId33"/>
    <p:sldId id="395" r:id="rId34"/>
    <p:sldId id="428" r:id="rId35"/>
    <p:sldId id="424" r:id="rId36"/>
    <p:sldId id="435" r:id="rId37"/>
    <p:sldId id="401" r:id="rId38"/>
    <p:sldId id="414" r:id="rId39"/>
    <p:sldId id="433" r:id="rId40"/>
    <p:sldId id="431" r:id="rId41"/>
    <p:sldId id="412" r:id="rId42"/>
    <p:sldId id="429" r:id="rId43"/>
    <p:sldId id="430" r:id="rId44"/>
    <p:sldId id="43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WiFi Overview" id="{B55B8E8C-5EAB-4A1E-A4E9-AE5E896E46FA}">
          <p14:sldIdLst>
            <p14:sldId id="348"/>
            <p14:sldId id="383"/>
            <p14:sldId id="388"/>
            <p14:sldId id="385"/>
            <p14:sldId id="390"/>
            <p14:sldId id="391"/>
          </p14:sldIdLst>
        </p14:section>
        <p14:section name="WiFi PHY" id="{3DEA54FC-E67C-43B5-865C-522C35BFD864}">
          <p14:sldIdLst>
            <p14:sldId id="434"/>
            <p14:sldId id="389"/>
            <p14:sldId id="392"/>
            <p14:sldId id="400"/>
          </p14:sldIdLst>
        </p14:section>
        <p14:section name="802.11/802.11b" id="{CDB458A2-4CA5-4A9F-9D7F-6CFD5BD1ADDB}">
          <p14:sldIdLst>
            <p14:sldId id="409"/>
            <p14:sldId id="399"/>
            <p14:sldId id="393"/>
            <p14:sldId id="394"/>
            <p14:sldId id="406"/>
          </p14:sldIdLst>
        </p14:section>
        <p14:section name="802.11a/802.11g" id="{80199D6B-606A-4F3F-BED6-CBE34FA07999}">
          <p14:sldIdLst>
            <p14:sldId id="410"/>
            <p14:sldId id="402"/>
            <p14:sldId id="408"/>
            <p14:sldId id="403"/>
            <p14:sldId id="407"/>
            <p14:sldId id="415"/>
            <p14:sldId id="404"/>
            <p14:sldId id="422"/>
          </p14:sldIdLst>
        </p14:section>
        <p14:section name="802.11n/802.11ac" id="{4E0FD184-EFE8-431E-B157-5BC61A4CA454}">
          <p14:sldIdLst>
            <p14:sldId id="411"/>
            <p14:sldId id="405"/>
            <p14:sldId id="426"/>
            <p14:sldId id="423"/>
            <p14:sldId id="420"/>
            <p14:sldId id="425"/>
            <p14:sldId id="421"/>
            <p14:sldId id="395"/>
            <p14:sldId id="428"/>
            <p14:sldId id="424"/>
          </p14:sldIdLst>
        </p14:section>
        <p14:section name="Modern WiFi" id="{DAA2F532-399C-4314-ABE1-59FE6DE7FB52}">
          <p14:sldIdLst>
            <p14:sldId id="435"/>
            <p14:sldId id="401"/>
            <p14:sldId id="414"/>
            <p14:sldId id="433"/>
            <p14:sldId id="431"/>
            <p14:sldId id="412"/>
            <p14:sldId id="429"/>
            <p14:sldId id="430"/>
          </p14:sldIdLst>
        </p14:section>
        <p14:section name="Wrapup" id="{29A7F866-9DA9-446B-8359-CE426CB89C7A}">
          <p14:sldIdLst>
            <p14:sldId id="4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prs/wirelessS18/handouts/L12-LAN.pdf" TargetMode="External"/><Relationship Id="rId2" Type="http://schemas.openxmlformats.org/officeDocument/2006/relationships/hyperlink" Target="https://www.cs.cmu.edu/~prs/wirelessS18/handouts/L11-AdHo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EEE_802.11" TargetMode="External"/><Relationship Id="rId5" Type="http://schemas.openxmlformats.org/officeDocument/2006/relationships/hyperlink" Target="https://www.cse.wustl.edu/~jain/cse574-14/ftp/j_06lan.pdf" TargetMode="External"/><Relationship Id="rId4" Type="http://schemas.openxmlformats.org/officeDocument/2006/relationships/hyperlink" Target="https://www.cse.wustl.edu/~jain/cse574-14/ftp/j_05lan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11</a:t>
            </a:r>
            <a:br>
              <a:rPr lang="en-US" dirty="0"/>
            </a:br>
            <a:r>
              <a:rPr lang="en-US" dirty="0" err="1"/>
              <a:t>WiFi</a:t>
            </a:r>
            <a:r>
              <a:rPr lang="en-US" dirty="0"/>
              <a:t> 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2021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Details start to get pretty messy here for multiple reasons: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Different countries/regions have different standards</a:t>
            </a:r>
          </a:p>
          <a:p>
            <a:pPr lvl="1"/>
            <a:r>
              <a:rPr lang="en-US" dirty="0"/>
              <a:t>Channels look a little different in different areas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WiFi</a:t>
            </a:r>
            <a:r>
              <a:rPr lang="en-US" dirty="0"/>
              <a:t> has evolved over the last 20 years</a:t>
            </a:r>
          </a:p>
          <a:p>
            <a:pPr lvl="1"/>
            <a:r>
              <a:rPr lang="en-US" dirty="0"/>
              <a:t>Different features are designed for different amendments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WiFi</a:t>
            </a:r>
            <a:r>
              <a:rPr lang="en-US" dirty="0"/>
              <a:t> is focused on improving throughput</a:t>
            </a:r>
          </a:p>
          <a:p>
            <a:pPr lvl="1"/>
            <a:r>
              <a:rPr lang="en-US" dirty="0"/>
              <a:t>Solutions that were initially “too complicated” no longer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8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twenty years, </a:t>
            </a:r>
            <a:r>
              <a:rPr lang="en-US" dirty="0" err="1"/>
              <a:t>WiFi</a:t>
            </a:r>
            <a:r>
              <a:rPr lang="en-US" dirty="0"/>
              <a:t> has gone from 2 Mbps to 3 Gbps</a:t>
            </a:r>
          </a:p>
          <a:p>
            <a:r>
              <a:rPr lang="en-US" b="1" dirty="0"/>
              <a:t>How does a network improve its throughput?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1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twenty years, </a:t>
            </a:r>
            <a:r>
              <a:rPr lang="en-US" dirty="0" err="1"/>
              <a:t>WiFi</a:t>
            </a:r>
            <a:r>
              <a:rPr lang="en-US" dirty="0"/>
              <a:t> has gone from 2 Mbps to 3 Gbps</a:t>
            </a:r>
          </a:p>
          <a:p>
            <a:r>
              <a:rPr lang="en-US" b="1" dirty="0"/>
              <a:t>How does a network improve its throughput?</a:t>
            </a:r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capable modulation and/or bit transmission</a:t>
            </a:r>
          </a:p>
          <a:p>
            <a:pPr lvl="1"/>
            <a:r>
              <a:rPr lang="en-US" dirty="0"/>
              <a:t>Techniques like OFDM and MIMO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bandwidth</a:t>
            </a:r>
          </a:p>
          <a:p>
            <a:pPr lvl="1"/>
            <a:r>
              <a:rPr lang="en-US" dirty="0"/>
              <a:t>Increased channel with at 2.4 </a:t>
            </a:r>
            <a:r>
              <a:rPr lang="en-US" dirty="0" err="1"/>
              <a:t>Ghz</a:t>
            </a:r>
            <a:r>
              <a:rPr lang="en-US" dirty="0"/>
              <a:t> and bigger 5 GHz channels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92406"/>
              </p:ext>
            </p:extLst>
          </p:nvPr>
        </p:nvGraphicFramePr>
        <p:xfrm>
          <a:off x="1438441" y="2042160"/>
          <a:ext cx="9311106" cy="27736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90804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59989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01788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548034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39231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97BC-8A47-4B16-8757-2C930DE0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WiFi</a:t>
            </a:r>
            <a:r>
              <a:rPr lang="en-US" dirty="0"/>
              <a:t> specification (1997)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F54A-E57C-4BB4-8B44-175EAA2DD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Legacy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Frequency Hopping Spread Spectrum (FHSS)</a:t>
            </a:r>
          </a:p>
          <a:p>
            <a:pPr lvl="1"/>
            <a:r>
              <a:rPr lang="en-US" dirty="0"/>
              <a:t>GFSK (Gaussian Frequency-Shift Keying)</a:t>
            </a:r>
          </a:p>
          <a:p>
            <a:pPr lvl="2"/>
            <a:r>
              <a:rPr lang="en-US" dirty="0"/>
              <a:t>Relatively simple radio design</a:t>
            </a:r>
          </a:p>
          <a:p>
            <a:pPr lvl="1"/>
            <a:r>
              <a:rPr lang="en-US" dirty="0"/>
              <a:t>Frequency hopping over 80 channels (1 MHz each)</a:t>
            </a:r>
          </a:p>
          <a:p>
            <a:pPr lvl="1"/>
            <a:r>
              <a:rPr lang="en-US" dirty="0"/>
              <a:t>Actually supports an Infrared PHY as well!!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C522-338B-4768-8FCE-C90488BC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3C2C-20E7-485E-A800-A6F8734E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18" y="4024824"/>
            <a:ext cx="8137952" cy="21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4144-DA8B-439C-8C4A-689346B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 (1999)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42A8-246F-495F-9194-5CF976EB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708105" cy="5029200"/>
          </a:xfrm>
        </p:spPr>
        <p:txBody>
          <a:bodyPr>
            <a:normAutofit/>
          </a:bodyPr>
          <a:lstStyle/>
          <a:p>
            <a:r>
              <a:rPr lang="en-US" dirty="0"/>
              <a:t>802.11b</a:t>
            </a:r>
          </a:p>
          <a:p>
            <a:pPr lvl="1"/>
            <a:r>
              <a:rPr lang="en-US" dirty="0"/>
              <a:t>Direct Sequence Spread Spectrum (DSSS)</a:t>
            </a:r>
          </a:p>
          <a:p>
            <a:pPr lvl="1"/>
            <a:r>
              <a:rPr lang="en-US" dirty="0"/>
              <a:t>DBPSK and DQPSK (Differential Binary/Quadrature Phase-Shift Keying)</a:t>
            </a:r>
          </a:p>
          <a:p>
            <a:endParaRPr lang="en-US" dirty="0"/>
          </a:p>
          <a:p>
            <a:r>
              <a:rPr lang="en-US" dirty="0"/>
              <a:t>Translate data into “codes”</a:t>
            </a:r>
          </a:p>
          <a:p>
            <a:pPr lvl="1"/>
            <a:r>
              <a:rPr lang="en-US" dirty="0"/>
              <a:t>Each data bit corresponds to several</a:t>
            </a:r>
            <a:br>
              <a:rPr lang="en-US" dirty="0"/>
            </a:br>
            <a:r>
              <a:rPr lang="en-US" dirty="0"/>
              <a:t>code bits (Chips)</a:t>
            </a:r>
          </a:p>
          <a:p>
            <a:pPr lvl="1"/>
            <a:r>
              <a:rPr lang="en-US" dirty="0"/>
              <a:t>Chips are what is actually modulated</a:t>
            </a:r>
            <a:br>
              <a:rPr lang="en-US" dirty="0"/>
            </a:br>
            <a:r>
              <a:rPr lang="en-US" dirty="0"/>
              <a:t>over the air</a:t>
            </a:r>
          </a:p>
          <a:p>
            <a:pPr lvl="1"/>
            <a:r>
              <a:rPr lang="en-US" dirty="0"/>
              <a:t>Data can be recovered by knowing</a:t>
            </a:r>
            <a:br>
              <a:rPr lang="en-US" dirty="0"/>
            </a:br>
            <a:r>
              <a:rPr lang="en-US" dirty="0"/>
              <a:t>the code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8BF0-4D31-4BB6-AEF5-C0454CA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61A93-3AE5-43E5-96C2-C121129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195" y="3138481"/>
            <a:ext cx="4421606" cy="137222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47641C8-B453-4CFD-B481-9F69628F2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82720" r="27747"/>
          <a:stretch/>
        </p:blipFill>
        <p:spPr bwMode="auto">
          <a:xfrm>
            <a:off x="7645401" y="4791456"/>
            <a:ext cx="2130148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9111F-F50D-4714-8391-AE9EC979838C}"/>
              </a:ext>
            </a:extLst>
          </p:cNvPr>
          <p:cNvSpPr txBox="1"/>
          <p:nvPr/>
        </p:nvSpPr>
        <p:spPr>
          <a:xfrm>
            <a:off x="9969502" y="4791456"/>
            <a:ext cx="212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Phase-shift Keying (of the Chips)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3E4F2-11E5-49E5-A06D-D96A20F770FB}"/>
              </a:ext>
            </a:extLst>
          </p:cNvPr>
          <p:cNvSpPr txBox="1"/>
          <p:nvPr/>
        </p:nvSpPr>
        <p:spPr>
          <a:xfrm>
            <a:off x="6680201" y="4890372"/>
            <a:ext cx="173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Modulation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DABA76-3A29-4F3B-9EE9-79BD3237EC3E}"/>
              </a:ext>
            </a:extLst>
          </p:cNvPr>
          <p:cNvCxnSpPr/>
          <p:nvPr/>
        </p:nvCxnSpPr>
        <p:spPr>
          <a:xfrm>
            <a:off x="7645401" y="5031093"/>
            <a:ext cx="2235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3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E6F6-20AF-46DD-BD36-2939D033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43D4-38F3-41CD-94CD-5EBCDF4A1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692105" cy="5029200"/>
          </a:xfrm>
        </p:spPr>
        <p:txBody>
          <a:bodyPr/>
          <a:lstStyle/>
          <a:p>
            <a:r>
              <a:rPr lang="en-US" dirty="0"/>
              <a:t>DSSS increases bandwidth of a signal</a:t>
            </a:r>
          </a:p>
          <a:p>
            <a:pPr lvl="1"/>
            <a:r>
              <a:rPr lang="en-US" dirty="0"/>
              <a:t>Beyond what is needed for the data</a:t>
            </a:r>
          </a:p>
          <a:p>
            <a:pPr lvl="1"/>
            <a:r>
              <a:rPr lang="en-US" dirty="0"/>
              <a:t>Energy is smeared across the frequencies</a:t>
            </a:r>
          </a:p>
          <a:p>
            <a:pPr lvl="1"/>
            <a:endParaRPr lang="en-US" dirty="0"/>
          </a:p>
          <a:p>
            <a:r>
              <a:rPr lang="en-US" dirty="0"/>
              <a:t>More robust against interference</a:t>
            </a:r>
          </a:p>
          <a:p>
            <a:pPr lvl="1"/>
            <a:r>
              <a:rPr lang="en-US" dirty="0"/>
              <a:t>Narrowband signals knock out only part</a:t>
            </a:r>
            <a:br>
              <a:rPr lang="en-US" dirty="0"/>
            </a:br>
            <a:r>
              <a:rPr lang="en-US" dirty="0"/>
              <a:t>of the signal</a:t>
            </a:r>
          </a:p>
          <a:p>
            <a:pPr lvl="1"/>
            <a:r>
              <a:rPr lang="en-US" dirty="0"/>
              <a:t>Data can be recovered from partial code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Cost: using a lot of bandwidth for only a little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C4048-917F-4A3D-A62B-B81F1033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C6465-1D63-4118-B471-DCE291D9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356980"/>
            <a:ext cx="4315427" cy="1438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35EEAA-363E-4374-8B61-3CC926E8A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979606"/>
            <a:ext cx="4315427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channels total</a:t>
            </a:r>
          </a:p>
          <a:p>
            <a:pPr lvl="1"/>
            <a:r>
              <a:rPr lang="en-US" dirty="0"/>
              <a:t>1-11 for US</a:t>
            </a:r>
          </a:p>
          <a:p>
            <a:pPr lvl="1"/>
            <a:r>
              <a:rPr lang="en-US" dirty="0"/>
              <a:t>1-13 for most of the rest of the world</a:t>
            </a:r>
          </a:p>
          <a:p>
            <a:pPr lvl="1"/>
            <a:r>
              <a:rPr lang="en-US" dirty="0"/>
              <a:t>1-14 for Japan (but 14 only for 802.11b</a:t>
            </a:r>
          </a:p>
          <a:p>
            <a:r>
              <a:rPr lang="en-US" dirty="0"/>
              <a:t>22 MHz channels</a:t>
            </a:r>
          </a:p>
          <a:p>
            <a:pPr lvl="1"/>
            <a:r>
              <a:rPr lang="en-US" dirty="0"/>
              <a:t>5 MHz spacing -&gt; significant channel overlap</a:t>
            </a:r>
          </a:p>
          <a:p>
            <a:pPr lvl="1"/>
            <a:r>
              <a:rPr lang="en-US" dirty="0"/>
              <a:t>Channels 1, 6, and 11 can be used without overlap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D5EB28-7914-4602-88A3-B0F2E0FC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3" y="4105275"/>
            <a:ext cx="10842881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0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41839"/>
              </p:ext>
            </p:extLst>
          </p:nvPr>
        </p:nvGraphicFramePr>
        <p:xfrm>
          <a:off x="1438441" y="2042160"/>
          <a:ext cx="9311106" cy="27736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90804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59989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01788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548034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39231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3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388C-75ED-43EB-9AB3-E1FE1827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enables higher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9355-1073-4EA8-B05D-8A9BE49F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972799" cy="5029200"/>
          </a:xfrm>
        </p:spPr>
        <p:txBody>
          <a:bodyPr/>
          <a:lstStyle/>
          <a:p>
            <a:r>
              <a:rPr lang="en-US" dirty="0"/>
              <a:t>Replace DSSS with Orthogonal Frequency Division Multiplexing</a:t>
            </a:r>
          </a:p>
          <a:p>
            <a:pPr lvl="1"/>
            <a:endParaRPr lang="en-US" dirty="0"/>
          </a:p>
          <a:p>
            <a:r>
              <a:rPr lang="en-US" dirty="0"/>
              <a:t>OFDM idea</a:t>
            </a:r>
          </a:p>
          <a:p>
            <a:pPr lvl="1"/>
            <a:r>
              <a:rPr lang="en-US" dirty="0"/>
              <a:t>Split band into a number of narrow subcarriers</a:t>
            </a:r>
          </a:p>
          <a:p>
            <a:pPr lvl="1"/>
            <a:r>
              <a:rPr lang="en-US" dirty="0"/>
              <a:t>Subcarriers are spaced so that they don’t interfere</a:t>
            </a:r>
          </a:p>
          <a:p>
            <a:pPr lvl="1"/>
            <a:r>
              <a:rPr lang="en-US" dirty="0"/>
              <a:t>Transmit on multiple subcarriers at once to increase throughput</a:t>
            </a:r>
          </a:p>
          <a:p>
            <a:pPr lvl="1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52B2EE-CDFB-47FC-B4C3-9579C2BDB498}"/>
              </a:ext>
            </a:extLst>
          </p:cNvPr>
          <p:cNvGrpSpPr/>
          <p:nvPr/>
        </p:nvGrpSpPr>
        <p:grpSpPr>
          <a:xfrm>
            <a:off x="361608" y="3948112"/>
            <a:ext cx="5526506" cy="2590800"/>
            <a:chOff x="607594" y="3948112"/>
            <a:chExt cx="5526506" cy="2590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2A0C22-9AFE-4AD0-877C-CD66B6C55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267"/>
            <a:stretch/>
          </p:blipFill>
          <p:spPr>
            <a:xfrm>
              <a:off x="607594" y="3948112"/>
              <a:ext cx="5526506" cy="2590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12B5CC-70DD-4762-9E29-87C7328EA391}"/>
                </a:ext>
              </a:extLst>
            </p:cNvPr>
            <p:cNvSpPr/>
            <p:nvPr/>
          </p:nvSpPr>
          <p:spPr>
            <a:xfrm>
              <a:off x="4786896" y="4523581"/>
              <a:ext cx="1347204" cy="962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B55A3F-6117-4D82-B939-11B0440E6FFC}"/>
              </a:ext>
            </a:extLst>
          </p:cNvPr>
          <p:cNvGrpSpPr/>
          <p:nvPr/>
        </p:nvGrpSpPr>
        <p:grpSpPr>
          <a:xfrm>
            <a:off x="5888114" y="3948112"/>
            <a:ext cx="5692279" cy="2590800"/>
            <a:chOff x="3867330" y="6629400"/>
            <a:chExt cx="5692279" cy="2590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5BCE19-40E5-444A-B973-CF7E879A1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700"/>
            <a:stretch/>
          </p:blipFill>
          <p:spPr>
            <a:xfrm>
              <a:off x="3867330" y="6629400"/>
              <a:ext cx="5692279" cy="2590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B4B85D-96F0-4452-81E7-07E1D47541EC}"/>
                </a:ext>
              </a:extLst>
            </p:cNvPr>
            <p:cNvSpPr/>
            <p:nvPr/>
          </p:nvSpPr>
          <p:spPr>
            <a:xfrm>
              <a:off x="8086409" y="8257381"/>
              <a:ext cx="1473200" cy="962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18B16C-D527-404F-BCB3-10753BEAB78C}"/>
                </a:ext>
              </a:extLst>
            </p:cNvPr>
            <p:cNvSpPr/>
            <p:nvPr/>
          </p:nvSpPr>
          <p:spPr>
            <a:xfrm>
              <a:off x="9377205" y="7559674"/>
              <a:ext cx="182404" cy="36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B4462-0D0A-4E2E-AE7B-D0B0272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7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</a:t>
            </a:r>
            <a:r>
              <a:rPr lang="en-US" dirty="0" err="1"/>
              <a:t>WiFi</a:t>
            </a:r>
            <a:r>
              <a:rPr lang="en-US" dirty="0"/>
              <a:t> physical layers</a:t>
            </a:r>
          </a:p>
          <a:p>
            <a:pPr lvl="1"/>
            <a:r>
              <a:rPr lang="en-US" dirty="0"/>
              <a:t>Get a feel for what choices are leading to more throughput</a:t>
            </a:r>
          </a:p>
          <a:p>
            <a:pPr lvl="1"/>
            <a:r>
              <a:rPr lang="en-US" dirty="0"/>
              <a:t>Think a little about what the costs of that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388C-75ED-43EB-9AB3-E1FE1827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enables higher throughput at complexity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9355-1073-4EA8-B05D-8A9BE49F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972799" cy="5029200"/>
          </a:xfrm>
        </p:spPr>
        <p:txBody>
          <a:bodyPr/>
          <a:lstStyle/>
          <a:p>
            <a:r>
              <a:rPr lang="en-US" dirty="0"/>
              <a:t>Receivers collect signal from entire channel</a:t>
            </a:r>
          </a:p>
          <a:p>
            <a:pPr lvl="1"/>
            <a:r>
              <a:rPr lang="en-US" dirty="0"/>
              <a:t>And then can split it apart to gain the data on each subcarrier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Tradeoffs</a:t>
            </a:r>
          </a:p>
          <a:p>
            <a:pPr lvl="1"/>
            <a:r>
              <a:rPr lang="en-US" dirty="0"/>
              <a:t>Benefits: more throughput, still robust against narrowband interference</a:t>
            </a:r>
          </a:p>
          <a:p>
            <a:pPr lvl="1"/>
            <a:r>
              <a:rPr lang="en-US" dirty="0"/>
              <a:t>Costs: more complicated and sensitive radio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B4462-0D0A-4E2E-AE7B-D0B0272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CA94C-7197-400D-B2A1-2AF06C0B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83" y="2187430"/>
            <a:ext cx="5868219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(1999)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OFDM techniques on the 5 GHz band</a:t>
            </a:r>
          </a:p>
          <a:p>
            <a:pPr lvl="1"/>
            <a:r>
              <a:rPr lang="en-US" dirty="0"/>
              <a:t>Enabled more data throughput 54 Mbps (compare to 11 Mbps for 802.11b)</a:t>
            </a:r>
          </a:p>
          <a:p>
            <a:pPr lvl="1"/>
            <a:endParaRPr lang="en-US" dirty="0"/>
          </a:p>
          <a:p>
            <a:r>
              <a:rPr lang="en-US" dirty="0"/>
              <a:t>Multiple rates available</a:t>
            </a:r>
          </a:p>
          <a:p>
            <a:pPr lvl="1"/>
            <a:r>
              <a:rPr lang="en-US" dirty="0"/>
              <a:t>BPSK/QPSK/QAM over OFDM</a:t>
            </a:r>
          </a:p>
          <a:p>
            <a:pPr lvl="1"/>
            <a:r>
              <a:rPr lang="en-US" dirty="0"/>
              <a:t>Quadrature Amplitude Modulation (QAM)</a:t>
            </a:r>
          </a:p>
          <a:p>
            <a:pPr lvl="1"/>
            <a:endParaRPr lang="en-US" dirty="0"/>
          </a:p>
          <a:p>
            <a:r>
              <a:rPr lang="en-US" dirty="0"/>
              <a:t>Never reached widespread adoption</a:t>
            </a:r>
          </a:p>
          <a:p>
            <a:pPr lvl="1"/>
            <a:r>
              <a:rPr lang="en-US" dirty="0"/>
              <a:t>Regulatory hurdles in some regions</a:t>
            </a:r>
          </a:p>
          <a:p>
            <a:pPr lvl="1"/>
            <a:r>
              <a:rPr lang="en-US" dirty="0"/>
              <a:t>More complicated hardware delayed 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2A700-598A-45D1-8FAF-D31FAD8F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47" y="2347729"/>
            <a:ext cx="4222848" cy="371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89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802.11a did promote the use of 5 GHz band</a:t>
            </a:r>
          </a:p>
          <a:p>
            <a:pPr lvl="1"/>
            <a:r>
              <a:rPr lang="en-US" dirty="0"/>
              <a:t>Several 20 MHz channels with no overlap</a:t>
            </a:r>
          </a:p>
          <a:p>
            <a:pPr lvl="2"/>
            <a:r>
              <a:rPr lang="en-US" dirty="0"/>
              <a:t>Big increase from “three” channels of 2.4 GHz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Various regional rules on a number of different channels</a:t>
            </a:r>
          </a:p>
          <a:p>
            <a:pPr lvl="2"/>
            <a:r>
              <a:rPr lang="en-US" dirty="0"/>
              <a:t>Needs to avoid frequencies in use by existing radar deployments</a:t>
            </a:r>
          </a:p>
          <a:p>
            <a:pPr lvl="2"/>
            <a:r>
              <a:rPr lang="en-US" dirty="0"/>
              <a:t>Orange channels aren’t used in the US at least, except for enterprise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B1417D-086C-4BC8-AEA2-CFE81FBD4308}"/>
              </a:ext>
            </a:extLst>
          </p:cNvPr>
          <p:cNvGrpSpPr/>
          <p:nvPr/>
        </p:nvGrpSpPr>
        <p:grpSpPr>
          <a:xfrm>
            <a:off x="1155138" y="3969478"/>
            <a:ext cx="9877712" cy="2202722"/>
            <a:chOff x="1029773" y="2533197"/>
            <a:chExt cx="9877712" cy="220272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7C0026E9-60E7-431B-8B74-65142587B4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7" r="1359" b="44350"/>
            <a:stretch/>
          </p:blipFill>
          <p:spPr bwMode="auto">
            <a:xfrm>
              <a:off x="1029773" y="2533197"/>
              <a:ext cx="9877712" cy="22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CBC65A-A324-47A0-8F92-3080D388DBB2}"/>
                </a:ext>
              </a:extLst>
            </p:cNvPr>
            <p:cNvSpPr/>
            <p:nvPr/>
          </p:nvSpPr>
          <p:spPr>
            <a:xfrm>
              <a:off x="10805885" y="3554819"/>
              <a:ext cx="101600" cy="1181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1860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0D51-470C-472B-875F-1715B327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802.11g (2003)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3B01-0569-4A93-A606-0820FD0F5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Applies OFDM to 2.4 GHz band</a:t>
            </a:r>
          </a:p>
          <a:p>
            <a:pPr lvl="1"/>
            <a:r>
              <a:rPr lang="en-US" dirty="0"/>
              <a:t>Increases throughput from 11 Mbps to 54 Mbps</a:t>
            </a:r>
          </a:p>
          <a:p>
            <a:pPr lvl="1"/>
            <a:r>
              <a:rPr lang="en-US" dirty="0"/>
              <a:t>Repeats rate choices of 802.11a but on more support 2.4 GHz band</a:t>
            </a:r>
          </a:p>
          <a:p>
            <a:pPr lvl="1"/>
            <a:endParaRPr lang="en-US" dirty="0"/>
          </a:p>
          <a:p>
            <a:r>
              <a:rPr lang="en-US" dirty="0"/>
              <a:t>Same 2.4 GHz channels as 802.11b, but 20 MHz bandwidth</a:t>
            </a:r>
          </a:p>
          <a:p>
            <a:pPr lvl="1"/>
            <a:r>
              <a:rPr lang="en-US" dirty="0"/>
              <a:t>Still 1, 6, 11 in US</a:t>
            </a:r>
          </a:p>
          <a:p>
            <a:pPr lvl="1"/>
            <a:r>
              <a:rPr lang="en-US" dirty="0"/>
              <a:t>1, 5, 9, 13 in other regions</a:t>
            </a:r>
          </a:p>
          <a:p>
            <a:pPr lvl="1"/>
            <a:endParaRPr lang="en-US" dirty="0"/>
          </a:p>
          <a:p>
            <a:r>
              <a:rPr lang="en-US" dirty="0"/>
              <a:t>Backwards compatible with 802.11b</a:t>
            </a:r>
          </a:p>
          <a:p>
            <a:pPr lvl="1"/>
            <a:r>
              <a:rPr lang="en-US" dirty="0"/>
              <a:t>Capable of DSSS communication when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B2F38-6E34-4C39-B954-DE072A34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8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D8E6-8BA8-45ED-9D4A-57B23D18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supporting 802.11b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C6CFB-D15F-4FD4-92E6-4E66CF0E5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802.11g uses a completely different PHY layer than 802.11b</a:t>
            </a:r>
          </a:p>
          <a:p>
            <a:pPr lvl="1"/>
            <a:r>
              <a:rPr lang="en-US" dirty="0"/>
              <a:t>DSSS -&gt; OFDM</a:t>
            </a:r>
          </a:p>
          <a:p>
            <a:pPr lvl="1"/>
            <a:r>
              <a:rPr lang="en-US" dirty="0"/>
              <a:t>Unintelligible to old receivers creating an interoperability problem</a:t>
            </a:r>
          </a:p>
          <a:p>
            <a:pPr lvl="1"/>
            <a:endParaRPr lang="en-US" dirty="0"/>
          </a:p>
          <a:p>
            <a:r>
              <a:rPr lang="en-US" dirty="0"/>
              <a:t>Interoperability mode: send part of message in old format</a:t>
            </a:r>
          </a:p>
          <a:p>
            <a:pPr lvl="1"/>
            <a:r>
              <a:rPr lang="en-US" dirty="0"/>
              <a:t>DSSS header with OFDM payload</a:t>
            </a:r>
          </a:p>
          <a:p>
            <a:pPr lvl="1"/>
            <a:r>
              <a:rPr lang="en-US" dirty="0"/>
              <a:t>Adds overhead and slows down the entire network</a:t>
            </a:r>
          </a:p>
          <a:p>
            <a:pPr lvl="2"/>
            <a:r>
              <a:rPr lang="en-US" dirty="0"/>
              <a:t>Starting with 802.11n, routers don’t support 802.11b by 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618E6-34AD-4154-AA3B-11DF53E4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DBF0A-31F1-454C-83DA-66FED751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82" y="5413363"/>
            <a:ext cx="4222916" cy="6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5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C2B-99D9-44DE-9EF9-BBCCD35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 err="1"/>
              <a:t>WiFi</a:t>
            </a:r>
            <a:r>
              <a:rPr lang="en-US" dirty="0"/>
              <a:t> hardware is in high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D590-0285-4C14-8A28-378DC508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standards lead hardware by several years</a:t>
            </a:r>
          </a:p>
          <a:p>
            <a:pPr lvl="1"/>
            <a:r>
              <a:rPr lang="en-US" dirty="0"/>
              <a:t>BLE 5.2 is out, but 5.0 is just being adopted in phones</a:t>
            </a:r>
          </a:p>
          <a:p>
            <a:endParaRPr lang="en-US" dirty="0"/>
          </a:p>
          <a:p>
            <a:r>
              <a:rPr lang="en-US" dirty="0"/>
              <a:t>Development of 802.11g hardware started </a:t>
            </a:r>
            <a:r>
              <a:rPr lang="en-US" i="1" dirty="0"/>
              <a:t>before</a:t>
            </a:r>
            <a:r>
              <a:rPr lang="en-US" dirty="0"/>
              <a:t> finalization of standard</a:t>
            </a:r>
          </a:p>
          <a:p>
            <a:pPr lvl="1"/>
            <a:r>
              <a:rPr lang="en-US" dirty="0"/>
              <a:t>Demand for increased performance was already high in 2003</a:t>
            </a:r>
          </a:p>
          <a:p>
            <a:endParaRPr lang="en-US" dirty="0"/>
          </a:p>
          <a:p>
            <a:r>
              <a:rPr lang="en-US" dirty="0"/>
              <a:t>Phenomena continues in modern </a:t>
            </a:r>
            <a:r>
              <a:rPr lang="en-US" dirty="0" err="1"/>
              <a:t>WiFi</a:t>
            </a:r>
            <a:r>
              <a:rPr lang="en-US" dirty="0"/>
              <a:t> and Cellular protocols</a:t>
            </a:r>
          </a:p>
          <a:p>
            <a:pPr lvl="1"/>
            <a:r>
              <a:rPr lang="en-US" dirty="0"/>
              <a:t>Hardware supports some features as soon as it’s clear they’ll exist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0728-88DD-42AE-9B18-2C336C72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0985"/>
              </p:ext>
            </p:extLst>
          </p:nvPr>
        </p:nvGraphicFramePr>
        <p:xfrm>
          <a:off x="1438441" y="2042160"/>
          <a:ext cx="9311106" cy="27736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90804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59989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01788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548034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39231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</a:t>
                      </a:r>
                      <a:r>
                        <a:rPr lang="en-US" sz="1800" b="1" dirty="0"/>
                        <a:t>ac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816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D7FB-4037-4069-A0B1-F794F21F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increase throughput?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0394-542A-4B31-98E4-240F889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 world</a:t>
            </a:r>
          </a:p>
          <a:p>
            <a:pPr lvl="1"/>
            <a:r>
              <a:rPr lang="en-US" dirty="0"/>
              <a:t>Add more wires in parallel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world</a:t>
            </a:r>
          </a:p>
          <a:p>
            <a:pPr lvl="1"/>
            <a:r>
              <a:rPr lang="en-US" dirty="0"/>
              <a:t>Add more antennas?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9C219-3288-4EC9-8897-3AE1B18A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D0CA0-7EF5-4581-B093-D112D2BE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189" y="1098550"/>
            <a:ext cx="5611008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607E-7C64-461F-8EC8-340FF41A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– Multiple In Multiple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F9AC-7B10-4E39-BBC4-AF904AE3E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730500"/>
            <a:ext cx="10972800" cy="378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 x M subchannels can be used to send data simultaneously</a:t>
            </a:r>
          </a:p>
          <a:p>
            <a:pPr lvl="1"/>
            <a:r>
              <a:rPr lang="en-US" dirty="0"/>
              <a:t>Huge boost in data throughput</a:t>
            </a:r>
          </a:p>
          <a:p>
            <a:pPr lvl="1"/>
            <a:r>
              <a:rPr lang="en-US" dirty="0"/>
              <a:t>Antenna diversity adds to reliability as well</a:t>
            </a:r>
          </a:p>
          <a:p>
            <a:pPr lvl="1"/>
            <a:endParaRPr lang="en-US" dirty="0"/>
          </a:p>
          <a:p>
            <a:r>
              <a:rPr lang="en-US" dirty="0"/>
              <a:t>The signals may interfere with each other</a:t>
            </a:r>
          </a:p>
          <a:p>
            <a:pPr lvl="1"/>
            <a:r>
              <a:rPr lang="en-US" dirty="0"/>
              <a:t>But receiving all of them allows the data to be recovered</a:t>
            </a:r>
          </a:p>
          <a:p>
            <a:pPr lvl="1"/>
            <a:endParaRPr lang="en-US" dirty="0"/>
          </a:p>
          <a:p>
            <a:r>
              <a:rPr lang="en-US" dirty="0"/>
              <a:t>Beamforming</a:t>
            </a:r>
          </a:p>
          <a:p>
            <a:pPr lvl="1"/>
            <a:r>
              <a:rPr lang="en-US" dirty="0"/>
              <a:t>Use interactions between array of antennas to focus energy on the receiver</a:t>
            </a:r>
          </a:p>
          <a:p>
            <a:pPr lvl="1"/>
            <a:r>
              <a:rPr lang="en-US" dirty="0"/>
              <a:t>Way outside of the scope of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B4153-A746-4D2D-B38F-07792FFF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7C8D6-DD22-4EF5-B1CF-5357157E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29" y="931882"/>
            <a:ext cx="4575341" cy="1316328"/>
          </a:xfrm>
          <a:prstGeom prst="rect">
            <a:avLst/>
          </a:prstGeom>
        </p:spPr>
      </p:pic>
      <p:pic>
        <p:nvPicPr>
          <p:cNvPr id="9" name="Picture 2" descr="Image result for wifi router">
            <a:extLst>
              <a:ext uri="{FF2B5EF4-FFF2-40B4-BE49-F238E27FC236}">
                <a16:creationId xmlns:a16="http://schemas.microsoft.com/office/drawing/2014/main" id="{9AAD37C1-FDC7-4CA3-9299-8FCABCF9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97" y="0"/>
            <a:ext cx="2730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80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C2B-99D9-44DE-9EF9-BBCCD35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Expandable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D590-0285-4C14-8A28-378DC508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OFDM allows many subcarriers within a channel to be used at once</a:t>
            </a:r>
          </a:p>
          <a:p>
            <a:pPr lvl="1"/>
            <a:r>
              <a:rPr lang="en-US" dirty="0"/>
              <a:t>Throughput scales with the amount of bandwidth available</a:t>
            </a:r>
          </a:p>
          <a:p>
            <a:pPr lvl="1"/>
            <a:r>
              <a:rPr lang="en-US" dirty="0"/>
              <a:t>Allow larger 40 MHz channels to be used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0728-88DD-42AE-9B18-2C336C72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2FE87E4-B214-432D-90FD-AF545DD87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3344444" y="3096883"/>
            <a:ext cx="5499100" cy="3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0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WiFi</a:t>
            </a:r>
            <a:r>
              <a:rPr lang="en-US" b="1" dirty="0"/>
              <a:t> Overview</a:t>
            </a:r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Real-World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ED67-0E5C-4313-A563-C78BB83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802.11n (2009)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3CDE-C0D7-4459-BECC-4CA996050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OFDM and MIMO on 2.4 GHz and 5 GHz</a:t>
            </a:r>
          </a:p>
          <a:p>
            <a:pPr lvl="1"/>
            <a:endParaRPr lang="en-US" dirty="0"/>
          </a:p>
          <a:p>
            <a:r>
              <a:rPr lang="en-US" dirty="0"/>
              <a:t>Supports 20 MHz and 40 MHz channels</a:t>
            </a:r>
          </a:p>
          <a:p>
            <a:pPr lvl="1"/>
            <a:r>
              <a:rPr lang="en-US" dirty="0"/>
              <a:t>Easier to create large channels in 5 GHz band</a:t>
            </a:r>
          </a:p>
          <a:p>
            <a:pPr lvl="1"/>
            <a:endParaRPr lang="en-US" dirty="0"/>
          </a:p>
          <a:p>
            <a:r>
              <a:rPr lang="en-US" dirty="0"/>
              <a:t>Backwards compatible with 802.11g (tries not to be with 802.11b)</a:t>
            </a:r>
          </a:p>
          <a:p>
            <a:pPr lvl="1"/>
            <a:endParaRPr lang="en-US" dirty="0"/>
          </a:p>
          <a:p>
            <a:r>
              <a:rPr lang="en-US" dirty="0"/>
              <a:t>Wildly successful</a:t>
            </a:r>
          </a:p>
          <a:p>
            <a:pPr lvl="1"/>
            <a:r>
              <a:rPr lang="en-US" dirty="0"/>
              <a:t>Still the 2.4 GHz band protocol (802.11ac is 5 GHz only)</a:t>
            </a:r>
          </a:p>
          <a:p>
            <a:pPr lvl="1"/>
            <a:r>
              <a:rPr lang="en-US" dirty="0"/>
              <a:t>A little less than half of the networks visible to me are still 802.11n</a:t>
            </a:r>
          </a:p>
          <a:p>
            <a:pPr lvl="1"/>
            <a:r>
              <a:rPr lang="en-US" dirty="0"/>
              <a:t>The “building </a:t>
            </a:r>
            <a:r>
              <a:rPr lang="en-US" dirty="0" err="1"/>
              <a:t>WiFi</a:t>
            </a:r>
            <a:r>
              <a:rPr lang="en-US" dirty="0"/>
              <a:t>” is still 802.11g…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387-8574-41BC-803D-0B6C6EC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8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ED67-0E5C-4313-A563-C78BB83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802.11n modulation and coding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387-8574-41BC-803D-0B6C6EC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D45B6-9365-456B-9F6B-FFA9EF2C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837"/>
          <a:stretch/>
        </p:blipFill>
        <p:spPr>
          <a:xfrm>
            <a:off x="607596" y="914401"/>
            <a:ext cx="5454386" cy="556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B490F-C2EB-4B08-92C9-B2C5AF968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63"/>
          <a:stretch/>
        </p:blipFill>
        <p:spPr>
          <a:xfrm>
            <a:off x="6126008" y="1765299"/>
            <a:ext cx="5454386" cy="2844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76C98-7112-4788-ADC4-B49C28D1E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" b="89728"/>
          <a:stretch/>
        </p:blipFill>
        <p:spPr>
          <a:xfrm>
            <a:off x="6126008" y="1041399"/>
            <a:ext cx="5454386" cy="723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F4284-CF4C-40AC-97B2-53EC96403520}"/>
              </a:ext>
            </a:extLst>
          </p:cNvPr>
          <p:cNvSpPr txBox="1"/>
          <p:nvPr/>
        </p:nvSpPr>
        <p:spPr>
          <a:xfrm>
            <a:off x="6400800" y="5170270"/>
            <a:ext cx="459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MCS – Modulation and Coding Scheme</a:t>
            </a:r>
          </a:p>
          <a:p>
            <a:r>
              <a:rPr lang="en-US" dirty="0"/>
              <a:t>GI – Guard Interval: delay between transmitted symbols</a:t>
            </a:r>
          </a:p>
        </p:txBody>
      </p:sp>
    </p:spTree>
    <p:extLst>
      <p:ext uri="{BB962C8B-B14F-4D97-AF65-F5344CB8AC3E}">
        <p14:creationId xmlns:p14="http://schemas.microsoft.com/office/powerpoint/2010/main" val="625163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D64D-9C82-450A-9AAF-123DFC4F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Multi-user Multiple In Multiple Out (MU-MIMO)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CC13-16CA-4742-8C81-CAA27B83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0" y="1143000"/>
            <a:ext cx="5166895" cy="5029200"/>
          </a:xfrm>
        </p:spPr>
        <p:txBody>
          <a:bodyPr/>
          <a:lstStyle/>
          <a:p>
            <a:r>
              <a:rPr lang="en-US" dirty="0"/>
              <a:t>Multi-user MIMO uses the same techniques to send in parallel to multiple devices</a:t>
            </a:r>
          </a:p>
          <a:p>
            <a:pPr lvl="1"/>
            <a:r>
              <a:rPr lang="en-US" dirty="0"/>
              <a:t>Devices cannot cancel out interference anymore</a:t>
            </a:r>
          </a:p>
          <a:p>
            <a:pPr lvl="1"/>
            <a:r>
              <a:rPr lang="en-US" dirty="0"/>
              <a:t>Send slower, more reliable data streams to overcome this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33AA6-5C4B-4AD5-942D-AA2979D9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AD21E-D02C-42B3-9C55-5AFB63CA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5476175" cy="3664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23BEB-FFBF-45F5-9599-C312B156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142" y="4028393"/>
            <a:ext cx="2991610" cy="25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(2013)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8A68-4164-42A8-BBF8-A46849FB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for 5 GHz band only</a:t>
            </a:r>
          </a:p>
          <a:p>
            <a:pPr lvl="1"/>
            <a:r>
              <a:rPr lang="en-US" dirty="0"/>
              <a:t>Supports Downlink MU-MIMO (from AP to device)</a:t>
            </a:r>
          </a:p>
          <a:p>
            <a:pPr lvl="1"/>
            <a:r>
              <a:rPr lang="en-US" dirty="0"/>
              <a:t>Supports channels widths up to 160 MHz</a:t>
            </a:r>
          </a:p>
          <a:p>
            <a:pPr lvl="1"/>
            <a:r>
              <a:rPr lang="en-US" dirty="0"/>
              <a:t>Engineering updates: up to 256-QAM</a:t>
            </a:r>
          </a:p>
          <a:p>
            <a:pPr lvl="1"/>
            <a:endParaRPr lang="en-US" dirty="0"/>
          </a:p>
          <a:p>
            <a:r>
              <a:rPr lang="en-US" dirty="0"/>
              <a:t>Routers apply 802.11ac to 5 GHz and 802.11n to 2.4 GHz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2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26CEB5E-DE31-47E2-8BB8-6244444F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439920"/>
            <a:ext cx="10401300" cy="468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38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3DF9475-FD40-4156-B70C-524857A4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766091"/>
            <a:ext cx="8023225" cy="59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modulation and coding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3D43A-B83D-422E-95CA-846D1BA9034F}"/>
              </a:ext>
            </a:extLst>
          </p:cNvPr>
          <p:cNvSpPr txBox="1"/>
          <p:nvPr/>
        </p:nvSpPr>
        <p:spPr>
          <a:xfrm>
            <a:off x="8892757" y="5615582"/>
            <a:ext cx="242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spatial streams is also allowed, getting up to 3466 Mbps</a:t>
            </a:r>
          </a:p>
        </p:txBody>
      </p:sp>
    </p:spTree>
    <p:extLst>
      <p:ext uri="{BB962C8B-B14F-4D97-AF65-F5344CB8AC3E}">
        <p14:creationId xmlns:p14="http://schemas.microsoft.com/office/powerpoint/2010/main" val="2916687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Overview</a:t>
            </a:r>
          </a:p>
          <a:p>
            <a:r>
              <a:rPr lang="en-US" b="1" dirty="0" err="1"/>
              <a:t>WiFi</a:t>
            </a:r>
            <a:r>
              <a:rPr lang="en-US" b="1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b="1" dirty="0"/>
              <a:t>Real-World </a:t>
            </a:r>
            <a:r>
              <a:rPr lang="en-US" b="1" dirty="0" err="1"/>
              <a:t>WiFi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95035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03405" cy="5029200"/>
          </a:xfrm>
        </p:spPr>
        <p:txBody>
          <a:bodyPr>
            <a:normAutofit/>
          </a:bodyPr>
          <a:lstStyle/>
          <a:p>
            <a:r>
              <a:rPr lang="en-US" dirty="0"/>
              <a:t>In twenty years, </a:t>
            </a:r>
            <a:r>
              <a:rPr lang="en-US" dirty="0" err="1"/>
              <a:t>WiFi</a:t>
            </a:r>
            <a:r>
              <a:rPr lang="en-US" dirty="0"/>
              <a:t> has gone from 2 Mbps to 3 Gbps</a:t>
            </a:r>
          </a:p>
          <a:p>
            <a:r>
              <a:rPr lang="en-US" b="1" dirty="0"/>
              <a:t>How does a network improve its throughput?</a:t>
            </a:r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capable modulation and/or bit transmission</a:t>
            </a:r>
          </a:p>
          <a:p>
            <a:pPr lvl="1"/>
            <a:r>
              <a:rPr lang="en-US" dirty="0"/>
              <a:t>Techniques like OFDM and MIMO</a:t>
            </a:r>
          </a:p>
          <a:p>
            <a:pPr lvl="2"/>
            <a:r>
              <a:rPr lang="en-US" dirty="0"/>
              <a:t>Original 2 Mbps -&gt; 54 Mbps with OFDM -&gt; 346 Mbps with MIMO </a:t>
            </a:r>
            <a:r>
              <a:rPr lang="en-US" b="1" dirty="0"/>
              <a:t>(100x)</a:t>
            </a:r>
            <a:endParaRPr lang="en-US" sz="2800" b="1" dirty="0"/>
          </a:p>
          <a:p>
            <a:pPr lvl="2"/>
            <a:r>
              <a:rPr lang="en-US" dirty="0"/>
              <a:t>Engineering improvements are baked into these steps too</a:t>
            </a:r>
          </a:p>
          <a:p>
            <a:pPr lvl="2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bandwidth</a:t>
            </a:r>
          </a:p>
          <a:p>
            <a:pPr lvl="1"/>
            <a:r>
              <a:rPr lang="en-US" dirty="0"/>
              <a:t>Increased channel with at 2.4 </a:t>
            </a:r>
            <a:r>
              <a:rPr lang="en-US" dirty="0" err="1"/>
              <a:t>Ghz</a:t>
            </a:r>
            <a:r>
              <a:rPr lang="en-US" dirty="0"/>
              <a:t> and bigger 5 GHz channels</a:t>
            </a:r>
          </a:p>
          <a:p>
            <a:pPr lvl="2"/>
            <a:r>
              <a:rPr lang="en-US" dirty="0"/>
              <a:t>346 Mbps with 20 MHz -&gt; 3466 Mbps with 160 MHz </a:t>
            </a:r>
            <a:r>
              <a:rPr lang="en-US" b="1" dirty="0"/>
              <a:t>(10x)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6383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modern </a:t>
            </a:r>
            <a:r>
              <a:rPr lang="en-US" dirty="0" err="1"/>
              <a:t>WiFi</a:t>
            </a:r>
            <a:r>
              <a:rPr lang="en-US" dirty="0"/>
              <a:t> standards support multiple bit rates (MCS)</a:t>
            </a:r>
          </a:p>
          <a:p>
            <a:pPr lvl="1"/>
            <a:endParaRPr lang="en-US" dirty="0"/>
          </a:p>
          <a:p>
            <a:r>
              <a:rPr lang="en-US" dirty="0"/>
              <a:t>Many factors can influence the choice of bit rate</a:t>
            </a:r>
          </a:p>
          <a:p>
            <a:pPr lvl="1"/>
            <a:r>
              <a:rPr lang="en-US" dirty="0"/>
              <a:t>Capability of device: not all devices support all bit rates</a:t>
            </a:r>
          </a:p>
          <a:p>
            <a:pPr lvl="1"/>
            <a:r>
              <a:rPr lang="en-US" dirty="0"/>
              <a:t>Range and packet reliability (interference)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4E8C5-D30D-4EDB-9BEF-2DC0A387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52" y="2992839"/>
            <a:ext cx="6210083" cy="35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50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the right rate at the right time is a complex problem</a:t>
            </a:r>
          </a:p>
          <a:p>
            <a:pPr lvl="1"/>
            <a:r>
              <a:rPr lang="en-US" dirty="0"/>
              <a:t>And needs to be decided per-device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Trial and Error</a:t>
            </a:r>
          </a:p>
          <a:p>
            <a:pPr lvl="2"/>
            <a:r>
              <a:rPr lang="en-US" dirty="0"/>
              <a:t>Failures -&gt; reduce rate</a:t>
            </a:r>
          </a:p>
          <a:p>
            <a:pPr lvl="2"/>
            <a:r>
              <a:rPr lang="en-US" dirty="0"/>
              <a:t>Successes -&gt; increase rate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Signal strength</a:t>
            </a:r>
          </a:p>
          <a:p>
            <a:pPr lvl="2"/>
            <a:r>
              <a:rPr lang="en-US" dirty="0"/>
              <a:t>Use channel state information to decide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Context sensitive</a:t>
            </a:r>
          </a:p>
          <a:p>
            <a:pPr lvl="2"/>
            <a:r>
              <a:rPr lang="en-US" dirty="0"/>
              <a:t>Mobile devices need lower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802.11 channel use – 5 GHz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D76EE0-94AD-4B9B-BA16-79F0CC39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32605" cy="5029200"/>
          </a:xfrm>
        </p:spPr>
        <p:txBody>
          <a:bodyPr>
            <a:noAutofit/>
          </a:bodyPr>
          <a:lstStyle/>
          <a:p>
            <a:r>
              <a:rPr lang="en-US" sz="2400" dirty="0"/>
              <a:t>Devices use 80 MHz channels almost entirely</a:t>
            </a:r>
          </a:p>
          <a:p>
            <a:pPr lvl="1"/>
            <a:r>
              <a:rPr lang="en-US" sz="2000" dirty="0"/>
              <a:t>One network using 40 MHz channel</a:t>
            </a:r>
          </a:p>
          <a:p>
            <a:pPr lvl="1"/>
            <a:endParaRPr lang="en-US" sz="2000" dirty="0"/>
          </a:p>
          <a:p>
            <a:r>
              <a:rPr lang="en-US" sz="2400" dirty="0"/>
              <a:t>No use of the more complicated bands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Why is no one using channel 165?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B8BF61-072D-490F-AC4B-2DB1A67A8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69" y="1143000"/>
            <a:ext cx="72551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91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802.11 channel use – 5 GHz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D76EE0-94AD-4B9B-BA16-79F0CC39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32605" cy="5029200"/>
          </a:xfrm>
        </p:spPr>
        <p:txBody>
          <a:bodyPr>
            <a:noAutofit/>
          </a:bodyPr>
          <a:lstStyle/>
          <a:p>
            <a:r>
              <a:rPr lang="en-US" sz="2400" dirty="0"/>
              <a:t>Devices use 80 MHz channels almost entirely</a:t>
            </a:r>
          </a:p>
          <a:p>
            <a:pPr lvl="1"/>
            <a:r>
              <a:rPr lang="en-US" sz="2000" dirty="0"/>
              <a:t>One network using 40 MHz channel</a:t>
            </a:r>
          </a:p>
          <a:p>
            <a:pPr lvl="1"/>
            <a:endParaRPr lang="en-US" sz="2000" dirty="0"/>
          </a:p>
          <a:p>
            <a:r>
              <a:rPr lang="en-US" sz="2400" dirty="0"/>
              <a:t>No use of the more complicated bands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Why is no one using channel 165?</a:t>
            </a:r>
          </a:p>
          <a:p>
            <a:pPr lvl="1"/>
            <a:r>
              <a:rPr lang="en-US" sz="2000" dirty="0"/>
              <a:t>That would be a 20 MHz channel</a:t>
            </a:r>
          </a:p>
          <a:p>
            <a:pPr lvl="1"/>
            <a:r>
              <a:rPr lang="en-US" sz="2000" dirty="0"/>
              <a:t>And can’t be added on its 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B8BF61-072D-490F-AC4B-2DB1A67A8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69" y="1143000"/>
            <a:ext cx="72551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10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802.11 channel use – 2.4 GHz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B0DB9723-34C5-4330-AB3E-FDCE076D3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94" y="885226"/>
            <a:ext cx="6603400" cy="5500298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9582DA0-F5EB-4EC3-9912-33423D481D85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4129505" cy="5029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networks use </a:t>
            </a:r>
            <a:br>
              <a:rPr lang="en-US" dirty="0"/>
            </a:br>
            <a:r>
              <a:rPr lang="en-US" dirty="0"/>
              <a:t>20 MHz channels</a:t>
            </a:r>
            <a:br>
              <a:rPr lang="en-US" dirty="0"/>
            </a:br>
            <a:r>
              <a:rPr lang="en-US" dirty="0"/>
              <a:t>1, 6, or 11</a:t>
            </a:r>
          </a:p>
          <a:p>
            <a:pPr lvl="1"/>
            <a:r>
              <a:rPr lang="en-US" dirty="0"/>
              <a:t>Just use 5 GHz for faster speeds</a:t>
            </a:r>
          </a:p>
          <a:p>
            <a:endParaRPr lang="en-US" dirty="0"/>
          </a:p>
          <a:p>
            <a:r>
              <a:rPr lang="en-US" dirty="0"/>
              <a:t>Several networks create 40 MHz allocations</a:t>
            </a:r>
          </a:p>
        </p:txBody>
      </p:sp>
    </p:spTree>
    <p:extLst>
      <p:ext uri="{BB962C8B-B14F-4D97-AF65-F5344CB8AC3E}">
        <p14:creationId xmlns:p14="http://schemas.microsoft.com/office/powerpoint/2010/main" val="1403976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802.11 channel use – some routers are weird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1CD5233B-0CA3-4292-9F5A-27AC65B7F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94" y="886483"/>
            <a:ext cx="6603400" cy="5469867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B0881F4-A03D-4365-B1AF-EE5A7D3701D9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4142205" cy="5029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networks are weird</a:t>
            </a:r>
          </a:p>
          <a:p>
            <a:endParaRPr lang="en-US" dirty="0"/>
          </a:p>
          <a:p>
            <a:r>
              <a:rPr lang="en-US" dirty="0"/>
              <a:t>Why make a 40 MHz allocation centered on channel 6??!</a:t>
            </a:r>
          </a:p>
          <a:p>
            <a:endParaRPr lang="en-US" dirty="0"/>
          </a:p>
          <a:p>
            <a:r>
              <a:rPr lang="en-US" dirty="0"/>
              <a:t>Some 20 MHz networks use channels </a:t>
            </a:r>
            <a:br>
              <a:rPr lang="en-US" dirty="0"/>
            </a:br>
            <a:r>
              <a:rPr lang="en-US" dirty="0"/>
              <a:t>2, 9, or 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813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Overview</a:t>
            </a:r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Real-World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3598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(That title is a joke. Even my grandparents know what </a:t>
            </a:r>
            <a:r>
              <a:rPr lang="en-US" dirty="0" err="1"/>
              <a:t>WiFi</a:t>
            </a:r>
            <a:r>
              <a:rPr lang="en-US" dirty="0"/>
              <a:t> is.)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WiFi</a:t>
            </a:r>
            <a:r>
              <a:rPr lang="en-US" b="1" dirty="0"/>
              <a:t> is the most successful wireless protocol.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picture containing wall, person, indoor, standing&#10;&#10;Description automatically generated">
            <a:extLst>
              <a:ext uri="{FF2B5EF4-FFF2-40B4-BE49-F238E27FC236}">
                <a16:creationId xmlns:a16="http://schemas.microsoft.com/office/drawing/2014/main" id="{C2DBBA13-A540-48ED-BE72-7F53C2B76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06" y="1686321"/>
            <a:ext cx="5827975" cy="34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1985 – US FCC rules ISM band for unlicensed use</a:t>
            </a:r>
          </a:p>
          <a:p>
            <a:r>
              <a:rPr lang="en-US" dirty="0"/>
              <a:t>1990s – </a:t>
            </a:r>
            <a:r>
              <a:rPr lang="en-US" dirty="0" err="1"/>
              <a:t>WaveLAN</a:t>
            </a:r>
            <a:r>
              <a:rPr lang="en-US" dirty="0"/>
              <a:t> (NCR Corporation, Netherlands)</a:t>
            </a:r>
          </a:p>
          <a:p>
            <a:pPr lvl="1"/>
            <a:r>
              <a:rPr lang="en-US" dirty="0"/>
              <a:t>Wireless ethernet for cashier systems</a:t>
            </a:r>
          </a:p>
          <a:p>
            <a:r>
              <a:rPr lang="en-US" dirty="0"/>
              <a:t>1997 – 802.11 specification</a:t>
            </a:r>
          </a:p>
          <a:p>
            <a:r>
              <a:rPr lang="en-US" dirty="0"/>
              <a:t>1999 – 802.11b and 802.11a amendments</a:t>
            </a:r>
          </a:p>
          <a:p>
            <a:r>
              <a:rPr lang="en-US" dirty="0"/>
              <a:t>1999 – </a:t>
            </a:r>
            <a:r>
              <a:rPr lang="en-US" dirty="0" err="1"/>
              <a:t>WiFi</a:t>
            </a:r>
            <a:r>
              <a:rPr lang="en-US" dirty="0"/>
              <a:t> Alliance formed for certification of devices</a:t>
            </a:r>
          </a:p>
          <a:p>
            <a:r>
              <a:rPr lang="en-US" dirty="0"/>
              <a:t>1999 – Apple iBook is the first consumer </a:t>
            </a:r>
            <a:r>
              <a:rPr lang="en-US" dirty="0" err="1"/>
              <a:t>WiFi</a:t>
            </a:r>
            <a:r>
              <a:rPr lang="en-US" dirty="0"/>
              <a:t> product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39D3CA-F0A8-4FC5-A195-BBEF3B89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894" y="266700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7443B8-DDC4-40F2-9515-0CE19D71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5396" r="8911" b="5586"/>
          <a:stretch/>
        </p:blipFill>
        <p:spPr bwMode="auto">
          <a:xfrm>
            <a:off x="9643690" y="4838700"/>
            <a:ext cx="2037985" cy="15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ADF66DA-EBF8-4595-8BFB-EBB12E6B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34" y="2312996"/>
            <a:ext cx="2095499" cy="24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6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813209"/>
              </p:ext>
            </p:extLst>
          </p:nvPr>
        </p:nvGraphicFramePr>
        <p:xfrm>
          <a:off x="1438441" y="1143000"/>
          <a:ext cx="9311106" cy="27736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90804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59989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01788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548034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39231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3D7A-6D5D-4F80-8B78-6A48572F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BAE7-E28B-4149-8315-93F7EAE7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Steenkiste</a:t>
            </a:r>
            <a:r>
              <a:rPr lang="en-US" dirty="0"/>
              <a:t> – Carnegie Mellon University</a:t>
            </a:r>
          </a:p>
          <a:p>
            <a:pPr lvl="1"/>
            <a:r>
              <a:rPr lang="en-US" dirty="0">
                <a:hlinkClick r:id="rId2"/>
              </a:rPr>
              <a:t>https://www.cs.cmu.edu/~prs/wirelessS18/handouts/L11-AdHoc.pdf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https://www.cs.cmu.edu/~prs/wirelessS18/handouts/L12-LAN.pdf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Raj Jain – Washington University in Saint Louis</a:t>
            </a:r>
          </a:p>
          <a:p>
            <a:pPr lvl="1"/>
            <a:r>
              <a:rPr lang="en-US" dirty="0">
                <a:hlinkClick r:id="rId4"/>
              </a:rPr>
              <a:t>https://www.cse.wustl.edu/~jain/cse574-14/ftp/j_05lan.pdf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https://www.cse.wustl.edu/~jain/cse574-14/ftp/j_06lan.pdf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Honestly</a:t>
            </a:r>
          </a:p>
          <a:p>
            <a:pPr lvl="1"/>
            <a:r>
              <a:rPr lang="en-US" dirty="0">
                <a:hlinkClick r:id="rId6"/>
              </a:rPr>
              <a:t>https://en.wikipedia.org/wiki/IEEE_802.11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D4DC-1779-4BDF-9A73-AB5EFC31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6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Overview</a:t>
            </a:r>
          </a:p>
          <a:p>
            <a:r>
              <a:rPr lang="en-US" b="1" dirty="0" err="1"/>
              <a:t>WiFi</a:t>
            </a:r>
            <a:r>
              <a:rPr lang="en-US" b="1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Real-World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0351179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2340</TotalTime>
  <Words>2068</Words>
  <Application>Microsoft Office PowerPoint</Application>
  <PresentationFormat>Widescreen</PresentationFormat>
  <Paragraphs>562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Tahoma</vt:lpstr>
      <vt:lpstr>Class Slides</vt:lpstr>
      <vt:lpstr>Lecture 11 WiFi PHY</vt:lpstr>
      <vt:lpstr>Today’s Goals</vt:lpstr>
      <vt:lpstr>Outline</vt:lpstr>
      <vt:lpstr>What is WiFi?</vt:lpstr>
      <vt:lpstr>What is WiFi?</vt:lpstr>
      <vt:lpstr>802.11 timeline</vt:lpstr>
      <vt:lpstr>Major amendments</vt:lpstr>
      <vt:lpstr>Resources</vt:lpstr>
      <vt:lpstr>Outline</vt:lpstr>
      <vt:lpstr>WiFi Physical Layer</vt:lpstr>
      <vt:lpstr>Goal: improve throughput</vt:lpstr>
      <vt:lpstr>Goal: improve throughput</vt:lpstr>
      <vt:lpstr>Walking through PHY changes by amendment</vt:lpstr>
      <vt:lpstr>Original WiFi specification (1997)</vt:lpstr>
      <vt:lpstr>802.11b (1999)</vt:lpstr>
      <vt:lpstr>DSSS goals</vt:lpstr>
      <vt:lpstr>802.11b channels</vt:lpstr>
      <vt:lpstr>Walking through PHY changes by amendment</vt:lpstr>
      <vt:lpstr>OFDM enables higher throughput</vt:lpstr>
      <vt:lpstr>OFDM enables higher throughput at complexity cost</vt:lpstr>
      <vt:lpstr>802.11a (1999)</vt:lpstr>
      <vt:lpstr>802.11a channels</vt:lpstr>
      <vt:lpstr>802.11g (2003)</vt:lpstr>
      <vt:lpstr>Cost of supporting 802.11b</vt:lpstr>
      <vt:lpstr>Improved WiFi hardware is in high demand</vt:lpstr>
      <vt:lpstr>Walking through PHY changes by amendment</vt:lpstr>
      <vt:lpstr>How do we increase throughput?</vt:lpstr>
      <vt:lpstr>MIMO – Multiple In Multiple Out</vt:lpstr>
      <vt:lpstr>Expandable bandwidth</vt:lpstr>
      <vt:lpstr>802.11n (2009)</vt:lpstr>
      <vt:lpstr>802.11n modulation and coding schemes</vt:lpstr>
      <vt:lpstr>Multi-user Multiple In Multiple Out (MU-MIMO)</vt:lpstr>
      <vt:lpstr>802.11ac (2013)</vt:lpstr>
      <vt:lpstr>802.11ac channels</vt:lpstr>
      <vt:lpstr>802.11ac modulation and coding schemes</vt:lpstr>
      <vt:lpstr>Outline</vt:lpstr>
      <vt:lpstr>Goal: improve throughput</vt:lpstr>
      <vt:lpstr>Bit rate adaptation</vt:lpstr>
      <vt:lpstr>Bit rate adaptation</vt:lpstr>
      <vt:lpstr>Real-world 802.11 channel use – 5 GHz</vt:lpstr>
      <vt:lpstr>Real-world 802.11 channel use – 5 GHz</vt:lpstr>
      <vt:lpstr>Real-world 802.11 channel use – 2.4 GHz</vt:lpstr>
      <vt:lpstr>Real-world 802.11 channel use – some routers are weird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11 802.11 - WiFi</dc:title>
  <dc:creator>Branden Ghena</dc:creator>
  <cp:lastModifiedBy>Branden Ghena</cp:lastModifiedBy>
  <cp:revision>61</cp:revision>
  <dcterms:created xsi:type="dcterms:W3CDTF">2021-02-14T03:35:49Z</dcterms:created>
  <dcterms:modified xsi:type="dcterms:W3CDTF">2021-02-15T18:37:47Z</dcterms:modified>
</cp:coreProperties>
</file>