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25"/>
  </p:notesMasterIdLst>
  <p:sldIdLst>
    <p:sldId id="256" r:id="rId2"/>
    <p:sldId id="264" r:id="rId3"/>
    <p:sldId id="580" r:id="rId4"/>
    <p:sldId id="576" r:id="rId5"/>
    <p:sldId id="573" r:id="rId6"/>
    <p:sldId id="574" r:id="rId7"/>
    <p:sldId id="575" r:id="rId8"/>
    <p:sldId id="553" r:id="rId9"/>
    <p:sldId id="556" r:id="rId10"/>
    <p:sldId id="559" r:id="rId11"/>
    <p:sldId id="560" r:id="rId12"/>
    <p:sldId id="579" r:id="rId13"/>
    <p:sldId id="550" r:id="rId14"/>
    <p:sldId id="561" r:id="rId15"/>
    <p:sldId id="563" r:id="rId16"/>
    <p:sldId id="562" r:id="rId17"/>
    <p:sldId id="565" r:id="rId18"/>
    <p:sldId id="577" r:id="rId19"/>
    <p:sldId id="582" r:id="rId20"/>
    <p:sldId id="584" r:id="rId21"/>
    <p:sldId id="583" r:id="rId22"/>
    <p:sldId id="581" r:id="rId23"/>
    <p:sldId id="57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264"/>
          </p14:sldIdLst>
        </p14:section>
        <p14:section name="Thread Addressing" id="{D69A7AD7-4DEC-4A5A-B29A-295B32CDAAB1}">
          <p14:sldIdLst>
            <p14:sldId id="580"/>
            <p14:sldId id="576"/>
            <p14:sldId id="573"/>
            <p14:sldId id="574"/>
            <p14:sldId id="575"/>
            <p14:sldId id="553"/>
            <p14:sldId id="556"/>
            <p14:sldId id="559"/>
            <p14:sldId id="560"/>
          </p14:sldIdLst>
        </p14:section>
        <p14:section name="Runtime Behavior" id="{9626BFEA-7C40-4379-BF80-A2CEB31AE663}">
          <p14:sldIdLst>
            <p14:sldId id="579"/>
            <p14:sldId id="550"/>
            <p14:sldId id="561"/>
            <p14:sldId id="563"/>
            <p14:sldId id="562"/>
            <p14:sldId id="565"/>
          </p14:sldIdLst>
        </p14:section>
        <p14:section name="Using IP" id="{4297812D-4A18-43B2-BBA3-D4EB2C5168FA}">
          <p14:sldIdLst>
            <p14:sldId id="577"/>
            <p14:sldId id="582"/>
            <p14:sldId id="584"/>
            <p14:sldId id="583"/>
            <p14:sldId id="581"/>
          </p14:sldIdLst>
        </p14:section>
        <p14:section name="Wrapup" id="{29A7F866-9DA9-446B-8359-CE426CB89C7A}">
          <p14:sldIdLst>
            <p14:sldId id="57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76" d="100"/>
          <a:sy n="76" d="100"/>
        </p:scale>
        <p:origin x="126" y="213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2/5/2021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2/5/2021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2/5/2021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people.eecs.berkeley.edu/~samkumar/papers/tcplp_nsdi2020.pdf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08</a:t>
            </a:r>
            <a:br>
              <a:rPr lang="en-US" dirty="0"/>
            </a:br>
            <a:r>
              <a:rPr lang="en-US" dirty="0"/>
              <a:t>Bonus Thread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CS397/497 – Wireless Protocols for IoT</a:t>
            </a:r>
          </a:p>
          <a:p>
            <a:r>
              <a:rPr lang="en-US" dirty="0"/>
              <a:t>Branden Ghena – Winter 2021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910947-AC8B-48F0-B565-ABFDBC548013}"/>
              </a:ext>
            </a:extLst>
          </p:cNvPr>
          <p:cNvSpPr txBox="1"/>
          <p:nvPr/>
        </p:nvSpPr>
        <p:spPr>
          <a:xfrm>
            <a:off x="607594" y="5804562"/>
            <a:ext cx="5653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With some advice from Neal Jackson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85B70-3C3C-4127-83DF-7C426FD66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Topology-based addresses in Thread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FCE43-C926-41A3-A2B0-04EFAEF354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4952892" cy="5029200"/>
          </a:xfrm>
        </p:spPr>
        <p:txBody>
          <a:bodyPr/>
          <a:lstStyle/>
          <a:p>
            <a:r>
              <a:rPr lang="en-US" dirty="0"/>
              <a:t>FD00::00ff:fe00:RLOC16</a:t>
            </a:r>
          </a:p>
          <a:p>
            <a:pPr lvl="1"/>
            <a:r>
              <a:rPr lang="en-US" dirty="0"/>
              <a:t>Same top bits as mesh-local</a:t>
            </a:r>
          </a:p>
          <a:p>
            <a:pPr lvl="1"/>
            <a:endParaRPr lang="en-US" dirty="0"/>
          </a:p>
          <a:p>
            <a:r>
              <a:rPr lang="en-US" dirty="0"/>
              <a:t>Routing Locator (RLOC)</a:t>
            </a:r>
          </a:p>
          <a:p>
            <a:pPr lvl="1"/>
            <a:r>
              <a:rPr lang="en-US" dirty="0"/>
              <a:t>Router ID plus Child ID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Changes with network topology</a:t>
            </a:r>
          </a:p>
          <a:p>
            <a:pPr lvl="1"/>
            <a:r>
              <a:rPr lang="en-US" dirty="0"/>
              <a:t>Used for routing packets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216522-042E-4A98-B102-99635A11C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  <p:pic>
        <p:nvPicPr>
          <p:cNvPr id="4098" name="Picture 2" descr="OT RLOC Topology">
            <a:extLst>
              <a:ext uri="{FF2B5EF4-FFF2-40B4-BE49-F238E27FC236}">
                <a16:creationId xmlns:a16="http://schemas.microsoft.com/office/drawing/2014/main" id="{5965FEEB-844C-4391-A4FE-3E259AF339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487" y="1143000"/>
            <a:ext cx="6019907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OT RLOC16">
            <a:extLst>
              <a:ext uri="{FF2B5EF4-FFF2-40B4-BE49-F238E27FC236}">
                <a16:creationId xmlns:a16="http://schemas.microsoft.com/office/drawing/2014/main" id="{F397F027-0968-4F15-B254-A0C657E3D3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836"/>
          <a:stretch/>
        </p:blipFill>
        <p:spPr bwMode="auto">
          <a:xfrm>
            <a:off x="1282700" y="3377465"/>
            <a:ext cx="3187700" cy="1172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4763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7959F-3B0E-402C-B28F-3C7A65AA1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Role-based addresses in Thread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85534-F71B-4E11-9315-76670E12F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Multicast</a:t>
            </a:r>
          </a:p>
          <a:p>
            <a:pPr lvl="1"/>
            <a:r>
              <a:rPr lang="en-US" dirty="0"/>
              <a:t>FF02::1 – link-local, all listening devices</a:t>
            </a:r>
          </a:p>
          <a:p>
            <a:pPr lvl="1"/>
            <a:r>
              <a:rPr lang="en-US" dirty="0"/>
              <a:t>FF02::2 – link-local, all routers/router-eligible</a:t>
            </a:r>
          </a:p>
          <a:p>
            <a:pPr lvl="1"/>
            <a:r>
              <a:rPr lang="en-US" dirty="0"/>
              <a:t>FF03::1 – mesh-local, all listening devices</a:t>
            </a:r>
          </a:p>
          <a:p>
            <a:pPr lvl="1"/>
            <a:r>
              <a:rPr lang="en-US" dirty="0"/>
              <a:t>FF03::2 – mesh-local, all routers/router-eligible</a:t>
            </a:r>
          </a:p>
          <a:p>
            <a:pPr lvl="1"/>
            <a:endParaRPr lang="en-US" dirty="0"/>
          </a:p>
          <a:p>
            <a:r>
              <a:rPr lang="en-US" dirty="0"/>
              <a:t>Anycast</a:t>
            </a:r>
          </a:p>
          <a:p>
            <a:pPr lvl="1"/>
            <a:r>
              <a:rPr lang="en-US" dirty="0"/>
              <a:t>FD00::00FF:FE00:FC</a:t>
            </a:r>
            <a:r>
              <a:rPr lang="en-US" b="1" dirty="0"/>
              <a:t>xx</a:t>
            </a:r>
          </a:p>
          <a:p>
            <a:pPr lvl="2"/>
            <a:r>
              <a:rPr lang="en-US" dirty="0"/>
              <a:t>00 – Thread Leader</a:t>
            </a:r>
          </a:p>
          <a:p>
            <a:pPr lvl="2"/>
            <a:r>
              <a:rPr lang="en-US" dirty="0"/>
              <a:t>01-0F – DHCPv6 Agent</a:t>
            </a:r>
          </a:p>
          <a:p>
            <a:pPr lvl="2"/>
            <a:r>
              <a:rPr lang="en-US" dirty="0"/>
              <a:t>30-37 – Commissioner</a:t>
            </a:r>
          </a:p>
          <a:p>
            <a:pPr lvl="2"/>
            <a:r>
              <a:rPr lang="en-US" dirty="0"/>
              <a:t>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0722F6-3EA3-46AB-AC75-D33AF7E8B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779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Thread Addressing</a:t>
            </a:r>
          </a:p>
          <a:p>
            <a:endParaRPr lang="en-US" dirty="0"/>
          </a:p>
          <a:p>
            <a:r>
              <a:rPr lang="en-US" b="1" dirty="0"/>
              <a:t>Runtime Behavior</a:t>
            </a:r>
          </a:p>
          <a:p>
            <a:endParaRPr lang="en-US" dirty="0"/>
          </a:p>
          <a:p>
            <a:r>
              <a:rPr lang="en-US" dirty="0"/>
              <a:t>Using IP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608309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B5BF8-4D65-417A-A4D3-E4E031F77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Discovering Thread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E78AB-5D3E-4DD5-A8B6-1889CC903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Beacon request MAC command</a:t>
            </a:r>
          </a:p>
          <a:p>
            <a:pPr lvl="1"/>
            <a:r>
              <a:rPr lang="en-US" dirty="0"/>
              <a:t>Routers/Router-eligible devices respond</a:t>
            </a:r>
          </a:p>
          <a:p>
            <a:pPr lvl="1"/>
            <a:r>
              <a:rPr lang="en-US" dirty="0"/>
              <a:t>Payload contains information about network</a:t>
            </a:r>
          </a:p>
          <a:p>
            <a:pPr lvl="1"/>
            <a:endParaRPr lang="en-US" dirty="0"/>
          </a:p>
          <a:p>
            <a:r>
              <a:rPr lang="en-US" dirty="0"/>
              <a:t>Thread network specification</a:t>
            </a:r>
          </a:p>
          <a:p>
            <a:pPr lvl="1"/>
            <a:r>
              <a:rPr lang="en-US" dirty="0"/>
              <a:t>PAN ID – 16-bit ID</a:t>
            </a:r>
          </a:p>
          <a:p>
            <a:pPr lvl="1"/>
            <a:r>
              <a:rPr lang="en-US" dirty="0"/>
              <a:t>XPAN ID – extended 64-bit ID</a:t>
            </a:r>
          </a:p>
          <a:p>
            <a:pPr lvl="1"/>
            <a:r>
              <a:rPr lang="en-US" dirty="0"/>
              <a:t>Network Name – human-readable</a:t>
            </a:r>
          </a:p>
          <a:p>
            <a:pPr lvl="1"/>
            <a:endParaRPr lang="en-US" dirty="0"/>
          </a:p>
          <a:p>
            <a:r>
              <a:rPr lang="en-US" dirty="0"/>
              <a:t>Active scanning across channels can</a:t>
            </a:r>
            <a:br>
              <a:rPr lang="en-US" dirty="0"/>
            </a:br>
            <a:r>
              <a:rPr lang="en-US" dirty="0"/>
              <a:t>quickly find all existing nearby networks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4BDDF8-2E1F-416B-8E3A-2181DD55F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  <p:pic>
        <p:nvPicPr>
          <p:cNvPr id="5122" name="Picture 2" descr="OT Active Scan">
            <a:extLst>
              <a:ext uri="{FF2B5EF4-FFF2-40B4-BE49-F238E27FC236}">
                <a16:creationId xmlns:a16="http://schemas.microsoft.com/office/drawing/2014/main" id="{07D4A0FA-632F-46D6-B095-3E752BE69E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900" y="1278676"/>
            <a:ext cx="4633494" cy="4436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2864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0166C-C4B4-4758-B039-E57FE4660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new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F2264-AC66-4454-9859-06D5683C1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a channel (possibly by scanning for availability)</a:t>
            </a:r>
          </a:p>
          <a:p>
            <a:endParaRPr lang="en-US" dirty="0"/>
          </a:p>
          <a:p>
            <a:r>
              <a:rPr lang="en-US" dirty="0"/>
              <a:t>Become a router</a:t>
            </a:r>
          </a:p>
          <a:p>
            <a:pPr lvl="1"/>
            <a:r>
              <a:rPr lang="en-US" dirty="0"/>
              <a:t>Elect yourself as Thread Leader</a:t>
            </a:r>
          </a:p>
          <a:p>
            <a:pPr lvl="1"/>
            <a:r>
              <a:rPr lang="en-US" dirty="0"/>
              <a:t>Respond to Beacon Requests from other devices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Further organization occurs through Mesh-Level Establishment protocol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ACC4E9-AA83-41C0-B7EE-0A9505511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42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E4AAC-9435-4F94-A8F3-8F5549B78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Mesh-Level Establishment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85F3D188-C67D-40EE-AF81-DF75D6C3AC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47702"/>
              </p:ext>
            </p:extLst>
          </p:nvPr>
        </p:nvGraphicFramePr>
        <p:xfrm>
          <a:off x="4916933" y="3819106"/>
          <a:ext cx="6663461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055">
                  <a:extLst>
                    <a:ext uri="{9D8B030D-6E8A-4147-A177-3AD203B41FA5}">
                      <a16:colId xmlns:a16="http://schemas.microsoft.com/office/drawing/2014/main" val="173509609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79238355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3594260758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376314744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43888641"/>
                    </a:ext>
                  </a:extLst>
                </a:gridCol>
                <a:gridCol w="1078483">
                  <a:extLst>
                    <a:ext uri="{9D8B030D-6E8A-4147-A177-3AD203B41FA5}">
                      <a16:colId xmlns:a16="http://schemas.microsoft.com/office/drawing/2014/main" val="4154434674"/>
                    </a:ext>
                  </a:extLst>
                </a:gridCol>
                <a:gridCol w="951923">
                  <a:extLst>
                    <a:ext uri="{9D8B030D-6E8A-4147-A177-3AD203B41FA5}">
                      <a16:colId xmlns:a16="http://schemas.microsoft.com/office/drawing/2014/main" val="22187362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Aux Header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Command 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TLV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TLV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626132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A1D5B2-667C-4D08-8CF8-77600B770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6B466C6-9355-4815-81D5-468B1DC36C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0676404"/>
              </p:ext>
            </p:extLst>
          </p:nvPr>
        </p:nvGraphicFramePr>
        <p:xfrm>
          <a:off x="4916933" y="2418918"/>
          <a:ext cx="475903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055">
                  <a:extLst>
                    <a:ext uri="{9D8B030D-6E8A-4147-A177-3AD203B41FA5}">
                      <a16:colId xmlns:a16="http://schemas.microsoft.com/office/drawing/2014/main" val="173509609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3594260758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376314744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43888641"/>
                    </a:ext>
                  </a:extLst>
                </a:gridCol>
                <a:gridCol w="1078483">
                  <a:extLst>
                    <a:ext uri="{9D8B030D-6E8A-4147-A177-3AD203B41FA5}">
                      <a16:colId xmlns:a16="http://schemas.microsoft.com/office/drawing/2014/main" val="41544346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Command 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TLV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TLV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626132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7B3589F-EA6D-4123-9332-BCA5AA50435A}"/>
              </a:ext>
            </a:extLst>
          </p:cNvPr>
          <p:cNvSpPr txBox="1"/>
          <p:nvPr/>
        </p:nvSpPr>
        <p:spPr>
          <a:xfrm>
            <a:off x="4916933" y="3272384"/>
            <a:ext cx="2195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 (secure version)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11DB41B-877D-4E37-A795-0921C2D7934E}"/>
              </a:ext>
            </a:extLst>
          </p:cNvPr>
          <p:cNvSpPr txBox="1">
            <a:spLocks/>
          </p:cNvSpPr>
          <p:nvPr/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Creating and configuring mesh links</a:t>
            </a:r>
          </a:p>
          <a:p>
            <a:pPr lvl="1"/>
            <a:r>
              <a:rPr lang="en-US" dirty="0"/>
              <a:t>Payloads placed in UDP packets within IPv6 payloads</a:t>
            </a:r>
          </a:p>
          <a:p>
            <a:pPr lvl="1"/>
            <a:endParaRPr lang="en-US" dirty="0"/>
          </a:p>
          <a:p>
            <a:r>
              <a:rPr lang="en-US" dirty="0"/>
              <a:t>Commands for mesh</a:t>
            </a:r>
          </a:p>
          <a:p>
            <a:pPr lvl="1"/>
            <a:r>
              <a:rPr lang="en-US" dirty="0"/>
              <a:t>Establish link</a:t>
            </a:r>
          </a:p>
          <a:p>
            <a:pPr lvl="1"/>
            <a:r>
              <a:rPr lang="en-US" dirty="0"/>
              <a:t>Advertise link quality</a:t>
            </a:r>
          </a:p>
          <a:p>
            <a:pPr lvl="1"/>
            <a:r>
              <a:rPr lang="en-US" dirty="0"/>
              <a:t>Connect to parent</a:t>
            </a:r>
          </a:p>
          <a:p>
            <a:pPr lvl="1"/>
            <a:endParaRPr lang="en-US" dirty="0"/>
          </a:p>
          <a:p>
            <a:r>
              <a:rPr lang="en-US" dirty="0"/>
              <a:t>TLVs (Type-Length-Value)</a:t>
            </a:r>
          </a:p>
          <a:p>
            <a:pPr lvl="1"/>
            <a:r>
              <a:rPr lang="en-US" dirty="0"/>
              <a:t>Various data types that may be helpful within those packets</a:t>
            </a:r>
          </a:p>
          <a:p>
            <a:pPr lvl="1"/>
            <a:r>
              <a:rPr lang="en-US" dirty="0"/>
              <a:t>Addresses, Link Quality, Routing Data, Timestamps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609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32AC0-3EF7-47E8-A4D8-40003EA07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Joining an existing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AF462-3767-47D4-9AA9-51C1D3092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All devices join as a child of some existing router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Send a Parent Request (to all routers/router-eligible)</a:t>
            </a:r>
          </a:p>
          <a:p>
            <a:pPr lvl="1"/>
            <a:r>
              <a:rPr lang="en-US" dirty="0"/>
              <a:t>Using the multicast, link-local address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Receive a Parent Response (from all routers/router-eligible separately)</a:t>
            </a:r>
          </a:p>
          <a:p>
            <a:pPr lvl="1"/>
            <a:r>
              <a:rPr lang="en-US" dirty="0"/>
              <a:t>Contains information on link quality</a:t>
            </a: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Send a Child ID Request (to router with best link)</a:t>
            </a:r>
          </a:p>
          <a:p>
            <a:pPr lvl="1"/>
            <a:r>
              <a:rPr lang="en-US" dirty="0"/>
              <a:t>Contains parameters about the new child device</a:t>
            </a: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Receive a Child ID Response (from that router)</a:t>
            </a:r>
          </a:p>
          <a:p>
            <a:pPr lvl="1"/>
            <a:r>
              <a:rPr lang="en-US" dirty="0"/>
              <a:t>Contains address configurations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1F8292-C07A-4F62-BF12-1E42CDAA6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  <p:pic>
        <p:nvPicPr>
          <p:cNvPr id="6146" name="Picture 2" descr="OT MLE Attach Parent Request">
            <a:extLst>
              <a:ext uri="{FF2B5EF4-FFF2-40B4-BE49-F238E27FC236}">
                <a16:creationId xmlns:a16="http://schemas.microsoft.com/office/drawing/2014/main" id="{042352EF-CBF3-4718-AFAB-ACEA771AB8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2594" y="228600"/>
            <a:ext cx="2717800" cy="2602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OT MLE Attach Parent Response">
            <a:extLst>
              <a:ext uri="{FF2B5EF4-FFF2-40B4-BE49-F238E27FC236}">
                <a16:creationId xmlns:a16="http://schemas.microsoft.com/office/drawing/2014/main" id="{C16382B0-AC5E-442A-8679-8B511296CE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2594" y="3747243"/>
            <a:ext cx="2628900" cy="251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3946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C5AAB-E051-441D-8376-29A3161D1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Becoming a router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4ADA3-3779-4DC2-8770-6207DDE6B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Thread tries to maintain 16-23 routers (max 32)</a:t>
            </a:r>
          </a:p>
          <a:p>
            <a:pPr lvl="1"/>
            <a:r>
              <a:rPr lang="en-US" sz="2000" dirty="0"/>
              <a:t>Goals: path diversity, extend connectivity</a:t>
            </a:r>
          </a:p>
          <a:p>
            <a:pPr lvl="1"/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Send a Link Request (to all routers/router-eligible)</a:t>
            </a:r>
          </a:p>
          <a:p>
            <a:pPr lvl="1"/>
            <a:r>
              <a:rPr lang="en-US" sz="2000" dirty="0"/>
              <a:t>Using the multicast, link-local address</a:t>
            </a:r>
          </a:p>
          <a:p>
            <a:pPr lvl="1"/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Receive Link Accept and Request (from each router separately)</a:t>
            </a:r>
          </a:p>
          <a:p>
            <a:pPr lvl="1"/>
            <a:r>
              <a:rPr lang="en-US" sz="2000" dirty="0"/>
              <a:t>Forms bi-directional link</a:t>
            </a:r>
          </a:p>
          <a:p>
            <a:pPr lvl="1"/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Send a Link Accept (to each router individually)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60784D-8181-4FCA-8590-5519C0D55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p:pic>
        <p:nvPicPr>
          <p:cNvPr id="7170" name="Picture 2" descr="OT MLE Link Request">
            <a:extLst>
              <a:ext uri="{FF2B5EF4-FFF2-40B4-BE49-F238E27FC236}">
                <a16:creationId xmlns:a16="http://schemas.microsoft.com/office/drawing/2014/main" id="{9C1FF71D-37B4-4855-A114-36B51C49C5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7600" y="459429"/>
            <a:ext cx="2717800" cy="2602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OT MLE Link Accept and Request">
            <a:extLst>
              <a:ext uri="{FF2B5EF4-FFF2-40B4-BE49-F238E27FC236}">
                <a16:creationId xmlns:a16="http://schemas.microsoft.com/office/drawing/2014/main" id="{3EE373F9-3AE2-4A94-939D-E47432D861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7600" y="3796423"/>
            <a:ext cx="2785533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04632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Thread Addressing</a:t>
            </a:r>
          </a:p>
          <a:p>
            <a:endParaRPr lang="en-US" dirty="0"/>
          </a:p>
          <a:p>
            <a:r>
              <a:rPr lang="en-US" dirty="0"/>
              <a:t>Runtime Behavior</a:t>
            </a:r>
          </a:p>
          <a:p>
            <a:endParaRPr lang="en-US" dirty="0"/>
          </a:p>
          <a:p>
            <a:r>
              <a:rPr lang="en-US" b="1" dirty="0"/>
              <a:t>Using IP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6392579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AACBB-0378-445E-B42D-5DA4FCDE9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Communicating with 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CC8EF-6A7D-4DF4-9647-21391E920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Any communication that layers on top of IP is now possible</a:t>
            </a:r>
          </a:p>
          <a:p>
            <a:pPr lvl="1"/>
            <a:r>
              <a:rPr lang="en-US" dirty="0"/>
              <a:t>If there is a library to support it</a:t>
            </a:r>
          </a:p>
          <a:p>
            <a:pPr lvl="1"/>
            <a:endParaRPr lang="en-US" dirty="0"/>
          </a:p>
          <a:p>
            <a:r>
              <a:rPr lang="en-US" dirty="0"/>
              <a:t>Common choices</a:t>
            </a:r>
          </a:p>
          <a:p>
            <a:pPr lvl="1"/>
            <a:r>
              <a:rPr lang="en-US" dirty="0"/>
              <a:t>UDP</a:t>
            </a:r>
          </a:p>
          <a:p>
            <a:pPr lvl="2"/>
            <a:r>
              <a:rPr lang="en-US" dirty="0"/>
              <a:t>DNS – translate hostnames into IP addresses</a:t>
            </a:r>
          </a:p>
          <a:p>
            <a:pPr lvl="2"/>
            <a:r>
              <a:rPr lang="en-US" dirty="0"/>
              <a:t>SNTP – get real-world time, accuracy better than 1 second</a:t>
            </a:r>
          </a:p>
          <a:p>
            <a:pPr lvl="2"/>
            <a:r>
              <a:rPr lang="en-US" dirty="0" err="1"/>
              <a:t>CoAP</a:t>
            </a:r>
            <a:r>
              <a:rPr lang="en-US" dirty="0"/>
              <a:t> – send and receive data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763ECD-267A-428E-AA8B-D1AE8314A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671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Wallow in disappointment that the lab isn’t working</a:t>
            </a:r>
          </a:p>
          <a:p>
            <a:endParaRPr lang="en-US" dirty="0"/>
          </a:p>
          <a:p>
            <a:r>
              <a:rPr lang="en-US" dirty="0"/>
              <a:t>Understand addressing in Thread networks</a:t>
            </a:r>
          </a:p>
          <a:p>
            <a:endParaRPr lang="en-US" dirty="0"/>
          </a:p>
          <a:p>
            <a:r>
              <a:rPr lang="en-US" dirty="0"/>
              <a:t>Describe runtime behaviors like network joining</a:t>
            </a:r>
          </a:p>
          <a:p>
            <a:endParaRPr lang="en-US" dirty="0"/>
          </a:p>
          <a:p>
            <a:r>
              <a:rPr lang="en-US" dirty="0"/>
              <a:t>Discuss uses of IP in sensor networks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F601207-F154-47B2-A678-A984EDB7BB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3276" y="2133964"/>
            <a:ext cx="5882035" cy="264297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991D3F7-04EB-4932-A71A-5FC138761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Constrained Application Protocol - </a:t>
            </a:r>
            <a:r>
              <a:rPr lang="en-US" dirty="0" err="1"/>
              <a:t>CoAP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2FB43-A701-4C94-8A4D-923623BAA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HTTP, but over UDP targeting less-capable devices</a:t>
            </a:r>
          </a:p>
          <a:p>
            <a:pPr lvl="1"/>
            <a:r>
              <a:rPr lang="en-US" dirty="0"/>
              <a:t>Same REST architecture</a:t>
            </a:r>
          </a:p>
          <a:p>
            <a:pPr lvl="1"/>
            <a:r>
              <a:rPr lang="en-US" dirty="0"/>
              <a:t>Adds capability for automatic retransmissions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CoAP</a:t>
            </a:r>
            <a:r>
              <a:rPr lang="en-US" dirty="0"/>
              <a:t> Requests</a:t>
            </a:r>
          </a:p>
          <a:p>
            <a:pPr lvl="1"/>
            <a:r>
              <a:rPr lang="en-US" dirty="0"/>
              <a:t>Have a type: GET, POST, PUT, DELETE</a:t>
            </a:r>
          </a:p>
          <a:p>
            <a:pPr lvl="1"/>
            <a:r>
              <a:rPr lang="en-US" dirty="0"/>
              <a:t>Have a URL: /file/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Have data up to 65 KB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206AAC-0192-4786-BF79-87A0B0C12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5800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B1E40-FD38-43E2-9E32-F2F1EBA3C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Sensor networks don’t use TCP (yet?)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BDF56-9143-45FA-8D29-D9A707F1C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Uncommon choice: TCP</a:t>
            </a:r>
          </a:p>
          <a:p>
            <a:pPr lvl="1"/>
            <a:r>
              <a:rPr lang="en-US" dirty="0"/>
              <a:t>Concerns: Too large, too slow, poorly suited to lossy networks</a:t>
            </a:r>
          </a:p>
          <a:p>
            <a:pPr lvl="1"/>
            <a:r>
              <a:rPr lang="en-US" dirty="0"/>
              <a:t>Also concerning: We’re just replicating TCP poorly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Work in progress:</a:t>
            </a:r>
          </a:p>
          <a:p>
            <a:pPr lvl="2"/>
            <a:r>
              <a:rPr lang="en-US" dirty="0"/>
              <a:t>Sam Kumar, Michael Anderson, Hyung-Sin Kim, David Culler.</a:t>
            </a:r>
            <a:br>
              <a:rPr lang="en-US" dirty="0"/>
            </a:br>
            <a:r>
              <a:rPr lang="en-US" dirty="0"/>
              <a:t>“</a:t>
            </a:r>
            <a:r>
              <a:rPr lang="en-US" dirty="0">
                <a:hlinkClick r:id="rId2"/>
              </a:rPr>
              <a:t>Performant TCP for Low-Power Wireless Networks</a:t>
            </a:r>
            <a:r>
              <a:rPr lang="en-US" dirty="0"/>
              <a:t>”. 2020.</a:t>
            </a:r>
            <a:br>
              <a:rPr lang="en-US" dirty="0"/>
            </a:br>
            <a:endParaRPr lang="en-US" dirty="0"/>
          </a:p>
          <a:p>
            <a:pPr lvl="2"/>
            <a:r>
              <a:rPr lang="en-US" dirty="0"/>
              <a:t>The debate is still very much open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A1AD56-E9DB-41A1-B6BA-90393B145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9129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8F7E1-0870-46ED-A213-954C13EA2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problem: the siloed internet of things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7BF98-7142-4F33-AF72-08D6E4786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6181246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Problem: companies are more interested in selling you the whole stack</a:t>
            </a:r>
          </a:p>
          <a:p>
            <a:pPr lvl="1"/>
            <a:r>
              <a:rPr lang="en-US" dirty="0"/>
              <a:t>Which then makes it harder for devices to be interoperable</a:t>
            </a:r>
          </a:p>
          <a:p>
            <a:endParaRPr lang="en-US" dirty="0"/>
          </a:p>
          <a:p>
            <a:r>
              <a:rPr lang="en-US" dirty="0"/>
              <a:t>This is not Thread or IP-specific, but a problem all IoT devices are facing</a:t>
            </a:r>
          </a:p>
          <a:p>
            <a:endParaRPr lang="en-US" dirty="0"/>
          </a:p>
          <a:p>
            <a:r>
              <a:rPr lang="en-US" dirty="0"/>
              <a:t>IP question:</a:t>
            </a:r>
          </a:p>
          <a:p>
            <a:pPr lvl="1"/>
            <a:r>
              <a:rPr lang="en-US" dirty="0"/>
              <a:t>What IP address do you send data to?</a:t>
            </a:r>
          </a:p>
          <a:p>
            <a:pPr lvl="1"/>
            <a:r>
              <a:rPr lang="en-US" dirty="0"/>
              <a:t>Manufacturer’s server is an obvious choice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93B54F-2177-4419-8138-600F8C060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9200000-79B4-494C-9248-8ADB9F1BF7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8841" y="1379544"/>
            <a:ext cx="4791553" cy="4098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66703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Thread Addressing</a:t>
            </a:r>
          </a:p>
          <a:p>
            <a:endParaRPr lang="en-US" dirty="0"/>
          </a:p>
          <a:p>
            <a:r>
              <a:rPr lang="en-US" dirty="0"/>
              <a:t>Runtime Behavior</a:t>
            </a:r>
          </a:p>
          <a:p>
            <a:endParaRPr lang="en-US" dirty="0"/>
          </a:p>
          <a:p>
            <a:r>
              <a:rPr lang="en-US" dirty="0"/>
              <a:t>Using IP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50339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Thread Addressing</a:t>
            </a:r>
          </a:p>
          <a:p>
            <a:endParaRPr lang="en-US" dirty="0"/>
          </a:p>
          <a:p>
            <a:r>
              <a:rPr lang="en-US" dirty="0"/>
              <a:t>Runtime Behavior</a:t>
            </a:r>
          </a:p>
          <a:p>
            <a:endParaRPr lang="en-US" dirty="0"/>
          </a:p>
          <a:p>
            <a:r>
              <a:rPr lang="en-US" dirty="0"/>
              <a:t>Using IP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4200219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4D3E833-5E1E-4E2D-9A03-06090B3967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7" t="11641" r="46978" b="9789"/>
          <a:stretch/>
        </p:blipFill>
        <p:spPr bwMode="auto">
          <a:xfrm>
            <a:off x="7645400" y="1143000"/>
            <a:ext cx="3934994" cy="352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Build a networking layer on top of 15.4</a:t>
            </a:r>
          </a:p>
          <a:p>
            <a:pPr lvl="1"/>
            <a:r>
              <a:rPr lang="en-US" dirty="0"/>
              <a:t>Reuses most of PHY and MAC</a:t>
            </a:r>
          </a:p>
          <a:p>
            <a:pPr lvl="1"/>
            <a:r>
              <a:rPr lang="en-US" dirty="0"/>
              <a:t>Adds IP communication</a:t>
            </a:r>
          </a:p>
          <a:p>
            <a:pPr lvl="1"/>
            <a:r>
              <a:rPr lang="en-US" dirty="0"/>
              <a:t>Handles addressing and mesh maintenance</a:t>
            </a:r>
          </a:p>
          <a:p>
            <a:pPr lvl="1"/>
            <a:endParaRPr lang="en-US" dirty="0"/>
          </a:p>
          <a:p>
            <a:r>
              <a:rPr lang="en-US" dirty="0"/>
              <a:t>Goals</a:t>
            </a:r>
          </a:p>
          <a:p>
            <a:pPr lvl="1"/>
            <a:r>
              <a:rPr lang="en-US" dirty="0"/>
              <a:t>Simplicity – easy to install and operate</a:t>
            </a:r>
          </a:p>
          <a:p>
            <a:pPr lvl="1"/>
            <a:r>
              <a:rPr lang="en-US" dirty="0"/>
              <a:t>Efficiency – years of operation on batteries</a:t>
            </a:r>
          </a:p>
          <a:p>
            <a:pPr lvl="1"/>
            <a:r>
              <a:rPr lang="en-US" dirty="0"/>
              <a:t>Scalability – hundreds of devices in a network</a:t>
            </a:r>
          </a:p>
          <a:p>
            <a:pPr lvl="1"/>
            <a:r>
              <a:rPr lang="en-US" dirty="0"/>
              <a:t>Security – authenticated and encrypted communication</a:t>
            </a:r>
          </a:p>
          <a:p>
            <a:pPr lvl="1"/>
            <a:r>
              <a:rPr lang="en-US" dirty="0"/>
              <a:t>Reliability – mesh networking without single point of failure</a:t>
            </a:r>
          </a:p>
          <a:p>
            <a:pPr lvl="1"/>
            <a:endParaRPr lang="en-US" dirty="0"/>
          </a:p>
          <a:p>
            <a:r>
              <a:rPr lang="en-US" dirty="0"/>
              <a:t>Industry-focused, but based in academic research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080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T Node Roles">
            <a:extLst>
              <a:ext uri="{FF2B5EF4-FFF2-40B4-BE49-F238E27FC236}">
                <a16:creationId xmlns:a16="http://schemas.microsoft.com/office/drawing/2014/main" id="{A26A12EF-0469-47B1-8200-34E37ED360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383" y="1289021"/>
            <a:ext cx="4592411" cy="4737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D8A4667-1563-499B-A4E0-E91C992DF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 of star and mesh topology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CAC4C-E32A-48A8-8343-932289C59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Routers (parent)</a:t>
            </a:r>
          </a:p>
          <a:p>
            <a:pPr lvl="1"/>
            <a:r>
              <a:rPr lang="en-US" dirty="0"/>
              <a:t>Mesh communication with other routers</a:t>
            </a:r>
          </a:p>
          <a:p>
            <a:pPr lvl="1"/>
            <a:r>
              <a:rPr lang="en-US" dirty="0"/>
              <a:t>Radio always on</a:t>
            </a:r>
          </a:p>
          <a:p>
            <a:pPr lvl="1"/>
            <a:r>
              <a:rPr lang="en-US" dirty="0"/>
              <a:t>Forwards packets for network devices</a:t>
            </a:r>
          </a:p>
          <a:p>
            <a:pPr lvl="1"/>
            <a:r>
              <a:rPr lang="en-US" dirty="0"/>
              <a:t>Enables other devices to join network</a:t>
            </a:r>
          </a:p>
          <a:p>
            <a:pPr lvl="1"/>
            <a:r>
              <a:rPr lang="en-US" dirty="0"/>
              <a:t>32 routers per network</a:t>
            </a:r>
          </a:p>
          <a:p>
            <a:pPr lvl="1"/>
            <a:endParaRPr lang="en-US" dirty="0"/>
          </a:p>
          <a:p>
            <a:r>
              <a:rPr lang="en-US" dirty="0"/>
              <a:t>End devices (child)</a:t>
            </a:r>
          </a:p>
          <a:p>
            <a:pPr lvl="1"/>
            <a:r>
              <a:rPr lang="en-US" dirty="0"/>
              <a:t>Communicates with one parent (router)</a:t>
            </a:r>
          </a:p>
          <a:p>
            <a:pPr lvl="1"/>
            <a:r>
              <a:rPr lang="en-US" dirty="0"/>
              <a:t>Does not forward packets</a:t>
            </a:r>
          </a:p>
          <a:p>
            <a:pPr lvl="1"/>
            <a:r>
              <a:rPr lang="en-US" dirty="0"/>
              <a:t>Can disable transceiver to save power</a:t>
            </a:r>
          </a:p>
          <a:p>
            <a:pPr lvl="2"/>
            <a:r>
              <a:rPr lang="en-US" dirty="0"/>
              <a:t>Send packets periodically to avoid timeout</a:t>
            </a:r>
          </a:p>
          <a:p>
            <a:pPr lvl="1"/>
            <a:r>
              <a:rPr lang="en-US" dirty="0"/>
              <a:t>511 end devices per router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EBBADA-6919-47B8-BEDC-28F89BDDB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47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89977-0DFD-4D09-A1DE-081198C7F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special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1E4D6-68A2-4987-A3E6-C0286EA78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6923505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Thread leader</a:t>
            </a:r>
          </a:p>
          <a:p>
            <a:pPr lvl="1"/>
            <a:r>
              <a:rPr lang="en-US" dirty="0"/>
              <a:t>Device in charge of making decisions</a:t>
            </a:r>
          </a:p>
          <a:p>
            <a:pPr lvl="2"/>
            <a:r>
              <a:rPr lang="en-US" dirty="0"/>
              <a:t>Addresses, Joining details</a:t>
            </a:r>
          </a:p>
          <a:p>
            <a:pPr lvl="1"/>
            <a:r>
              <a:rPr lang="en-US" dirty="0"/>
              <a:t>Automatically selected from routers</a:t>
            </a:r>
          </a:p>
          <a:p>
            <a:pPr lvl="2"/>
            <a:r>
              <a:rPr lang="en-US" dirty="0"/>
              <a:t>One leader at any given time</a:t>
            </a:r>
          </a:p>
          <a:p>
            <a:pPr lvl="2"/>
            <a:r>
              <a:rPr lang="en-US" dirty="0"/>
              <a:t>Additional leader is selected if the network partitions</a:t>
            </a:r>
          </a:p>
          <a:p>
            <a:pPr lvl="1"/>
            <a:endParaRPr lang="en-US" dirty="0"/>
          </a:p>
          <a:p>
            <a:r>
              <a:rPr lang="en-US" dirty="0"/>
              <a:t>Border router</a:t>
            </a:r>
          </a:p>
          <a:p>
            <a:pPr lvl="1"/>
            <a:r>
              <a:rPr lang="en-US" dirty="0"/>
              <a:t>Router that also has connectivity to another network</a:t>
            </a:r>
          </a:p>
          <a:p>
            <a:pPr lvl="2"/>
            <a:r>
              <a:rPr lang="en-US" dirty="0"/>
              <a:t>Commonly </a:t>
            </a:r>
            <a:r>
              <a:rPr lang="en-US" dirty="0" err="1"/>
              <a:t>WiFi</a:t>
            </a:r>
            <a:r>
              <a:rPr lang="en-US" dirty="0"/>
              <a:t> or Ethernet</a:t>
            </a:r>
          </a:p>
          <a:p>
            <a:pPr lvl="1"/>
            <a:r>
              <a:rPr lang="en-US" dirty="0"/>
              <a:t>Provides external connectivity</a:t>
            </a:r>
          </a:p>
          <a:p>
            <a:pPr lvl="1"/>
            <a:r>
              <a:rPr lang="en-US" dirty="0"/>
              <a:t>Multiple border routers may exist at once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4B383D-2700-443C-90F7-4142BC691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  <p:pic>
        <p:nvPicPr>
          <p:cNvPr id="2050" name="Picture 2" descr="OT Leader and Border Router">
            <a:extLst>
              <a:ext uri="{FF2B5EF4-FFF2-40B4-BE49-F238E27FC236}">
                <a16:creationId xmlns:a16="http://schemas.microsoft.com/office/drawing/2014/main" id="{9D11672F-5533-42B8-AF63-7D918496F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2954" y="2003408"/>
            <a:ext cx="3867440" cy="3308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883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0AFDC-6694-40A1-B59F-9578371C2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IPv6 address notation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7B9E6-EF23-4D21-A6D0-458FD426C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Groups of zeros can be replaced with “::”</a:t>
            </a:r>
          </a:p>
          <a:p>
            <a:pPr lvl="1"/>
            <a:r>
              <a:rPr lang="en-US" dirty="0"/>
              <a:t>Can only use “::” in one place in the address</a:t>
            </a:r>
          </a:p>
          <a:p>
            <a:r>
              <a:rPr lang="en-US" dirty="0"/>
              <a:t>Leading zeros in a 16-bit group can be omitted</a:t>
            </a:r>
          </a:p>
          <a:p>
            <a:pPr marL="0" indent="0">
              <a:buNone/>
            </a:pPr>
            <a:r>
              <a:rPr lang="en-US" sz="1500" dirty="0"/>
              <a:t> 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0000:0000:0000:0000:0000:0000:0000:0001 → ::1 </a:t>
            </a:r>
            <a:br>
              <a:rPr lang="en-US" dirty="0"/>
            </a:br>
            <a:r>
              <a:rPr lang="en-US" sz="1000" dirty="0"/>
              <a:t> 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2345:1001:0023:1003:0000:0000:0000:0000 → 2345:1001:23:1003:: </a:t>
            </a:r>
            <a:br>
              <a:rPr lang="en-US" dirty="0"/>
            </a:br>
            <a:r>
              <a:rPr lang="en-US" sz="1000" dirty="0"/>
              <a:t> 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aecb:0222:0000:0000:0000:0000:0000:0010 → aecb:222::10</a:t>
            </a:r>
          </a:p>
          <a:p>
            <a:pPr marL="0" indent="0">
              <a:buNone/>
            </a:pPr>
            <a:r>
              <a:rPr lang="en-US" sz="1300" dirty="0"/>
              <a:t> </a:t>
            </a:r>
            <a:endParaRPr lang="en-US" sz="2400" dirty="0"/>
          </a:p>
          <a:p>
            <a:r>
              <a:rPr lang="en-US" dirty="0"/>
              <a:t>Special addresses</a:t>
            </a:r>
          </a:p>
          <a:p>
            <a:pPr lvl="1"/>
            <a:r>
              <a:rPr lang="en-US" dirty="0"/>
              <a:t>Localhost - ::1 (IPv4 version is 127.0.0.1)</a:t>
            </a:r>
          </a:p>
          <a:p>
            <a:pPr lvl="1"/>
            <a:r>
              <a:rPr lang="en-US" dirty="0"/>
              <a:t>Link-Local Network - fe80:: (bottom 64-bits are ~device MAC address)</a:t>
            </a:r>
          </a:p>
          <a:p>
            <a:pPr lvl="1"/>
            <a:r>
              <a:rPr lang="en-US" dirty="0"/>
              <a:t>Local Network – fc00:: and fd00::</a:t>
            </a:r>
          </a:p>
          <a:p>
            <a:pPr lvl="1"/>
            <a:r>
              <a:rPr lang="en-US" dirty="0"/>
              <a:t>Global Addresses – 2000:: (various methods for allocating bottom bits)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7BB3D-3EB0-46CD-8890-35B3B5F38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760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20A1C-039B-4D5C-9B2D-948A54C24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 to IPv6: multiple address spaces per Thread device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A5704-6153-4FC6-96BA-F4BEFB7A5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device gets an IPv6 address for each way to contact it</a:t>
            </a:r>
          </a:p>
          <a:p>
            <a:pPr lvl="1"/>
            <a:r>
              <a:rPr lang="en-US" dirty="0"/>
              <a:t>Global IP address</a:t>
            </a:r>
          </a:p>
          <a:p>
            <a:pPr lvl="1"/>
            <a:r>
              <a:rPr lang="en-US" dirty="0"/>
              <a:t>Mesh-local IP address</a:t>
            </a:r>
          </a:p>
          <a:p>
            <a:pPr lvl="1"/>
            <a:r>
              <a:rPr lang="en-US" dirty="0"/>
              <a:t>Link-local IP address</a:t>
            </a:r>
          </a:p>
          <a:p>
            <a:pPr lvl="1"/>
            <a:r>
              <a:rPr lang="en-US" dirty="0"/>
              <a:t>Topology-based IP address</a:t>
            </a:r>
          </a:p>
          <a:p>
            <a:pPr lvl="1"/>
            <a:r>
              <a:rPr lang="en-US" dirty="0"/>
              <a:t>Role-based IP address(es)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06CA07-3E57-4AA2-A9AC-E6396AECB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  <p:pic>
        <p:nvPicPr>
          <p:cNvPr id="3074" name="Picture 2" descr="OT Scopes">
            <a:extLst>
              <a:ext uri="{FF2B5EF4-FFF2-40B4-BE49-F238E27FC236}">
                <a16:creationId xmlns:a16="http://schemas.microsoft.com/office/drawing/2014/main" id="{C1FB2A31-E128-444B-9055-B51E235F14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725" y="2207828"/>
            <a:ext cx="4105275" cy="4056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0710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4F035-23BF-4397-83EB-AC6E35FD1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Traditional addresses in Thread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02F95-C544-4CE7-8895-B359A1DF1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Link-Local Addresses</a:t>
            </a:r>
          </a:p>
          <a:p>
            <a:pPr lvl="1"/>
            <a:r>
              <a:rPr lang="en-US" dirty="0"/>
              <a:t>FE80::/16</a:t>
            </a:r>
          </a:p>
          <a:p>
            <a:pPr lvl="1"/>
            <a:r>
              <a:rPr lang="en-US" dirty="0"/>
              <a:t>Bottommost 64-bits are EUI-64 (MAC address with 0xFFFE in the middle)</a:t>
            </a:r>
          </a:p>
          <a:p>
            <a:pPr lvl="1"/>
            <a:r>
              <a:rPr lang="en-US" dirty="0"/>
              <a:t>Permanent for a given device (no matter the network)</a:t>
            </a:r>
          </a:p>
          <a:p>
            <a:pPr lvl="1"/>
            <a:r>
              <a:rPr lang="en-US" dirty="0"/>
              <a:t>Used for low-layer interactions with neighbors (discovery, routing info)</a:t>
            </a:r>
          </a:p>
          <a:p>
            <a:pPr lvl="1"/>
            <a:endParaRPr lang="en-US" dirty="0"/>
          </a:p>
          <a:p>
            <a:r>
              <a:rPr lang="en-US" dirty="0"/>
              <a:t>Mesh-Local Addresses</a:t>
            </a:r>
          </a:p>
          <a:p>
            <a:pPr lvl="1"/>
            <a:r>
              <a:rPr lang="en-US" dirty="0"/>
              <a:t>FD00::/8 (FD00:: and FC00:: are for local networks)</a:t>
            </a:r>
          </a:p>
          <a:p>
            <a:pPr lvl="1"/>
            <a:r>
              <a:rPr lang="en-US" dirty="0"/>
              <a:t>Remaining bits are randomly chosen as part of joining the network</a:t>
            </a:r>
          </a:p>
          <a:p>
            <a:pPr lvl="1"/>
            <a:r>
              <a:rPr lang="en-US" dirty="0"/>
              <a:t>Permanent while connection is maintained to a network</a:t>
            </a:r>
          </a:p>
          <a:p>
            <a:pPr lvl="1"/>
            <a:r>
              <a:rPr lang="en-US" dirty="0"/>
              <a:t>Used for application-layer interactions</a:t>
            </a:r>
          </a:p>
          <a:p>
            <a:pPr lvl="1"/>
            <a:endParaRPr lang="en-US" dirty="0"/>
          </a:p>
          <a:p>
            <a:r>
              <a:rPr lang="en-US" dirty="0"/>
              <a:t>Global Addresses</a:t>
            </a:r>
          </a:p>
          <a:p>
            <a:pPr lvl="1"/>
            <a:r>
              <a:rPr lang="en-US" dirty="0"/>
              <a:t>2000::/3</a:t>
            </a:r>
          </a:p>
          <a:p>
            <a:pPr lvl="1"/>
            <a:r>
              <a:rPr lang="en-US" dirty="0"/>
              <a:t>Public address for communicating with broader internet through Border Router</a:t>
            </a:r>
          </a:p>
          <a:p>
            <a:pPr lvl="1"/>
            <a:r>
              <a:rPr lang="en-US" dirty="0"/>
              <a:t>Various methods for allocation (SLAAC, DHCP, Manual)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30617B-DFD1-4734-A8B0-9C563D7E6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52896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1FF9501-8777-470B-A8C6-E79AF52D4E7C}" vid="{317817C1-429F-4BA5-B259-C4AAC6A82E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cs397_template</Template>
  <TotalTime>3107</TotalTime>
  <Words>1170</Words>
  <Application>Microsoft Office PowerPoint</Application>
  <PresentationFormat>Widescreen</PresentationFormat>
  <Paragraphs>266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Tahoma</vt:lpstr>
      <vt:lpstr>Class Slides</vt:lpstr>
      <vt:lpstr>Lecture 08 Bonus Thread</vt:lpstr>
      <vt:lpstr>Today’s Goals</vt:lpstr>
      <vt:lpstr>Outline</vt:lpstr>
      <vt:lpstr>Thread overview</vt:lpstr>
      <vt:lpstr>Combination of star and mesh topology</vt:lpstr>
      <vt:lpstr>Other special roles</vt:lpstr>
      <vt:lpstr>Background: IPv6 address notation rules</vt:lpstr>
      <vt:lpstr>Benefit to IPv6: multiple address spaces per Thread device</vt:lpstr>
      <vt:lpstr>Traditional addresses in Thread</vt:lpstr>
      <vt:lpstr>Topology-based addresses in Thread</vt:lpstr>
      <vt:lpstr>Role-based addresses in Thread</vt:lpstr>
      <vt:lpstr>Outline</vt:lpstr>
      <vt:lpstr>Discovering Thread networks</vt:lpstr>
      <vt:lpstr>Creating a new network</vt:lpstr>
      <vt:lpstr>Mesh-Level Establishment</vt:lpstr>
      <vt:lpstr>Joining an existing network</vt:lpstr>
      <vt:lpstr>Becoming a router</vt:lpstr>
      <vt:lpstr>Outline</vt:lpstr>
      <vt:lpstr>Communicating with IP</vt:lpstr>
      <vt:lpstr>Constrained Application Protocol - CoAP</vt:lpstr>
      <vt:lpstr>Sensor networks don’t use TCP (yet?)</vt:lpstr>
      <vt:lpstr>A problem: the siloed internet of things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07 Thread</dc:title>
  <dc:creator>Branden Ghena</dc:creator>
  <cp:lastModifiedBy>Branden Ghena</cp:lastModifiedBy>
  <cp:revision>53</cp:revision>
  <dcterms:created xsi:type="dcterms:W3CDTF">2021-02-01T16:32:39Z</dcterms:created>
  <dcterms:modified xsi:type="dcterms:W3CDTF">2021-02-05T18:52:00Z</dcterms:modified>
</cp:coreProperties>
</file>