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48"/>
  </p:notesMasterIdLst>
  <p:sldIdLst>
    <p:sldId id="256" r:id="rId2"/>
    <p:sldId id="264" r:id="rId3"/>
    <p:sldId id="497" r:id="rId4"/>
    <p:sldId id="384" r:id="rId5"/>
    <p:sldId id="257" r:id="rId6"/>
    <p:sldId id="383" r:id="rId7"/>
    <p:sldId id="385" r:id="rId8"/>
    <p:sldId id="386" r:id="rId9"/>
    <p:sldId id="496" r:id="rId10"/>
    <p:sldId id="387" r:id="rId11"/>
    <p:sldId id="389" r:id="rId12"/>
    <p:sldId id="395" r:id="rId13"/>
    <p:sldId id="390" r:id="rId14"/>
    <p:sldId id="396" r:id="rId15"/>
    <p:sldId id="391" r:id="rId16"/>
    <p:sldId id="397" r:id="rId17"/>
    <p:sldId id="392" r:id="rId18"/>
    <p:sldId id="393" r:id="rId19"/>
    <p:sldId id="419" r:id="rId20"/>
    <p:sldId id="495" r:id="rId21"/>
    <p:sldId id="482" r:id="rId22"/>
    <p:sldId id="423" r:id="rId23"/>
    <p:sldId id="465" r:id="rId24"/>
    <p:sldId id="466" r:id="rId25"/>
    <p:sldId id="470" r:id="rId26"/>
    <p:sldId id="471" r:id="rId27"/>
    <p:sldId id="469" r:id="rId28"/>
    <p:sldId id="468" r:id="rId29"/>
    <p:sldId id="476" r:id="rId30"/>
    <p:sldId id="475" r:id="rId31"/>
    <p:sldId id="494" r:id="rId32"/>
    <p:sldId id="420" r:id="rId33"/>
    <p:sldId id="472" r:id="rId34"/>
    <p:sldId id="473" r:id="rId35"/>
    <p:sldId id="474" r:id="rId36"/>
    <p:sldId id="477" r:id="rId37"/>
    <p:sldId id="479" r:id="rId38"/>
    <p:sldId id="488" r:id="rId39"/>
    <p:sldId id="489" r:id="rId40"/>
    <p:sldId id="490" r:id="rId41"/>
    <p:sldId id="491" r:id="rId42"/>
    <p:sldId id="492" r:id="rId43"/>
    <p:sldId id="498" r:id="rId44"/>
    <p:sldId id="493" r:id="rId45"/>
    <p:sldId id="499" r:id="rId46"/>
    <p:sldId id="48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264"/>
          </p14:sldIdLst>
        </p14:section>
        <p14:section name="Who and Why" id="{B55B8E8C-5EAB-4A1E-A4E9-AE5E896E46FA}">
          <p14:sldIdLst>
            <p14:sldId id="497"/>
            <p14:sldId id="384"/>
            <p14:sldId id="257"/>
            <p14:sldId id="383"/>
            <p14:sldId id="385"/>
            <p14:sldId id="386"/>
          </p14:sldIdLst>
        </p14:section>
        <p14:section name="Internet of Things" id="{82489478-E853-4981-A7EB-3813E3311B43}">
          <p14:sldIdLst>
            <p14:sldId id="496"/>
            <p14:sldId id="387"/>
            <p14:sldId id="389"/>
            <p14:sldId id="395"/>
            <p14:sldId id="390"/>
            <p14:sldId id="396"/>
            <p14:sldId id="391"/>
            <p14:sldId id="397"/>
            <p14:sldId id="392"/>
            <p14:sldId id="393"/>
            <p14:sldId id="419"/>
          </p14:sldIdLst>
        </p14:section>
        <p14:section name="Course Overview" id="{16E1A46E-A993-4E2D-8B70-0B4B75C5A37F}">
          <p14:sldIdLst>
            <p14:sldId id="495"/>
            <p14:sldId id="482"/>
            <p14:sldId id="423"/>
            <p14:sldId id="465"/>
            <p14:sldId id="466"/>
            <p14:sldId id="470"/>
            <p14:sldId id="471"/>
            <p14:sldId id="469"/>
            <p14:sldId id="468"/>
            <p14:sldId id="476"/>
            <p14:sldId id="475"/>
          </p14:sldIdLst>
        </p14:section>
        <p14:section name="Wireless Networks" id="{0AD6D2E6-6A8C-4EAA-B9DD-C1ED23D57791}">
          <p14:sldIdLst>
            <p14:sldId id="494"/>
            <p14:sldId id="420"/>
            <p14:sldId id="472"/>
            <p14:sldId id="473"/>
            <p14:sldId id="474"/>
            <p14:sldId id="477"/>
            <p14:sldId id="479"/>
            <p14:sldId id="488"/>
            <p14:sldId id="489"/>
            <p14:sldId id="490"/>
            <p14:sldId id="491"/>
            <p14:sldId id="492"/>
            <p14:sldId id="498"/>
            <p14:sldId id="493"/>
            <p14:sldId id="499"/>
          </p14:sldIdLst>
        </p14:section>
        <p14:section name="Wrapup" id="{29A7F866-9DA9-446B-8359-CE426CB89C7A}">
          <p14:sldIdLst>
            <p14:sldId id="4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76" d="100"/>
          <a:sy n="76" d="100"/>
        </p:scale>
        <p:origin x="126" y="21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3/29/2021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3/29/2021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3/29/2021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tiff"/><Relationship Id="rId10" Type="http://schemas.openxmlformats.org/officeDocument/2006/relationships/image" Target="../media/image10.png"/><Relationship Id="rId4" Type="http://schemas.openxmlformats.org/officeDocument/2006/relationships/image" Target="../media/image4.tiff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01</a:t>
            </a:r>
            <a:br>
              <a:rPr lang="en-US" dirty="0"/>
            </a:br>
            <a:r>
              <a:rPr lang="en-US" dirty="0"/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CS397/497 – Wireless Protocols for IoT</a:t>
            </a:r>
          </a:p>
          <a:p>
            <a:r>
              <a:rPr lang="en-US" dirty="0"/>
              <a:t>Branden Ghena – Winter 2021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985C-4868-469B-8C1A-17FEEA9AC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of 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7E1D3-01CB-4E60-848C-71B171A45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class is about wireless protocols</a:t>
            </a:r>
          </a:p>
          <a:p>
            <a:pPr lvl="1"/>
            <a:r>
              <a:rPr lang="en-US" dirty="0"/>
              <a:t>For a specific domain: the Internet of Things</a:t>
            </a:r>
          </a:p>
          <a:p>
            <a:pPr lvl="1"/>
            <a:endParaRPr lang="en-US" dirty="0"/>
          </a:p>
          <a:p>
            <a:r>
              <a:rPr lang="en-US" dirty="0"/>
              <a:t>So we’ll spend some amount of time discussing the Internet of Things and embedded systems</a:t>
            </a:r>
          </a:p>
          <a:p>
            <a:pPr lvl="1"/>
            <a:r>
              <a:rPr lang="en-US" dirty="0"/>
              <a:t>Including how to program embedded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B8CFC-E04E-4C1A-BCB1-4F3A40916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13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E221F-C6CE-49C2-A115-E5CB432C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what is the Internet of Things?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A850-0368-4C40-BF0A-36F721C2C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Name a few Internet of Things devices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qualities that designate those devices at “IoT”?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A2897-82C5-45EA-97E8-9E0D8CFE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9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E221F-C6CE-49C2-A115-E5CB432C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what is the Internet of Things?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A850-0368-4C40-BF0A-36F721C2C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Name a few Internet of Things devices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qualities that designate those devices at “IoT”?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A2897-82C5-45EA-97E8-9E0D8CFE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77813-7A77-4A21-AB52-315F70E4D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1270" y="3701047"/>
            <a:ext cx="2709278" cy="27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64BEBF3-70FC-45A6-8F2A-567EC0582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0238" y="3133725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4CA34A9-18C8-498F-AF30-F03EE2D66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3228" y="2881312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D8443F6-1808-44AA-8790-E04AD6A4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343" y="3349625"/>
            <a:ext cx="15716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C2EF966-A372-46F9-84B8-362F7277F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763" y="3638550"/>
            <a:ext cx="16573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551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 on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the Nest thermostat was powered by an entire desktop?</a:t>
            </a:r>
          </a:p>
          <a:p>
            <a:pPr lvl="1"/>
            <a:r>
              <a:rPr lang="en-US" dirty="0"/>
              <a:t>8-core x86-64 processor, 32 GB RAM, 1 TB SSD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endParaRPr lang="en-US" dirty="0"/>
          </a:p>
          <a:p>
            <a:r>
              <a:rPr lang="en-US" dirty="0"/>
              <a:t>Why don’t we see that in practice?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86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 on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the Nest thermostat was powered by an entire desktop?</a:t>
            </a:r>
          </a:p>
          <a:p>
            <a:pPr lvl="1"/>
            <a:r>
              <a:rPr lang="en-US" dirty="0"/>
              <a:t>8-core x86-64 processor, 32 GB RAM, 1 TB SSD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endParaRPr lang="en-US" dirty="0"/>
          </a:p>
          <a:p>
            <a:r>
              <a:rPr lang="en-US" dirty="0"/>
              <a:t>Why don’t we see that in practice?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b="1" dirty="0"/>
              <a:t>	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01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476D2-E76B-45AC-8B72-5C4A72B1D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 on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C43EF-75B2-4F0A-BCA6-BCA28B568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IoT devices include a mix of batteries, wall power, (and energy-harvesting)</a:t>
            </a:r>
          </a:p>
          <a:p>
            <a:endParaRPr lang="en-US" dirty="0"/>
          </a:p>
          <a:p>
            <a:r>
              <a:rPr lang="en-US" dirty="0"/>
              <a:t>Why do we put so much focus on systems with batteries?</a:t>
            </a:r>
          </a:p>
          <a:p>
            <a:pPr lvl="1"/>
            <a:r>
              <a:rPr lang="en-US" dirty="0"/>
              <a:t>Why do they need batteries?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335-312E-4DAD-B028-685AED12B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01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476D2-E76B-45AC-8B72-5C4A72B1D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 on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C43EF-75B2-4F0A-BCA6-BCA28B568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IoT devices include a mix of batteries, wall power, (and energy-harvesting)</a:t>
            </a:r>
          </a:p>
          <a:p>
            <a:endParaRPr lang="en-US" dirty="0"/>
          </a:p>
          <a:p>
            <a:r>
              <a:rPr lang="en-US" dirty="0"/>
              <a:t>Why do we put so much focus on systems with batteries?</a:t>
            </a:r>
          </a:p>
          <a:p>
            <a:pPr lvl="1"/>
            <a:r>
              <a:rPr lang="en-US" dirty="0"/>
              <a:t>Why do they need batteries?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err="1"/>
              <a:t>Deployability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335-312E-4DAD-B028-685AED12B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17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B6A99-F718-47FD-8B86-C7F93E24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Branden’s take on the Internet of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A7C0A-D05D-432A-919E-8E463D3D7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features</a:t>
            </a:r>
          </a:p>
          <a:p>
            <a:pPr lvl="1"/>
            <a:r>
              <a:rPr lang="en-US" dirty="0"/>
              <a:t>Computation</a:t>
            </a:r>
          </a:p>
          <a:p>
            <a:pPr lvl="2"/>
            <a:r>
              <a:rPr lang="en-US" dirty="0"/>
              <a:t>Local to the device</a:t>
            </a:r>
          </a:p>
          <a:p>
            <a:pPr lvl="2"/>
            <a:r>
              <a:rPr lang="en-US" dirty="0"/>
              <a:t>With some capability for arbitrary compute and storage</a:t>
            </a:r>
          </a:p>
          <a:p>
            <a:pPr lvl="1"/>
            <a:r>
              <a:rPr lang="en-US" dirty="0"/>
              <a:t>Connectivity</a:t>
            </a:r>
          </a:p>
          <a:p>
            <a:pPr lvl="2"/>
            <a:r>
              <a:rPr lang="en-US" dirty="0"/>
              <a:t>Almost certainly wireless</a:t>
            </a:r>
          </a:p>
          <a:p>
            <a:pPr lvl="2"/>
            <a:r>
              <a:rPr lang="en-US" dirty="0"/>
              <a:t>Likely Internet, possibly local</a:t>
            </a:r>
          </a:p>
          <a:p>
            <a:pPr lvl="1"/>
            <a:r>
              <a:rPr lang="en-US" dirty="0"/>
              <a:t>Interaction</a:t>
            </a:r>
          </a:p>
          <a:p>
            <a:pPr lvl="2"/>
            <a:r>
              <a:rPr lang="en-US" dirty="0"/>
              <a:t>Sensing or Actuation</a:t>
            </a:r>
          </a:p>
          <a:p>
            <a:r>
              <a:rPr lang="en-US" dirty="0"/>
              <a:t>Secondary features</a:t>
            </a:r>
          </a:p>
          <a:p>
            <a:pPr lvl="1"/>
            <a:r>
              <a:rPr lang="en-US" dirty="0"/>
              <a:t>Low energy</a:t>
            </a:r>
          </a:p>
          <a:p>
            <a:pPr lvl="1"/>
            <a:r>
              <a:rPr lang="en-US" dirty="0"/>
              <a:t>(Relatively) Low 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4D4AB-9B42-4A11-9C51-C96B6AC8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22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B12F08-2C4D-4C03-B1FB-47D411777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202" y="4057291"/>
            <a:ext cx="3829584" cy="25721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D5863-216C-4A64-B931-C9D8C8F06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Warning: Internet of Crap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EC15E-A3CC-4777-A021-78C4E713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68785C6-BB6B-4113-BCEB-2513AA866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2306" y="228600"/>
            <a:ext cx="3818088" cy="40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0D93236-B483-464D-BE58-C80D267EB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95" y="9144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567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924A0-93B5-40E8-9349-E57653AA7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of Insecure Crap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977A4-8A9F-43F4-917F-2D0A2F3CF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229528"/>
            <a:ext cx="10972800" cy="1942672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Mirai</a:t>
            </a:r>
            <a:r>
              <a:rPr lang="en-US" dirty="0"/>
              <a:t> botnet (2016)</a:t>
            </a:r>
          </a:p>
          <a:p>
            <a:r>
              <a:rPr lang="en-US" dirty="0"/>
              <a:t>Takes control of up to 600,000 insecure connected devices</a:t>
            </a:r>
          </a:p>
          <a:p>
            <a:pPr lvl="1"/>
            <a:r>
              <a:rPr lang="en-US" dirty="0"/>
              <a:t>IP-attached cameras, DVRs, routers, printers</a:t>
            </a:r>
          </a:p>
          <a:p>
            <a:r>
              <a:rPr lang="en-US" dirty="0"/>
              <a:t>Used to DoS websites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4A274-AB26-4EF1-A651-7287DD6F9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67EE6B-343A-4530-B103-13BA9C6D7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4" y="1205134"/>
            <a:ext cx="10972799" cy="302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27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of the course</a:t>
            </a:r>
          </a:p>
          <a:p>
            <a:endParaRPr lang="en-US" dirty="0"/>
          </a:p>
          <a:p>
            <a:r>
              <a:rPr lang="en-US" dirty="0"/>
              <a:t>Introduction to the Internet of Things</a:t>
            </a:r>
          </a:p>
          <a:p>
            <a:endParaRPr lang="en-US" dirty="0"/>
          </a:p>
          <a:p>
            <a:r>
              <a:rPr lang="en-US" dirty="0"/>
              <a:t>Introduction to wireless communication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endParaRPr lang="en-US" dirty="0"/>
          </a:p>
          <a:p>
            <a:r>
              <a:rPr lang="en-US" dirty="0"/>
              <a:t>Internet of Things</a:t>
            </a:r>
          </a:p>
          <a:p>
            <a:endParaRPr lang="en-US" dirty="0"/>
          </a:p>
          <a:p>
            <a:r>
              <a:rPr lang="en-US" b="1" dirty="0"/>
              <a:t>Course Overview</a:t>
            </a:r>
          </a:p>
          <a:p>
            <a:endParaRPr lang="en-US" dirty="0"/>
          </a:p>
          <a:p>
            <a:r>
              <a:rPr lang="en-US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391576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DEA34-B47A-4632-ABD1-B08D27309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course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2C810-E8DB-4F56-8FBA-E1F40DEAD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Mondays and Wednesdays</a:t>
            </a:r>
          </a:p>
          <a:p>
            <a:pPr lvl="1"/>
            <a:r>
              <a:rPr lang="en-US" dirty="0"/>
              <a:t>Lecture and discussion about networks</a:t>
            </a:r>
          </a:p>
          <a:p>
            <a:pPr lvl="1"/>
            <a:endParaRPr lang="en-US" dirty="0"/>
          </a:p>
          <a:p>
            <a:r>
              <a:rPr lang="en-US" dirty="0"/>
              <a:t>Fridays</a:t>
            </a:r>
          </a:p>
          <a:p>
            <a:pPr lvl="1"/>
            <a:r>
              <a:rPr lang="en-US" dirty="0"/>
              <a:t>Labs and projects</a:t>
            </a:r>
          </a:p>
          <a:p>
            <a:pPr lvl="1"/>
            <a:r>
              <a:rPr lang="en-US" dirty="0"/>
              <a:t>A brief overview from me about what’s going on</a:t>
            </a:r>
          </a:p>
          <a:p>
            <a:pPr lvl="1"/>
            <a:r>
              <a:rPr lang="en-US" dirty="0"/>
              <a:t>Open work period while on zoom still</a:t>
            </a:r>
          </a:p>
          <a:p>
            <a:pPr lvl="2"/>
            <a:r>
              <a:rPr lang="en-US" dirty="0"/>
              <a:t>Closest I can get to a “lab” setting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B9C32-C536-49E3-A2C8-3B658E643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58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41F6-2976-4199-A0D3-BA9827C9C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87447-E6E2-4865-B539-397D01FD0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35% Lab projects</a:t>
            </a:r>
          </a:p>
          <a:p>
            <a:r>
              <a:rPr lang="en-US" dirty="0"/>
              <a:t>65% Final project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Seriously, no exams or homework or participation points</a:t>
            </a:r>
          </a:p>
          <a:p>
            <a:pPr lvl="1"/>
            <a:r>
              <a:rPr lang="en-US" dirty="0"/>
              <a:t>The point of in-class material is to teach you and prepare you for projects</a:t>
            </a:r>
          </a:p>
          <a:p>
            <a:pPr lvl="1"/>
            <a:r>
              <a:rPr lang="en-US" dirty="0"/>
              <a:t>Come because you want to learn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637C7-4A50-42FD-86BD-BECD2084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16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A8822-55F2-4524-A299-60C5643F2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16B67-3C13-44B6-B893-7D3C5F1C9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Semi-guided efforts of getting wireless communication working on real hardware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Get embedded software working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Bluetooth Low Energy advertisements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Bluetooth Low Energy connections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Thread network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In a perfect world we would also do something with </a:t>
            </a:r>
            <a:r>
              <a:rPr lang="en-US" dirty="0" err="1"/>
              <a:t>WiFi</a:t>
            </a:r>
            <a:r>
              <a:rPr lang="en-US" dirty="0"/>
              <a:t> and something LPWAN</a:t>
            </a:r>
          </a:p>
          <a:p>
            <a:pPr lvl="1"/>
            <a:r>
              <a:rPr lang="en-US" dirty="0"/>
              <a:t>Would need additional hardware</a:t>
            </a:r>
          </a:p>
          <a:p>
            <a:pPr lvl="1"/>
            <a:r>
              <a:rPr lang="en-US" dirty="0"/>
              <a:t>And extra time that we don’t have this quarter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71143-24BC-446D-8E4D-483F3030C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56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492D4-EA44-4153-918B-D511C359B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2AB0F-FC57-405A-9FDE-6C10F01BD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nRF52840dk</a:t>
            </a:r>
          </a:p>
          <a:p>
            <a:pPr lvl="1"/>
            <a:r>
              <a:rPr lang="en-US" dirty="0"/>
              <a:t>Microcontroller with BLE and Thread support</a:t>
            </a:r>
          </a:p>
          <a:p>
            <a:pPr lvl="1"/>
            <a:r>
              <a:rPr lang="en-US" dirty="0"/>
              <a:t>JTAG support built into the board</a:t>
            </a:r>
          </a:p>
          <a:p>
            <a:endParaRPr lang="en-US" dirty="0"/>
          </a:p>
          <a:p>
            <a:r>
              <a:rPr lang="en-US" dirty="0"/>
              <a:t>Hopefully also useful for final projects for some portion of you!</a:t>
            </a:r>
          </a:p>
          <a:p>
            <a:endParaRPr lang="en-US" dirty="0"/>
          </a:p>
          <a:p>
            <a:r>
              <a:rPr lang="en-US" dirty="0"/>
              <a:t>Fill out </a:t>
            </a:r>
            <a:r>
              <a:rPr lang="en-US" dirty="0" err="1"/>
              <a:t>campuswire</a:t>
            </a:r>
            <a:r>
              <a:rPr lang="en-US" dirty="0"/>
              <a:t> survey!</a:t>
            </a:r>
          </a:p>
          <a:p>
            <a:pPr lvl="1"/>
            <a:r>
              <a:rPr lang="en-US" dirty="0"/>
              <a:t>I’ll start ordering stuff</a:t>
            </a:r>
            <a:br>
              <a:rPr lang="en-US" dirty="0"/>
            </a:br>
            <a:r>
              <a:rPr lang="en-US" dirty="0"/>
              <a:t>tomorrow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B721D-4BAE-48C7-92C6-2CC2C219B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67C2472B-3D5B-4F66-9EC9-7AAF28C0C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6965" y="3565525"/>
            <a:ext cx="6123429" cy="28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128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8CEF9-5084-4809-884E-A7C2F60DD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9CFA2-745B-4AB3-91AF-54F13C85A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Around one page submission on canvas</a:t>
            </a:r>
          </a:p>
          <a:p>
            <a:pPr lvl="1"/>
            <a:r>
              <a:rPr lang="en-US" dirty="0"/>
              <a:t>“Prove to me that you did this lab”</a:t>
            </a:r>
          </a:p>
          <a:p>
            <a:pPr lvl="1"/>
            <a:r>
              <a:rPr lang="en-US" dirty="0"/>
              <a:t>Point me at public </a:t>
            </a:r>
            <a:r>
              <a:rPr lang="en-US" dirty="0" err="1"/>
              <a:t>Github</a:t>
            </a:r>
            <a:r>
              <a:rPr lang="en-US" dirty="0"/>
              <a:t> code. Include pictures of debug output/network visualization. Discuss what did/didn’t work.</a:t>
            </a:r>
          </a:p>
          <a:p>
            <a:pPr lvl="1"/>
            <a:r>
              <a:rPr lang="en-US" b="1" dirty="0"/>
              <a:t>NOT</a:t>
            </a:r>
            <a:r>
              <a:rPr lang="en-US" dirty="0"/>
              <a:t> a formal lab writeup</a:t>
            </a:r>
            <a:endParaRPr lang="en-US" b="1" dirty="0"/>
          </a:p>
          <a:p>
            <a:pPr lvl="1"/>
            <a:endParaRPr lang="en-US" dirty="0"/>
          </a:p>
          <a:p>
            <a:r>
              <a:rPr lang="en-US" dirty="0"/>
              <a:t>Playing this pretty loose since it’s a small, experimental class</a:t>
            </a:r>
          </a:p>
          <a:p>
            <a:pPr lvl="1"/>
            <a:r>
              <a:rPr lang="en-US" dirty="0"/>
              <a:t>There’s always a chance something in labs </a:t>
            </a:r>
            <a:r>
              <a:rPr lang="en-US" i="1" dirty="0"/>
              <a:t>won’t</a:t>
            </a:r>
            <a:r>
              <a:rPr lang="en-US" dirty="0"/>
              <a:t>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93EEE-2036-410D-9C2B-E6A8EC075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97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62EDB-A279-44F2-8EA3-5E07A6DF6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5EFD5-37BE-48FC-AB07-517CFE173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Classic grad school “do a project”</a:t>
            </a:r>
          </a:p>
          <a:p>
            <a:endParaRPr lang="en-US" dirty="0"/>
          </a:p>
          <a:p>
            <a:r>
              <a:rPr lang="en-US" dirty="0"/>
              <a:t>Come up with something you’re interested in exploring that is linked to the topics of class</a:t>
            </a:r>
          </a:p>
          <a:p>
            <a:pPr lvl="1"/>
            <a:r>
              <a:rPr lang="en-US" dirty="0"/>
              <a:t>Definitely acceptable to overlap with research or other classes</a:t>
            </a:r>
          </a:p>
          <a:p>
            <a:pPr lvl="1"/>
            <a:r>
              <a:rPr lang="en-US" dirty="0"/>
              <a:t>Work in small groups of 2-3 students</a:t>
            </a:r>
          </a:p>
          <a:p>
            <a:pPr lvl="1"/>
            <a:endParaRPr lang="en-US" dirty="0"/>
          </a:p>
          <a:p>
            <a:r>
              <a:rPr lang="en-US" dirty="0"/>
              <a:t>This is your chance to decide what you’re actually interested in and to guide your own learning</a:t>
            </a:r>
          </a:p>
          <a:p>
            <a:r>
              <a:rPr lang="en-US" dirty="0"/>
              <a:t>Good ideas should be a lot of work too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B5F14-231E-44D3-9FB1-645AC4BC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83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E22A0-91D0-4CFA-A031-641AA48EC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proposals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97D24-4FE3-45C8-9430-56B4FD751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Proposals due Monday, February 1</a:t>
            </a:r>
            <a:r>
              <a:rPr lang="en-US" baseline="30000" dirty="0"/>
              <a:t>st</a:t>
            </a:r>
          </a:p>
          <a:p>
            <a:pPr lvl="1"/>
            <a:r>
              <a:rPr lang="en-US" dirty="0"/>
              <a:t>3 weeks from today</a:t>
            </a:r>
          </a:p>
          <a:p>
            <a:pPr lvl="1"/>
            <a:r>
              <a:rPr lang="en-US" dirty="0"/>
              <a:t>Want to provide plenty of time to work on the project</a:t>
            </a:r>
          </a:p>
          <a:p>
            <a:endParaRPr lang="en-US" baseline="30000" dirty="0"/>
          </a:p>
          <a:p>
            <a:r>
              <a:rPr lang="en-US" dirty="0"/>
              <a:t>Start thinking about project ideas and finding partners now</a:t>
            </a:r>
          </a:p>
          <a:p>
            <a:pPr lvl="1"/>
            <a:r>
              <a:rPr lang="en-US" dirty="0"/>
              <a:t>Preferably two-three people. One is possible. Four+ needs to be justified.</a:t>
            </a:r>
          </a:p>
          <a:p>
            <a:endParaRPr lang="en-US" dirty="0"/>
          </a:p>
          <a:p>
            <a:r>
              <a:rPr lang="en-US" dirty="0"/>
              <a:t>I am very happy to talk about ideas during office hours</a:t>
            </a:r>
          </a:p>
          <a:p>
            <a:pPr lvl="1"/>
            <a:r>
              <a:rPr lang="en-US" dirty="0"/>
              <a:t>Goal is that we’ll have talked about it at some point </a:t>
            </a:r>
            <a:r>
              <a:rPr lang="en-US" i="1" dirty="0"/>
              <a:t>before</a:t>
            </a:r>
            <a:r>
              <a:rPr lang="en-US" dirty="0"/>
              <a:t> you submit the proposal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8EE7A-F1AC-4724-9B39-BDC69ADAA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48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E9E48-560F-4D5B-8460-89D5D25F4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EB01A-F459-41DF-B808-713DDBA4D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Analyze and optimize a deployed network</a:t>
            </a:r>
          </a:p>
          <a:p>
            <a:pPr lvl="1"/>
            <a:r>
              <a:rPr lang="en-US" dirty="0"/>
              <a:t>Measure throughput, or energy, or latency, etc.</a:t>
            </a:r>
          </a:p>
          <a:p>
            <a:pPr lvl="1"/>
            <a:r>
              <a:rPr lang="en-US" dirty="0"/>
              <a:t>Determine how to improve network for application use case</a:t>
            </a:r>
          </a:p>
          <a:p>
            <a:pPr lvl="1"/>
            <a:endParaRPr lang="en-US" dirty="0"/>
          </a:p>
          <a:p>
            <a:r>
              <a:rPr lang="en-US" dirty="0"/>
              <a:t>Implement and evaluate a modified network protocol</a:t>
            </a:r>
          </a:p>
          <a:p>
            <a:pPr lvl="1"/>
            <a:r>
              <a:rPr lang="en-US" dirty="0"/>
              <a:t>Change something about the specification of an existing protocol</a:t>
            </a:r>
          </a:p>
          <a:p>
            <a:pPr lvl="1"/>
            <a:r>
              <a:rPr lang="en-US" dirty="0"/>
              <a:t>Measure the effect that it has on a deployment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7B33F-79F6-45F6-9A95-EB9F7AAB4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97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CD342-F0FF-4C81-848C-E84020F9D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08414-06C3-41BE-BD1C-5364014BC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Simulate a wireless network</a:t>
            </a:r>
          </a:p>
          <a:p>
            <a:pPr lvl="1"/>
            <a:r>
              <a:rPr lang="en-US" dirty="0"/>
              <a:t>Accurately predict throughput, energy, latency, etc.</a:t>
            </a:r>
          </a:p>
          <a:p>
            <a:pPr lvl="1"/>
            <a:r>
              <a:rPr lang="en-US" dirty="0"/>
              <a:t>Could be done in any language or platform (e.g. NS-3)</a:t>
            </a:r>
          </a:p>
          <a:p>
            <a:pPr lvl="1"/>
            <a:endParaRPr lang="en-US" dirty="0"/>
          </a:p>
          <a:p>
            <a:r>
              <a:rPr lang="en-US" dirty="0"/>
              <a:t>Visualize network performance</a:t>
            </a:r>
          </a:p>
          <a:p>
            <a:pPr lvl="1"/>
            <a:r>
              <a:rPr lang="en-US" dirty="0"/>
              <a:t>Provide tools for understanding and debugging performance</a:t>
            </a:r>
          </a:p>
          <a:p>
            <a:pPr lvl="1"/>
            <a:r>
              <a:rPr lang="en-US" dirty="0"/>
              <a:t>Real-time or historical snapshot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ED6C5-56EA-479D-AA55-C604AD371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51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Who and Why</a:t>
            </a:r>
          </a:p>
          <a:p>
            <a:endParaRPr lang="en-US" dirty="0"/>
          </a:p>
          <a:p>
            <a:r>
              <a:rPr lang="en-US" dirty="0"/>
              <a:t>Internet of Things</a:t>
            </a:r>
          </a:p>
          <a:p>
            <a:endParaRPr lang="en-US" dirty="0"/>
          </a:p>
          <a:p>
            <a:r>
              <a:rPr lang="en-US" dirty="0"/>
              <a:t>Course Overview</a:t>
            </a:r>
          </a:p>
          <a:p>
            <a:endParaRPr lang="en-US" dirty="0"/>
          </a:p>
          <a:p>
            <a:r>
              <a:rPr lang="en-US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443027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83041-D701-4F31-9950-682D42DAE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for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0F49C-6259-4245-968C-99B782272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Mostly up to you to provide</a:t>
            </a:r>
          </a:p>
          <a:p>
            <a:endParaRPr lang="en-US" dirty="0"/>
          </a:p>
          <a:p>
            <a:r>
              <a:rPr lang="en-US" dirty="0"/>
              <a:t>Talk to me about your needs, and I might have ideas or things to lend out that will help</a:t>
            </a:r>
          </a:p>
          <a:p>
            <a:pPr lvl="1"/>
            <a:r>
              <a:rPr lang="en-US" dirty="0"/>
              <a:t>I’ve got lots of random stuff on hand, as does Josiah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7A784-2D56-4597-9797-1BCF6DB0C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91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endParaRPr lang="en-US" dirty="0"/>
          </a:p>
          <a:p>
            <a:r>
              <a:rPr lang="en-US" dirty="0"/>
              <a:t>Internet of Things</a:t>
            </a:r>
          </a:p>
          <a:p>
            <a:endParaRPr lang="en-US" dirty="0"/>
          </a:p>
          <a:p>
            <a:r>
              <a:rPr lang="en-US" dirty="0"/>
              <a:t>Course Overview</a:t>
            </a:r>
          </a:p>
          <a:p>
            <a:endParaRPr lang="en-US" dirty="0"/>
          </a:p>
          <a:p>
            <a:r>
              <a:rPr lang="en-US" b="1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752143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41F6-2976-4199-A0D3-BA9827C9C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6B4EF5E-49E6-4CE2-B487-00E9B90B15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1318401"/>
              </p:ext>
            </p:extLst>
          </p:nvPr>
        </p:nvGraphicFramePr>
        <p:xfrm>
          <a:off x="1049468" y="1143000"/>
          <a:ext cx="10074729" cy="4947556"/>
        </p:xfrm>
        <a:graphic>
          <a:graphicData uri="http://schemas.openxmlformats.org/drawingml/2006/table">
            <a:tbl>
              <a:tblPr/>
              <a:tblGrid>
                <a:gridCol w="1466881">
                  <a:extLst>
                    <a:ext uri="{9D8B030D-6E8A-4147-A177-3AD203B41FA5}">
                      <a16:colId xmlns:a16="http://schemas.microsoft.com/office/drawing/2014/main" val="12988996"/>
                    </a:ext>
                  </a:extLst>
                </a:gridCol>
                <a:gridCol w="2382222">
                  <a:extLst>
                    <a:ext uri="{9D8B030D-6E8A-4147-A177-3AD203B41FA5}">
                      <a16:colId xmlns:a16="http://schemas.microsoft.com/office/drawing/2014/main" val="3747870833"/>
                    </a:ext>
                  </a:extLst>
                </a:gridCol>
                <a:gridCol w="2856637">
                  <a:extLst>
                    <a:ext uri="{9D8B030D-6E8A-4147-A177-3AD203B41FA5}">
                      <a16:colId xmlns:a16="http://schemas.microsoft.com/office/drawing/2014/main" val="1445758431"/>
                    </a:ext>
                  </a:extLst>
                </a:gridCol>
                <a:gridCol w="3368989">
                  <a:extLst>
                    <a:ext uri="{9D8B030D-6E8A-4147-A177-3AD203B41FA5}">
                      <a16:colId xmlns:a16="http://schemas.microsoft.com/office/drawing/2014/main" val="2118838313"/>
                    </a:ext>
                  </a:extLst>
                </a:gridCol>
              </a:tblGrid>
              <a:tr h="45884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Week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Monday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Wednesday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Friday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927769"/>
                  </a:ext>
                </a:extLst>
              </a:tr>
              <a:tr h="817942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Jan 11-15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Introduction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Slack</a:t>
                      </a:r>
                      <a:b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20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ComEd</a:t>
                      </a: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hates Branden)</a:t>
                      </a:r>
                      <a:endParaRPr lang="en-US" sz="3200" dirty="0">
                        <a:effectLst/>
                      </a:endParaRPr>
                    </a:p>
                  </a:txBody>
                  <a:tcPr marL="25400" marR="25400" marT="25400" marB="25400" anchor="b"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MAC Protocols</a:t>
                      </a:r>
                      <a:b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+Recorded Lab Embedded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151278"/>
                  </a:ext>
                </a:extLst>
              </a:tr>
              <a:tr h="45884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Jan 18-22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MLK Day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BLE Advertisements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Lab Advertisements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717170"/>
                  </a:ext>
                </a:extLst>
              </a:tr>
              <a:tr h="45884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Jan 25-29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BLE connections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Bluetooth Classic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Lab Connect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799291"/>
                  </a:ext>
                </a:extLst>
              </a:tr>
              <a:tr h="45884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Feb 1-5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802.15.4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Thread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Lab Thread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662101"/>
                  </a:ext>
                </a:extLst>
              </a:tr>
              <a:tr h="45884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Feb 8-12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Zigbee/Advanced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WiFi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slack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506862"/>
                  </a:ext>
                </a:extLst>
              </a:tr>
              <a:tr h="45884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Feb 15-19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WiFi 2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LPWANs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Updates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560733"/>
                  </a:ext>
                </a:extLst>
              </a:tr>
              <a:tr h="45884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Feb 22-26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Cellular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Cellular 2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slack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623580"/>
                  </a:ext>
                </a:extLst>
              </a:tr>
              <a:tr h="45884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 1-5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Localization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Backscatter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Updates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876958"/>
                  </a:ext>
                </a:extLst>
              </a:tr>
              <a:tr h="458846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 8-12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Wrapup + Extra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Presentations</a:t>
                      </a:r>
                      <a:endParaRPr lang="en-US" sz="320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Presentations 2</a:t>
                      </a:r>
                      <a:endParaRPr lang="en-US" sz="3200" dirty="0">
                        <a:effectLst/>
                      </a:endParaRPr>
                    </a:p>
                  </a:txBody>
                  <a:tcPr marL="25400" marR="25400" marT="25400" marB="25400" anchor="b">
                    <a:lnL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16238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637C7-4A50-42FD-86BD-BECD2084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7CCD147-0EE2-4B35-BBA0-F96A69DF3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748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41F6-2976-4199-A0D3-BA9827C9C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Bluetooth Low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87447-E6E2-4865-B539-397D01FD0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Bluetooth Classic was good for enabling device to device communication</a:t>
            </a:r>
          </a:p>
          <a:p>
            <a:pPr lvl="1"/>
            <a:r>
              <a:rPr lang="en-US" dirty="0"/>
              <a:t>But not particularly fast or low energy</a:t>
            </a:r>
          </a:p>
          <a:p>
            <a:pPr lvl="1"/>
            <a:endParaRPr lang="en-US" dirty="0"/>
          </a:p>
          <a:p>
            <a:r>
              <a:rPr lang="en-US" dirty="0"/>
              <a:t>Bluetooth Low Energy was developed to improve this</a:t>
            </a:r>
          </a:p>
          <a:p>
            <a:pPr lvl="1"/>
            <a:r>
              <a:rPr lang="en-US" dirty="0"/>
              <a:t>Focuses on low-energy interactions</a:t>
            </a:r>
          </a:p>
          <a:p>
            <a:pPr lvl="1"/>
            <a:r>
              <a:rPr lang="en-US" dirty="0"/>
              <a:t>Much lower throughput that Bluetooth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Supported by hardware devices already in smartphones</a:t>
            </a:r>
          </a:p>
          <a:p>
            <a:pPr lvl="1"/>
            <a:r>
              <a:rPr lang="en-US" dirty="0"/>
              <a:t>Humans can interact directly with nearby devices!!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637C7-4A50-42FD-86BD-BECD2084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78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6B769-70A5-48EA-A501-608FCB1F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802.15.4 &amp; Thread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19C06-491A-4E28-AB0C-9235D7EDA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802.15.4 is a low-energy physical layer</a:t>
            </a:r>
          </a:p>
          <a:p>
            <a:pPr lvl="1"/>
            <a:r>
              <a:rPr lang="en-US" dirty="0"/>
              <a:t>Radio chips have been widely available for 15-20 years</a:t>
            </a:r>
          </a:p>
          <a:p>
            <a:endParaRPr lang="en-US" dirty="0"/>
          </a:p>
          <a:p>
            <a:r>
              <a:rPr lang="en-US" i="1" dirty="0"/>
              <a:t>Significant</a:t>
            </a:r>
            <a:r>
              <a:rPr lang="en-US" dirty="0"/>
              <a:t> amounts of sensor network research have focused on building layers on top of 802.15.4</a:t>
            </a:r>
          </a:p>
          <a:p>
            <a:pPr lvl="1"/>
            <a:r>
              <a:rPr lang="en-US" dirty="0"/>
              <a:t>Access control layers</a:t>
            </a:r>
          </a:p>
          <a:p>
            <a:pPr lvl="1"/>
            <a:r>
              <a:rPr lang="en-US" dirty="0"/>
              <a:t>Network layers</a:t>
            </a:r>
          </a:p>
          <a:p>
            <a:pPr lvl="1"/>
            <a:endParaRPr lang="en-US" dirty="0"/>
          </a:p>
          <a:p>
            <a:r>
              <a:rPr lang="en-US" dirty="0"/>
              <a:t>Thread is a selection of these possibilities to make a network</a:t>
            </a:r>
          </a:p>
          <a:p>
            <a:pPr lvl="1"/>
            <a:r>
              <a:rPr lang="en-US" dirty="0"/>
              <a:t>Uses IPv6 networking!!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5380A-609F-4AC9-BCDF-968CDBB75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325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353A9-0601-477E-B620-0DDE115E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 (802.11)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96CD5-AFC3-42B9-B21D-278E2F833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Ubiquitous wireless communication</a:t>
            </a:r>
          </a:p>
          <a:p>
            <a:pPr lvl="1"/>
            <a:r>
              <a:rPr lang="en-US" dirty="0"/>
              <a:t>High energy requirements for high throughput communication</a:t>
            </a:r>
          </a:p>
          <a:p>
            <a:endParaRPr lang="en-US" dirty="0"/>
          </a:p>
          <a:p>
            <a:r>
              <a:rPr lang="en-US" dirty="0"/>
              <a:t>Now accessible through relatively low power radios</a:t>
            </a:r>
          </a:p>
          <a:p>
            <a:pPr lvl="1"/>
            <a:r>
              <a:rPr lang="en-US" dirty="0"/>
              <a:t>ESP32, Electric Imp, and company</a:t>
            </a:r>
          </a:p>
          <a:p>
            <a:pPr lvl="1"/>
            <a:r>
              <a:rPr lang="en-US" dirty="0"/>
              <a:t>Still significantly more effort than BLE or Thread</a:t>
            </a:r>
          </a:p>
          <a:p>
            <a:pPr lvl="1"/>
            <a:endParaRPr lang="en-US" dirty="0"/>
          </a:p>
          <a:p>
            <a:r>
              <a:rPr lang="en-US" dirty="0"/>
              <a:t>IoT devices can use the same </a:t>
            </a:r>
            <a:r>
              <a:rPr lang="en-US" dirty="0" err="1"/>
              <a:t>WiFi</a:t>
            </a:r>
            <a:r>
              <a:rPr lang="en-US" dirty="0"/>
              <a:t> that’s already available</a:t>
            </a:r>
          </a:p>
          <a:p>
            <a:pPr lvl="1"/>
            <a:r>
              <a:rPr lang="en-US" dirty="0"/>
              <a:t>No need for additional infrastructure!!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26DB6-BF6F-4424-9C22-2C4D5E7C6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57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353A9-0601-477E-B620-0DDE115E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LPWANs (Low-Power Wide-Area Networks)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96CD5-AFC3-42B9-B21D-278E2F833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collect data from city-scale deployments?</a:t>
            </a:r>
          </a:p>
          <a:p>
            <a:pPr lvl="1"/>
            <a:r>
              <a:rPr lang="en-US" dirty="0"/>
              <a:t>There’s an unmet need for long-range, but low-throughput networks</a:t>
            </a:r>
          </a:p>
          <a:p>
            <a:pPr lvl="1"/>
            <a:r>
              <a:rPr lang="en-US" dirty="0"/>
              <a:t>Existing cellular technologies focus on human requirements</a:t>
            </a:r>
          </a:p>
          <a:p>
            <a:pPr lvl="1"/>
            <a:endParaRPr lang="en-US" dirty="0"/>
          </a:p>
          <a:p>
            <a:r>
              <a:rPr lang="en-US" dirty="0"/>
              <a:t>Still a brand new space (relatively)</a:t>
            </a:r>
          </a:p>
          <a:p>
            <a:pPr lvl="1"/>
            <a:r>
              <a:rPr lang="en-US" dirty="0"/>
              <a:t>Unlicensed-band technologies in last 5 years: Sigfox and </a:t>
            </a:r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Cellular technologies in last 2 years: LTE-M and NB-IoT</a:t>
            </a:r>
          </a:p>
          <a:p>
            <a:pPr lvl="1"/>
            <a:endParaRPr lang="en-US" dirty="0"/>
          </a:p>
          <a:p>
            <a:r>
              <a:rPr lang="en-US" dirty="0"/>
              <a:t>Focus on long-range, low-energy, low-throughput</a:t>
            </a:r>
          </a:p>
          <a:p>
            <a:pPr lvl="1"/>
            <a:r>
              <a:rPr lang="en-US" dirty="0"/>
              <a:t>One gateway can cover an entire city!!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26DB6-BF6F-4424-9C22-2C4D5E7C6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686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35E1C-43F5-4E0E-9FC3-6537CA473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5B9F3-F80B-4AE2-8C95-EA54E5917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Extremely active research areas</a:t>
            </a:r>
          </a:p>
          <a:p>
            <a:endParaRPr lang="en-US" dirty="0"/>
          </a:p>
          <a:p>
            <a:r>
              <a:rPr lang="en-US" dirty="0"/>
              <a:t>Backscatter</a:t>
            </a:r>
          </a:p>
          <a:p>
            <a:pPr lvl="1"/>
            <a:r>
              <a:rPr lang="en-US" dirty="0"/>
              <a:t>Insanely low-energy communication</a:t>
            </a:r>
          </a:p>
          <a:p>
            <a:pPr lvl="1"/>
            <a:r>
              <a:rPr lang="en-US" dirty="0"/>
              <a:t>Enables energy-harvesting indoor devices</a:t>
            </a:r>
          </a:p>
          <a:p>
            <a:pPr lvl="1"/>
            <a:endParaRPr lang="en-US" dirty="0"/>
          </a:p>
          <a:p>
            <a:r>
              <a:rPr lang="en-US" dirty="0"/>
              <a:t>Localization</a:t>
            </a:r>
          </a:p>
          <a:p>
            <a:pPr lvl="1"/>
            <a:r>
              <a:rPr lang="en-US" dirty="0"/>
              <a:t>How do we find all this stuff?</a:t>
            </a:r>
          </a:p>
          <a:p>
            <a:pPr lvl="1"/>
            <a:r>
              <a:rPr lang="en-US" dirty="0"/>
              <a:t>And how do devices determine where they are relative to each other?</a:t>
            </a:r>
          </a:p>
          <a:p>
            <a:pPr lvl="1"/>
            <a:endParaRPr lang="en-US" dirty="0"/>
          </a:p>
          <a:p>
            <a:r>
              <a:rPr lang="en-US" dirty="0"/>
              <a:t>Other topics are possible if desired. Tell me what focus you want.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3164C-111E-4C8A-B00C-AAD92BC1F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77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50C1F-4B1D-41CD-B890-FD96F71E3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wireless?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6FB71-A1B8-44D3-B6F6-D27BC7C22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no wires!</a:t>
            </a:r>
          </a:p>
          <a:p>
            <a:endParaRPr lang="en-US" dirty="0"/>
          </a:p>
          <a:p>
            <a:r>
              <a:rPr lang="en-US" dirty="0"/>
              <a:t>No need to install and maintain wires</a:t>
            </a:r>
          </a:p>
          <a:p>
            <a:pPr lvl="1"/>
            <a:r>
              <a:rPr lang="en-US" dirty="0"/>
              <a:t>Reduces cost</a:t>
            </a:r>
          </a:p>
          <a:p>
            <a:pPr lvl="1"/>
            <a:r>
              <a:rPr lang="en-US" dirty="0"/>
              <a:t>Simplifies deployment – place devices wherever makes sense</a:t>
            </a:r>
          </a:p>
          <a:p>
            <a:pPr lvl="1"/>
            <a:endParaRPr lang="en-US" dirty="0"/>
          </a:p>
          <a:p>
            <a:r>
              <a:rPr lang="en-US" dirty="0"/>
              <a:t>Supports mobile users</a:t>
            </a:r>
          </a:p>
          <a:p>
            <a:pPr lvl="1"/>
            <a:r>
              <a:rPr lang="en-US" dirty="0"/>
              <a:t>Move around office, campus, city</a:t>
            </a:r>
          </a:p>
          <a:p>
            <a:pPr lvl="1"/>
            <a:r>
              <a:rPr lang="en-US" dirty="0"/>
              <a:t>Move devices around home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A6CFA-06E3-4F6D-8CDD-2F2965C0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68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4B340-7DE2-4264-993D-6A80168D0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hard about wireless?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DD507-5729-4EE7-8461-0A5A43F88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no wires!</a:t>
            </a:r>
          </a:p>
          <a:p>
            <a:endParaRPr lang="en-US" dirty="0"/>
          </a:p>
          <a:p>
            <a:r>
              <a:rPr lang="en-US" dirty="0"/>
              <a:t>Wired networks are constant, reliable, and physically isolated</a:t>
            </a:r>
          </a:p>
          <a:p>
            <a:pPr lvl="1"/>
            <a:r>
              <a:rPr lang="en-US" dirty="0"/>
              <a:t>Ethernet has the same throughput minute-to-minute</a:t>
            </a:r>
          </a:p>
          <a:p>
            <a:pPr lvl="1"/>
            <a:r>
              <a:rPr lang="en-US" dirty="0"/>
              <a:t>Bits sent through Ethernet or USB are (usually) received</a:t>
            </a:r>
          </a:p>
          <a:p>
            <a:pPr lvl="1"/>
            <a:endParaRPr lang="en-US" dirty="0"/>
          </a:p>
          <a:p>
            <a:r>
              <a:rPr lang="en-US" dirty="0"/>
              <a:t>Wireless networks are variable, error-prone, and shared</a:t>
            </a:r>
          </a:p>
          <a:p>
            <a:pPr lvl="1"/>
            <a:r>
              <a:rPr lang="en-US" dirty="0" err="1"/>
              <a:t>WiFi</a:t>
            </a:r>
            <a:r>
              <a:rPr lang="en-US" dirty="0"/>
              <a:t> throughput changes based on location and walls</a:t>
            </a:r>
          </a:p>
          <a:p>
            <a:pPr lvl="1"/>
            <a:r>
              <a:rPr lang="en-US" dirty="0"/>
              <a:t>Signals from nearby devices interfere with your signals</a:t>
            </a:r>
          </a:p>
          <a:p>
            <a:pPr lvl="1"/>
            <a:r>
              <a:rPr lang="en-US" dirty="0"/>
              <a:t>Individual bits might flip or never be heard at all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D5EF0-45E5-434E-AD45-E7099296C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76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9FB6-1AAB-4E64-9D17-321DC748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CS397/497!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A412F-CE86-4ECA-910F-E6BCD2FD8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~16 students (9 undergrad, 7 grad)</a:t>
            </a:r>
          </a:p>
          <a:p>
            <a:pPr lvl="1"/>
            <a:r>
              <a:rPr lang="en-US" dirty="0"/>
              <a:t>Lots of different backgrounds and interests</a:t>
            </a:r>
          </a:p>
          <a:p>
            <a:pPr lvl="1"/>
            <a:endParaRPr lang="en-US" dirty="0"/>
          </a:p>
          <a:p>
            <a:r>
              <a:rPr lang="en-US" dirty="0"/>
              <a:t>This is going to be like a graduate course</a:t>
            </a:r>
          </a:p>
          <a:p>
            <a:pPr lvl="1"/>
            <a:r>
              <a:rPr lang="en-US" dirty="0"/>
              <a:t>No exams!</a:t>
            </a:r>
          </a:p>
          <a:p>
            <a:pPr lvl="1"/>
            <a:r>
              <a:rPr lang="en-US" dirty="0"/>
              <a:t>Occasional paper reading</a:t>
            </a:r>
          </a:p>
          <a:p>
            <a:pPr lvl="1"/>
            <a:r>
              <a:rPr lang="en-US" dirty="0"/>
              <a:t>Majority of your grade is the final project</a:t>
            </a:r>
          </a:p>
          <a:p>
            <a:pPr lvl="1"/>
            <a:endParaRPr lang="en-US" dirty="0"/>
          </a:p>
          <a:p>
            <a:r>
              <a:rPr lang="en-US" dirty="0"/>
              <a:t>This course is based on discussion and questions</a:t>
            </a:r>
          </a:p>
          <a:p>
            <a:pPr lvl="1"/>
            <a:r>
              <a:rPr lang="en-US" dirty="0"/>
              <a:t>Expect to attend course sessions, keep webcam on, and interact</a:t>
            </a:r>
          </a:p>
          <a:p>
            <a:pPr lvl="1"/>
            <a:r>
              <a:rPr lang="en-US" dirty="0"/>
              <a:t>You’re hopefully here because you want to be and want to learn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73A33-8C84-4154-9FD0-953F87046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306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060FE-28CB-4440-838D-05C9D9A7B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is a shared medium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1FFE2-CDFD-46B4-811F-4E9FF191B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834605" cy="5029200"/>
          </a:xfrm>
        </p:spPr>
        <p:txBody>
          <a:bodyPr/>
          <a:lstStyle/>
          <a:p>
            <a:r>
              <a:rPr lang="en-US" dirty="0"/>
              <a:t>Wired communication has signals confined to a conductor</a:t>
            </a:r>
          </a:p>
          <a:p>
            <a:pPr lvl="1"/>
            <a:r>
              <a:rPr lang="en-US" dirty="0"/>
              <a:t>Copper or fiber</a:t>
            </a:r>
          </a:p>
          <a:p>
            <a:pPr lvl="1"/>
            <a:r>
              <a:rPr lang="en-US" dirty="0"/>
              <a:t>Guides energy to destination</a:t>
            </a:r>
          </a:p>
          <a:p>
            <a:pPr lvl="1"/>
            <a:r>
              <a:rPr lang="en-US" dirty="0"/>
              <a:t>Protects signal from interference</a:t>
            </a:r>
          </a:p>
          <a:p>
            <a:pPr lvl="1"/>
            <a:endParaRPr lang="en-US" dirty="0"/>
          </a:p>
          <a:p>
            <a:r>
              <a:rPr lang="en-US" dirty="0"/>
              <a:t>Wireless communication is inherently broadcast</a:t>
            </a:r>
          </a:p>
          <a:p>
            <a:pPr lvl="1"/>
            <a:r>
              <a:rPr lang="en-US" dirty="0"/>
              <a:t>Energy is distributed in space</a:t>
            </a:r>
          </a:p>
          <a:p>
            <a:pPr lvl="1"/>
            <a:r>
              <a:rPr lang="en-US" dirty="0"/>
              <a:t>Signals must compete with other signals in same frequency band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9FE36-2701-4E81-BDAD-DA1372DA5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C1A283-D517-4619-8552-1D4B154F9C2D}"/>
              </a:ext>
            </a:extLst>
          </p:cNvPr>
          <p:cNvCxnSpPr/>
          <p:nvPr/>
        </p:nvCxnSpPr>
        <p:spPr>
          <a:xfrm>
            <a:off x="7683500" y="1549400"/>
            <a:ext cx="269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agon 7">
            <a:extLst>
              <a:ext uri="{FF2B5EF4-FFF2-40B4-BE49-F238E27FC236}">
                <a16:creationId xmlns:a16="http://schemas.microsoft.com/office/drawing/2014/main" id="{2C6A1587-724F-436E-9FFA-E1285FEFC43D}"/>
              </a:ext>
            </a:extLst>
          </p:cNvPr>
          <p:cNvSpPr/>
          <p:nvPr/>
        </p:nvSpPr>
        <p:spPr>
          <a:xfrm>
            <a:off x="7518400" y="1384300"/>
            <a:ext cx="330199" cy="33019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922FFFE1-3399-4AB6-8810-527C57289EA3}"/>
              </a:ext>
            </a:extLst>
          </p:cNvPr>
          <p:cNvSpPr/>
          <p:nvPr/>
        </p:nvSpPr>
        <p:spPr>
          <a:xfrm>
            <a:off x="10185400" y="1384299"/>
            <a:ext cx="330199" cy="33019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938AB7B4-66D3-4E6B-81D6-22C68A42321F}"/>
              </a:ext>
            </a:extLst>
          </p:cNvPr>
          <p:cNvSpPr/>
          <p:nvPr/>
        </p:nvSpPr>
        <p:spPr>
          <a:xfrm>
            <a:off x="8534399" y="4254500"/>
            <a:ext cx="330199" cy="33019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9E2381B6-4078-4711-BF18-33421A1C1F94}"/>
              </a:ext>
            </a:extLst>
          </p:cNvPr>
          <p:cNvSpPr/>
          <p:nvPr/>
        </p:nvSpPr>
        <p:spPr>
          <a:xfrm>
            <a:off x="9372600" y="4800599"/>
            <a:ext cx="330199" cy="33019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4348FFF-9AD4-4EE7-B04A-0EF302D78A63}"/>
              </a:ext>
            </a:extLst>
          </p:cNvPr>
          <p:cNvSpPr/>
          <p:nvPr/>
        </p:nvSpPr>
        <p:spPr>
          <a:xfrm>
            <a:off x="7435847" y="3155948"/>
            <a:ext cx="2527302" cy="2527302"/>
          </a:xfrm>
          <a:prstGeom prst="ellipse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E69078-922F-482B-8A06-7A206B0DC49C}"/>
              </a:ext>
            </a:extLst>
          </p:cNvPr>
          <p:cNvSpPr/>
          <p:nvPr/>
        </p:nvSpPr>
        <p:spPr>
          <a:xfrm>
            <a:off x="8280398" y="3702047"/>
            <a:ext cx="2527302" cy="2527302"/>
          </a:xfrm>
          <a:prstGeom prst="ellipse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718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14B82-B16C-48FB-AAB0-F370F67CD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 network capacity is challenging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4C4CE-494D-42CD-A1F9-D6DBADE1A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220665" cy="5029200"/>
          </a:xfrm>
        </p:spPr>
        <p:txBody>
          <a:bodyPr/>
          <a:lstStyle/>
          <a:p>
            <a:r>
              <a:rPr lang="en-US" dirty="0"/>
              <a:t>Wired networks just add more wires</a:t>
            </a:r>
          </a:p>
          <a:p>
            <a:pPr lvl="1"/>
            <a:r>
              <a:rPr lang="en-US" dirty="0"/>
              <a:t>Buses are many signals in parallel to send more data</a:t>
            </a:r>
          </a:p>
          <a:p>
            <a:pPr lvl="1"/>
            <a:endParaRPr lang="en-US" dirty="0"/>
          </a:p>
          <a:p>
            <a:r>
              <a:rPr lang="en-US" dirty="0"/>
              <a:t>Wireless networks are harder</a:t>
            </a:r>
          </a:p>
          <a:p>
            <a:pPr lvl="1"/>
            <a:r>
              <a:rPr lang="en-US" dirty="0"/>
              <a:t>Adding more links just increases interference</a:t>
            </a:r>
          </a:p>
          <a:p>
            <a:pPr lvl="1"/>
            <a:r>
              <a:rPr lang="en-US" dirty="0"/>
              <a:t>Need to expand to different frequencies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979A5-22F7-4A8D-BD3A-E730D7BF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1C4690-812F-48C7-BB55-92618BC97260}"/>
              </a:ext>
            </a:extLst>
          </p:cNvPr>
          <p:cNvCxnSpPr/>
          <p:nvPr/>
        </p:nvCxnSpPr>
        <p:spPr>
          <a:xfrm>
            <a:off x="7683500" y="1549400"/>
            <a:ext cx="269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entagon 5">
            <a:extLst>
              <a:ext uri="{FF2B5EF4-FFF2-40B4-BE49-F238E27FC236}">
                <a16:creationId xmlns:a16="http://schemas.microsoft.com/office/drawing/2014/main" id="{B64F43A3-F744-4A01-9945-F38CE56B3B0B}"/>
              </a:ext>
            </a:extLst>
          </p:cNvPr>
          <p:cNvSpPr/>
          <p:nvPr/>
        </p:nvSpPr>
        <p:spPr>
          <a:xfrm>
            <a:off x="7518400" y="1384300"/>
            <a:ext cx="330199" cy="33019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D0774D27-F0BF-43E3-A5BA-2A22A1079F79}"/>
              </a:ext>
            </a:extLst>
          </p:cNvPr>
          <p:cNvSpPr/>
          <p:nvPr/>
        </p:nvSpPr>
        <p:spPr>
          <a:xfrm>
            <a:off x="10185400" y="1384299"/>
            <a:ext cx="330199" cy="33019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94A22F05-3901-4F63-BA24-C68941349781}"/>
              </a:ext>
            </a:extLst>
          </p:cNvPr>
          <p:cNvSpPr/>
          <p:nvPr/>
        </p:nvSpPr>
        <p:spPr>
          <a:xfrm>
            <a:off x="8782052" y="4016377"/>
            <a:ext cx="330199" cy="33019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F31FCFFD-47C2-42A8-A617-008DECEF6664}"/>
              </a:ext>
            </a:extLst>
          </p:cNvPr>
          <p:cNvSpPr/>
          <p:nvPr/>
        </p:nvSpPr>
        <p:spPr>
          <a:xfrm>
            <a:off x="9620253" y="4562476"/>
            <a:ext cx="330199" cy="33019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970A4D-3B90-4371-B968-8C7A3353B922}"/>
              </a:ext>
            </a:extLst>
          </p:cNvPr>
          <p:cNvSpPr/>
          <p:nvPr/>
        </p:nvSpPr>
        <p:spPr>
          <a:xfrm>
            <a:off x="7683500" y="2917825"/>
            <a:ext cx="2527302" cy="2527302"/>
          </a:xfrm>
          <a:prstGeom prst="ellipse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59A410-D0BD-4D1E-BD15-B749399D7CBC}"/>
              </a:ext>
            </a:extLst>
          </p:cNvPr>
          <p:cNvSpPr/>
          <p:nvPr/>
        </p:nvSpPr>
        <p:spPr>
          <a:xfrm>
            <a:off x="8528051" y="3463924"/>
            <a:ext cx="2527302" cy="2527302"/>
          </a:xfrm>
          <a:prstGeom prst="ellipse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0F0CA6-1887-4C66-9C85-A9C353A3C4A1}"/>
              </a:ext>
            </a:extLst>
          </p:cNvPr>
          <p:cNvCxnSpPr/>
          <p:nvPr/>
        </p:nvCxnSpPr>
        <p:spPr>
          <a:xfrm>
            <a:off x="7683500" y="1997073"/>
            <a:ext cx="269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entagon 12">
            <a:extLst>
              <a:ext uri="{FF2B5EF4-FFF2-40B4-BE49-F238E27FC236}">
                <a16:creationId xmlns:a16="http://schemas.microsoft.com/office/drawing/2014/main" id="{B9668871-0FE2-4BA4-9D1F-E42D8A8CB484}"/>
              </a:ext>
            </a:extLst>
          </p:cNvPr>
          <p:cNvSpPr/>
          <p:nvPr/>
        </p:nvSpPr>
        <p:spPr>
          <a:xfrm>
            <a:off x="7518400" y="1831973"/>
            <a:ext cx="330199" cy="33019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0BC3E339-C843-4D95-992A-B4095307352C}"/>
              </a:ext>
            </a:extLst>
          </p:cNvPr>
          <p:cNvSpPr/>
          <p:nvPr/>
        </p:nvSpPr>
        <p:spPr>
          <a:xfrm>
            <a:off x="10185400" y="1831972"/>
            <a:ext cx="330199" cy="33019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FB33D325-3489-4D19-96D9-CE1AC8570588}"/>
              </a:ext>
            </a:extLst>
          </p:cNvPr>
          <p:cNvSpPr/>
          <p:nvPr/>
        </p:nvSpPr>
        <p:spPr>
          <a:xfrm>
            <a:off x="8451853" y="4387849"/>
            <a:ext cx="330199" cy="33019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2574B13D-B502-4BD0-A29C-4E7D009A9860}"/>
              </a:ext>
            </a:extLst>
          </p:cNvPr>
          <p:cNvSpPr/>
          <p:nvPr/>
        </p:nvSpPr>
        <p:spPr>
          <a:xfrm>
            <a:off x="9290054" y="4933948"/>
            <a:ext cx="330199" cy="33019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19E40-7165-4C76-8B32-67C3857C2EF7}"/>
              </a:ext>
            </a:extLst>
          </p:cNvPr>
          <p:cNvSpPr/>
          <p:nvPr/>
        </p:nvSpPr>
        <p:spPr>
          <a:xfrm>
            <a:off x="7353301" y="3289297"/>
            <a:ext cx="2527302" cy="2527302"/>
          </a:xfrm>
          <a:prstGeom prst="ellipse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8959DF-A4A1-4A99-B208-F3DEE389D6D1}"/>
              </a:ext>
            </a:extLst>
          </p:cNvPr>
          <p:cNvSpPr/>
          <p:nvPr/>
        </p:nvSpPr>
        <p:spPr>
          <a:xfrm>
            <a:off x="8197852" y="3835396"/>
            <a:ext cx="2527302" cy="2527302"/>
          </a:xfrm>
          <a:prstGeom prst="ellipse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000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433FD-911D-415C-BA2F-3B6B1909A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36616-9984-4F65-AB59-9C18CA83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45DC09B-00E5-4E9A-9F62-6151E9C5D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441" y="1405790"/>
            <a:ext cx="10259105" cy="404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4415E523-9309-41D0-BAE1-2CB9544CBA8D}"/>
              </a:ext>
            </a:extLst>
          </p:cNvPr>
          <p:cNvSpPr/>
          <p:nvPr/>
        </p:nvSpPr>
        <p:spPr>
          <a:xfrm rot="5400000">
            <a:off x="8361134" y="4919438"/>
            <a:ext cx="468087" cy="104684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8555AA-1AAF-46F6-9831-993E7F59574F}"/>
              </a:ext>
            </a:extLst>
          </p:cNvPr>
          <p:cNvSpPr txBox="1"/>
          <p:nvPr/>
        </p:nvSpPr>
        <p:spPr>
          <a:xfrm>
            <a:off x="8001904" y="5818527"/>
            <a:ext cx="139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IoT focus</a:t>
            </a:r>
          </a:p>
        </p:txBody>
      </p:sp>
    </p:spTree>
    <p:extLst>
      <p:ext uri="{BB962C8B-B14F-4D97-AF65-F5344CB8AC3E}">
        <p14:creationId xmlns:p14="http://schemas.microsoft.com/office/powerpoint/2010/main" val="5708165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2053-752B-4CA0-B47B-D0D9573C9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spectrum is allocated to specific uses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8B68D-D4BC-4ED2-8B3E-515EA28EB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714FF5-6AD6-4272-904A-D9FE056B4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052" y="914400"/>
            <a:ext cx="9158948" cy="58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592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CFCED-2C3A-4EA7-A466-236BF8A44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Unlicensed bands are where IoT thrives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6C79F-F18E-45E2-8AB0-55F4C61AC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902 MHz – 928 MHz</a:t>
            </a:r>
          </a:p>
          <a:p>
            <a:pPr lvl="1"/>
            <a:r>
              <a:rPr lang="en-US" dirty="0"/>
              <a:t>LPWANs</a:t>
            </a:r>
          </a:p>
          <a:p>
            <a:endParaRPr lang="en-US" dirty="0"/>
          </a:p>
          <a:p>
            <a:r>
              <a:rPr lang="en-US" dirty="0"/>
              <a:t>2.4 GHz to 2.5 GHz </a:t>
            </a:r>
          </a:p>
          <a:p>
            <a:pPr lvl="1"/>
            <a:r>
              <a:rPr lang="en-US" dirty="0" err="1"/>
              <a:t>WiFi</a:t>
            </a:r>
            <a:r>
              <a:rPr lang="en-US" dirty="0"/>
              <a:t>, BLE, Thread</a:t>
            </a:r>
          </a:p>
          <a:p>
            <a:pPr lvl="1"/>
            <a:endParaRPr lang="en-US" dirty="0"/>
          </a:p>
          <a:p>
            <a:r>
              <a:rPr lang="en-US" dirty="0"/>
              <a:t>5 GHz</a:t>
            </a:r>
          </a:p>
          <a:p>
            <a:pPr lvl="1"/>
            <a:r>
              <a:rPr lang="en-US" dirty="0"/>
              <a:t>Faster </a:t>
            </a:r>
            <a:r>
              <a:rPr lang="en-US" dirty="0" err="1"/>
              <a:t>WiFi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Cellular uses licensed bands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F94B7-FC3B-4739-B4BF-4291C979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8977408-F950-484D-9EA5-63A0765B3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098550"/>
            <a:ext cx="7008394" cy="35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3653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43A60-C7D9-4FD4-88DC-CA37EA294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of RF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45FCA-11C2-4139-86B5-353330E9E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7469605" cy="5029200"/>
          </a:xfrm>
        </p:spPr>
        <p:txBody>
          <a:bodyPr/>
          <a:lstStyle/>
          <a:p>
            <a:r>
              <a:rPr lang="en-US" dirty="0"/>
              <a:t>Energy that radiates spherically from an antenna</a:t>
            </a:r>
          </a:p>
          <a:p>
            <a:endParaRPr lang="en-US" dirty="0"/>
          </a:p>
          <a:p>
            <a:r>
              <a:rPr lang="en-US" dirty="0"/>
              <a:t>Attenuation with distance</a:t>
            </a:r>
          </a:p>
          <a:p>
            <a:pPr lvl="1"/>
            <a:r>
              <a:rPr lang="en-US" dirty="0"/>
              <a:t>Density of energy reduces over time, distance</a:t>
            </a:r>
          </a:p>
          <a:p>
            <a:pPr lvl="1"/>
            <a:r>
              <a:rPr lang="en-US" dirty="0"/>
              <a:t>Signal strength reduced, errors go up</a:t>
            </a:r>
          </a:p>
          <a:p>
            <a:pPr lvl="1"/>
            <a:endParaRPr lang="en-US" dirty="0"/>
          </a:p>
          <a:p>
            <a:r>
              <a:rPr lang="en-US" dirty="0"/>
              <a:t>Two key features</a:t>
            </a:r>
          </a:p>
          <a:p>
            <a:pPr lvl="1"/>
            <a:r>
              <a:rPr lang="en-US" dirty="0"/>
              <a:t>Error rates depend on distance</a:t>
            </a:r>
          </a:p>
          <a:p>
            <a:pPr lvl="1"/>
            <a:r>
              <a:rPr lang="en-US" dirty="0"/>
              <a:t>Spatial reuse of frequencies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C5732-CB70-454F-8CBB-621752D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6C7968B4-D915-42F0-B3DE-8AB6BCCBF70A}"/>
              </a:ext>
            </a:extLst>
          </p:cNvPr>
          <p:cNvSpPr/>
          <p:nvPr/>
        </p:nvSpPr>
        <p:spPr>
          <a:xfrm>
            <a:off x="9474199" y="2000250"/>
            <a:ext cx="330199" cy="33019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D374F7-7182-4523-916C-CB9B7975C516}"/>
              </a:ext>
            </a:extLst>
          </p:cNvPr>
          <p:cNvSpPr/>
          <p:nvPr/>
        </p:nvSpPr>
        <p:spPr>
          <a:xfrm>
            <a:off x="8375647" y="901698"/>
            <a:ext cx="2527302" cy="2527302"/>
          </a:xfrm>
          <a:prstGeom prst="ellipse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6FDC2D85-9985-4D7B-8087-7389C5C9B4E1}"/>
              </a:ext>
            </a:extLst>
          </p:cNvPr>
          <p:cNvSpPr/>
          <p:nvPr/>
        </p:nvSpPr>
        <p:spPr>
          <a:xfrm>
            <a:off x="9467849" y="4940302"/>
            <a:ext cx="330199" cy="33019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89532D-6193-4225-B600-7FC477A51895}"/>
              </a:ext>
            </a:extLst>
          </p:cNvPr>
          <p:cNvSpPr/>
          <p:nvPr/>
        </p:nvSpPr>
        <p:spPr>
          <a:xfrm>
            <a:off x="8375647" y="3841750"/>
            <a:ext cx="2527302" cy="2527302"/>
          </a:xfrm>
          <a:prstGeom prst="ellipse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199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endParaRPr lang="en-US" dirty="0"/>
          </a:p>
          <a:p>
            <a:r>
              <a:rPr lang="en-US" dirty="0"/>
              <a:t>Internet of Things</a:t>
            </a:r>
          </a:p>
          <a:p>
            <a:endParaRPr lang="en-US" dirty="0"/>
          </a:p>
          <a:p>
            <a:r>
              <a:rPr lang="en-US" dirty="0"/>
              <a:t>Course Overview</a:t>
            </a:r>
          </a:p>
          <a:p>
            <a:endParaRPr lang="en-US" dirty="0"/>
          </a:p>
          <a:p>
            <a:r>
              <a:rPr lang="en-US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433444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8978-A2AA-46DE-B77F-0FF26CB8B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Branden Ghena (he/him)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6B206-DCEC-45A2-8DC1-CFF880E41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Assistant Faculty of Instruction</a:t>
            </a:r>
          </a:p>
          <a:p>
            <a:r>
              <a:rPr lang="en-US" sz="2400" dirty="0"/>
              <a:t>Education</a:t>
            </a:r>
          </a:p>
          <a:p>
            <a:pPr lvl="1"/>
            <a:r>
              <a:rPr lang="en-US" sz="2000" dirty="0"/>
              <a:t>Undergrad: Michigan Tech</a:t>
            </a:r>
          </a:p>
          <a:p>
            <a:pPr lvl="1"/>
            <a:r>
              <a:rPr lang="en-US" sz="2000" dirty="0"/>
              <a:t>Master’s: University of Michigan</a:t>
            </a:r>
          </a:p>
          <a:p>
            <a:pPr lvl="1"/>
            <a:r>
              <a:rPr lang="en-US" sz="2000" dirty="0"/>
              <a:t>PhD: University of California, Berkeley</a:t>
            </a:r>
          </a:p>
          <a:p>
            <a:r>
              <a:rPr lang="en-US" sz="2400" dirty="0"/>
              <a:t>Research</a:t>
            </a:r>
          </a:p>
          <a:p>
            <a:pPr lvl="1"/>
            <a:r>
              <a:rPr lang="en-US" sz="2000" dirty="0"/>
              <a:t>Resource-constrained sensing systems</a:t>
            </a:r>
          </a:p>
          <a:p>
            <a:pPr lvl="1"/>
            <a:r>
              <a:rPr lang="en-US" sz="2000" dirty="0"/>
              <a:t>Low-energy wireless networks</a:t>
            </a:r>
          </a:p>
          <a:p>
            <a:pPr lvl="1"/>
            <a:r>
              <a:rPr lang="en-US" sz="2000" dirty="0"/>
              <a:t>Embedded operating systems</a:t>
            </a:r>
          </a:p>
          <a:p>
            <a:r>
              <a:rPr lang="en-US" sz="2400" dirty="0"/>
              <a:t>Teaching</a:t>
            </a:r>
          </a:p>
          <a:p>
            <a:pPr lvl="1"/>
            <a:r>
              <a:rPr lang="en-US" sz="2000" dirty="0"/>
              <a:t>Computer Systems</a:t>
            </a:r>
          </a:p>
          <a:p>
            <a:pPr lvl="2"/>
            <a:r>
              <a:rPr lang="en-US" sz="2000" dirty="0"/>
              <a:t>Intro to Computer Systems</a:t>
            </a:r>
          </a:p>
          <a:p>
            <a:pPr lvl="2"/>
            <a:r>
              <a:rPr lang="en-US" sz="2000" dirty="0"/>
              <a:t>Operating Systems</a:t>
            </a:r>
          </a:p>
          <a:p>
            <a:pPr lvl="2"/>
            <a:r>
              <a:rPr lang="en-US" sz="2000" dirty="0"/>
              <a:t>Microprocessor System Design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F3E89-93A6-4774-8D43-AA2D5F16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  <p:pic>
        <p:nvPicPr>
          <p:cNvPr id="6" name="Google Shape;146;g5c617d92c5_1_0">
            <a:extLst>
              <a:ext uri="{FF2B5EF4-FFF2-40B4-BE49-F238E27FC236}">
                <a16:creationId xmlns:a16="http://schemas.microsoft.com/office/drawing/2014/main" id="{D2DC6C1D-38E0-4B59-A83C-1DE9328E46DD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5040" y="228600"/>
            <a:ext cx="2311192" cy="147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g5c617d92c5_1_0">
            <a:extLst>
              <a:ext uri="{FF2B5EF4-FFF2-40B4-BE49-F238E27FC236}">
                <a16:creationId xmlns:a16="http://schemas.microsoft.com/office/drawing/2014/main" id="{0ED34F3A-FDD2-4273-925E-B2168437E6C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2794" y="228600"/>
            <a:ext cx="2667600" cy="22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3458F9-36F1-4269-A022-EE12427AE4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656" y="4185927"/>
            <a:ext cx="1588738" cy="8946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22DA6C-9979-43F5-9EA0-3691FD54C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9719" y="3126467"/>
            <a:ext cx="1590675" cy="952500"/>
          </a:xfrm>
          <a:prstGeom prst="rect">
            <a:avLst/>
          </a:prstGeom>
        </p:spPr>
      </p:pic>
      <p:pic>
        <p:nvPicPr>
          <p:cNvPr id="2054" name="Picture 6" descr="Parents' Ultimate Guide to Twitch | Common Sense Media">
            <a:extLst>
              <a:ext uri="{FF2B5EF4-FFF2-40B4-BE49-F238E27FC236}">
                <a16:creationId xmlns:a16="http://schemas.microsoft.com/office/drawing/2014/main" id="{1ED15ED4-DC3C-48B0-AE15-7880A8DFD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7154" y="5187517"/>
            <a:ext cx="1583240" cy="9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0E3D32B-6636-4A01-97FE-11A7742C3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040" y="3417898"/>
            <a:ext cx="2879766" cy="17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8C150427-B83B-4115-B73A-4A663B32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040" y="5581404"/>
            <a:ext cx="590796" cy="5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30CCB7-5A4C-4C15-8F91-A1AB4EF52D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040" y="1884181"/>
            <a:ext cx="2514829" cy="13724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C013C8-3BEB-403D-AFFD-01F09B8CD6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397" y="5581405"/>
            <a:ext cx="2063410" cy="5907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059812-E4EE-49E5-BFE5-756752BF81F8}"/>
              </a:ext>
            </a:extLst>
          </p:cNvPr>
          <p:cNvSpPr txBox="1"/>
          <p:nvPr/>
        </p:nvSpPr>
        <p:spPr>
          <a:xfrm>
            <a:off x="9989718" y="2722396"/>
            <a:ext cx="158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Things I love</a:t>
            </a:r>
          </a:p>
        </p:txBody>
      </p:sp>
    </p:spTree>
    <p:extLst>
      <p:ext uri="{BB962C8B-B14F-4D97-AF65-F5344CB8AC3E}">
        <p14:creationId xmlns:p14="http://schemas.microsoft.com/office/powerpoint/2010/main" val="3885365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Undergraduate: satellite radios and computers </a:t>
            </a:r>
          </a:p>
        </p:txBody>
      </p:sp>
      <p:pic>
        <p:nvPicPr>
          <p:cNvPr id="6" name="Content Placeholder 5" descr="A person standing in front of a machine&#10;&#10;Description automatically generated with low confidence">
            <a:extLst>
              <a:ext uri="{FF2B5EF4-FFF2-40B4-BE49-F238E27FC236}">
                <a16:creationId xmlns:a16="http://schemas.microsoft.com/office/drawing/2014/main" id="{D66DCE0E-E28D-43F4-9AA2-8FF074445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595" y="3554330"/>
            <a:ext cx="3235356" cy="27757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  <p:pic>
        <p:nvPicPr>
          <p:cNvPr id="7" name="Google Shape;156;g5c617d92c5_1_24">
            <a:extLst>
              <a:ext uri="{FF2B5EF4-FFF2-40B4-BE49-F238E27FC236}">
                <a16:creationId xmlns:a16="http://schemas.microsoft.com/office/drawing/2014/main" id="{ABE52BC4-8C48-48D2-8BD8-B2CD46A26765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100" y="914400"/>
            <a:ext cx="3641275" cy="52798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58;g5c617d92c5_1_24">
            <a:extLst>
              <a:ext uri="{FF2B5EF4-FFF2-40B4-BE49-F238E27FC236}">
                <a16:creationId xmlns:a16="http://schemas.microsoft.com/office/drawing/2014/main" id="{D6C687FD-B467-43A1-B85B-2BD29F58FE63}"/>
              </a:ext>
            </a:extLst>
          </p:cNvPr>
          <p:cNvSpPr/>
          <p:nvPr/>
        </p:nvSpPr>
        <p:spPr>
          <a:xfrm>
            <a:off x="7362100" y="4244580"/>
            <a:ext cx="1546778" cy="1435332"/>
          </a:xfrm>
          <a:prstGeom prst="ellipse">
            <a:avLst/>
          </a:prstGeom>
          <a:noFill/>
          <a:ln w="1143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7E5CCC-F4D2-4D3C-B215-3AC0B6CEB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95" y="1052821"/>
            <a:ext cx="5698687" cy="237617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608A25-C87F-452A-BB14-DE2922272F07}"/>
              </a:ext>
            </a:extLst>
          </p:cNvPr>
          <p:cNvSpPr txBox="1">
            <a:spLocks/>
          </p:cNvSpPr>
          <p:nvPr/>
        </p:nvSpPr>
        <p:spPr>
          <a:xfrm>
            <a:off x="4279900" y="3796020"/>
            <a:ext cx="2759182" cy="2376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the heck are you supposed to learn this stuff?</a:t>
            </a:r>
          </a:p>
        </p:txBody>
      </p:sp>
    </p:spTree>
    <p:extLst>
      <p:ext uri="{BB962C8B-B14F-4D97-AF65-F5344CB8AC3E}">
        <p14:creationId xmlns:p14="http://schemas.microsoft.com/office/powerpoint/2010/main" val="66892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E4FFA-3428-44FC-BD27-7EB28B9DD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 school: resource-constrained embedded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618A9-F4F1-45DA-8DC7-5F2E40E22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Most interesting to me: the interfaces</a:t>
            </a:r>
          </a:p>
          <a:p>
            <a:pPr lvl="1"/>
            <a:r>
              <a:rPr lang="en-US" dirty="0"/>
              <a:t>Hardware and software</a:t>
            </a:r>
          </a:p>
          <a:p>
            <a:pPr lvl="1"/>
            <a:r>
              <a:rPr lang="en-US" dirty="0"/>
              <a:t>Applications and OS</a:t>
            </a:r>
          </a:p>
          <a:p>
            <a:pPr lvl="1"/>
            <a:r>
              <a:rPr lang="en-US" dirty="0"/>
              <a:t>Communication</a:t>
            </a:r>
          </a:p>
          <a:p>
            <a:r>
              <a:rPr lang="en-US" dirty="0"/>
              <a:t>Again: learn by doing</a:t>
            </a:r>
          </a:p>
          <a:p>
            <a:pPr lvl="1"/>
            <a:r>
              <a:rPr lang="en-US" dirty="0"/>
              <a:t>And with significant assistance from your peers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807EE-D3C2-495C-A3B0-5CF59D1C1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D243D-D061-4B3A-811C-FA460B05A1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20" y="1143000"/>
            <a:ext cx="3611151" cy="1970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1546D-7A3D-4EFC-A233-C0AC61AA69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580" y="2595236"/>
            <a:ext cx="3314922" cy="2027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8C128-7D4F-40E6-8C9B-B28DD158A5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5709" y="4766107"/>
            <a:ext cx="3362379" cy="1634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C72B6-BF5A-40C4-A3DD-694798DCE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040" y="1189177"/>
            <a:ext cx="2190460" cy="289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833E3-81E4-4B52-9025-661D326443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344" y="1045907"/>
            <a:ext cx="2313512" cy="16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78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B6A0-D56A-404D-9DEC-B886F68E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Faculty: now I can choose what to teach!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63300-2100-411A-B266-C6E69941E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provide classes that teach more advanced embedded systems topics</a:t>
            </a:r>
          </a:p>
          <a:p>
            <a:pPr lvl="1"/>
            <a:r>
              <a:rPr lang="en-US" dirty="0"/>
              <a:t>Hopefully, generally useful to other nearby domains of CS and ECE too!</a:t>
            </a:r>
          </a:p>
          <a:p>
            <a:pPr lvl="1"/>
            <a:endParaRPr lang="en-US" dirty="0"/>
          </a:p>
          <a:p>
            <a:r>
              <a:rPr lang="en-US" dirty="0"/>
              <a:t>Result: this course!</a:t>
            </a:r>
          </a:p>
          <a:p>
            <a:pPr lvl="1"/>
            <a:r>
              <a:rPr lang="en-US" dirty="0"/>
              <a:t>Really would be much nicer in person, but </a:t>
            </a:r>
            <a:r>
              <a:rPr lang="en-US" b="0" i="0" dirty="0">
                <a:solidFill>
                  <a:srgbClr val="E8E7E3"/>
                </a:solidFill>
                <a:effectLst/>
                <a:latin typeface="apple color emoji"/>
              </a:rPr>
              <a:t>🤷‍♀️</a:t>
            </a:r>
            <a:endParaRPr lang="en-US" b="1" i="0" dirty="0">
              <a:solidFill>
                <a:srgbClr val="E8E7E3"/>
              </a:solidFill>
              <a:effectLst/>
              <a:latin typeface="helvetica neue"/>
            </a:endParaRPr>
          </a:p>
          <a:p>
            <a:pPr lvl="1"/>
            <a:r>
              <a:rPr lang="en-US" dirty="0"/>
              <a:t>Course goals: make students familiar with a number of different wireless protocols and their tradeoffs</a:t>
            </a:r>
          </a:p>
          <a:p>
            <a:pPr lvl="2"/>
            <a:r>
              <a:rPr lang="en-US" dirty="0"/>
              <a:t>Practical hands-on experience with some networks</a:t>
            </a:r>
          </a:p>
          <a:p>
            <a:pPr lvl="2"/>
            <a:r>
              <a:rPr lang="en-US" dirty="0"/>
              <a:t>Open-ended project where students can choose their specific focus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BD10B-243C-41ED-A800-A0C0DA55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33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endParaRPr lang="en-US" dirty="0"/>
          </a:p>
          <a:p>
            <a:r>
              <a:rPr lang="en-US" b="1" dirty="0"/>
              <a:t>Internet of Things</a:t>
            </a:r>
          </a:p>
          <a:p>
            <a:endParaRPr lang="en-US" dirty="0"/>
          </a:p>
          <a:p>
            <a:r>
              <a:rPr lang="en-US" dirty="0"/>
              <a:t>Course Overview</a:t>
            </a:r>
          </a:p>
          <a:p>
            <a:endParaRPr lang="en-US" dirty="0"/>
          </a:p>
          <a:p>
            <a:r>
              <a:rPr lang="en-US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326431982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1FF9501-8777-470B-A8C6-E79AF52D4E7C}" vid="{317817C1-429F-4BA5-B259-C4AAC6A82E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cs397_template</Template>
  <TotalTime>1399</TotalTime>
  <Words>1886</Words>
  <Application>Microsoft Office PowerPoint</Application>
  <PresentationFormat>Widescreen</PresentationFormat>
  <Paragraphs>449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apple color emoji</vt:lpstr>
      <vt:lpstr>Arial</vt:lpstr>
      <vt:lpstr>Calibri</vt:lpstr>
      <vt:lpstr>helvetica neue</vt:lpstr>
      <vt:lpstr>Tahoma</vt:lpstr>
      <vt:lpstr>Class Slides</vt:lpstr>
      <vt:lpstr>Lecture 01 Introduction</vt:lpstr>
      <vt:lpstr>Today’s Goals</vt:lpstr>
      <vt:lpstr>Outline</vt:lpstr>
      <vt:lpstr>Welcome to CS397/497!</vt:lpstr>
      <vt:lpstr>Branden Ghena (he/him)</vt:lpstr>
      <vt:lpstr>Undergraduate: satellite radios and computers </vt:lpstr>
      <vt:lpstr>Grad school: resource-constrained embedded systems</vt:lpstr>
      <vt:lpstr>Faculty: now I can choose what to teach!</vt:lpstr>
      <vt:lpstr>Outline</vt:lpstr>
      <vt:lpstr>Perspective of this course</vt:lpstr>
      <vt:lpstr>Discussion: what is the Internet of Things?</vt:lpstr>
      <vt:lpstr>Discussion: what is the Internet of Things?</vt:lpstr>
      <vt:lpstr>Thought experiment on capabilities</vt:lpstr>
      <vt:lpstr>Thought experiment on capabilities</vt:lpstr>
      <vt:lpstr>Thought experiment on energy</vt:lpstr>
      <vt:lpstr>Thought experiment on energy</vt:lpstr>
      <vt:lpstr>Branden’s take on the Internet of Things</vt:lpstr>
      <vt:lpstr>Warning: Internet of Crap</vt:lpstr>
      <vt:lpstr>Internet of Insecure Crap</vt:lpstr>
      <vt:lpstr>Outline</vt:lpstr>
      <vt:lpstr>General course structure</vt:lpstr>
      <vt:lpstr>Grading</vt:lpstr>
      <vt:lpstr>Labs</vt:lpstr>
      <vt:lpstr>Lab hardware</vt:lpstr>
      <vt:lpstr>Lab grading</vt:lpstr>
      <vt:lpstr>Project</vt:lpstr>
      <vt:lpstr>Project proposals</vt:lpstr>
      <vt:lpstr>Project ideas</vt:lpstr>
      <vt:lpstr>Project ideas</vt:lpstr>
      <vt:lpstr>Hardware for projects</vt:lpstr>
      <vt:lpstr>Outline</vt:lpstr>
      <vt:lpstr>Schedule</vt:lpstr>
      <vt:lpstr>Bluetooth Low Energy</vt:lpstr>
      <vt:lpstr>802.15.4 &amp; Thread</vt:lpstr>
      <vt:lpstr>WiFi (802.11)</vt:lpstr>
      <vt:lpstr>LPWANs (Low-Power Wide-Area Networks)</vt:lpstr>
      <vt:lpstr>Extras</vt:lpstr>
      <vt:lpstr>Why use wireless?</vt:lpstr>
      <vt:lpstr>What is hard about wireless?</vt:lpstr>
      <vt:lpstr>Wireless is a shared medium</vt:lpstr>
      <vt:lpstr>Increasing network capacity is challenging</vt:lpstr>
      <vt:lpstr>RF communication</vt:lpstr>
      <vt:lpstr>Wireless spectrum is allocated to specific uses</vt:lpstr>
      <vt:lpstr>Unlicensed bands are where IoT thrives</vt:lpstr>
      <vt:lpstr>Model of RF communication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Branden Ghena</dc:creator>
  <cp:lastModifiedBy>Branden Ghena</cp:lastModifiedBy>
  <cp:revision>48</cp:revision>
  <dcterms:created xsi:type="dcterms:W3CDTF">2021-01-09T21:51:34Z</dcterms:created>
  <dcterms:modified xsi:type="dcterms:W3CDTF">2021-03-29T16:41:23Z</dcterms:modified>
</cp:coreProperties>
</file>