
<file path=[Content_Types].xml><?xml version="1.0" encoding="utf-8"?>
<Types xmlns="http://schemas.openxmlformats.org/package/2006/content-types">
  <Default Extension="(null)" ContentType="image/x-emf"/>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 id="2147483715" r:id="rId2"/>
  </p:sldMasterIdLst>
  <p:notesMasterIdLst>
    <p:notesMasterId r:id="rId83"/>
  </p:notesMasterIdLst>
  <p:sldIdLst>
    <p:sldId id="256" r:id="rId3"/>
    <p:sldId id="2318" r:id="rId4"/>
    <p:sldId id="2410" r:id="rId5"/>
    <p:sldId id="264" r:id="rId6"/>
    <p:sldId id="2408" r:id="rId7"/>
    <p:sldId id="2278" r:id="rId8"/>
    <p:sldId id="2321" r:id="rId9"/>
    <p:sldId id="2302" r:id="rId10"/>
    <p:sldId id="2256" r:id="rId11"/>
    <p:sldId id="2303" r:id="rId12"/>
    <p:sldId id="2304" r:id="rId13"/>
    <p:sldId id="2263" r:id="rId14"/>
    <p:sldId id="2305" r:id="rId15"/>
    <p:sldId id="2308" r:id="rId16"/>
    <p:sldId id="2316" r:id="rId17"/>
    <p:sldId id="2306" r:id="rId18"/>
    <p:sldId id="2399" r:id="rId19"/>
    <p:sldId id="2400" r:id="rId20"/>
    <p:sldId id="2317" r:id="rId21"/>
    <p:sldId id="2319" r:id="rId22"/>
    <p:sldId id="2407" r:id="rId23"/>
    <p:sldId id="2285" r:id="rId24"/>
    <p:sldId id="383" r:id="rId25"/>
    <p:sldId id="2286" r:id="rId26"/>
    <p:sldId id="2264" r:id="rId27"/>
    <p:sldId id="2382" r:id="rId28"/>
    <p:sldId id="2288" r:id="rId29"/>
    <p:sldId id="2402" r:id="rId30"/>
    <p:sldId id="2401" r:id="rId31"/>
    <p:sldId id="2403" r:id="rId32"/>
    <p:sldId id="2260" r:id="rId33"/>
    <p:sldId id="2269" r:id="rId34"/>
    <p:sldId id="2273" r:id="rId35"/>
    <p:sldId id="2268" r:id="rId36"/>
    <p:sldId id="2270" r:id="rId37"/>
    <p:sldId id="2406" r:id="rId38"/>
    <p:sldId id="2290" r:id="rId39"/>
    <p:sldId id="2275" r:id="rId40"/>
    <p:sldId id="2409" r:id="rId41"/>
    <p:sldId id="2271" r:id="rId42"/>
    <p:sldId id="2274" r:id="rId43"/>
    <p:sldId id="2277" r:id="rId44"/>
    <p:sldId id="330" r:id="rId45"/>
    <p:sldId id="343" r:id="rId46"/>
    <p:sldId id="291" r:id="rId47"/>
    <p:sldId id="432" r:id="rId48"/>
    <p:sldId id="2281" r:id="rId49"/>
    <p:sldId id="2315" r:id="rId50"/>
    <p:sldId id="2309" r:id="rId51"/>
    <p:sldId id="2405" r:id="rId52"/>
    <p:sldId id="349" r:id="rId53"/>
    <p:sldId id="1957" r:id="rId54"/>
    <p:sldId id="1956" r:id="rId55"/>
    <p:sldId id="278" r:id="rId56"/>
    <p:sldId id="279" r:id="rId57"/>
    <p:sldId id="1876" r:id="rId58"/>
    <p:sldId id="1799" r:id="rId59"/>
    <p:sldId id="2404" r:id="rId60"/>
    <p:sldId id="1878" r:id="rId61"/>
    <p:sldId id="1879" r:id="rId62"/>
    <p:sldId id="1880" r:id="rId63"/>
    <p:sldId id="1881" r:id="rId64"/>
    <p:sldId id="1882" r:id="rId65"/>
    <p:sldId id="1994" r:id="rId66"/>
    <p:sldId id="1888" r:id="rId67"/>
    <p:sldId id="2383" r:id="rId68"/>
    <p:sldId id="2267" r:id="rId69"/>
    <p:sldId id="2257" r:id="rId70"/>
    <p:sldId id="2036" r:id="rId71"/>
    <p:sldId id="313" r:id="rId72"/>
    <p:sldId id="2350" r:id="rId73"/>
    <p:sldId id="336" r:id="rId74"/>
    <p:sldId id="2352" r:id="rId75"/>
    <p:sldId id="2398" r:id="rId76"/>
    <p:sldId id="2387" r:id="rId77"/>
    <p:sldId id="2320" r:id="rId78"/>
    <p:sldId id="2386" r:id="rId79"/>
    <p:sldId id="2296" r:id="rId80"/>
    <p:sldId id="2298" r:id="rId81"/>
    <p:sldId id="2299"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4C0DD7-F1CF-4368-81C8-E87A97418579}">
          <p14:sldIdLst>
            <p14:sldId id="256"/>
          </p14:sldIdLst>
        </p14:section>
        <p14:section name="Goals" id="{1DC203D8-8C04-4F3B-815B-A15E3261C9A4}">
          <p14:sldIdLst>
            <p14:sldId id="2318"/>
            <p14:sldId id="2410"/>
            <p14:sldId id="264"/>
          </p14:sldIdLst>
        </p14:section>
        <p14:section name="Backscatter Background" id="{322CE587-1034-44D7-9BBE-52D43A4D5FC2}">
          <p14:sldIdLst>
            <p14:sldId id="2408"/>
            <p14:sldId id="2278"/>
            <p14:sldId id="2321"/>
            <p14:sldId id="2302"/>
            <p14:sldId id="2256"/>
            <p14:sldId id="2303"/>
            <p14:sldId id="2304"/>
            <p14:sldId id="2263"/>
            <p14:sldId id="2305"/>
            <p14:sldId id="2308"/>
            <p14:sldId id="2316"/>
            <p14:sldId id="2306"/>
            <p14:sldId id="2399"/>
            <p14:sldId id="2400"/>
            <p14:sldId id="2317"/>
            <p14:sldId id="2319"/>
          </p14:sldIdLst>
        </p14:section>
        <p14:section name="RFID Overview" id="{B55B8E8C-5EAB-4A1E-A4E9-AE5E896E46FA}">
          <p14:sldIdLst>
            <p14:sldId id="2407"/>
            <p14:sldId id="2285"/>
            <p14:sldId id="383"/>
            <p14:sldId id="2286"/>
            <p14:sldId id="2264"/>
            <p14:sldId id="2382"/>
            <p14:sldId id="2288"/>
            <p14:sldId id="2402"/>
            <p14:sldId id="2401"/>
            <p14:sldId id="2403"/>
            <p14:sldId id="2260"/>
            <p14:sldId id="2269"/>
            <p14:sldId id="2273"/>
            <p14:sldId id="2268"/>
            <p14:sldId id="2270"/>
          </p14:sldIdLst>
        </p14:section>
        <p14:section name="Backscatter Sensors" id="{96FE5EA8-71AD-48D2-8125-A5BC1C6CA63C}">
          <p14:sldIdLst>
            <p14:sldId id="2406"/>
            <p14:sldId id="2290"/>
            <p14:sldId id="2275"/>
            <p14:sldId id="2409"/>
            <p14:sldId id="2271"/>
            <p14:sldId id="2274"/>
            <p14:sldId id="2277"/>
            <p14:sldId id="330"/>
            <p14:sldId id="343"/>
            <p14:sldId id="291"/>
            <p14:sldId id="432"/>
            <p14:sldId id="2281"/>
            <p14:sldId id="2315"/>
            <p14:sldId id="2309"/>
          </p14:sldIdLst>
        </p14:section>
        <p14:section name="Backscatter Localization" id="{685C4522-78EF-4234-AE4A-C40782FBFD4F}">
          <p14:sldIdLst>
            <p14:sldId id="2405"/>
            <p14:sldId id="349"/>
            <p14:sldId id="1957"/>
            <p14:sldId id="1956"/>
            <p14:sldId id="278"/>
            <p14:sldId id="279"/>
            <p14:sldId id="1876"/>
            <p14:sldId id="1799"/>
            <p14:sldId id="2404"/>
            <p14:sldId id="1878"/>
            <p14:sldId id="1879"/>
            <p14:sldId id="1880"/>
            <p14:sldId id="1881"/>
            <p14:sldId id="1882"/>
            <p14:sldId id="1994"/>
            <p14:sldId id="1888"/>
          </p14:sldIdLst>
        </p14:section>
        <p14:section name="NFC" id="{5C89B579-95F1-4C92-AD0E-E37AF2B4761C}">
          <p14:sldIdLst>
            <p14:sldId id="2383"/>
            <p14:sldId id="2267"/>
            <p14:sldId id="2257"/>
            <p14:sldId id="2036"/>
            <p14:sldId id="313"/>
            <p14:sldId id="2350"/>
            <p14:sldId id="336"/>
            <p14:sldId id="2352"/>
            <p14:sldId id="2398"/>
          </p14:sldIdLst>
        </p14:section>
        <p14:section name="Wrapup" id="{29A7F866-9DA9-446B-8359-CE426CB89C7A}">
          <p14:sldIdLst>
            <p14:sldId id="2387"/>
            <p14:sldId id="2320"/>
          </p14:sldIdLst>
        </p14:section>
        <p14:section name="Bonus: Wakeup Radios" id="{003E3437-1FC7-4C4E-96BB-8AB20CA32D48}">
          <p14:sldIdLst>
            <p14:sldId id="2386"/>
            <p14:sldId id="2296"/>
            <p14:sldId id="2298"/>
            <p14:sldId id="229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2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87590" autoAdjust="0"/>
  </p:normalViewPr>
  <p:slideViewPr>
    <p:cSldViewPr snapToGrid="0">
      <p:cViewPr varScale="1">
        <p:scale>
          <a:sx n="113" d="100"/>
          <a:sy n="113" d="100"/>
        </p:scale>
        <p:origin x="92" y="3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7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BF250-3188-4B97-91A0-4CBD75F11794}" type="datetimeFigureOut">
              <a:rPr lang="en-US" smtClean="0"/>
              <a:t>6/2/2026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DC289-C093-4A03-96E3-7FA6F6D9C6F5}" type="slidenum">
              <a:rPr lang="en-US" smtClean="0"/>
              <a:t>‹#›</a:t>
            </a:fld>
            <a:endParaRPr lang="en-US"/>
          </a:p>
        </p:txBody>
      </p:sp>
    </p:spTree>
    <p:extLst>
      <p:ext uri="{BB962C8B-B14F-4D97-AF65-F5344CB8AC3E}">
        <p14:creationId xmlns:p14="http://schemas.microsoft.com/office/powerpoint/2010/main" val="2478410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22</a:t>
            </a:fld>
            <a:endParaRPr lang="en-US"/>
          </a:p>
        </p:txBody>
      </p:sp>
    </p:spTree>
    <p:extLst>
      <p:ext uri="{BB962C8B-B14F-4D97-AF65-F5344CB8AC3E}">
        <p14:creationId xmlns:p14="http://schemas.microsoft.com/office/powerpoint/2010/main" val="1008158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445267-E1A4-074A-A884-6BFE3F4EEE27}" type="slidenum">
              <a:rPr lang="en-US" smtClean="0"/>
              <a:t>61</a:t>
            </a:fld>
            <a:endParaRPr lang="en-US"/>
          </a:p>
        </p:txBody>
      </p:sp>
    </p:spTree>
    <p:extLst>
      <p:ext uri="{BB962C8B-B14F-4D97-AF65-F5344CB8AC3E}">
        <p14:creationId xmlns:p14="http://schemas.microsoft.com/office/powerpoint/2010/main" val="2123876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445267-E1A4-074A-A884-6BFE3F4EEE27}" type="slidenum">
              <a:rPr lang="en-US" smtClean="0"/>
              <a:t>62</a:t>
            </a:fld>
            <a:endParaRPr lang="en-US"/>
          </a:p>
        </p:txBody>
      </p:sp>
    </p:spTree>
    <p:extLst>
      <p:ext uri="{BB962C8B-B14F-4D97-AF65-F5344CB8AC3E}">
        <p14:creationId xmlns:p14="http://schemas.microsoft.com/office/powerpoint/2010/main" val="3629358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63</a:t>
            </a:fld>
            <a:endParaRPr lang="en-US"/>
          </a:p>
        </p:txBody>
      </p:sp>
    </p:spTree>
    <p:extLst>
      <p:ext uri="{BB962C8B-B14F-4D97-AF65-F5344CB8AC3E}">
        <p14:creationId xmlns:p14="http://schemas.microsoft.com/office/powerpoint/2010/main" val="1509539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65</a:t>
            </a:fld>
            <a:endParaRPr lang="en-US"/>
          </a:p>
        </p:txBody>
      </p:sp>
    </p:spTree>
    <p:extLst>
      <p:ext uri="{BB962C8B-B14F-4D97-AF65-F5344CB8AC3E}">
        <p14:creationId xmlns:p14="http://schemas.microsoft.com/office/powerpoint/2010/main" val="354968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Papers misuse “RFID” to mean backscatter, and misuse “passive tag” to mean anything that doesn’t actively emit RF.</a:t>
            </a:r>
          </a:p>
          <a:p>
            <a:endParaRPr lang="en-US" dirty="0"/>
          </a:p>
          <a:p>
            <a:r>
              <a:rPr lang="en-US" dirty="0"/>
              <a:t>Most things that do backscatter don’t do the energy harvesting bit</a:t>
            </a:r>
          </a:p>
          <a:p>
            <a:endParaRPr lang="en-US" dirty="0"/>
          </a:p>
          <a:p>
            <a:r>
              <a:rPr lang="en-US" dirty="0"/>
              <a:t>Many papers that do backscatter describe themselves as RFID, but don’t follow any RFID communication standard</a:t>
            </a:r>
          </a:p>
        </p:txBody>
      </p:sp>
      <p:sp>
        <p:nvSpPr>
          <p:cNvPr id="4" name="Slide Number Placeholder 3"/>
          <p:cNvSpPr>
            <a:spLocks noGrp="1"/>
          </p:cNvSpPr>
          <p:nvPr>
            <p:ph type="sldNum" sz="quarter" idx="5"/>
          </p:nvPr>
        </p:nvSpPr>
        <p:spPr/>
        <p:txBody>
          <a:bodyPr/>
          <a:lstStyle/>
          <a:p>
            <a:fld id="{7A445267-E1A4-074A-A884-6BFE3F4EEE27}" type="slidenum">
              <a:rPr lang="en-US" smtClean="0"/>
              <a:t>24</a:t>
            </a:fld>
            <a:endParaRPr lang="en-US"/>
          </a:p>
        </p:txBody>
      </p:sp>
    </p:spTree>
    <p:extLst>
      <p:ext uri="{BB962C8B-B14F-4D97-AF65-F5344CB8AC3E}">
        <p14:creationId xmlns:p14="http://schemas.microsoft.com/office/powerpoint/2010/main" val="466408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If we look into a RFID reader's configuration, there is a single device that both receives the backscatter transmissions and generates the necessary carrier signal. This is called a monostatic configuration.</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LoRea</a:t>
            </a:r>
            <a:r>
              <a:rPr lang="en-GB" sz="1800" dirty="0">
                <a:effectLst/>
                <a:latin typeface="Calibri" panose="020F0502020204030204" pitchFamily="34" charset="0"/>
                <a:ea typeface="Calibri" panose="020F0502020204030204" pitchFamily="34" charset="0"/>
                <a:cs typeface="Times New Roman" panose="02020603050405020304" pitchFamily="18" charset="0"/>
              </a:rPr>
              <a:t>, we decouple the task of carrier signal generation and the reception of the backscatter transmissions. We adopt a bistatic configuration as we show in the slide. We have a dedicated device for carrier signal generation and reception. </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advantage of the bistatic configuration is two-fold: First, we can attenuate the carrier signal arriving at the receiver due to the path loss suffered due to the propagation of the wireless signal. This helps us reduce interference from stronger carrier signal to much weaker backscatter transmission. Second, it also enables us to use the devices that surround us, such as smartphones or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wifi</a:t>
            </a:r>
            <a:r>
              <a:rPr lang="en-GB" sz="1800" dirty="0">
                <a:effectLst/>
                <a:latin typeface="Calibri" panose="020F0502020204030204" pitchFamily="34" charset="0"/>
                <a:ea typeface="Calibri" panose="020F0502020204030204" pitchFamily="34" charset="0"/>
                <a:cs typeface="Times New Roman" panose="02020603050405020304" pitchFamily="18" charset="0"/>
              </a:rPr>
              <a:t> router, as sources for providing the necessary carrier signal to support backscatter transmissions. In fact,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lorea</a:t>
            </a:r>
            <a:r>
              <a:rPr lang="en-GB" sz="1800" dirty="0">
                <a:effectLst/>
                <a:latin typeface="Calibri" panose="020F0502020204030204" pitchFamily="34" charset="0"/>
                <a:ea typeface="Calibri" panose="020F0502020204030204" pitchFamily="34" charset="0"/>
                <a:cs typeface="Times New Roman" panose="02020603050405020304" pitchFamily="18" charset="0"/>
              </a:rPr>
              <a:t>, we demonstrate the use of these devices to provide the carrier signal.’</a:t>
            </a:r>
          </a:p>
          <a:p>
            <a:pPr>
              <a:lnSpc>
                <a:spcPct val="107000"/>
              </a:lnSpc>
              <a:spcAft>
                <a:spcPts val="800"/>
              </a:spcAft>
            </a:pP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94700-B420-704F-B552-A4F4362F18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8375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The second design element that we incorporate in the design of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LoRea</a:t>
            </a:r>
            <a:r>
              <a:rPr lang="en-GB" sz="1800" dirty="0">
                <a:effectLst/>
                <a:latin typeface="Calibri" panose="020F0502020204030204" pitchFamily="34" charset="0"/>
                <a:ea typeface="Calibri" panose="020F0502020204030204" pitchFamily="34" charset="0"/>
                <a:cs typeface="Times New Roman" panose="02020603050405020304" pitchFamily="18" charset="0"/>
              </a:rPr>
              <a:t> is that we create separation in frequency between the carrier signal and the reflected transmissions. We transmit the backscattered signal at a particular offset from the carrier signal.  This is unlike systems such as RFIDs that transmit at the same frequency as the carrier signal, requiring complex and expensive self-interference cancellation mechanisms.</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To backscatter at an offset from the carrier signal, we take advantage of the property that the backscatter is a mixing process. If a carrier signal is incident on the backscatter tag, and if we toggle the antenna, i.e., change the antenna's state between absorption and reflection state at a frequency delta f, we can now create backscatter transmissions at a frequency offset of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Fc+delta</a:t>
            </a:r>
            <a:r>
              <a:rPr lang="en-GB" sz="1800" dirty="0">
                <a:effectLst/>
                <a:latin typeface="Calibri" panose="020F0502020204030204" pitchFamily="34" charset="0"/>
                <a:ea typeface="Calibri" panose="020F0502020204030204" pitchFamily="34" charset="0"/>
                <a:cs typeface="Times New Roman" panose="02020603050405020304" pitchFamily="18" charset="0"/>
              </a:rPr>
              <a:t> F due to the mixing property.</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Most modern radio transceivers have bandpass filters present in adjacent frequency bands. They support these to enable co-existence on the shared wireless spectrum to suppress interference from adjacent traffic. We use these filters to our advantage; we place the carrier signal in the bandpass filter and significantly attenuate the carrier signal.</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By incorporating the decoupling in space and frequency, we can reduce the interference to the weak backscatter transmissions from stronger carrier signal by up to 50-70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dB.</a:t>
            </a:r>
            <a:r>
              <a:rPr lang="en-GB" sz="1800" dirty="0">
                <a:effectLst/>
                <a:latin typeface="Calibri" panose="020F0502020204030204" pitchFamily="34" charset="0"/>
                <a:ea typeface="Calibri" panose="020F0502020204030204" pitchFamily="34" charset="0"/>
                <a:cs typeface="Times New Roman" panose="02020603050405020304" pitchFamily="18" charset="0"/>
              </a:rPr>
              <a:t> We do not need to employ any complex self-interference cancellation mechanisms that are used on existing RFID readers. We use off-the-shelf commodity transceivers that just cost a few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usd</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carrier generation and the reception, thus significantly lowering the infrastructure's cost and complexity to support backscatter transmissions.</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94700-B420-704F-B552-A4F4362F18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2631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94700-B420-704F-B552-A4F4362F18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2308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(free use): https://</a:t>
            </a:r>
            <a:r>
              <a:rPr lang="en-US" dirty="0" err="1"/>
              <a:t>www.google.com</a:t>
            </a:r>
            <a:r>
              <a:rPr lang="en-US" dirty="0"/>
              <a:t>/</a:t>
            </a:r>
            <a:r>
              <a:rPr lang="en-US" dirty="0" err="1"/>
              <a:t>imgres?imgurl</a:t>
            </a:r>
            <a:r>
              <a:rPr lang="en-US" dirty="0"/>
              <a:t>=http%3A%2F%2Fwww.crismatec.com%2Fpython%2Fmo%2Finteriors-photography-modern-office-workspace-for-metaphore-design_office-decoration.jpg&amp;imgrefurl=http%3A%2F%2Fwww.crismatec.com%2F1489389139%2Fmnc%2Fb3b60136b4fec2dd%2F&amp;docid=rzPzabXuQo6qOM&amp;tbnid=Ag7dvYLgrHLwIM%3A&amp;vet=1&amp;w=1800&amp;h=1200&amp;hl=</a:t>
            </a:r>
            <a:r>
              <a:rPr lang="en-US" dirty="0" err="1"/>
              <a:t>en&amp;safe</a:t>
            </a:r>
            <a:r>
              <a:rPr lang="en-US" dirty="0"/>
              <a:t>=</a:t>
            </a:r>
            <a:r>
              <a:rPr lang="en-US" dirty="0" err="1"/>
              <a:t>images&amp;bih</a:t>
            </a:r>
            <a:r>
              <a:rPr lang="en-US" dirty="0"/>
              <a:t>=803&amp;biw=1440&amp;ved=2ahUKEwiZ45vr19fdAhUBiIMKHfF8Dv0QxiAoBnoECAEQGg&amp;iact=</a:t>
            </a:r>
            <a:r>
              <a:rPr lang="en-US" dirty="0" err="1"/>
              <a:t>c&amp;ictx</a:t>
            </a:r>
            <a:r>
              <a:rPr lang="en-US" dirty="0"/>
              <a:t>=1</a:t>
            </a:r>
          </a:p>
        </p:txBody>
      </p:sp>
      <p:sp>
        <p:nvSpPr>
          <p:cNvPr id="4" name="Slide Number Placeholder 3"/>
          <p:cNvSpPr>
            <a:spLocks noGrp="1"/>
          </p:cNvSpPr>
          <p:nvPr>
            <p:ph type="sldNum" sz="quarter" idx="5"/>
          </p:nvPr>
        </p:nvSpPr>
        <p:spPr/>
        <p:txBody>
          <a:bodyPr/>
          <a:lstStyle/>
          <a:p>
            <a:fld id="{EC6E72C8-B306-334A-98CF-1A8A9A882434}" type="slidenum">
              <a:rPr lang="en-US" smtClean="0"/>
              <a:t>51</a:t>
            </a:fld>
            <a:endParaRPr lang="en-US"/>
          </a:p>
        </p:txBody>
      </p:sp>
    </p:spTree>
    <p:extLst>
      <p:ext uri="{BB962C8B-B14F-4D97-AF65-F5344CB8AC3E}">
        <p14:creationId xmlns:p14="http://schemas.microsoft.com/office/powerpoint/2010/main" val="3705124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38B07-62CB-E9D5-57CF-CA3AAEBBF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547E30-E59D-5FBC-DB74-BAF62BAB8D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32BF78-DA3A-E7D2-F598-F0D3D3DFB613}"/>
              </a:ext>
            </a:extLst>
          </p:cNvPr>
          <p:cNvSpPr>
            <a:spLocks noGrp="1"/>
          </p:cNvSpPr>
          <p:nvPr>
            <p:ph type="body" idx="1"/>
          </p:nvPr>
        </p:nvSpPr>
        <p:spPr/>
        <p:txBody>
          <a:bodyPr/>
          <a:lstStyle/>
          <a:p>
            <a:r>
              <a:rPr lang="en-US" dirty="0"/>
              <a:t>NB: 900 </a:t>
            </a:r>
            <a:r>
              <a:rPr lang="en-US" dirty="0" err="1"/>
              <a:t>Mhz</a:t>
            </a:r>
            <a:r>
              <a:rPr lang="en-US" dirty="0"/>
              <a:t> -&gt; wavelength = 299792458 / 900e6 = 0.33</a:t>
            </a:r>
          </a:p>
          <a:p>
            <a:r>
              <a:rPr lang="en-US" dirty="0"/>
              <a:t>20 * log10(.33 / (4 * pi * 5)) = -45.6</a:t>
            </a:r>
          </a:p>
          <a:p>
            <a:endParaRPr lang="en-US" dirty="0"/>
          </a:p>
          <a:p>
            <a:r>
              <a:rPr lang="en-US" dirty="0"/>
              <a:t>Over 100 dB (or over 1 billion times more power)</a:t>
            </a:r>
          </a:p>
        </p:txBody>
      </p:sp>
      <p:sp>
        <p:nvSpPr>
          <p:cNvPr id="4" name="Slide Number Placeholder 3">
            <a:extLst>
              <a:ext uri="{FF2B5EF4-FFF2-40B4-BE49-F238E27FC236}">
                <a16:creationId xmlns:a16="http://schemas.microsoft.com/office/drawing/2014/main" id="{7E118EC5-16AE-0368-84E8-5CA308C00C50}"/>
              </a:ext>
            </a:extLst>
          </p:cNvPr>
          <p:cNvSpPr>
            <a:spLocks noGrp="1"/>
          </p:cNvSpPr>
          <p:nvPr>
            <p:ph type="sldNum" sz="quarter" idx="10"/>
          </p:nvPr>
        </p:nvSpPr>
        <p:spPr/>
        <p:txBody>
          <a:bodyPr/>
          <a:lstStyle/>
          <a:p>
            <a:fld id="{7A445267-E1A4-074A-A884-6BFE3F4EEE27}" type="slidenum">
              <a:rPr lang="en-US" smtClean="0"/>
              <a:t>58</a:t>
            </a:fld>
            <a:endParaRPr lang="en-US"/>
          </a:p>
        </p:txBody>
      </p:sp>
    </p:spTree>
    <p:extLst>
      <p:ext uri="{BB962C8B-B14F-4D97-AF65-F5344CB8AC3E}">
        <p14:creationId xmlns:p14="http://schemas.microsoft.com/office/powerpoint/2010/main" val="939492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NB: 900 </a:t>
            </a:r>
            <a:r>
              <a:rPr lang="en-US" dirty="0" err="1"/>
              <a:t>Mhz</a:t>
            </a:r>
            <a:r>
              <a:rPr lang="en-US" dirty="0"/>
              <a:t> -&gt; wavelength = 299792458 / 900e6 = 0.33</a:t>
            </a:r>
          </a:p>
          <a:p>
            <a:r>
              <a:rPr lang="en-US" dirty="0"/>
              <a:t>20 * log10(.33 / (4 * pi * 5)) = -45.6</a:t>
            </a:r>
          </a:p>
          <a:p>
            <a:endParaRPr lang="en-US" dirty="0"/>
          </a:p>
          <a:p>
            <a:r>
              <a:rPr lang="en-US" dirty="0"/>
              <a:t>Just 60 dB, only a million times off!</a:t>
            </a:r>
          </a:p>
        </p:txBody>
      </p:sp>
      <p:sp>
        <p:nvSpPr>
          <p:cNvPr id="4" name="Slide Number Placeholder 3"/>
          <p:cNvSpPr>
            <a:spLocks noGrp="1"/>
          </p:cNvSpPr>
          <p:nvPr>
            <p:ph type="sldNum" sz="quarter" idx="10"/>
          </p:nvPr>
        </p:nvSpPr>
        <p:spPr/>
        <p:txBody>
          <a:bodyPr/>
          <a:lstStyle/>
          <a:p>
            <a:fld id="{7A445267-E1A4-074A-A884-6BFE3F4EEE27}" type="slidenum">
              <a:rPr lang="en-US" smtClean="0"/>
              <a:t>59</a:t>
            </a:fld>
            <a:endParaRPr lang="en-US"/>
          </a:p>
        </p:txBody>
      </p:sp>
    </p:spTree>
    <p:extLst>
      <p:ext uri="{BB962C8B-B14F-4D97-AF65-F5344CB8AC3E}">
        <p14:creationId xmlns:p14="http://schemas.microsoft.com/office/powerpoint/2010/main" val="2484414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Environment does not change</a:t>
            </a:r>
          </a:p>
        </p:txBody>
      </p:sp>
      <p:sp>
        <p:nvSpPr>
          <p:cNvPr id="4" name="Slide Number Placeholder 3"/>
          <p:cNvSpPr>
            <a:spLocks noGrp="1"/>
          </p:cNvSpPr>
          <p:nvPr>
            <p:ph type="sldNum" sz="quarter" idx="10"/>
          </p:nvPr>
        </p:nvSpPr>
        <p:spPr/>
        <p:txBody>
          <a:bodyPr/>
          <a:lstStyle/>
          <a:p>
            <a:fld id="{7A445267-E1A4-074A-A884-6BFE3F4EEE27}" type="slidenum">
              <a:rPr lang="en-US" smtClean="0"/>
              <a:t>60</a:t>
            </a:fld>
            <a:endParaRPr lang="en-US"/>
          </a:p>
        </p:txBody>
      </p:sp>
    </p:spTree>
    <p:extLst>
      <p:ext uri="{BB962C8B-B14F-4D97-AF65-F5344CB8AC3E}">
        <p14:creationId xmlns:p14="http://schemas.microsoft.com/office/powerpoint/2010/main" val="4211240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E2A8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F8AEA4-90DD-470A-A00C-52C76871BE7D}"/>
              </a:ext>
            </a:extLst>
          </p:cNvPr>
          <p:cNvSpPr/>
          <p:nvPr userDrawn="1"/>
        </p:nvSpPr>
        <p:spPr>
          <a:xfrm>
            <a:off x="607595" y="684106"/>
            <a:ext cx="10972799" cy="5485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WU PPT Wide Opt 2_Master.jpg">
            <a:extLst>
              <a:ext uri="{FF2B5EF4-FFF2-40B4-BE49-F238E27FC236}">
                <a16:creationId xmlns:a16="http://schemas.microsoft.com/office/drawing/2014/main" id="{D5195E2D-71BD-4DAB-A8EA-C60068318A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53298"/>
            <a:ext cx="12192000" cy="504701"/>
          </a:xfrm>
          <a:prstGeom prst="rect">
            <a:avLst/>
          </a:prstGeom>
        </p:spPr>
      </p:pic>
      <p:sp>
        <p:nvSpPr>
          <p:cNvPr id="2" name="Title 1">
            <a:extLst>
              <a:ext uri="{FF2B5EF4-FFF2-40B4-BE49-F238E27FC236}">
                <a16:creationId xmlns:a16="http://schemas.microsoft.com/office/drawing/2014/main" id="{39A78A89-7B53-4AF2-9B97-0D7A0E3C415D}"/>
              </a:ext>
            </a:extLst>
          </p:cNvPr>
          <p:cNvSpPr>
            <a:spLocks noGrp="1"/>
          </p:cNvSpPr>
          <p:nvPr>
            <p:ph type="ctrTitle"/>
          </p:nvPr>
        </p:nvSpPr>
        <p:spPr>
          <a:xfrm>
            <a:off x="607595" y="684106"/>
            <a:ext cx="10972799" cy="2286000"/>
          </a:xfrm>
          <a:prstGeom prst="rect">
            <a:avLst/>
          </a:prstGeom>
        </p:spPr>
        <p:txBody>
          <a:bodyPr anchor="b"/>
          <a:lstStyle>
            <a:lvl1pPr algn="ctr">
              <a:defRPr sz="6000" b="1"/>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A3757E7-8A62-4C6A-A11F-B44CFFC7E267}"/>
              </a:ext>
            </a:extLst>
          </p:cNvPr>
          <p:cNvSpPr>
            <a:spLocks noGrp="1"/>
          </p:cNvSpPr>
          <p:nvPr>
            <p:ph type="subTitle" idx="1"/>
          </p:nvPr>
        </p:nvSpPr>
        <p:spPr>
          <a:xfrm>
            <a:off x="607595" y="3887894"/>
            <a:ext cx="10972799" cy="1369905"/>
          </a:xfr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B852B33-DB5B-406B-8EF8-7F27B15C3EB7}"/>
              </a:ext>
            </a:extLst>
          </p:cNvPr>
          <p:cNvSpPr>
            <a:spLocks noGrp="1"/>
          </p:cNvSpPr>
          <p:nvPr>
            <p:ph type="dt" sz="half" idx="10"/>
          </p:nvPr>
        </p:nvSpPr>
        <p:spPr>
          <a:xfrm>
            <a:off x="607595" y="5804324"/>
            <a:ext cx="916405" cy="365125"/>
          </a:xfrm>
        </p:spPr>
        <p:txBody>
          <a:bodyPr/>
          <a:lstStyle/>
          <a:p>
            <a:fld id="{6DA34142-4057-4E41-8FAB-93DD5A2F5272}" type="datetime1">
              <a:rPr lang="en-US" smtClean="0"/>
              <a:t>6/2/2026</a:t>
            </a:fld>
            <a:endParaRPr lang="en-US"/>
          </a:p>
        </p:txBody>
      </p:sp>
      <p:sp>
        <p:nvSpPr>
          <p:cNvPr id="5" name="Footer Placeholder 4">
            <a:extLst>
              <a:ext uri="{FF2B5EF4-FFF2-40B4-BE49-F238E27FC236}">
                <a16:creationId xmlns:a16="http://schemas.microsoft.com/office/drawing/2014/main" id="{1D218BC2-7D03-48DD-8ED3-F2F43C400C3B}"/>
              </a:ext>
            </a:extLst>
          </p:cNvPr>
          <p:cNvSpPr>
            <a:spLocks noGrp="1"/>
          </p:cNvSpPr>
          <p:nvPr>
            <p:ph type="ftr" sz="quarter" idx="11"/>
          </p:nvPr>
        </p:nvSpPr>
        <p:spPr>
          <a:xfrm>
            <a:off x="4261807" y="5806652"/>
            <a:ext cx="3664373" cy="365125"/>
          </a:xfrm>
        </p:spPr>
        <p:txBody>
          <a:bodyPr/>
          <a:lstStyle/>
          <a:p>
            <a:endParaRPr lang="en-US"/>
          </a:p>
        </p:txBody>
      </p:sp>
    </p:spTree>
    <p:extLst>
      <p:ext uri="{BB962C8B-B14F-4D97-AF65-F5344CB8AC3E}">
        <p14:creationId xmlns:p14="http://schemas.microsoft.com/office/powerpoint/2010/main" val="1437491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86C4B-A05F-F44D-A483-822DE013737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sv-SE"/>
          </a:p>
        </p:txBody>
      </p:sp>
      <p:sp>
        <p:nvSpPr>
          <p:cNvPr id="3" name="Text Placeholder 2">
            <a:extLst>
              <a:ext uri="{FF2B5EF4-FFF2-40B4-BE49-F238E27FC236}">
                <a16:creationId xmlns:a16="http://schemas.microsoft.com/office/drawing/2014/main" id="{FFB0F4B5-0E8D-8246-9997-A447009C26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9FB69D5-C498-9F4A-B2E5-EB75E7BA4F63}"/>
              </a:ext>
            </a:extLst>
          </p:cNvPr>
          <p:cNvSpPr>
            <a:spLocks noGrp="1"/>
          </p:cNvSpPr>
          <p:nvPr>
            <p:ph type="dt" sz="half" idx="10"/>
          </p:nvPr>
        </p:nvSpPr>
        <p:spPr/>
        <p:txBody>
          <a:bodyPr/>
          <a:lstStyle/>
          <a:p>
            <a:fld id="{E76C1451-CA37-4D27-BFED-96CB3CB716BB}" type="datetime1">
              <a:rPr lang="sv-SE" smtClean="0"/>
              <a:t>2026-06-02</a:t>
            </a:fld>
            <a:endParaRPr lang="sv-SE"/>
          </a:p>
        </p:txBody>
      </p:sp>
      <p:sp>
        <p:nvSpPr>
          <p:cNvPr id="5" name="Footer Placeholder 4">
            <a:extLst>
              <a:ext uri="{FF2B5EF4-FFF2-40B4-BE49-F238E27FC236}">
                <a16:creationId xmlns:a16="http://schemas.microsoft.com/office/drawing/2014/main" id="{CEE5D3C3-B626-F842-8394-8B677FF30CC4}"/>
              </a:ext>
            </a:extLst>
          </p:cNvPr>
          <p:cNvSpPr>
            <a:spLocks noGrp="1"/>
          </p:cNvSpPr>
          <p:nvPr>
            <p:ph type="ftr" sz="quarter" idx="11"/>
          </p:nvPr>
        </p:nvSpPr>
        <p:spPr/>
        <p:txBody>
          <a:bodyPr/>
          <a:lstStyle/>
          <a:p>
            <a:r>
              <a:rPr lang="sv-SE"/>
              <a:t>ambujv@berkeley.edu</a:t>
            </a:r>
          </a:p>
        </p:txBody>
      </p:sp>
      <p:sp>
        <p:nvSpPr>
          <p:cNvPr id="6" name="Slide Number Placeholder 5">
            <a:extLst>
              <a:ext uri="{FF2B5EF4-FFF2-40B4-BE49-F238E27FC236}">
                <a16:creationId xmlns:a16="http://schemas.microsoft.com/office/drawing/2014/main" id="{3964FC98-6B46-4044-AF14-C47A6E69DCDC}"/>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1679342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1BE2-8816-4744-9456-935CCB79AFE3}"/>
              </a:ext>
            </a:extLst>
          </p:cNvPr>
          <p:cNvSpPr>
            <a:spLocks noGrp="1"/>
          </p:cNvSpPr>
          <p:nvPr>
            <p:ph type="title"/>
          </p:nvPr>
        </p:nvSpPr>
        <p:spPr/>
        <p:txBody>
          <a:bodyPr/>
          <a:lstStyle/>
          <a:p>
            <a:r>
              <a:rPr lang="en-GB"/>
              <a:t>Click to edit Master title style</a:t>
            </a:r>
            <a:endParaRPr lang="sv-SE"/>
          </a:p>
        </p:txBody>
      </p:sp>
      <p:sp>
        <p:nvSpPr>
          <p:cNvPr id="3" name="Content Placeholder 2">
            <a:extLst>
              <a:ext uri="{FF2B5EF4-FFF2-40B4-BE49-F238E27FC236}">
                <a16:creationId xmlns:a16="http://schemas.microsoft.com/office/drawing/2014/main" id="{C85968FA-E42F-C44F-A843-AD42ECC70FB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Content Placeholder 3">
            <a:extLst>
              <a:ext uri="{FF2B5EF4-FFF2-40B4-BE49-F238E27FC236}">
                <a16:creationId xmlns:a16="http://schemas.microsoft.com/office/drawing/2014/main" id="{2C4456BA-9694-7640-BE5C-B9BD678E0EE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Date Placeholder 4">
            <a:extLst>
              <a:ext uri="{FF2B5EF4-FFF2-40B4-BE49-F238E27FC236}">
                <a16:creationId xmlns:a16="http://schemas.microsoft.com/office/drawing/2014/main" id="{ED705163-785E-584E-944F-0A288E88E367}"/>
              </a:ext>
            </a:extLst>
          </p:cNvPr>
          <p:cNvSpPr>
            <a:spLocks noGrp="1"/>
          </p:cNvSpPr>
          <p:nvPr>
            <p:ph type="dt" sz="half" idx="10"/>
          </p:nvPr>
        </p:nvSpPr>
        <p:spPr/>
        <p:txBody>
          <a:bodyPr/>
          <a:lstStyle/>
          <a:p>
            <a:fld id="{B51CD920-B8B0-498B-9D8A-FB5B192644FF}" type="datetime1">
              <a:rPr lang="sv-SE" smtClean="0"/>
              <a:t>2026-06-02</a:t>
            </a:fld>
            <a:endParaRPr lang="sv-SE"/>
          </a:p>
        </p:txBody>
      </p:sp>
      <p:sp>
        <p:nvSpPr>
          <p:cNvPr id="6" name="Footer Placeholder 5">
            <a:extLst>
              <a:ext uri="{FF2B5EF4-FFF2-40B4-BE49-F238E27FC236}">
                <a16:creationId xmlns:a16="http://schemas.microsoft.com/office/drawing/2014/main" id="{80964741-0439-A941-A719-A48735C6E13E}"/>
              </a:ext>
            </a:extLst>
          </p:cNvPr>
          <p:cNvSpPr>
            <a:spLocks noGrp="1"/>
          </p:cNvSpPr>
          <p:nvPr>
            <p:ph type="ftr" sz="quarter" idx="11"/>
          </p:nvPr>
        </p:nvSpPr>
        <p:spPr/>
        <p:txBody>
          <a:bodyPr/>
          <a:lstStyle/>
          <a:p>
            <a:r>
              <a:rPr lang="sv-SE"/>
              <a:t>ambujv@berkeley.edu</a:t>
            </a:r>
          </a:p>
        </p:txBody>
      </p:sp>
      <p:sp>
        <p:nvSpPr>
          <p:cNvPr id="7" name="Slide Number Placeholder 6">
            <a:extLst>
              <a:ext uri="{FF2B5EF4-FFF2-40B4-BE49-F238E27FC236}">
                <a16:creationId xmlns:a16="http://schemas.microsoft.com/office/drawing/2014/main" id="{4912FAA6-4735-A24C-AF1A-38B354B2A1E0}"/>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3217474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AA5FE-9F5E-104C-89BA-0561481E3B92}"/>
              </a:ext>
            </a:extLst>
          </p:cNvPr>
          <p:cNvSpPr>
            <a:spLocks noGrp="1"/>
          </p:cNvSpPr>
          <p:nvPr>
            <p:ph type="title"/>
          </p:nvPr>
        </p:nvSpPr>
        <p:spPr>
          <a:xfrm>
            <a:off x="839788" y="365125"/>
            <a:ext cx="10515600" cy="1325563"/>
          </a:xfrm>
        </p:spPr>
        <p:txBody>
          <a:bodyPr/>
          <a:lstStyle/>
          <a:p>
            <a:r>
              <a:rPr lang="en-GB"/>
              <a:t>Click to edit Master title style</a:t>
            </a:r>
            <a:endParaRPr lang="sv-SE"/>
          </a:p>
        </p:txBody>
      </p:sp>
      <p:sp>
        <p:nvSpPr>
          <p:cNvPr id="3" name="Text Placeholder 2">
            <a:extLst>
              <a:ext uri="{FF2B5EF4-FFF2-40B4-BE49-F238E27FC236}">
                <a16:creationId xmlns:a16="http://schemas.microsoft.com/office/drawing/2014/main" id="{BA6EED72-1836-2E4E-96AB-8FDA78311C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6D67EC4-55CE-934C-84DE-59B6C5B73F8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763BCE47-188E-8D43-B543-01E8A77EA0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4B47F51-7CB8-A547-89FA-06E9FCA085B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7" name="Date Placeholder 6">
            <a:extLst>
              <a:ext uri="{FF2B5EF4-FFF2-40B4-BE49-F238E27FC236}">
                <a16:creationId xmlns:a16="http://schemas.microsoft.com/office/drawing/2014/main" id="{72CE7DC6-6F15-5746-8717-FB6F9F1480ED}"/>
              </a:ext>
            </a:extLst>
          </p:cNvPr>
          <p:cNvSpPr>
            <a:spLocks noGrp="1"/>
          </p:cNvSpPr>
          <p:nvPr>
            <p:ph type="dt" sz="half" idx="10"/>
          </p:nvPr>
        </p:nvSpPr>
        <p:spPr/>
        <p:txBody>
          <a:bodyPr/>
          <a:lstStyle/>
          <a:p>
            <a:fld id="{4FCB4CF9-F477-464B-9B40-0E122BE6F48A}" type="datetime1">
              <a:rPr lang="sv-SE" smtClean="0"/>
              <a:t>2026-06-02</a:t>
            </a:fld>
            <a:endParaRPr lang="sv-SE"/>
          </a:p>
        </p:txBody>
      </p:sp>
      <p:sp>
        <p:nvSpPr>
          <p:cNvPr id="8" name="Footer Placeholder 7">
            <a:extLst>
              <a:ext uri="{FF2B5EF4-FFF2-40B4-BE49-F238E27FC236}">
                <a16:creationId xmlns:a16="http://schemas.microsoft.com/office/drawing/2014/main" id="{FD9ED5B4-35EB-8944-A1D9-9569F6BF3FB4}"/>
              </a:ext>
            </a:extLst>
          </p:cNvPr>
          <p:cNvSpPr>
            <a:spLocks noGrp="1"/>
          </p:cNvSpPr>
          <p:nvPr>
            <p:ph type="ftr" sz="quarter" idx="11"/>
          </p:nvPr>
        </p:nvSpPr>
        <p:spPr/>
        <p:txBody>
          <a:bodyPr/>
          <a:lstStyle/>
          <a:p>
            <a:r>
              <a:rPr lang="sv-SE"/>
              <a:t>ambujv@berkeley.edu</a:t>
            </a:r>
          </a:p>
        </p:txBody>
      </p:sp>
      <p:sp>
        <p:nvSpPr>
          <p:cNvPr id="9" name="Slide Number Placeholder 8">
            <a:extLst>
              <a:ext uri="{FF2B5EF4-FFF2-40B4-BE49-F238E27FC236}">
                <a16:creationId xmlns:a16="http://schemas.microsoft.com/office/drawing/2014/main" id="{E7E6F6E6-7F81-3A49-8B5A-C75A2A275845}"/>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2021646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0CCC-58A6-7B43-A715-5465C79948DD}"/>
              </a:ext>
            </a:extLst>
          </p:cNvPr>
          <p:cNvSpPr>
            <a:spLocks noGrp="1"/>
          </p:cNvSpPr>
          <p:nvPr>
            <p:ph type="title"/>
          </p:nvPr>
        </p:nvSpPr>
        <p:spPr/>
        <p:txBody>
          <a:bodyPr/>
          <a:lstStyle/>
          <a:p>
            <a:r>
              <a:rPr lang="en-GB"/>
              <a:t>Click to edit Master title style</a:t>
            </a:r>
            <a:endParaRPr lang="sv-SE"/>
          </a:p>
        </p:txBody>
      </p:sp>
      <p:sp>
        <p:nvSpPr>
          <p:cNvPr id="3" name="Date Placeholder 2">
            <a:extLst>
              <a:ext uri="{FF2B5EF4-FFF2-40B4-BE49-F238E27FC236}">
                <a16:creationId xmlns:a16="http://schemas.microsoft.com/office/drawing/2014/main" id="{35BCD7BE-FAFC-2746-A853-EDD1B4C8A8CC}"/>
              </a:ext>
            </a:extLst>
          </p:cNvPr>
          <p:cNvSpPr>
            <a:spLocks noGrp="1"/>
          </p:cNvSpPr>
          <p:nvPr>
            <p:ph type="dt" sz="half" idx="10"/>
          </p:nvPr>
        </p:nvSpPr>
        <p:spPr/>
        <p:txBody>
          <a:bodyPr/>
          <a:lstStyle/>
          <a:p>
            <a:fld id="{0F952EB7-480C-4487-9934-9CC1AC598E82}" type="datetime1">
              <a:rPr lang="sv-SE" smtClean="0"/>
              <a:t>2026-06-02</a:t>
            </a:fld>
            <a:endParaRPr lang="sv-SE"/>
          </a:p>
        </p:txBody>
      </p:sp>
      <p:sp>
        <p:nvSpPr>
          <p:cNvPr id="4" name="Footer Placeholder 3">
            <a:extLst>
              <a:ext uri="{FF2B5EF4-FFF2-40B4-BE49-F238E27FC236}">
                <a16:creationId xmlns:a16="http://schemas.microsoft.com/office/drawing/2014/main" id="{57B7BFD8-C2EB-2642-93E8-3741A1387966}"/>
              </a:ext>
            </a:extLst>
          </p:cNvPr>
          <p:cNvSpPr>
            <a:spLocks noGrp="1"/>
          </p:cNvSpPr>
          <p:nvPr>
            <p:ph type="ftr" sz="quarter" idx="11"/>
          </p:nvPr>
        </p:nvSpPr>
        <p:spPr/>
        <p:txBody>
          <a:bodyPr/>
          <a:lstStyle/>
          <a:p>
            <a:r>
              <a:rPr lang="sv-SE"/>
              <a:t>ambujv@berkeley.edu</a:t>
            </a:r>
          </a:p>
        </p:txBody>
      </p:sp>
      <p:sp>
        <p:nvSpPr>
          <p:cNvPr id="5" name="Slide Number Placeholder 4">
            <a:extLst>
              <a:ext uri="{FF2B5EF4-FFF2-40B4-BE49-F238E27FC236}">
                <a16:creationId xmlns:a16="http://schemas.microsoft.com/office/drawing/2014/main" id="{CECF28AB-124E-5841-96BD-21ECECF42B8A}"/>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1942963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E8AD6F-F80D-3D4D-BFD8-3412B4207368}"/>
              </a:ext>
            </a:extLst>
          </p:cNvPr>
          <p:cNvSpPr>
            <a:spLocks noGrp="1"/>
          </p:cNvSpPr>
          <p:nvPr>
            <p:ph type="dt" sz="half" idx="10"/>
          </p:nvPr>
        </p:nvSpPr>
        <p:spPr/>
        <p:txBody>
          <a:bodyPr/>
          <a:lstStyle/>
          <a:p>
            <a:fld id="{E36D1B88-27F5-48A5-AF63-1F2F0F0BCF53}" type="datetime1">
              <a:rPr lang="sv-SE" smtClean="0"/>
              <a:t>2026-06-02</a:t>
            </a:fld>
            <a:endParaRPr lang="sv-SE"/>
          </a:p>
        </p:txBody>
      </p:sp>
      <p:sp>
        <p:nvSpPr>
          <p:cNvPr id="3" name="Footer Placeholder 2">
            <a:extLst>
              <a:ext uri="{FF2B5EF4-FFF2-40B4-BE49-F238E27FC236}">
                <a16:creationId xmlns:a16="http://schemas.microsoft.com/office/drawing/2014/main" id="{941D8A43-65E2-1749-9F02-724EEF333E28}"/>
              </a:ext>
            </a:extLst>
          </p:cNvPr>
          <p:cNvSpPr>
            <a:spLocks noGrp="1"/>
          </p:cNvSpPr>
          <p:nvPr>
            <p:ph type="ftr" sz="quarter" idx="11"/>
          </p:nvPr>
        </p:nvSpPr>
        <p:spPr/>
        <p:txBody>
          <a:bodyPr/>
          <a:lstStyle/>
          <a:p>
            <a:r>
              <a:rPr lang="sv-SE"/>
              <a:t>ambujv@berkeley.edu</a:t>
            </a:r>
          </a:p>
        </p:txBody>
      </p:sp>
      <p:sp>
        <p:nvSpPr>
          <p:cNvPr id="4" name="Slide Number Placeholder 3">
            <a:extLst>
              <a:ext uri="{FF2B5EF4-FFF2-40B4-BE49-F238E27FC236}">
                <a16:creationId xmlns:a16="http://schemas.microsoft.com/office/drawing/2014/main" id="{12C24CC1-AAA7-7647-8B5F-F38F68457200}"/>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3278745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C874B-B46B-F746-BC0F-C565DDBA73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sv-SE"/>
          </a:p>
        </p:txBody>
      </p:sp>
      <p:sp>
        <p:nvSpPr>
          <p:cNvPr id="3" name="Content Placeholder 2">
            <a:extLst>
              <a:ext uri="{FF2B5EF4-FFF2-40B4-BE49-F238E27FC236}">
                <a16:creationId xmlns:a16="http://schemas.microsoft.com/office/drawing/2014/main" id="{E03E06BD-75F9-B446-A018-EDF49AE980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Text Placeholder 3">
            <a:extLst>
              <a:ext uri="{FF2B5EF4-FFF2-40B4-BE49-F238E27FC236}">
                <a16:creationId xmlns:a16="http://schemas.microsoft.com/office/drawing/2014/main" id="{57529EEB-CB90-334E-B637-AAAC392FD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C87789-4183-4544-96C0-BF53F174ADA8}"/>
              </a:ext>
            </a:extLst>
          </p:cNvPr>
          <p:cNvSpPr>
            <a:spLocks noGrp="1"/>
          </p:cNvSpPr>
          <p:nvPr>
            <p:ph type="dt" sz="half" idx="10"/>
          </p:nvPr>
        </p:nvSpPr>
        <p:spPr/>
        <p:txBody>
          <a:bodyPr/>
          <a:lstStyle/>
          <a:p>
            <a:fld id="{F15468A6-B3EF-4E17-8343-756F47F2F331}" type="datetime1">
              <a:rPr lang="sv-SE" smtClean="0"/>
              <a:t>2026-06-02</a:t>
            </a:fld>
            <a:endParaRPr lang="sv-SE"/>
          </a:p>
        </p:txBody>
      </p:sp>
      <p:sp>
        <p:nvSpPr>
          <p:cNvPr id="6" name="Footer Placeholder 5">
            <a:extLst>
              <a:ext uri="{FF2B5EF4-FFF2-40B4-BE49-F238E27FC236}">
                <a16:creationId xmlns:a16="http://schemas.microsoft.com/office/drawing/2014/main" id="{65311638-F5F0-254C-AEAD-5FDF68AC9013}"/>
              </a:ext>
            </a:extLst>
          </p:cNvPr>
          <p:cNvSpPr>
            <a:spLocks noGrp="1"/>
          </p:cNvSpPr>
          <p:nvPr>
            <p:ph type="ftr" sz="quarter" idx="11"/>
          </p:nvPr>
        </p:nvSpPr>
        <p:spPr/>
        <p:txBody>
          <a:bodyPr/>
          <a:lstStyle/>
          <a:p>
            <a:r>
              <a:rPr lang="sv-SE"/>
              <a:t>ambujv@berkeley.edu</a:t>
            </a:r>
          </a:p>
        </p:txBody>
      </p:sp>
      <p:sp>
        <p:nvSpPr>
          <p:cNvPr id="7" name="Slide Number Placeholder 6">
            <a:extLst>
              <a:ext uri="{FF2B5EF4-FFF2-40B4-BE49-F238E27FC236}">
                <a16:creationId xmlns:a16="http://schemas.microsoft.com/office/drawing/2014/main" id="{5D861172-38D6-0C42-BF5A-D1F5C4CDD316}"/>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4228303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46143-8AD1-384B-9E09-E36CAF09D65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sv-SE"/>
          </a:p>
        </p:txBody>
      </p:sp>
      <p:sp>
        <p:nvSpPr>
          <p:cNvPr id="3" name="Picture Placeholder 2">
            <a:extLst>
              <a:ext uri="{FF2B5EF4-FFF2-40B4-BE49-F238E27FC236}">
                <a16:creationId xmlns:a16="http://schemas.microsoft.com/office/drawing/2014/main" id="{A2117B9A-58EB-774C-8E3E-34CB79E974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1B3BC705-2E77-CD4A-896C-DA3D48460E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8A0D0FF-2EDB-DF46-9060-404438C06D76}"/>
              </a:ext>
            </a:extLst>
          </p:cNvPr>
          <p:cNvSpPr>
            <a:spLocks noGrp="1"/>
          </p:cNvSpPr>
          <p:nvPr>
            <p:ph type="dt" sz="half" idx="10"/>
          </p:nvPr>
        </p:nvSpPr>
        <p:spPr/>
        <p:txBody>
          <a:bodyPr/>
          <a:lstStyle/>
          <a:p>
            <a:fld id="{1EB2355B-4FCB-46FB-9587-6F7E177994B8}" type="datetime1">
              <a:rPr lang="sv-SE" smtClean="0"/>
              <a:t>2026-06-02</a:t>
            </a:fld>
            <a:endParaRPr lang="sv-SE"/>
          </a:p>
        </p:txBody>
      </p:sp>
      <p:sp>
        <p:nvSpPr>
          <p:cNvPr id="6" name="Footer Placeholder 5">
            <a:extLst>
              <a:ext uri="{FF2B5EF4-FFF2-40B4-BE49-F238E27FC236}">
                <a16:creationId xmlns:a16="http://schemas.microsoft.com/office/drawing/2014/main" id="{5CF7FCC4-D106-1A42-9D2E-36CC6E582D4B}"/>
              </a:ext>
            </a:extLst>
          </p:cNvPr>
          <p:cNvSpPr>
            <a:spLocks noGrp="1"/>
          </p:cNvSpPr>
          <p:nvPr>
            <p:ph type="ftr" sz="quarter" idx="11"/>
          </p:nvPr>
        </p:nvSpPr>
        <p:spPr/>
        <p:txBody>
          <a:bodyPr/>
          <a:lstStyle/>
          <a:p>
            <a:r>
              <a:rPr lang="sv-SE"/>
              <a:t>ambujv@berkeley.edu</a:t>
            </a:r>
          </a:p>
        </p:txBody>
      </p:sp>
      <p:sp>
        <p:nvSpPr>
          <p:cNvPr id="7" name="Slide Number Placeholder 6">
            <a:extLst>
              <a:ext uri="{FF2B5EF4-FFF2-40B4-BE49-F238E27FC236}">
                <a16:creationId xmlns:a16="http://schemas.microsoft.com/office/drawing/2014/main" id="{7DB6790D-9981-F24F-85F6-5132D2764186}"/>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749732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EE754-A609-214C-B8F6-79F94B8E941B}"/>
              </a:ext>
            </a:extLst>
          </p:cNvPr>
          <p:cNvSpPr>
            <a:spLocks noGrp="1"/>
          </p:cNvSpPr>
          <p:nvPr>
            <p:ph type="title"/>
          </p:nvPr>
        </p:nvSpPr>
        <p:spPr/>
        <p:txBody>
          <a:bodyPr/>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403113D1-2C64-9C40-915D-1112C0CCB3E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3E6F81DF-9877-AA44-A585-D6D38AC66498}"/>
              </a:ext>
            </a:extLst>
          </p:cNvPr>
          <p:cNvSpPr>
            <a:spLocks noGrp="1"/>
          </p:cNvSpPr>
          <p:nvPr>
            <p:ph type="dt" sz="half" idx="10"/>
          </p:nvPr>
        </p:nvSpPr>
        <p:spPr/>
        <p:txBody>
          <a:bodyPr/>
          <a:lstStyle/>
          <a:p>
            <a:fld id="{A8286F02-BF92-41F8-9725-EE929ABA66B4}" type="datetime1">
              <a:rPr lang="sv-SE" smtClean="0"/>
              <a:t>2026-06-02</a:t>
            </a:fld>
            <a:endParaRPr lang="sv-SE"/>
          </a:p>
        </p:txBody>
      </p:sp>
      <p:sp>
        <p:nvSpPr>
          <p:cNvPr id="5" name="Footer Placeholder 4">
            <a:extLst>
              <a:ext uri="{FF2B5EF4-FFF2-40B4-BE49-F238E27FC236}">
                <a16:creationId xmlns:a16="http://schemas.microsoft.com/office/drawing/2014/main" id="{B6D8C8BD-A508-C649-8DE5-41F6254C3EFF}"/>
              </a:ext>
            </a:extLst>
          </p:cNvPr>
          <p:cNvSpPr>
            <a:spLocks noGrp="1"/>
          </p:cNvSpPr>
          <p:nvPr>
            <p:ph type="ftr" sz="quarter" idx="11"/>
          </p:nvPr>
        </p:nvSpPr>
        <p:spPr/>
        <p:txBody>
          <a:bodyPr/>
          <a:lstStyle/>
          <a:p>
            <a:r>
              <a:rPr lang="sv-SE"/>
              <a:t>ambujv@berkeley.edu</a:t>
            </a:r>
          </a:p>
        </p:txBody>
      </p:sp>
      <p:sp>
        <p:nvSpPr>
          <p:cNvPr id="6" name="Slide Number Placeholder 5">
            <a:extLst>
              <a:ext uri="{FF2B5EF4-FFF2-40B4-BE49-F238E27FC236}">
                <a16:creationId xmlns:a16="http://schemas.microsoft.com/office/drawing/2014/main" id="{1DC9FB52-64AB-5245-B2DE-A1CDDF57821C}"/>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2487255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3CAE43-1C87-9E43-9A35-0A8EC51F09D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142C51FE-3B80-694F-A68D-B19C4EFB2DD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ADF93014-238E-7248-B59D-6E6FF6A2BFA4}"/>
              </a:ext>
            </a:extLst>
          </p:cNvPr>
          <p:cNvSpPr>
            <a:spLocks noGrp="1"/>
          </p:cNvSpPr>
          <p:nvPr>
            <p:ph type="dt" sz="half" idx="10"/>
          </p:nvPr>
        </p:nvSpPr>
        <p:spPr/>
        <p:txBody>
          <a:bodyPr/>
          <a:lstStyle/>
          <a:p>
            <a:fld id="{71B38BE8-C62B-44D8-868E-A12A1CA3EB4C}" type="datetime1">
              <a:rPr lang="sv-SE" smtClean="0"/>
              <a:t>2026-06-02</a:t>
            </a:fld>
            <a:endParaRPr lang="sv-SE"/>
          </a:p>
        </p:txBody>
      </p:sp>
      <p:sp>
        <p:nvSpPr>
          <p:cNvPr id="5" name="Footer Placeholder 4">
            <a:extLst>
              <a:ext uri="{FF2B5EF4-FFF2-40B4-BE49-F238E27FC236}">
                <a16:creationId xmlns:a16="http://schemas.microsoft.com/office/drawing/2014/main" id="{445803A0-7636-FC4C-8EB3-AFF383645D72}"/>
              </a:ext>
            </a:extLst>
          </p:cNvPr>
          <p:cNvSpPr>
            <a:spLocks noGrp="1"/>
          </p:cNvSpPr>
          <p:nvPr>
            <p:ph type="ftr" sz="quarter" idx="11"/>
          </p:nvPr>
        </p:nvSpPr>
        <p:spPr/>
        <p:txBody>
          <a:bodyPr/>
          <a:lstStyle/>
          <a:p>
            <a:r>
              <a:rPr lang="sv-SE"/>
              <a:t>ambujv@berkeley.edu</a:t>
            </a:r>
          </a:p>
        </p:txBody>
      </p:sp>
      <p:sp>
        <p:nvSpPr>
          <p:cNvPr id="6" name="Slide Number Placeholder 5">
            <a:extLst>
              <a:ext uri="{FF2B5EF4-FFF2-40B4-BE49-F238E27FC236}">
                <a16:creationId xmlns:a16="http://schemas.microsoft.com/office/drawing/2014/main" id="{CB32DA3C-801A-864F-B858-64B6551D4E1E}"/>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2280043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el &amp; Aufzählung">
    <p:spTree>
      <p:nvGrpSpPr>
        <p:cNvPr id="1" name=""/>
        <p:cNvGrpSpPr/>
        <p:nvPr/>
      </p:nvGrpSpPr>
      <p:grpSpPr>
        <a:xfrm>
          <a:off x="0" y="0"/>
          <a:ext cx="0" cy="0"/>
          <a:chOff x="0" y="0"/>
          <a:chExt cx="0" cy="0"/>
        </a:xfrm>
      </p:grpSpPr>
      <p:sp>
        <p:nvSpPr>
          <p:cNvPr id="23" name="Title Text"/>
          <p:cNvSpPr txBox="1">
            <a:spLocks noGrp="1"/>
          </p:cNvSpPr>
          <p:nvPr>
            <p:ph type="title"/>
          </p:nvPr>
        </p:nvSpPr>
        <p:spPr>
          <a:prstGeom prst="rect">
            <a:avLst/>
          </a:prstGeom>
        </p:spPr>
        <p:txBody>
          <a:bodyPr/>
          <a:lstStyle/>
          <a:p>
            <a:r>
              <a:t>Title Text</a:t>
            </a:r>
          </a:p>
        </p:txBody>
      </p:sp>
      <p:sp>
        <p:nvSpPr>
          <p:cNvPr id="24"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9236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p:txBody>
          <a:bodyPr/>
          <a:lstStyle>
            <a:lvl1pPr>
              <a:spcBef>
                <a:spcPts val="14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F8582682-8512-4993-8477-88A6B81ECC95}" type="datetime1">
              <a:rPr lang="en-US" smtClean="0"/>
              <a:t>6/2/2026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32261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a:xfrm>
            <a:off x="607594"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F8582682-8512-4993-8477-88A6B81ECC95}" type="datetime1">
              <a:rPr lang="en-US" smtClean="0"/>
              <a:t>6/2/2026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
        <p:nvSpPr>
          <p:cNvPr id="7" name="Content Placeholder 2">
            <a:extLst>
              <a:ext uri="{FF2B5EF4-FFF2-40B4-BE49-F238E27FC236}">
                <a16:creationId xmlns:a16="http://schemas.microsoft.com/office/drawing/2014/main" id="{ED6171B2-CD8A-4537-A0B5-CFA0882ED8CE}"/>
              </a:ext>
            </a:extLst>
          </p:cNvPr>
          <p:cNvSpPr>
            <a:spLocks noGrp="1"/>
          </p:cNvSpPr>
          <p:nvPr>
            <p:ph idx="13"/>
          </p:nvPr>
        </p:nvSpPr>
        <p:spPr>
          <a:xfrm>
            <a:off x="6326608"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157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EE6D-0807-49F6-8402-F877AEC3AE6F}"/>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F2EDB09-5A47-4685-A1EE-A5B4DA19048D}"/>
              </a:ext>
            </a:extLst>
          </p:cNvPr>
          <p:cNvSpPr>
            <a:spLocks noGrp="1"/>
          </p:cNvSpPr>
          <p:nvPr>
            <p:ph type="dt" sz="half" idx="10"/>
          </p:nvPr>
        </p:nvSpPr>
        <p:spPr/>
        <p:txBody>
          <a:bodyPr/>
          <a:lstStyle/>
          <a:p>
            <a:fld id="{A92C82BC-EFE8-41E4-A86B-07FC0B1457C3}" type="datetime1">
              <a:rPr lang="en-US" smtClean="0"/>
              <a:t>6/2/2026</a:t>
            </a:fld>
            <a:endParaRPr lang="en-US"/>
          </a:p>
        </p:txBody>
      </p:sp>
      <p:sp>
        <p:nvSpPr>
          <p:cNvPr id="4" name="Footer Placeholder 3">
            <a:extLst>
              <a:ext uri="{FF2B5EF4-FFF2-40B4-BE49-F238E27FC236}">
                <a16:creationId xmlns:a16="http://schemas.microsoft.com/office/drawing/2014/main" id="{9F5553B9-1067-4918-A0C0-3170E1AA20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B2D71-8C87-4458-AC29-EA2047202D57}"/>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2834310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D77160-3215-44CF-B830-0B88FB365401}"/>
              </a:ext>
            </a:extLst>
          </p:cNvPr>
          <p:cNvSpPr>
            <a:spLocks noGrp="1"/>
          </p:cNvSpPr>
          <p:nvPr>
            <p:ph type="dt" sz="half" idx="10"/>
          </p:nvPr>
        </p:nvSpPr>
        <p:spPr/>
        <p:txBody>
          <a:bodyPr/>
          <a:lstStyle/>
          <a:p>
            <a:fld id="{F41D1D5B-B5C1-4AF0-9BCF-12885203BE3F}" type="datetime1">
              <a:rPr lang="en-US" smtClean="0"/>
              <a:t>6/2/2026</a:t>
            </a:fld>
            <a:endParaRPr lang="en-US"/>
          </a:p>
        </p:txBody>
      </p:sp>
      <p:sp>
        <p:nvSpPr>
          <p:cNvPr id="3" name="Footer Placeholder 2">
            <a:extLst>
              <a:ext uri="{FF2B5EF4-FFF2-40B4-BE49-F238E27FC236}">
                <a16:creationId xmlns:a16="http://schemas.microsoft.com/office/drawing/2014/main" id="{BA931AD3-C3A1-4F17-AE8A-223019F625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71321F-FC35-406D-934E-9286AA48574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58084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utline">
    <p:bg>
      <p:bgPr>
        <a:solidFill>
          <a:srgbClr val="4E2A8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6553EE-3FBA-43B0-83E3-DED9FBF895AE}"/>
              </a:ext>
            </a:extLst>
          </p:cNvPr>
          <p:cNvSpPr>
            <a:spLocks noGrp="1"/>
          </p:cNvSpPr>
          <p:nvPr>
            <p:ph type="dt" sz="half" idx="10"/>
          </p:nvPr>
        </p:nvSpPr>
        <p:spPr/>
        <p:txBody>
          <a:bodyPr/>
          <a:lstStyle>
            <a:lvl1pPr>
              <a:defRPr>
                <a:solidFill>
                  <a:schemeClr val="bg1"/>
                </a:solidFill>
              </a:defRPr>
            </a:lvl1pPr>
          </a:lstStyle>
          <a:p>
            <a:fld id="{600F0348-2F1A-4EE8-8A85-4721B86DEA66}" type="datetime1">
              <a:rPr lang="en-US" smtClean="0"/>
              <a:t>6/2/2026</a:t>
            </a:fld>
            <a:endParaRPr lang="en-US"/>
          </a:p>
        </p:txBody>
      </p:sp>
      <p:sp>
        <p:nvSpPr>
          <p:cNvPr id="4" name="Footer Placeholder 3">
            <a:extLst>
              <a:ext uri="{FF2B5EF4-FFF2-40B4-BE49-F238E27FC236}">
                <a16:creationId xmlns:a16="http://schemas.microsoft.com/office/drawing/2014/main" id="{236DF780-B863-4D17-AD07-08D9915186D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037C2309-BC50-471A-9507-CB2945B5B40D}"/>
              </a:ext>
            </a:extLst>
          </p:cNvPr>
          <p:cNvSpPr>
            <a:spLocks noGrp="1"/>
          </p:cNvSpPr>
          <p:nvPr>
            <p:ph type="sldNum" sz="quarter" idx="12"/>
          </p:nvPr>
        </p:nvSpPr>
        <p:spPr/>
        <p:txBody>
          <a:bodyPr/>
          <a:lstStyle>
            <a:lvl1pPr>
              <a:defRPr>
                <a:solidFill>
                  <a:schemeClr val="bg1"/>
                </a:solidFill>
              </a:defRPr>
            </a:lvl1pPr>
          </a:lstStyle>
          <a:p>
            <a:fld id="{0778C724-3839-4D76-A707-B4C23905D055}" type="slidenum">
              <a:rPr lang="en-US" smtClean="0"/>
              <a:pPr/>
              <a:t>‹#›</a:t>
            </a:fld>
            <a:endParaRPr lang="en-US" dirty="0"/>
          </a:p>
        </p:txBody>
      </p:sp>
      <p:sp>
        <p:nvSpPr>
          <p:cNvPr id="7" name="Text Placeholder 6">
            <a:extLst>
              <a:ext uri="{FF2B5EF4-FFF2-40B4-BE49-F238E27FC236}">
                <a16:creationId xmlns:a16="http://schemas.microsoft.com/office/drawing/2014/main" id="{311DEA04-1277-494F-991B-E62F01E89264}"/>
              </a:ext>
            </a:extLst>
          </p:cNvPr>
          <p:cNvSpPr>
            <a:spLocks noGrp="1"/>
          </p:cNvSpPr>
          <p:nvPr>
            <p:ph type="body" sz="quarter" idx="13"/>
          </p:nvPr>
        </p:nvSpPr>
        <p:spPr>
          <a:xfrm>
            <a:off x="607596" y="694143"/>
            <a:ext cx="10972798" cy="5486400"/>
          </a:xfrm>
          <a:solidFill>
            <a:schemeClr val="bg1"/>
          </a:solidFill>
        </p:spPr>
        <p:txBody>
          <a:bodyPr lIns="182880" tIns="182880" rIns="182880" bIns="182880"/>
          <a:lstStyle>
            <a:lvl1pPr>
              <a:spcBef>
                <a:spcPts val="2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a:extLst>
              <a:ext uri="{FF2B5EF4-FFF2-40B4-BE49-F238E27FC236}">
                <a16:creationId xmlns:a16="http://schemas.microsoft.com/office/drawing/2014/main" id="{A84967AA-4B26-426D-8185-065158151CA2}"/>
              </a:ext>
            </a:extLst>
          </p:cNvPr>
          <p:cNvSpPr>
            <a:spLocks noGrp="1"/>
          </p:cNvSpPr>
          <p:nvPr>
            <p:ph type="title"/>
          </p:nvPr>
        </p:nvSpPr>
        <p:spPr>
          <a:xfrm>
            <a:off x="607595" y="8343"/>
            <a:ext cx="10972798" cy="685800"/>
          </a:xfrm>
        </p:spPr>
        <p:txBody>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347430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3901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47529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21D8D-B81A-F044-A9F7-1892C8D933C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sv-SE"/>
          </a:p>
        </p:txBody>
      </p:sp>
      <p:sp>
        <p:nvSpPr>
          <p:cNvPr id="3" name="Subtitle 2">
            <a:extLst>
              <a:ext uri="{FF2B5EF4-FFF2-40B4-BE49-F238E27FC236}">
                <a16:creationId xmlns:a16="http://schemas.microsoft.com/office/drawing/2014/main" id="{871A6DB6-BA9D-FE49-85AA-7E381AC860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sv-SE"/>
          </a:p>
        </p:txBody>
      </p:sp>
      <p:sp>
        <p:nvSpPr>
          <p:cNvPr id="4" name="Date Placeholder 3">
            <a:extLst>
              <a:ext uri="{FF2B5EF4-FFF2-40B4-BE49-F238E27FC236}">
                <a16:creationId xmlns:a16="http://schemas.microsoft.com/office/drawing/2014/main" id="{4D0700B2-4298-A948-8860-B9E72DF32214}"/>
              </a:ext>
            </a:extLst>
          </p:cNvPr>
          <p:cNvSpPr>
            <a:spLocks noGrp="1"/>
          </p:cNvSpPr>
          <p:nvPr>
            <p:ph type="dt" sz="half" idx="10"/>
          </p:nvPr>
        </p:nvSpPr>
        <p:spPr/>
        <p:txBody>
          <a:bodyPr/>
          <a:lstStyle/>
          <a:p>
            <a:fld id="{44D63017-EABA-43B4-AC51-8F7014FD5637}" type="datetime1">
              <a:rPr lang="sv-SE" smtClean="0"/>
              <a:t>2026-06-02</a:t>
            </a:fld>
            <a:endParaRPr lang="sv-SE"/>
          </a:p>
        </p:txBody>
      </p:sp>
      <p:sp>
        <p:nvSpPr>
          <p:cNvPr id="5" name="Footer Placeholder 4">
            <a:extLst>
              <a:ext uri="{FF2B5EF4-FFF2-40B4-BE49-F238E27FC236}">
                <a16:creationId xmlns:a16="http://schemas.microsoft.com/office/drawing/2014/main" id="{A7A70969-7238-7D44-BE93-76C09D8D3B78}"/>
              </a:ext>
            </a:extLst>
          </p:cNvPr>
          <p:cNvSpPr>
            <a:spLocks noGrp="1"/>
          </p:cNvSpPr>
          <p:nvPr>
            <p:ph type="ftr" sz="quarter" idx="11"/>
          </p:nvPr>
        </p:nvSpPr>
        <p:spPr/>
        <p:txBody>
          <a:bodyPr/>
          <a:lstStyle>
            <a:lvl1pPr>
              <a:defRPr sz="2000"/>
            </a:lvl1pPr>
          </a:lstStyle>
          <a:p>
            <a:r>
              <a:rPr lang="sv-SE" dirty="0"/>
              <a:t>ambujv@berkeley.edu</a:t>
            </a:r>
          </a:p>
        </p:txBody>
      </p:sp>
      <p:sp>
        <p:nvSpPr>
          <p:cNvPr id="6" name="Slide Number Placeholder 5">
            <a:extLst>
              <a:ext uri="{FF2B5EF4-FFF2-40B4-BE49-F238E27FC236}">
                <a16:creationId xmlns:a16="http://schemas.microsoft.com/office/drawing/2014/main" id="{8D222DDE-F5B8-2A43-845B-138DB4E027B4}"/>
              </a:ext>
            </a:extLst>
          </p:cNvPr>
          <p:cNvSpPr>
            <a:spLocks noGrp="1"/>
          </p:cNvSpPr>
          <p:nvPr>
            <p:ph type="sldNum" sz="quarter" idx="12"/>
          </p:nvPr>
        </p:nvSpPr>
        <p:spPr/>
        <p:txBody>
          <a:bodyPr/>
          <a:lstStyle>
            <a:lvl1pPr>
              <a:defRPr sz="2000"/>
            </a:lvl1pPr>
          </a:lstStyle>
          <a:p>
            <a:fld id="{687B7451-1438-CB4A-8106-82A64F1C7D7B}" type="slidenum">
              <a:rPr lang="sv-SE" smtClean="0"/>
              <a:pPr/>
              <a:t>‹#›</a:t>
            </a:fld>
            <a:endParaRPr lang="sv-SE" dirty="0"/>
          </a:p>
        </p:txBody>
      </p:sp>
    </p:spTree>
    <p:extLst>
      <p:ext uri="{BB962C8B-B14F-4D97-AF65-F5344CB8AC3E}">
        <p14:creationId xmlns:p14="http://schemas.microsoft.com/office/powerpoint/2010/main" val="377116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0131D-C728-F34A-850F-C494964B68F8}"/>
              </a:ext>
            </a:extLst>
          </p:cNvPr>
          <p:cNvSpPr>
            <a:spLocks noGrp="1"/>
          </p:cNvSpPr>
          <p:nvPr>
            <p:ph type="title"/>
          </p:nvPr>
        </p:nvSpPr>
        <p:spPr/>
        <p:txBody>
          <a:bodyPr/>
          <a:lstStyle/>
          <a:p>
            <a:r>
              <a:rPr lang="en-GB"/>
              <a:t>Click to edit Master title style</a:t>
            </a:r>
            <a:endParaRPr lang="sv-SE"/>
          </a:p>
        </p:txBody>
      </p:sp>
      <p:sp>
        <p:nvSpPr>
          <p:cNvPr id="3" name="Content Placeholder 2">
            <a:extLst>
              <a:ext uri="{FF2B5EF4-FFF2-40B4-BE49-F238E27FC236}">
                <a16:creationId xmlns:a16="http://schemas.microsoft.com/office/drawing/2014/main" id="{0E915FAE-C498-5F42-9013-24499AFB029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93C5D13D-3C8A-424D-845B-6D6E717FD2BD}"/>
              </a:ext>
            </a:extLst>
          </p:cNvPr>
          <p:cNvSpPr>
            <a:spLocks noGrp="1"/>
          </p:cNvSpPr>
          <p:nvPr>
            <p:ph type="dt" sz="half" idx="10"/>
          </p:nvPr>
        </p:nvSpPr>
        <p:spPr/>
        <p:txBody>
          <a:bodyPr/>
          <a:lstStyle/>
          <a:p>
            <a:fld id="{B00CF96B-96F3-4AC3-8D99-1F8A8C8852FA}" type="datetime1">
              <a:rPr lang="sv-SE" smtClean="0"/>
              <a:t>2026-06-02</a:t>
            </a:fld>
            <a:endParaRPr lang="sv-SE"/>
          </a:p>
        </p:txBody>
      </p:sp>
      <p:sp>
        <p:nvSpPr>
          <p:cNvPr id="5" name="Footer Placeholder 4">
            <a:extLst>
              <a:ext uri="{FF2B5EF4-FFF2-40B4-BE49-F238E27FC236}">
                <a16:creationId xmlns:a16="http://schemas.microsoft.com/office/drawing/2014/main" id="{A0BB9688-D3F3-8F45-AB3B-13ACE359C052}"/>
              </a:ext>
            </a:extLst>
          </p:cNvPr>
          <p:cNvSpPr>
            <a:spLocks noGrp="1"/>
          </p:cNvSpPr>
          <p:nvPr>
            <p:ph type="ftr" sz="quarter" idx="11"/>
          </p:nvPr>
        </p:nvSpPr>
        <p:spPr/>
        <p:txBody>
          <a:bodyPr/>
          <a:lstStyle/>
          <a:p>
            <a:r>
              <a:rPr lang="sv-SE"/>
              <a:t>ambujv@berkeley.edu</a:t>
            </a:r>
          </a:p>
        </p:txBody>
      </p:sp>
      <p:sp>
        <p:nvSpPr>
          <p:cNvPr id="6" name="Slide Number Placeholder 5">
            <a:extLst>
              <a:ext uri="{FF2B5EF4-FFF2-40B4-BE49-F238E27FC236}">
                <a16:creationId xmlns:a16="http://schemas.microsoft.com/office/drawing/2014/main" id="{B4D55ADB-00AD-CE49-ADA6-DCF8CE0A3A1D}"/>
              </a:ext>
            </a:extLst>
          </p:cNvPr>
          <p:cNvSpPr>
            <a:spLocks noGrp="1"/>
          </p:cNvSpPr>
          <p:nvPr>
            <p:ph type="sldNum" sz="quarter" idx="12"/>
          </p:nvPr>
        </p:nvSpPr>
        <p:spPr/>
        <p:txBody>
          <a:bodyPr/>
          <a:lstStyle/>
          <a:p>
            <a:fld id="{687B7451-1438-CB4A-8106-82A64F1C7D7B}" type="slidenum">
              <a:rPr lang="sv-SE" smtClean="0"/>
              <a:t>‹#›</a:t>
            </a:fld>
            <a:endParaRPr lang="sv-SE"/>
          </a:p>
        </p:txBody>
      </p:sp>
    </p:spTree>
    <p:extLst>
      <p:ext uri="{BB962C8B-B14F-4D97-AF65-F5344CB8AC3E}">
        <p14:creationId xmlns:p14="http://schemas.microsoft.com/office/powerpoint/2010/main" val="3822918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ACFB29-59D2-4823-BEFA-2A2FDF148C75}"/>
              </a:ext>
            </a:extLst>
          </p:cNvPr>
          <p:cNvSpPr>
            <a:spLocks noGrp="1"/>
          </p:cNvSpPr>
          <p:nvPr>
            <p:ph type="body" idx="1"/>
          </p:nvPr>
        </p:nvSpPr>
        <p:spPr>
          <a:xfrm>
            <a:off x="607595" y="1143000"/>
            <a:ext cx="10972800" cy="5029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EC448D8-B1FE-4537-8A5B-AEAA01D153E0}"/>
              </a:ext>
            </a:extLst>
          </p:cNvPr>
          <p:cNvSpPr>
            <a:spLocks noGrp="1"/>
          </p:cNvSpPr>
          <p:nvPr>
            <p:ph type="dt" sz="half" idx="2"/>
          </p:nvPr>
        </p:nvSpPr>
        <p:spPr>
          <a:xfrm>
            <a:off x="607595" y="6356350"/>
            <a:ext cx="916405"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F27AB6CE-1AFC-4A94-BDA7-A76098728A1D}" type="datetime1">
              <a:rPr lang="en-US" smtClean="0"/>
              <a:t>6/2/2026</a:t>
            </a:fld>
            <a:endParaRPr lang="en-US"/>
          </a:p>
        </p:txBody>
      </p:sp>
      <p:sp>
        <p:nvSpPr>
          <p:cNvPr id="5" name="Footer Placeholder 4">
            <a:extLst>
              <a:ext uri="{FF2B5EF4-FFF2-40B4-BE49-F238E27FC236}">
                <a16:creationId xmlns:a16="http://schemas.microsoft.com/office/drawing/2014/main" id="{842C4873-1315-4883-97DC-8A47AFCAED56}"/>
              </a:ext>
            </a:extLst>
          </p:cNvPr>
          <p:cNvSpPr>
            <a:spLocks noGrp="1"/>
          </p:cNvSpPr>
          <p:nvPr>
            <p:ph type="ftr" sz="quarter" idx="3"/>
          </p:nvPr>
        </p:nvSpPr>
        <p:spPr>
          <a:xfrm>
            <a:off x="4267200" y="6356350"/>
            <a:ext cx="3664373" cy="365125"/>
          </a:xfrm>
          <a:prstGeom prst="rect">
            <a:avLst/>
          </a:prstGeom>
        </p:spPr>
        <p:txBody>
          <a:bodyPr vert="horz" lIns="91440" tIns="45720" rIns="91440" bIns="45720" rtlCol="0" anchor="ctr"/>
          <a:lstStyle>
            <a:lvl1pPr algn="ctr">
              <a:defRPr sz="1200">
                <a:solidFill>
                  <a:schemeClr val="tx1">
                    <a:lumMod val="50000"/>
                    <a:lumOff val="50000"/>
                  </a:schemeClr>
                </a:solidFill>
              </a:defRPr>
            </a:lvl1pPr>
          </a:lstStyle>
          <a:p>
            <a:endParaRPr lang="en-US"/>
          </a:p>
        </p:txBody>
      </p:sp>
      <p:sp>
        <p:nvSpPr>
          <p:cNvPr id="6" name="Slide Number Placeholder 5">
            <a:extLst>
              <a:ext uri="{FF2B5EF4-FFF2-40B4-BE49-F238E27FC236}">
                <a16:creationId xmlns:a16="http://schemas.microsoft.com/office/drawing/2014/main" id="{451DC0E4-58B6-42DF-8BD2-2BB7A3B6E319}"/>
              </a:ext>
            </a:extLst>
          </p:cNvPr>
          <p:cNvSpPr>
            <a:spLocks noGrp="1"/>
          </p:cNvSpPr>
          <p:nvPr>
            <p:ph type="sldNum" sz="quarter" idx="4"/>
          </p:nvPr>
        </p:nvSpPr>
        <p:spPr>
          <a:xfrm>
            <a:off x="10668000" y="6356350"/>
            <a:ext cx="912394"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0778C724-3839-4D76-A707-B4C23905D055}" type="slidenum">
              <a:rPr lang="en-US" smtClean="0"/>
              <a:pPr/>
              <a:t>‹#›</a:t>
            </a:fld>
            <a:endParaRPr lang="en-US" dirty="0"/>
          </a:p>
        </p:txBody>
      </p:sp>
      <p:sp>
        <p:nvSpPr>
          <p:cNvPr id="10" name="Title Placeholder 9">
            <a:extLst>
              <a:ext uri="{FF2B5EF4-FFF2-40B4-BE49-F238E27FC236}">
                <a16:creationId xmlns:a16="http://schemas.microsoft.com/office/drawing/2014/main" id="{BCB9CD12-280E-4818-853C-F36BB6D68A85}"/>
              </a:ext>
            </a:extLst>
          </p:cNvPr>
          <p:cNvSpPr>
            <a:spLocks noGrp="1"/>
          </p:cNvSpPr>
          <p:nvPr>
            <p:ph type="title"/>
          </p:nvPr>
        </p:nvSpPr>
        <p:spPr>
          <a:xfrm>
            <a:off x="607595" y="228600"/>
            <a:ext cx="10972799" cy="6858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631799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700" r:id="rId3"/>
    <p:sldLayoutId id="2147483696" r:id="rId4"/>
    <p:sldLayoutId id="2147483697" r:id="rId5"/>
    <p:sldLayoutId id="2147483698" r:id="rId6"/>
    <p:sldLayoutId id="2147483728" r:id="rId7"/>
  </p:sldLayoutIdLst>
  <p:hf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A60990-C9C0-2946-817E-7880E9A448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sv-SE"/>
          </a:p>
        </p:txBody>
      </p:sp>
      <p:sp>
        <p:nvSpPr>
          <p:cNvPr id="3" name="Text Placeholder 2">
            <a:extLst>
              <a:ext uri="{FF2B5EF4-FFF2-40B4-BE49-F238E27FC236}">
                <a16:creationId xmlns:a16="http://schemas.microsoft.com/office/drawing/2014/main" id="{BF6BDD58-72AB-A845-91D3-7083F407FD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3DEEDAA8-551F-D14B-95E3-2C4655D881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34B92A-9766-4459-AB73-34602D739C33}" type="datetime1">
              <a:rPr lang="sv-SE" smtClean="0"/>
              <a:t>2026-06-02</a:t>
            </a:fld>
            <a:endParaRPr lang="sv-SE"/>
          </a:p>
        </p:txBody>
      </p:sp>
      <p:sp>
        <p:nvSpPr>
          <p:cNvPr id="5" name="Footer Placeholder 4">
            <a:extLst>
              <a:ext uri="{FF2B5EF4-FFF2-40B4-BE49-F238E27FC236}">
                <a16:creationId xmlns:a16="http://schemas.microsoft.com/office/drawing/2014/main" id="{DCBE7EE4-8B77-8048-AD76-092D4F0EC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ambujv@berkeley.edu</a:t>
            </a:r>
          </a:p>
        </p:txBody>
      </p:sp>
      <p:sp>
        <p:nvSpPr>
          <p:cNvPr id="6" name="Slide Number Placeholder 5">
            <a:extLst>
              <a:ext uri="{FF2B5EF4-FFF2-40B4-BE49-F238E27FC236}">
                <a16:creationId xmlns:a16="http://schemas.microsoft.com/office/drawing/2014/main" id="{21332DB7-1245-884F-A8A8-E8E778EC60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7B7451-1438-CB4A-8106-82A64F1C7D7B}" type="slidenum">
              <a:rPr lang="sv-SE" smtClean="0"/>
              <a:t>‹#›</a:t>
            </a:fld>
            <a:endParaRPr lang="sv-SE"/>
          </a:p>
        </p:txBody>
      </p:sp>
    </p:spTree>
    <p:extLst>
      <p:ext uri="{BB962C8B-B14F-4D97-AF65-F5344CB8AC3E}">
        <p14:creationId xmlns:p14="http://schemas.microsoft.com/office/powerpoint/2010/main" val="233261268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ppingphysics.com/standing-waves.html" TargetMode="External"/><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ieeexplore.ieee.org/stamp/stamp.jsp?arnumber=836823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tiff"/><Relationship Id="rId4" Type="http://schemas.openxmlformats.org/officeDocument/2006/relationships/image" Target="../media/image17.tiff"/></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web.cs.umass.edu/publication/details.php?id=2114" TargetMode="External"/><Relationship Id="rId2" Type="http://schemas.openxmlformats.org/officeDocument/2006/relationships/hyperlink" Target="https://dl.acm.org/doi/abs/10.1145/1460412.1460468" TargetMode="External"/><Relationship Id="rId1" Type="http://schemas.openxmlformats.org/officeDocument/2006/relationships/slideLayout" Target="../slideLayouts/slideLayout2.xml"/><Relationship Id="rId5" Type="http://schemas.openxmlformats.org/officeDocument/2006/relationships/hyperlink" Target="https://dl.acm.org/doi/abs/10.1145/2934872.2934894" TargetMode="External"/><Relationship Id="rId4" Type="http://schemas.openxmlformats.org/officeDocument/2006/relationships/hyperlink" Target="https://dl.acm.org/doi/abs/10.1145/2534169.2486015"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1.tif"/><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mobileworldlive.com/industry/walmart-wiliot-go-large-on-ambient-iot/"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eg"/></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6.emf"/><Relationship Id="rId4" Type="http://schemas.openxmlformats.org/officeDocument/2006/relationships/image" Target="../media/image54.emf"/></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3.emf"/></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nul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0.(nul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0.(nul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null)"/></Relationships>
</file>

<file path=ppt/slides/_rels/slide61.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null)"/></Relationships>
</file>

<file path=ppt/slides/_rels/slide62.xml.rels><?xml version="1.0" encoding="UTF-8" standalone="yes"?>
<Relationships xmlns="http://schemas.openxmlformats.org/package/2006/relationships"><Relationship Id="rId3" Type="http://schemas.openxmlformats.org/officeDocument/2006/relationships/image" Target="../media/image62.(nul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2.(nul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ncbi.nlm.nih.gov/pmc/articles/PMC6679286/" TargetMode="External"/><Relationship Id="rId2" Type="http://schemas.openxmlformats.org/officeDocument/2006/relationships/hyperlink" Target="https://tik-old.ee.ethz.ch/file/125ef41e3ca999a450d02e3d80ebe791/SBBT2015.pdf" TargetMode="Externa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hyperlink" Target="https://ieeexplore.ieee.org/document/741810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analog.com/media/en/technical-documentation/tech-articles/480501640radio101.pdf" TargetMode="External"/></Relationships>
</file>

<file path=ppt/slides/_rels/slide80.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2.wdp"/><Relationship Id="rId7" Type="http://schemas.openxmlformats.org/officeDocument/2006/relationships/image" Target="../media/image85.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84.png"/><Relationship Id="rId5" Type="http://schemas.microsoft.com/office/2007/relationships/hdphoto" Target="../media/hdphoto3.wdp"/><Relationship Id="rId10" Type="http://schemas.openxmlformats.org/officeDocument/2006/relationships/image" Target="../media/image87.jpeg"/><Relationship Id="rId4" Type="http://schemas.openxmlformats.org/officeDocument/2006/relationships/image" Target="../media/image83.png"/><Relationship Id="rId9" Type="http://schemas.openxmlformats.org/officeDocument/2006/relationships/image" Target="../media/image8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B4EB4-B710-4B4C-9E9E-B9B5D5E06A83}"/>
              </a:ext>
            </a:extLst>
          </p:cNvPr>
          <p:cNvSpPr>
            <a:spLocks noGrp="1"/>
          </p:cNvSpPr>
          <p:nvPr>
            <p:ph type="ctrTitle"/>
          </p:nvPr>
        </p:nvSpPr>
        <p:spPr/>
        <p:txBody>
          <a:bodyPr>
            <a:normAutofit/>
          </a:bodyPr>
          <a:lstStyle/>
          <a:p>
            <a:r>
              <a:rPr lang="en-US" dirty="0"/>
              <a:t>Lecture 18</a:t>
            </a:r>
            <a:br>
              <a:rPr lang="en-US" dirty="0"/>
            </a:br>
            <a:r>
              <a:rPr lang="en-US" dirty="0"/>
              <a:t>Backscatter &amp; RFID</a:t>
            </a:r>
          </a:p>
        </p:txBody>
      </p:sp>
      <p:sp>
        <p:nvSpPr>
          <p:cNvPr id="3" name="Subtitle 2">
            <a:extLst>
              <a:ext uri="{FF2B5EF4-FFF2-40B4-BE49-F238E27FC236}">
                <a16:creationId xmlns:a16="http://schemas.microsoft.com/office/drawing/2014/main" id="{BCC2EFA9-08FA-449E-880F-86912EE7E777}"/>
              </a:ext>
            </a:extLst>
          </p:cNvPr>
          <p:cNvSpPr>
            <a:spLocks noGrp="1"/>
          </p:cNvSpPr>
          <p:nvPr>
            <p:ph type="subTitle" idx="1"/>
          </p:nvPr>
        </p:nvSpPr>
        <p:spPr/>
        <p:txBody>
          <a:bodyPr/>
          <a:lstStyle/>
          <a:p>
            <a:r>
              <a:rPr lang="en-US" dirty="0"/>
              <a:t>CS433 – Wireless Protocols for IoT</a:t>
            </a:r>
          </a:p>
          <a:p>
            <a:r>
              <a:rPr lang="en-US" dirty="0"/>
              <a:t>Branden Ghena – Spring 2026</a:t>
            </a:r>
          </a:p>
        </p:txBody>
      </p:sp>
      <p:sp>
        <p:nvSpPr>
          <p:cNvPr id="4" name="TextBox 3">
            <a:extLst>
              <a:ext uri="{FF2B5EF4-FFF2-40B4-BE49-F238E27FC236}">
                <a16:creationId xmlns:a16="http://schemas.microsoft.com/office/drawing/2014/main" id="{61803EBA-1B25-4953-AE2E-C91878E946D7}"/>
              </a:ext>
            </a:extLst>
          </p:cNvPr>
          <p:cNvSpPr txBox="1"/>
          <p:nvPr/>
        </p:nvSpPr>
        <p:spPr>
          <a:xfrm>
            <a:off x="607595" y="5798400"/>
            <a:ext cx="5705523" cy="369332"/>
          </a:xfrm>
          <a:prstGeom prst="rect">
            <a:avLst/>
          </a:prstGeom>
          <a:noFill/>
        </p:spPr>
        <p:txBody>
          <a:bodyPr wrap="square" rtlCol="0">
            <a:spAutoFit/>
          </a:bodyPr>
          <a:lstStyle/>
          <a:p>
            <a:r>
              <a:rPr lang="en-US" dirty="0"/>
              <a:t>Some slides borrowed from </a:t>
            </a:r>
            <a:r>
              <a:rPr lang="en-US" dirty="0" err="1"/>
              <a:t>Ambuj</a:t>
            </a:r>
            <a:r>
              <a:rPr lang="en-US" dirty="0"/>
              <a:t> Varshney (NUS)</a:t>
            </a:r>
          </a:p>
        </p:txBody>
      </p:sp>
      <p:sp>
        <p:nvSpPr>
          <p:cNvPr id="6" name="TextBox 5">
            <a:extLst>
              <a:ext uri="{FF2B5EF4-FFF2-40B4-BE49-F238E27FC236}">
                <a16:creationId xmlns:a16="http://schemas.microsoft.com/office/drawing/2014/main" id="{3622F5D3-EC80-CE42-6400-A953472E7E69}"/>
              </a:ext>
            </a:extLst>
          </p:cNvPr>
          <p:cNvSpPr txBox="1"/>
          <p:nvPr/>
        </p:nvSpPr>
        <p:spPr>
          <a:xfrm>
            <a:off x="6697014" y="5521401"/>
            <a:ext cx="4883379" cy="646331"/>
          </a:xfrm>
          <a:prstGeom prst="rect">
            <a:avLst/>
          </a:prstGeom>
          <a:noFill/>
        </p:spPr>
        <p:txBody>
          <a:bodyPr wrap="square" rtlCol="0">
            <a:spAutoFit/>
          </a:bodyPr>
          <a:lstStyle/>
          <a:p>
            <a:r>
              <a:rPr lang="en-US" dirty="0"/>
              <a:t>Materials in collaboration with</a:t>
            </a:r>
            <a:br>
              <a:rPr lang="en-US" dirty="0"/>
            </a:br>
            <a:r>
              <a:rPr lang="en-US" dirty="0"/>
              <a:t>Pat Pannuto (UCSD) and Brad Campbell (UVA)</a:t>
            </a:r>
          </a:p>
        </p:txBody>
      </p:sp>
    </p:spTree>
    <p:extLst>
      <p:ext uri="{BB962C8B-B14F-4D97-AF65-F5344CB8AC3E}">
        <p14:creationId xmlns:p14="http://schemas.microsoft.com/office/powerpoint/2010/main" val="380219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DF2BB-5BF9-1749-BEF5-C5605AE84FD7}"/>
              </a:ext>
            </a:extLst>
          </p:cNvPr>
          <p:cNvSpPr>
            <a:spLocks noGrp="1"/>
          </p:cNvSpPr>
          <p:nvPr>
            <p:ph type="title"/>
          </p:nvPr>
        </p:nvSpPr>
        <p:spPr/>
        <p:txBody>
          <a:bodyPr/>
          <a:lstStyle/>
          <a:p>
            <a:r>
              <a:rPr lang="en-US" dirty="0"/>
              <a:t>What happens if nothing ‘receives’ the wave?</a:t>
            </a:r>
          </a:p>
        </p:txBody>
      </p:sp>
      <p:sp>
        <p:nvSpPr>
          <p:cNvPr id="4" name="Slide Number Placeholder 3">
            <a:extLst>
              <a:ext uri="{FF2B5EF4-FFF2-40B4-BE49-F238E27FC236}">
                <a16:creationId xmlns:a16="http://schemas.microsoft.com/office/drawing/2014/main" id="{B3CA3A8D-46BB-F441-BB88-450660DDB160}"/>
              </a:ext>
            </a:extLst>
          </p:cNvPr>
          <p:cNvSpPr>
            <a:spLocks noGrp="1"/>
          </p:cNvSpPr>
          <p:nvPr>
            <p:ph type="sldNum" sz="quarter" idx="12"/>
          </p:nvPr>
        </p:nvSpPr>
        <p:spPr/>
        <p:txBody>
          <a:bodyPr/>
          <a:lstStyle/>
          <a:p>
            <a:pPr algn="r"/>
            <a:fld id="{434A358D-2637-E146-A3BD-05BD470B507B}" type="slidenum">
              <a:rPr lang="en-US" smtClean="0"/>
              <a:pPr algn="r"/>
              <a:t>10</a:t>
            </a:fld>
            <a:endParaRPr lang="en-US" dirty="0"/>
          </a:p>
        </p:txBody>
      </p:sp>
      <p:pic>
        <p:nvPicPr>
          <p:cNvPr id="7" name="Picture 6">
            <a:extLst>
              <a:ext uri="{FF2B5EF4-FFF2-40B4-BE49-F238E27FC236}">
                <a16:creationId xmlns:a16="http://schemas.microsoft.com/office/drawing/2014/main" id="{902DE209-ED8E-E14D-9792-9DCEB6ECF060}"/>
              </a:ext>
            </a:extLst>
          </p:cNvPr>
          <p:cNvPicPr>
            <a:picLocks noChangeAspect="1"/>
          </p:cNvPicPr>
          <p:nvPr/>
        </p:nvPicPr>
        <p:blipFill>
          <a:blip r:embed="rId2"/>
          <a:stretch>
            <a:fillRect/>
          </a:stretch>
        </p:blipFill>
        <p:spPr>
          <a:xfrm>
            <a:off x="2007369" y="1278467"/>
            <a:ext cx="8128000" cy="4572000"/>
          </a:xfrm>
          <a:prstGeom prst="rect">
            <a:avLst/>
          </a:prstGeom>
        </p:spPr>
      </p:pic>
      <p:sp>
        <p:nvSpPr>
          <p:cNvPr id="8" name="TextBox 7">
            <a:extLst>
              <a:ext uri="{FF2B5EF4-FFF2-40B4-BE49-F238E27FC236}">
                <a16:creationId xmlns:a16="http://schemas.microsoft.com/office/drawing/2014/main" id="{5DB4DE88-07EB-4F4B-90FB-D7E64ECCA40A}"/>
              </a:ext>
            </a:extLst>
          </p:cNvPr>
          <p:cNvSpPr txBox="1"/>
          <p:nvPr/>
        </p:nvSpPr>
        <p:spPr>
          <a:xfrm>
            <a:off x="6945746" y="5886643"/>
            <a:ext cx="3182281" cy="235898"/>
          </a:xfrm>
          <a:prstGeom prst="rect">
            <a:avLst/>
          </a:prstGeom>
          <a:noFill/>
        </p:spPr>
        <p:txBody>
          <a:bodyPr wrap="none" rtlCol="0">
            <a:spAutoFit/>
          </a:bodyPr>
          <a:lstStyle/>
          <a:p>
            <a:r>
              <a:rPr lang="en-US" sz="933" i="1" dirty="0">
                <a:solidFill>
                  <a:schemeClr val="bg1">
                    <a:lumMod val="50000"/>
                  </a:schemeClr>
                </a:solidFill>
                <a:latin typeface="Seravek Light"/>
                <a:cs typeface="Seravek Light"/>
              </a:rPr>
              <a:t>From: </a:t>
            </a:r>
            <a:r>
              <a:rPr lang="en-US" sz="933" i="1"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https://www.flippingphysics.com/standing-waves.html</a:t>
            </a:r>
            <a:r>
              <a:rPr lang="en-US" sz="933" i="1" dirty="0">
                <a:solidFill>
                  <a:schemeClr val="bg1">
                    <a:lumMod val="50000"/>
                  </a:schemeClr>
                </a:solidFill>
                <a:latin typeface="Seravek Light"/>
                <a:cs typeface="Seravek Light"/>
              </a:rPr>
              <a:t> </a:t>
            </a:r>
          </a:p>
        </p:txBody>
      </p:sp>
    </p:spTree>
    <p:extLst>
      <p:ext uri="{BB962C8B-B14F-4D97-AF65-F5344CB8AC3E}">
        <p14:creationId xmlns:p14="http://schemas.microsoft.com/office/powerpoint/2010/main" val="3955665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3980C-E8E1-874C-BA8D-07B63CDEBA25}"/>
              </a:ext>
            </a:extLst>
          </p:cNvPr>
          <p:cNvSpPr>
            <a:spLocks noGrp="1"/>
          </p:cNvSpPr>
          <p:nvPr>
            <p:ph type="title"/>
          </p:nvPr>
        </p:nvSpPr>
        <p:spPr/>
        <p:txBody>
          <a:bodyPr/>
          <a:lstStyle/>
          <a:p>
            <a:r>
              <a:rPr lang="en-US" dirty="0"/>
              <a:t>”Fixed end” and “Free end” in electronic transmission</a:t>
            </a:r>
          </a:p>
        </p:txBody>
      </p:sp>
      <p:sp>
        <p:nvSpPr>
          <p:cNvPr id="4" name="Slide Number Placeholder 3">
            <a:extLst>
              <a:ext uri="{FF2B5EF4-FFF2-40B4-BE49-F238E27FC236}">
                <a16:creationId xmlns:a16="http://schemas.microsoft.com/office/drawing/2014/main" id="{9597CF62-4CD0-174D-A289-878BC2AF07CE}"/>
              </a:ext>
            </a:extLst>
          </p:cNvPr>
          <p:cNvSpPr>
            <a:spLocks noGrp="1"/>
          </p:cNvSpPr>
          <p:nvPr>
            <p:ph type="sldNum" sz="quarter" idx="12"/>
          </p:nvPr>
        </p:nvSpPr>
        <p:spPr/>
        <p:txBody>
          <a:bodyPr/>
          <a:lstStyle/>
          <a:p>
            <a:pPr algn="r"/>
            <a:fld id="{434A358D-2637-E146-A3BD-05BD470B507B}" type="slidenum">
              <a:rPr lang="en-US" smtClean="0"/>
              <a:pPr algn="r"/>
              <a:t>11</a:t>
            </a:fld>
            <a:endParaRPr lang="en-US" dirty="0"/>
          </a:p>
        </p:txBody>
      </p:sp>
      <p:grpSp>
        <p:nvGrpSpPr>
          <p:cNvPr id="7" name="Group 6">
            <a:extLst>
              <a:ext uri="{FF2B5EF4-FFF2-40B4-BE49-F238E27FC236}">
                <a16:creationId xmlns:a16="http://schemas.microsoft.com/office/drawing/2014/main" id="{9B19DBBC-840D-9C40-B0B8-754C655CA597}"/>
              </a:ext>
            </a:extLst>
          </p:cNvPr>
          <p:cNvGrpSpPr/>
          <p:nvPr/>
        </p:nvGrpSpPr>
        <p:grpSpPr>
          <a:xfrm>
            <a:off x="1834960" y="1686632"/>
            <a:ext cx="615758" cy="666787"/>
            <a:chOff x="1228437" y="1403927"/>
            <a:chExt cx="461818" cy="500090"/>
          </a:xfrm>
        </p:grpSpPr>
        <p:sp>
          <p:nvSpPr>
            <p:cNvPr id="5" name="Oval 4">
              <a:extLst>
                <a:ext uri="{FF2B5EF4-FFF2-40B4-BE49-F238E27FC236}">
                  <a16:creationId xmlns:a16="http://schemas.microsoft.com/office/drawing/2014/main" id="{F9AC742D-C3F5-3C48-8B33-246686FDD337}"/>
                </a:ext>
              </a:extLst>
            </p:cNvPr>
            <p:cNvSpPr/>
            <p:nvPr/>
          </p:nvSpPr>
          <p:spPr>
            <a:xfrm>
              <a:off x="1228437" y="1440873"/>
              <a:ext cx="461818" cy="46181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 name="TextBox 5">
              <a:extLst>
                <a:ext uri="{FF2B5EF4-FFF2-40B4-BE49-F238E27FC236}">
                  <a16:creationId xmlns:a16="http://schemas.microsoft.com/office/drawing/2014/main" id="{2DE417C3-F79F-A942-86A9-2C6209C64C08}"/>
                </a:ext>
              </a:extLst>
            </p:cNvPr>
            <p:cNvSpPr txBox="1"/>
            <p:nvPr/>
          </p:nvSpPr>
          <p:spPr>
            <a:xfrm>
              <a:off x="1283855" y="1403927"/>
              <a:ext cx="335668" cy="500090"/>
            </a:xfrm>
            <a:prstGeom prst="rect">
              <a:avLst/>
            </a:prstGeom>
            <a:noFill/>
          </p:spPr>
          <p:txBody>
            <a:bodyPr wrap="none" rtlCol="0">
              <a:spAutoFit/>
            </a:bodyPr>
            <a:lstStyle/>
            <a:p>
              <a:r>
                <a:rPr lang="en-US" sz="3733" dirty="0">
                  <a:latin typeface="Consolas" panose="020B0609020204030204" pitchFamily="49" charset="0"/>
                  <a:cs typeface="Consolas" panose="020B0609020204030204" pitchFamily="49" charset="0"/>
                </a:rPr>
                <a:t>~</a:t>
              </a:r>
            </a:p>
          </p:txBody>
        </p:sp>
      </p:grpSp>
      <p:cxnSp>
        <p:nvCxnSpPr>
          <p:cNvPr id="11" name="Elbow Connector 10">
            <a:extLst>
              <a:ext uri="{FF2B5EF4-FFF2-40B4-BE49-F238E27FC236}">
                <a16:creationId xmlns:a16="http://schemas.microsoft.com/office/drawing/2014/main" id="{958BB36C-0FA1-0D44-8C30-139698A520FD}"/>
              </a:ext>
            </a:extLst>
          </p:cNvPr>
          <p:cNvCxnSpPr>
            <a:stCxn id="6" idx="0"/>
          </p:cNvCxnSpPr>
          <p:nvPr/>
        </p:nvCxnSpPr>
        <p:spPr>
          <a:xfrm rot="5400000" flipH="1" flipV="1">
            <a:off x="3553977" y="80561"/>
            <a:ext cx="184725" cy="3027418"/>
          </a:xfrm>
          <a:prstGeom prst="bentConnector2">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Elbow Connector 11">
            <a:extLst>
              <a:ext uri="{FF2B5EF4-FFF2-40B4-BE49-F238E27FC236}">
                <a16:creationId xmlns:a16="http://schemas.microsoft.com/office/drawing/2014/main" id="{8E8641C8-5AC8-AE40-BF14-DE6F54CC30B3}"/>
              </a:ext>
            </a:extLst>
          </p:cNvPr>
          <p:cNvCxnSpPr>
            <a:cxnSpLocks/>
            <a:stCxn id="6" idx="2"/>
          </p:cNvCxnSpPr>
          <p:nvPr/>
        </p:nvCxnSpPr>
        <p:spPr>
          <a:xfrm rot="16200000" flipH="1">
            <a:off x="3526795" y="959253"/>
            <a:ext cx="225300" cy="3013631"/>
          </a:xfrm>
          <a:prstGeom prst="bentConnector2">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142FB173-DE6A-3C42-89BF-DC7206B63FEC}"/>
              </a:ext>
            </a:extLst>
          </p:cNvPr>
          <p:cNvGrpSpPr/>
          <p:nvPr/>
        </p:nvGrpSpPr>
        <p:grpSpPr>
          <a:xfrm>
            <a:off x="1833161" y="3314029"/>
            <a:ext cx="615758" cy="666787"/>
            <a:chOff x="1228437" y="1403927"/>
            <a:chExt cx="461818" cy="500090"/>
          </a:xfrm>
        </p:grpSpPr>
        <p:sp>
          <p:nvSpPr>
            <p:cNvPr id="15" name="Oval 14">
              <a:extLst>
                <a:ext uri="{FF2B5EF4-FFF2-40B4-BE49-F238E27FC236}">
                  <a16:creationId xmlns:a16="http://schemas.microsoft.com/office/drawing/2014/main" id="{27F68559-CB54-7A4D-BCC2-8903F9E73A7A}"/>
                </a:ext>
              </a:extLst>
            </p:cNvPr>
            <p:cNvSpPr/>
            <p:nvPr/>
          </p:nvSpPr>
          <p:spPr>
            <a:xfrm>
              <a:off x="1228437" y="1440873"/>
              <a:ext cx="461818" cy="46181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a:extLst>
                <a:ext uri="{FF2B5EF4-FFF2-40B4-BE49-F238E27FC236}">
                  <a16:creationId xmlns:a16="http://schemas.microsoft.com/office/drawing/2014/main" id="{96E88A37-6B42-C542-AAA3-B1EE1A73DFAB}"/>
                </a:ext>
              </a:extLst>
            </p:cNvPr>
            <p:cNvSpPr txBox="1"/>
            <p:nvPr/>
          </p:nvSpPr>
          <p:spPr>
            <a:xfrm>
              <a:off x="1283855" y="1403927"/>
              <a:ext cx="335668" cy="500090"/>
            </a:xfrm>
            <a:prstGeom prst="rect">
              <a:avLst/>
            </a:prstGeom>
            <a:noFill/>
          </p:spPr>
          <p:txBody>
            <a:bodyPr wrap="none" rtlCol="0">
              <a:spAutoFit/>
            </a:bodyPr>
            <a:lstStyle/>
            <a:p>
              <a:r>
                <a:rPr lang="en-US" sz="3733" dirty="0">
                  <a:latin typeface="Consolas" panose="020B0609020204030204" pitchFamily="49" charset="0"/>
                  <a:cs typeface="Consolas" panose="020B0609020204030204" pitchFamily="49" charset="0"/>
                </a:rPr>
                <a:t>~</a:t>
              </a:r>
            </a:p>
          </p:txBody>
        </p:sp>
      </p:grpSp>
      <p:cxnSp>
        <p:nvCxnSpPr>
          <p:cNvPr id="17" name="Elbow Connector 16">
            <a:extLst>
              <a:ext uri="{FF2B5EF4-FFF2-40B4-BE49-F238E27FC236}">
                <a16:creationId xmlns:a16="http://schemas.microsoft.com/office/drawing/2014/main" id="{47C26B19-442E-ED46-BB1B-CA926466274B}"/>
              </a:ext>
            </a:extLst>
          </p:cNvPr>
          <p:cNvCxnSpPr>
            <a:stCxn id="16" idx="0"/>
          </p:cNvCxnSpPr>
          <p:nvPr/>
        </p:nvCxnSpPr>
        <p:spPr>
          <a:xfrm rot="5400000" flipH="1" flipV="1">
            <a:off x="3552178" y="1707958"/>
            <a:ext cx="184724" cy="3027419"/>
          </a:xfrm>
          <a:prstGeom prst="bentConnector2">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Elbow Connector 17">
            <a:extLst>
              <a:ext uri="{FF2B5EF4-FFF2-40B4-BE49-F238E27FC236}">
                <a16:creationId xmlns:a16="http://schemas.microsoft.com/office/drawing/2014/main" id="{3ECEDF18-13D8-8C4F-B50D-20A05F23659F}"/>
              </a:ext>
            </a:extLst>
          </p:cNvPr>
          <p:cNvCxnSpPr>
            <a:cxnSpLocks/>
            <a:stCxn id="16" idx="2"/>
          </p:cNvCxnSpPr>
          <p:nvPr/>
        </p:nvCxnSpPr>
        <p:spPr>
          <a:xfrm rot="16200000" flipH="1">
            <a:off x="3524997" y="2586650"/>
            <a:ext cx="225301" cy="3013632"/>
          </a:xfrm>
          <a:prstGeom prst="bentConnector2">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D01C0DD-171D-7B49-A64E-F804883AEAC6}"/>
              </a:ext>
            </a:extLst>
          </p:cNvPr>
          <p:cNvCxnSpPr/>
          <p:nvPr/>
        </p:nvCxnSpPr>
        <p:spPr>
          <a:xfrm>
            <a:off x="5200483" y="1521303"/>
            <a:ext cx="0" cy="1024992"/>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8B0AFA3E-6682-B540-B5E2-CD84004BA836}"/>
              </a:ext>
            </a:extLst>
          </p:cNvPr>
          <p:cNvSpPr txBox="1"/>
          <p:nvPr/>
        </p:nvSpPr>
        <p:spPr>
          <a:xfrm>
            <a:off x="6009687" y="1564462"/>
            <a:ext cx="3374129" cy="830997"/>
          </a:xfrm>
          <a:prstGeom prst="rect">
            <a:avLst/>
          </a:prstGeom>
          <a:noFill/>
        </p:spPr>
        <p:txBody>
          <a:bodyPr wrap="none" rtlCol="0">
            <a:spAutoFit/>
          </a:bodyPr>
          <a:lstStyle/>
          <a:p>
            <a:r>
              <a:rPr lang="en-US" sz="2400" dirty="0">
                <a:latin typeface="Seravek Light"/>
                <a:cs typeface="Seravek Light"/>
              </a:rPr>
              <a:t>Short Circuit = “Free End”</a:t>
            </a:r>
          </a:p>
          <a:p>
            <a:r>
              <a:rPr lang="en-US" sz="2400" dirty="0">
                <a:latin typeface="Seravek Light"/>
                <a:cs typeface="Seravek Light"/>
              </a:rPr>
              <a:t> - Reflects wave</a:t>
            </a:r>
          </a:p>
        </p:txBody>
      </p:sp>
      <p:sp>
        <p:nvSpPr>
          <p:cNvPr id="22" name="TextBox 21">
            <a:extLst>
              <a:ext uri="{FF2B5EF4-FFF2-40B4-BE49-F238E27FC236}">
                <a16:creationId xmlns:a16="http://schemas.microsoft.com/office/drawing/2014/main" id="{9EB1868C-03FB-874A-86B6-144DAD0C5448}"/>
              </a:ext>
            </a:extLst>
          </p:cNvPr>
          <p:cNvSpPr txBox="1"/>
          <p:nvPr/>
        </p:nvSpPr>
        <p:spPr>
          <a:xfrm>
            <a:off x="6029467" y="3245806"/>
            <a:ext cx="3480633" cy="830997"/>
          </a:xfrm>
          <a:prstGeom prst="rect">
            <a:avLst/>
          </a:prstGeom>
          <a:noFill/>
        </p:spPr>
        <p:txBody>
          <a:bodyPr wrap="none" rtlCol="0">
            <a:spAutoFit/>
          </a:bodyPr>
          <a:lstStyle/>
          <a:p>
            <a:r>
              <a:rPr lang="en-US" sz="2400" dirty="0">
                <a:latin typeface="Seravek Light"/>
                <a:cs typeface="Seravek Light"/>
              </a:rPr>
              <a:t>Open Circuit = “Fixed End”</a:t>
            </a:r>
          </a:p>
          <a:p>
            <a:r>
              <a:rPr lang="en-US" sz="2400" dirty="0">
                <a:latin typeface="Seravek Light"/>
                <a:cs typeface="Seravek Light"/>
              </a:rPr>
              <a:t> - Inverts wave</a:t>
            </a:r>
          </a:p>
        </p:txBody>
      </p:sp>
      <p:grpSp>
        <p:nvGrpSpPr>
          <p:cNvPr id="23" name="Group 22">
            <a:extLst>
              <a:ext uri="{FF2B5EF4-FFF2-40B4-BE49-F238E27FC236}">
                <a16:creationId xmlns:a16="http://schemas.microsoft.com/office/drawing/2014/main" id="{7658A73A-C250-1B42-BEBD-0D1F1B13C826}"/>
              </a:ext>
            </a:extLst>
          </p:cNvPr>
          <p:cNvGrpSpPr/>
          <p:nvPr/>
        </p:nvGrpSpPr>
        <p:grpSpPr>
          <a:xfrm>
            <a:off x="1820574" y="4963005"/>
            <a:ext cx="615758" cy="666787"/>
            <a:chOff x="1228437" y="1403927"/>
            <a:chExt cx="461818" cy="500090"/>
          </a:xfrm>
        </p:grpSpPr>
        <p:sp>
          <p:nvSpPr>
            <p:cNvPr id="24" name="Oval 23">
              <a:extLst>
                <a:ext uri="{FF2B5EF4-FFF2-40B4-BE49-F238E27FC236}">
                  <a16:creationId xmlns:a16="http://schemas.microsoft.com/office/drawing/2014/main" id="{7CA39D3C-63A2-5745-A42D-A086F3C61C0B}"/>
                </a:ext>
              </a:extLst>
            </p:cNvPr>
            <p:cNvSpPr/>
            <p:nvPr/>
          </p:nvSpPr>
          <p:spPr>
            <a:xfrm>
              <a:off x="1228437" y="1440873"/>
              <a:ext cx="461818" cy="46181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5" name="TextBox 24">
              <a:extLst>
                <a:ext uri="{FF2B5EF4-FFF2-40B4-BE49-F238E27FC236}">
                  <a16:creationId xmlns:a16="http://schemas.microsoft.com/office/drawing/2014/main" id="{4C23AC49-8632-0D44-8BFC-A73B600993AD}"/>
                </a:ext>
              </a:extLst>
            </p:cNvPr>
            <p:cNvSpPr txBox="1"/>
            <p:nvPr/>
          </p:nvSpPr>
          <p:spPr>
            <a:xfrm>
              <a:off x="1283855" y="1403927"/>
              <a:ext cx="335668" cy="500090"/>
            </a:xfrm>
            <a:prstGeom prst="rect">
              <a:avLst/>
            </a:prstGeom>
            <a:noFill/>
          </p:spPr>
          <p:txBody>
            <a:bodyPr wrap="none" rtlCol="0">
              <a:spAutoFit/>
            </a:bodyPr>
            <a:lstStyle/>
            <a:p>
              <a:r>
                <a:rPr lang="en-US" sz="3733" dirty="0">
                  <a:latin typeface="Consolas" panose="020B0609020204030204" pitchFamily="49" charset="0"/>
                  <a:cs typeface="Consolas" panose="020B0609020204030204" pitchFamily="49" charset="0"/>
                </a:rPr>
                <a:t>~</a:t>
              </a:r>
            </a:p>
          </p:txBody>
        </p:sp>
      </p:grpSp>
      <p:cxnSp>
        <p:nvCxnSpPr>
          <p:cNvPr id="26" name="Elbow Connector 25">
            <a:extLst>
              <a:ext uri="{FF2B5EF4-FFF2-40B4-BE49-F238E27FC236}">
                <a16:creationId xmlns:a16="http://schemas.microsoft.com/office/drawing/2014/main" id="{78C9E614-08FA-DE40-A9A9-F1E7A079E50C}"/>
              </a:ext>
            </a:extLst>
          </p:cNvPr>
          <p:cNvCxnSpPr>
            <a:stCxn id="25" idx="0"/>
          </p:cNvCxnSpPr>
          <p:nvPr/>
        </p:nvCxnSpPr>
        <p:spPr>
          <a:xfrm rot="5400000" flipH="1" flipV="1">
            <a:off x="3539591" y="3356934"/>
            <a:ext cx="184724" cy="3027419"/>
          </a:xfrm>
          <a:prstGeom prst="bentConnector2">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Elbow Connector 26">
            <a:extLst>
              <a:ext uri="{FF2B5EF4-FFF2-40B4-BE49-F238E27FC236}">
                <a16:creationId xmlns:a16="http://schemas.microsoft.com/office/drawing/2014/main" id="{FDF223F6-613D-144D-9FFB-6E7E666E50A3}"/>
              </a:ext>
            </a:extLst>
          </p:cNvPr>
          <p:cNvCxnSpPr>
            <a:cxnSpLocks/>
            <a:stCxn id="25" idx="2"/>
          </p:cNvCxnSpPr>
          <p:nvPr/>
        </p:nvCxnSpPr>
        <p:spPr>
          <a:xfrm rot="16200000" flipH="1">
            <a:off x="3512410" y="4235626"/>
            <a:ext cx="225301" cy="3013632"/>
          </a:xfrm>
          <a:prstGeom prst="bentConnector2">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FC18F43C-04AD-2845-B6D7-B1BB0657A67C}"/>
              </a:ext>
            </a:extLst>
          </p:cNvPr>
          <p:cNvSpPr txBox="1"/>
          <p:nvPr/>
        </p:nvSpPr>
        <p:spPr>
          <a:xfrm>
            <a:off x="6016881" y="4894782"/>
            <a:ext cx="3991349" cy="830997"/>
          </a:xfrm>
          <a:prstGeom prst="rect">
            <a:avLst/>
          </a:prstGeom>
          <a:noFill/>
        </p:spPr>
        <p:txBody>
          <a:bodyPr wrap="none" rtlCol="0">
            <a:spAutoFit/>
          </a:bodyPr>
          <a:lstStyle/>
          <a:p>
            <a:r>
              <a:rPr lang="en-US" sz="2400" dirty="0">
                <a:latin typeface="Seravek Light"/>
                <a:cs typeface="Seravek Light"/>
              </a:rPr>
              <a:t>Matched Load</a:t>
            </a:r>
          </a:p>
          <a:p>
            <a:r>
              <a:rPr lang="en-US" sz="2400" dirty="0">
                <a:latin typeface="Seravek Light"/>
                <a:cs typeface="Seravek Light"/>
              </a:rPr>
              <a:t> - Absorbs wave (no reflection)</a:t>
            </a:r>
          </a:p>
        </p:txBody>
      </p:sp>
      <p:grpSp>
        <p:nvGrpSpPr>
          <p:cNvPr id="29" name="Group 28">
            <a:extLst>
              <a:ext uri="{FF2B5EF4-FFF2-40B4-BE49-F238E27FC236}">
                <a16:creationId xmlns:a16="http://schemas.microsoft.com/office/drawing/2014/main" id="{0CDDDFE0-B062-8648-9D14-9FD0E5215688}"/>
              </a:ext>
            </a:extLst>
          </p:cNvPr>
          <p:cNvGrpSpPr/>
          <p:nvPr/>
        </p:nvGrpSpPr>
        <p:grpSpPr>
          <a:xfrm>
            <a:off x="5010466" y="4849655"/>
            <a:ext cx="221529" cy="902767"/>
            <a:chOff x="7290683" y="1527355"/>
            <a:chExt cx="221530" cy="902767"/>
          </a:xfrm>
        </p:grpSpPr>
        <p:cxnSp>
          <p:nvCxnSpPr>
            <p:cNvPr id="35" name="Straight Connector 34">
              <a:extLst>
                <a:ext uri="{FF2B5EF4-FFF2-40B4-BE49-F238E27FC236}">
                  <a16:creationId xmlns:a16="http://schemas.microsoft.com/office/drawing/2014/main" id="{F734E551-6E4D-664B-AF68-D2B0B7FDA574}"/>
                </a:ext>
              </a:extLst>
            </p:cNvPr>
            <p:cNvCxnSpPr/>
            <p:nvPr/>
          </p:nvCxnSpPr>
          <p:spPr>
            <a:xfrm>
              <a:off x="7395812" y="2228820"/>
              <a:ext cx="0" cy="201302"/>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7A1E271-955C-5243-883A-A715084B0415}"/>
                </a:ext>
              </a:extLst>
            </p:cNvPr>
            <p:cNvCxnSpPr/>
            <p:nvPr/>
          </p:nvCxnSpPr>
          <p:spPr>
            <a:xfrm>
              <a:off x="7395812" y="1527355"/>
              <a:ext cx="0" cy="257081"/>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A10AB5DC-AA44-0D46-9400-57FE2845E285}"/>
                </a:ext>
              </a:extLst>
            </p:cNvPr>
            <p:cNvGrpSpPr/>
            <p:nvPr/>
          </p:nvGrpSpPr>
          <p:grpSpPr>
            <a:xfrm>
              <a:off x="7290683" y="1767757"/>
              <a:ext cx="221530" cy="461063"/>
              <a:chOff x="9448174" y="1993728"/>
              <a:chExt cx="221530" cy="461063"/>
            </a:xfrm>
          </p:grpSpPr>
          <p:cxnSp>
            <p:nvCxnSpPr>
              <p:cNvPr id="38" name="Straight Connector 37">
                <a:extLst>
                  <a:ext uri="{FF2B5EF4-FFF2-40B4-BE49-F238E27FC236}">
                    <a16:creationId xmlns:a16="http://schemas.microsoft.com/office/drawing/2014/main" id="{A2BD6DF2-3E14-1742-95D3-E584CC599F28}"/>
                  </a:ext>
                </a:extLst>
              </p:cNvPr>
              <p:cNvCxnSpPr/>
              <p:nvPr/>
            </p:nvCxnSpPr>
            <p:spPr>
              <a:xfrm>
                <a:off x="9459448" y="2407787"/>
                <a:ext cx="114038" cy="47004"/>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7B7F3E5-919A-A24D-9BBB-22C6A67A49AF}"/>
                  </a:ext>
                </a:extLst>
              </p:cNvPr>
              <p:cNvCxnSpPr/>
              <p:nvPr/>
            </p:nvCxnSpPr>
            <p:spPr>
              <a:xfrm>
                <a:off x="9459448" y="2248837"/>
                <a:ext cx="210256" cy="86663"/>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879AA94-3996-834B-9AB9-0F6591449C42}"/>
                  </a:ext>
                </a:extLst>
              </p:cNvPr>
              <p:cNvCxnSpPr/>
              <p:nvPr/>
            </p:nvCxnSpPr>
            <p:spPr>
              <a:xfrm>
                <a:off x="9459448" y="2104255"/>
                <a:ext cx="210256" cy="86663"/>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9453200-594C-D745-B42D-70F7F79614C8}"/>
                  </a:ext>
                </a:extLst>
              </p:cNvPr>
              <p:cNvCxnSpPr/>
              <p:nvPr/>
            </p:nvCxnSpPr>
            <p:spPr>
              <a:xfrm flipH="1">
                <a:off x="9448174" y="2326884"/>
                <a:ext cx="210256" cy="86663"/>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709B7AB-E5A1-9A47-AB74-2A022EEDA23B}"/>
                  </a:ext>
                </a:extLst>
              </p:cNvPr>
              <p:cNvCxnSpPr/>
              <p:nvPr/>
            </p:nvCxnSpPr>
            <p:spPr>
              <a:xfrm flipH="1">
                <a:off x="9459448" y="2178575"/>
                <a:ext cx="210256" cy="86663"/>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010F2FD-4DD3-0049-83C1-B8909246169B}"/>
                  </a:ext>
                </a:extLst>
              </p:cNvPr>
              <p:cNvCxnSpPr/>
              <p:nvPr/>
            </p:nvCxnSpPr>
            <p:spPr>
              <a:xfrm flipH="1">
                <a:off x="9459448" y="2034259"/>
                <a:ext cx="210256" cy="86663"/>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68C0AA6-8C26-7F4D-A688-2B88EF5051B4}"/>
                  </a:ext>
                </a:extLst>
              </p:cNvPr>
              <p:cNvCxnSpPr/>
              <p:nvPr/>
            </p:nvCxnSpPr>
            <p:spPr>
              <a:xfrm>
                <a:off x="9543018" y="1993728"/>
                <a:ext cx="114038" cy="47004"/>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85291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72077-3AD8-4BD0-8E28-B25530BEABF1}"/>
              </a:ext>
            </a:extLst>
          </p:cNvPr>
          <p:cNvSpPr>
            <a:spLocks noGrp="1"/>
          </p:cNvSpPr>
          <p:nvPr>
            <p:ph type="title"/>
          </p:nvPr>
        </p:nvSpPr>
        <p:spPr/>
        <p:txBody>
          <a:bodyPr/>
          <a:lstStyle/>
          <a:p>
            <a:r>
              <a:rPr lang="en-US" dirty="0"/>
              <a:t>Backscatter theory of operation</a:t>
            </a:r>
          </a:p>
        </p:txBody>
      </p:sp>
      <p:sp>
        <p:nvSpPr>
          <p:cNvPr id="3" name="Content Placeholder 2">
            <a:extLst>
              <a:ext uri="{FF2B5EF4-FFF2-40B4-BE49-F238E27FC236}">
                <a16:creationId xmlns:a16="http://schemas.microsoft.com/office/drawing/2014/main" id="{8BE5CA87-C60A-4279-B21D-11233EC7CE3A}"/>
              </a:ext>
            </a:extLst>
          </p:cNvPr>
          <p:cNvSpPr>
            <a:spLocks noGrp="1"/>
          </p:cNvSpPr>
          <p:nvPr>
            <p:ph idx="1"/>
          </p:nvPr>
        </p:nvSpPr>
        <p:spPr/>
        <p:txBody>
          <a:bodyPr/>
          <a:lstStyle/>
          <a:p>
            <a:r>
              <a:rPr lang="en-US" dirty="0"/>
              <a:t>Vary between absorbing or reflecting signal to modulate data</a:t>
            </a:r>
          </a:p>
          <a:p>
            <a:pPr lvl="1"/>
            <a:r>
              <a:rPr lang="en-US" dirty="0"/>
              <a:t>Wireless transmissions at microwatts of power draw (10000x savings)</a:t>
            </a:r>
          </a:p>
          <a:p>
            <a:pPr lvl="1"/>
            <a:r>
              <a:rPr lang="en-US" dirty="0"/>
              <a:t>Frequency bands: 400 MHz, 900 MHz, 2.4 GHz</a:t>
            </a:r>
          </a:p>
          <a:p>
            <a:pPr lvl="1"/>
            <a:r>
              <a:rPr lang="en-US" dirty="0"/>
              <a:t>These are the really </a:t>
            </a:r>
            <a:r>
              <a:rPr lang="en-US" dirty="0" err="1"/>
              <a:t>really</a:t>
            </a:r>
            <a:r>
              <a:rPr lang="en-US" dirty="0"/>
              <a:t> cheap tags (~$0.15 each)</a:t>
            </a:r>
          </a:p>
        </p:txBody>
      </p:sp>
      <p:sp>
        <p:nvSpPr>
          <p:cNvPr id="4" name="Slide Number Placeholder 3">
            <a:extLst>
              <a:ext uri="{FF2B5EF4-FFF2-40B4-BE49-F238E27FC236}">
                <a16:creationId xmlns:a16="http://schemas.microsoft.com/office/drawing/2014/main" id="{8AC5DFF4-E4D1-4E1F-9777-E9369AE7A3C3}"/>
              </a:ext>
            </a:extLst>
          </p:cNvPr>
          <p:cNvSpPr>
            <a:spLocks noGrp="1"/>
          </p:cNvSpPr>
          <p:nvPr>
            <p:ph type="sldNum" sz="quarter" idx="12"/>
          </p:nvPr>
        </p:nvSpPr>
        <p:spPr/>
        <p:txBody>
          <a:bodyPr/>
          <a:lstStyle/>
          <a:p>
            <a:fld id="{0778C724-3839-4D76-A707-B4C23905D055}" type="slidenum">
              <a:rPr lang="en-US" smtClean="0"/>
              <a:t>12</a:t>
            </a:fld>
            <a:endParaRPr lang="en-US"/>
          </a:p>
        </p:txBody>
      </p:sp>
      <p:cxnSp>
        <p:nvCxnSpPr>
          <p:cNvPr id="5" name="Straight Connector 4">
            <a:extLst>
              <a:ext uri="{FF2B5EF4-FFF2-40B4-BE49-F238E27FC236}">
                <a16:creationId xmlns:a16="http://schemas.microsoft.com/office/drawing/2014/main" id="{4B5F2AC0-19FC-4A57-A325-56D8735698DA}"/>
              </a:ext>
            </a:extLst>
          </p:cNvPr>
          <p:cNvCxnSpPr>
            <a:cxnSpLocks/>
          </p:cNvCxnSpPr>
          <p:nvPr/>
        </p:nvCxnSpPr>
        <p:spPr>
          <a:xfrm>
            <a:off x="5414516" y="3976230"/>
            <a:ext cx="0" cy="6438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riangle 9">
            <a:extLst>
              <a:ext uri="{FF2B5EF4-FFF2-40B4-BE49-F238E27FC236}">
                <a16:creationId xmlns:a16="http://schemas.microsoft.com/office/drawing/2014/main" id="{4F9DC326-7590-4362-9D8E-3FE131A6FF35}"/>
              </a:ext>
            </a:extLst>
          </p:cNvPr>
          <p:cNvSpPr/>
          <p:nvPr/>
        </p:nvSpPr>
        <p:spPr>
          <a:xfrm rot="10800000">
            <a:off x="5074776" y="3413902"/>
            <a:ext cx="679478" cy="55926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7A2DDBBE-01D5-421C-97FD-714DD07D61E8}"/>
              </a:ext>
            </a:extLst>
          </p:cNvPr>
          <p:cNvCxnSpPr/>
          <p:nvPr/>
        </p:nvCxnSpPr>
        <p:spPr>
          <a:xfrm>
            <a:off x="5561482" y="4495593"/>
            <a:ext cx="0" cy="4030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7C06D0A-2AF1-4335-B2E3-58DA9C956679}"/>
              </a:ext>
            </a:extLst>
          </p:cNvPr>
          <p:cNvCxnSpPr>
            <a:cxnSpLocks/>
          </p:cNvCxnSpPr>
          <p:nvPr/>
        </p:nvCxnSpPr>
        <p:spPr>
          <a:xfrm>
            <a:off x="5414516" y="4772319"/>
            <a:ext cx="0" cy="47946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C6E8A35-FA23-47FD-B1DB-F447DD60D892}"/>
              </a:ext>
            </a:extLst>
          </p:cNvPr>
          <p:cNvCxnSpPr>
            <a:cxnSpLocks/>
          </p:cNvCxnSpPr>
          <p:nvPr/>
        </p:nvCxnSpPr>
        <p:spPr>
          <a:xfrm>
            <a:off x="5164164" y="5251784"/>
            <a:ext cx="5210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13A1DD8-F0AD-47E6-AC91-4B86F33E24C5}"/>
              </a:ext>
            </a:extLst>
          </p:cNvPr>
          <p:cNvCxnSpPr>
            <a:cxnSpLocks/>
          </p:cNvCxnSpPr>
          <p:nvPr/>
        </p:nvCxnSpPr>
        <p:spPr>
          <a:xfrm>
            <a:off x="5285596" y="5402180"/>
            <a:ext cx="25783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C593FAD-DFE8-4457-B4A8-757503B4BB79}"/>
              </a:ext>
            </a:extLst>
          </p:cNvPr>
          <p:cNvCxnSpPr>
            <a:cxnSpLocks/>
          </p:cNvCxnSpPr>
          <p:nvPr/>
        </p:nvCxnSpPr>
        <p:spPr>
          <a:xfrm>
            <a:off x="5371975" y="5554580"/>
            <a:ext cx="10543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49444BD-A1A4-41BC-AF03-73A9968726B6}"/>
              </a:ext>
            </a:extLst>
          </p:cNvPr>
          <p:cNvCxnSpPr>
            <a:cxnSpLocks/>
          </p:cNvCxnSpPr>
          <p:nvPr/>
        </p:nvCxnSpPr>
        <p:spPr>
          <a:xfrm flipH="1">
            <a:off x="5561485" y="4697122"/>
            <a:ext cx="5345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E9A98D9-9B26-4DAF-B1A9-CFD5261C77C5}"/>
              </a:ext>
            </a:extLst>
          </p:cNvPr>
          <p:cNvSpPr txBox="1"/>
          <p:nvPr/>
        </p:nvSpPr>
        <p:spPr>
          <a:xfrm>
            <a:off x="4308449" y="4547284"/>
            <a:ext cx="814301" cy="276999"/>
          </a:xfrm>
          <a:prstGeom prst="rect">
            <a:avLst/>
          </a:prstGeom>
          <a:noFill/>
        </p:spPr>
        <p:txBody>
          <a:bodyPr wrap="square" rtlCol="0">
            <a:spAutoFit/>
          </a:bodyPr>
          <a:lstStyle/>
          <a:p>
            <a:r>
              <a:rPr lang="en-US" sz="1200" dirty="0">
                <a:latin typeface="+mj-lt"/>
              </a:rPr>
              <a:t>RF Switch</a:t>
            </a:r>
          </a:p>
        </p:txBody>
      </p:sp>
      <p:sp>
        <p:nvSpPr>
          <p:cNvPr id="14" name="TextBox 13">
            <a:extLst>
              <a:ext uri="{FF2B5EF4-FFF2-40B4-BE49-F238E27FC236}">
                <a16:creationId xmlns:a16="http://schemas.microsoft.com/office/drawing/2014/main" id="{15D017A9-84C7-4A07-9909-90582739C316}"/>
              </a:ext>
            </a:extLst>
          </p:cNvPr>
          <p:cNvSpPr txBox="1"/>
          <p:nvPr/>
        </p:nvSpPr>
        <p:spPr>
          <a:xfrm>
            <a:off x="6061212" y="4547283"/>
            <a:ext cx="1997017" cy="283077"/>
          </a:xfrm>
          <a:prstGeom prst="rect">
            <a:avLst/>
          </a:prstGeom>
          <a:noFill/>
        </p:spPr>
        <p:txBody>
          <a:bodyPr wrap="square" rtlCol="0">
            <a:spAutoFit/>
          </a:bodyPr>
          <a:lstStyle/>
          <a:p>
            <a:r>
              <a:rPr lang="en-US" sz="1200" dirty="0">
                <a:latin typeface="+mj-lt"/>
              </a:rPr>
              <a:t>Modulating Signal (Digital)</a:t>
            </a:r>
          </a:p>
        </p:txBody>
      </p:sp>
      <p:sp>
        <p:nvSpPr>
          <p:cNvPr id="15" name="TextBox 14">
            <a:extLst>
              <a:ext uri="{FF2B5EF4-FFF2-40B4-BE49-F238E27FC236}">
                <a16:creationId xmlns:a16="http://schemas.microsoft.com/office/drawing/2014/main" id="{2B212D12-415D-404E-BF57-8AEE4E3340A5}"/>
              </a:ext>
            </a:extLst>
          </p:cNvPr>
          <p:cNvSpPr txBox="1"/>
          <p:nvPr/>
        </p:nvSpPr>
        <p:spPr>
          <a:xfrm>
            <a:off x="5800058" y="3482767"/>
            <a:ext cx="814301" cy="276999"/>
          </a:xfrm>
          <a:prstGeom prst="rect">
            <a:avLst/>
          </a:prstGeom>
          <a:noFill/>
        </p:spPr>
        <p:txBody>
          <a:bodyPr wrap="square" rtlCol="0">
            <a:spAutoFit/>
          </a:bodyPr>
          <a:lstStyle/>
          <a:p>
            <a:r>
              <a:rPr lang="en-US" sz="1200" dirty="0">
                <a:latin typeface="+mj-lt"/>
              </a:rPr>
              <a:t>Antenna</a:t>
            </a:r>
          </a:p>
        </p:txBody>
      </p:sp>
      <p:sp>
        <p:nvSpPr>
          <p:cNvPr id="16" name="TextBox 15">
            <a:extLst>
              <a:ext uri="{FF2B5EF4-FFF2-40B4-BE49-F238E27FC236}">
                <a16:creationId xmlns:a16="http://schemas.microsoft.com/office/drawing/2014/main" id="{578B6BB4-2E52-4072-B62E-D2E858E43BD8}"/>
              </a:ext>
            </a:extLst>
          </p:cNvPr>
          <p:cNvSpPr txBox="1"/>
          <p:nvPr/>
        </p:nvSpPr>
        <p:spPr>
          <a:xfrm>
            <a:off x="4848925" y="5862230"/>
            <a:ext cx="1659994" cy="276999"/>
          </a:xfrm>
          <a:prstGeom prst="rect">
            <a:avLst/>
          </a:prstGeom>
          <a:noFill/>
        </p:spPr>
        <p:txBody>
          <a:bodyPr wrap="square" rtlCol="0">
            <a:spAutoFit/>
          </a:bodyPr>
          <a:lstStyle/>
          <a:p>
            <a:r>
              <a:rPr lang="en-US" sz="1200" b="1" dirty="0">
                <a:latin typeface="+mj-lt"/>
              </a:rPr>
              <a:t>Backscatter tag</a:t>
            </a:r>
          </a:p>
        </p:txBody>
      </p:sp>
      <p:cxnSp>
        <p:nvCxnSpPr>
          <p:cNvPr id="17" name="Straight Arrow Connector 16">
            <a:extLst>
              <a:ext uri="{FF2B5EF4-FFF2-40B4-BE49-F238E27FC236}">
                <a16:creationId xmlns:a16="http://schemas.microsoft.com/office/drawing/2014/main" id="{56914B22-800C-4983-B5B4-E02C2F7406A3}"/>
              </a:ext>
            </a:extLst>
          </p:cNvPr>
          <p:cNvCxnSpPr>
            <a:cxnSpLocks/>
          </p:cNvCxnSpPr>
          <p:nvPr/>
        </p:nvCxnSpPr>
        <p:spPr>
          <a:xfrm>
            <a:off x="1455821" y="3699710"/>
            <a:ext cx="3370847" cy="0"/>
          </a:xfrm>
          <a:prstGeom prst="straightConnector1">
            <a:avLst/>
          </a:prstGeom>
          <a:ln w="25400">
            <a:solidFill>
              <a:srgbClr val="FF0000"/>
            </a:solidFill>
            <a:prstDash val="lgDash"/>
            <a:headEnd w="lg" len="lg"/>
            <a:tailEnd type="stealt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AC7B93B-1A3D-4909-ABE9-9E4AF88AFF3B}"/>
              </a:ext>
            </a:extLst>
          </p:cNvPr>
          <p:cNvSpPr txBox="1"/>
          <p:nvPr/>
        </p:nvSpPr>
        <p:spPr>
          <a:xfrm>
            <a:off x="2259071" y="3370838"/>
            <a:ext cx="2156519" cy="276999"/>
          </a:xfrm>
          <a:prstGeom prst="rect">
            <a:avLst/>
          </a:prstGeom>
          <a:noFill/>
        </p:spPr>
        <p:txBody>
          <a:bodyPr wrap="square" rtlCol="0">
            <a:spAutoFit/>
          </a:bodyPr>
          <a:lstStyle/>
          <a:p>
            <a:r>
              <a:rPr lang="en-US" sz="1200" dirty="0">
                <a:latin typeface="+mj-lt"/>
              </a:rPr>
              <a:t>Ambient RF signal</a:t>
            </a:r>
          </a:p>
        </p:txBody>
      </p:sp>
      <p:cxnSp>
        <p:nvCxnSpPr>
          <p:cNvPr id="19" name="Straight Arrow Connector 18">
            <a:extLst>
              <a:ext uri="{FF2B5EF4-FFF2-40B4-BE49-F238E27FC236}">
                <a16:creationId xmlns:a16="http://schemas.microsoft.com/office/drawing/2014/main" id="{6941778C-4AB1-4867-8FC5-54B255FB7ED5}"/>
              </a:ext>
            </a:extLst>
          </p:cNvPr>
          <p:cNvCxnSpPr>
            <a:cxnSpLocks/>
          </p:cNvCxnSpPr>
          <p:nvPr/>
        </p:nvCxnSpPr>
        <p:spPr>
          <a:xfrm>
            <a:off x="6614359" y="3759766"/>
            <a:ext cx="3101141" cy="0"/>
          </a:xfrm>
          <a:prstGeom prst="straightConnector1">
            <a:avLst/>
          </a:prstGeom>
          <a:ln w="25400">
            <a:solidFill>
              <a:srgbClr val="FF0000"/>
            </a:solidFill>
            <a:prstDash val="sysDot"/>
            <a:headEnd w="lg" len="lg"/>
            <a:tailEnd type="stealt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F86B5E7-2192-4C43-AD1E-F3190DEFE8CC}"/>
              </a:ext>
            </a:extLst>
          </p:cNvPr>
          <p:cNvSpPr txBox="1"/>
          <p:nvPr/>
        </p:nvSpPr>
        <p:spPr>
          <a:xfrm>
            <a:off x="7216009" y="3482766"/>
            <a:ext cx="2304259" cy="276999"/>
          </a:xfrm>
          <a:prstGeom prst="rect">
            <a:avLst/>
          </a:prstGeom>
          <a:noFill/>
        </p:spPr>
        <p:txBody>
          <a:bodyPr wrap="square" rtlCol="0">
            <a:spAutoFit/>
          </a:bodyPr>
          <a:lstStyle/>
          <a:p>
            <a:r>
              <a:rPr lang="en-US" sz="1200" dirty="0">
                <a:latin typeface="+mj-lt"/>
              </a:rPr>
              <a:t>Reflected (backscatter) signal</a:t>
            </a:r>
          </a:p>
        </p:txBody>
      </p:sp>
      <p:sp>
        <p:nvSpPr>
          <p:cNvPr id="21" name="Triangle 22">
            <a:extLst>
              <a:ext uri="{FF2B5EF4-FFF2-40B4-BE49-F238E27FC236}">
                <a16:creationId xmlns:a16="http://schemas.microsoft.com/office/drawing/2014/main" id="{EC37DA2E-72B9-4FAA-B91F-C836873D98A6}"/>
              </a:ext>
            </a:extLst>
          </p:cNvPr>
          <p:cNvSpPr/>
          <p:nvPr/>
        </p:nvSpPr>
        <p:spPr>
          <a:xfrm rot="10800000">
            <a:off x="9990831" y="3413902"/>
            <a:ext cx="679478" cy="55926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88CEA59D-C63C-47EC-A152-A38063354795}"/>
              </a:ext>
            </a:extLst>
          </p:cNvPr>
          <p:cNvCxnSpPr>
            <a:cxnSpLocks/>
          </p:cNvCxnSpPr>
          <p:nvPr/>
        </p:nvCxnSpPr>
        <p:spPr>
          <a:xfrm>
            <a:off x="10330570" y="3973163"/>
            <a:ext cx="0" cy="11462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167ED9-3E81-44D7-AC67-D0AFE84761E2}"/>
              </a:ext>
            </a:extLst>
          </p:cNvPr>
          <p:cNvCxnSpPr>
            <a:cxnSpLocks/>
          </p:cNvCxnSpPr>
          <p:nvPr/>
        </p:nvCxnSpPr>
        <p:spPr>
          <a:xfrm>
            <a:off x="10070038" y="5119437"/>
            <a:ext cx="5210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70B7076-58F7-4A1B-9C5A-1CFEB6B6B1D5}"/>
              </a:ext>
            </a:extLst>
          </p:cNvPr>
          <p:cNvCxnSpPr>
            <a:cxnSpLocks/>
          </p:cNvCxnSpPr>
          <p:nvPr/>
        </p:nvCxnSpPr>
        <p:spPr>
          <a:xfrm>
            <a:off x="10191470" y="5269833"/>
            <a:ext cx="25783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4558784-20AA-409B-8AE4-79085B07E0AA}"/>
              </a:ext>
            </a:extLst>
          </p:cNvPr>
          <p:cNvCxnSpPr>
            <a:cxnSpLocks/>
          </p:cNvCxnSpPr>
          <p:nvPr/>
        </p:nvCxnSpPr>
        <p:spPr>
          <a:xfrm>
            <a:off x="10277849" y="5422233"/>
            <a:ext cx="10543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D207444-F81B-4E29-95B4-57B9424EBC27}"/>
              </a:ext>
            </a:extLst>
          </p:cNvPr>
          <p:cNvSpPr txBox="1"/>
          <p:nvPr/>
        </p:nvSpPr>
        <p:spPr>
          <a:xfrm>
            <a:off x="9520268" y="5862230"/>
            <a:ext cx="1659993" cy="276998"/>
          </a:xfrm>
          <a:prstGeom prst="rect">
            <a:avLst/>
          </a:prstGeom>
          <a:noFill/>
        </p:spPr>
        <p:txBody>
          <a:bodyPr wrap="square" rtlCol="0">
            <a:spAutoFit/>
          </a:bodyPr>
          <a:lstStyle/>
          <a:p>
            <a:r>
              <a:rPr lang="en-US" sz="1200" b="1" dirty="0">
                <a:latin typeface="+mj-lt"/>
              </a:rPr>
              <a:t>Reader/ Receiver</a:t>
            </a:r>
          </a:p>
        </p:txBody>
      </p:sp>
      <p:cxnSp>
        <p:nvCxnSpPr>
          <p:cNvPr id="27" name="Straight Connector 26">
            <a:extLst>
              <a:ext uri="{FF2B5EF4-FFF2-40B4-BE49-F238E27FC236}">
                <a16:creationId xmlns:a16="http://schemas.microsoft.com/office/drawing/2014/main" id="{17419A3D-CB3A-40A3-9DDE-9C6D63E96A4C}"/>
              </a:ext>
            </a:extLst>
          </p:cNvPr>
          <p:cNvCxnSpPr>
            <a:cxnSpLocks/>
          </p:cNvCxnSpPr>
          <p:nvPr/>
        </p:nvCxnSpPr>
        <p:spPr>
          <a:xfrm flipV="1">
            <a:off x="6360695" y="4959219"/>
            <a:ext cx="0" cy="27672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2EB6BF9-F3D7-44DA-9B9F-9D540D9BDA42}"/>
              </a:ext>
            </a:extLst>
          </p:cNvPr>
          <p:cNvCxnSpPr>
            <a:cxnSpLocks/>
          </p:cNvCxnSpPr>
          <p:nvPr/>
        </p:nvCxnSpPr>
        <p:spPr>
          <a:xfrm flipH="1">
            <a:off x="6360695" y="4959219"/>
            <a:ext cx="2536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CE35E53-61FB-42B7-A73C-314BFB1E4CDA}"/>
              </a:ext>
            </a:extLst>
          </p:cNvPr>
          <p:cNvCxnSpPr>
            <a:cxnSpLocks/>
          </p:cNvCxnSpPr>
          <p:nvPr/>
        </p:nvCxnSpPr>
        <p:spPr>
          <a:xfrm flipV="1">
            <a:off x="6614359" y="4959219"/>
            <a:ext cx="0" cy="2767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66FA13-343A-4AC0-A96A-7AC5AA982614}"/>
              </a:ext>
            </a:extLst>
          </p:cNvPr>
          <p:cNvCxnSpPr>
            <a:cxnSpLocks/>
          </p:cNvCxnSpPr>
          <p:nvPr/>
        </p:nvCxnSpPr>
        <p:spPr>
          <a:xfrm flipH="1">
            <a:off x="6614359" y="5235945"/>
            <a:ext cx="2636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A393E11-31F4-4D0C-97EA-3258F9E74594}"/>
              </a:ext>
            </a:extLst>
          </p:cNvPr>
          <p:cNvCxnSpPr>
            <a:cxnSpLocks/>
          </p:cNvCxnSpPr>
          <p:nvPr/>
        </p:nvCxnSpPr>
        <p:spPr>
          <a:xfrm flipV="1">
            <a:off x="6878052" y="4959219"/>
            <a:ext cx="1" cy="2767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7BE03BE-AD70-4429-8DD7-A0F5EE22BEEC}"/>
              </a:ext>
            </a:extLst>
          </p:cNvPr>
          <p:cNvCxnSpPr>
            <a:cxnSpLocks/>
          </p:cNvCxnSpPr>
          <p:nvPr/>
        </p:nvCxnSpPr>
        <p:spPr>
          <a:xfrm flipH="1">
            <a:off x="6874891" y="4959219"/>
            <a:ext cx="2636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4EC2D6D-7DD6-4CF7-990C-5A0FA65D1DD2}"/>
              </a:ext>
            </a:extLst>
          </p:cNvPr>
          <p:cNvCxnSpPr>
            <a:cxnSpLocks/>
          </p:cNvCxnSpPr>
          <p:nvPr/>
        </p:nvCxnSpPr>
        <p:spPr>
          <a:xfrm flipV="1">
            <a:off x="7130411" y="4959219"/>
            <a:ext cx="8174" cy="2767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CAA1D33-5467-48E8-BCD7-05171D2F72A3}"/>
              </a:ext>
            </a:extLst>
          </p:cNvPr>
          <p:cNvCxnSpPr>
            <a:cxnSpLocks/>
          </p:cNvCxnSpPr>
          <p:nvPr/>
        </p:nvCxnSpPr>
        <p:spPr>
          <a:xfrm flipH="1" flipV="1">
            <a:off x="6202279" y="5230133"/>
            <a:ext cx="158417" cy="1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B9818EF-50A8-4E4C-8A0A-7453DA7CB7B9}"/>
              </a:ext>
            </a:extLst>
          </p:cNvPr>
          <p:cNvCxnSpPr>
            <a:cxnSpLocks/>
          </p:cNvCxnSpPr>
          <p:nvPr/>
        </p:nvCxnSpPr>
        <p:spPr>
          <a:xfrm flipH="1">
            <a:off x="7130412" y="5230133"/>
            <a:ext cx="20885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6228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95CB2-3A8A-7D45-9D6E-77D333AE966C}"/>
              </a:ext>
            </a:extLst>
          </p:cNvPr>
          <p:cNvSpPr>
            <a:spLocks noGrp="1"/>
          </p:cNvSpPr>
          <p:nvPr>
            <p:ph type="title"/>
          </p:nvPr>
        </p:nvSpPr>
        <p:spPr/>
        <p:txBody>
          <a:bodyPr>
            <a:normAutofit/>
          </a:bodyPr>
          <a:lstStyle/>
          <a:p>
            <a:r>
              <a:rPr lang="en-US" dirty="0"/>
              <a:t>Backscatter radio designs</a:t>
            </a:r>
          </a:p>
        </p:txBody>
      </p:sp>
      <p:sp>
        <p:nvSpPr>
          <p:cNvPr id="3" name="Content Placeholder 2">
            <a:extLst>
              <a:ext uri="{FF2B5EF4-FFF2-40B4-BE49-F238E27FC236}">
                <a16:creationId xmlns:a16="http://schemas.microsoft.com/office/drawing/2014/main" id="{8189199F-D760-7D46-AAAF-4D87D79D6331}"/>
              </a:ext>
            </a:extLst>
          </p:cNvPr>
          <p:cNvSpPr>
            <a:spLocks noGrp="1"/>
          </p:cNvSpPr>
          <p:nvPr>
            <p:ph idx="1"/>
          </p:nvPr>
        </p:nvSpPr>
        <p:spPr/>
        <p:txBody>
          <a:bodyPr/>
          <a:lstStyle/>
          <a:p>
            <a:r>
              <a:rPr lang="en-US" dirty="0"/>
              <a:t>Simple versions just</a:t>
            </a:r>
            <a:br>
              <a:rPr lang="en-US" dirty="0"/>
            </a:br>
            <a:r>
              <a:rPr lang="en-US" dirty="0"/>
              <a:t>‘reflect or don’t reflect’</a:t>
            </a:r>
          </a:p>
          <a:p>
            <a:endParaRPr lang="en-US" dirty="0"/>
          </a:p>
          <a:p>
            <a:r>
              <a:rPr lang="en-US" dirty="0"/>
              <a:t>Modern designs can do more advanced modulation as well</a:t>
            </a:r>
          </a:p>
        </p:txBody>
      </p:sp>
      <p:sp>
        <p:nvSpPr>
          <p:cNvPr id="4" name="Slide Number Placeholder 3">
            <a:extLst>
              <a:ext uri="{FF2B5EF4-FFF2-40B4-BE49-F238E27FC236}">
                <a16:creationId xmlns:a16="http://schemas.microsoft.com/office/drawing/2014/main" id="{FA527767-1618-C142-AFBE-6A26B5307246}"/>
              </a:ext>
            </a:extLst>
          </p:cNvPr>
          <p:cNvSpPr>
            <a:spLocks noGrp="1"/>
          </p:cNvSpPr>
          <p:nvPr>
            <p:ph type="sldNum" sz="quarter" idx="12"/>
          </p:nvPr>
        </p:nvSpPr>
        <p:spPr/>
        <p:txBody>
          <a:bodyPr/>
          <a:lstStyle/>
          <a:p>
            <a:pPr algn="r"/>
            <a:fld id="{434A358D-2637-E146-A3BD-05BD470B507B}" type="slidenum">
              <a:rPr lang="en-US" smtClean="0"/>
              <a:pPr algn="r"/>
              <a:t>13</a:t>
            </a:fld>
            <a:endParaRPr lang="en-US" dirty="0"/>
          </a:p>
        </p:txBody>
      </p:sp>
      <p:pic>
        <p:nvPicPr>
          <p:cNvPr id="5" name="Picture 4">
            <a:extLst>
              <a:ext uri="{FF2B5EF4-FFF2-40B4-BE49-F238E27FC236}">
                <a16:creationId xmlns:a16="http://schemas.microsoft.com/office/drawing/2014/main" id="{2B66D230-1920-C94A-94DB-CA17C79D5469}"/>
              </a:ext>
            </a:extLst>
          </p:cNvPr>
          <p:cNvPicPr>
            <a:picLocks noChangeAspect="1"/>
          </p:cNvPicPr>
          <p:nvPr/>
        </p:nvPicPr>
        <p:blipFill>
          <a:blip r:embed="rId2"/>
          <a:stretch>
            <a:fillRect/>
          </a:stretch>
        </p:blipFill>
        <p:spPr>
          <a:xfrm>
            <a:off x="6516649" y="809488"/>
            <a:ext cx="4607548" cy="1630991"/>
          </a:xfrm>
          <a:prstGeom prst="rect">
            <a:avLst/>
          </a:prstGeom>
        </p:spPr>
      </p:pic>
      <p:pic>
        <p:nvPicPr>
          <p:cNvPr id="6" name="Picture 5">
            <a:extLst>
              <a:ext uri="{FF2B5EF4-FFF2-40B4-BE49-F238E27FC236}">
                <a16:creationId xmlns:a16="http://schemas.microsoft.com/office/drawing/2014/main" id="{D0414E95-5222-0341-B250-CFBB7463F7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7595" y="3226200"/>
            <a:ext cx="9156195" cy="2894251"/>
          </a:xfrm>
          <a:prstGeom prst="rect">
            <a:avLst/>
          </a:prstGeom>
        </p:spPr>
      </p:pic>
      <p:sp>
        <p:nvSpPr>
          <p:cNvPr id="7" name="TextBox 6">
            <a:extLst>
              <a:ext uri="{FF2B5EF4-FFF2-40B4-BE49-F238E27FC236}">
                <a16:creationId xmlns:a16="http://schemas.microsoft.com/office/drawing/2014/main" id="{21F20E1D-4EF7-7044-9297-DE97D9F2963D}"/>
              </a:ext>
            </a:extLst>
          </p:cNvPr>
          <p:cNvSpPr txBox="1"/>
          <p:nvPr/>
        </p:nvSpPr>
        <p:spPr>
          <a:xfrm>
            <a:off x="7492095" y="6303014"/>
            <a:ext cx="3397084" cy="235898"/>
          </a:xfrm>
          <a:prstGeom prst="rect">
            <a:avLst/>
          </a:prstGeom>
          <a:noFill/>
        </p:spPr>
        <p:txBody>
          <a:bodyPr wrap="none" rtlCol="0">
            <a:spAutoFit/>
          </a:bodyPr>
          <a:lstStyle/>
          <a:p>
            <a:r>
              <a:rPr lang="en-US" sz="933" i="1" dirty="0">
                <a:solidFill>
                  <a:schemeClr val="bg1">
                    <a:lumMod val="50000"/>
                  </a:schemeClr>
                </a:solidFill>
                <a:latin typeface="Seravek Light"/>
                <a:cs typeface="Seravek Light"/>
                <a:hlinkClick r:id="rId4">
                  <a:extLst>
                    <a:ext uri="{A12FA001-AC4F-418D-AE19-62706E023703}">
                      <ahyp:hlinkClr xmlns:ahyp="http://schemas.microsoft.com/office/drawing/2018/hyperlinkcolor" val="tx"/>
                    </a:ext>
                  </a:extLst>
                </a:hlinkClick>
              </a:rPr>
              <a:t>https://ieeexplore.ieee.org/stamp/stamp.jsp?arnumber=8368232</a:t>
            </a:r>
            <a:r>
              <a:rPr lang="en-US" sz="933" i="1" dirty="0">
                <a:solidFill>
                  <a:schemeClr val="bg1">
                    <a:lumMod val="50000"/>
                  </a:schemeClr>
                </a:solidFill>
                <a:latin typeface="Seravek Light"/>
                <a:cs typeface="Seravek Light"/>
              </a:rPr>
              <a:t> </a:t>
            </a:r>
          </a:p>
        </p:txBody>
      </p:sp>
    </p:spTree>
    <p:extLst>
      <p:ext uri="{BB962C8B-B14F-4D97-AF65-F5344CB8AC3E}">
        <p14:creationId xmlns:p14="http://schemas.microsoft.com/office/powerpoint/2010/main" val="1052391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94A56-56D6-613C-A8F7-AFE17ECCB0FC}"/>
              </a:ext>
            </a:extLst>
          </p:cNvPr>
          <p:cNvSpPr>
            <a:spLocks noGrp="1"/>
          </p:cNvSpPr>
          <p:nvPr>
            <p:ph type="title"/>
          </p:nvPr>
        </p:nvSpPr>
        <p:spPr/>
        <p:txBody>
          <a:bodyPr/>
          <a:lstStyle/>
          <a:p>
            <a:r>
              <a:rPr lang="en-US" dirty="0"/>
              <a:t>Break + </a:t>
            </a:r>
            <a:r>
              <a:rPr lang="en-US" dirty="0" err="1"/>
              <a:t>Spycraft</a:t>
            </a:r>
            <a:endParaRPr lang="en-US" dirty="0"/>
          </a:p>
        </p:txBody>
      </p:sp>
      <p:sp>
        <p:nvSpPr>
          <p:cNvPr id="3" name="Content Placeholder 2">
            <a:extLst>
              <a:ext uri="{FF2B5EF4-FFF2-40B4-BE49-F238E27FC236}">
                <a16:creationId xmlns:a16="http://schemas.microsoft.com/office/drawing/2014/main" id="{2F8AB980-51FC-22B6-2ADD-CA40303433E5}"/>
              </a:ext>
            </a:extLst>
          </p:cNvPr>
          <p:cNvSpPr>
            <a:spLocks noGrp="1"/>
          </p:cNvSpPr>
          <p:nvPr>
            <p:ph idx="1"/>
          </p:nvPr>
        </p:nvSpPr>
        <p:spPr/>
        <p:txBody>
          <a:bodyPr/>
          <a:lstStyle/>
          <a:p>
            <a:r>
              <a:rPr lang="en-US" dirty="0"/>
              <a:t>How could a spy use backscatter for malicious, covert purposes?</a:t>
            </a:r>
          </a:p>
        </p:txBody>
      </p:sp>
      <p:sp>
        <p:nvSpPr>
          <p:cNvPr id="4" name="Slide Number Placeholder 3">
            <a:extLst>
              <a:ext uri="{FF2B5EF4-FFF2-40B4-BE49-F238E27FC236}">
                <a16:creationId xmlns:a16="http://schemas.microsoft.com/office/drawing/2014/main" id="{0A1EC6A1-EB4A-3E2D-7371-768788A8EC59}"/>
              </a:ext>
            </a:extLst>
          </p:cNvPr>
          <p:cNvSpPr>
            <a:spLocks noGrp="1"/>
          </p:cNvSpPr>
          <p:nvPr>
            <p:ph type="sldNum" sz="quarter" idx="12"/>
          </p:nvPr>
        </p:nvSpPr>
        <p:spPr/>
        <p:txBody>
          <a:bodyPr/>
          <a:lstStyle/>
          <a:p>
            <a:fld id="{0778C724-3839-4D76-A707-B4C23905D055}" type="slidenum">
              <a:rPr lang="en-US" smtClean="0"/>
              <a:t>14</a:t>
            </a:fld>
            <a:endParaRPr lang="en-US"/>
          </a:p>
        </p:txBody>
      </p:sp>
    </p:spTree>
    <p:extLst>
      <p:ext uri="{BB962C8B-B14F-4D97-AF65-F5344CB8AC3E}">
        <p14:creationId xmlns:p14="http://schemas.microsoft.com/office/powerpoint/2010/main" val="1316329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94A56-56D6-613C-A8F7-AFE17ECCB0FC}"/>
              </a:ext>
            </a:extLst>
          </p:cNvPr>
          <p:cNvSpPr>
            <a:spLocks noGrp="1"/>
          </p:cNvSpPr>
          <p:nvPr>
            <p:ph type="title"/>
          </p:nvPr>
        </p:nvSpPr>
        <p:spPr/>
        <p:txBody>
          <a:bodyPr/>
          <a:lstStyle/>
          <a:p>
            <a:r>
              <a:rPr lang="en-US" dirty="0"/>
              <a:t>Break + </a:t>
            </a:r>
            <a:r>
              <a:rPr lang="en-US" dirty="0" err="1"/>
              <a:t>Spycraft</a:t>
            </a:r>
            <a:endParaRPr lang="en-US" dirty="0"/>
          </a:p>
        </p:txBody>
      </p:sp>
      <p:sp>
        <p:nvSpPr>
          <p:cNvPr id="3" name="Content Placeholder 2">
            <a:extLst>
              <a:ext uri="{FF2B5EF4-FFF2-40B4-BE49-F238E27FC236}">
                <a16:creationId xmlns:a16="http://schemas.microsoft.com/office/drawing/2014/main" id="{2F8AB980-51FC-22B6-2ADD-CA40303433E5}"/>
              </a:ext>
            </a:extLst>
          </p:cNvPr>
          <p:cNvSpPr>
            <a:spLocks noGrp="1"/>
          </p:cNvSpPr>
          <p:nvPr>
            <p:ph idx="1"/>
          </p:nvPr>
        </p:nvSpPr>
        <p:spPr/>
        <p:txBody>
          <a:bodyPr/>
          <a:lstStyle/>
          <a:p>
            <a:r>
              <a:rPr lang="en-US" dirty="0"/>
              <a:t>How could a spy use backscatter for malicious, covert purposes?</a:t>
            </a:r>
          </a:p>
          <a:p>
            <a:endParaRPr lang="en-US" dirty="0"/>
          </a:p>
          <a:p>
            <a:pPr lvl="1"/>
            <a:r>
              <a:rPr lang="en-US" dirty="0"/>
              <a:t>Use microphone to change if antenna is grounded or not</a:t>
            </a:r>
          </a:p>
          <a:p>
            <a:pPr lvl="1"/>
            <a:endParaRPr lang="en-US" dirty="0"/>
          </a:p>
          <a:p>
            <a:pPr lvl="1"/>
            <a:r>
              <a:rPr lang="en-US" dirty="0"/>
              <a:t>Transmit power at the backscatter tag and collect microphone data from the response</a:t>
            </a:r>
          </a:p>
        </p:txBody>
      </p:sp>
      <p:sp>
        <p:nvSpPr>
          <p:cNvPr id="4" name="Slide Number Placeholder 3">
            <a:extLst>
              <a:ext uri="{FF2B5EF4-FFF2-40B4-BE49-F238E27FC236}">
                <a16:creationId xmlns:a16="http://schemas.microsoft.com/office/drawing/2014/main" id="{0A1EC6A1-EB4A-3E2D-7371-768788A8EC59}"/>
              </a:ext>
            </a:extLst>
          </p:cNvPr>
          <p:cNvSpPr>
            <a:spLocks noGrp="1"/>
          </p:cNvSpPr>
          <p:nvPr>
            <p:ph type="sldNum" sz="quarter" idx="12"/>
          </p:nvPr>
        </p:nvSpPr>
        <p:spPr/>
        <p:txBody>
          <a:bodyPr/>
          <a:lstStyle/>
          <a:p>
            <a:fld id="{0778C724-3839-4D76-A707-B4C23905D055}" type="slidenum">
              <a:rPr lang="en-US" smtClean="0"/>
              <a:t>15</a:t>
            </a:fld>
            <a:endParaRPr lang="en-US"/>
          </a:p>
        </p:txBody>
      </p:sp>
    </p:spTree>
    <p:extLst>
      <p:ext uri="{BB962C8B-B14F-4D97-AF65-F5344CB8AC3E}">
        <p14:creationId xmlns:p14="http://schemas.microsoft.com/office/powerpoint/2010/main" val="3393029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29DE3-AA8D-0946-AA85-DF002220D498}"/>
              </a:ext>
            </a:extLst>
          </p:cNvPr>
          <p:cNvSpPr>
            <a:spLocks noGrp="1"/>
          </p:cNvSpPr>
          <p:nvPr>
            <p:ph type="title"/>
          </p:nvPr>
        </p:nvSpPr>
        <p:spPr/>
        <p:txBody>
          <a:bodyPr/>
          <a:lstStyle/>
          <a:p>
            <a:r>
              <a:rPr lang="en-US" dirty="0"/>
              <a:t>Backscatter is an </a:t>
            </a:r>
            <a:r>
              <a:rPr lang="en-US" i="1" dirty="0"/>
              <a:t>old</a:t>
            </a:r>
            <a:r>
              <a:rPr lang="en-US" dirty="0"/>
              <a:t> idea — history in </a:t>
            </a:r>
            <a:r>
              <a:rPr lang="en-US" dirty="0" err="1"/>
              <a:t>spycraft</a:t>
            </a:r>
            <a:r>
              <a:rPr lang="en-US" dirty="0"/>
              <a:t>!</a:t>
            </a:r>
          </a:p>
        </p:txBody>
      </p:sp>
      <p:sp>
        <p:nvSpPr>
          <p:cNvPr id="3" name="Content Placeholder 2">
            <a:extLst>
              <a:ext uri="{FF2B5EF4-FFF2-40B4-BE49-F238E27FC236}">
                <a16:creationId xmlns:a16="http://schemas.microsoft.com/office/drawing/2014/main" id="{0487A8DE-827D-B84E-9055-3D3574E396D4}"/>
              </a:ext>
            </a:extLst>
          </p:cNvPr>
          <p:cNvSpPr>
            <a:spLocks noGrp="1"/>
          </p:cNvSpPr>
          <p:nvPr>
            <p:ph idx="1"/>
          </p:nvPr>
        </p:nvSpPr>
        <p:spPr/>
        <p:txBody>
          <a:bodyPr/>
          <a:lstStyle/>
          <a:p>
            <a:r>
              <a:rPr lang="en-US" dirty="0"/>
              <a:t>1945: Leon Theremin* creates “The Thing” (aka Great Seal Bug)</a:t>
            </a:r>
          </a:p>
          <a:p>
            <a:pPr lvl="1"/>
            <a:r>
              <a:rPr lang="en-US" dirty="0"/>
              <a:t>*Yes, same guy who invented the instrument</a:t>
            </a:r>
          </a:p>
          <a:p>
            <a:pPr lvl="1"/>
            <a:r>
              <a:rPr lang="en-US" dirty="0"/>
              <a:t>Discovered when a British embassy radio operator heard recorded conversations (after hanging for 7 years in the ambassador’s office)</a:t>
            </a:r>
          </a:p>
        </p:txBody>
      </p:sp>
      <p:sp>
        <p:nvSpPr>
          <p:cNvPr id="4" name="Slide Number Placeholder 3">
            <a:extLst>
              <a:ext uri="{FF2B5EF4-FFF2-40B4-BE49-F238E27FC236}">
                <a16:creationId xmlns:a16="http://schemas.microsoft.com/office/drawing/2014/main" id="{C1836C5F-FFD3-4249-A3C8-807675964B0F}"/>
              </a:ext>
            </a:extLst>
          </p:cNvPr>
          <p:cNvSpPr>
            <a:spLocks noGrp="1"/>
          </p:cNvSpPr>
          <p:nvPr>
            <p:ph type="sldNum" sz="quarter" idx="12"/>
          </p:nvPr>
        </p:nvSpPr>
        <p:spPr/>
        <p:txBody>
          <a:bodyPr/>
          <a:lstStyle/>
          <a:p>
            <a:pPr algn="r"/>
            <a:fld id="{434A358D-2637-E146-A3BD-05BD470B507B}" type="slidenum">
              <a:rPr lang="en-US" smtClean="0"/>
              <a:pPr algn="r"/>
              <a:t>16</a:t>
            </a:fld>
            <a:endParaRPr lang="en-US" dirty="0"/>
          </a:p>
        </p:txBody>
      </p:sp>
      <p:pic>
        <p:nvPicPr>
          <p:cNvPr id="5" name="Picture 4">
            <a:extLst>
              <a:ext uri="{FF2B5EF4-FFF2-40B4-BE49-F238E27FC236}">
                <a16:creationId xmlns:a16="http://schemas.microsoft.com/office/drawing/2014/main" id="{37B3BFE8-1C2E-2B48-92EB-72ACA297F6A0}"/>
              </a:ext>
            </a:extLst>
          </p:cNvPr>
          <p:cNvPicPr>
            <a:picLocks noChangeAspect="1"/>
          </p:cNvPicPr>
          <p:nvPr/>
        </p:nvPicPr>
        <p:blipFill>
          <a:blip r:embed="rId2"/>
          <a:stretch>
            <a:fillRect/>
          </a:stretch>
        </p:blipFill>
        <p:spPr>
          <a:xfrm>
            <a:off x="2317449" y="2976304"/>
            <a:ext cx="2800108" cy="3271036"/>
          </a:xfrm>
          <a:prstGeom prst="rect">
            <a:avLst/>
          </a:prstGeom>
        </p:spPr>
      </p:pic>
      <p:pic>
        <p:nvPicPr>
          <p:cNvPr id="6" name="Picture 5">
            <a:extLst>
              <a:ext uri="{FF2B5EF4-FFF2-40B4-BE49-F238E27FC236}">
                <a16:creationId xmlns:a16="http://schemas.microsoft.com/office/drawing/2014/main" id="{8CBB968E-C880-1A44-A4B5-C00565EBE302}"/>
              </a:ext>
            </a:extLst>
          </p:cNvPr>
          <p:cNvPicPr>
            <a:picLocks noChangeAspect="1"/>
          </p:cNvPicPr>
          <p:nvPr/>
        </p:nvPicPr>
        <p:blipFill>
          <a:blip r:embed="rId3"/>
          <a:stretch>
            <a:fillRect/>
          </a:stretch>
        </p:blipFill>
        <p:spPr>
          <a:xfrm>
            <a:off x="5661539" y="3231757"/>
            <a:ext cx="3725333" cy="2794000"/>
          </a:xfrm>
          <a:prstGeom prst="rect">
            <a:avLst/>
          </a:prstGeom>
        </p:spPr>
      </p:pic>
    </p:spTree>
    <p:extLst>
      <p:ext uri="{BB962C8B-B14F-4D97-AF65-F5344CB8AC3E}">
        <p14:creationId xmlns:p14="http://schemas.microsoft.com/office/powerpoint/2010/main" val="383537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32AA6-ADD0-E138-48C0-B2C7AB6C4F53}"/>
              </a:ext>
            </a:extLst>
          </p:cNvPr>
          <p:cNvSpPr>
            <a:spLocks noGrp="1"/>
          </p:cNvSpPr>
          <p:nvPr>
            <p:ph type="title"/>
          </p:nvPr>
        </p:nvSpPr>
        <p:spPr>
          <a:xfrm>
            <a:off x="609600" y="274639"/>
            <a:ext cx="5089451" cy="1143000"/>
          </a:xfrm>
        </p:spPr>
        <p:txBody>
          <a:bodyPr/>
          <a:lstStyle/>
          <a:p>
            <a:r>
              <a:rPr lang="en-US" i="1" dirty="0"/>
              <a:t>Lots</a:t>
            </a:r>
            <a:r>
              <a:rPr lang="en-US" dirty="0"/>
              <a:t> of </a:t>
            </a:r>
            <a:r>
              <a:rPr lang="en-US" i="1" dirty="0"/>
              <a:t>very active</a:t>
            </a:r>
            <a:r>
              <a:rPr lang="en-US" dirty="0"/>
              <a:t> research in backscatter</a:t>
            </a:r>
            <a:endParaRPr lang="en-US" i="1" dirty="0"/>
          </a:p>
        </p:txBody>
      </p:sp>
      <p:sp>
        <p:nvSpPr>
          <p:cNvPr id="3" name="Content Placeholder 2">
            <a:extLst>
              <a:ext uri="{FF2B5EF4-FFF2-40B4-BE49-F238E27FC236}">
                <a16:creationId xmlns:a16="http://schemas.microsoft.com/office/drawing/2014/main" id="{63948CFA-AEFC-B78E-35A7-7B67DFA3439B}"/>
              </a:ext>
            </a:extLst>
          </p:cNvPr>
          <p:cNvSpPr>
            <a:spLocks noGrp="1"/>
          </p:cNvSpPr>
          <p:nvPr>
            <p:ph idx="1"/>
          </p:nvPr>
        </p:nvSpPr>
        <p:spPr>
          <a:xfrm>
            <a:off x="609600" y="1600201"/>
            <a:ext cx="5177425" cy="4525963"/>
          </a:xfrm>
        </p:spPr>
        <p:txBody>
          <a:bodyPr>
            <a:normAutofit/>
          </a:bodyPr>
          <a:lstStyle/>
          <a:p>
            <a:r>
              <a:rPr lang="en-US" dirty="0">
                <a:sym typeface="Wingdings" pitchFamily="2" charset="2"/>
              </a:rPr>
              <a:t>Two broad paths…</a:t>
            </a:r>
          </a:p>
          <a:p>
            <a:pPr lvl="1"/>
            <a:r>
              <a:rPr lang="en-US" dirty="0">
                <a:sym typeface="Wingdings" pitchFamily="2" charset="2"/>
              </a:rPr>
              <a:t>Passive sensing</a:t>
            </a:r>
          </a:p>
          <a:p>
            <a:pPr lvl="2"/>
            <a:r>
              <a:rPr lang="en-US" dirty="0">
                <a:sym typeface="Wingdings" pitchFamily="2" charset="2"/>
              </a:rPr>
              <a:t>”Detune” antennas predictably based on physical phenomenon</a:t>
            </a:r>
            <a:br>
              <a:rPr lang="en-US" dirty="0">
                <a:sym typeface="Wingdings" pitchFamily="2" charset="2"/>
              </a:rPr>
            </a:br>
            <a:endParaRPr lang="en-US" dirty="0">
              <a:sym typeface="Wingdings" pitchFamily="2" charset="2"/>
            </a:endParaRPr>
          </a:p>
          <a:p>
            <a:pPr lvl="1"/>
            <a:r>
              <a:rPr lang="en-US" dirty="0">
                <a:sym typeface="Wingdings" pitchFamily="2" charset="2"/>
              </a:rPr>
              <a:t>Cross-technology communication</a:t>
            </a:r>
          </a:p>
          <a:p>
            <a:pPr lvl="2"/>
            <a:r>
              <a:rPr lang="en-US" dirty="0">
                <a:sym typeface="Wingdings" pitchFamily="2" charset="2"/>
              </a:rPr>
              <a:t>Figure out how to speak “standard” </a:t>
            </a:r>
            <a:r>
              <a:rPr lang="en-US" dirty="0" err="1">
                <a:sym typeface="Wingdings" pitchFamily="2" charset="2"/>
              </a:rPr>
              <a:t>WiFi</a:t>
            </a:r>
            <a:r>
              <a:rPr lang="en-US" dirty="0">
                <a:sym typeface="Wingdings" pitchFamily="2" charset="2"/>
              </a:rPr>
              <a:t>, BLE, 15.4, etc. with backscattered signals</a:t>
            </a:r>
            <a:endParaRPr lang="en-US" dirty="0"/>
          </a:p>
        </p:txBody>
      </p:sp>
      <p:sp>
        <p:nvSpPr>
          <p:cNvPr id="4" name="Slide Number Placeholder 3">
            <a:extLst>
              <a:ext uri="{FF2B5EF4-FFF2-40B4-BE49-F238E27FC236}">
                <a16:creationId xmlns:a16="http://schemas.microsoft.com/office/drawing/2014/main" id="{55901265-855F-3BC3-1D5A-7D61243B1EB6}"/>
              </a:ext>
            </a:extLst>
          </p:cNvPr>
          <p:cNvSpPr>
            <a:spLocks noGrp="1"/>
          </p:cNvSpPr>
          <p:nvPr>
            <p:ph type="sldNum" sz="quarter" idx="12"/>
          </p:nvPr>
        </p:nvSpPr>
        <p:spPr/>
        <p:txBody>
          <a:bodyPr/>
          <a:lstStyle/>
          <a:p>
            <a:pPr algn="r"/>
            <a:fld id="{434A358D-2637-E146-A3BD-05BD470B507B}" type="slidenum">
              <a:rPr lang="en-US" smtClean="0"/>
              <a:pPr algn="r"/>
              <a:t>17</a:t>
            </a:fld>
            <a:endParaRPr lang="en-US" dirty="0"/>
          </a:p>
        </p:txBody>
      </p:sp>
      <p:pic>
        <p:nvPicPr>
          <p:cNvPr id="5" name="Picture 4">
            <a:extLst>
              <a:ext uri="{FF2B5EF4-FFF2-40B4-BE49-F238E27FC236}">
                <a16:creationId xmlns:a16="http://schemas.microsoft.com/office/drawing/2014/main" id="{F551A003-C18A-691E-64E8-AB7F2AB130CB}"/>
              </a:ext>
            </a:extLst>
          </p:cNvPr>
          <p:cNvPicPr>
            <a:picLocks noChangeAspect="1"/>
          </p:cNvPicPr>
          <p:nvPr/>
        </p:nvPicPr>
        <p:blipFill>
          <a:blip r:embed="rId2"/>
          <a:stretch>
            <a:fillRect/>
          </a:stretch>
        </p:blipFill>
        <p:spPr>
          <a:xfrm>
            <a:off x="6096000" y="270879"/>
            <a:ext cx="6096000" cy="6085471"/>
          </a:xfrm>
          <a:prstGeom prst="rect">
            <a:avLst/>
          </a:prstGeom>
        </p:spPr>
      </p:pic>
    </p:spTree>
    <p:extLst>
      <p:ext uri="{BB962C8B-B14F-4D97-AF65-F5344CB8AC3E}">
        <p14:creationId xmlns:p14="http://schemas.microsoft.com/office/powerpoint/2010/main" val="2071037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43455-AAF2-68C1-EECA-FF83A9E661D1}"/>
              </a:ext>
            </a:extLst>
          </p:cNvPr>
          <p:cNvSpPr>
            <a:spLocks noGrp="1"/>
          </p:cNvSpPr>
          <p:nvPr>
            <p:ph type="title"/>
          </p:nvPr>
        </p:nvSpPr>
        <p:spPr/>
        <p:txBody>
          <a:bodyPr/>
          <a:lstStyle/>
          <a:p>
            <a:r>
              <a:rPr lang="en-US" dirty="0"/>
              <a:t>e.g., How much force is applied to a tag?</a:t>
            </a:r>
          </a:p>
        </p:txBody>
      </p:sp>
      <p:sp>
        <p:nvSpPr>
          <p:cNvPr id="3" name="Content Placeholder 2">
            <a:extLst>
              <a:ext uri="{FF2B5EF4-FFF2-40B4-BE49-F238E27FC236}">
                <a16:creationId xmlns:a16="http://schemas.microsoft.com/office/drawing/2014/main" id="{53C2E121-AAC9-16D1-472B-B092E8B5BB1A}"/>
              </a:ext>
            </a:extLst>
          </p:cNvPr>
          <p:cNvSpPr>
            <a:spLocks noGrp="1"/>
          </p:cNvSpPr>
          <p:nvPr>
            <p:ph idx="1"/>
          </p:nvPr>
        </p:nvSpPr>
        <p:spPr>
          <a:xfrm>
            <a:off x="607595" y="1002082"/>
            <a:ext cx="10972800" cy="5170118"/>
          </a:xfrm>
        </p:spPr>
        <p:txBody>
          <a:bodyPr>
            <a:normAutofit/>
          </a:bodyPr>
          <a:lstStyle/>
          <a:p>
            <a:pPr marL="0" indent="0">
              <a:buNone/>
            </a:pPr>
            <a:r>
              <a:rPr lang="en-US" b="1" i="1" dirty="0" err="1"/>
              <a:t>ForceSticker</a:t>
            </a:r>
            <a:r>
              <a:rPr lang="en-US" b="1" i="1" dirty="0"/>
              <a:t>: Wireless, </a:t>
            </a:r>
            <a:r>
              <a:rPr lang="en-US" b="1" i="1" dirty="0" err="1"/>
              <a:t>Batteryless</a:t>
            </a:r>
            <a:r>
              <a:rPr lang="en-US" b="1" i="1" dirty="0"/>
              <a:t>, Thin &amp; Flexible Force Sensors</a:t>
            </a:r>
          </a:p>
        </p:txBody>
      </p:sp>
      <p:sp>
        <p:nvSpPr>
          <p:cNvPr id="4" name="Slide Number Placeholder 3">
            <a:extLst>
              <a:ext uri="{FF2B5EF4-FFF2-40B4-BE49-F238E27FC236}">
                <a16:creationId xmlns:a16="http://schemas.microsoft.com/office/drawing/2014/main" id="{4FF7DBDF-DADB-F00D-9D4E-97F98C943867}"/>
              </a:ext>
            </a:extLst>
          </p:cNvPr>
          <p:cNvSpPr>
            <a:spLocks noGrp="1"/>
          </p:cNvSpPr>
          <p:nvPr>
            <p:ph type="sldNum" sz="quarter" idx="12"/>
          </p:nvPr>
        </p:nvSpPr>
        <p:spPr/>
        <p:txBody>
          <a:bodyPr/>
          <a:lstStyle/>
          <a:p>
            <a:pPr algn="r"/>
            <a:fld id="{434A358D-2637-E146-A3BD-05BD470B507B}" type="slidenum">
              <a:rPr lang="en-US" smtClean="0"/>
              <a:pPr algn="r"/>
              <a:t>18</a:t>
            </a:fld>
            <a:endParaRPr lang="en-US" dirty="0"/>
          </a:p>
        </p:txBody>
      </p:sp>
      <p:pic>
        <p:nvPicPr>
          <p:cNvPr id="7" name="Picture 6">
            <a:extLst>
              <a:ext uri="{FF2B5EF4-FFF2-40B4-BE49-F238E27FC236}">
                <a16:creationId xmlns:a16="http://schemas.microsoft.com/office/drawing/2014/main" id="{097FDD5E-CFC2-BB90-B016-96DA5E2D05A7}"/>
              </a:ext>
            </a:extLst>
          </p:cNvPr>
          <p:cNvPicPr>
            <a:picLocks noChangeAspect="1"/>
          </p:cNvPicPr>
          <p:nvPr/>
        </p:nvPicPr>
        <p:blipFill>
          <a:blip r:embed="rId2"/>
          <a:stretch>
            <a:fillRect/>
          </a:stretch>
        </p:blipFill>
        <p:spPr>
          <a:xfrm>
            <a:off x="607595" y="1923529"/>
            <a:ext cx="10363200" cy="4615383"/>
          </a:xfrm>
          <a:prstGeom prst="rect">
            <a:avLst/>
          </a:prstGeom>
        </p:spPr>
      </p:pic>
    </p:spTree>
    <p:extLst>
      <p:ext uri="{BB962C8B-B14F-4D97-AF65-F5344CB8AC3E}">
        <p14:creationId xmlns:p14="http://schemas.microsoft.com/office/powerpoint/2010/main" val="1268331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04E09-9C45-1426-26DE-E6734E7827CF}"/>
              </a:ext>
            </a:extLst>
          </p:cNvPr>
          <p:cNvSpPr>
            <a:spLocks noGrp="1"/>
          </p:cNvSpPr>
          <p:nvPr>
            <p:ph type="title"/>
          </p:nvPr>
        </p:nvSpPr>
        <p:spPr/>
        <p:txBody>
          <a:bodyPr/>
          <a:lstStyle/>
          <a:p>
            <a:r>
              <a:rPr lang="en-US" dirty="0"/>
              <a:t>Simple sensors can trigger backscatter</a:t>
            </a:r>
          </a:p>
        </p:txBody>
      </p:sp>
      <p:sp>
        <p:nvSpPr>
          <p:cNvPr id="3" name="Content Placeholder 2">
            <a:extLst>
              <a:ext uri="{FF2B5EF4-FFF2-40B4-BE49-F238E27FC236}">
                <a16:creationId xmlns:a16="http://schemas.microsoft.com/office/drawing/2014/main" id="{9F192E3B-B7F3-9BE6-3F43-EB6A7B88F428}"/>
              </a:ext>
            </a:extLst>
          </p:cNvPr>
          <p:cNvSpPr>
            <a:spLocks noGrp="1"/>
          </p:cNvSpPr>
          <p:nvPr>
            <p:ph idx="1"/>
          </p:nvPr>
        </p:nvSpPr>
        <p:spPr/>
        <p:txBody>
          <a:bodyPr/>
          <a:lstStyle/>
          <a:p>
            <a:r>
              <a:rPr lang="en-US" dirty="0"/>
              <a:t>Backscatter fed directly from a sensor</a:t>
            </a:r>
          </a:p>
          <a:p>
            <a:pPr lvl="1"/>
            <a:r>
              <a:rPr lang="en-US" dirty="0"/>
              <a:t>SATURN is an energy-free microphone made of treated paper</a:t>
            </a:r>
          </a:p>
          <a:p>
            <a:pPr lvl="1"/>
            <a:r>
              <a:rPr lang="en-US" dirty="0"/>
              <a:t>Use it to trigger transistor for backscattering</a:t>
            </a:r>
          </a:p>
          <a:p>
            <a:pPr lvl="1"/>
            <a:r>
              <a:rPr lang="en-US" dirty="0"/>
              <a:t>Nivedita Arora (Northwestern ECE faculty)</a:t>
            </a:r>
          </a:p>
        </p:txBody>
      </p:sp>
      <p:sp>
        <p:nvSpPr>
          <p:cNvPr id="4" name="Slide Number Placeholder 3">
            <a:extLst>
              <a:ext uri="{FF2B5EF4-FFF2-40B4-BE49-F238E27FC236}">
                <a16:creationId xmlns:a16="http://schemas.microsoft.com/office/drawing/2014/main" id="{C9812A2C-25AC-765F-FD7C-78C7B6D584C8}"/>
              </a:ext>
            </a:extLst>
          </p:cNvPr>
          <p:cNvSpPr>
            <a:spLocks noGrp="1"/>
          </p:cNvSpPr>
          <p:nvPr>
            <p:ph type="sldNum" sz="quarter" idx="12"/>
          </p:nvPr>
        </p:nvSpPr>
        <p:spPr/>
        <p:txBody>
          <a:bodyPr/>
          <a:lstStyle/>
          <a:p>
            <a:fld id="{0778C724-3839-4D76-A707-B4C23905D055}" type="slidenum">
              <a:rPr lang="en-US" smtClean="0"/>
              <a:t>19</a:t>
            </a:fld>
            <a:endParaRPr lang="en-US"/>
          </a:p>
        </p:txBody>
      </p:sp>
      <p:pic>
        <p:nvPicPr>
          <p:cNvPr id="6" name="Picture 5">
            <a:extLst>
              <a:ext uri="{FF2B5EF4-FFF2-40B4-BE49-F238E27FC236}">
                <a16:creationId xmlns:a16="http://schemas.microsoft.com/office/drawing/2014/main" id="{D1303C06-CBD1-5F92-CCFD-C9C254FFF106}"/>
              </a:ext>
            </a:extLst>
          </p:cNvPr>
          <p:cNvPicPr>
            <a:picLocks noChangeAspect="1"/>
          </p:cNvPicPr>
          <p:nvPr/>
        </p:nvPicPr>
        <p:blipFill>
          <a:blip r:embed="rId2"/>
          <a:stretch>
            <a:fillRect/>
          </a:stretch>
        </p:blipFill>
        <p:spPr>
          <a:xfrm>
            <a:off x="607595" y="2870977"/>
            <a:ext cx="5375444" cy="3301223"/>
          </a:xfrm>
          <a:prstGeom prst="rect">
            <a:avLst/>
          </a:prstGeom>
        </p:spPr>
      </p:pic>
      <p:pic>
        <p:nvPicPr>
          <p:cNvPr id="8" name="Picture 7">
            <a:extLst>
              <a:ext uri="{FF2B5EF4-FFF2-40B4-BE49-F238E27FC236}">
                <a16:creationId xmlns:a16="http://schemas.microsoft.com/office/drawing/2014/main" id="{2F57672A-597E-191E-BA57-6CD4BAC74C32}"/>
              </a:ext>
            </a:extLst>
          </p:cNvPr>
          <p:cNvPicPr>
            <a:picLocks noChangeAspect="1"/>
          </p:cNvPicPr>
          <p:nvPr/>
        </p:nvPicPr>
        <p:blipFill>
          <a:blip r:embed="rId3"/>
          <a:stretch>
            <a:fillRect/>
          </a:stretch>
        </p:blipFill>
        <p:spPr>
          <a:xfrm>
            <a:off x="7091880" y="3253889"/>
            <a:ext cx="4031232" cy="2687488"/>
          </a:xfrm>
          <a:prstGeom prst="rect">
            <a:avLst/>
          </a:prstGeom>
        </p:spPr>
      </p:pic>
    </p:spTree>
    <p:extLst>
      <p:ext uri="{BB962C8B-B14F-4D97-AF65-F5344CB8AC3E}">
        <p14:creationId xmlns:p14="http://schemas.microsoft.com/office/powerpoint/2010/main" val="4280368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75C23-30CC-CE93-31E2-49E629027FA9}"/>
              </a:ext>
            </a:extLst>
          </p:cNvPr>
          <p:cNvSpPr>
            <a:spLocks noGrp="1"/>
          </p:cNvSpPr>
          <p:nvPr>
            <p:ph type="title"/>
          </p:nvPr>
        </p:nvSpPr>
        <p:spPr/>
        <p:txBody>
          <a:bodyPr/>
          <a:lstStyle/>
          <a:p>
            <a:r>
              <a:rPr lang="en-US" dirty="0"/>
              <a:t>Administrivia</a:t>
            </a:r>
          </a:p>
        </p:txBody>
      </p:sp>
      <p:sp>
        <p:nvSpPr>
          <p:cNvPr id="3" name="Content Placeholder 2">
            <a:extLst>
              <a:ext uri="{FF2B5EF4-FFF2-40B4-BE49-F238E27FC236}">
                <a16:creationId xmlns:a16="http://schemas.microsoft.com/office/drawing/2014/main" id="{64CAA5D5-0F70-8CC8-9A58-23E57DEA0E98}"/>
              </a:ext>
            </a:extLst>
          </p:cNvPr>
          <p:cNvSpPr>
            <a:spLocks noGrp="1"/>
          </p:cNvSpPr>
          <p:nvPr>
            <p:ph idx="1"/>
          </p:nvPr>
        </p:nvSpPr>
        <p:spPr>
          <a:xfrm>
            <a:off x="607595" y="1143000"/>
            <a:ext cx="10972800" cy="5213350"/>
          </a:xfrm>
        </p:spPr>
        <p:txBody>
          <a:bodyPr>
            <a:normAutofit lnSpcReduction="10000"/>
          </a:bodyPr>
          <a:lstStyle/>
          <a:p>
            <a:r>
              <a:rPr lang="en-US" dirty="0"/>
              <a:t>Lab: LoRa</a:t>
            </a:r>
          </a:p>
          <a:p>
            <a:pPr lvl="1"/>
            <a:r>
              <a:rPr lang="en-US" dirty="0"/>
              <a:t>Get checkoffs at office hours this week</a:t>
            </a:r>
          </a:p>
          <a:p>
            <a:pPr lvl="1"/>
            <a:r>
              <a:rPr lang="en-US" dirty="0"/>
              <a:t>Evan’s office hours will still be held this Friday if late checkoffs are needed</a:t>
            </a:r>
          </a:p>
          <a:p>
            <a:pPr lvl="1"/>
            <a:endParaRPr lang="en-US" dirty="0"/>
          </a:p>
          <a:p>
            <a:r>
              <a:rPr lang="en-US" dirty="0"/>
              <a:t>Final Design Project</a:t>
            </a:r>
          </a:p>
          <a:p>
            <a:pPr lvl="1"/>
            <a:r>
              <a:rPr lang="en-US" dirty="0"/>
              <a:t>Formal design review of an application</a:t>
            </a:r>
          </a:p>
          <a:p>
            <a:pPr lvl="2"/>
            <a:r>
              <a:rPr lang="en-US" dirty="0"/>
              <a:t>Consider energy, costs, etc.</a:t>
            </a:r>
          </a:p>
          <a:p>
            <a:pPr lvl="2"/>
            <a:endParaRPr lang="en-US" dirty="0"/>
          </a:p>
          <a:p>
            <a:pPr lvl="1"/>
            <a:r>
              <a:rPr lang="en-US" dirty="0"/>
              <a:t>Writeup due Tuesday of exam week</a:t>
            </a:r>
          </a:p>
          <a:p>
            <a:pPr lvl="2"/>
            <a:r>
              <a:rPr lang="en-US" dirty="0"/>
              <a:t>No late days on this one. Submit it on time.</a:t>
            </a:r>
          </a:p>
          <a:p>
            <a:pPr lvl="2"/>
            <a:endParaRPr lang="en-US" dirty="0"/>
          </a:p>
          <a:p>
            <a:pPr lvl="1"/>
            <a:r>
              <a:rPr lang="en-US" dirty="0"/>
              <a:t>Working on Cellular homework grading</a:t>
            </a:r>
          </a:p>
          <a:p>
            <a:pPr lvl="2"/>
            <a:r>
              <a:rPr lang="en-US" dirty="0"/>
              <a:t>Common lost points: no inline citations</a:t>
            </a:r>
          </a:p>
        </p:txBody>
      </p:sp>
      <p:sp>
        <p:nvSpPr>
          <p:cNvPr id="4" name="Slide Number Placeholder 3">
            <a:extLst>
              <a:ext uri="{FF2B5EF4-FFF2-40B4-BE49-F238E27FC236}">
                <a16:creationId xmlns:a16="http://schemas.microsoft.com/office/drawing/2014/main" id="{7B6EF658-077F-94D3-E76F-5A87E817E231}"/>
              </a:ext>
            </a:extLst>
          </p:cNvPr>
          <p:cNvSpPr>
            <a:spLocks noGrp="1"/>
          </p:cNvSpPr>
          <p:nvPr>
            <p:ph type="sldNum" sz="quarter" idx="12"/>
          </p:nvPr>
        </p:nvSpPr>
        <p:spPr/>
        <p:txBody>
          <a:bodyPr/>
          <a:lstStyle/>
          <a:p>
            <a:fld id="{0778C724-3839-4D76-A707-B4C23905D055}" type="slidenum">
              <a:rPr lang="en-US" smtClean="0"/>
              <a:t>2</a:t>
            </a:fld>
            <a:endParaRPr lang="en-US"/>
          </a:p>
        </p:txBody>
      </p:sp>
    </p:spTree>
    <p:extLst>
      <p:ext uri="{BB962C8B-B14F-4D97-AF65-F5344CB8AC3E}">
        <p14:creationId xmlns:p14="http://schemas.microsoft.com/office/powerpoint/2010/main" val="307329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50A62-B0C6-7764-C40A-1D4621CA0680}"/>
              </a:ext>
            </a:extLst>
          </p:cNvPr>
          <p:cNvSpPr>
            <a:spLocks noGrp="1"/>
          </p:cNvSpPr>
          <p:nvPr>
            <p:ph type="title"/>
          </p:nvPr>
        </p:nvSpPr>
        <p:spPr/>
        <p:txBody>
          <a:bodyPr/>
          <a:lstStyle/>
          <a:p>
            <a:r>
              <a:rPr lang="en-US" dirty="0"/>
              <a:t>Complete transmission path for SATURN audio</a:t>
            </a:r>
          </a:p>
        </p:txBody>
      </p:sp>
      <p:sp>
        <p:nvSpPr>
          <p:cNvPr id="3" name="Content Placeholder 2">
            <a:extLst>
              <a:ext uri="{FF2B5EF4-FFF2-40B4-BE49-F238E27FC236}">
                <a16:creationId xmlns:a16="http://schemas.microsoft.com/office/drawing/2014/main" id="{FB8691C6-A548-F4EB-10D9-51EBA0D2CD5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CB59853-01F1-D7D5-054F-D6E48CF79F55}"/>
              </a:ext>
            </a:extLst>
          </p:cNvPr>
          <p:cNvSpPr>
            <a:spLocks noGrp="1"/>
          </p:cNvSpPr>
          <p:nvPr>
            <p:ph type="sldNum" sz="quarter" idx="12"/>
          </p:nvPr>
        </p:nvSpPr>
        <p:spPr/>
        <p:txBody>
          <a:bodyPr/>
          <a:lstStyle/>
          <a:p>
            <a:fld id="{0778C724-3839-4D76-A707-B4C23905D055}" type="slidenum">
              <a:rPr lang="en-US" smtClean="0"/>
              <a:t>20</a:t>
            </a:fld>
            <a:endParaRPr lang="en-US"/>
          </a:p>
        </p:txBody>
      </p:sp>
      <p:pic>
        <p:nvPicPr>
          <p:cNvPr id="6" name="Picture 5">
            <a:extLst>
              <a:ext uri="{FF2B5EF4-FFF2-40B4-BE49-F238E27FC236}">
                <a16:creationId xmlns:a16="http://schemas.microsoft.com/office/drawing/2014/main" id="{7D87F225-D29E-437C-47CE-47B0398E5BDA}"/>
              </a:ext>
            </a:extLst>
          </p:cNvPr>
          <p:cNvPicPr>
            <a:picLocks noChangeAspect="1"/>
          </p:cNvPicPr>
          <p:nvPr/>
        </p:nvPicPr>
        <p:blipFill>
          <a:blip r:embed="rId2"/>
          <a:stretch>
            <a:fillRect/>
          </a:stretch>
        </p:blipFill>
        <p:spPr>
          <a:xfrm>
            <a:off x="607595" y="1142999"/>
            <a:ext cx="10972798" cy="4825829"/>
          </a:xfrm>
          <a:prstGeom prst="rect">
            <a:avLst/>
          </a:prstGeom>
        </p:spPr>
      </p:pic>
    </p:spTree>
    <p:extLst>
      <p:ext uri="{BB962C8B-B14F-4D97-AF65-F5344CB8AC3E}">
        <p14:creationId xmlns:p14="http://schemas.microsoft.com/office/powerpoint/2010/main" val="1391317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3C5A6-80AE-4717-97ED-E5BDED68002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0E1472-F548-6E96-2662-215ED66C98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78C724-3839-4D76-A707-B4C23905D055}" type="slidenum">
              <a:rPr kumimoji="0" lang="en-US" sz="1200" b="0" i="0" u="none" strike="noStrike" kern="1200" cap="none" spc="0" normalizeH="0" baseline="0" noProof="0" smtClean="0">
                <a:ln>
                  <a:noFill/>
                </a:ln>
                <a:solidFill>
                  <a:prstClr val="white"/>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white"/>
              </a:solidFill>
              <a:effectLst/>
              <a:uLnTx/>
              <a:uFillTx/>
              <a:latin typeface="Tahoma"/>
              <a:ea typeface="+mn-ea"/>
              <a:cs typeface="+mn-cs"/>
            </a:endParaRPr>
          </a:p>
        </p:txBody>
      </p:sp>
      <p:sp>
        <p:nvSpPr>
          <p:cNvPr id="8" name="Text Placeholder 7">
            <a:extLst>
              <a:ext uri="{FF2B5EF4-FFF2-40B4-BE49-F238E27FC236}">
                <a16:creationId xmlns:a16="http://schemas.microsoft.com/office/drawing/2014/main" id="{9A074414-1378-A349-430F-84691E59F7D9}"/>
              </a:ext>
            </a:extLst>
          </p:cNvPr>
          <p:cNvSpPr>
            <a:spLocks noGrp="1"/>
          </p:cNvSpPr>
          <p:nvPr>
            <p:ph type="body" sz="quarter" idx="13"/>
          </p:nvPr>
        </p:nvSpPr>
        <p:spPr>
          <a:solidFill>
            <a:schemeClr val="bg1"/>
          </a:solidFill>
        </p:spPr>
        <p:txBody>
          <a:bodyPr/>
          <a:lstStyle/>
          <a:p>
            <a:r>
              <a:rPr lang="en-US" dirty="0"/>
              <a:t>Backscatter</a:t>
            </a:r>
          </a:p>
          <a:p>
            <a:pPr lvl="1"/>
            <a:endParaRPr lang="en-US" dirty="0"/>
          </a:p>
          <a:p>
            <a:r>
              <a:rPr lang="en-US" b="1" dirty="0"/>
              <a:t>Backscatter Uses</a:t>
            </a:r>
          </a:p>
          <a:p>
            <a:pPr lvl="1"/>
            <a:r>
              <a:rPr lang="en-US" b="1" dirty="0"/>
              <a:t>RFID</a:t>
            </a:r>
          </a:p>
          <a:p>
            <a:pPr lvl="1"/>
            <a:r>
              <a:rPr lang="en-US" dirty="0"/>
              <a:t>Sensors (Backscatter LoRa)</a:t>
            </a:r>
          </a:p>
          <a:p>
            <a:pPr lvl="1"/>
            <a:r>
              <a:rPr lang="en-US" dirty="0"/>
              <a:t>Localization</a:t>
            </a:r>
          </a:p>
          <a:p>
            <a:pPr lvl="1"/>
            <a:endParaRPr lang="en-US" dirty="0"/>
          </a:p>
          <a:p>
            <a:r>
              <a:rPr lang="en-US" dirty="0"/>
              <a:t>NFC</a:t>
            </a:r>
          </a:p>
          <a:p>
            <a:endParaRPr lang="en-US" dirty="0"/>
          </a:p>
          <a:p>
            <a:pPr marL="457200" lvl="1" indent="0">
              <a:buNone/>
            </a:pPr>
            <a:endParaRPr lang="en-US" b="1" dirty="0"/>
          </a:p>
          <a:p>
            <a:endParaRPr lang="en-US" b="1" dirty="0"/>
          </a:p>
        </p:txBody>
      </p:sp>
      <p:sp>
        <p:nvSpPr>
          <p:cNvPr id="7" name="Title 6">
            <a:extLst>
              <a:ext uri="{FF2B5EF4-FFF2-40B4-BE49-F238E27FC236}">
                <a16:creationId xmlns:a16="http://schemas.microsoft.com/office/drawing/2014/main" id="{7FE14931-FD36-2DA8-D9B6-74C4B77521A5}"/>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522240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B81FB-04C4-DA4B-871C-C5AD026968C4}"/>
              </a:ext>
            </a:extLst>
          </p:cNvPr>
          <p:cNvSpPr>
            <a:spLocks noGrp="1"/>
          </p:cNvSpPr>
          <p:nvPr>
            <p:ph type="title"/>
          </p:nvPr>
        </p:nvSpPr>
        <p:spPr/>
        <p:txBody>
          <a:bodyPr/>
          <a:lstStyle/>
          <a:p>
            <a:r>
              <a:rPr lang="en-US" dirty="0"/>
              <a:t>RFID is </a:t>
            </a:r>
            <a:r>
              <a:rPr lang="en-US" i="1" dirty="0"/>
              <a:t>everywhere</a:t>
            </a:r>
            <a:r>
              <a:rPr lang="en-US" dirty="0"/>
              <a:t> nowadays</a:t>
            </a:r>
          </a:p>
        </p:txBody>
      </p:sp>
      <p:sp>
        <p:nvSpPr>
          <p:cNvPr id="3" name="Content Placeholder 2">
            <a:extLst>
              <a:ext uri="{FF2B5EF4-FFF2-40B4-BE49-F238E27FC236}">
                <a16:creationId xmlns:a16="http://schemas.microsoft.com/office/drawing/2014/main" id="{FE75ADB5-0C44-8942-96DF-F89EF4F4370E}"/>
              </a:ext>
            </a:extLst>
          </p:cNvPr>
          <p:cNvSpPr>
            <a:spLocks noGrp="1"/>
          </p:cNvSpPr>
          <p:nvPr>
            <p:ph idx="1"/>
          </p:nvPr>
        </p:nvSpPr>
        <p:spPr/>
        <p:txBody>
          <a:bodyPr/>
          <a:lstStyle/>
          <a:p>
            <a:r>
              <a:rPr lang="en-US" dirty="0"/>
              <a:t>Fundamental design principle is </a:t>
            </a:r>
            <a:r>
              <a:rPr lang="en-US" i="1" dirty="0"/>
              <a:t>asymmetry</a:t>
            </a:r>
          </a:p>
          <a:p>
            <a:pPr lvl="1"/>
            <a:r>
              <a:rPr lang="en-US" dirty="0"/>
              <a:t>Extremely simple, cheap tags</a:t>
            </a:r>
          </a:p>
          <a:p>
            <a:pPr lvl="1"/>
            <a:r>
              <a:rPr lang="en-US" dirty="0"/>
              <a:t>Complex readers</a:t>
            </a:r>
          </a:p>
        </p:txBody>
      </p:sp>
      <p:sp>
        <p:nvSpPr>
          <p:cNvPr id="4" name="Slide Number Placeholder 3">
            <a:extLst>
              <a:ext uri="{FF2B5EF4-FFF2-40B4-BE49-F238E27FC236}">
                <a16:creationId xmlns:a16="http://schemas.microsoft.com/office/drawing/2014/main" id="{830E1162-410D-3A4C-8C3B-74FC6465FFB1}"/>
              </a:ext>
            </a:extLst>
          </p:cNvPr>
          <p:cNvSpPr>
            <a:spLocks noGrp="1"/>
          </p:cNvSpPr>
          <p:nvPr>
            <p:ph type="sldNum" sz="quarter" idx="12"/>
          </p:nvPr>
        </p:nvSpPr>
        <p:spPr/>
        <p:txBody>
          <a:bodyPr/>
          <a:lstStyle/>
          <a:p>
            <a:pPr algn="r"/>
            <a:fld id="{434A358D-2637-E146-A3BD-05BD470B507B}" type="slidenum">
              <a:rPr lang="en-US" smtClean="0"/>
              <a:pPr algn="r"/>
              <a:t>22</a:t>
            </a:fld>
            <a:endParaRPr lang="en-US" dirty="0"/>
          </a:p>
        </p:txBody>
      </p:sp>
      <p:pic>
        <p:nvPicPr>
          <p:cNvPr id="5" name="Picture 4">
            <a:extLst>
              <a:ext uri="{FF2B5EF4-FFF2-40B4-BE49-F238E27FC236}">
                <a16:creationId xmlns:a16="http://schemas.microsoft.com/office/drawing/2014/main" id="{4CBC3DCF-F958-F446-B676-7106FAB99897}"/>
              </a:ext>
            </a:extLst>
          </p:cNvPr>
          <p:cNvPicPr>
            <a:picLocks noChangeAspect="1"/>
          </p:cNvPicPr>
          <p:nvPr/>
        </p:nvPicPr>
        <p:blipFill>
          <a:blip r:embed="rId3"/>
          <a:stretch>
            <a:fillRect/>
          </a:stretch>
        </p:blipFill>
        <p:spPr>
          <a:xfrm>
            <a:off x="7917705" y="252549"/>
            <a:ext cx="4030455" cy="2267131"/>
          </a:xfrm>
          <a:prstGeom prst="rect">
            <a:avLst/>
          </a:prstGeom>
        </p:spPr>
      </p:pic>
      <p:pic>
        <p:nvPicPr>
          <p:cNvPr id="6" name="Picture 5">
            <a:extLst>
              <a:ext uri="{FF2B5EF4-FFF2-40B4-BE49-F238E27FC236}">
                <a16:creationId xmlns:a16="http://schemas.microsoft.com/office/drawing/2014/main" id="{C423A4BB-59E2-694D-95A3-5E2314BBA0A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524207" y="2749247"/>
            <a:ext cx="3903616" cy="3217333"/>
          </a:xfrm>
          <a:prstGeom prst="rect">
            <a:avLst/>
          </a:prstGeom>
        </p:spPr>
      </p:pic>
      <p:pic>
        <p:nvPicPr>
          <p:cNvPr id="7" name="Picture 6">
            <a:extLst>
              <a:ext uri="{FF2B5EF4-FFF2-40B4-BE49-F238E27FC236}">
                <a16:creationId xmlns:a16="http://schemas.microsoft.com/office/drawing/2014/main" id="{CADCBB96-E893-D641-A184-0F4CBEE124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071743" y="3297646"/>
            <a:ext cx="3208623" cy="2714655"/>
          </a:xfrm>
          <a:prstGeom prst="rect">
            <a:avLst/>
          </a:prstGeom>
        </p:spPr>
      </p:pic>
      <p:pic>
        <p:nvPicPr>
          <p:cNvPr id="8" name="Picture 7">
            <a:extLst>
              <a:ext uri="{FF2B5EF4-FFF2-40B4-BE49-F238E27FC236}">
                <a16:creationId xmlns:a16="http://schemas.microsoft.com/office/drawing/2014/main" id="{C98E535B-D7B8-DD4F-8A00-CFACE66631B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7393" y="3344093"/>
            <a:ext cx="3655728" cy="2375988"/>
          </a:xfrm>
          <a:prstGeom prst="rect">
            <a:avLst/>
          </a:prstGeom>
        </p:spPr>
      </p:pic>
    </p:spTree>
    <p:extLst>
      <p:ext uri="{BB962C8B-B14F-4D97-AF65-F5344CB8AC3E}">
        <p14:creationId xmlns:p14="http://schemas.microsoft.com/office/powerpoint/2010/main" val="4232687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CC8AE-C498-4811-8E91-6876E4E1106B}"/>
              </a:ext>
            </a:extLst>
          </p:cNvPr>
          <p:cNvSpPr>
            <a:spLocks noGrp="1"/>
          </p:cNvSpPr>
          <p:nvPr>
            <p:ph type="title"/>
          </p:nvPr>
        </p:nvSpPr>
        <p:spPr/>
        <p:txBody>
          <a:bodyPr/>
          <a:lstStyle/>
          <a:p>
            <a:r>
              <a:rPr lang="en-US" dirty="0"/>
              <a:t>Radio Frequency ID</a:t>
            </a:r>
          </a:p>
        </p:txBody>
      </p:sp>
      <p:sp>
        <p:nvSpPr>
          <p:cNvPr id="3" name="Content Placeholder 2">
            <a:extLst>
              <a:ext uri="{FF2B5EF4-FFF2-40B4-BE49-F238E27FC236}">
                <a16:creationId xmlns:a16="http://schemas.microsoft.com/office/drawing/2014/main" id="{95748590-1808-4AA5-B592-C13E71EF3804}"/>
              </a:ext>
            </a:extLst>
          </p:cNvPr>
          <p:cNvSpPr>
            <a:spLocks noGrp="1"/>
          </p:cNvSpPr>
          <p:nvPr>
            <p:ph idx="1"/>
          </p:nvPr>
        </p:nvSpPr>
        <p:spPr/>
        <p:txBody>
          <a:bodyPr/>
          <a:lstStyle/>
          <a:p>
            <a:r>
              <a:rPr lang="en-US" dirty="0"/>
              <a:t>Cheap, low-power ubiquitous communication</a:t>
            </a:r>
          </a:p>
          <a:p>
            <a:pPr lvl="1"/>
            <a:r>
              <a:rPr lang="en-US" dirty="0"/>
              <a:t>RFID tags on (or in) products</a:t>
            </a:r>
          </a:p>
          <a:p>
            <a:pPr lvl="1"/>
            <a:r>
              <a:rPr lang="en-US" dirty="0"/>
              <a:t>NFC communication to/from smartphone</a:t>
            </a:r>
          </a:p>
          <a:p>
            <a:pPr lvl="1"/>
            <a:endParaRPr lang="en-US" dirty="0"/>
          </a:p>
          <a:p>
            <a:r>
              <a:rPr lang="en-US" dirty="0"/>
              <a:t>Requirements</a:t>
            </a:r>
          </a:p>
          <a:p>
            <a:pPr lvl="1"/>
            <a:r>
              <a:rPr lang="en-US" dirty="0"/>
              <a:t>Need to transmit small amount of data (ID)</a:t>
            </a:r>
          </a:p>
          <a:p>
            <a:pPr lvl="1"/>
            <a:r>
              <a:rPr lang="en-US" dirty="0"/>
              <a:t>Need to operate with little or no energy</a:t>
            </a:r>
          </a:p>
          <a:p>
            <a:pPr lvl="2"/>
            <a:r>
              <a:rPr lang="en-US" dirty="0"/>
              <a:t>Most do not have batteries</a:t>
            </a:r>
          </a:p>
          <a:p>
            <a:pPr lvl="1"/>
            <a:r>
              <a:rPr lang="en-US" dirty="0"/>
              <a:t>Short interaction time (fast enough bit rate)</a:t>
            </a:r>
          </a:p>
          <a:p>
            <a:pPr lvl="1"/>
            <a:r>
              <a:rPr lang="en-US" dirty="0"/>
              <a:t>Range can be extremely limited</a:t>
            </a:r>
          </a:p>
          <a:p>
            <a:pPr lvl="2"/>
            <a:r>
              <a:rPr lang="en-US" dirty="0"/>
              <a:t>Meters to centimeters (or millimeters)</a:t>
            </a:r>
          </a:p>
        </p:txBody>
      </p:sp>
      <p:sp>
        <p:nvSpPr>
          <p:cNvPr id="4" name="Slide Number Placeholder 3">
            <a:extLst>
              <a:ext uri="{FF2B5EF4-FFF2-40B4-BE49-F238E27FC236}">
                <a16:creationId xmlns:a16="http://schemas.microsoft.com/office/drawing/2014/main" id="{0209BE0B-CB7E-4DEE-8347-C97B543754F9}"/>
              </a:ext>
            </a:extLst>
          </p:cNvPr>
          <p:cNvSpPr>
            <a:spLocks noGrp="1"/>
          </p:cNvSpPr>
          <p:nvPr>
            <p:ph type="sldNum" sz="quarter" idx="12"/>
          </p:nvPr>
        </p:nvSpPr>
        <p:spPr/>
        <p:txBody>
          <a:bodyPr/>
          <a:lstStyle/>
          <a:p>
            <a:fld id="{0778C724-3839-4D76-A707-B4C23905D055}" type="slidenum">
              <a:rPr lang="en-US" smtClean="0"/>
              <a:t>23</a:t>
            </a:fld>
            <a:endParaRPr lang="en-US"/>
          </a:p>
        </p:txBody>
      </p:sp>
      <p:pic>
        <p:nvPicPr>
          <p:cNvPr id="1028" name="Picture 4">
            <a:extLst>
              <a:ext uri="{FF2B5EF4-FFF2-40B4-BE49-F238E27FC236}">
                <a16:creationId xmlns:a16="http://schemas.microsoft.com/office/drawing/2014/main" id="{BEFB1D33-6007-4C10-9913-5CB9CA7B0CF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960894" y="4829722"/>
            <a:ext cx="3619500" cy="14345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448F3C8-ACA3-4507-841E-49970E4878A6}"/>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141869" y="2617295"/>
            <a:ext cx="3257550" cy="19785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81F327C-FC6A-4F41-8CCB-1C257F2FA8A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580019" y="271518"/>
            <a:ext cx="281940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928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66818-F81D-194C-A2A8-AA213C49F26F}"/>
              </a:ext>
            </a:extLst>
          </p:cNvPr>
          <p:cNvSpPr>
            <a:spLocks noGrp="1"/>
          </p:cNvSpPr>
          <p:nvPr>
            <p:ph type="title"/>
          </p:nvPr>
        </p:nvSpPr>
        <p:spPr/>
        <p:txBody>
          <a:bodyPr/>
          <a:lstStyle/>
          <a:p>
            <a:r>
              <a:rPr lang="en-US" dirty="0"/>
              <a:t>A brief digression to be precise in terminology</a:t>
            </a:r>
          </a:p>
        </p:txBody>
      </p:sp>
      <p:sp>
        <p:nvSpPr>
          <p:cNvPr id="3" name="Content Placeholder 2">
            <a:extLst>
              <a:ext uri="{FF2B5EF4-FFF2-40B4-BE49-F238E27FC236}">
                <a16:creationId xmlns:a16="http://schemas.microsoft.com/office/drawing/2014/main" id="{DED98B6E-0ACB-9B42-ADBA-19A42FC77620}"/>
              </a:ext>
            </a:extLst>
          </p:cNvPr>
          <p:cNvSpPr>
            <a:spLocks noGrp="1"/>
          </p:cNvSpPr>
          <p:nvPr>
            <p:ph idx="1"/>
          </p:nvPr>
        </p:nvSpPr>
        <p:spPr>
          <a:xfrm>
            <a:off x="607594" y="1143000"/>
            <a:ext cx="11401525" cy="5029200"/>
          </a:xfrm>
        </p:spPr>
        <p:txBody>
          <a:bodyPr>
            <a:normAutofit/>
          </a:bodyPr>
          <a:lstStyle/>
          <a:p>
            <a:r>
              <a:rPr lang="en-US" dirty="0"/>
              <a:t>RFID = Radio Frequency Identification = a communication standard</a:t>
            </a:r>
          </a:p>
          <a:p>
            <a:pPr lvl="1"/>
            <a:r>
              <a:rPr lang="en-US" dirty="0"/>
              <a:t>A </a:t>
            </a:r>
            <a:r>
              <a:rPr lang="en-US" i="1" dirty="0"/>
              <a:t>ton</a:t>
            </a:r>
            <a:r>
              <a:rPr lang="en-US" dirty="0"/>
              <a:t> of standards through the ~early 90’s</a:t>
            </a:r>
          </a:p>
          <a:p>
            <a:pPr lvl="1"/>
            <a:r>
              <a:rPr lang="en-US" dirty="0"/>
              <a:t>Most now EPC (Electronic Product Code) Gen2</a:t>
            </a:r>
          </a:p>
          <a:p>
            <a:pPr lvl="1"/>
            <a:endParaRPr lang="en-US" dirty="0"/>
          </a:p>
          <a:p>
            <a:r>
              <a:rPr lang="en-US" dirty="0"/>
              <a:t>There are actually three types of “RFID” device</a:t>
            </a:r>
          </a:p>
          <a:p>
            <a:pPr lvl="1"/>
            <a:r>
              <a:rPr lang="en-US" dirty="0"/>
              <a:t>Passive Tags		- harvest power from reader &amp; reflect</a:t>
            </a:r>
          </a:p>
          <a:p>
            <a:pPr lvl="1"/>
            <a:r>
              <a:rPr lang="en-US" dirty="0"/>
              <a:t>Semi-Passive Tags	- on-board power, but reflect data</a:t>
            </a:r>
          </a:p>
          <a:p>
            <a:pPr lvl="1"/>
            <a:r>
              <a:rPr lang="en-US" dirty="0"/>
              <a:t>Active Tags		- on-board power that transmit data</a:t>
            </a:r>
          </a:p>
        </p:txBody>
      </p:sp>
      <p:sp>
        <p:nvSpPr>
          <p:cNvPr id="4" name="Slide Number Placeholder 3">
            <a:extLst>
              <a:ext uri="{FF2B5EF4-FFF2-40B4-BE49-F238E27FC236}">
                <a16:creationId xmlns:a16="http://schemas.microsoft.com/office/drawing/2014/main" id="{32CE41A3-5568-FB4B-8C22-B6376372C801}"/>
              </a:ext>
            </a:extLst>
          </p:cNvPr>
          <p:cNvSpPr>
            <a:spLocks noGrp="1"/>
          </p:cNvSpPr>
          <p:nvPr>
            <p:ph type="sldNum" sz="quarter" idx="12"/>
          </p:nvPr>
        </p:nvSpPr>
        <p:spPr/>
        <p:txBody>
          <a:bodyPr/>
          <a:lstStyle/>
          <a:p>
            <a:pPr algn="r"/>
            <a:fld id="{434A358D-2637-E146-A3BD-05BD470B507B}" type="slidenum">
              <a:rPr lang="en-US" smtClean="0"/>
              <a:pPr algn="r"/>
              <a:t>24</a:t>
            </a:fld>
            <a:endParaRPr lang="en-US" dirty="0"/>
          </a:p>
        </p:txBody>
      </p:sp>
    </p:spTree>
    <p:extLst>
      <p:ext uri="{BB962C8B-B14F-4D97-AF65-F5344CB8AC3E}">
        <p14:creationId xmlns:p14="http://schemas.microsoft.com/office/powerpoint/2010/main" val="4115527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B730-8C1F-49B1-9DC4-69ADB5FDFA57}"/>
              </a:ext>
            </a:extLst>
          </p:cNvPr>
          <p:cNvSpPr>
            <a:spLocks noGrp="1"/>
          </p:cNvSpPr>
          <p:nvPr>
            <p:ph type="title"/>
          </p:nvPr>
        </p:nvSpPr>
        <p:spPr/>
        <p:txBody>
          <a:bodyPr/>
          <a:lstStyle/>
          <a:p>
            <a:r>
              <a:rPr lang="en-US" dirty="0"/>
              <a:t>Car RFID systems</a:t>
            </a:r>
          </a:p>
        </p:txBody>
      </p:sp>
      <p:sp>
        <p:nvSpPr>
          <p:cNvPr id="3" name="Content Placeholder 2">
            <a:extLst>
              <a:ext uri="{FF2B5EF4-FFF2-40B4-BE49-F238E27FC236}">
                <a16:creationId xmlns:a16="http://schemas.microsoft.com/office/drawing/2014/main" id="{718D2F7B-F7F4-400F-A712-8E8C4200EA1C}"/>
              </a:ext>
            </a:extLst>
          </p:cNvPr>
          <p:cNvSpPr>
            <a:spLocks noGrp="1"/>
          </p:cNvSpPr>
          <p:nvPr>
            <p:ph idx="1"/>
          </p:nvPr>
        </p:nvSpPr>
        <p:spPr>
          <a:xfrm>
            <a:off x="607595" y="1143000"/>
            <a:ext cx="5893413" cy="5029200"/>
          </a:xfrm>
        </p:spPr>
        <p:txBody>
          <a:bodyPr>
            <a:normAutofit/>
          </a:bodyPr>
          <a:lstStyle/>
          <a:p>
            <a:r>
              <a:rPr lang="en-US" dirty="0"/>
              <a:t>Usually two mounted antennas</a:t>
            </a:r>
          </a:p>
          <a:p>
            <a:pPr lvl="1"/>
            <a:r>
              <a:rPr lang="en-US" dirty="0"/>
              <a:t>One broadcasts energy, activating the RFID device</a:t>
            </a:r>
          </a:p>
          <a:p>
            <a:pPr lvl="1"/>
            <a:r>
              <a:rPr lang="en-US" dirty="0"/>
              <a:t>The other receives the reflected data</a:t>
            </a:r>
          </a:p>
          <a:p>
            <a:pPr lvl="1"/>
            <a:endParaRPr lang="en-US" dirty="0"/>
          </a:p>
          <a:p>
            <a:r>
              <a:rPr lang="en-US" dirty="0"/>
              <a:t>Devices are often battery powered for longer-range operation</a:t>
            </a:r>
          </a:p>
          <a:p>
            <a:pPr lvl="1"/>
            <a:r>
              <a:rPr lang="en-US" dirty="0"/>
              <a:t>Semi-passive</a:t>
            </a:r>
          </a:p>
          <a:p>
            <a:pPr lvl="1"/>
            <a:r>
              <a:rPr lang="en-US" dirty="0"/>
              <a:t>Don’t have to energize themselves with signal</a:t>
            </a:r>
          </a:p>
          <a:p>
            <a:pPr lvl="1"/>
            <a:r>
              <a:rPr lang="en-US" dirty="0"/>
              <a:t>Batteries last a decade</a:t>
            </a:r>
          </a:p>
        </p:txBody>
      </p:sp>
      <p:sp>
        <p:nvSpPr>
          <p:cNvPr id="4" name="Slide Number Placeholder 3">
            <a:extLst>
              <a:ext uri="{FF2B5EF4-FFF2-40B4-BE49-F238E27FC236}">
                <a16:creationId xmlns:a16="http://schemas.microsoft.com/office/drawing/2014/main" id="{C5073872-65EA-428A-B1C5-78541B7285BF}"/>
              </a:ext>
            </a:extLst>
          </p:cNvPr>
          <p:cNvSpPr>
            <a:spLocks noGrp="1"/>
          </p:cNvSpPr>
          <p:nvPr>
            <p:ph type="sldNum" sz="quarter" idx="12"/>
          </p:nvPr>
        </p:nvSpPr>
        <p:spPr/>
        <p:txBody>
          <a:bodyPr/>
          <a:lstStyle/>
          <a:p>
            <a:fld id="{0778C724-3839-4D76-A707-B4C23905D055}" type="slidenum">
              <a:rPr lang="en-US" smtClean="0"/>
              <a:t>25</a:t>
            </a:fld>
            <a:endParaRPr lang="en-US"/>
          </a:p>
        </p:txBody>
      </p:sp>
      <p:pic>
        <p:nvPicPr>
          <p:cNvPr id="1026" name="Picture 2">
            <a:extLst>
              <a:ext uri="{FF2B5EF4-FFF2-40B4-BE49-F238E27FC236}">
                <a16:creationId xmlns:a16="http://schemas.microsoft.com/office/drawing/2014/main" id="{2807C2A6-378D-325E-97B1-359F9A9E104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053155" y="1271016"/>
            <a:ext cx="4527239" cy="4315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049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C52B0-4A2B-334D-A024-B0C30035A6DE}"/>
              </a:ext>
            </a:extLst>
          </p:cNvPr>
          <p:cNvSpPr>
            <a:spLocks noGrp="1"/>
          </p:cNvSpPr>
          <p:nvPr>
            <p:ph type="title"/>
          </p:nvPr>
        </p:nvSpPr>
        <p:spPr/>
        <p:txBody>
          <a:bodyPr>
            <a:normAutofit/>
          </a:bodyPr>
          <a:lstStyle/>
          <a:p>
            <a:r>
              <a:rPr lang="en-US" dirty="0"/>
              <a:t>E-</a:t>
            </a:r>
            <a:r>
              <a:rPr lang="en-US" dirty="0" err="1"/>
              <a:t>ZPass</a:t>
            </a:r>
            <a:r>
              <a:rPr lang="en-US" dirty="0"/>
              <a:t> System</a:t>
            </a:r>
          </a:p>
        </p:txBody>
      </p:sp>
      <p:sp>
        <p:nvSpPr>
          <p:cNvPr id="3" name="Content Placeholder 2">
            <a:extLst>
              <a:ext uri="{FF2B5EF4-FFF2-40B4-BE49-F238E27FC236}">
                <a16:creationId xmlns:a16="http://schemas.microsoft.com/office/drawing/2014/main" id="{B13DF657-554B-F148-BB9E-F1B1D3BAF0F8}"/>
              </a:ext>
            </a:extLst>
          </p:cNvPr>
          <p:cNvSpPr>
            <a:spLocks noGrp="1"/>
          </p:cNvSpPr>
          <p:nvPr>
            <p:ph idx="1"/>
          </p:nvPr>
        </p:nvSpPr>
        <p:spPr/>
        <p:txBody>
          <a:bodyPr>
            <a:normAutofit/>
          </a:bodyPr>
          <a:lstStyle/>
          <a:p>
            <a:r>
              <a:rPr lang="en-US" sz="2880" dirty="0"/>
              <a:t>RFID for toll road payments</a:t>
            </a:r>
          </a:p>
          <a:p>
            <a:pPr lvl="1"/>
            <a:r>
              <a:rPr lang="en-US" sz="2480" dirty="0"/>
              <a:t>Originally a battery-powered active system</a:t>
            </a:r>
          </a:p>
          <a:p>
            <a:pPr lvl="1"/>
            <a:r>
              <a:rPr lang="en-US" sz="2480" dirty="0"/>
              <a:t>Recently switched to passive backscatter tags</a:t>
            </a:r>
          </a:p>
        </p:txBody>
      </p:sp>
      <p:sp>
        <p:nvSpPr>
          <p:cNvPr id="4" name="Slide Number Placeholder 3">
            <a:extLst>
              <a:ext uri="{FF2B5EF4-FFF2-40B4-BE49-F238E27FC236}">
                <a16:creationId xmlns:a16="http://schemas.microsoft.com/office/drawing/2014/main" id="{BCCFEE2E-DA2B-194E-8B4A-89C0088D74DC}"/>
              </a:ext>
            </a:extLst>
          </p:cNvPr>
          <p:cNvSpPr>
            <a:spLocks noGrp="1"/>
          </p:cNvSpPr>
          <p:nvPr>
            <p:ph type="sldNum" sz="quarter" idx="12"/>
          </p:nvPr>
        </p:nvSpPr>
        <p:spPr/>
        <p:txBody>
          <a:bodyPr/>
          <a:lstStyle/>
          <a:p>
            <a:pPr algn="r"/>
            <a:fld id="{434A358D-2637-E146-A3BD-05BD470B507B}" type="slidenum">
              <a:rPr lang="en-US" smtClean="0"/>
              <a:pPr algn="r"/>
              <a:t>26</a:t>
            </a:fld>
            <a:endParaRPr lang="en-US" dirty="0"/>
          </a:p>
        </p:txBody>
      </p:sp>
      <p:pic>
        <p:nvPicPr>
          <p:cNvPr id="7" name="Picture 6">
            <a:extLst>
              <a:ext uri="{FF2B5EF4-FFF2-40B4-BE49-F238E27FC236}">
                <a16:creationId xmlns:a16="http://schemas.microsoft.com/office/drawing/2014/main" id="{6A9107B7-0E49-6A4B-B41A-0C268F4F1AE0}"/>
              </a:ext>
            </a:extLst>
          </p:cNvPr>
          <p:cNvPicPr>
            <a:picLocks noChangeAspect="1"/>
          </p:cNvPicPr>
          <p:nvPr/>
        </p:nvPicPr>
        <p:blipFill>
          <a:blip r:embed="rId2"/>
          <a:stretch>
            <a:fillRect/>
          </a:stretch>
        </p:blipFill>
        <p:spPr>
          <a:xfrm>
            <a:off x="5601536" y="2973378"/>
            <a:ext cx="3732712" cy="1321314"/>
          </a:xfrm>
          <a:prstGeom prst="rect">
            <a:avLst/>
          </a:prstGeom>
        </p:spPr>
      </p:pic>
      <p:sp>
        <p:nvSpPr>
          <p:cNvPr id="8" name="Rounded Rectangle 7">
            <a:extLst>
              <a:ext uri="{FF2B5EF4-FFF2-40B4-BE49-F238E27FC236}">
                <a16:creationId xmlns:a16="http://schemas.microsoft.com/office/drawing/2014/main" id="{CDE8748E-C8D0-B148-9FC0-FA68D136E7D3}"/>
              </a:ext>
            </a:extLst>
          </p:cNvPr>
          <p:cNvSpPr/>
          <p:nvPr/>
        </p:nvSpPr>
        <p:spPr>
          <a:xfrm>
            <a:off x="5611986" y="3006688"/>
            <a:ext cx="3030582" cy="1368988"/>
          </a:xfrm>
          <a:prstGeom prst="roundRect">
            <a:avLst/>
          </a:prstGeom>
          <a:noFill/>
          <a:ln w="3810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60"/>
          </a:p>
        </p:txBody>
      </p:sp>
      <p:pic>
        <p:nvPicPr>
          <p:cNvPr id="3074" name="Picture 2" descr="Inside an E-ZPass transponder : r/newjersey">
            <a:extLst>
              <a:ext uri="{FF2B5EF4-FFF2-40B4-BE49-F238E27FC236}">
                <a16:creationId xmlns:a16="http://schemas.microsoft.com/office/drawing/2014/main" id="{DA436840-DBF5-3DCF-AB95-6B7E1C4CF5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04" y="3006688"/>
            <a:ext cx="2914085" cy="353222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DOT Unveils EZ-Pass Flex">
            <a:extLst>
              <a:ext uri="{FF2B5EF4-FFF2-40B4-BE49-F238E27FC236}">
                <a16:creationId xmlns:a16="http://schemas.microsoft.com/office/drawing/2014/main" id="{2CCB5024-B591-C657-7751-40FF82787A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788" t="22456" r="22968" b="16412"/>
          <a:stretch/>
        </p:blipFill>
        <p:spPr bwMode="auto">
          <a:xfrm>
            <a:off x="3792776" y="4632872"/>
            <a:ext cx="2546417" cy="19060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BE0662F-88F5-8C55-B286-53DD6E18DBE5}"/>
              </a:ext>
            </a:extLst>
          </p:cNvPr>
          <p:cNvPicPr>
            <a:picLocks noChangeAspect="1"/>
          </p:cNvPicPr>
          <p:nvPr/>
        </p:nvPicPr>
        <p:blipFill>
          <a:blip r:embed="rId5"/>
          <a:stretch>
            <a:fillRect/>
          </a:stretch>
        </p:blipFill>
        <p:spPr>
          <a:xfrm>
            <a:off x="7830467" y="4666225"/>
            <a:ext cx="2857500" cy="1600200"/>
          </a:xfrm>
          <a:prstGeom prst="rect">
            <a:avLst/>
          </a:prstGeom>
        </p:spPr>
      </p:pic>
    </p:spTree>
    <p:extLst>
      <p:ext uri="{BB962C8B-B14F-4D97-AF65-F5344CB8AC3E}">
        <p14:creationId xmlns:p14="http://schemas.microsoft.com/office/powerpoint/2010/main" val="601712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8175E-5B28-0D43-8156-B8032398161A}"/>
              </a:ext>
            </a:extLst>
          </p:cNvPr>
          <p:cNvSpPr>
            <a:spLocks noGrp="1"/>
          </p:cNvSpPr>
          <p:nvPr>
            <p:ph type="title"/>
          </p:nvPr>
        </p:nvSpPr>
        <p:spPr/>
        <p:txBody>
          <a:bodyPr/>
          <a:lstStyle/>
          <a:p>
            <a:r>
              <a:rPr lang="en-US" dirty="0"/>
              <a:t>Let’s look at RFID standards to get a sense of the numbers</a:t>
            </a:r>
          </a:p>
        </p:txBody>
      </p:sp>
      <p:sp>
        <p:nvSpPr>
          <p:cNvPr id="3" name="Content Placeholder 2">
            <a:extLst>
              <a:ext uri="{FF2B5EF4-FFF2-40B4-BE49-F238E27FC236}">
                <a16:creationId xmlns:a16="http://schemas.microsoft.com/office/drawing/2014/main" id="{CA55DD96-8522-7749-BA38-79FB90A6BF31}"/>
              </a:ext>
            </a:extLst>
          </p:cNvPr>
          <p:cNvSpPr>
            <a:spLocks noGrp="1"/>
          </p:cNvSpPr>
          <p:nvPr>
            <p:ph idx="1"/>
          </p:nvPr>
        </p:nvSpPr>
        <p:spPr/>
        <p:txBody>
          <a:bodyPr>
            <a:normAutofit/>
          </a:bodyPr>
          <a:lstStyle/>
          <a:p>
            <a:r>
              <a:rPr lang="en-US" dirty="0"/>
              <a:t>Low Frequency (~300 kHz) — mostly legacy</a:t>
            </a:r>
          </a:p>
          <a:p>
            <a:pPr lvl="1"/>
            <a:r>
              <a:rPr lang="en-US" dirty="0"/>
              <a:t>~10cm read range (inductive coupling)</a:t>
            </a:r>
          </a:p>
          <a:p>
            <a:pPr lvl="1"/>
            <a:endParaRPr lang="en-US" dirty="0"/>
          </a:p>
          <a:p>
            <a:r>
              <a:rPr lang="en-US" dirty="0"/>
              <a:t>High Frequency (3~30 MHz; often 13.56 MHz)</a:t>
            </a:r>
          </a:p>
          <a:p>
            <a:pPr lvl="1"/>
            <a:r>
              <a:rPr lang="en-US" dirty="0"/>
              <a:t>Passive: 4~7 m max (usually inductive coupling, I think)</a:t>
            </a:r>
          </a:p>
          <a:p>
            <a:pPr lvl="1"/>
            <a:r>
              <a:rPr lang="en-US" dirty="0"/>
              <a:t>Semi-Passive: 10~30 m max</a:t>
            </a:r>
          </a:p>
          <a:p>
            <a:pPr lvl="1"/>
            <a:r>
              <a:rPr lang="en-US" dirty="0"/>
              <a:t>Active: 30+ m</a:t>
            </a:r>
          </a:p>
          <a:p>
            <a:pPr lvl="1"/>
            <a:endParaRPr lang="en-US" dirty="0"/>
          </a:p>
          <a:p>
            <a:r>
              <a:rPr lang="en-US" dirty="0"/>
              <a:t>Ultra-High Frequency (300 MHz ~ 3 GHz)</a:t>
            </a:r>
          </a:p>
          <a:p>
            <a:pPr lvl="1"/>
            <a:r>
              <a:rPr lang="en-US" dirty="0"/>
              <a:t>Passive: Up to 12 m (backscatter)</a:t>
            </a:r>
          </a:p>
          <a:p>
            <a:pPr lvl="1"/>
            <a:r>
              <a:rPr lang="en-US" dirty="0"/>
              <a:t>Active: Up to 100 m</a:t>
            </a:r>
          </a:p>
        </p:txBody>
      </p:sp>
      <p:sp>
        <p:nvSpPr>
          <p:cNvPr id="4" name="Slide Number Placeholder 3">
            <a:extLst>
              <a:ext uri="{FF2B5EF4-FFF2-40B4-BE49-F238E27FC236}">
                <a16:creationId xmlns:a16="http://schemas.microsoft.com/office/drawing/2014/main" id="{F9D28300-9433-5748-84DB-7137E4F86B78}"/>
              </a:ext>
            </a:extLst>
          </p:cNvPr>
          <p:cNvSpPr>
            <a:spLocks noGrp="1"/>
          </p:cNvSpPr>
          <p:nvPr>
            <p:ph type="sldNum" sz="quarter" idx="12"/>
          </p:nvPr>
        </p:nvSpPr>
        <p:spPr/>
        <p:txBody>
          <a:bodyPr/>
          <a:lstStyle/>
          <a:p>
            <a:pPr algn="r"/>
            <a:fld id="{434A358D-2637-E146-A3BD-05BD470B507B}" type="slidenum">
              <a:rPr lang="en-US" smtClean="0"/>
              <a:pPr algn="r"/>
              <a:t>27</a:t>
            </a:fld>
            <a:endParaRPr lang="en-US" dirty="0"/>
          </a:p>
        </p:txBody>
      </p:sp>
    </p:spTree>
    <p:extLst>
      <p:ext uri="{BB962C8B-B14F-4D97-AF65-F5344CB8AC3E}">
        <p14:creationId xmlns:p14="http://schemas.microsoft.com/office/powerpoint/2010/main" val="3799180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3F20-31D1-FE6F-DCB1-BFF7DBF8AA6F}"/>
              </a:ext>
            </a:extLst>
          </p:cNvPr>
          <p:cNvSpPr>
            <a:spLocks noGrp="1"/>
          </p:cNvSpPr>
          <p:nvPr>
            <p:ph type="title"/>
          </p:nvPr>
        </p:nvSpPr>
        <p:spPr/>
        <p:txBody>
          <a:bodyPr/>
          <a:lstStyle/>
          <a:p>
            <a:r>
              <a:rPr lang="en-US" dirty="0"/>
              <a:t>Ranges and typical frequency ranges of RFID systems</a:t>
            </a:r>
          </a:p>
        </p:txBody>
      </p:sp>
      <p:sp>
        <p:nvSpPr>
          <p:cNvPr id="4" name="Slide Number Placeholder 3">
            <a:extLst>
              <a:ext uri="{FF2B5EF4-FFF2-40B4-BE49-F238E27FC236}">
                <a16:creationId xmlns:a16="http://schemas.microsoft.com/office/drawing/2014/main" id="{54FCA173-C495-37D1-B364-89C74F460258}"/>
              </a:ext>
            </a:extLst>
          </p:cNvPr>
          <p:cNvSpPr>
            <a:spLocks noGrp="1"/>
          </p:cNvSpPr>
          <p:nvPr>
            <p:ph type="sldNum" sz="quarter" idx="12"/>
          </p:nvPr>
        </p:nvSpPr>
        <p:spPr/>
        <p:txBody>
          <a:bodyPr/>
          <a:lstStyle/>
          <a:p>
            <a:fld id="{0778C724-3839-4D76-A707-B4C23905D055}" type="slidenum">
              <a:rPr lang="en-US" smtClean="0"/>
              <a:t>28</a:t>
            </a:fld>
            <a:endParaRPr lang="en-US"/>
          </a:p>
        </p:txBody>
      </p:sp>
      <p:pic>
        <p:nvPicPr>
          <p:cNvPr id="5" name="Picture 4">
            <a:extLst>
              <a:ext uri="{FF2B5EF4-FFF2-40B4-BE49-F238E27FC236}">
                <a16:creationId xmlns:a16="http://schemas.microsoft.com/office/drawing/2014/main" id="{EF888A71-B4A0-0D98-2D63-D94A5691FCDD}"/>
              </a:ext>
            </a:extLst>
          </p:cNvPr>
          <p:cNvPicPr>
            <a:picLocks noChangeAspect="1"/>
          </p:cNvPicPr>
          <p:nvPr/>
        </p:nvPicPr>
        <p:blipFill>
          <a:blip r:embed="rId2"/>
          <a:stretch>
            <a:fillRect/>
          </a:stretch>
        </p:blipFill>
        <p:spPr>
          <a:xfrm>
            <a:off x="2309308" y="1143000"/>
            <a:ext cx="7573384" cy="5029200"/>
          </a:xfrm>
          <a:prstGeom prst="rect">
            <a:avLst/>
          </a:prstGeom>
        </p:spPr>
      </p:pic>
    </p:spTree>
    <p:extLst>
      <p:ext uri="{BB962C8B-B14F-4D97-AF65-F5344CB8AC3E}">
        <p14:creationId xmlns:p14="http://schemas.microsoft.com/office/powerpoint/2010/main" val="611129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54">
            <a:extLst>
              <a:ext uri="{FF2B5EF4-FFF2-40B4-BE49-F238E27FC236}">
                <a16:creationId xmlns:a16="http://schemas.microsoft.com/office/drawing/2014/main" id="{A7F325AE-1230-F39E-70D3-D61C6C3A6BD8}"/>
              </a:ext>
            </a:extLst>
          </p:cNvPr>
          <p:cNvSpPr>
            <a:spLocks noGrp="1"/>
          </p:cNvSpPr>
          <p:nvPr>
            <p:ph type="title"/>
          </p:nvPr>
        </p:nvSpPr>
        <p:spPr/>
        <p:txBody>
          <a:bodyPr/>
          <a:lstStyle/>
          <a:p>
            <a:r>
              <a:rPr lang="en-US" dirty="0"/>
              <a:t>Inductive coupling versus RF communication</a:t>
            </a:r>
          </a:p>
        </p:txBody>
      </p:sp>
      <p:sp>
        <p:nvSpPr>
          <p:cNvPr id="56" name="Content Placeholder 55">
            <a:extLst>
              <a:ext uri="{FF2B5EF4-FFF2-40B4-BE49-F238E27FC236}">
                <a16:creationId xmlns:a16="http://schemas.microsoft.com/office/drawing/2014/main" id="{8B8D3ACA-4293-E576-3D89-6AF0501A437D}"/>
              </a:ext>
            </a:extLst>
          </p:cNvPr>
          <p:cNvSpPr>
            <a:spLocks noGrp="1"/>
          </p:cNvSpPr>
          <p:nvPr>
            <p:ph idx="1"/>
          </p:nvPr>
        </p:nvSpPr>
        <p:spPr>
          <a:xfrm>
            <a:off x="607594" y="3973100"/>
            <a:ext cx="5257800" cy="2199099"/>
          </a:xfrm>
        </p:spPr>
        <p:txBody>
          <a:bodyPr>
            <a:normAutofit lnSpcReduction="10000"/>
          </a:bodyPr>
          <a:lstStyle/>
          <a:p>
            <a:r>
              <a:rPr lang="en-US" dirty="0"/>
              <a:t>Magnetic field induces a current in the tag</a:t>
            </a:r>
          </a:p>
          <a:p>
            <a:r>
              <a:rPr lang="en-US" dirty="0"/>
              <a:t>Change in current can be used to communicate</a:t>
            </a:r>
          </a:p>
          <a:p>
            <a:r>
              <a:rPr lang="en-US" dirty="0"/>
              <a:t>Very short range (&lt;1 meter)</a:t>
            </a:r>
          </a:p>
        </p:txBody>
      </p:sp>
      <p:sp>
        <p:nvSpPr>
          <p:cNvPr id="4" name="Slide Number Placeholder 3">
            <a:extLst>
              <a:ext uri="{FF2B5EF4-FFF2-40B4-BE49-F238E27FC236}">
                <a16:creationId xmlns:a16="http://schemas.microsoft.com/office/drawing/2014/main" id="{64C5C28F-2C0B-A829-E7B2-85C653D81B67}"/>
              </a:ext>
            </a:extLst>
          </p:cNvPr>
          <p:cNvSpPr>
            <a:spLocks noGrp="1"/>
          </p:cNvSpPr>
          <p:nvPr>
            <p:ph type="sldNum" sz="quarter" idx="12"/>
          </p:nvPr>
        </p:nvSpPr>
        <p:spPr/>
        <p:txBody>
          <a:bodyPr/>
          <a:lstStyle/>
          <a:p>
            <a:fld id="{0778C724-3839-4D76-A707-B4C23905D055}" type="slidenum">
              <a:rPr lang="en-US" smtClean="0"/>
              <a:t>29</a:t>
            </a:fld>
            <a:endParaRPr lang="en-US"/>
          </a:p>
        </p:txBody>
      </p:sp>
      <p:sp>
        <p:nvSpPr>
          <p:cNvPr id="57" name="Content Placeholder 56">
            <a:extLst>
              <a:ext uri="{FF2B5EF4-FFF2-40B4-BE49-F238E27FC236}">
                <a16:creationId xmlns:a16="http://schemas.microsoft.com/office/drawing/2014/main" id="{B0FD0A7E-31E9-D694-080F-B7A25777D001}"/>
              </a:ext>
            </a:extLst>
          </p:cNvPr>
          <p:cNvSpPr>
            <a:spLocks noGrp="1"/>
          </p:cNvSpPr>
          <p:nvPr>
            <p:ph idx="13"/>
          </p:nvPr>
        </p:nvSpPr>
        <p:spPr>
          <a:xfrm>
            <a:off x="6326608" y="3408164"/>
            <a:ext cx="5257800" cy="2764036"/>
          </a:xfrm>
        </p:spPr>
        <p:txBody>
          <a:bodyPr/>
          <a:lstStyle/>
          <a:p>
            <a:r>
              <a:rPr lang="en-US" dirty="0"/>
              <a:t>Electromagnetic waves propagate between two antennas</a:t>
            </a:r>
          </a:p>
          <a:p>
            <a:r>
              <a:rPr lang="en-US" dirty="0"/>
              <a:t>Includes backscatter techniques</a:t>
            </a:r>
          </a:p>
          <a:p>
            <a:r>
              <a:rPr lang="en-US" dirty="0"/>
              <a:t>Range depends on energy</a:t>
            </a:r>
          </a:p>
        </p:txBody>
      </p:sp>
      <p:grpSp>
        <p:nvGrpSpPr>
          <p:cNvPr id="54" name="Group 53">
            <a:extLst>
              <a:ext uri="{FF2B5EF4-FFF2-40B4-BE49-F238E27FC236}">
                <a16:creationId xmlns:a16="http://schemas.microsoft.com/office/drawing/2014/main" id="{FFD74433-E579-6616-65DB-C23F4E83A8C3}"/>
              </a:ext>
            </a:extLst>
          </p:cNvPr>
          <p:cNvGrpSpPr/>
          <p:nvPr/>
        </p:nvGrpSpPr>
        <p:grpSpPr>
          <a:xfrm>
            <a:off x="6750914" y="1585447"/>
            <a:ext cx="4556428" cy="1440125"/>
            <a:chOff x="2393012" y="4663072"/>
            <a:chExt cx="4556428" cy="1440125"/>
          </a:xfrm>
        </p:grpSpPr>
        <p:sp>
          <p:nvSpPr>
            <p:cNvPr id="6" name="Rectangle 5">
              <a:extLst>
                <a:ext uri="{FF2B5EF4-FFF2-40B4-BE49-F238E27FC236}">
                  <a16:creationId xmlns:a16="http://schemas.microsoft.com/office/drawing/2014/main" id="{106CC567-D3EA-086C-94BC-B5894A111F63}"/>
                </a:ext>
              </a:extLst>
            </p:cNvPr>
            <p:cNvSpPr/>
            <p:nvPr/>
          </p:nvSpPr>
          <p:spPr>
            <a:xfrm>
              <a:off x="2393012" y="4819254"/>
              <a:ext cx="1036320" cy="11277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Reader</a:t>
              </a:r>
            </a:p>
          </p:txBody>
        </p:sp>
        <p:sp>
          <p:nvSpPr>
            <p:cNvPr id="9" name="Rectangle: Rounded Corners 8">
              <a:extLst>
                <a:ext uri="{FF2B5EF4-FFF2-40B4-BE49-F238E27FC236}">
                  <a16:creationId xmlns:a16="http://schemas.microsoft.com/office/drawing/2014/main" id="{10CF86E2-0EC6-DB6A-230F-B6AB2060186F}"/>
                </a:ext>
              </a:extLst>
            </p:cNvPr>
            <p:cNvSpPr/>
            <p:nvPr/>
          </p:nvSpPr>
          <p:spPr>
            <a:xfrm>
              <a:off x="5791200" y="5022454"/>
              <a:ext cx="1158240" cy="72136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Tag</a:t>
              </a:r>
            </a:p>
          </p:txBody>
        </p:sp>
        <p:grpSp>
          <p:nvGrpSpPr>
            <p:cNvPr id="15" name="Group 14">
              <a:extLst>
                <a:ext uri="{FF2B5EF4-FFF2-40B4-BE49-F238E27FC236}">
                  <a16:creationId xmlns:a16="http://schemas.microsoft.com/office/drawing/2014/main" id="{FB7CD5EB-E9D0-602F-3BB7-24B3EAAAFC96}"/>
                </a:ext>
              </a:extLst>
            </p:cNvPr>
            <p:cNvGrpSpPr/>
            <p:nvPr/>
          </p:nvGrpSpPr>
          <p:grpSpPr>
            <a:xfrm>
              <a:off x="2990802" y="4663072"/>
              <a:ext cx="1455634" cy="1440125"/>
              <a:chOff x="2990802" y="4672167"/>
              <a:chExt cx="1455634" cy="1440125"/>
            </a:xfrm>
          </p:grpSpPr>
          <p:sp>
            <p:nvSpPr>
              <p:cNvPr id="10" name="Arc 9">
                <a:extLst>
                  <a:ext uri="{FF2B5EF4-FFF2-40B4-BE49-F238E27FC236}">
                    <a16:creationId xmlns:a16="http://schemas.microsoft.com/office/drawing/2014/main" id="{B46EA535-9078-7DED-251C-235BBDD536EA}"/>
                  </a:ext>
                </a:extLst>
              </p:cNvPr>
              <p:cNvSpPr/>
              <p:nvPr/>
            </p:nvSpPr>
            <p:spPr>
              <a:xfrm rot="2554882">
                <a:off x="3038889" y="5068158"/>
                <a:ext cx="648143" cy="648143"/>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Arc 10">
                <a:extLst>
                  <a:ext uri="{FF2B5EF4-FFF2-40B4-BE49-F238E27FC236}">
                    <a16:creationId xmlns:a16="http://schemas.microsoft.com/office/drawing/2014/main" id="{EBE1254C-3D27-2740-EAB0-1FE031752524}"/>
                  </a:ext>
                </a:extLst>
              </p:cNvPr>
              <p:cNvSpPr/>
              <p:nvPr/>
            </p:nvSpPr>
            <p:spPr>
              <a:xfrm rot="2554882">
                <a:off x="3018264" y="4866077"/>
                <a:ext cx="1052304" cy="1052304"/>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 11">
                <a:extLst>
                  <a:ext uri="{FF2B5EF4-FFF2-40B4-BE49-F238E27FC236}">
                    <a16:creationId xmlns:a16="http://schemas.microsoft.com/office/drawing/2014/main" id="{1DAE2DE8-28C9-6333-EEEF-00EC250DF7BE}"/>
                  </a:ext>
                </a:extLst>
              </p:cNvPr>
              <p:cNvSpPr/>
              <p:nvPr/>
            </p:nvSpPr>
            <p:spPr>
              <a:xfrm rot="2554882">
                <a:off x="3006311" y="4672167"/>
                <a:ext cx="1440125" cy="1440125"/>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Arc 12">
                <a:extLst>
                  <a:ext uri="{FF2B5EF4-FFF2-40B4-BE49-F238E27FC236}">
                    <a16:creationId xmlns:a16="http://schemas.microsoft.com/office/drawing/2014/main" id="{0AA03C09-4C60-8789-AB68-1FD5DBA3A202}"/>
                  </a:ext>
                </a:extLst>
              </p:cNvPr>
              <p:cNvSpPr/>
              <p:nvPr/>
            </p:nvSpPr>
            <p:spPr>
              <a:xfrm rot="2554882">
                <a:off x="3013666" y="4961807"/>
                <a:ext cx="860844" cy="860844"/>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13">
                <a:extLst>
                  <a:ext uri="{FF2B5EF4-FFF2-40B4-BE49-F238E27FC236}">
                    <a16:creationId xmlns:a16="http://schemas.microsoft.com/office/drawing/2014/main" id="{0405C8EB-79EA-E7C7-5791-967E1966EF82}"/>
                  </a:ext>
                </a:extLst>
              </p:cNvPr>
              <p:cNvSpPr/>
              <p:nvPr/>
            </p:nvSpPr>
            <p:spPr>
              <a:xfrm rot="2554882">
                <a:off x="2990802" y="4758233"/>
                <a:ext cx="1267993" cy="1267993"/>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92A78409-7D24-AA45-967B-46212C82A5E6}"/>
                </a:ext>
              </a:extLst>
            </p:cNvPr>
            <p:cNvGrpSpPr/>
            <p:nvPr/>
          </p:nvGrpSpPr>
          <p:grpSpPr>
            <a:xfrm rot="11085962">
              <a:off x="5045166" y="4926497"/>
              <a:ext cx="923110" cy="913275"/>
              <a:chOff x="2990802" y="4672167"/>
              <a:chExt cx="1455634" cy="1440125"/>
            </a:xfrm>
          </p:grpSpPr>
          <p:sp>
            <p:nvSpPr>
              <p:cNvPr id="17" name="Arc 16">
                <a:extLst>
                  <a:ext uri="{FF2B5EF4-FFF2-40B4-BE49-F238E27FC236}">
                    <a16:creationId xmlns:a16="http://schemas.microsoft.com/office/drawing/2014/main" id="{B9F85977-251E-E003-AB16-1F89E602CA5D}"/>
                  </a:ext>
                </a:extLst>
              </p:cNvPr>
              <p:cNvSpPr/>
              <p:nvPr/>
            </p:nvSpPr>
            <p:spPr>
              <a:xfrm rot="2554882">
                <a:off x="3038889" y="5068158"/>
                <a:ext cx="648143" cy="648143"/>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Arc 17">
                <a:extLst>
                  <a:ext uri="{FF2B5EF4-FFF2-40B4-BE49-F238E27FC236}">
                    <a16:creationId xmlns:a16="http://schemas.microsoft.com/office/drawing/2014/main" id="{3AE7A6C5-BC9F-FE61-6C8B-C9D96C971263}"/>
                  </a:ext>
                </a:extLst>
              </p:cNvPr>
              <p:cNvSpPr/>
              <p:nvPr/>
            </p:nvSpPr>
            <p:spPr>
              <a:xfrm rot="2554882">
                <a:off x="3018264" y="4866077"/>
                <a:ext cx="1052304" cy="1052304"/>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Arc 18">
                <a:extLst>
                  <a:ext uri="{FF2B5EF4-FFF2-40B4-BE49-F238E27FC236}">
                    <a16:creationId xmlns:a16="http://schemas.microsoft.com/office/drawing/2014/main" id="{38D076A8-A1B6-CECF-6D4B-DE4EF0B55A4C}"/>
                  </a:ext>
                </a:extLst>
              </p:cNvPr>
              <p:cNvSpPr/>
              <p:nvPr/>
            </p:nvSpPr>
            <p:spPr>
              <a:xfrm rot="2554882">
                <a:off x="3006311" y="4672167"/>
                <a:ext cx="1440125" cy="1440125"/>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Arc 19">
                <a:extLst>
                  <a:ext uri="{FF2B5EF4-FFF2-40B4-BE49-F238E27FC236}">
                    <a16:creationId xmlns:a16="http://schemas.microsoft.com/office/drawing/2014/main" id="{0210C155-0D55-97FB-E107-05D37B5CC4C5}"/>
                  </a:ext>
                </a:extLst>
              </p:cNvPr>
              <p:cNvSpPr/>
              <p:nvPr/>
            </p:nvSpPr>
            <p:spPr>
              <a:xfrm rot="2554882">
                <a:off x="3013666" y="4961807"/>
                <a:ext cx="860844" cy="860844"/>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c 20">
                <a:extLst>
                  <a:ext uri="{FF2B5EF4-FFF2-40B4-BE49-F238E27FC236}">
                    <a16:creationId xmlns:a16="http://schemas.microsoft.com/office/drawing/2014/main" id="{8EFA364E-9A92-923C-1771-7BE332ADBC9A}"/>
                  </a:ext>
                </a:extLst>
              </p:cNvPr>
              <p:cNvSpPr/>
              <p:nvPr/>
            </p:nvSpPr>
            <p:spPr>
              <a:xfrm rot="2554882">
                <a:off x="2990802" y="4758233"/>
                <a:ext cx="1267993" cy="1267993"/>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53" name="Group 52">
            <a:extLst>
              <a:ext uri="{FF2B5EF4-FFF2-40B4-BE49-F238E27FC236}">
                <a16:creationId xmlns:a16="http://schemas.microsoft.com/office/drawing/2014/main" id="{3E5611B6-C65C-4EC6-3C4F-EA6EF815BBB5}"/>
              </a:ext>
            </a:extLst>
          </p:cNvPr>
          <p:cNvGrpSpPr/>
          <p:nvPr/>
        </p:nvGrpSpPr>
        <p:grpSpPr>
          <a:xfrm>
            <a:off x="1032243" y="1368521"/>
            <a:ext cx="4408845" cy="2241863"/>
            <a:chOff x="1681078" y="1304626"/>
            <a:chExt cx="4408845" cy="2241863"/>
          </a:xfrm>
        </p:grpSpPr>
        <p:grpSp>
          <p:nvGrpSpPr>
            <p:cNvPr id="25" name="Group 24">
              <a:extLst>
                <a:ext uri="{FF2B5EF4-FFF2-40B4-BE49-F238E27FC236}">
                  <a16:creationId xmlns:a16="http://schemas.microsoft.com/office/drawing/2014/main" id="{4970065B-499D-B1BF-8F42-202B2D9987A1}"/>
                </a:ext>
              </a:extLst>
            </p:cNvPr>
            <p:cNvGrpSpPr/>
            <p:nvPr/>
          </p:nvGrpSpPr>
          <p:grpSpPr>
            <a:xfrm>
              <a:off x="2890117" y="1304626"/>
              <a:ext cx="1411647" cy="2199099"/>
              <a:chOff x="2829855" y="1130142"/>
              <a:chExt cx="1411647" cy="2199099"/>
            </a:xfrm>
          </p:grpSpPr>
          <p:sp>
            <p:nvSpPr>
              <p:cNvPr id="22" name="Oval 21">
                <a:extLst>
                  <a:ext uri="{FF2B5EF4-FFF2-40B4-BE49-F238E27FC236}">
                    <a16:creationId xmlns:a16="http://schemas.microsoft.com/office/drawing/2014/main" id="{0B356591-81E1-B166-305A-E084761B98F8}"/>
                  </a:ext>
                </a:extLst>
              </p:cNvPr>
              <p:cNvSpPr/>
              <p:nvPr/>
            </p:nvSpPr>
            <p:spPr>
              <a:xfrm>
                <a:off x="3119118" y="1523571"/>
                <a:ext cx="833120" cy="1412240"/>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C87FAE01-EDEE-B457-B69A-93C142CC6013}"/>
                  </a:ext>
                </a:extLst>
              </p:cNvPr>
              <p:cNvSpPr/>
              <p:nvPr/>
            </p:nvSpPr>
            <p:spPr>
              <a:xfrm>
                <a:off x="2956559" y="1327524"/>
                <a:ext cx="1158239" cy="1804334"/>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586E15D2-E5EC-09FA-85FF-3D2047A10BFC}"/>
                  </a:ext>
                </a:extLst>
              </p:cNvPr>
              <p:cNvSpPr/>
              <p:nvPr/>
            </p:nvSpPr>
            <p:spPr>
              <a:xfrm>
                <a:off x="2829855" y="1130142"/>
                <a:ext cx="1411647" cy="2199099"/>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C5BA2829-1429-E670-B731-E5E0299E07F8}"/>
                </a:ext>
              </a:extLst>
            </p:cNvPr>
            <p:cNvGrpSpPr/>
            <p:nvPr/>
          </p:nvGrpSpPr>
          <p:grpSpPr>
            <a:xfrm>
              <a:off x="1681078" y="1304626"/>
              <a:ext cx="1411647" cy="2199099"/>
              <a:chOff x="2829855" y="1130142"/>
              <a:chExt cx="1411647" cy="2199099"/>
            </a:xfrm>
          </p:grpSpPr>
          <p:sp>
            <p:nvSpPr>
              <p:cNvPr id="27" name="Oval 26">
                <a:extLst>
                  <a:ext uri="{FF2B5EF4-FFF2-40B4-BE49-F238E27FC236}">
                    <a16:creationId xmlns:a16="http://schemas.microsoft.com/office/drawing/2014/main" id="{968219A7-37C8-5B12-A015-9FA1447E133C}"/>
                  </a:ext>
                </a:extLst>
              </p:cNvPr>
              <p:cNvSpPr/>
              <p:nvPr/>
            </p:nvSpPr>
            <p:spPr>
              <a:xfrm>
                <a:off x="3119118" y="1523571"/>
                <a:ext cx="833120" cy="1412240"/>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5F87F57-DACA-9317-DBC2-6697D6D0ECA2}"/>
                  </a:ext>
                </a:extLst>
              </p:cNvPr>
              <p:cNvSpPr/>
              <p:nvPr/>
            </p:nvSpPr>
            <p:spPr>
              <a:xfrm>
                <a:off x="2956559" y="1327524"/>
                <a:ext cx="1158239" cy="1804334"/>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DDD624B-F5B2-EC15-ED65-4DFE920B1ADA}"/>
                  </a:ext>
                </a:extLst>
              </p:cNvPr>
              <p:cNvSpPr/>
              <p:nvPr/>
            </p:nvSpPr>
            <p:spPr>
              <a:xfrm>
                <a:off x="2829855" y="1130142"/>
                <a:ext cx="1411647" cy="2199099"/>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3B8D5AF1-F07B-38F0-CD93-E5E843EFFAC2}"/>
                </a:ext>
              </a:extLst>
            </p:cNvPr>
            <p:cNvSpPr/>
            <p:nvPr/>
          </p:nvSpPr>
          <p:spPr>
            <a:xfrm>
              <a:off x="2386902" y="1840295"/>
              <a:ext cx="1036320" cy="11277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Reader</a:t>
              </a:r>
            </a:p>
          </p:txBody>
        </p:sp>
        <p:grpSp>
          <p:nvGrpSpPr>
            <p:cNvPr id="34" name="Group 33">
              <a:extLst>
                <a:ext uri="{FF2B5EF4-FFF2-40B4-BE49-F238E27FC236}">
                  <a16:creationId xmlns:a16="http://schemas.microsoft.com/office/drawing/2014/main" id="{6F07EA0E-2FAE-ECD1-BDF3-318E0C74D936}"/>
                </a:ext>
              </a:extLst>
            </p:cNvPr>
            <p:cNvGrpSpPr/>
            <p:nvPr/>
          </p:nvGrpSpPr>
          <p:grpSpPr>
            <a:xfrm>
              <a:off x="4222695" y="1564419"/>
              <a:ext cx="409891" cy="1679512"/>
              <a:chOff x="5656536" y="-1911320"/>
              <a:chExt cx="409891" cy="1679512"/>
            </a:xfrm>
          </p:grpSpPr>
          <p:sp>
            <p:nvSpPr>
              <p:cNvPr id="30" name="Arc 29">
                <a:extLst>
                  <a:ext uri="{FF2B5EF4-FFF2-40B4-BE49-F238E27FC236}">
                    <a16:creationId xmlns:a16="http://schemas.microsoft.com/office/drawing/2014/main" id="{A770831E-4C88-4E5A-8BA4-5177E432F5D7}"/>
                  </a:ext>
                </a:extLst>
              </p:cNvPr>
              <p:cNvSpPr/>
              <p:nvPr/>
            </p:nvSpPr>
            <p:spPr>
              <a:xfrm>
                <a:off x="5656536" y="-641699"/>
                <a:ext cx="409891" cy="409891"/>
              </a:xfrm>
              <a:prstGeom prst="arc">
                <a:avLst>
                  <a:gd name="adj1" fmla="val 5419978"/>
                  <a:gd name="adj2" fmla="val 16212556"/>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Arc 30">
                <a:extLst>
                  <a:ext uri="{FF2B5EF4-FFF2-40B4-BE49-F238E27FC236}">
                    <a16:creationId xmlns:a16="http://schemas.microsoft.com/office/drawing/2014/main" id="{E1A39447-C1B6-859C-95E8-659D0B1B7AF6}"/>
                  </a:ext>
                </a:extLst>
              </p:cNvPr>
              <p:cNvSpPr/>
              <p:nvPr/>
            </p:nvSpPr>
            <p:spPr>
              <a:xfrm>
                <a:off x="5656536" y="-1065085"/>
                <a:ext cx="409891" cy="409891"/>
              </a:xfrm>
              <a:prstGeom prst="arc">
                <a:avLst>
                  <a:gd name="adj1" fmla="val 5419978"/>
                  <a:gd name="adj2" fmla="val 16212556"/>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Arc 31">
                <a:extLst>
                  <a:ext uri="{FF2B5EF4-FFF2-40B4-BE49-F238E27FC236}">
                    <a16:creationId xmlns:a16="http://schemas.microsoft.com/office/drawing/2014/main" id="{54760321-80A6-9430-2184-371B9035C452}"/>
                  </a:ext>
                </a:extLst>
              </p:cNvPr>
              <p:cNvSpPr/>
              <p:nvPr/>
            </p:nvSpPr>
            <p:spPr>
              <a:xfrm>
                <a:off x="5656536" y="-1491678"/>
                <a:ext cx="409891" cy="409891"/>
              </a:xfrm>
              <a:prstGeom prst="arc">
                <a:avLst>
                  <a:gd name="adj1" fmla="val 5419978"/>
                  <a:gd name="adj2" fmla="val 16212556"/>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Arc 32">
                <a:extLst>
                  <a:ext uri="{FF2B5EF4-FFF2-40B4-BE49-F238E27FC236}">
                    <a16:creationId xmlns:a16="http://schemas.microsoft.com/office/drawing/2014/main" id="{5A691E57-B4F6-6E7A-0E1B-BDC10798A141}"/>
                  </a:ext>
                </a:extLst>
              </p:cNvPr>
              <p:cNvSpPr/>
              <p:nvPr/>
            </p:nvSpPr>
            <p:spPr>
              <a:xfrm>
                <a:off x="5656536" y="-1911320"/>
                <a:ext cx="409891" cy="409891"/>
              </a:xfrm>
              <a:prstGeom prst="arc">
                <a:avLst>
                  <a:gd name="adj1" fmla="val 5419978"/>
                  <a:gd name="adj2" fmla="val 16212556"/>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36" name="Straight Connector 35">
              <a:extLst>
                <a:ext uri="{FF2B5EF4-FFF2-40B4-BE49-F238E27FC236}">
                  <a16:creationId xmlns:a16="http://schemas.microsoft.com/office/drawing/2014/main" id="{54A58540-9A64-30E8-7975-00F247255A68}"/>
                </a:ext>
              </a:extLst>
            </p:cNvPr>
            <p:cNvCxnSpPr>
              <a:cxnSpLocks/>
              <a:stCxn id="33" idx="2"/>
            </p:cNvCxnSpPr>
            <p:nvPr/>
          </p:nvCxnSpPr>
          <p:spPr>
            <a:xfrm flipH="1" flipV="1">
              <a:off x="4427640" y="1304626"/>
              <a:ext cx="749" cy="259794"/>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D6B4580-8F88-EAF4-E75C-E9D5942A23ED}"/>
                </a:ext>
              </a:extLst>
            </p:cNvPr>
            <p:cNvCxnSpPr>
              <a:cxnSpLocks/>
              <a:endCxn id="30" idx="0"/>
            </p:cNvCxnSpPr>
            <p:nvPr/>
          </p:nvCxnSpPr>
          <p:spPr>
            <a:xfrm flipV="1">
              <a:off x="4426449" y="3243928"/>
              <a:ext cx="0" cy="271812"/>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A829A0F-6A70-B4A0-B180-181D8BF73293}"/>
                </a:ext>
              </a:extLst>
            </p:cNvPr>
            <p:cNvCxnSpPr>
              <a:cxnSpLocks/>
            </p:cNvCxnSpPr>
            <p:nvPr/>
          </p:nvCxnSpPr>
          <p:spPr>
            <a:xfrm flipH="1" flipV="1">
              <a:off x="4426449" y="1315331"/>
              <a:ext cx="765311" cy="5910"/>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E4BDBB0-62BD-746A-2A0C-B3A88A200172}"/>
                </a:ext>
              </a:extLst>
            </p:cNvPr>
            <p:cNvCxnSpPr>
              <a:cxnSpLocks/>
            </p:cNvCxnSpPr>
            <p:nvPr/>
          </p:nvCxnSpPr>
          <p:spPr>
            <a:xfrm flipH="1" flipV="1">
              <a:off x="4426448" y="3515917"/>
              <a:ext cx="765311" cy="5910"/>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D0B3FE5-07ED-B337-C0C4-CB2D6B7DBEEA}"/>
                </a:ext>
              </a:extLst>
            </p:cNvPr>
            <p:cNvCxnSpPr>
              <a:cxnSpLocks/>
            </p:cNvCxnSpPr>
            <p:nvPr/>
          </p:nvCxnSpPr>
          <p:spPr>
            <a:xfrm flipV="1">
              <a:off x="5191758" y="2529840"/>
              <a:ext cx="1" cy="1016649"/>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460E1FD-3C1F-34F1-05F7-044EE8888BB9}"/>
                </a:ext>
              </a:extLst>
            </p:cNvPr>
            <p:cNvCxnSpPr>
              <a:cxnSpLocks/>
            </p:cNvCxnSpPr>
            <p:nvPr/>
          </p:nvCxnSpPr>
          <p:spPr>
            <a:xfrm flipV="1">
              <a:off x="5191757" y="1315331"/>
              <a:ext cx="1" cy="1016649"/>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4544C6C8-CF9D-6E6A-B28E-4F5E119A6711}"/>
                </a:ext>
              </a:extLst>
            </p:cNvPr>
            <p:cNvSpPr/>
            <p:nvPr/>
          </p:nvSpPr>
          <p:spPr>
            <a:xfrm>
              <a:off x="4931683" y="2043495"/>
              <a:ext cx="1158240" cy="72136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Tag</a:t>
              </a:r>
            </a:p>
          </p:txBody>
        </p:sp>
      </p:grpSp>
      <p:sp>
        <p:nvSpPr>
          <p:cNvPr id="58" name="TextBox 57">
            <a:extLst>
              <a:ext uri="{FF2B5EF4-FFF2-40B4-BE49-F238E27FC236}">
                <a16:creationId xmlns:a16="http://schemas.microsoft.com/office/drawing/2014/main" id="{EE6A2BEE-244A-AF8F-DDBD-2236D17D754A}"/>
              </a:ext>
            </a:extLst>
          </p:cNvPr>
          <p:cNvSpPr txBox="1"/>
          <p:nvPr/>
        </p:nvSpPr>
        <p:spPr>
          <a:xfrm>
            <a:off x="1450812" y="882194"/>
            <a:ext cx="3154101" cy="461665"/>
          </a:xfrm>
          <a:prstGeom prst="rect">
            <a:avLst/>
          </a:prstGeom>
          <a:noFill/>
        </p:spPr>
        <p:txBody>
          <a:bodyPr wrap="square" rtlCol="0">
            <a:spAutoFit/>
          </a:bodyPr>
          <a:lstStyle/>
          <a:p>
            <a:r>
              <a:rPr lang="en-US" sz="2400" b="1" dirty="0"/>
              <a:t>Inductive Coupling</a:t>
            </a:r>
          </a:p>
        </p:txBody>
      </p:sp>
      <p:sp>
        <p:nvSpPr>
          <p:cNvPr id="59" name="TextBox 58">
            <a:extLst>
              <a:ext uri="{FF2B5EF4-FFF2-40B4-BE49-F238E27FC236}">
                <a16:creationId xmlns:a16="http://schemas.microsoft.com/office/drawing/2014/main" id="{B169D8A1-E5C2-1140-D2C4-A98B93D79E4C}"/>
              </a:ext>
            </a:extLst>
          </p:cNvPr>
          <p:cNvSpPr txBox="1"/>
          <p:nvPr/>
        </p:nvSpPr>
        <p:spPr>
          <a:xfrm>
            <a:off x="7378457" y="882194"/>
            <a:ext cx="3154101" cy="461665"/>
          </a:xfrm>
          <a:prstGeom prst="rect">
            <a:avLst/>
          </a:prstGeom>
          <a:noFill/>
        </p:spPr>
        <p:txBody>
          <a:bodyPr wrap="square" rtlCol="0">
            <a:spAutoFit/>
          </a:bodyPr>
          <a:lstStyle/>
          <a:p>
            <a:r>
              <a:rPr lang="en-US" sz="2400" b="1" dirty="0"/>
              <a:t>Inductive Coupling</a:t>
            </a:r>
          </a:p>
        </p:txBody>
      </p:sp>
    </p:spTree>
    <p:extLst>
      <p:ext uri="{BB962C8B-B14F-4D97-AF65-F5344CB8AC3E}">
        <p14:creationId xmlns:p14="http://schemas.microsoft.com/office/powerpoint/2010/main" val="232509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E791E-8B2A-0A24-40AD-59490740066E}"/>
              </a:ext>
            </a:extLst>
          </p:cNvPr>
          <p:cNvSpPr>
            <a:spLocks noGrp="1"/>
          </p:cNvSpPr>
          <p:nvPr>
            <p:ph type="title"/>
          </p:nvPr>
        </p:nvSpPr>
        <p:spPr/>
        <p:txBody>
          <a:bodyPr/>
          <a:lstStyle/>
          <a:p>
            <a:r>
              <a:rPr lang="en-US" dirty="0"/>
              <a:t>Quiz today</a:t>
            </a:r>
          </a:p>
        </p:txBody>
      </p:sp>
      <p:sp>
        <p:nvSpPr>
          <p:cNvPr id="3" name="Content Placeholder 2">
            <a:extLst>
              <a:ext uri="{FF2B5EF4-FFF2-40B4-BE49-F238E27FC236}">
                <a16:creationId xmlns:a16="http://schemas.microsoft.com/office/drawing/2014/main" id="{A9C44F6E-6768-2EC6-633E-8DB89388E1A2}"/>
              </a:ext>
            </a:extLst>
          </p:cNvPr>
          <p:cNvSpPr>
            <a:spLocks noGrp="1"/>
          </p:cNvSpPr>
          <p:nvPr>
            <p:ph idx="1"/>
          </p:nvPr>
        </p:nvSpPr>
        <p:spPr/>
        <p:txBody>
          <a:bodyPr/>
          <a:lstStyle/>
          <a:p>
            <a:r>
              <a:rPr lang="en-US" dirty="0"/>
              <a:t>FYI</a:t>
            </a:r>
          </a:p>
        </p:txBody>
      </p:sp>
      <p:sp>
        <p:nvSpPr>
          <p:cNvPr id="4" name="Slide Number Placeholder 3">
            <a:extLst>
              <a:ext uri="{FF2B5EF4-FFF2-40B4-BE49-F238E27FC236}">
                <a16:creationId xmlns:a16="http://schemas.microsoft.com/office/drawing/2014/main" id="{05FD2FBB-541E-2BFB-CDB1-002A68BF244A}"/>
              </a:ext>
            </a:extLst>
          </p:cNvPr>
          <p:cNvSpPr>
            <a:spLocks noGrp="1"/>
          </p:cNvSpPr>
          <p:nvPr>
            <p:ph type="sldNum" sz="quarter" idx="12"/>
          </p:nvPr>
        </p:nvSpPr>
        <p:spPr/>
        <p:txBody>
          <a:bodyPr/>
          <a:lstStyle/>
          <a:p>
            <a:fld id="{0778C724-3839-4D76-A707-B4C23905D055}" type="slidenum">
              <a:rPr lang="en-US" smtClean="0"/>
              <a:t>3</a:t>
            </a:fld>
            <a:endParaRPr lang="en-US"/>
          </a:p>
        </p:txBody>
      </p:sp>
    </p:spTree>
    <p:extLst>
      <p:ext uri="{BB962C8B-B14F-4D97-AF65-F5344CB8AC3E}">
        <p14:creationId xmlns:p14="http://schemas.microsoft.com/office/powerpoint/2010/main" val="1157110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BC13F-2DC1-A3AA-8271-143B9734E5F3}"/>
              </a:ext>
            </a:extLst>
          </p:cNvPr>
          <p:cNvSpPr>
            <a:spLocks noGrp="1"/>
          </p:cNvSpPr>
          <p:nvPr>
            <p:ph type="title"/>
          </p:nvPr>
        </p:nvSpPr>
        <p:spPr/>
        <p:txBody>
          <a:bodyPr/>
          <a:lstStyle/>
          <a:p>
            <a:r>
              <a:rPr lang="en-US" dirty="0"/>
              <a:t>RFID Cards</a:t>
            </a:r>
          </a:p>
        </p:txBody>
      </p:sp>
      <p:sp>
        <p:nvSpPr>
          <p:cNvPr id="6" name="Content Placeholder 5">
            <a:extLst>
              <a:ext uri="{FF2B5EF4-FFF2-40B4-BE49-F238E27FC236}">
                <a16:creationId xmlns:a16="http://schemas.microsoft.com/office/drawing/2014/main" id="{748431D4-97B6-B716-2291-D180D43AB632}"/>
              </a:ext>
            </a:extLst>
          </p:cNvPr>
          <p:cNvSpPr>
            <a:spLocks noGrp="1"/>
          </p:cNvSpPr>
          <p:nvPr>
            <p:ph idx="1"/>
          </p:nvPr>
        </p:nvSpPr>
        <p:spPr>
          <a:xfrm>
            <a:off x="607595" y="4434840"/>
            <a:ext cx="5183605" cy="1737360"/>
          </a:xfrm>
        </p:spPr>
        <p:txBody>
          <a:bodyPr/>
          <a:lstStyle/>
          <a:p>
            <a:r>
              <a:rPr lang="en-US" dirty="0"/>
              <a:t>Northwestern Wildcards are RFID cards with a chip inside</a:t>
            </a:r>
          </a:p>
          <a:p>
            <a:pPr lvl="1"/>
            <a:r>
              <a:rPr lang="en-US" dirty="0"/>
              <a:t>Likely 13.56 MHz inductive coupling (not backscatter)</a:t>
            </a:r>
          </a:p>
        </p:txBody>
      </p:sp>
      <p:sp>
        <p:nvSpPr>
          <p:cNvPr id="4" name="Slide Number Placeholder 3">
            <a:extLst>
              <a:ext uri="{FF2B5EF4-FFF2-40B4-BE49-F238E27FC236}">
                <a16:creationId xmlns:a16="http://schemas.microsoft.com/office/drawing/2014/main" id="{70AC2F28-7AF2-58B8-DBBB-FCC2A9BDDA87}"/>
              </a:ext>
            </a:extLst>
          </p:cNvPr>
          <p:cNvSpPr>
            <a:spLocks noGrp="1"/>
          </p:cNvSpPr>
          <p:nvPr>
            <p:ph type="sldNum" sz="quarter" idx="12"/>
          </p:nvPr>
        </p:nvSpPr>
        <p:spPr/>
        <p:txBody>
          <a:bodyPr/>
          <a:lstStyle/>
          <a:p>
            <a:fld id="{0778C724-3839-4D76-A707-B4C23905D055}" type="slidenum">
              <a:rPr lang="en-US" smtClean="0"/>
              <a:t>30</a:t>
            </a:fld>
            <a:endParaRPr lang="en-US"/>
          </a:p>
        </p:txBody>
      </p:sp>
      <p:pic>
        <p:nvPicPr>
          <p:cNvPr id="7" name="Picture 6" descr="rfid___nfc_charliecard-exposed.png">
            <a:extLst>
              <a:ext uri="{FF2B5EF4-FFF2-40B4-BE49-F238E27FC236}">
                <a16:creationId xmlns:a16="http://schemas.microsoft.com/office/drawing/2014/main" id="{D667FAD2-1F88-8204-D523-CD66909D8DA8}"/>
              </a:ext>
            </a:extLst>
          </p:cNvPr>
          <p:cNvPicPr>
            <a:picLocks noChangeAspect="1"/>
          </p:cNvPicPr>
          <p:nvPr/>
        </p:nvPicPr>
        <p:blipFill>
          <a:blip r:embed="rId2"/>
          <a:stretch>
            <a:fillRect/>
          </a:stretch>
        </p:blipFill>
        <p:spPr>
          <a:xfrm>
            <a:off x="5982234" y="1820703"/>
            <a:ext cx="5598160" cy="3673793"/>
          </a:xfrm>
          <a:prstGeom prst="rect">
            <a:avLst/>
          </a:prstGeom>
        </p:spPr>
      </p:pic>
      <p:pic>
        <p:nvPicPr>
          <p:cNvPr id="8" name="Picture 7">
            <a:extLst>
              <a:ext uri="{FF2B5EF4-FFF2-40B4-BE49-F238E27FC236}">
                <a16:creationId xmlns:a16="http://schemas.microsoft.com/office/drawing/2014/main" id="{E7DDCC66-3B8A-896C-C7D8-9C279ADC94DE}"/>
              </a:ext>
            </a:extLst>
          </p:cNvPr>
          <p:cNvPicPr>
            <a:picLocks noChangeAspect="1"/>
          </p:cNvPicPr>
          <p:nvPr/>
        </p:nvPicPr>
        <p:blipFill>
          <a:blip r:embed="rId3"/>
          <a:stretch>
            <a:fillRect/>
          </a:stretch>
        </p:blipFill>
        <p:spPr>
          <a:xfrm>
            <a:off x="607594" y="1143000"/>
            <a:ext cx="5336385" cy="3063240"/>
          </a:xfrm>
          <a:prstGeom prst="rect">
            <a:avLst/>
          </a:prstGeom>
        </p:spPr>
      </p:pic>
    </p:spTree>
    <p:extLst>
      <p:ext uri="{BB962C8B-B14F-4D97-AF65-F5344CB8AC3E}">
        <p14:creationId xmlns:p14="http://schemas.microsoft.com/office/powerpoint/2010/main" val="2250026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E5CF4-1212-4977-8F17-F3B48DE985A3}"/>
              </a:ext>
            </a:extLst>
          </p:cNvPr>
          <p:cNvSpPr>
            <a:spLocks noGrp="1"/>
          </p:cNvSpPr>
          <p:nvPr>
            <p:ph type="title"/>
          </p:nvPr>
        </p:nvSpPr>
        <p:spPr/>
        <p:txBody>
          <a:bodyPr/>
          <a:lstStyle/>
          <a:p>
            <a:r>
              <a:rPr lang="en-US" dirty="0"/>
              <a:t>RFID challenges</a:t>
            </a:r>
          </a:p>
        </p:txBody>
      </p:sp>
      <p:sp>
        <p:nvSpPr>
          <p:cNvPr id="3" name="Content Placeholder 2">
            <a:extLst>
              <a:ext uri="{FF2B5EF4-FFF2-40B4-BE49-F238E27FC236}">
                <a16:creationId xmlns:a16="http://schemas.microsoft.com/office/drawing/2014/main" id="{8CFC0B8C-3D6D-4078-9F72-F89690279A41}"/>
              </a:ext>
            </a:extLst>
          </p:cNvPr>
          <p:cNvSpPr>
            <a:spLocks noGrp="1"/>
          </p:cNvSpPr>
          <p:nvPr>
            <p:ph idx="1"/>
          </p:nvPr>
        </p:nvSpPr>
        <p:spPr/>
        <p:txBody>
          <a:bodyPr/>
          <a:lstStyle/>
          <a:p>
            <a:r>
              <a:rPr lang="en-US" dirty="0"/>
              <a:t>Essentially free communication!</a:t>
            </a:r>
          </a:p>
          <a:p>
            <a:pPr lvl="1"/>
            <a:r>
              <a:rPr lang="en-US" dirty="0"/>
              <a:t>Minimal cost (besides having a higher-capability device)</a:t>
            </a:r>
          </a:p>
          <a:p>
            <a:pPr lvl="1"/>
            <a:endParaRPr lang="en-US" dirty="0"/>
          </a:p>
          <a:p>
            <a:r>
              <a:rPr lang="en-US" dirty="0"/>
              <a:t>Difficult to reflect energy when it is already so low</a:t>
            </a:r>
          </a:p>
          <a:p>
            <a:pPr lvl="1"/>
            <a:r>
              <a:rPr lang="en-US" dirty="0"/>
              <a:t>Essentially double the path loss (there and back)</a:t>
            </a:r>
          </a:p>
          <a:p>
            <a:pPr lvl="1"/>
            <a:endParaRPr lang="en-US" dirty="0"/>
          </a:p>
          <a:p>
            <a:r>
              <a:rPr lang="en-US" dirty="0"/>
              <a:t>Range is very limited (or transmit power needs to be high)</a:t>
            </a:r>
          </a:p>
          <a:p>
            <a:pPr lvl="1"/>
            <a:r>
              <a:rPr lang="en-US" dirty="0"/>
              <a:t>Meters of range, maximum</a:t>
            </a:r>
          </a:p>
          <a:p>
            <a:pPr lvl="1"/>
            <a:r>
              <a:rPr lang="en-US" dirty="0"/>
              <a:t>Centimeters for inductive coupling</a:t>
            </a:r>
          </a:p>
          <a:p>
            <a:pPr lvl="1"/>
            <a:endParaRPr lang="en-US" dirty="0"/>
          </a:p>
          <a:p>
            <a:pPr lvl="1"/>
            <a:r>
              <a:rPr lang="en-US" dirty="0"/>
              <a:t>Alternatively, could decouple signal generation from reception</a:t>
            </a:r>
          </a:p>
        </p:txBody>
      </p:sp>
      <p:sp>
        <p:nvSpPr>
          <p:cNvPr id="4" name="Slide Number Placeholder 3">
            <a:extLst>
              <a:ext uri="{FF2B5EF4-FFF2-40B4-BE49-F238E27FC236}">
                <a16:creationId xmlns:a16="http://schemas.microsoft.com/office/drawing/2014/main" id="{9649578A-A96F-48D0-8B20-15DE9698152D}"/>
              </a:ext>
            </a:extLst>
          </p:cNvPr>
          <p:cNvSpPr>
            <a:spLocks noGrp="1"/>
          </p:cNvSpPr>
          <p:nvPr>
            <p:ph type="sldNum" sz="quarter" idx="12"/>
          </p:nvPr>
        </p:nvSpPr>
        <p:spPr/>
        <p:txBody>
          <a:bodyPr/>
          <a:lstStyle/>
          <a:p>
            <a:fld id="{0778C724-3839-4D76-A707-B4C23905D055}" type="slidenum">
              <a:rPr lang="en-US" smtClean="0"/>
              <a:t>31</a:t>
            </a:fld>
            <a:endParaRPr lang="en-US"/>
          </a:p>
        </p:txBody>
      </p:sp>
    </p:spTree>
    <p:extLst>
      <p:ext uri="{BB962C8B-B14F-4D97-AF65-F5344CB8AC3E}">
        <p14:creationId xmlns:p14="http://schemas.microsoft.com/office/powerpoint/2010/main" val="1470748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129F9-5C61-4197-BD76-2B2DDF8E3825}"/>
              </a:ext>
            </a:extLst>
          </p:cNvPr>
          <p:cNvSpPr>
            <a:spLocks noGrp="1"/>
          </p:cNvSpPr>
          <p:nvPr>
            <p:ph type="title"/>
          </p:nvPr>
        </p:nvSpPr>
        <p:spPr/>
        <p:txBody>
          <a:bodyPr/>
          <a:lstStyle/>
          <a:p>
            <a:r>
              <a:rPr lang="en-US" dirty="0"/>
              <a:t>MAC layer for RFID tags</a:t>
            </a:r>
          </a:p>
        </p:txBody>
      </p:sp>
      <p:sp>
        <p:nvSpPr>
          <p:cNvPr id="3" name="Content Placeholder 2">
            <a:extLst>
              <a:ext uri="{FF2B5EF4-FFF2-40B4-BE49-F238E27FC236}">
                <a16:creationId xmlns:a16="http://schemas.microsoft.com/office/drawing/2014/main" id="{99349E83-E50D-4BC6-A0DF-47F8728C4163}"/>
              </a:ext>
            </a:extLst>
          </p:cNvPr>
          <p:cNvSpPr>
            <a:spLocks noGrp="1"/>
          </p:cNvSpPr>
          <p:nvPr>
            <p:ph idx="1"/>
          </p:nvPr>
        </p:nvSpPr>
        <p:spPr/>
        <p:txBody>
          <a:bodyPr/>
          <a:lstStyle/>
          <a:p>
            <a:r>
              <a:rPr lang="en-US" dirty="0"/>
              <a:t>Cards are limited in capability so we can’t do anything fancy</a:t>
            </a:r>
          </a:p>
          <a:p>
            <a:pPr lvl="1"/>
            <a:r>
              <a:rPr lang="en-US" dirty="0"/>
              <a:t>But tags are frequently co-located, so some solution is necessary</a:t>
            </a:r>
          </a:p>
          <a:p>
            <a:pPr lvl="1"/>
            <a:endParaRPr lang="en-US" dirty="0"/>
          </a:p>
          <a:p>
            <a:r>
              <a:rPr lang="en-US" dirty="0"/>
              <a:t>Option 1: Aloha with pseudo-random timing</a:t>
            </a:r>
          </a:p>
          <a:p>
            <a:pPr lvl="1"/>
            <a:r>
              <a:rPr lang="en-US" dirty="0"/>
              <a:t>Reader sends out initialization, tags randomly respond back</a:t>
            </a:r>
          </a:p>
          <a:p>
            <a:pPr lvl="1"/>
            <a:endParaRPr lang="en-US" dirty="0"/>
          </a:p>
          <a:p>
            <a:r>
              <a:rPr lang="en-US" dirty="0"/>
              <a:t>Option 2: Adaptive binary tree</a:t>
            </a:r>
          </a:p>
          <a:p>
            <a:pPr lvl="1"/>
            <a:r>
              <a:rPr lang="en-US" dirty="0"/>
              <a:t>Reader sends out initialization, along with first bit of ID</a:t>
            </a:r>
          </a:p>
          <a:p>
            <a:pPr lvl="1"/>
            <a:r>
              <a:rPr lang="en-US" dirty="0"/>
              <a:t>All cards matching that ID respond</a:t>
            </a:r>
          </a:p>
          <a:p>
            <a:pPr lvl="1"/>
            <a:r>
              <a:rPr lang="en-US" dirty="0"/>
              <a:t>Reader sends out a second bit of ID</a:t>
            </a:r>
          </a:p>
          <a:p>
            <a:pPr lvl="1"/>
            <a:r>
              <a:rPr lang="en-US" dirty="0"/>
              <a:t>Repeat until CRC is valid, then go back and choose other branches</a:t>
            </a:r>
          </a:p>
        </p:txBody>
      </p:sp>
      <p:sp>
        <p:nvSpPr>
          <p:cNvPr id="4" name="Slide Number Placeholder 3">
            <a:extLst>
              <a:ext uri="{FF2B5EF4-FFF2-40B4-BE49-F238E27FC236}">
                <a16:creationId xmlns:a16="http://schemas.microsoft.com/office/drawing/2014/main" id="{57406969-6779-4491-BE12-836866EA0FFF}"/>
              </a:ext>
            </a:extLst>
          </p:cNvPr>
          <p:cNvSpPr>
            <a:spLocks noGrp="1"/>
          </p:cNvSpPr>
          <p:nvPr>
            <p:ph type="sldNum" sz="quarter" idx="12"/>
          </p:nvPr>
        </p:nvSpPr>
        <p:spPr/>
        <p:txBody>
          <a:bodyPr/>
          <a:lstStyle/>
          <a:p>
            <a:fld id="{0778C724-3839-4D76-A707-B4C23905D055}" type="slidenum">
              <a:rPr lang="en-US" smtClean="0"/>
              <a:t>32</a:t>
            </a:fld>
            <a:endParaRPr lang="en-US"/>
          </a:p>
        </p:txBody>
      </p:sp>
    </p:spTree>
    <p:extLst>
      <p:ext uri="{BB962C8B-B14F-4D97-AF65-F5344CB8AC3E}">
        <p14:creationId xmlns:p14="http://schemas.microsoft.com/office/powerpoint/2010/main" val="2429376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7E12E-5CEC-489D-B874-5F7F634339AC}"/>
              </a:ext>
            </a:extLst>
          </p:cNvPr>
          <p:cNvSpPr>
            <a:spLocks noGrp="1"/>
          </p:cNvSpPr>
          <p:nvPr>
            <p:ph type="title"/>
          </p:nvPr>
        </p:nvSpPr>
        <p:spPr/>
        <p:txBody>
          <a:bodyPr/>
          <a:lstStyle/>
          <a:p>
            <a:r>
              <a:rPr lang="en-US" dirty="0"/>
              <a:t>Electronic Product Code (EPC)</a:t>
            </a:r>
          </a:p>
        </p:txBody>
      </p:sp>
      <p:sp>
        <p:nvSpPr>
          <p:cNvPr id="3" name="Content Placeholder 2">
            <a:extLst>
              <a:ext uri="{FF2B5EF4-FFF2-40B4-BE49-F238E27FC236}">
                <a16:creationId xmlns:a16="http://schemas.microsoft.com/office/drawing/2014/main" id="{7FAF3974-0772-469B-A982-FA799ED46329}"/>
              </a:ext>
            </a:extLst>
          </p:cNvPr>
          <p:cNvSpPr>
            <a:spLocks noGrp="1"/>
          </p:cNvSpPr>
          <p:nvPr>
            <p:ph idx="1"/>
          </p:nvPr>
        </p:nvSpPr>
        <p:spPr/>
        <p:txBody>
          <a:bodyPr/>
          <a:lstStyle/>
          <a:p>
            <a:r>
              <a:rPr lang="en-US" dirty="0"/>
              <a:t>Format created by GS1</a:t>
            </a:r>
          </a:p>
          <a:p>
            <a:pPr lvl="1"/>
            <a:r>
              <a:rPr lang="en-US" dirty="0"/>
              <a:t>Not-for-profit org that created and standardized barcodes</a:t>
            </a:r>
          </a:p>
          <a:p>
            <a:pPr lvl="1"/>
            <a:endParaRPr lang="en-US" dirty="0"/>
          </a:p>
          <a:p>
            <a:pPr lvl="1"/>
            <a:endParaRPr lang="en-US" dirty="0"/>
          </a:p>
          <a:p>
            <a:r>
              <a:rPr lang="en-US" dirty="0"/>
              <a:t>12-byte identifier for products for RFID use</a:t>
            </a:r>
          </a:p>
        </p:txBody>
      </p:sp>
      <p:sp>
        <p:nvSpPr>
          <p:cNvPr id="4" name="Slide Number Placeholder 3">
            <a:extLst>
              <a:ext uri="{FF2B5EF4-FFF2-40B4-BE49-F238E27FC236}">
                <a16:creationId xmlns:a16="http://schemas.microsoft.com/office/drawing/2014/main" id="{45A7BEA6-3A70-4722-A2E9-E6158C67DAC5}"/>
              </a:ext>
            </a:extLst>
          </p:cNvPr>
          <p:cNvSpPr>
            <a:spLocks noGrp="1"/>
          </p:cNvSpPr>
          <p:nvPr>
            <p:ph type="sldNum" sz="quarter" idx="12"/>
          </p:nvPr>
        </p:nvSpPr>
        <p:spPr/>
        <p:txBody>
          <a:bodyPr/>
          <a:lstStyle/>
          <a:p>
            <a:fld id="{0778C724-3839-4D76-A707-B4C23905D055}" type="slidenum">
              <a:rPr lang="en-US" smtClean="0"/>
              <a:t>33</a:t>
            </a:fld>
            <a:endParaRPr lang="en-US"/>
          </a:p>
        </p:txBody>
      </p:sp>
      <p:graphicFrame>
        <p:nvGraphicFramePr>
          <p:cNvPr id="5" name="Table 5">
            <a:extLst>
              <a:ext uri="{FF2B5EF4-FFF2-40B4-BE49-F238E27FC236}">
                <a16:creationId xmlns:a16="http://schemas.microsoft.com/office/drawing/2014/main" id="{F4758E7E-6B3C-4E50-9000-CE0C1CB98908}"/>
              </a:ext>
            </a:extLst>
          </p:cNvPr>
          <p:cNvGraphicFramePr>
            <a:graphicFrameLocks noGrp="1"/>
          </p:cNvGraphicFramePr>
          <p:nvPr>
            <p:extLst>
              <p:ext uri="{D42A27DB-BD31-4B8C-83A1-F6EECF244321}">
                <p14:modId xmlns:p14="http://schemas.microsoft.com/office/powerpoint/2010/main" val="1409274310"/>
              </p:ext>
            </p:extLst>
          </p:nvPr>
        </p:nvGraphicFramePr>
        <p:xfrm>
          <a:off x="1160298" y="3657600"/>
          <a:ext cx="9867392" cy="1112520"/>
        </p:xfrm>
        <a:graphic>
          <a:graphicData uri="http://schemas.openxmlformats.org/drawingml/2006/table">
            <a:tbl>
              <a:tblPr>
                <a:tableStyleId>{5C22544A-7EE6-4342-B048-85BDC9FD1C3A}</a:tableStyleId>
              </a:tblPr>
              <a:tblGrid>
                <a:gridCol w="2185980">
                  <a:extLst>
                    <a:ext uri="{9D8B030D-6E8A-4147-A177-3AD203B41FA5}">
                      <a16:colId xmlns:a16="http://schemas.microsoft.com/office/drawing/2014/main" val="1475281541"/>
                    </a:ext>
                  </a:extLst>
                </a:gridCol>
                <a:gridCol w="1841971">
                  <a:extLst>
                    <a:ext uri="{9D8B030D-6E8A-4147-A177-3AD203B41FA5}">
                      <a16:colId xmlns:a16="http://schemas.microsoft.com/office/drawing/2014/main" val="2849327836"/>
                    </a:ext>
                  </a:extLst>
                </a:gridCol>
                <a:gridCol w="2338389">
                  <a:extLst>
                    <a:ext uri="{9D8B030D-6E8A-4147-A177-3AD203B41FA5}">
                      <a16:colId xmlns:a16="http://schemas.microsoft.com/office/drawing/2014/main" val="2282880197"/>
                    </a:ext>
                  </a:extLst>
                </a:gridCol>
                <a:gridCol w="3501052">
                  <a:extLst>
                    <a:ext uri="{9D8B030D-6E8A-4147-A177-3AD203B41FA5}">
                      <a16:colId xmlns:a16="http://schemas.microsoft.com/office/drawing/2014/main" val="2984207804"/>
                    </a:ext>
                  </a:extLst>
                </a:gridCol>
              </a:tblGrid>
              <a:tr h="370840">
                <a:tc>
                  <a:txBody>
                    <a:bodyPr/>
                    <a:lstStyle/>
                    <a:p>
                      <a:r>
                        <a:rPr lang="en-US" b="1" dirty="0">
                          <a:solidFill>
                            <a:schemeClr val="tx1"/>
                          </a:solidFill>
                        </a:rPr>
                        <a:t>Header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chemeClr val="tx1"/>
                          </a:solidFill>
                        </a:rPr>
                        <a:t>EPC Manager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solidFill>
                            <a:schemeClr val="tx1"/>
                          </a:solidFill>
                        </a:rPr>
                        <a:t>Object Class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solidFill>
                            <a:schemeClr val="tx1"/>
                          </a:solidFill>
                        </a:rPr>
                        <a:t>Serial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9873088"/>
                  </a:ext>
                </a:extLst>
              </a:tr>
              <a:tr h="370840">
                <a:tc>
                  <a:txBody>
                    <a:bodyPr/>
                    <a:lstStyle/>
                    <a:p>
                      <a:r>
                        <a:rPr lang="en-US" dirty="0">
                          <a:solidFill>
                            <a:schemeClr val="tx1"/>
                          </a:solidFill>
                        </a:rPr>
                        <a:t>8 bits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28 bits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24 bits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36 bits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0418332"/>
                  </a:ext>
                </a:extLst>
              </a:tr>
              <a:tr h="370840">
                <a:tc>
                  <a:txBody>
                    <a:bodyPr/>
                    <a:lstStyle/>
                    <a:p>
                      <a:r>
                        <a:rPr lang="en-US" dirty="0">
                          <a:solidFill>
                            <a:schemeClr val="tx1"/>
                          </a:solidFill>
                        </a:rPr>
                        <a:t>(version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(Company 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(Product type SKU)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(Unique per instance of product)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9627642"/>
                  </a:ext>
                </a:extLst>
              </a:tr>
            </a:tbl>
          </a:graphicData>
        </a:graphic>
      </p:graphicFrame>
    </p:spTree>
    <p:extLst>
      <p:ext uri="{BB962C8B-B14F-4D97-AF65-F5344CB8AC3E}">
        <p14:creationId xmlns:p14="http://schemas.microsoft.com/office/powerpoint/2010/main" val="1432958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7D52C-4BE6-4FFF-8E5E-5FE9E5BF108D}"/>
              </a:ext>
            </a:extLst>
          </p:cNvPr>
          <p:cNvSpPr>
            <a:spLocks noGrp="1"/>
          </p:cNvSpPr>
          <p:nvPr>
            <p:ph type="title"/>
          </p:nvPr>
        </p:nvSpPr>
        <p:spPr/>
        <p:txBody>
          <a:bodyPr/>
          <a:lstStyle/>
          <a:p>
            <a:r>
              <a:rPr lang="en-US" dirty="0"/>
              <a:t>Break + Security Consideration</a:t>
            </a:r>
          </a:p>
        </p:txBody>
      </p:sp>
      <p:sp>
        <p:nvSpPr>
          <p:cNvPr id="3" name="Content Placeholder 2">
            <a:extLst>
              <a:ext uri="{FF2B5EF4-FFF2-40B4-BE49-F238E27FC236}">
                <a16:creationId xmlns:a16="http://schemas.microsoft.com/office/drawing/2014/main" id="{21A748A4-3822-43C2-90AB-16FE9B238B1B}"/>
              </a:ext>
            </a:extLst>
          </p:cNvPr>
          <p:cNvSpPr>
            <a:spLocks noGrp="1"/>
          </p:cNvSpPr>
          <p:nvPr>
            <p:ph idx="1"/>
          </p:nvPr>
        </p:nvSpPr>
        <p:spPr/>
        <p:txBody>
          <a:bodyPr/>
          <a:lstStyle/>
          <a:p>
            <a:r>
              <a:rPr lang="en-US" dirty="0"/>
              <a:t>What data should an ID card send?</a:t>
            </a:r>
          </a:p>
          <a:p>
            <a:pPr lvl="1"/>
            <a:r>
              <a:rPr lang="en-US" b="1" dirty="0"/>
              <a:t>Is just sending ID bits sufficient? What problem could occur?</a:t>
            </a:r>
          </a:p>
        </p:txBody>
      </p:sp>
      <p:sp>
        <p:nvSpPr>
          <p:cNvPr id="4" name="Slide Number Placeholder 3">
            <a:extLst>
              <a:ext uri="{FF2B5EF4-FFF2-40B4-BE49-F238E27FC236}">
                <a16:creationId xmlns:a16="http://schemas.microsoft.com/office/drawing/2014/main" id="{E0E2590D-86A5-4934-B841-3D7B07A75A55}"/>
              </a:ext>
            </a:extLst>
          </p:cNvPr>
          <p:cNvSpPr>
            <a:spLocks noGrp="1"/>
          </p:cNvSpPr>
          <p:nvPr>
            <p:ph type="sldNum" sz="quarter" idx="12"/>
          </p:nvPr>
        </p:nvSpPr>
        <p:spPr/>
        <p:txBody>
          <a:bodyPr/>
          <a:lstStyle/>
          <a:p>
            <a:fld id="{0778C724-3839-4D76-A707-B4C23905D055}" type="slidenum">
              <a:rPr lang="en-US" smtClean="0"/>
              <a:t>34</a:t>
            </a:fld>
            <a:endParaRPr lang="en-US"/>
          </a:p>
        </p:txBody>
      </p:sp>
    </p:spTree>
    <p:extLst>
      <p:ext uri="{BB962C8B-B14F-4D97-AF65-F5344CB8AC3E}">
        <p14:creationId xmlns:p14="http://schemas.microsoft.com/office/powerpoint/2010/main" val="8393397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7D52C-4BE6-4FFF-8E5E-5FE9E5BF108D}"/>
              </a:ext>
            </a:extLst>
          </p:cNvPr>
          <p:cNvSpPr>
            <a:spLocks noGrp="1"/>
          </p:cNvSpPr>
          <p:nvPr>
            <p:ph type="title"/>
          </p:nvPr>
        </p:nvSpPr>
        <p:spPr/>
        <p:txBody>
          <a:bodyPr/>
          <a:lstStyle/>
          <a:p>
            <a:r>
              <a:rPr lang="en-US" dirty="0"/>
              <a:t>Break + Security Consideration</a:t>
            </a:r>
          </a:p>
        </p:txBody>
      </p:sp>
      <p:sp>
        <p:nvSpPr>
          <p:cNvPr id="3" name="Content Placeholder 2">
            <a:extLst>
              <a:ext uri="{FF2B5EF4-FFF2-40B4-BE49-F238E27FC236}">
                <a16:creationId xmlns:a16="http://schemas.microsoft.com/office/drawing/2014/main" id="{21A748A4-3822-43C2-90AB-16FE9B238B1B}"/>
              </a:ext>
            </a:extLst>
          </p:cNvPr>
          <p:cNvSpPr>
            <a:spLocks noGrp="1"/>
          </p:cNvSpPr>
          <p:nvPr>
            <p:ph idx="1"/>
          </p:nvPr>
        </p:nvSpPr>
        <p:spPr/>
        <p:txBody>
          <a:bodyPr>
            <a:noAutofit/>
          </a:bodyPr>
          <a:lstStyle/>
          <a:p>
            <a:r>
              <a:rPr lang="en-US" dirty="0"/>
              <a:t>What data should an ID card send?</a:t>
            </a:r>
          </a:p>
          <a:p>
            <a:pPr lvl="1"/>
            <a:r>
              <a:rPr lang="en-US" b="1" dirty="0"/>
              <a:t>Is just sending ID bits sufficient? What problem could occur?</a:t>
            </a:r>
          </a:p>
          <a:p>
            <a:pPr lvl="1"/>
            <a:endParaRPr lang="en-US" dirty="0"/>
          </a:p>
          <a:p>
            <a:pPr lvl="1"/>
            <a:r>
              <a:rPr lang="en-US" dirty="0"/>
              <a:t>Simple identification, maybe. (e.g. products in a store)</a:t>
            </a:r>
          </a:p>
          <a:p>
            <a:pPr lvl="1"/>
            <a:r>
              <a:rPr lang="en-US" dirty="0"/>
              <a:t>For authentication, no. Need to avoid replay attacks.</a:t>
            </a:r>
          </a:p>
          <a:p>
            <a:pPr lvl="1"/>
            <a:endParaRPr lang="en-US" dirty="0"/>
          </a:p>
          <a:p>
            <a:r>
              <a:rPr lang="en-US" dirty="0"/>
              <a:t>Include some kind of challenge and response</a:t>
            </a:r>
          </a:p>
          <a:p>
            <a:pPr lvl="1"/>
            <a:r>
              <a:rPr lang="en-US" dirty="0"/>
              <a:t>Probably also encrypted</a:t>
            </a:r>
          </a:p>
          <a:p>
            <a:pPr lvl="1"/>
            <a:endParaRPr lang="en-US" dirty="0"/>
          </a:p>
          <a:p>
            <a:r>
              <a:rPr lang="en-US" dirty="0"/>
              <a:t>May also read/write from an arbitrary memory in the card</a:t>
            </a:r>
          </a:p>
          <a:p>
            <a:pPr lvl="1"/>
            <a:r>
              <a:rPr lang="en-US" dirty="0"/>
              <a:t>Up to several hundred bits of storage</a:t>
            </a:r>
          </a:p>
        </p:txBody>
      </p:sp>
      <p:sp>
        <p:nvSpPr>
          <p:cNvPr id="4" name="Slide Number Placeholder 3">
            <a:extLst>
              <a:ext uri="{FF2B5EF4-FFF2-40B4-BE49-F238E27FC236}">
                <a16:creationId xmlns:a16="http://schemas.microsoft.com/office/drawing/2014/main" id="{E0E2590D-86A5-4934-B841-3D7B07A75A55}"/>
              </a:ext>
            </a:extLst>
          </p:cNvPr>
          <p:cNvSpPr>
            <a:spLocks noGrp="1"/>
          </p:cNvSpPr>
          <p:nvPr>
            <p:ph type="sldNum" sz="quarter" idx="12"/>
          </p:nvPr>
        </p:nvSpPr>
        <p:spPr/>
        <p:txBody>
          <a:bodyPr/>
          <a:lstStyle/>
          <a:p>
            <a:fld id="{0778C724-3839-4D76-A707-B4C23905D055}" type="slidenum">
              <a:rPr lang="en-US" smtClean="0"/>
              <a:t>35</a:t>
            </a:fld>
            <a:endParaRPr lang="en-US"/>
          </a:p>
        </p:txBody>
      </p:sp>
    </p:spTree>
    <p:extLst>
      <p:ext uri="{BB962C8B-B14F-4D97-AF65-F5344CB8AC3E}">
        <p14:creationId xmlns:p14="http://schemas.microsoft.com/office/powerpoint/2010/main" val="727436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789D2-78EC-19BE-5A2F-1C7FF5B99D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5806AA-5572-F7E7-EB1F-7F03061C59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78C724-3839-4D76-A707-B4C23905D055}" type="slidenum">
              <a:rPr kumimoji="0" lang="en-US" sz="1200" b="0" i="0" u="none" strike="noStrike" kern="1200" cap="none" spc="0" normalizeH="0" baseline="0" noProof="0" smtClean="0">
                <a:ln>
                  <a:noFill/>
                </a:ln>
                <a:solidFill>
                  <a:prstClr val="white"/>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white"/>
              </a:solidFill>
              <a:effectLst/>
              <a:uLnTx/>
              <a:uFillTx/>
              <a:latin typeface="Tahoma"/>
              <a:ea typeface="+mn-ea"/>
              <a:cs typeface="+mn-cs"/>
            </a:endParaRPr>
          </a:p>
        </p:txBody>
      </p:sp>
      <p:sp>
        <p:nvSpPr>
          <p:cNvPr id="8" name="Text Placeholder 7">
            <a:extLst>
              <a:ext uri="{FF2B5EF4-FFF2-40B4-BE49-F238E27FC236}">
                <a16:creationId xmlns:a16="http://schemas.microsoft.com/office/drawing/2014/main" id="{C3C16366-7829-797D-7E91-BE45B1BFC1FE}"/>
              </a:ext>
            </a:extLst>
          </p:cNvPr>
          <p:cNvSpPr>
            <a:spLocks noGrp="1"/>
          </p:cNvSpPr>
          <p:nvPr>
            <p:ph type="body" sz="quarter" idx="13"/>
          </p:nvPr>
        </p:nvSpPr>
        <p:spPr>
          <a:solidFill>
            <a:schemeClr val="bg1"/>
          </a:solidFill>
        </p:spPr>
        <p:txBody>
          <a:bodyPr/>
          <a:lstStyle/>
          <a:p>
            <a:r>
              <a:rPr lang="en-US" dirty="0"/>
              <a:t>Backscatter</a:t>
            </a:r>
          </a:p>
          <a:p>
            <a:pPr lvl="1"/>
            <a:endParaRPr lang="en-US" dirty="0"/>
          </a:p>
          <a:p>
            <a:r>
              <a:rPr lang="en-US" b="1" dirty="0"/>
              <a:t>Backscatter Uses</a:t>
            </a:r>
          </a:p>
          <a:p>
            <a:pPr lvl="1"/>
            <a:r>
              <a:rPr lang="en-US" dirty="0"/>
              <a:t>RFID</a:t>
            </a:r>
          </a:p>
          <a:p>
            <a:pPr lvl="1"/>
            <a:r>
              <a:rPr lang="en-US" b="1" dirty="0"/>
              <a:t>Sensors (Backscatter LoRa)</a:t>
            </a:r>
          </a:p>
          <a:p>
            <a:pPr lvl="1"/>
            <a:r>
              <a:rPr lang="en-US" dirty="0"/>
              <a:t>Localization</a:t>
            </a:r>
          </a:p>
          <a:p>
            <a:pPr lvl="1"/>
            <a:endParaRPr lang="en-US" dirty="0"/>
          </a:p>
          <a:p>
            <a:r>
              <a:rPr lang="en-US" dirty="0"/>
              <a:t>NFC</a:t>
            </a:r>
          </a:p>
          <a:p>
            <a:endParaRPr lang="en-US" dirty="0"/>
          </a:p>
          <a:p>
            <a:pPr marL="457200" lvl="1" indent="0">
              <a:buNone/>
            </a:pPr>
            <a:endParaRPr lang="en-US" b="1" dirty="0"/>
          </a:p>
          <a:p>
            <a:endParaRPr lang="en-US" b="1" dirty="0"/>
          </a:p>
        </p:txBody>
      </p:sp>
      <p:sp>
        <p:nvSpPr>
          <p:cNvPr id="7" name="Title 6">
            <a:extLst>
              <a:ext uri="{FF2B5EF4-FFF2-40B4-BE49-F238E27FC236}">
                <a16:creationId xmlns:a16="http://schemas.microsoft.com/office/drawing/2014/main" id="{300EF699-97A8-95B4-F437-52F324E34655}"/>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576371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AD2E1-8BD2-CE4A-9D8F-A463A44C0DBB}"/>
              </a:ext>
            </a:extLst>
          </p:cNvPr>
          <p:cNvSpPr>
            <a:spLocks noGrp="1"/>
          </p:cNvSpPr>
          <p:nvPr>
            <p:ph type="title"/>
          </p:nvPr>
        </p:nvSpPr>
        <p:spPr/>
        <p:txBody>
          <a:bodyPr/>
          <a:lstStyle/>
          <a:p>
            <a:r>
              <a:rPr lang="en-US" dirty="0"/>
              <a:t>How does RFID, Backscatter, </a:t>
            </a:r>
            <a:r>
              <a:rPr lang="en-US" dirty="0" err="1"/>
              <a:t>etc</a:t>
            </a:r>
            <a:r>
              <a:rPr lang="en-US" dirty="0"/>
              <a:t> map back to the IoT?</a:t>
            </a:r>
          </a:p>
        </p:txBody>
      </p:sp>
      <p:sp>
        <p:nvSpPr>
          <p:cNvPr id="3" name="Content Placeholder 2">
            <a:extLst>
              <a:ext uri="{FF2B5EF4-FFF2-40B4-BE49-F238E27FC236}">
                <a16:creationId xmlns:a16="http://schemas.microsoft.com/office/drawing/2014/main" id="{CE1DBB09-774B-6D4C-8BDF-5A705C00348C}"/>
              </a:ext>
            </a:extLst>
          </p:cNvPr>
          <p:cNvSpPr>
            <a:spLocks noGrp="1"/>
          </p:cNvSpPr>
          <p:nvPr>
            <p:ph idx="1"/>
          </p:nvPr>
        </p:nvSpPr>
        <p:spPr/>
        <p:txBody>
          <a:bodyPr/>
          <a:lstStyle/>
          <a:p>
            <a:r>
              <a:rPr lang="en-US" dirty="0"/>
              <a:t>Well, as always, “Power and Communication are the hard part”</a:t>
            </a:r>
          </a:p>
          <a:p>
            <a:pPr lvl="1"/>
            <a:r>
              <a:rPr lang="en-US" dirty="0"/>
              <a:t>RFID works, but only in the presence of an RFID reader</a:t>
            </a:r>
          </a:p>
          <a:p>
            <a:pPr lvl="1"/>
            <a:r>
              <a:rPr lang="en-US" dirty="0"/>
              <a:t>Recent research looks at eliminating that latter clause</a:t>
            </a:r>
          </a:p>
          <a:p>
            <a:pPr lvl="1"/>
            <a:endParaRPr lang="en-US" dirty="0"/>
          </a:p>
          <a:p>
            <a:r>
              <a:rPr lang="en-US" dirty="0"/>
              <a:t>Power: RF Harvesting for general purpose computation</a:t>
            </a:r>
          </a:p>
          <a:p>
            <a:pPr lvl="1"/>
            <a:r>
              <a:rPr lang="en-US" dirty="0">
                <a:hlinkClick r:id="rId2"/>
              </a:rPr>
              <a:t>WISP</a:t>
            </a:r>
            <a:endParaRPr lang="en-US" dirty="0"/>
          </a:p>
          <a:p>
            <a:pPr lvl="1"/>
            <a:r>
              <a:rPr lang="en-US" dirty="0">
                <a:hlinkClick r:id="rId3"/>
              </a:rPr>
              <a:t>Moo</a:t>
            </a:r>
            <a:endParaRPr lang="en-US" dirty="0"/>
          </a:p>
          <a:p>
            <a:r>
              <a:rPr lang="en-US" dirty="0"/>
              <a:t>Communication: Repurposing extant RF signals for other uses</a:t>
            </a:r>
          </a:p>
          <a:p>
            <a:pPr lvl="1"/>
            <a:r>
              <a:rPr lang="en-US" dirty="0">
                <a:hlinkClick r:id="rId4"/>
              </a:rPr>
              <a:t>Ambient Backscatter</a:t>
            </a:r>
            <a:endParaRPr lang="en-US" dirty="0"/>
          </a:p>
          <a:p>
            <a:pPr lvl="1"/>
            <a:r>
              <a:rPr lang="en-US" dirty="0">
                <a:hlinkClick r:id="rId5"/>
              </a:rPr>
              <a:t>Inter-Technology Backscatter</a:t>
            </a:r>
            <a:endParaRPr lang="en-US" dirty="0"/>
          </a:p>
        </p:txBody>
      </p:sp>
      <p:sp>
        <p:nvSpPr>
          <p:cNvPr id="4" name="Slide Number Placeholder 3">
            <a:extLst>
              <a:ext uri="{FF2B5EF4-FFF2-40B4-BE49-F238E27FC236}">
                <a16:creationId xmlns:a16="http://schemas.microsoft.com/office/drawing/2014/main" id="{9D4549D5-750D-044A-8D4C-1B4DD6C489C4}"/>
              </a:ext>
            </a:extLst>
          </p:cNvPr>
          <p:cNvSpPr>
            <a:spLocks noGrp="1"/>
          </p:cNvSpPr>
          <p:nvPr>
            <p:ph type="sldNum" sz="quarter" idx="12"/>
          </p:nvPr>
        </p:nvSpPr>
        <p:spPr/>
        <p:txBody>
          <a:bodyPr/>
          <a:lstStyle/>
          <a:p>
            <a:pPr algn="r"/>
            <a:fld id="{434A358D-2637-E146-A3BD-05BD470B507B}" type="slidenum">
              <a:rPr lang="en-US" smtClean="0"/>
              <a:pPr algn="r"/>
              <a:t>37</a:t>
            </a:fld>
            <a:endParaRPr lang="en-US" dirty="0"/>
          </a:p>
        </p:txBody>
      </p:sp>
    </p:spTree>
    <p:extLst>
      <p:ext uri="{BB962C8B-B14F-4D97-AF65-F5344CB8AC3E}">
        <p14:creationId xmlns:p14="http://schemas.microsoft.com/office/powerpoint/2010/main" val="40122397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2B0B9-58DE-48C0-9431-6281F6D3DCAB}"/>
              </a:ext>
            </a:extLst>
          </p:cNvPr>
          <p:cNvSpPr>
            <a:spLocks noGrp="1"/>
          </p:cNvSpPr>
          <p:nvPr>
            <p:ph type="title"/>
          </p:nvPr>
        </p:nvSpPr>
        <p:spPr/>
        <p:txBody>
          <a:bodyPr/>
          <a:lstStyle/>
          <a:p>
            <a:r>
              <a:rPr lang="en-US" dirty="0"/>
              <a:t>“Embedded” sensors</a:t>
            </a:r>
          </a:p>
        </p:txBody>
      </p:sp>
      <p:sp>
        <p:nvSpPr>
          <p:cNvPr id="3" name="Content Placeholder 2">
            <a:extLst>
              <a:ext uri="{FF2B5EF4-FFF2-40B4-BE49-F238E27FC236}">
                <a16:creationId xmlns:a16="http://schemas.microsoft.com/office/drawing/2014/main" id="{AFAEDD0D-F99C-469F-BD35-2D2BB39E1BED}"/>
              </a:ext>
            </a:extLst>
          </p:cNvPr>
          <p:cNvSpPr>
            <a:spLocks noGrp="1"/>
          </p:cNvSpPr>
          <p:nvPr>
            <p:ph idx="1"/>
          </p:nvPr>
        </p:nvSpPr>
        <p:spPr/>
        <p:txBody>
          <a:bodyPr/>
          <a:lstStyle/>
          <a:p>
            <a:r>
              <a:rPr lang="en-US" dirty="0"/>
              <a:t>How do you change batteries in a device that’s inside a wall or inside someone’s body?</a:t>
            </a:r>
          </a:p>
        </p:txBody>
      </p:sp>
      <p:sp>
        <p:nvSpPr>
          <p:cNvPr id="4" name="Slide Number Placeholder 3">
            <a:extLst>
              <a:ext uri="{FF2B5EF4-FFF2-40B4-BE49-F238E27FC236}">
                <a16:creationId xmlns:a16="http://schemas.microsoft.com/office/drawing/2014/main" id="{0B6A4E6F-EB87-446A-8D17-6DB39F357563}"/>
              </a:ext>
            </a:extLst>
          </p:cNvPr>
          <p:cNvSpPr>
            <a:spLocks noGrp="1"/>
          </p:cNvSpPr>
          <p:nvPr>
            <p:ph type="sldNum" sz="quarter" idx="12"/>
          </p:nvPr>
        </p:nvSpPr>
        <p:spPr/>
        <p:txBody>
          <a:bodyPr/>
          <a:lstStyle/>
          <a:p>
            <a:fld id="{0778C724-3839-4D76-A707-B4C23905D055}" type="slidenum">
              <a:rPr lang="en-US" smtClean="0"/>
              <a:t>38</a:t>
            </a:fld>
            <a:endParaRPr lang="en-US"/>
          </a:p>
        </p:txBody>
      </p:sp>
      <p:pic>
        <p:nvPicPr>
          <p:cNvPr id="5" name="Image" descr="Image">
            <a:extLst>
              <a:ext uri="{FF2B5EF4-FFF2-40B4-BE49-F238E27FC236}">
                <a16:creationId xmlns:a16="http://schemas.microsoft.com/office/drawing/2014/main" id="{D63AC584-AB70-4B84-BFBC-DBE45CA1FE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1750" y="2412209"/>
            <a:ext cx="5063983" cy="3346632"/>
          </a:xfrm>
          <a:prstGeom prst="rect">
            <a:avLst/>
          </a:prstGeom>
          <a:ln w="12700">
            <a:miter lim="400000"/>
          </a:ln>
        </p:spPr>
      </p:pic>
      <p:pic>
        <p:nvPicPr>
          <p:cNvPr id="6" name="Image" descr="Image">
            <a:extLst>
              <a:ext uri="{FF2B5EF4-FFF2-40B4-BE49-F238E27FC236}">
                <a16:creationId xmlns:a16="http://schemas.microsoft.com/office/drawing/2014/main" id="{6B4E2E6A-8EF3-4F14-8ED5-97122974C8BC}"/>
              </a:ext>
            </a:extLst>
          </p:cNvPr>
          <p:cNvPicPr>
            <a:picLocks noChangeAspect="1"/>
          </p:cNvPicPr>
          <p:nvPr/>
        </p:nvPicPr>
        <p:blipFill>
          <a:blip r:embed="rId3"/>
          <a:stretch>
            <a:fillRect/>
          </a:stretch>
        </p:blipFill>
        <p:spPr>
          <a:xfrm>
            <a:off x="676895" y="2514763"/>
            <a:ext cx="5564984" cy="3141524"/>
          </a:xfrm>
          <a:prstGeom prst="rect">
            <a:avLst/>
          </a:prstGeom>
          <a:ln w="12700">
            <a:miter lim="400000"/>
          </a:ln>
        </p:spPr>
      </p:pic>
    </p:spTree>
    <p:extLst>
      <p:ext uri="{BB962C8B-B14F-4D97-AF65-F5344CB8AC3E}">
        <p14:creationId xmlns:p14="http://schemas.microsoft.com/office/powerpoint/2010/main" val="32508890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FC91B-B1D8-935D-6362-E1519989494B}"/>
              </a:ext>
            </a:extLst>
          </p:cNvPr>
          <p:cNvSpPr>
            <a:spLocks noGrp="1"/>
          </p:cNvSpPr>
          <p:nvPr>
            <p:ph type="title"/>
          </p:nvPr>
        </p:nvSpPr>
        <p:spPr/>
        <p:txBody>
          <a:bodyPr/>
          <a:lstStyle/>
          <a:p>
            <a:r>
              <a:rPr lang="en-US" dirty="0"/>
              <a:t>RF energy harvesting alone is useful</a:t>
            </a:r>
          </a:p>
        </p:txBody>
      </p:sp>
      <p:sp>
        <p:nvSpPr>
          <p:cNvPr id="3" name="Content Placeholder 2">
            <a:extLst>
              <a:ext uri="{FF2B5EF4-FFF2-40B4-BE49-F238E27FC236}">
                <a16:creationId xmlns:a16="http://schemas.microsoft.com/office/drawing/2014/main" id="{23D8E203-C42C-B670-1549-AE26CFFBFAF5}"/>
              </a:ext>
            </a:extLst>
          </p:cNvPr>
          <p:cNvSpPr>
            <a:spLocks noGrp="1"/>
          </p:cNvSpPr>
          <p:nvPr>
            <p:ph idx="1"/>
          </p:nvPr>
        </p:nvSpPr>
        <p:spPr/>
        <p:txBody>
          <a:bodyPr/>
          <a:lstStyle/>
          <a:p>
            <a:r>
              <a:rPr lang="en-US" dirty="0" err="1"/>
              <a:t>Wiliot</a:t>
            </a:r>
            <a:r>
              <a:rPr lang="en-US" dirty="0"/>
              <a:t> IoT Pixels harvest RF energy for power</a:t>
            </a:r>
          </a:p>
          <a:p>
            <a:pPr lvl="1"/>
            <a:r>
              <a:rPr lang="en-US" dirty="0"/>
              <a:t>Microcontroller, BLE radio, maybe even a sensor</a:t>
            </a:r>
          </a:p>
          <a:p>
            <a:pPr lvl="1"/>
            <a:r>
              <a:rPr lang="en-US" dirty="0"/>
              <a:t>$0.10 each at high volume</a:t>
            </a:r>
          </a:p>
          <a:p>
            <a:endParaRPr lang="en-US" dirty="0"/>
          </a:p>
          <a:p>
            <a:r>
              <a:rPr lang="en-US" dirty="0"/>
              <a:t>Idea: powered transmitter sends</a:t>
            </a:r>
            <a:br>
              <a:rPr lang="en-US" dirty="0"/>
            </a:br>
            <a:r>
              <a:rPr lang="en-US" dirty="0"/>
              <a:t>energy into area activating tags.</a:t>
            </a:r>
            <a:br>
              <a:rPr lang="en-US" dirty="0"/>
            </a:br>
            <a:r>
              <a:rPr lang="en-US" dirty="0"/>
              <a:t>Standard BLE receiver captures data.</a:t>
            </a:r>
          </a:p>
          <a:p>
            <a:pPr lvl="1"/>
            <a:r>
              <a:rPr lang="en-US" dirty="0"/>
              <a:t>(not a backscatter system)</a:t>
            </a:r>
          </a:p>
          <a:p>
            <a:endParaRPr lang="en-US" dirty="0"/>
          </a:p>
          <a:p>
            <a:r>
              <a:rPr lang="en-US" dirty="0"/>
              <a:t>Walmart partnership for pallet-level tracking</a:t>
            </a:r>
          </a:p>
        </p:txBody>
      </p:sp>
      <p:sp>
        <p:nvSpPr>
          <p:cNvPr id="4" name="Slide Number Placeholder 3">
            <a:extLst>
              <a:ext uri="{FF2B5EF4-FFF2-40B4-BE49-F238E27FC236}">
                <a16:creationId xmlns:a16="http://schemas.microsoft.com/office/drawing/2014/main" id="{97F3FA11-038A-C0E1-21F9-70557104585C}"/>
              </a:ext>
            </a:extLst>
          </p:cNvPr>
          <p:cNvSpPr>
            <a:spLocks noGrp="1"/>
          </p:cNvSpPr>
          <p:nvPr>
            <p:ph type="sldNum" sz="quarter" idx="12"/>
          </p:nvPr>
        </p:nvSpPr>
        <p:spPr/>
        <p:txBody>
          <a:bodyPr/>
          <a:lstStyle/>
          <a:p>
            <a:fld id="{0778C724-3839-4D76-A707-B4C23905D055}" type="slidenum">
              <a:rPr lang="en-US" smtClean="0"/>
              <a:t>39</a:t>
            </a:fld>
            <a:endParaRPr lang="en-US"/>
          </a:p>
        </p:txBody>
      </p:sp>
      <p:pic>
        <p:nvPicPr>
          <p:cNvPr id="8" name="Picture 7">
            <a:extLst>
              <a:ext uri="{FF2B5EF4-FFF2-40B4-BE49-F238E27FC236}">
                <a16:creationId xmlns:a16="http://schemas.microsoft.com/office/drawing/2014/main" id="{34376214-5A0A-F1B3-E2A0-80F9623B8EA3}"/>
              </a:ext>
            </a:extLst>
          </p:cNvPr>
          <p:cNvPicPr>
            <a:picLocks noChangeAspect="1"/>
          </p:cNvPicPr>
          <p:nvPr/>
        </p:nvPicPr>
        <p:blipFill>
          <a:blip r:embed="rId2"/>
          <a:stretch>
            <a:fillRect/>
          </a:stretch>
        </p:blipFill>
        <p:spPr>
          <a:xfrm>
            <a:off x="7912320" y="2147872"/>
            <a:ext cx="3540320" cy="2562255"/>
          </a:xfrm>
          <a:prstGeom prst="rect">
            <a:avLst/>
          </a:prstGeom>
        </p:spPr>
      </p:pic>
      <p:sp>
        <p:nvSpPr>
          <p:cNvPr id="10" name="TextBox 9">
            <a:extLst>
              <a:ext uri="{FF2B5EF4-FFF2-40B4-BE49-F238E27FC236}">
                <a16:creationId xmlns:a16="http://schemas.microsoft.com/office/drawing/2014/main" id="{8B7CBEEB-A518-607B-46A5-CA2A7A5B89AC}"/>
              </a:ext>
            </a:extLst>
          </p:cNvPr>
          <p:cNvSpPr txBox="1"/>
          <p:nvPr/>
        </p:nvSpPr>
        <p:spPr>
          <a:xfrm>
            <a:off x="607595" y="6172200"/>
            <a:ext cx="9074885" cy="369332"/>
          </a:xfrm>
          <a:prstGeom prst="rect">
            <a:avLst/>
          </a:prstGeom>
          <a:noFill/>
        </p:spPr>
        <p:txBody>
          <a:bodyPr wrap="square">
            <a:spAutoFit/>
          </a:bodyPr>
          <a:lstStyle/>
          <a:p>
            <a:r>
              <a:rPr lang="en-US" dirty="0">
                <a:hlinkClick r:id="rId3"/>
              </a:rPr>
              <a:t>https://www.mobileworldlive.com/industry/walmart-wiliot-go-large-on-ambient-iot/</a:t>
            </a:r>
            <a:endParaRPr lang="en-US" dirty="0"/>
          </a:p>
        </p:txBody>
      </p:sp>
    </p:spTree>
    <p:extLst>
      <p:ext uri="{BB962C8B-B14F-4D97-AF65-F5344CB8AC3E}">
        <p14:creationId xmlns:p14="http://schemas.microsoft.com/office/powerpoint/2010/main" val="1569811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F959-C62E-4F8A-8D4C-BEF087A77FAC}"/>
              </a:ext>
            </a:extLst>
          </p:cNvPr>
          <p:cNvSpPr>
            <a:spLocks noGrp="1"/>
          </p:cNvSpPr>
          <p:nvPr>
            <p:ph type="title"/>
          </p:nvPr>
        </p:nvSpPr>
        <p:spPr/>
        <p:txBody>
          <a:bodyPr/>
          <a:lstStyle/>
          <a:p>
            <a:r>
              <a:rPr lang="en-US" dirty="0"/>
              <a:t>Today’s Goals</a:t>
            </a:r>
          </a:p>
        </p:txBody>
      </p:sp>
      <p:sp>
        <p:nvSpPr>
          <p:cNvPr id="3" name="Content Placeholder 2">
            <a:extLst>
              <a:ext uri="{FF2B5EF4-FFF2-40B4-BE49-F238E27FC236}">
                <a16:creationId xmlns:a16="http://schemas.microsoft.com/office/drawing/2014/main" id="{D7EDBE37-7B8E-47BF-A4AD-CD288F601EC9}"/>
              </a:ext>
            </a:extLst>
          </p:cNvPr>
          <p:cNvSpPr>
            <a:spLocks noGrp="1"/>
          </p:cNvSpPr>
          <p:nvPr>
            <p:ph idx="1"/>
          </p:nvPr>
        </p:nvSpPr>
        <p:spPr/>
        <p:txBody>
          <a:bodyPr/>
          <a:lstStyle/>
          <a:p>
            <a:r>
              <a:rPr lang="en-US" dirty="0"/>
              <a:t>Describe backscatter communications</a:t>
            </a:r>
          </a:p>
          <a:p>
            <a:endParaRPr lang="en-US" dirty="0"/>
          </a:p>
          <a:p>
            <a:r>
              <a:rPr lang="en-US" dirty="0"/>
              <a:t>Understand one use of backscatter: RFID</a:t>
            </a:r>
          </a:p>
          <a:p>
            <a:endParaRPr lang="en-US" dirty="0"/>
          </a:p>
          <a:p>
            <a:r>
              <a:rPr lang="en-US" dirty="0"/>
              <a:t>Explore how backscatter techniques can be used for applications</a:t>
            </a:r>
          </a:p>
          <a:p>
            <a:pPr lvl="2"/>
            <a:r>
              <a:rPr lang="en-US" dirty="0"/>
              <a:t>Sensor networks</a:t>
            </a:r>
          </a:p>
          <a:p>
            <a:pPr lvl="2"/>
            <a:r>
              <a:rPr lang="en-US" dirty="0"/>
              <a:t>Localization</a:t>
            </a:r>
          </a:p>
        </p:txBody>
      </p:sp>
      <p:sp>
        <p:nvSpPr>
          <p:cNvPr id="4" name="Slide Number Placeholder 3">
            <a:extLst>
              <a:ext uri="{FF2B5EF4-FFF2-40B4-BE49-F238E27FC236}">
                <a16:creationId xmlns:a16="http://schemas.microsoft.com/office/drawing/2014/main" id="{3B366CAC-B34E-4A3F-AB6B-24F84A057246}"/>
              </a:ext>
            </a:extLst>
          </p:cNvPr>
          <p:cNvSpPr>
            <a:spLocks noGrp="1"/>
          </p:cNvSpPr>
          <p:nvPr>
            <p:ph type="sldNum" sz="quarter" idx="12"/>
          </p:nvPr>
        </p:nvSpPr>
        <p:spPr/>
        <p:txBody>
          <a:bodyPr/>
          <a:lstStyle/>
          <a:p>
            <a:fld id="{0778C724-3839-4D76-A707-B4C23905D055}" type="slidenum">
              <a:rPr lang="en-US" smtClean="0"/>
              <a:t>4</a:t>
            </a:fld>
            <a:endParaRPr lang="en-US"/>
          </a:p>
        </p:txBody>
      </p:sp>
    </p:spTree>
    <p:extLst>
      <p:ext uri="{BB962C8B-B14F-4D97-AF65-F5344CB8AC3E}">
        <p14:creationId xmlns:p14="http://schemas.microsoft.com/office/powerpoint/2010/main" val="26097195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8558F-BA84-4318-BF31-2A2E9F115560}"/>
              </a:ext>
            </a:extLst>
          </p:cNvPr>
          <p:cNvSpPr>
            <a:spLocks noGrp="1"/>
          </p:cNvSpPr>
          <p:nvPr>
            <p:ph type="title"/>
          </p:nvPr>
        </p:nvSpPr>
        <p:spPr/>
        <p:txBody>
          <a:bodyPr/>
          <a:lstStyle/>
          <a:p>
            <a:r>
              <a:rPr lang="en-US" dirty="0"/>
              <a:t>Backscatter for sensor networks</a:t>
            </a:r>
          </a:p>
        </p:txBody>
      </p:sp>
      <p:sp>
        <p:nvSpPr>
          <p:cNvPr id="3" name="Content Placeholder 2">
            <a:extLst>
              <a:ext uri="{FF2B5EF4-FFF2-40B4-BE49-F238E27FC236}">
                <a16:creationId xmlns:a16="http://schemas.microsoft.com/office/drawing/2014/main" id="{17510E58-A826-4F48-A7E8-04C9179A80D0}"/>
              </a:ext>
            </a:extLst>
          </p:cNvPr>
          <p:cNvSpPr>
            <a:spLocks noGrp="1"/>
          </p:cNvSpPr>
          <p:nvPr>
            <p:ph idx="1"/>
          </p:nvPr>
        </p:nvSpPr>
        <p:spPr>
          <a:xfrm>
            <a:off x="607595" y="4547616"/>
            <a:ext cx="10972800" cy="1624584"/>
          </a:xfrm>
        </p:spPr>
        <p:txBody>
          <a:bodyPr/>
          <a:lstStyle/>
          <a:p>
            <a:r>
              <a:rPr lang="en-US" dirty="0"/>
              <a:t>Backscatter allows transmissions at up to 10000x lower power than conventional radios</a:t>
            </a:r>
          </a:p>
          <a:p>
            <a:pPr lvl="1"/>
            <a:r>
              <a:rPr lang="en-US" dirty="0"/>
              <a:t>Makes it very attractive for low-energy sensing devices</a:t>
            </a:r>
          </a:p>
        </p:txBody>
      </p:sp>
      <p:sp>
        <p:nvSpPr>
          <p:cNvPr id="4" name="Slide Number Placeholder 3">
            <a:extLst>
              <a:ext uri="{FF2B5EF4-FFF2-40B4-BE49-F238E27FC236}">
                <a16:creationId xmlns:a16="http://schemas.microsoft.com/office/drawing/2014/main" id="{1063A64B-C244-4EF0-919E-C1DC41E690DD}"/>
              </a:ext>
            </a:extLst>
          </p:cNvPr>
          <p:cNvSpPr>
            <a:spLocks noGrp="1"/>
          </p:cNvSpPr>
          <p:nvPr>
            <p:ph type="sldNum" sz="quarter" idx="12"/>
          </p:nvPr>
        </p:nvSpPr>
        <p:spPr/>
        <p:txBody>
          <a:bodyPr/>
          <a:lstStyle/>
          <a:p>
            <a:fld id="{0778C724-3839-4D76-A707-B4C23905D055}" type="slidenum">
              <a:rPr lang="en-US" smtClean="0"/>
              <a:t>40</a:t>
            </a:fld>
            <a:endParaRPr lang="en-US"/>
          </a:p>
        </p:txBody>
      </p:sp>
      <p:sp>
        <p:nvSpPr>
          <p:cNvPr id="5" name="Rectangle 4">
            <a:extLst>
              <a:ext uri="{FF2B5EF4-FFF2-40B4-BE49-F238E27FC236}">
                <a16:creationId xmlns:a16="http://schemas.microsoft.com/office/drawing/2014/main" id="{9304E759-EC3F-4631-A353-57A2E0E31E0C}"/>
              </a:ext>
            </a:extLst>
          </p:cNvPr>
          <p:cNvSpPr/>
          <p:nvPr/>
        </p:nvSpPr>
        <p:spPr>
          <a:xfrm>
            <a:off x="607595" y="3301129"/>
            <a:ext cx="2428214" cy="830997"/>
          </a:xfrm>
          <a:prstGeom prst="rect">
            <a:avLst/>
          </a:prstGeom>
        </p:spPr>
        <p:txBody>
          <a:bodyPr wrap="square">
            <a:spAutoFit/>
          </a:bodyPr>
          <a:lstStyle/>
          <a:p>
            <a:pPr algn="ctr"/>
            <a:r>
              <a:rPr lang="en-US" sz="2400" b="1" dirty="0">
                <a:latin typeface="Calibri Light" charset="0"/>
                <a:ea typeface="Calibri Light" charset="0"/>
                <a:cs typeface="Calibri Light" charset="0"/>
              </a:rPr>
              <a:t>  Backscatter </a:t>
            </a:r>
          </a:p>
          <a:p>
            <a:pPr algn="ctr"/>
            <a:r>
              <a:rPr lang="en-US" sz="2400" b="1" dirty="0">
                <a:latin typeface="Calibri Light" charset="0"/>
                <a:ea typeface="Calibri Light" charset="0"/>
                <a:cs typeface="Calibri Light" charset="0"/>
              </a:rPr>
              <a:t>Transmissions</a:t>
            </a:r>
          </a:p>
        </p:txBody>
      </p:sp>
      <p:sp>
        <p:nvSpPr>
          <p:cNvPr id="6" name="Rectangle 5">
            <a:extLst>
              <a:ext uri="{FF2B5EF4-FFF2-40B4-BE49-F238E27FC236}">
                <a16:creationId xmlns:a16="http://schemas.microsoft.com/office/drawing/2014/main" id="{61004D1F-3833-4084-BC3E-3B383F19F82A}"/>
              </a:ext>
            </a:extLst>
          </p:cNvPr>
          <p:cNvSpPr/>
          <p:nvPr/>
        </p:nvSpPr>
        <p:spPr>
          <a:xfrm>
            <a:off x="607595" y="1293535"/>
            <a:ext cx="2428214" cy="830997"/>
          </a:xfrm>
          <a:prstGeom prst="rect">
            <a:avLst/>
          </a:prstGeom>
        </p:spPr>
        <p:txBody>
          <a:bodyPr wrap="square">
            <a:spAutoFit/>
          </a:bodyPr>
          <a:lstStyle/>
          <a:p>
            <a:pPr algn="ctr"/>
            <a:r>
              <a:rPr lang="en-US" sz="2400" b="1" dirty="0">
                <a:latin typeface="Calibri Light" charset="0"/>
                <a:ea typeface="Calibri Light" charset="0"/>
                <a:cs typeface="Calibri Light" charset="0"/>
              </a:rPr>
              <a:t>Conventional</a:t>
            </a:r>
          </a:p>
          <a:p>
            <a:pPr algn="ctr"/>
            <a:r>
              <a:rPr lang="en-US" sz="2400" b="1" dirty="0">
                <a:latin typeface="Calibri Light" charset="0"/>
                <a:ea typeface="Calibri Light" charset="0"/>
                <a:cs typeface="Calibri Light" charset="0"/>
              </a:rPr>
              <a:t>Radio</a:t>
            </a:r>
          </a:p>
        </p:txBody>
      </p:sp>
      <p:pic>
        <p:nvPicPr>
          <p:cNvPr id="7" name="Picture 6">
            <a:extLst>
              <a:ext uri="{FF2B5EF4-FFF2-40B4-BE49-F238E27FC236}">
                <a16:creationId xmlns:a16="http://schemas.microsoft.com/office/drawing/2014/main" id="{0654281E-2E0C-4E41-9C26-381483DA8A06}"/>
              </a:ext>
            </a:extLst>
          </p:cNvPr>
          <p:cNvPicPr>
            <a:picLocks noChangeAspect="1"/>
          </p:cNvPicPr>
          <p:nvPr/>
        </p:nvPicPr>
        <p:blipFill>
          <a:blip r:embed="rId2"/>
          <a:stretch>
            <a:fillRect/>
          </a:stretch>
        </p:blipFill>
        <p:spPr>
          <a:xfrm>
            <a:off x="4650327" y="1143000"/>
            <a:ext cx="4319645" cy="1267541"/>
          </a:xfrm>
          <a:prstGeom prst="rect">
            <a:avLst/>
          </a:prstGeom>
        </p:spPr>
      </p:pic>
      <p:pic>
        <p:nvPicPr>
          <p:cNvPr id="8" name="Picture 7">
            <a:extLst>
              <a:ext uri="{FF2B5EF4-FFF2-40B4-BE49-F238E27FC236}">
                <a16:creationId xmlns:a16="http://schemas.microsoft.com/office/drawing/2014/main" id="{B50751F3-D6D0-45D4-ACDA-3946C7334F3A}"/>
              </a:ext>
            </a:extLst>
          </p:cNvPr>
          <p:cNvPicPr>
            <a:picLocks noChangeAspect="1"/>
          </p:cNvPicPr>
          <p:nvPr/>
        </p:nvPicPr>
        <p:blipFill>
          <a:blip r:embed="rId3"/>
          <a:stretch>
            <a:fillRect/>
          </a:stretch>
        </p:blipFill>
        <p:spPr>
          <a:xfrm>
            <a:off x="4221328" y="2939821"/>
            <a:ext cx="5486400" cy="1308100"/>
          </a:xfrm>
          <a:prstGeom prst="rect">
            <a:avLst/>
          </a:prstGeom>
        </p:spPr>
      </p:pic>
      <p:sp>
        <p:nvSpPr>
          <p:cNvPr id="9" name="TextBox 8">
            <a:extLst>
              <a:ext uri="{FF2B5EF4-FFF2-40B4-BE49-F238E27FC236}">
                <a16:creationId xmlns:a16="http://schemas.microsoft.com/office/drawing/2014/main" id="{11A6417F-153A-43AE-8909-22029045C752}"/>
              </a:ext>
            </a:extLst>
          </p:cNvPr>
          <p:cNvSpPr txBox="1"/>
          <p:nvPr/>
        </p:nvSpPr>
        <p:spPr>
          <a:xfrm>
            <a:off x="6498336" y="3774059"/>
            <a:ext cx="1341120" cy="276999"/>
          </a:xfrm>
          <a:prstGeom prst="rect">
            <a:avLst/>
          </a:prstGeom>
          <a:solidFill>
            <a:schemeClr val="bg1"/>
          </a:solidFill>
        </p:spPr>
        <p:txBody>
          <a:bodyPr wrap="square" rtlCol="0">
            <a:spAutoFit/>
          </a:bodyPr>
          <a:lstStyle/>
          <a:p>
            <a:r>
              <a:rPr lang="en-US" sz="1200" dirty="0"/>
              <a:t>Backscatter Tag</a:t>
            </a:r>
          </a:p>
        </p:txBody>
      </p:sp>
    </p:spTree>
    <p:extLst>
      <p:ext uri="{BB962C8B-B14F-4D97-AF65-F5344CB8AC3E}">
        <p14:creationId xmlns:p14="http://schemas.microsoft.com/office/powerpoint/2010/main" val="1838631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1121C-E1C1-4CB5-9628-6AC75933DD7F}"/>
              </a:ext>
            </a:extLst>
          </p:cNvPr>
          <p:cNvSpPr>
            <a:spLocks noGrp="1"/>
          </p:cNvSpPr>
          <p:nvPr>
            <p:ph type="title"/>
          </p:nvPr>
        </p:nvSpPr>
        <p:spPr/>
        <p:txBody>
          <a:bodyPr/>
          <a:lstStyle/>
          <a:p>
            <a:r>
              <a:rPr lang="en-US" dirty="0"/>
              <a:t>RFID sensors</a:t>
            </a:r>
          </a:p>
        </p:txBody>
      </p:sp>
      <p:sp>
        <p:nvSpPr>
          <p:cNvPr id="3" name="Content Placeholder 2">
            <a:extLst>
              <a:ext uri="{FF2B5EF4-FFF2-40B4-BE49-F238E27FC236}">
                <a16:creationId xmlns:a16="http://schemas.microsoft.com/office/drawing/2014/main" id="{300F3169-DACD-4C50-8DE2-4AF86D39F2D3}"/>
              </a:ext>
            </a:extLst>
          </p:cNvPr>
          <p:cNvSpPr>
            <a:spLocks noGrp="1"/>
          </p:cNvSpPr>
          <p:nvPr>
            <p:ph idx="1"/>
          </p:nvPr>
        </p:nvSpPr>
        <p:spPr/>
        <p:txBody>
          <a:bodyPr/>
          <a:lstStyle/>
          <a:p>
            <a:r>
              <a:rPr lang="en-US" dirty="0"/>
              <a:t>First iterations were literally RFID sensors</a:t>
            </a:r>
          </a:p>
          <a:p>
            <a:pPr lvl="1"/>
            <a:r>
              <a:rPr lang="en-US" dirty="0"/>
              <a:t>Limited by cost and range of RFID readers (only a few meters)</a:t>
            </a:r>
          </a:p>
        </p:txBody>
      </p:sp>
      <p:sp>
        <p:nvSpPr>
          <p:cNvPr id="4" name="Slide Number Placeholder 3">
            <a:extLst>
              <a:ext uri="{FF2B5EF4-FFF2-40B4-BE49-F238E27FC236}">
                <a16:creationId xmlns:a16="http://schemas.microsoft.com/office/drawing/2014/main" id="{CE09BB85-702B-4CA4-895F-5814C9DAD987}"/>
              </a:ext>
            </a:extLst>
          </p:cNvPr>
          <p:cNvSpPr>
            <a:spLocks noGrp="1"/>
          </p:cNvSpPr>
          <p:nvPr>
            <p:ph type="sldNum" sz="quarter" idx="12"/>
          </p:nvPr>
        </p:nvSpPr>
        <p:spPr/>
        <p:txBody>
          <a:bodyPr/>
          <a:lstStyle/>
          <a:p>
            <a:fld id="{0778C724-3839-4D76-A707-B4C23905D055}" type="slidenum">
              <a:rPr lang="en-US" smtClean="0"/>
              <a:t>41</a:t>
            </a:fld>
            <a:endParaRPr lang="en-US"/>
          </a:p>
        </p:txBody>
      </p:sp>
      <p:pic>
        <p:nvPicPr>
          <p:cNvPr id="5" name="Picture 4">
            <a:extLst>
              <a:ext uri="{FF2B5EF4-FFF2-40B4-BE49-F238E27FC236}">
                <a16:creationId xmlns:a16="http://schemas.microsoft.com/office/drawing/2014/main" id="{2A150DD2-36FA-469E-9F7B-1122494E227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87744" y="3429000"/>
            <a:ext cx="2982615" cy="1780165"/>
          </a:xfrm>
          <a:prstGeom prst="rect">
            <a:avLst/>
          </a:prstGeom>
        </p:spPr>
      </p:pic>
      <p:pic>
        <p:nvPicPr>
          <p:cNvPr id="6" name="Picture 5">
            <a:extLst>
              <a:ext uri="{FF2B5EF4-FFF2-40B4-BE49-F238E27FC236}">
                <a16:creationId xmlns:a16="http://schemas.microsoft.com/office/drawing/2014/main" id="{39F031F3-0183-4DA0-B6B7-3966F48BD5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50159" y="3747046"/>
            <a:ext cx="4622051" cy="1144072"/>
          </a:xfrm>
          <a:prstGeom prst="rect">
            <a:avLst/>
          </a:prstGeom>
        </p:spPr>
      </p:pic>
      <p:sp>
        <p:nvSpPr>
          <p:cNvPr id="7" name="TextBox 6">
            <a:extLst>
              <a:ext uri="{FF2B5EF4-FFF2-40B4-BE49-F238E27FC236}">
                <a16:creationId xmlns:a16="http://schemas.microsoft.com/office/drawing/2014/main" id="{2A90BC01-58DD-4F6A-88D6-C2863D657144}"/>
              </a:ext>
            </a:extLst>
          </p:cNvPr>
          <p:cNvSpPr txBox="1"/>
          <p:nvPr/>
        </p:nvSpPr>
        <p:spPr>
          <a:xfrm>
            <a:off x="1520862" y="5528726"/>
            <a:ext cx="3316377" cy="646331"/>
          </a:xfrm>
          <a:prstGeom prst="rect">
            <a:avLst/>
          </a:prstGeom>
          <a:noFill/>
        </p:spPr>
        <p:txBody>
          <a:bodyPr wrap="square" rtlCol="0">
            <a:spAutoFit/>
          </a:bodyPr>
          <a:lstStyle/>
          <a:p>
            <a:pPr algn="ctr"/>
            <a:r>
              <a:rPr lang="en-US" dirty="0">
                <a:latin typeface="+mj-lt"/>
              </a:rPr>
              <a:t>WISP 5.0</a:t>
            </a:r>
          </a:p>
          <a:p>
            <a:pPr algn="ctr"/>
            <a:r>
              <a:rPr lang="en-US" dirty="0">
                <a:latin typeface="+mj-lt"/>
              </a:rPr>
              <a:t>University of Washington</a:t>
            </a:r>
          </a:p>
        </p:txBody>
      </p:sp>
      <p:sp>
        <p:nvSpPr>
          <p:cNvPr id="8" name="TextBox 7">
            <a:extLst>
              <a:ext uri="{FF2B5EF4-FFF2-40B4-BE49-F238E27FC236}">
                <a16:creationId xmlns:a16="http://schemas.microsoft.com/office/drawing/2014/main" id="{B28EAB97-8D92-4444-9ABE-7D96695BA7A7}"/>
              </a:ext>
            </a:extLst>
          </p:cNvPr>
          <p:cNvSpPr txBox="1"/>
          <p:nvPr/>
        </p:nvSpPr>
        <p:spPr>
          <a:xfrm>
            <a:off x="6687960" y="5363987"/>
            <a:ext cx="2815118" cy="646331"/>
          </a:xfrm>
          <a:prstGeom prst="rect">
            <a:avLst/>
          </a:prstGeom>
          <a:noFill/>
        </p:spPr>
        <p:txBody>
          <a:bodyPr wrap="square" rtlCol="0">
            <a:spAutoFit/>
          </a:bodyPr>
          <a:lstStyle/>
          <a:p>
            <a:pPr algn="ctr"/>
            <a:r>
              <a:rPr lang="en-US" dirty="0">
                <a:latin typeface="+mj-lt"/>
              </a:rPr>
              <a:t>Moo 1.0</a:t>
            </a:r>
          </a:p>
          <a:p>
            <a:pPr algn="ctr"/>
            <a:r>
              <a:rPr lang="en-US" dirty="0">
                <a:latin typeface="+mj-lt"/>
              </a:rPr>
              <a:t>University of Massachusetts</a:t>
            </a:r>
          </a:p>
        </p:txBody>
      </p:sp>
    </p:spTree>
    <p:extLst>
      <p:ext uri="{BB962C8B-B14F-4D97-AF65-F5344CB8AC3E}">
        <p14:creationId xmlns:p14="http://schemas.microsoft.com/office/powerpoint/2010/main" val="3215599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5C417-4DD5-431F-B45D-087B04CF48E4}"/>
              </a:ext>
            </a:extLst>
          </p:cNvPr>
          <p:cNvSpPr>
            <a:spLocks noGrp="1"/>
          </p:cNvSpPr>
          <p:nvPr>
            <p:ph type="title"/>
          </p:nvPr>
        </p:nvSpPr>
        <p:spPr/>
        <p:txBody>
          <a:bodyPr/>
          <a:lstStyle/>
          <a:p>
            <a:r>
              <a:rPr lang="en-US" dirty="0"/>
              <a:t>Backscatter + LPWAN = usable?</a:t>
            </a:r>
          </a:p>
        </p:txBody>
      </p:sp>
      <p:sp>
        <p:nvSpPr>
          <p:cNvPr id="3" name="Content Placeholder 2">
            <a:extLst>
              <a:ext uri="{FF2B5EF4-FFF2-40B4-BE49-F238E27FC236}">
                <a16:creationId xmlns:a16="http://schemas.microsoft.com/office/drawing/2014/main" id="{2C257520-0690-4816-B83E-9799830C5DFD}"/>
              </a:ext>
            </a:extLst>
          </p:cNvPr>
          <p:cNvSpPr>
            <a:spLocks noGrp="1"/>
          </p:cNvSpPr>
          <p:nvPr>
            <p:ph idx="1"/>
          </p:nvPr>
        </p:nvSpPr>
        <p:spPr/>
        <p:txBody>
          <a:bodyPr/>
          <a:lstStyle/>
          <a:p>
            <a:r>
              <a:rPr lang="en-US" dirty="0"/>
              <a:t>Idea:</a:t>
            </a:r>
          </a:p>
          <a:p>
            <a:pPr lvl="1"/>
            <a:r>
              <a:rPr lang="en-US" dirty="0"/>
              <a:t>Backscatter is about low energy operation</a:t>
            </a:r>
          </a:p>
          <a:p>
            <a:pPr lvl="1"/>
            <a:r>
              <a:rPr lang="en-US" dirty="0"/>
              <a:t>LPWANs are about long-range operation</a:t>
            </a:r>
          </a:p>
          <a:p>
            <a:pPr lvl="1"/>
            <a:r>
              <a:rPr lang="en-US" dirty="0"/>
              <a:t>Can we combine them for low energy and medium-long range?</a:t>
            </a:r>
          </a:p>
          <a:p>
            <a:pPr lvl="1"/>
            <a:endParaRPr lang="en-US" dirty="0"/>
          </a:p>
          <a:p>
            <a:pPr lvl="1"/>
            <a:endParaRPr lang="en-US" dirty="0"/>
          </a:p>
          <a:p>
            <a:r>
              <a:rPr lang="en-US" dirty="0" err="1"/>
              <a:t>LoRea</a:t>
            </a:r>
            <a:r>
              <a:rPr lang="en-US" dirty="0"/>
              <a:t>: long-range transmissions at </a:t>
            </a:r>
            <a:r>
              <a:rPr lang="en-US" dirty="0" err="1"/>
              <a:t>μW</a:t>
            </a:r>
            <a:endParaRPr lang="en-US" dirty="0"/>
          </a:p>
          <a:p>
            <a:pPr lvl="1"/>
            <a:r>
              <a:rPr lang="en-US" dirty="0"/>
              <a:t>(Next few slides stolen from </a:t>
            </a:r>
            <a:r>
              <a:rPr lang="en-US" dirty="0" err="1"/>
              <a:t>Ambuj’s</a:t>
            </a:r>
            <a:r>
              <a:rPr lang="en-US" dirty="0"/>
              <a:t> talks)</a:t>
            </a:r>
          </a:p>
        </p:txBody>
      </p:sp>
      <p:sp>
        <p:nvSpPr>
          <p:cNvPr id="4" name="Slide Number Placeholder 3">
            <a:extLst>
              <a:ext uri="{FF2B5EF4-FFF2-40B4-BE49-F238E27FC236}">
                <a16:creationId xmlns:a16="http://schemas.microsoft.com/office/drawing/2014/main" id="{AE9F8B16-9382-4147-922B-038CC0DF8B8F}"/>
              </a:ext>
            </a:extLst>
          </p:cNvPr>
          <p:cNvSpPr>
            <a:spLocks noGrp="1"/>
          </p:cNvSpPr>
          <p:nvPr>
            <p:ph type="sldNum" sz="quarter" idx="12"/>
          </p:nvPr>
        </p:nvSpPr>
        <p:spPr/>
        <p:txBody>
          <a:bodyPr/>
          <a:lstStyle/>
          <a:p>
            <a:fld id="{0778C724-3839-4D76-A707-B4C23905D055}" type="slidenum">
              <a:rPr lang="en-US" smtClean="0"/>
              <a:t>42</a:t>
            </a:fld>
            <a:endParaRPr lang="en-US"/>
          </a:p>
        </p:txBody>
      </p:sp>
      <p:pic>
        <p:nvPicPr>
          <p:cNvPr id="6" name="Picture 5">
            <a:extLst>
              <a:ext uri="{FF2B5EF4-FFF2-40B4-BE49-F238E27FC236}">
                <a16:creationId xmlns:a16="http://schemas.microsoft.com/office/drawing/2014/main" id="{11195CAC-62F7-48FC-B519-B0CD6DAD28F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77659" y="3702283"/>
            <a:ext cx="3704228" cy="2469917"/>
          </a:xfrm>
          <a:prstGeom prst="rect">
            <a:avLst/>
          </a:prstGeom>
        </p:spPr>
      </p:pic>
      <p:sp>
        <p:nvSpPr>
          <p:cNvPr id="7" name="TextBox 6">
            <a:extLst>
              <a:ext uri="{FF2B5EF4-FFF2-40B4-BE49-F238E27FC236}">
                <a16:creationId xmlns:a16="http://schemas.microsoft.com/office/drawing/2014/main" id="{F9EC30A3-CA4D-461D-869B-620D88BE958E}"/>
              </a:ext>
            </a:extLst>
          </p:cNvPr>
          <p:cNvSpPr txBox="1"/>
          <p:nvPr/>
        </p:nvSpPr>
        <p:spPr>
          <a:xfrm>
            <a:off x="260298" y="6356350"/>
            <a:ext cx="11667392" cy="338554"/>
          </a:xfrm>
          <a:prstGeom prst="rect">
            <a:avLst/>
          </a:prstGeom>
          <a:noFill/>
        </p:spPr>
        <p:txBody>
          <a:bodyPr wrap="square" rtlCol="0">
            <a:spAutoFit/>
          </a:bodyPr>
          <a:lstStyle/>
          <a:p>
            <a:r>
              <a:rPr lang="en-US" sz="1600" dirty="0">
                <a:latin typeface="+mj-lt"/>
              </a:rPr>
              <a:t>Varshney et al. ”LoRea: A Backscatter architecture that achieves a long communication range” </a:t>
            </a:r>
            <a:r>
              <a:rPr lang="en-US" sz="1600" dirty="0" err="1">
                <a:latin typeface="+mj-lt"/>
              </a:rPr>
              <a:t>SenSys</a:t>
            </a:r>
            <a:r>
              <a:rPr lang="en-US" sz="1600" dirty="0">
                <a:latin typeface="+mj-lt"/>
              </a:rPr>
              <a:t> 2017</a:t>
            </a:r>
          </a:p>
        </p:txBody>
      </p:sp>
    </p:spTree>
    <p:extLst>
      <p:ext uri="{BB962C8B-B14F-4D97-AF65-F5344CB8AC3E}">
        <p14:creationId xmlns:p14="http://schemas.microsoft.com/office/powerpoint/2010/main" val="2666726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82952" cy="4828847"/>
          </a:xfrm>
        </p:spPr>
        <p:txBody>
          <a:bodyPr>
            <a:normAutofit/>
          </a:bodyPr>
          <a:lstStyle/>
          <a:p>
            <a:r>
              <a:rPr lang="en-US" dirty="0">
                <a:latin typeface="Calibri Light" charset="0"/>
                <a:ea typeface="Calibri Light" charset="0"/>
                <a:cs typeface="Calibri Light" charset="0"/>
              </a:rPr>
              <a:t>Bi-static setup spatially separates carrier generation from the receiver</a:t>
            </a:r>
          </a:p>
          <a:p>
            <a:endParaRPr lang="en-US" dirty="0">
              <a:latin typeface="Calibri Light" charset="0"/>
              <a:ea typeface="Calibri Light" charset="0"/>
              <a:cs typeface="Calibri Light" charset="0"/>
            </a:endParaRPr>
          </a:p>
          <a:p>
            <a:endParaRPr lang="en-US" dirty="0">
              <a:latin typeface="Calibri Light" charset="0"/>
              <a:ea typeface="Calibri Light" charset="0"/>
              <a:cs typeface="Calibri Light" charset="0"/>
            </a:endParaRPr>
          </a:p>
          <a:p>
            <a:endParaRPr lang="en-US" dirty="0">
              <a:latin typeface="Calibri Light" charset="0"/>
              <a:ea typeface="Calibri Light" charset="0"/>
              <a:cs typeface="Calibri Light" charset="0"/>
            </a:endParaRPr>
          </a:p>
          <a:p>
            <a:endParaRPr lang="en-US" dirty="0">
              <a:latin typeface="Calibri Light" charset="0"/>
              <a:ea typeface="Calibri Light" charset="0"/>
              <a:cs typeface="Calibri Light" charset="0"/>
            </a:endParaRPr>
          </a:p>
          <a:p>
            <a:pPr marL="0" indent="0" algn="ctr">
              <a:buNone/>
            </a:pPr>
            <a:endParaRPr lang="en-US" dirty="0">
              <a:latin typeface="Calibri Light" charset="0"/>
              <a:ea typeface="Calibri Light" charset="0"/>
              <a:cs typeface="Calibri Light" charset="0"/>
            </a:endParaRPr>
          </a:p>
          <a:p>
            <a:r>
              <a:rPr lang="en-US" dirty="0">
                <a:latin typeface="Calibri Light" charset="0"/>
                <a:ea typeface="Calibri Light" charset="0"/>
                <a:cs typeface="Calibri Light" charset="0"/>
              </a:rPr>
              <a:t>Use devices that surround us for providing the necessary carrier signal</a:t>
            </a:r>
          </a:p>
          <a:p>
            <a:pPr marL="0" indent="0" algn="ctr">
              <a:buNone/>
            </a:pPr>
            <a:endParaRPr lang="en-US" b="1" dirty="0">
              <a:ea typeface="Calibri Light" charset="0"/>
              <a:cs typeface="Calibri Light" charset="0"/>
            </a:endParaRPr>
          </a:p>
          <a:p>
            <a:pPr marL="0" indent="0" algn="ctr">
              <a:buNone/>
            </a:pPr>
            <a:r>
              <a:rPr lang="en-US" b="1" dirty="0">
                <a:ea typeface="Calibri Light" charset="0"/>
                <a:cs typeface="Calibri Light" charset="0"/>
              </a:rPr>
              <a:t>Self-interference reduced due to path loss suffered by carrier signal</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51276-10E0-6347-83FD-341D002F38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p:cNvSpPr txBox="1"/>
          <p:nvPr/>
        </p:nvSpPr>
        <p:spPr>
          <a:xfrm>
            <a:off x="6982146" y="4293815"/>
            <a:ext cx="3256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Bi-static configuration</a:t>
            </a:r>
          </a:p>
        </p:txBody>
      </p:sp>
      <p:sp>
        <p:nvSpPr>
          <p:cNvPr id="8" name="TextBox 7"/>
          <p:cNvSpPr txBox="1"/>
          <p:nvPr/>
        </p:nvSpPr>
        <p:spPr>
          <a:xfrm>
            <a:off x="1662766" y="4291914"/>
            <a:ext cx="354708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Monostatic configuration</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1068" y="2508897"/>
            <a:ext cx="5297525" cy="1608877"/>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39069" y="2498398"/>
            <a:ext cx="5441034" cy="1616433"/>
          </a:xfrm>
          <a:prstGeom prst="rect">
            <a:avLst/>
          </a:prstGeom>
        </p:spPr>
      </p:pic>
      <p:sp>
        <p:nvSpPr>
          <p:cNvPr id="5" name="Footer Placeholder 4">
            <a:extLst>
              <a:ext uri="{FF2B5EF4-FFF2-40B4-BE49-F238E27FC236}">
                <a16:creationId xmlns:a16="http://schemas.microsoft.com/office/drawing/2014/main" id="{295972B7-AAF2-468A-A053-78C7E85D64C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ambujv@berkeley.edu</a:t>
            </a:r>
          </a:p>
        </p:txBody>
      </p:sp>
      <p:sp>
        <p:nvSpPr>
          <p:cNvPr id="11" name="Title 10">
            <a:extLst>
              <a:ext uri="{FF2B5EF4-FFF2-40B4-BE49-F238E27FC236}">
                <a16:creationId xmlns:a16="http://schemas.microsoft.com/office/drawing/2014/main" id="{D39DB4D2-6648-431E-8431-A21F66AD8E1A}"/>
              </a:ext>
            </a:extLst>
          </p:cNvPr>
          <p:cNvSpPr>
            <a:spLocks noGrp="1"/>
          </p:cNvSpPr>
          <p:nvPr>
            <p:ph type="title"/>
          </p:nvPr>
        </p:nvSpPr>
        <p:spPr/>
        <p:txBody>
          <a:bodyPr>
            <a:normAutofit/>
          </a:bodyPr>
          <a:lstStyle/>
          <a:p>
            <a:r>
              <a:rPr lang="en-US" sz="4400" dirty="0"/>
              <a:t>Design element #1: </a:t>
            </a:r>
            <a:r>
              <a:rPr lang="en-US" sz="4400" dirty="0" err="1"/>
              <a:t>LoRea</a:t>
            </a:r>
            <a:r>
              <a:rPr lang="en-US" sz="4400" dirty="0"/>
              <a:t> decouples the carrier signal generation and reception</a:t>
            </a:r>
            <a:endParaRPr lang="en-SE" dirty="0"/>
          </a:p>
        </p:txBody>
      </p:sp>
    </p:spTree>
    <p:extLst>
      <p:ext uri="{BB962C8B-B14F-4D97-AF65-F5344CB8AC3E}">
        <p14:creationId xmlns:p14="http://schemas.microsoft.com/office/powerpoint/2010/main" val="2165855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6835" y="1768547"/>
            <a:ext cx="11632665" cy="5040959"/>
          </a:xfrm>
          <a:solidFill>
            <a:schemeClr val="bg1"/>
          </a:solidFill>
        </p:spPr>
        <p:txBody>
          <a:bodyPr>
            <a:normAutofit/>
          </a:bodyPr>
          <a:lstStyle/>
          <a:p>
            <a:r>
              <a:rPr lang="en-US" dirty="0">
                <a:latin typeface="+mj-lt"/>
                <a:ea typeface="Calibri Light" charset="0"/>
                <a:cs typeface="Calibri Light" charset="0"/>
              </a:rPr>
              <a:t>Backscatter is a mixing  process</a:t>
            </a:r>
          </a:p>
          <a:p>
            <a:endParaRPr lang="en-US" b="1" dirty="0">
              <a:latin typeface="+mj-lt"/>
            </a:endParaRPr>
          </a:p>
          <a:p>
            <a:endParaRPr lang="en-US" b="1" dirty="0">
              <a:latin typeface="+mj-lt"/>
            </a:endParaRPr>
          </a:p>
          <a:p>
            <a:endParaRPr lang="en-US" b="1" dirty="0">
              <a:latin typeface="+mj-lt"/>
            </a:endParaRPr>
          </a:p>
          <a:p>
            <a:endParaRPr lang="en-US" b="1" dirty="0">
              <a:latin typeface="+mj-lt"/>
            </a:endParaRPr>
          </a:p>
          <a:p>
            <a:r>
              <a:rPr lang="en-US" dirty="0">
                <a:latin typeface="+mj-lt"/>
              </a:rPr>
              <a:t>Transceivers attenuate interference at adjacent frequency channels</a:t>
            </a:r>
          </a:p>
          <a:p>
            <a:r>
              <a:rPr lang="en-US" dirty="0">
                <a:latin typeface="+mj-lt"/>
              </a:rPr>
              <a:t>Frequency separation reduces interference from carrier to backscatter signal</a:t>
            </a:r>
          </a:p>
          <a:p>
            <a:pPr marL="0" indent="0" algn="ctr">
              <a:buNone/>
            </a:pPr>
            <a:endParaRPr lang="en-US" dirty="0">
              <a:solidFill>
                <a:srgbClr val="FF0000"/>
              </a:solidFill>
              <a:latin typeface="+mj-lt"/>
            </a:endParaRPr>
          </a:p>
          <a:p>
            <a:pPr marL="0" indent="0" algn="ctr">
              <a:buNone/>
            </a:pPr>
            <a:endParaRPr lang="en-US" dirty="0">
              <a:solidFill>
                <a:srgbClr val="FF0000"/>
              </a:solidFill>
              <a:latin typeface="+mj-lt"/>
            </a:endParaRPr>
          </a:p>
          <a:p>
            <a:pPr lvl="1"/>
            <a:endParaRPr lang="en-US" dirty="0">
              <a:latin typeface="Calibri Light" charset="0"/>
              <a:ea typeface="Calibri Light" charset="0"/>
              <a:cs typeface="Calibri Light" charset="0"/>
            </a:endParaRPr>
          </a:p>
          <a:p>
            <a:pPr lvl="1"/>
            <a:endParaRPr lang="en-US" dirty="0">
              <a:latin typeface="Calibri Light" charset="0"/>
              <a:ea typeface="Calibri Light" charset="0"/>
              <a:cs typeface="Calibri Light" charset="0"/>
            </a:endParaRPr>
          </a:p>
          <a:p>
            <a:pPr lvl="1"/>
            <a:endParaRPr lang="en-US" dirty="0">
              <a:latin typeface="Calibri Light" charset="0"/>
              <a:ea typeface="Calibri Light" charset="0"/>
              <a:cs typeface="Calibri Light"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51276-10E0-6347-83FD-341D002F38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63234" y="2098843"/>
            <a:ext cx="6465530" cy="1963605"/>
          </a:xfrm>
          <a:prstGeom prst="rect">
            <a:avLst/>
          </a:prstGeom>
        </p:spPr>
      </p:pic>
      <p:sp>
        <p:nvSpPr>
          <p:cNvPr id="4" name="Footer Placeholder 3">
            <a:extLst>
              <a:ext uri="{FF2B5EF4-FFF2-40B4-BE49-F238E27FC236}">
                <a16:creationId xmlns:a16="http://schemas.microsoft.com/office/drawing/2014/main" id="{0E823F7A-8250-43BB-B887-CC79F4EE86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ambujv@berkeley.edu</a:t>
            </a:r>
          </a:p>
        </p:txBody>
      </p:sp>
      <p:sp>
        <p:nvSpPr>
          <p:cNvPr id="9" name="TextBox 8">
            <a:extLst>
              <a:ext uri="{FF2B5EF4-FFF2-40B4-BE49-F238E27FC236}">
                <a16:creationId xmlns:a16="http://schemas.microsoft.com/office/drawing/2014/main" id="{BB7C1BCC-5E58-4337-9D38-C6C336D39B6C}"/>
              </a:ext>
            </a:extLst>
          </p:cNvPr>
          <p:cNvSpPr txBox="1"/>
          <p:nvPr/>
        </p:nvSpPr>
        <p:spPr>
          <a:xfrm>
            <a:off x="961474" y="5468005"/>
            <a:ext cx="1026904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No complex self-interference mechanisms required at reader</a:t>
            </a:r>
          </a:p>
        </p:txBody>
      </p:sp>
      <p:sp>
        <p:nvSpPr>
          <p:cNvPr id="11" name="Title 10">
            <a:extLst>
              <a:ext uri="{FF2B5EF4-FFF2-40B4-BE49-F238E27FC236}">
                <a16:creationId xmlns:a16="http://schemas.microsoft.com/office/drawing/2014/main" id="{B9698165-08DC-4A65-94CB-475F1CA8382B}"/>
              </a:ext>
            </a:extLst>
          </p:cNvPr>
          <p:cNvSpPr>
            <a:spLocks noGrp="1"/>
          </p:cNvSpPr>
          <p:nvPr>
            <p:ph type="title"/>
          </p:nvPr>
        </p:nvSpPr>
        <p:spPr>
          <a:xfrm>
            <a:off x="838200" y="365125"/>
            <a:ext cx="10515600" cy="1325563"/>
          </a:xfrm>
        </p:spPr>
        <p:txBody>
          <a:bodyPr>
            <a:normAutofit/>
          </a:bodyPr>
          <a:lstStyle/>
          <a:p>
            <a:r>
              <a:rPr lang="en-US" sz="4400" dirty="0"/>
              <a:t>Design element #2: </a:t>
            </a:r>
            <a:r>
              <a:rPr lang="en-US" sz="4400" dirty="0" err="1"/>
              <a:t>LoRea</a:t>
            </a:r>
            <a:r>
              <a:rPr lang="en-US" sz="4400" dirty="0"/>
              <a:t> backscatters at a frequency offset from the carrier signal</a:t>
            </a:r>
            <a:endParaRPr lang="en-SE" dirty="0"/>
          </a:p>
        </p:txBody>
      </p:sp>
    </p:spTree>
    <p:extLst>
      <p:ext uri="{BB962C8B-B14F-4D97-AF65-F5344CB8AC3E}">
        <p14:creationId xmlns:p14="http://schemas.microsoft.com/office/powerpoint/2010/main" val="15434131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Ran out of space while performing experiments…</a:t>
            </a:r>
          </a:p>
        </p:txBody>
      </p:sp>
      <p:sp>
        <p:nvSpPr>
          <p:cNvPr id="3" name="Content Placeholder 2"/>
          <p:cNvSpPr>
            <a:spLocks noGrp="1"/>
          </p:cNvSpPr>
          <p:nvPr>
            <p:ph idx="1"/>
          </p:nvPr>
        </p:nvSpPr>
        <p:spPr>
          <a:xfrm>
            <a:off x="607595" y="1143000"/>
            <a:ext cx="10972800" cy="1562622"/>
          </a:xfrm>
        </p:spPr>
        <p:txBody>
          <a:bodyPr>
            <a:normAutofit fontScale="92500"/>
          </a:bodyPr>
          <a:lstStyle/>
          <a:p>
            <a:r>
              <a:rPr lang="en-US" dirty="0">
                <a:latin typeface="+mj-lt"/>
                <a:ea typeface="Calibri Light" charset="0"/>
                <a:cs typeface="Calibri Light" charset="0"/>
              </a:rPr>
              <a:t>State-of-art few meters. System achieved kilometers, was difficult to anticipate</a:t>
            </a:r>
          </a:p>
          <a:p>
            <a:r>
              <a:rPr lang="en-US" dirty="0">
                <a:latin typeface="+mj-lt"/>
                <a:ea typeface="Calibri Light" charset="0"/>
                <a:cs typeface="Calibri Light" charset="0"/>
              </a:rPr>
              <a:t>Initial experiments conducted near the university and a river in Uppsala</a:t>
            </a:r>
          </a:p>
          <a:p>
            <a:pPr marL="457200" lvl="1" indent="0">
              <a:buNone/>
            </a:pPr>
            <a:endParaRPr lang="en-US" dirty="0">
              <a:latin typeface="+mj-lt"/>
              <a:ea typeface="Calibri Light" charset="0"/>
              <a:cs typeface="Calibri Light" charset="0"/>
            </a:endParaRPr>
          </a:p>
        </p:txBody>
      </p:sp>
      <p:sp>
        <p:nvSpPr>
          <p:cNvPr id="5" name="Footer Placeholder 4">
            <a:extLst>
              <a:ext uri="{FF2B5EF4-FFF2-40B4-BE49-F238E27FC236}">
                <a16:creationId xmlns:a16="http://schemas.microsoft.com/office/drawing/2014/main" id="{E75ADFBD-39D5-42CA-B064-DB2AC7FFAA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ambujv@berkeley.edu</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51276-10E0-6347-83FD-341D002F38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1" name="Content Placeholder 3" descr="Content Placeholder 3">
            <a:extLst>
              <a:ext uri="{FF2B5EF4-FFF2-40B4-BE49-F238E27FC236}">
                <a16:creationId xmlns:a16="http://schemas.microsoft.com/office/drawing/2014/main" id="{F2D30E5F-83C6-475C-819F-8E387C1EE5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92433" y="2593790"/>
            <a:ext cx="2552163" cy="3402887"/>
          </a:xfrm>
          <a:prstGeom prst="rect">
            <a:avLst/>
          </a:prstGeom>
          <a:ln w="12700">
            <a:miter lim="400000"/>
          </a:ln>
        </p:spPr>
      </p:pic>
      <p:pic>
        <p:nvPicPr>
          <p:cNvPr id="12" name="Content Placeholder 3" descr="Content Placeholder 3">
            <a:extLst>
              <a:ext uri="{FF2B5EF4-FFF2-40B4-BE49-F238E27FC236}">
                <a16:creationId xmlns:a16="http://schemas.microsoft.com/office/drawing/2014/main" id="{7ADF566F-DD72-4624-AB53-FB3782C9476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8829" y="2549040"/>
            <a:ext cx="2552163" cy="3402886"/>
          </a:xfrm>
          <a:prstGeom prst="rect">
            <a:avLst/>
          </a:prstGeom>
          <a:ln w="12700">
            <a:miter lim="400000"/>
          </a:ln>
        </p:spPr>
      </p:pic>
      <p:sp>
        <p:nvSpPr>
          <p:cNvPr id="7" name="TextBox 6">
            <a:extLst>
              <a:ext uri="{FF2B5EF4-FFF2-40B4-BE49-F238E27FC236}">
                <a16:creationId xmlns:a16="http://schemas.microsoft.com/office/drawing/2014/main" id="{5B730E18-8D3F-40B6-983E-E058D5F39156}"/>
              </a:ext>
            </a:extLst>
          </p:cNvPr>
          <p:cNvSpPr txBox="1"/>
          <p:nvPr/>
        </p:nvSpPr>
        <p:spPr>
          <a:xfrm>
            <a:off x="2649531" y="5978592"/>
            <a:ext cx="182839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Experiment Setup</a:t>
            </a:r>
          </a:p>
        </p:txBody>
      </p:sp>
      <p:sp>
        <p:nvSpPr>
          <p:cNvPr id="8" name="TextBox 7">
            <a:extLst>
              <a:ext uri="{FF2B5EF4-FFF2-40B4-BE49-F238E27FC236}">
                <a16:creationId xmlns:a16="http://schemas.microsoft.com/office/drawing/2014/main" id="{C4834A9E-6593-4EF8-8F82-F9A9AB071E1C}"/>
              </a:ext>
            </a:extLst>
          </p:cNvPr>
          <p:cNvSpPr txBox="1"/>
          <p:nvPr/>
        </p:nvSpPr>
        <p:spPr>
          <a:xfrm>
            <a:off x="6096000" y="5996677"/>
            <a:ext cx="298442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Receiving transmissions 1km away from the setup</a:t>
            </a:r>
          </a:p>
        </p:txBody>
      </p:sp>
    </p:spTree>
    <p:extLst>
      <p:ext uri="{BB962C8B-B14F-4D97-AF65-F5344CB8AC3E}">
        <p14:creationId xmlns:p14="http://schemas.microsoft.com/office/powerpoint/2010/main" val="24769221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42A2E91-587E-4D76-9EAF-64A00387C4A6}"/>
              </a:ext>
            </a:extLst>
          </p:cNvPr>
          <p:cNvGraphicFramePr>
            <a:graphicFrameLocks noGrp="1"/>
          </p:cNvGraphicFramePr>
          <p:nvPr/>
        </p:nvGraphicFramePr>
        <p:xfrm>
          <a:off x="1798736" y="1991195"/>
          <a:ext cx="8128000" cy="3337560"/>
        </p:xfrm>
        <a:graphic>
          <a:graphicData uri="http://schemas.openxmlformats.org/drawingml/2006/table">
            <a:tbl>
              <a:tblPr firstRow="1" bandRow="1">
                <a:tableStyleId>{F5AB1C69-6EDB-4FF4-983F-18BD219EF322}</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ctr"/>
                      <a:r>
                        <a:rPr lang="en-US" dirty="0"/>
                        <a:t>System name</a:t>
                      </a:r>
                      <a:endParaRPr lang="en-US" dirty="0">
                        <a:latin typeface="+mj-lt"/>
                      </a:endParaRPr>
                    </a:p>
                  </a:txBody>
                  <a:tcPr/>
                </a:tc>
                <a:tc>
                  <a:txBody>
                    <a:bodyPr/>
                    <a:lstStyle/>
                    <a:p>
                      <a:pPr algn="ctr"/>
                      <a:r>
                        <a:rPr lang="en-US" dirty="0"/>
                        <a:t>Communication range</a:t>
                      </a:r>
                      <a:endParaRPr lang="en-US" dirty="0">
                        <a:latin typeface="+mj-lt"/>
                      </a:endParaRPr>
                    </a:p>
                  </a:txBody>
                  <a:tcPr/>
                </a:tc>
                <a:extLst>
                  <a:ext uri="{0D108BD9-81ED-4DB2-BD59-A6C34878D82A}">
                    <a16:rowId xmlns:a16="http://schemas.microsoft.com/office/drawing/2014/main" val="10000"/>
                  </a:ext>
                </a:extLst>
              </a:tr>
              <a:tr h="370840">
                <a:tc>
                  <a:txBody>
                    <a:bodyPr/>
                    <a:lstStyle/>
                    <a:p>
                      <a:pPr algn="ctr"/>
                      <a:r>
                        <a:rPr lang="en-US" b="1" dirty="0" err="1">
                          <a:solidFill>
                            <a:schemeClr val="tx1"/>
                          </a:solidFill>
                        </a:rPr>
                        <a:t>LoRea</a:t>
                      </a:r>
                      <a:r>
                        <a:rPr lang="en-US" b="1" dirty="0">
                          <a:solidFill>
                            <a:schemeClr val="tx1"/>
                          </a:solidFill>
                        </a:rPr>
                        <a:t> </a:t>
                      </a:r>
                      <a:r>
                        <a:rPr lang="mr-IN" b="1" dirty="0">
                          <a:solidFill>
                            <a:schemeClr val="tx1"/>
                          </a:solidFill>
                        </a:rPr>
                        <a:t>–</a:t>
                      </a:r>
                      <a:r>
                        <a:rPr lang="en-US" b="1" dirty="0">
                          <a:solidFill>
                            <a:schemeClr val="tx1"/>
                          </a:solidFill>
                        </a:rPr>
                        <a:t> 868</a:t>
                      </a:r>
                      <a:r>
                        <a:rPr lang="en-US" b="1" baseline="0" dirty="0">
                          <a:solidFill>
                            <a:schemeClr val="tx1"/>
                          </a:solidFill>
                        </a:rPr>
                        <a:t> MHz </a:t>
                      </a:r>
                      <a:r>
                        <a:rPr lang="en-US" b="1" dirty="0">
                          <a:solidFill>
                            <a:schemeClr val="tx1"/>
                          </a:solidFill>
                        </a:rPr>
                        <a:t>(SENSYS</a:t>
                      </a:r>
                      <a:r>
                        <a:rPr lang="en-US" b="1" baseline="0" dirty="0">
                          <a:solidFill>
                            <a:schemeClr val="tx1"/>
                          </a:solidFill>
                        </a:rPr>
                        <a:t> 2017)</a:t>
                      </a:r>
                      <a:endParaRPr lang="en-US" b="1" dirty="0">
                        <a:solidFill>
                          <a:schemeClr val="tx1"/>
                        </a:solidFill>
                        <a:latin typeface="+mj-lt"/>
                      </a:endParaRPr>
                    </a:p>
                  </a:txBody>
                  <a:tcPr/>
                </a:tc>
                <a:tc>
                  <a:txBody>
                    <a:bodyPr/>
                    <a:lstStyle/>
                    <a:p>
                      <a:pPr algn="ctr"/>
                      <a:r>
                        <a:rPr lang="en-US" b="1" dirty="0">
                          <a:solidFill>
                            <a:schemeClr val="tx1"/>
                          </a:solidFill>
                        </a:rPr>
                        <a:t>3400 m</a:t>
                      </a:r>
                      <a:endParaRPr lang="en-US" b="1" dirty="0">
                        <a:solidFill>
                          <a:schemeClr val="tx1"/>
                        </a:solidFill>
                        <a:latin typeface="+mj-lt"/>
                      </a:endParaRPr>
                    </a:p>
                  </a:txBody>
                  <a:tcPr/>
                </a:tc>
                <a:extLst>
                  <a:ext uri="{0D108BD9-81ED-4DB2-BD59-A6C34878D82A}">
                    <a16:rowId xmlns:a16="http://schemas.microsoft.com/office/drawing/2014/main" val="207002824"/>
                  </a:ext>
                </a:extLst>
              </a:tr>
              <a:tr h="370840">
                <a:tc>
                  <a:txBody>
                    <a:bodyPr/>
                    <a:lstStyle/>
                    <a:p>
                      <a:pPr algn="ctr"/>
                      <a:r>
                        <a:rPr lang="en-US" b="1" dirty="0" err="1">
                          <a:solidFill>
                            <a:schemeClr val="tx1"/>
                          </a:solidFill>
                        </a:rPr>
                        <a:t>LoRea</a:t>
                      </a:r>
                      <a:r>
                        <a:rPr lang="en-US" b="1" dirty="0">
                          <a:solidFill>
                            <a:schemeClr val="tx1"/>
                          </a:solidFill>
                        </a:rPr>
                        <a:t> </a:t>
                      </a:r>
                      <a:r>
                        <a:rPr lang="mr-IN" b="1" dirty="0">
                          <a:solidFill>
                            <a:schemeClr val="tx1"/>
                          </a:solidFill>
                        </a:rPr>
                        <a:t>–</a:t>
                      </a:r>
                      <a:r>
                        <a:rPr lang="en-US" b="1" dirty="0">
                          <a:solidFill>
                            <a:schemeClr val="tx1"/>
                          </a:solidFill>
                        </a:rPr>
                        <a:t> 2.4 GHz</a:t>
                      </a:r>
                      <a:r>
                        <a:rPr lang="en-US" b="1" baseline="0" dirty="0">
                          <a:solidFill>
                            <a:schemeClr val="tx1"/>
                          </a:solidFill>
                        </a:rPr>
                        <a:t> (SENSYS 2017)</a:t>
                      </a:r>
                      <a:endParaRPr lang="en-US" b="1" dirty="0">
                        <a:solidFill>
                          <a:schemeClr val="tx1"/>
                        </a:solidFill>
                        <a:latin typeface="+mj-lt"/>
                      </a:endParaRPr>
                    </a:p>
                  </a:txBody>
                  <a:tcPr/>
                </a:tc>
                <a:tc>
                  <a:txBody>
                    <a:bodyPr/>
                    <a:lstStyle/>
                    <a:p>
                      <a:pPr algn="ctr"/>
                      <a:r>
                        <a:rPr lang="en-US" b="1" dirty="0">
                          <a:solidFill>
                            <a:schemeClr val="tx1"/>
                          </a:solidFill>
                        </a:rPr>
                        <a:t>225 m</a:t>
                      </a:r>
                      <a:endParaRPr lang="en-US" b="1" dirty="0">
                        <a:solidFill>
                          <a:schemeClr val="tx1"/>
                        </a:solidFill>
                        <a:latin typeface="+mj-lt"/>
                      </a:endParaRPr>
                    </a:p>
                  </a:txBody>
                  <a:tcPr/>
                </a:tc>
                <a:extLst>
                  <a:ext uri="{0D108BD9-81ED-4DB2-BD59-A6C34878D82A}">
                    <a16:rowId xmlns:a16="http://schemas.microsoft.com/office/drawing/2014/main" val="1559793613"/>
                  </a:ext>
                </a:extLst>
              </a:tr>
              <a:tr h="370840">
                <a:tc>
                  <a:txBody>
                    <a:bodyPr/>
                    <a:lstStyle/>
                    <a:p>
                      <a:pPr algn="ctr"/>
                      <a:r>
                        <a:rPr lang="en-US" dirty="0"/>
                        <a:t>RFID</a:t>
                      </a:r>
                      <a:endParaRPr lang="en-US" dirty="0">
                        <a:latin typeface="+mj-lt"/>
                      </a:endParaRPr>
                    </a:p>
                  </a:txBody>
                  <a:tcPr/>
                </a:tc>
                <a:tc>
                  <a:txBody>
                    <a:bodyPr/>
                    <a:lstStyle/>
                    <a:p>
                      <a:pPr algn="ctr"/>
                      <a:r>
                        <a:rPr lang="en-US" dirty="0"/>
                        <a:t>&lt;</a:t>
                      </a:r>
                      <a:r>
                        <a:rPr lang="en-US" baseline="0" dirty="0"/>
                        <a:t> 18 m</a:t>
                      </a:r>
                      <a:endParaRPr lang="en-US" dirty="0">
                        <a:latin typeface="+mj-lt"/>
                      </a:endParaRPr>
                    </a:p>
                  </a:txBody>
                  <a:tcPr/>
                </a:tc>
                <a:extLst>
                  <a:ext uri="{0D108BD9-81ED-4DB2-BD59-A6C34878D82A}">
                    <a16:rowId xmlns:a16="http://schemas.microsoft.com/office/drawing/2014/main" val="10001"/>
                  </a:ext>
                </a:extLst>
              </a:tr>
              <a:tr h="370840">
                <a:tc>
                  <a:txBody>
                    <a:bodyPr/>
                    <a:lstStyle/>
                    <a:p>
                      <a:pPr algn="ctr"/>
                      <a:r>
                        <a:rPr lang="en-US" dirty="0" err="1"/>
                        <a:t>BackFi</a:t>
                      </a:r>
                      <a:r>
                        <a:rPr lang="en-US" dirty="0"/>
                        <a:t> (SIGCOMM 2015)</a:t>
                      </a:r>
                      <a:endParaRPr lang="en-US" dirty="0">
                        <a:latin typeface="+mj-lt"/>
                      </a:endParaRPr>
                    </a:p>
                  </a:txBody>
                  <a:tcPr/>
                </a:tc>
                <a:tc>
                  <a:txBody>
                    <a:bodyPr/>
                    <a:lstStyle/>
                    <a:p>
                      <a:pPr algn="ctr"/>
                      <a:r>
                        <a:rPr lang="en-US" dirty="0"/>
                        <a:t>5 m</a:t>
                      </a:r>
                      <a:endParaRPr lang="en-US" dirty="0">
                        <a:latin typeface="+mj-lt"/>
                      </a:endParaRPr>
                    </a:p>
                  </a:txBody>
                  <a:tcPr/>
                </a:tc>
                <a:extLst>
                  <a:ext uri="{0D108BD9-81ED-4DB2-BD59-A6C34878D82A}">
                    <a16:rowId xmlns:a16="http://schemas.microsoft.com/office/drawing/2014/main" val="10002"/>
                  </a:ext>
                </a:extLst>
              </a:tr>
              <a:tr h="370840">
                <a:tc>
                  <a:txBody>
                    <a:bodyPr/>
                    <a:lstStyle/>
                    <a:p>
                      <a:pPr algn="ctr"/>
                      <a:r>
                        <a:rPr lang="en-US" dirty="0"/>
                        <a:t>Passive </a:t>
                      </a:r>
                      <a:r>
                        <a:rPr lang="en-US" dirty="0" err="1"/>
                        <a:t>WiFi</a:t>
                      </a:r>
                      <a:r>
                        <a:rPr lang="en-US" dirty="0"/>
                        <a:t> (NSDI 2016)</a:t>
                      </a:r>
                      <a:endParaRPr lang="en-US" dirty="0">
                        <a:latin typeface="+mj-lt"/>
                      </a:endParaRPr>
                    </a:p>
                  </a:txBody>
                  <a:tcPr/>
                </a:tc>
                <a:tc>
                  <a:txBody>
                    <a:bodyPr/>
                    <a:lstStyle/>
                    <a:p>
                      <a:pPr algn="ctr"/>
                      <a:r>
                        <a:rPr lang="en-US" dirty="0"/>
                        <a:t>30 m</a:t>
                      </a:r>
                      <a:endParaRPr lang="en-US" dirty="0">
                        <a:latin typeface="+mj-lt"/>
                      </a:endParaRPr>
                    </a:p>
                  </a:txBody>
                  <a:tcPr/>
                </a:tc>
                <a:extLst>
                  <a:ext uri="{0D108BD9-81ED-4DB2-BD59-A6C34878D82A}">
                    <a16:rowId xmlns:a16="http://schemas.microsoft.com/office/drawing/2014/main" val="10003"/>
                  </a:ext>
                </a:extLst>
              </a:tr>
              <a:tr h="370840">
                <a:tc>
                  <a:txBody>
                    <a:bodyPr/>
                    <a:lstStyle/>
                    <a:p>
                      <a:pPr algn="ctr"/>
                      <a:r>
                        <a:rPr lang="en-US" dirty="0" err="1"/>
                        <a:t>HitchHike</a:t>
                      </a:r>
                      <a:r>
                        <a:rPr lang="en-US" dirty="0"/>
                        <a:t> (SENSYS </a:t>
                      </a:r>
                      <a:r>
                        <a:rPr lang="en-US" baseline="0" dirty="0"/>
                        <a:t>2016)</a:t>
                      </a:r>
                      <a:endParaRPr lang="en-US" dirty="0">
                        <a:latin typeface="+mj-lt"/>
                      </a:endParaRPr>
                    </a:p>
                  </a:txBody>
                  <a:tcPr/>
                </a:tc>
                <a:tc>
                  <a:txBody>
                    <a:bodyPr/>
                    <a:lstStyle/>
                    <a:p>
                      <a:pPr algn="ctr"/>
                      <a:r>
                        <a:rPr lang="en-US" dirty="0"/>
                        <a:t>54 m</a:t>
                      </a:r>
                      <a:endParaRPr lang="en-US" dirty="0">
                        <a:latin typeface="+mj-lt"/>
                      </a:endParaRPr>
                    </a:p>
                  </a:txBody>
                  <a:tcPr/>
                </a:tc>
                <a:extLst>
                  <a:ext uri="{0D108BD9-81ED-4DB2-BD59-A6C34878D82A}">
                    <a16:rowId xmlns:a16="http://schemas.microsoft.com/office/drawing/2014/main" val="10004"/>
                  </a:ext>
                </a:extLst>
              </a:tr>
              <a:tr h="370840">
                <a:tc>
                  <a:txBody>
                    <a:bodyPr/>
                    <a:lstStyle/>
                    <a:p>
                      <a:pPr algn="ctr"/>
                      <a:r>
                        <a:rPr lang="en-US" dirty="0" err="1"/>
                        <a:t>Interscatter</a:t>
                      </a:r>
                      <a:r>
                        <a:rPr lang="en-US" dirty="0"/>
                        <a:t> (SIGCOMM 2016)</a:t>
                      </a:r>
                      <a:endParaRPr lang="en-US" dirty="0">
                        <a:latin typeface="+mj-lt"/>
                      </a:endParaRPr>
                    </a:p>
                  </a:txBody>
                  <a:tcPr/>
                </a:tc>
                <a:tc>
                  <a:txBody>
                    <a:bodyPr/>
                    <a:lstStyle/>
                    <a:p>
                      <a:pPr algn="ctr"/>
                      <a:r>
                        <a:rPr lang="en-US" dirty="0"/>
                        <a:t>30 m</a:t>
                      </a:r>
                      <a:endParaRPr lang="en-US" dirty="0">
                        <a:latin typeface="+mj-lt"/>
                      </a:endParaRPr>
                    </a:p>
                  </a:txBody>
                  <a:tcPr/>
                </a:tc>
                <a:extLst>
                  <a:ext uri="{0D108BD9-81ED-4DB2-BD59-A6C34878D82A}">
                    <a16:rowId xmlns:a16="http://schemas.microsoft.com/office/drawing/2014/main" val="10005"/>
                  </a:ext>
                </a:extLst>
              </a:tr>
              <a:tr h="370840">
                <a:tc>
                  <a:txBody>
                    <a:bodyPr/>
                    <a:lstStyle/>
                    <a:p>
                      <a:pPr algn="ctr"/>
                      <a:r>
                        <a:rPr lang="en-US" dirty="0" err="1"/>
                        <a:t>LoRa</a:t>
                      </a:r>
                      <a:r>
                        <a:rPr lang="en-US" baseline="0" dirty="0"/>
                        <a:t> Backscatter (UBICOMP 2017)</a:t>
                      </a:r>
                      <a:endParaRPr lang="en-US" dirty="0">
                        <a:latin typeface="+mj-lt"/>
                      </a:endParaRPr>
                    </a:p>
                  </a:txBody>
                  <a:tcPr/>
                </a:tc>
                <a:tc>
                  <a:txBody>
                    <a:bodyPr/>
                    <a:lstStyle/>
                    <a:p>
                      <a:pPr algn="ctr"/>
                      <a:r>
                        <a:rPr lang="en-US" dirty="0"/>
                        <a:t>2800</a:t>
                      </a:r>
                      <a:r>
                        <a:rPr lang="en-US" baseline="0" dirty="0"/>
                        <a:t> m</a:t>
                      </a:r>
                      <a:endParaRPr lang="en-US" dirty="0">
                        <a:latin typeface="+mj-lt"/>
                      </a:endParaRPr>
                    </a:p>
                  </a:txBody>
                  <a:tcPr/>
                </a:tc>
                <a:extLst>
                  <a:ext uri="{0D108BD9-81ED-4DB2-BD59-A6C34878D82A}">
                    <a16:rowId xmlns:a16="http://schemas.microsoft.com/office/drawing/2014/main" val="10006"/>
                  </a:ext>
                </a:extLst>
              </a:tr>
            </a:tbl>
          </a:graphicData>
        </a:graphic>
      </p:graphicFrame>
      <p:sp>
        <p:nvSpPr>
          <p:cNvPr id="5" name="TextBox 4">
            <a:extLst>
              <a:ext uri="{FF2B5EF4-FFF2-40B4-BE49-F238E27FC236}">
                <a16:creationId xmlns:a16="http://schemas.microsoft.com/office/drawing/2014/main" id="{C6DB0ED5-C2E1-46AC-A626-BC8105A88697}"/>
              </a:ext>
            </a:extLst>
          </p:cNvPr>
          <p:cNvSpPr txBox="1"/>
          <p:nvPr/>
        </p:nvSpPr>
        <p:spPr>
          <a:xfrm>
            <a:off x="2235049" y="5402042"/>
            <a:ext cx="7929461" cy="369332"/>
          </a:xfrm>
          <a:prstGeom prst="rect">
            <a:avLst/>
          </a:prstGeom>
          <a:noFill/>
        </p:spPr>
        <p:txBody>
          <a:bodyPr wrap="square" rtlCol="0">
            <a:spAutoFit/>
          </a:bodyPr>
          <a:lstStyle/>
          <a:p>
            <a:r>
              <a:rPr lang="sv-SE" dirty="0">
                <a:latin typeface="+mj-lt"/>
              </a:rPr>
              <a:t>Range </a:t>
            </a:r>
            <a:r>
              <a:rPr lang="sv-SE" sz="1600" dirty="0" err="1">
                <a:latin typeface="+mj-lt"/>
              </a:rPr>
              <a:t>reported</a:t>
            </a:r>
            <a:r>
              <a:rPr lang="sv-SE" dirty="0">
                <a:latin typeface="+mj-lt"/>
              </a:rPr>
              <a:t> </a:t>
            </a:r>
            <a:r>
              <a:rPr lang="sv-SE" dirty="0" err="1">
                <a:latin typeface="+mj-lt"/>
              </a:rPr>
              <a:t>are</a:t>
            </a:r>
            <a:r>
              <a:rPr lang="sv-SE" dirty="0">
                <a:latin typeface="+mj-lt"/>
              </a:rPr>
              <a:t> </a:t>
            </a:r>
            <a:r>
              <a:rPr lang="sv-SE" dirty="0" err="1">
                <a:latin typeface="+mj-lt"/>
              </a:rPr>
              <a:t>line</a:t>
            </a:r>
            <a:r>
              <a:rPr lang="sv-SE" dirty="0">
                <a:latin typeface="+mj-lt"/>
              </a:rPr>
              <a:t> </a:t>
            </a:r>
            <a:r>
              <a:rPr lang="sv-SE" dirty="0" err="1">
                <a:latin typeface="+mj-lt"/>
              </a:rPr>
              <a:t>of</a:t>
            </a:r>
            <a:r>
              <a:rPr lang="sv-SE" dirty="0">
                <a:latin typeface="+mj-lt"/>
              </a:rPr>
              <a:t> </a:t>
            </a:r>
            <a:r>
              <a:rPr lang="sv-SE" dirty="0" err="1">
                <a:latin typeface="+mj-lt"/>
              </a:rPr>
              <a:t>sight</a:t>
            </a:r>
            <a:r>
              <a:rPr lang="sv-SE" dirty="0">
                <a:latin typeface="+mj-lt"/>
              </a:rPr>
              <a:t>, </a:t>
            </a:r>
            <a:r>
              <a:rPr lang="sv-SE" dirty="0" err="1">
                <a:latin typeface="+mj-lt"/>
              </a:rPr>
              <a:t>with</a:t>
            </a:r>
            <a:r>
              <a:rPr lang="sv-SE" dirty="0">
                <a:latin typeface="+mj-lt"/>
              </a:rPr>
              <a:t> </a:t>
            </a:r>
            <a:r>
              <a:rPr lang="sv-SE" dirty="0" err="1">
                <a:latin typeface="+mj-lt"/>
              </a:rPr>
              <a:t>backscatter</a:t>
            </a:r>
            <a:r>
              <a:rPr lang="sv-SE" dirty="0">
                <a:latin typeface="+mj-lt"/>
              </a:rPr>
              <a:t> tag  co-</a:t>
            </a:r>
            <a:r>
              <a:rPr lang="sv-SE" dirty="0" err="1">
                <a:latin typeface="+mj-lt"/>
              </a:rPr>
              <a:t>located</a:t>
            </a:r>
            <a:r>
              <a:rPr lang="sv-SE" dirty="0">
                <a:latin typeface="+mj-lt"/>
              </a:rPr>
              <a:t> </a:t>
            </a:r>
            <a:r>
              <a:rPr lang="sv-SE" dirty="0" err="1">
                <a:latin typeface="+mj-lt"/>
              </a:rPr>
              <a:t>with</a:t>
            </a:r>
            <a:r>
              <a:rPr lang="sv-SE" dirty="0">
                <a:latin typeface="+mj-lt"/>
              </a:rPr>
              <a:t> </a:t>
            </a:r>
            <a:r>
              <a:rPr lang="sv-SE" dirty="0" err="1">
                <a:latin typeface="+mj-lt"/>
              </a:rPr>
              <a:t>carrier</a:t>
            </a:r>
            <a:r>
              <a:rPr lang="sv-SE" dirty="0">
                <a:latin typeface="+mj-lt"/>
              </a:rPr>
              <a:t> source</a:t>
            </a:r>
            <a:endParaRPr lang="en-US" dirty="0">
              <a:latin typeface="+mj-lt"/>
            </a:endParaRPr>
          </a:p>
        </p:txBody>
      </p:sp>
      <p:sp>
        <p:nvSpPr>
          <p:cNvPr id="3" name="Footer Placeholder 2">
            <a:extLst>
              <a:ext uri="{FF2B5EF4-FFF2-40B4-BE49-F238E27FC236}">
                <a16:creationId xmlns:a16="http://schemas.microsoft.com/office/drawing/2014/main" id="{3FFC1555-AC2F-4B47-93D5-285F70455067}"/>
              </a:ext>
            </a:extLst>
          </p:cNvPr>
          <p:cNvSpPr>
            <a:spLocks noGrp="1"/>
          </p:cNvSpPr>
          <p:nvPr>
            <p:ph type="ftr" sz="quarter" idx="11"/>
          </p:nvPr>
        </p:nvSpPr>
        <p:spPr/>
        <p:txBody>
          <a:bodyPr/>
          <a:lstStyle/>
          <a:p>
            <a:r>
              <a:rPr lang="sv-SE"/>
              <a:t>ambujv@berkeley.edu</a:t>
            </a:r>
          </a:p>
        </p:txBody>
      </p:sp>
      <p:sp>
        <p:nvSpPr>
          <p:cNvPr id="6" name="Slide Number Placeholder 5">
            <a:extLst>
              <a:ext uri="{FF2B5EF4-FFF2-40B4-BE49-F238E27FC236}">
                <a16:creationId xmlns:a16="http://schemas.microsoft.com/office/drawing/2014/main" id="{CC839688-2FAB-4A1C-8290-AD7B16A960D4}"/>
              </a:ext>
            </a:extLst>
          </p:cNvPr>
          <p:cNvSpPr>
            <a:spLocks noGrp="1"/>
          </p:cNvSpPr>
          <p:nvPr>
            <p:ph type="sldNum" sz="quarter" idx="12"/>
          </p:nvPr>
        </p:nvSpPr>
        <p:spPr/>
        <p:txBody>
          <a:bodyPr/>
          <a:lstStyle/>
          <a:p>
            <a:fld id="{687B7451-1438-CB4A-8106-82A64F1C7D7B}" type="slidenum">
              <a:rPr lang="sv-SE" smtClean="0"/>
              <a:t>46</a:t>
            </a:fld>
            <a:endParaRPr lang="sv-SE"/>
          </a:p>
        </p:txBody>
      </p:sp>
      <p:sp>
        <p:nvSpPr>
          <p:cNvPr id="9" name="Title 1">
            <a:extLst>
              <a:ext uri="{FF2B5EF4-FFF2-40B4-BE49-F238E27FC236}">
                <a16:creationId xmlns:a16="http://schemas.microsoft.com/office/drawing/2014/main" id="{B8904EBF-19D2-4199-8BC1-811567E24571}"/>
              </a:ext>
            </a:extLst>
          </p:cNvPr>
          <p:cNvSpPr>
            <a:spLocks noGrp="1"/>
          </p:cNvSpPr>
          <p:nvPr>
            <p:ph type="title"/>
          </p:nvPr>
        </p:nvSpPr>
        <p:spPr>
          <a:xfrm>
            <a:off x="838199" y="365125"/>
            <a:ext cx="11203745" cy="1325563"/>
          </a:xfrm>
        </p:spPr>
        <p:txBody>
          <a:bodyPr>
            <a:noAutofit/>
          </a:bodyPr>
          <a:lstStyle/>
          <a:p>
            <a:r>
              <a:rPr lang="en-GB" sz="4000" dirty="0" err="1"/>
              <a:t>LoRea</a:t>
            </a:r>
            <a:r>
              <a:rPr lang="en-GB" sz="4000" dirty="0"/>
              <a:t> outperforms state-of-the-art systems</a:t>
            </a:r>
            <a:endParaRPr lang="en-SE" sz="1600" dirty="0"/>
          </a:p>
        </p:txBody>
      </p:sp>
    </p:spTree>
    <p:extLst>
      <p:ext uri="{BB962C8B-B14F-4D97-AF65-F5344CB8AC3E}">
        <p14:creationId xmlns:p14="http://schemas.microsoft.com/office/powerpoint/2010/main" val="3702051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D63F8-798F-4490-B0E6-8078FFACE192}"/>
              </a:ext>
            </a:extLst>
          </p:cNvPr>
          <p:cNvSpPr>
            <a:spLocks noGrp="1"/>
          </p:cNvSpPr>
          <p:nvPr>
            <p:ph type="title"/>
          </p:nvPr>
        </p:nvSpPr>
        <p:spPr/>
        <p:txBody>
          <a:bodyPr>
            <a:normAutofit fontScale="90000"/>
          </a:bodyPr>
          <a:lstStyle/>
          <a:p>
            <a:r>
              <a:rPr lang="en-US" dirty="0"/>
              <a:t>Future research directions for backscatter sensor communication</a:t>
            </a:r>
          </a:p>
        </p:txBody>
      </p:sp>
      <p:sp>
        <p:nvSpPr>
          <p:cNvPr id="3" name="Content Placeholder 2">
            <a:extLst>
              <a:ext uri="{FF2B5EF4-FFF2-40B4-BE49-F238E27FC236}">
                <a16:creationId xmlns:a16="http://schemas.microsoft.com/office/drawing/2014/main" id="{D28A569A-409F-43E8-BBA9-596ED3CA9B67}"/>
              </a:ext>
            </a:extLst>
          </p:cNvPr>
          <p:cNvSpPr>
            <a:spLocks noGrp="1"/>
          </p:cNvSpPr>
          <p:nvPr>
            <p:ph idx="1"/>
          </p:nvPr>
        </p:nvSpPr>
        <p:spPr/>
        <p:txBody>
          <a:bodyPr/>
          <a:lstStyle/>
          <a:p>
            <a:r>
              <a:rPr lang="en-US" dirty="0"/>
              <a:t>Improve capabilities for “ambient” backscatter</a:t>
            </a:r>
          </a:p>
          <a:p>
            <a:pPr lvl="1"/>
            <a:r>
              <a:rPr lang="en-US" dirty="0"/>
              <a:t>Reuse existing RF signals rather than relying on carrier generation</a:t>
            </a:r>
          </a:p>
          <a:p>
            <a:pPr lvl="1"/>
            <a:endParaRPr lang="en-US" dirty="0"/>
          </a:p>
          <a:p>
            <a:r>
              <a:rPr lang="en-US" dirty="0"/>
              <a:t>MAC layers for backscatter</a:t>
            </a:r>
          </a:p>
          <a:p>
            <a:pPr lvl="1"/>
            <a:r>
              <a:rPr lang="en-US" dirty="0"/>
              <a:t>Need ability to communicate with very low power</a:t>
            </a:r>
          </a:p>
          <a:p>
            <a:pPr lvl="1"/>
            <a:r>
              <a:rPr lang="en-US" dirty="0"/>
              <a:t>How do you manage access to the medium?</a:t>
            </a:r>
          </a:p>
          <a:p>
            <a:pPr lvl="1"/>
            <a:endParaRPr lang="en-US" dirty="0"/>
          </a:p>
          <a:p>
            <a:r>
              <a:rPr lang="en-US" dirty="0"/>
              <a:t>Real-world usable backscatter stacks and hardware</a:t>
            </a:r>
          </a:p>
          <a:p>
            <a:pPr lvl="1"/>
            <a:r>
              <a:rPr lang="en-US" dirty="0"/>
              <a:t>Needs to be deployable and usable by non-experts</a:t>
            </a:r>
          </a:p>
          <a:p>
            <a:endParaRPr lang="en-US" dirty="0"/>
          </a:p>
        </p:txBody>
      </p:sp>
      <p:sp>
        <p:nvSpPr>
          <p:cNvPr id="4" name="Slide Number Placeholder 3">
            <a:extLst>
              <a:ext uri="{FF2B5EF4-FFF2-40B4-BE49-F238E27FC236}">
                <a16:creationId xmlns:a16="http://schemas.microsoft.com/office/drawing/2014/main" id="{625F7BA9-5B1F-4E4F-9467-355A941AB68C}"/>
              </a:ext>
            </a:extLst>
          </p:cNvPr>
          <p:cNvSpPr>
            <a:spLocks noGrp="1"/>
          </p:cNvSpPr>
          <p:nvPr>
            <p:ph type="sldNum" sz="quarter" idx="12"/>
          </p:nvPr>
        </p:nvSpPr>
        <p:spPr/>
        <p:txBody>
          <a:bodyPr/>
          <a:lstStyle/>
          <a:p>
            <a:fld id="{0778C724-3839-4D76-A707-B4C23905D055}" type="slidenum">
              <a:rPr lang="en-US" smtClean="0"/>
              <a:t>47</a:t>
            </a:fld>
            <a:endParaRPr lang="en-US"/>
          </a:p>
        </p:txBody>
      </p:sp>
    </p:spTree>
    <p:extLst>
      <p:ext uri="{BB962C8B-B14F-4D97-AF65-F5344CB8AC3E}">
        <p14:creationId xmlns:p14="http://schemas.microsoft.com/office/powerpoint/2010/main" val="891851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2922-D1C1-5D03-A081-AA679BB3D98C}"/>
              </a:ext>
            </a:extLst>
          </p:cNvPr>
          <p:cNvSpPr>
            <a:spLocks noGrp="1"/>
          </p:cNvSpPr>
          <p:nvPr>
            <p:ph type="title"/>
          </p:nvPr>
        </p:nvSpPr>
        <p:spPr/>
        <p:txBody>
          <a:bodyPr/>
          <a:lstStyle/>
          <a:p>
            <a:r>
              <a:rPr lang="en-US" dirty="0"/>
              <a:t>Backscatter as a sensor: soil moisture</a:t>
            </a:r>
          </a:p>
        </p:txBody>
      </p:sp>
      <p:sp>
        <p:nvSpPr>
          <p:cNvPr id="3" name="Content Placeholder 2">
            <a:extLst>
              <a:ext uri="{FF2B5EF4-FFF2-40B4-BE49-F238E27FC236}">
                <a16:creationId xmlns:a16="http://schemas.microsoft.com/office/drawing/2014/main" id="{B99CA1C3-B7AC-28E8-0BFB-316CF91E017B}"/>
              </a:ext>
            </a:extLst>
          </p:cNvPr>
          <p:cNvSpPr>
            <a:spLocks noGrp="1"/>
          </p:cNvSpPr>
          <p:nvPr>
            <p:ph idx="1"/>
          </p:nvPr>
        </p:nvSpPr>
        <p:spPr/>
        <p:txBody>
          <a:bodyPr/>
          <a:lstStyle/>
          <a:p>
            <a:r>
              <a:rPr lang="en-US" dirty="0"/>
              <a:t>Idea: bury backscatter tags in soil</a:t>
            </a:r>
          </a:p>
          <a:p>
            <a:pPr lvl="1"/>
            <a:r>
              <a:rPr lang="en-US" dirty="0"/>
              <a:t>Measure round-trip-time for signal to reflect</a:t>
            </a:r>
          </a:p>
          <a:p>
            <a:pPr lvl="1"/>
            <a:r>
              <a:rPr lang="en-US" dirty="0"/>
              <a:t>T</a:t>
            </a:r>
            <a:r>
              <a:rPr lang="en-US" baseline="-25000" dirty="0"/>
              <a:t>s</a:t>
            </a:r>
            <a:r>
              <a:rPr lang="en-US" baseline="30000" dirty="0"/>
              <a:t> </a:t>
            </a:r>
            <a:r>
              <a:rPr lang="en-US" dirty="0"/>
              <a:t>(time signal travels through ground) changes</a:t>
            </a:r>
            <a:br>
              <a:rPr lang="en-US" dirty="0"/>
            </a:br>
            <a:r>
              <a:rPr lang="en-US" dirty="0"/>
              <a:t>based on the moisture in the soil</a:t>
            </a:r>
            <a:endParaRPr lang="en-US" baseline="-25000" dirty="0"/>
          </a:p>
        </p:txBody>
      </p:sp>
      <p:sp>
        <p:nvSpPr>
          <p:cNvPr id="4" name="Slide Number Placeholder 3">
            <a:extLst>
              <a:ext uri="{FF2B5EF4-FFF2-40B4-BE49-F238E27FC236}">
                <a16:creationId xmlns:a16="http://schemas.microsoft.com/office/drawing/2014/main" id="{C472F68E-5893-E2ED-D74A-08032C140014}"/>
              </a:ext>
            </a:extLst>
          </p:cNvPr>
          <p:cNvSpPr>
            <a:spLocks noGrp="1"/>
          </p:cNvSpPr>
          <p:nvPr>
            <p:ph type="sldNum" sz="quarter" idx="12"/>
          </p:nvPr>
        </p:nvSpPr>
        <p:spPr/>
        <p:txBody>
          <a:bodyPr/>
          <a:lstStyle/>
          <a:p>
            <a:fld id="{0778C724-3839-4D76-A707-B4C23905D055}" type="slidenum">
              <a:rPr lang="en-US" smtClean="0"/>
              <a:t>48</a:t>
            </a:fld>
            <a:endParaRPr lang="en-US"/>
          </a:p>
        </p:txBody>
      </p:sp>
      <p:pic>
        <p:nvPicPr>
          <p:cNvPr id="6" name="Picture 5">
            <a:extLst>
              <a:ext uri="{FF2B5EF4-FFF2-40B4-BE49-F238E27FC236}">
                <a16:creationId xmlns:a16="http://schemas.microsoft.com/office/drawing/2014/main" id="{EAD5A5E0-2632-F1AE-F48A-A0C30EB46D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57456" y="400050"/>
            <a:ext cx="1966741" cy="2091050"/>
          </a:xfrm>
          <a:prstGeom prst="rect">
            <a:avLst/>
          </a:prstGeom>
        </p:spPr>
      </p:pic>
      <p:pic>
        <p:nvPicPr>
          <p:cNvPr id="8" name="Picture 7">
            <a:extLst>
              <a:ext uri="{FF2B5EF4-FFF2-40B4-BE49-F238E27FC236}">
                <a16:creationId xmlns:a16="http://schemas.microsoft.com/office/drawing/2014/main" id="{40064FA3-3C9E-6A83-0D43-C82F26730B72}"/>
              </a:ext>
            </a:extLst>
          </p:cNvPr>
          <p:cNvPicPr>
            <a:picLocks noChangeAspect="1"/>
          </p:cNvPicPr>
          <p:nvPr/>
        </p:nvPicPr>
        <p:blipFill>
          <a:blip r:embed="rId3"/>
          <a:stretch>
            <a:fillRect/>
          </a:stretch>
        </p:blipFill>
        <p:spPr>
          <a:xfrm>
            <a:off x="1518862" y="3170030"/>
            <a:ext cx="4167563" cy="2655439"/>
          </a:xfrm>
          <a:prstGeom prst="rect">
            <a:avLst/>
          </a:prstGeom>
        </p:spPr>
      </p:pic>
      <p:pic>
        <p:nvPicPr>
          <p:cNvPr id="10" name="Picture 9">
            <a:extLst>
              <a:ext uri="{FF2B5EF4-FFF2-40B4-BE49-F238E27FC236}">
                <a16:creationId xmlns:a16="http://schemas.microsoft.com/office/drawing/2014/main" id="{CF8B3883-DBD6-C015-7A92-1B9E4BF94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58795" y="3280501"/>
            <a:ext cx="3404953" cy="2434499"/>
          </a:xfrm>
          <a:prstGeom prst="rect">
            <a:avLst/>
          </a:prstGeom>
        </p:spPr>
      </p:pic>
      <p:sp>
        <p:nvSpPr>
          <p:cNvPr id="12" name="TextBox 11">
            <a:extLst>
              <a:ext uri="{FF2B5EF4-FFF2-40B4-BE49-F238E27FC236}">
                <a16:creationId xmlns:a16="http://schemas.microsoft.com/office/drawing/2014/main" id="{25B46E2D-F6C4-3419-CF28-84673E8116B0}"/>
              </a:ext>
            </a:extLst>
          </p:cNvPr>
          <p:cNvSpPr txBox="1"/>
          <p:nvPr/>
        </p:nvSpPr>
        <p:spPr>
          <a:xfrm>
            <a:off x="607595" y="6294652"/>
            <a:ext cx="9527005" cy="307777"/>
          </a:xfrm>
          <a:prstGeom prst="rect">
            <a:avLst/>
          </a:prstGeom>
          <a:noFill/>
        </p:spPr>
        <p:txBody>
          <a:bodyPr wrap="square">
            <a:spAutoFit/>
          </a:bodyPr>
          <a:lstStyle/>
          <a:p>
            <a:r>
              <a:rPr lang="en-US" sz="1400" b="0" i="0" dirty="0">
                <a:solidFill>
                  <a:srgbClr val="222222"/>
                </a:solidFill>
                <a:effectLst/>
                <a:latin typeface="Arial" panose="020B0604020202020204" pitchFamily="34" charset="0"/>
              </a:rPr>
              <a:t>Josephson, Colleen, et al. "Low-cost In-ground Soil Moisture Sensing with Radar Backscatter Tags.“</a:t>
            </a:r>
            <a:r>
              <a:rPr lang="en-US" sz="1400" dirty="0">
                <a:solidFill>
                  <a:srgbClr val="222222"/>
                </a:solidFill>
                <a:latin typeface="Arial" panose="020B0604020202020204" pitchFamily="34" charset="0"/>
              </a:rPr>
              <a:t> COMPASS 2021</a:t>
            </a:r>
            <a:endParaRPr lang="en-US" sz="1400" dirty="0"/>
          </a:p>
        </p:txBody>
      </p:sp>
    </p:spTree>
    <p:extLst>
      <p:ext uri="{BB962C8B-B14F-4D97-AF65-F5344CB8AC3E}">
        <p14:creationId xmlns:p14="http://schemas.microsoft.com/office/powerpoint/2010/main" val="11158070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84EC-29FE-F7B0-3F45-E2CABCC2F30D}"/>
              </a:ext>
            </a:extLst>
          </p:cNvPr>
          <p:cNvSpPr>
            <a:spLocks noGrp="1"/>
          </p:cNvSpPr>
          <p:nvPr>
            <p:ph type="title"/>
          </p:nvPr>
        </p:nvSpPr>
        <p:spPr/>
        <p:txBody>
          <a:bodyPr/>
          <a:lstStyle/>
          <a:p>
            <a:r>
              <a:rPr lang="en-US" dirty="0"/>
              <a:t>Break + Open Question</a:t>
            </a:r>
          </a:p>
        </p:txBody>
      </p:sp>
      <p:sp>
        <p:nvSpPr>
          <p:cNvPr id="3" name="Content Placeholder 2">
            <a:extLst>
              <a:ext uri="{FF2B5EF4-FFF2-40B4-BE49-F238E27FC236}">
                <a16:creationId xmlns:a16="http://schemas.microsoft.com/office/drawing/2014/main" id="{5E499CB8-4D31-DD65-8BFB-8AD2CA3215EA}"/>
              </a:ext>
            </a:extLst>
          </p:cNvPr>
          <p:cNvSpPr>
            <a:spLocks noGrp="1"/>
          </p:cNvSpPr>
          <p:nvPr>
            <p:ph idx="1"/>
          </p:nvPr>
        </p:nvSpPr>
        <p:spPr/>
        <p:txBody>
          <a:bodyPr/>
          <a:lstStyle/>
          <a:p>
            <a:r>
              <a:rPr lang="en-US" dirty="0"/>
              <a:t>What would you use a backscatter sensor for?</a:t>
            </a:r>
          </a:p>
          <a:p>
            <a:pPr lvl="1"/>
            <a:r>
              <a:rPr lang="en-US" dirty="0"/>
              <a:t>Requirement: sensing has to be extremely low power too</a:t>
            </a:r>
          </a:p>
        </p:txBody>
      </p:sp>
      <p:sp>
        <p:nvSpPr>
          <p:cNvPr id="4" name="Slide Number Placeholder 3">
            <a:extLst>
              <a:ext uri="{FF2B5EF4-FFF2-40B4-BE49-F238E27FC236}">
                <a16:creationId xmlns:a16="http://schemas.microsoft.com/office/drawing/2014/main" id="{943A1E56-F3A2-ABB0-E7F5-9DB50E74745B}"/>
              </a:ext>
            </a:extLst>
          </p:cNvPr>
          <p:cNvSpPr>
            <a:spLocks noGrp="1"/>
          </p:cNvSpPr>
          <p:nvPr>
            <p:ph type="sldNum" sz="quarter" idx="12"/>
          </p:nvPr>
        </p:nvSpPr>
        <p:spPr/>
        <p:txBody>
          <a:bodyPr/>
          <a:lstStyle/>
          <a:p>
            <a:fld id="{0778C724-3839-4D76-A707-B4C23905D055}" type="slidenum">
              <a:rPr lang="en-US" smtClean="0"/>
              <a:t>49</a:t>
            </a:fld>
            <a:endParaRPr lang="en-US"/>
          </a:p>
        </p:txBody>
      </p:sp>
    </p:spTree>
    <p:extLst>
      <p:ext uri="{BB962C8B-B14F-4D97-AF65-F5344CB8AC3E}">
        <p14:creationId xmlns:p14="http://schemas.microsoft.com/office/powerpoint/2010/main" val="311279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A697F-1C70-7259-FF4D-713A7F26217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4F7B0C-5105-2839-5660-A506E8BD1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78C724-3839-4D76-A707-B4C23905D055}" type="slidenum">
              <a:rPr kumimoji="0" lang="en-US" sz="1200" b="0" i="0" u="none" strike="noStrike" kern="1200" cap="none" spc="0" normalizeH="0" baseline="0" noProof="0" smtClean="0">
                <a:ln>
                  <a:noFill/>
                </a:ln>
                <a:solidFill>
                  <a:prstClr val="white"/>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white"/>
              </a:solidFill>
              <a:effectLst/>
              <a:uLnTx/>
              <a:uFillTx/>
              <a:latin typeface="Tahoma"/>
              <a:ea typeface="+mn-ea"/>
              <a:cs typeface="+mn-cs"/>
            </a:endParaRPr>
          </a:p>
        </p:txBody>
      </p:sp>
      <p:sp>
        <p:nvSpPr>
          <p:cNvPr id="8" name="Text Placeholder 7">
            <a:extLst>
              <a:ext uri="{FF2B5EF4-FFF2-40B4-BE49-F238E27FC236}">
                <a16:creationId xmlns:a16="http://schemas.microsoft.com/office/drawing/2014/main" id="{22049383-6023-CDF2-ED1B-295119984917}"/>
              </a:ext>
            </a:extLst>
          </p:cNvPr>
          <p:cNvSpPr>
            <a:spLocks noGrp="1"/>
          </p:cNvSpPr>
          <p:nvPr>
            <p:ph type="body" sz="quarter" idx="13"/>
          </p:nvPr>
        </p:nvSpPr>
        <p:spPr>
          <a:solidFill>
            <a:schemeClr val="bg1"/>
          </a:solidFill>
        </p:spPr>
        <p:txBody>
          <a:bodyPr/>
          <a:lstStyle/>
          <a:p>
            <a:r>
              <a:rPr lang="en-US" b="1" dirty="0"/>
              <a:t>Backscatter</a:t>
            </a:r>
          </a:p>
          <a:p>
            <a:pPr lvl="1"/>
            <a:endParaRPr lang="en-US" dirty="0"/>
          </a:p>
          <a:p>
            <a:r>
              <a:rPr lang="en-US" dirty="0"/>
              <a:t>Backscatter Uses</a:t>
            </a:r>
          </a:p>
          <a:p>
            <a:pPr lvl="1"/>
            <a:r>
              <a:rPr lang="en-US" dirty="0"/>
              <a:t>RFID</a:t>
            </a:r>
          </a:p>
          <a:p>
            <a:pPr lvl="1"/>
            <a:r>
              <a:rPr lang="en-US" dirty="0"/>
              <a:t>Sensors (Backscatter LoRa)</a:t>
            </a:r>
          </a:p>
          <a:p>
            <a:pPr lvl="1"/>
            <a:r>
              <a:rPr lang="en-US" dirty="0"/>
              <a:t>Localization</a:t>
            </a:r>
          </a:p>
          <a:p>
            <a:pPr lvl="1"/>
            <a:endParaRPr lang="en-US" dirty="0"/>
          </a:p>
          <a:p>
            <a:r>
              <a:rPr lang="en-US" dirty="0"/>
              <a:t>NFC</a:t>
            </a:r>
          </a:p>
          <a:p>
            <a:endParaRPr lang="en-US" dirty="0"/>
          </a:p>
          <a:p>
            <a:pPr marL="457200" lvl="1" indent="0">
              <a:buNone/>
            </a:pPr>
            <a:endParaRPr lang="en-US" b="1" dirty="0"/>
          </a:p>
          <a:p>
            <a:endParaRPr lang="en-US" b="1" dirty="0"/>
          </a:p>
        </p:txBody>
      </p:sp>
      <p:sp>
        <p:nvSpPr>
          <p:cNvPr id="7" name="Title 6">
            <a:extLst>
              <a:ext uri="{FF2B5EF4-FFF2-40B4-BE49-F238E27FC236}">
                <a16:creationId xmlns:a16="http://schemas.microsoft.com/office/drawing/2014/main" id="{09C9FCB1-A0AA-BB6C-86B0-81C096DEC3FB}"/>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5798760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4C649-2818-2BBE-1429-FBA6040A09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019A3B-C436-46A2-6787-926770FB514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78C724-3839-4D76-A707-B4C23905D055}" type="slidenum">
              <a:rPr kumimoji="0" lang="en-US" sz="1200" b="0" i="0" u="none" strike="noStrike" kern="1200" cap="none" spc="0" normalizeH="0" baseline="0" noProof="0" smtClean="0">
                <a:ln>
                  <a:noFill/>
                </a:ln>
                <a:solidFill>
                  <a:prstClr val="white"/>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white"/>
              </a:solidFill>
              <a:effectLst/>
              <a:uLnTx/>
              <a:uFillTx/>
              <a:latin typeface="Tahoma"/>
              <a:ea typeface="+mn-ea"/>
              <a:cs typeface="+mn-cs"/>
            </a:endParaRPr>
          </a:p>
        </p:txBody>
      </p:sp>
      <p:sp>
        <p:nvSpPr>
          <p:cNvPr id="8" name="Text Placeholder 7">
            <a:extLst>
              <a:ext uri="{FF2B5EF4-FFF2-40B4-BE49-F238E27FC236}">
                <a16:creationId xmlns:a16="http://schemas.microsoft.com/office/drawing/2014/main" id="{EAD14CD1-683A-AF9D-BDA5-C858794B160E}"/>
              </a:ext>
            </a:extLst>
          </p:cNvPr>
          <p:cNvSpPr>
            <a:spLocks noGrp="1"/>
          </p:cNvSpPr>
          <p:nvPr>
            <p:ph type="body" sz="quarter" idx="13"/>
          </p:nvPr>
        </p:nvSpPr>
        <p:spPr>
          <a:solidFill>
            <a:schemeClr val="bg1"/>
          </a:solidFill>
        </p:spPr>
        <p:txBody>
          <a:bodyPr/>
          <a:lstStyle/>
          <a:p>
            <a:r>
              <a:rPr lang="en-US" dirty="0"/>
              <a:t>Backscatter</a:t>
            </a:r>
          </a:p>
          <a:p>
            <a:pPr lvl="1"/>
            <a:endParaRPr lang="en-US" dirty="0"/>
          </a:p>
          <a:p>
            <a:r>
              <a:rPr lang="en-US" b="1" dirty="0"/>
              <a:t>Backscatter Uses</a:t>
            </a:r>
          </a:p>
          <a:p>
            <a:pPr lvl="1"/>
            <a:r>
              <a:rPr lang="en-US" dirty="0"/>
              <a:t>RFID</a:t>
            </a:r>
          </a:p>
          <a:p>
            <a:pPr lvl="1"/>
            <a:r>
              <a:rPr lang="en-US" dirty="0"/>
              <a:t>Sensors (Backscatter LoRa)</a:t>
            </a:r>
          </a:p>
          <a:p>
            <a:pPr lvl="1"/>
            <a:r>
              <a:rPr lang="en-US" b="1" dirty="0"/>
              <a:t>Localization</a:t>
            </a:r>
          </a:p>
          <a:p>
            <a:pPr lvl="1"/>
            <a:endParaRPr lang="en-US" dirty="0"/>
          </a:p>
          <a:p>
            <a:r>
              <a:rPr lang="en-US" dirty="0"/>
              <a:t>NFC</a:t>
            </a:r>
          </a:p>
          <a:p>
            <a:endParaRPr lang="en-US" dirty="0"/>
          </a:p>
          <a:p>
            <a:pPr marL="457200" lvl="1" indent="0">
              <a:buNone/>
            </a:pPr>
            <a:endParaRPr lang="en-US" b="1" dirty="0"/>
          </a:p>
          <a:p>
            <a:endParaRPr lang="en-US" b="1" dirty="0"/>
          </a:p>
        </p:txBody>
      </p:sp>
      <p:sp>
        <p:nvSpPr>
          <p:cNvPr id="7" name="Title 6">
            <a:extLst>
              <a:ext uri="{FF2B5EF4-FFF2-40B4-BE49-F238E27FC236}">
                <a16:creationId xmlns:a16="http://schemas.microsoft.com/office/drawing/2014/main" id="{E379183D-94A1-9D54-AEDC-DF976588EA14}"/>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7947412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E7BEB-817F-2647-8C6D-6E00EE4DE136}"/>
              </a:ext>
            </a:extLst>
          </p:cNvPr>
          <p:cNvSpPr>
            <a:spLocks noGrp="1"/>
          </p:cNvSpPr>
          <p:nvPr>
            <p:ph type="title"/>
          </p:nvPr>
        </p:nvSpPr>
        <p:spPr/>
        <p:txBody>
          <a:bodyPr>
            <a:normAutofit/>
          </a:bodyPr>
          <a:lstStyle/>
          <a:p>
            <a:r>
              <a:rPr lang="en-US" dirty="0" err="1"/>
              <a:t>Slocalization</a:t>
            </a:r>
            <a:r>
              <a:rPr lang="en-US" dirty="0"/>
              <a:t>: Ultra wideband backscatter localization</a:t>
            </a:r>
            <a:endParaRPr lang="en-US" dirty="0">
              <a:latin typeface="Seravek" panose="020B0503040000020004" pitchFamily="34" charset="0"/>
            </a:endParaRPr>
          </a:p>
        </p:txBody>
      </p:sp>
      <p:pic>
        <p:nvPicPr>
          <p:cNvPr id="5" name="Picture 4">
            <a:extLst>
              <a:ext uri="{FF2B5EF4-FFF2-40B4-BE49-F238E27FC236}">
                <a16:creationId xmlns:a16="http://schemas.microsoft.com/office/drawing/2014/main" id="{3192D795-AF93-704F-887C-8F88485C31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282839" y="3103232"/>
            <a:ext cx="3631717" cy="1005851"/>
          </a:xfrm>
          <a:prstGeom prst="rect">
            <a:avLst/>
          </a:prstGeom>
        </p:spPr>
      </p:pic>
      <p:pic>
        <p:nvPicPr>
          <p:cNvPr id="1026" name="Picture 2" descr="Image result">
            <a:extLst>
              <a:ext uri="{FF2B5EF4-FFF2-40B4-BE49-F238E27FC236}">
                <a16:creationId xmlns:a16="http://schemas.microsoft.com/office/drawing/2014/main" id="{5F94D762-0213-864D-A709-5B119F3D3A65}"/>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876365" y="1545649"/>
            <a:ext cx="9315635" cy="53123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BAA6CB6-F80A-CE47-9839-2BFAB791923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57349" y="5187513"/>
            <a:ext cx="288775" cy="79980"/>
          </a:xfrm>
          <a:prstGeom prst="rect">
            <a:avLst/>
          </a:prstGeom>
        </p:spPr>
      </p:pic>
      <p:pic>
        <p:nvPicPr>
          <p:cNvPr id="14" name="Picture 13">
            <a:extLst>
              <a:ext uri="{FF2B5EF4-FFF2-40B4-BE49-F238E27FC236}">
                <a16:creationId xmlns:a16="http://schemas.microsoft.com/office/drawing/2014/main" id="{875E1110-ED5F-BE4A-BEE6-5BCD41A70A6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47740" y="1790299"/>
            <a:ext cx="224787" cy="62259"/>
          </a:xfrm>
          <a:prstGeom prst="rect">
            <a:avLst/>
          </a:prstGeom>
        </p:spPr>
      </p:pic>
      <p:pic>
        <p:nvPicPr>
          <p:cNvPr id="15" name="Picture 14">
            <a:extLst>
              <a:ext uri="{FF2B5EF4-FFF2-40B4-BE49-F238E27FC236}">
                <a16:creationId xmlns:a16="http://schemas.microsoft.com/office/drawing/2014/main" id="{CB94E21C-0EFA-E84A-98CE-C14AB8179EF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30077" y="5874200"/>
            <a:ext cx="224787" cy="62259"/>
          </a:xfrm>
          <a:prstGeom prst="rect">
            <a:avLst/>
          </a:prstGeom>
        </p:spPr>
      </p:pic>
      <p:sp>
        <p:nvSpPr>
          <p:cNvPr id="12" name="Oval 11">
            <a:extLst>
              <a:ext uri="{FF2B5EF4-FFF2-40B4-BE49-F238E27FC236}">
                <a16:creationId xmlns:a16="http://schemas.microsoft.com/office/drawing/2014/main" id="{1CDCAB4E-6ADE-9048-A7BD-8A6BDC540C40}"/>
              </a:ext>
            </a:extLst>
          </p:cNvPr>
          <p:cNvSpPr/>
          <p:nvPr/>
        </p:nvSpPr>
        <p:spPr>
          <a:xfrm>
            <a:off x="7507005" y="4932771"/>
            <a:ext cx="589463" cy="589463"/>
          </a:xfrm>
          <a:prstGeom prst="ellipse">
            <a:avLst/>
          </a:prstGeom>
          <a:noFill/>
          <a:ln w="38100">
            <a:solidFill>
              <a:srgbClr val="E8482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544CEA4-D160-1849-8602-50D4CF33303C}"/>
              </a:ext>
            </a:extLst>
          </p:cNvPr>
          <p:cNvSpPr/>
          <p:nvPr/>
        </p:nvSpPr>
        <p:spPr>
          <a:xfrm>
            <a:off x="9965402" y="1526698"/>
            <a:ext cx="589463" cy="589463"/>
          </a:xfrm>
          <a:prstGeom prst="ellipse">
            <a:avLst/>
          </a:prstGeom>
          <a:noFill/>
          <a:ln w="38100">
            <a:solidFill>
              <a:srgbClr val="E8482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BBFB15A-D767-9E44-839F-1905FA3F6D34}"/>
              </a:ext>
            </a:extLst>
          </p:cNvPr>
          <p:cNvSpPr/>
          <p:nvPr/>
        </p:nvSpPr>
        <p:spPr>
          <a:xfrm>
            <a:off x="10147738" y="5579470"/>
            <a:ext cx="589463" cy="589463"/>
          </a:xfrm>
          <a:prstGeom prst="ellipse">
            <a:avLst/>
          </a:prstGeom>
          <a:solidFill>
            <a:srgbClr val="FFFFFF">
              <a:alpha val="50196"/>
            </a:srgbClr>
          </a:solidFill>
          <a:ln w="38100">
            <a:solidFill>
              <a:srgbClr val="E8482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8" name="Picture 4" descr="Image result for penny">
            <a:extLst>
              <a:ext uri="{FF2B5EF4-FFF2-40B4-BE49-F238E27FC236}">
                <a16:creationId xmlns:a16="http://schemas.microsoft.com/office/drawing/2014/main" id="{56BB2189-364E-CD46-B3E9-865E46DEB86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68905" y="5590077"/>
            <a:ext cx="1004211" cy="100421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668BD85-047D-244C-86C2-39F5EB1FB56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49141" y="1563979"/>
            <a:ext cx="288775" cy="79980"/>
          </a:xfrm>
          <a:prstGeom prst="rect">
            <a:avLst/>
          </a:prstGeom>
        </p:spPr>
      </p:pic>
      <p:pic>
        <p:nvPicPr>
          <p:cNvPr id="19" name="Picture 18">
            <a:extLst>
              <a:ext uri="{FF2B5EF4-FFF2-40B4-BE49-F238E27FC236}">
                <a16:creationId xmlns:a16="http://schemas.microsoft.com/office/drawing/2014/main" id="{903902AB-024D-2545-9E38-9C88DF8579B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04753" y="2219115"/>
            <a:ext cx="288775" cy="79980"/>
          </a:xfrm>
          <a:prstGeom prst="rect">
            <a:avLst/>
          </a:prstGeom>
        </p:spPr>
      </p:pic>
      <p:pic>
        <p:nvPicPr>
          <p:cNvPr id="20" name="Picture 19">
            <a:extLst>
              <a:ext uri="{FF2B5EF4-FFF2-40B4-BE49-F238E27FC236}">
                <a16:creationId xmlns:a16="http://schemas.microsoft.com/office/drawing/2014/main" id="{2B4E2870-4E5F-DF47-A19D-D240718E24C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62029" y="2700393"/>
            <a:ext cx="288775" cy="79980"/>
          </a:xfrm>
          <a:prstGeom prst="rect">
            <a:avLst/>
          </a:prstGeom>
        </p:spPr>
      </p:pic>
      <p:pic>
        <p:nvPicPr>
          <p:cNvPr id="21" name="Picture 20">
            <a:extLst>
              <a:ext uri="{FF2B5EF4-FFF2-40B4-BE49-F238E27FC236}">
                <a16:creationId xmlns:a16="http://schemas.microsoft.com/office/drawing/2014/main" id="{6A093B7A-0BDE-A94A-8279-2E55D853E2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22237" y="2881023"/>
            <a:ext cx="288775" cy="79980"/>
          </a:xfrm>
          <a:prstGeom prst="rect">
            <a:avLst/>
          </a:prstGeom>
        </p:spPr>
      </p:pic>
      <p:pic>
        <p:nvPicPr>
          <p:cNvPr id="22" name="Picture 21">
            <a:extLst>
              <a:ext uri="{FF2B5EF4-FFF2-40B4-BE49-F238E27FC236}">
                <a16:creationId xmlns:a16="http://schemas.microsoft.com/office/drawing/2014/main" id="{D2A37E90-EDE7-4142-8D4E-8A9793ECDF8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97497" y="3001429"/>
            <a:ext cx="220096" cy="60959"/>
          </a:xfrm>
          <a:prstGeom prst="rect">
            <a:avLst/>
          </a:prstGeom>
        </p:spPr>
      </p:pic>
      <p:pic>
        <p:nvPicPr>
          <p:cNvPr id="23" name="Picture 22">
            <a:extLst>
              <a:ext uri="{FF2B5EF4-FFF2-40B4-BE49-F238E27FC236}">
                <a16:creationId xmlns:a16="http://schemas.microsoft.com/office/drawing/2014/main" id="{7832C3CE-B70A-5644-8582-D58420EF7F3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848297" y="3090329"/>
            <a:ext cx="220096" cy="60959"/>
          </a:xfrm>
          <a:prstGeom prst="rect">
            <a:avLst/>
          </a:prstGeom>
        </p:spPr>
      </p:pic>
      <p:pic>
        <p:nvPicPr>
          <p:cNvPr id="24" name="Picture 23">
            <a:extLst>
              <a:ext uri="{FF2B5EF4-FFF2-40B4-BE49-F238E27FC236}">
                <a16:creationId xmlns:a16="http://schemas.microsoft.com/office/drawing/2014/main" id="{D58B834F-52AD-2249-85F1-6AEACD60155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89795" y="2521375"/>
            <a:ext cx="288775" cy="79980"/>
          </a:xfrm>
          <a:prstGeom prst="rect">
            <a:avLst/>
          </a:prstGeom>
        </p:spPr>
      </p:pic>
      <p:pic>
        <p:nvPicPr>
          <p:cNvPr id="25" name="Picture 24">
            <a:extLst>
              <a:ext uri="{FF2B5EF4-FFF2-40B4-BE49-F238E27FC236}">
                <a16:creationId xmlns:a16="http://schemas.microsoft.com/office/drawing/2014/main" id="{00E43F26-6342-3541-982A-77A6BDEAAB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94225" y="2880095"/>
            <a:ext cx="288775" cy="79980"/>
          </a:xfrm>
          <a:prstGeom prst="rect">
            <a:avLst/>
          </a:prstGeom>
        </p:spPr>
      </p:pic>
      <p:pic>
        <p:nvPicPr>
          <p:cNvPr id="26" name="Picture 25">
            <a:extLst>
              <a:ext uri="{FF2B5EF4-FFF2-40B4-BE49-F238E27FC236}">
                <a16:creationId xmlns:a16="http://schemas.microsoft.com/office/drawing/2014/main" id="{02200C64-E363-C64A-B0C4-D0BA4F2DAE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07226" y="2620413"/>
            <a:ext cx="288775" cy="79980"/>
          </a:xfrm>
          <a:prstGeom prst="rect">
            <a:avLst/>
          </a:prstGeom>
        </p:spPr>
      </p:pic>
      <p:pic>
        <p:nvPicPr>
          <p:cNvPr id="27" name="Picture 26">
            <a:extLst>
              <a:ext uri="{FF2B5EF4-FFF2-40B4-BE49-F238E27FC236}">
                <a16:creationId xmlns:a16="http://schemas.microsoft.com/office/drawing/2014/main" id="{17F8410A-9F2F-BD4E-96C7-E912107D92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46123" y="2780373"/>
            <a:ext cx="288775" cy="79980"/>
          </a:xfrm>
          <a:prstGeom prst="rect">
            <a:avLst/>
          </a:prstGeom>
        </p:spPr>
      </p:pic>
      <p:pic>
        <p:nvPicPr>
          <p:cNvPr id="28" name="Picture 27">
            <a:extLst>
              <a:ext uri="{FF2B5EF4-FFF2-40B4-BE49-F238E27FC236}">
                <a16:creationId xmlns:a16="http://schemas.microsoft.com/office/drawing/2014/main" id="{AB061916-90CE-CC4A-B684-020D102FC4E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850295" y="2179125"/>
            <a:ext cx="288775" cy="79980"/>
          </a:xfrm>
          <a:prstGeom prst="rect">
            <a:avLst/>
          </a:prstGeom>
        </p:spPr>
      </p:pic>
      <p:pic>
        <p:nvPicPr>
          <p:cNvPr id="29" name="Picture 28">
            <a:extLst>
              <a:ext uri="{FF2B5EF4-FFF2-40B4-BE49-F238E27FC236}">
                <a16:creationId xmlns:a16="http://schemas.microsoft.com/office/drawing/2014/main" id="{73EF7B65-2D5C-3748-8DD7-5D13E5A860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72527" y="2380714"/>
            <a:ext cx="288775" cy="79980"/>
          </a:xfrm>
          <a:prstGeom prst="rect">
            <a:avLst/>
          </a:prstGeom>
        </p:spPr>
      </p:pic>
      <p:pic>
        <p:nvPicPr>
          <p:cNvPr id="30" name="Picture 29">
            <a:extLst>
              <a:ext uri="{FF2B5EF4-FFF2-40B4-BE49-F238E27FC236}">
                <a16:creationId xmlns:a16="http://schemas.microsoft.com/office/drawing/2014/main" id="{8C37B47A-85C8-A248-A466-C1E17CE778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92555" y="2036181"/>
            <a:ext cx="288775" cy="79980"/>
          </a:xfrm>
          <a:prstGeom prst="rect">
            <a:avLst/>
          </a:prstGeom>
        </p:spPr>
      </p:pic>
      <p:pic>
        <p:nvPicPr>
          <p:cNvPr id="31" name="Picture 30">
            <a:extLst>
              <a:ext uri="{FF2B5EF4-FFF2-40B4-BE49-F238E27FC236}">
                <a16:creationId xmlns:a16="http://schemas.microsoft.com/office/drawing/2014/main" id="{712BBC1F-E708-1243-8852-FA568F3C8E1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51689" y="4660055"/>
            <a:ext cx="288775" cy="79980"/>
          </a:xfrm>
          <a:prstGeom prst="rect">
            <a:avLst/>
          </a:prstGeom>
        </p:spPr>
      </p:pic>
      <p:pic>
        <p:nvPicPr>
          <p:cNvPr id="32" name="Picture 31">
            <a:extLst>
              <a:ext uri="{FF2B5EF4-FFF2-40B4-BE49-F238E27FC236}">
                <a16:creationId xmlns:a16="http://schemas.microsoft.com/office/drawing/2014/main" id="{42F4A035-29A0-1341-8134-7A0A9F9DB0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925169" y="4442102"/>
            <a:ext cx="288775" cy="79980"/>
          </a:xfrm>
          <a:prstGeom prst="rect">
            <a:avLst/>
          </a:prstGeom>
        </p:spPr>
      </p:pic>
      <p:pic>
        <p:nvPicPr>
          <p:cNvPr id="33" name="Picture 32">
            <a:extLst>
              <a:ext uri="{FF2B5EF4-FFF2-40B4-BE49-F238E27FC236}">
                <a16:creationId xmlns:a16="http://schemas.microsoft.com/office/drawing/2014/main" id="{0DECEEBC-7F80-B242-817A-6E84DFF149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62617" y="3231031"/>
            <a:ext cx="288775" cy="79980"/>
          </a:xfrm>
          <a:prstGeom prst="rect">
            <a:avLst/>
          </a:prstGeom>
        </p:spPr>
      </p:pic>
      <p:pic>
        <p:nvPicPr>
          <p:cNvPr id="34" name="Picture 33">
            <a:extLst>
              <a:ext uri="{FF2B5EF4-FFF2-40B4-BE49-F238E27FC236}">
                <a16:creationId xmlns:a16="http://schemas.microsoft.com/office/drawing/2014/main" id="{10202C01-A067-AD43-8D14-167DD42FD6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44922" y="3151287"/>
            <a:ext cx="288775" cy="79980"/>
          </a:xfrm>
          <a:prstGeom prst="rect">
            <a:avLst/>
          </a:prstGeom>
        </p:spPr>
      </p:pic>
      <p:pic>
        <p:nvPicPr>
          <p:cNvPr id="35" name="Picture 34">
            <a:extLst>
              <a:ext uri="{FF2B5EF4-FFF2-40B4-BE49-F238E27FC236}">
                <a16:creationId xmlns:a16="http://schemas.microsoft.com/office/drawing/2014/main" id="{576EB45E-2929-7341-8769-0FD2C485226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99911" y="3009931"/>
            <a:ext cx="288775" cy="79980"/>
          </a:xfrm>
          <a:prstGeom prst="rect">
            <a:avLst/>
          </a:prstGeom>
        </p:spPr>
      </p:pic>
      <p:pic>
        <p:nvPicPr>
          <p:cNvPr id="36" name="Picture 35">
            <a:extLst>
              <a:ext uri="{FF2B5EF4-FFF2-40B4-BE49-F238E27FC236}">
                <a16:creationId xmlns:a16="http://schemas.microsoft.com/office/drawing/2014/main" id="{B8E125E4-6754-3E4F-879E-F64CF3A32FF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16749" y="2956926"/>
            <a:ext cx="288775" cy="79980"/>
          </a:xfrm>
          <a:prstGeom prst="rect">
            <a:avLst/>
          </a:prstGeom>
        </p:spPr>
      </p:pic>
      <p:pic>
        <p:nvPicPr>
          <p:cNvPr id="37" name="Picture 36">
            <a:extLst>
              <a:ext uri="{FF2B5EF4-FFF2-40B4-BE49-F238E27FC236}">
                <a16:creationId xmlns:a16="http://schemas.microsoft.com/office/drawing/2014/main" id="{67B03FFE-8F7D-0F43-9DCE-C0CE8F4886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92610" y="2837655"/>
            <a:ext cx="288775" cy="79980"/>
          </a:xfrm>
          <a:prstGeom prst="rect">
            <a:avLst/>
          </a:prstGeom>
        </p:spPr>
      </p:pic>
      <p:pic>
        <p:nvPicPr>
          <p:cNvPr id="38" name="Picture 37">
            <a:extLst>
              <a:ext uri="{FF2B5EF4-FFF2-40B4-BE49-F238E27FC236}">
                <a16:creationId xmlns:a16="http://schemas.microsoft.com/office/drawing/2014/main" id="{5CA6E1BB-510B-0443-9D83-E0203412C8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74482" y="2691883"/>
            <a:ext cx="288775" cy="79980"/>
          </a:xfrm>
          <a:prstGeom prst="rect">
            <a:avLst/>
          </a:prstGeom>
        </p:spPr>
      </p:pic>
      <p:pic>
        <p:nvPicPr>
          <p:cNvPr id="39" name="Picture 38">
            <a:extLst>
              <a:ext uri="{FF2B5EF4-FFF2-40B4-BE49-F238E27FC236}">
                <a16:creationId xmlns:a16="http://schemas.microsoft.com/office/drawing/2014/main" id="{3DD119E2-4DFC-2A4B-9E93-A42DDB80FE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3786321" y="2992151"/>
            <a:ext cx="288775" cy="79980"/>
          </a:xfrm>
          <a:prstGeom prst="rect">
            <a:avLst/>
          </a:prstGeom>
        </p:spPr>
      </p:pic>
      <p:pic>
        <p:nvPicPr>
          <p:cNvPr id="40" name="Picture 39">
            <a:extLst>
              <a:ext uri="{FF2B5EF4-FFF2-40B4-BE49-F238E27FC236}">
                <a16:creationId xmlns:a16="http://schemas.microsoft.com/office/drawing/2014/main" id="{75074BA8-8A3F-7642-998F-3A40847FA38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3891194" y="4620065"/>
            <a:ext cx="288775" cy="79980"/>
          </a:xfrm>
          <a:prstGeom prst="rect">
            <a:avLst/>
          </a:prstGeom>
        </p:spPr>
      </p:pic>
      <p:pic>
        <p:nvPicPr>
          <p:cNvPr id="41" name="Picture 40">
            <a:extLst>
              <a:ext uri="{FF2B5EF4-FFF2-40B4-BE49-F238E27FC236}">
                <a16:creationId xmlns:a16="http://schemas.microsoft.com/office/drawing/2014/main" id="{CAD1D764-AD40-0046-A649-5A46EB254B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4364762" y="4231489"/>
            <a:ext cx="288775" cy="79980"/>
          </a:xfrm>
          <a:prstGeom prst="rect">
            <a:avLst/>
          </a:prstGeom>
        </p:spPr>
      </p:pic>
      <p:pic>
        <p:nvPicPr>
          <p:cNvPr id="42" name="Picture 41">
            <a:extLst>
              <a:ext uri="{FF2B5EF4-FFF2-40B4-BE49-F238E27FC236}">
                <a16:creationId xmlns:a16="http://schemas.microsoft.com/office/drawing/2014/main" id="{6997F102-5312-434E-8B39-D8AE6B2D64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5400000">
            <a:off x="4582459" y="3992753"/>
            <a:ext cx="220096" cy="60959"/>
          </a:xfrm>
          <a:prstGeom prst="rect">
            <a:avLst/>
          </a:prstGeom>
        </p:spPr>
      </p:pic>
      <p:pic>
        <p:nvPicPr>
          <p:cNvPr id="43" name="Picture 42">
            <a:extLst>
              <a:ext uri="{FF2B5EF4-FFF2-40B4-BE49-F238E27FC236}">
                <a16:creationId xmlns:a16="http://schemas.microsoft.com/office/drawing/2014/main" id="{9D978491-A370-EB48-ACB2-DF3778A99C5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5400000">
            <a:off x="4732325" y="3871653"/>
            <a:ext cx="220096" cy="60959"/>
          </a:xfrm>
          <a:prstGeom prst="rect">
            <a:avLst/>
          </a:prstGeom>
        </p:spPr>
      </p:pic>
      <p:pic>
        <p:nvPicPr>
          <p:cNvPr id="44" name="Picture 43">
            <a:extLst>
              <a:ext uri="{FF2B5EF4-FFF2-40B4-BE49-F238E27FC236}">
                <a16:creationId xmlns:a16="http://schemas.microsoft.com/office/drawing/2014/main" id="{4055BD9C-DBD0-F34D-87EF-C85268F6E90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5400000">
            <a:off x="4851711" y="3767794"/>
            <a:ext cx="220096" cy="60959"/>
          </a:xfrm>
          <a:prstGeom prst="rect">
            <a:avLst/>
          </a:prstGeom>
        </p:spPr>
      </p:pic>
      <p:pic>
        <p:nvPicPr>
          <p:cNvPr id="45" name="Picture 44">
            <a:extLst>
              <a:ext uri="{FF2B5EF4-FFF2-40B4-BE49-F238E27FC236}">
                <a16:creationId xmlns:a16="http://schemas.microsoft.com/office/drawing/2014/main" id="{16C13273-D1C0-9645-B17B-4343A14CFC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34898" y="3648234"/>
            <a:ext cx="288775" cy="79980"/>
          </a:xfrm>
          <a:prstGeom prst="rect">
            <a:avLst/>
          </a:prstGeom>
        </p:spPr>
      </p:pic>
      <p:pic>
        <p:nvPicPr>
          <p:cNvPr id="46" name="Picture 45">
            <a:extLst>
              <a:ext uri="{FF2B5EF4-FFF2-40B4-BE49-F238E27FC236}">
                <a16:creationId xmlns:a16="http://schemas.microsoft.com/office/drawing/2014/main" id="{0D1B59AA-9EB0-2442-96DD-A8D11AE0AE7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61135" y="3641779"/>
            <a:ext cx="288775" cy="79980"/>
          </a:xfrm>
          <a:prstGeom prst="rect">
            <a:avLst/>
          </a:prstGeom>
        </p:spPr>
      </p:pic>
      <p:pic>
        <p:nvPicPr>
          <p:cNvPr id="47" name="Picture 46">
            <a:extLst>
              <a:ext uri="{FF2B5EF4-FFF2-40B4-BE49-F238E27FC236}">
                <a16:creationId xmlns:a16="http://schemas.microsoft.com/office/drawing/2014/main" id="{DC3B014F-F639-0F48-B292-422004EEC7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20807" y="3669514"/>
            <a:ext cx="288775" cy="79980"/>
          </a:xfrm>
          <a:prstGeom prst="rect">
            <a:avLst/>
          </a:prstGeom>
        </p:spPr>
      </p:pic>
      <p:pic>
        <p:nvPicPr>
          <p:cNvPr id="48" name="Picture 47">
            <a:extLst>
              <a:ext uri="{FF2B5EF4-FFF2-40B4-BE49-F238E27FC236}">
                <a16:creationId xmlns:a16="http://schemas.microsoft.com/office/drawing/2014/main" id="{C461959A-C4C4-A84F-AA61-D76AF6A2F0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09217" y="3650955"/>
            <a:ext cx="288775" cy="79980"/>
          </a:xfrm>
          <a:prstGeom prst="rect">
            <a:avLst/>
          </a:prstGeom>
        </p:spPr>
      </p:pic>
      <p:pic>
        <p:nvPicPr>
          <p:cNvPr id="49" name="Picture 48">
            <a:extLst>
              <a:ext uri="{FF2B5EF4-FFF2-40B4-BE49-F238E27FC236}">
                <a16:creationId xmlns:a16="http://schemas.microsoft.com/office/drawing/2014/main" id="{20274972-80C3-8C4F-8364-E50BAB585D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80114" y="3639593"/>
            <a:ext cx="288775" cy="79980"/>
          </a:xfrm>
          <a:prstGeom prst="rect">
            <a:avLst/>
          </a:prstGeom>
        </p:spPr>
      </p:pic>
      <p:pic>
        <p:nvPicPr>
          <p:cNvPr id="50" name="Picture 49">
            <a:extLst>
              <a:ext uri="{FF2B5EF4-FFF2-40B4-BE49-F238E27FC236}">
                <a16:creationId xmlns:a16="http://schemas.microsoft.com/office/drawing/2014/main" id="{5444F9E7-ED5A-644A-9883-9E9AC2DE4A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85314" y="3649595"/>
            <a:ext cx="288775" cy="79980"/>
          </a:xfrm>
          <a:prstGeom prst="rect">
            <a:avLst/>
          </a:prstGeom>
        </p:spPr>
      </p:pic>
      <p:pic>
        <p:nvPicPr>
          <p:cNvPr id="51" name="Picture 50">
            <a:extLst>
              <a:ext uri="{FF2B5EF4-FFF2-40B4-BE49-F238E27FC236}">
                <a16:creationId xmlns:a16="http://schemas.microsoft.com/office/drawing/2014/main" id="{2F7B5B07-D8B8-B148-A110-FBF3446BB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74597" y="3609671"/>
            <a:ext cx="288775" cy="79980"/>
          </a:xfrm>
          <a:prstGeom prst="rect">
            <a:avLst/>
          </a:prstGeom>
        </p:spPr>
      </p:pic>
      <p:pic>
        <p:nvPicPr>
          <p:cNvPr id="52" name="Picture 51">
            <a:extLst>
              <a:ext uri="{FF2B5EF4-FFF2-40B4-BE49-F238E27FC236}">
                <a16:creationId xmlns:a16="http://schemas.microsoft.com/office/drawing/2014/main" id="{1C5785C3-7A51-AD46-BF1F-1D550DA96F6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696393" y="4911802"/>
            <a:ext cx="220096" cy="60959"/>
          </a:xfrm>
          <a:prstGeom prst="rect">
            <a:avLst/>
          </a:prstGeom>
        </p:spPr>
      </p:pic>
      <p:pic>
        <p:nvPicPr>
          <p:cNvPr id="53" name="Picture 52">
            <a:extLst>
              <a:ext uri="{FF2B5EF4-FFF2-40B4-BE49-F238E27FC236}">
                <a16:creationId xmlns:a16="http://schemas.microsoft.com/office/drawing/2014/main" id="{EBD3AC5E-DFE1-9F47-BE42-5C8E02000F2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92500" y="5364298"/>
            <a:ext cx="220096" cy="60959"/>
          </a:xfrm>
          <a:prstGeom prst="rect">
            <a:avLst/>
          </a:prstGeom>
        </p:spPr>
      </p:pic>
    </p:spTree>
    <p:extLst>
      <p:ext uri="{BB962C8B-B14F-4D97-AF65-F5344CB8AC3E}">
        <p14:creationId xmlns:p14="http://schemas.microsoft.com/office/powerpoint/2010/main" val="409850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46"/>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49"/>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50"/>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1"/>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52"/>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8"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F7330-2AD2-4243-AE99-1A7E950DCB88}"/>
              </a:ext>
            </a:extLst>
          </p:cNvPr>
          <p:cNvSpPr>
            <a:spLocks noGrp="1"/>
          </p:cNvSpPr>
          <p:nvPr>
            <p:ph type="title"/>
          </p:nvPr>
        </p:nvSpPr>
        <p:spPr/>
        <p:txBody>
          <a:bodyPr>
            <a:normAutofit fontScale="90000"/>
          </a:bodyPr>
          <a:lstStyle/>
          <a:p>
            <a:r>
              <a:rPr lang="en-US" u="sng" dirty="0"/>
              <a:t>Why RF</a:t>
            </a:r>
            <a:r>
              <a:rPr lang="en-US" dirty="0"/>
              <a:t>, why ultra wideband, why backscatter for ubiquitous localization?</a:t>
            </a:r>
          </a:p>
        </p:txBody>
      </p:sp>
      <p:sp>
        <p:nvSpPr>
          <p:cNvPr id="4" name="Slide Number Placeholder 3">
            <a:extLst>
              <a:ext uri="{FF2B5EF4-FFF2-40B4-BE49-F238E27FC236}">
                <a16:creationId xmlns:a16="http://schemas.microsoft.com/office/drawing/2014/main" id="{C136DDDA-BFA9-4C45-A605-CB15275645CD}"/>
              </a:ext>
            </a:extLst>
          </p:cNvPr>
          <p:cNvSpPr>
            <a:spLocks noGrp="1"/>
          </p:cNvSpPr>
          <p:nvPr>
            <p:ph type="sldNum" sz="quarter" idx="12"/>
          </p:nvPr>
        </p:nvSpPr>
        <p:spPr/>
        <p:txBody>
          <a:bodyPr/>
          <a:lstStyle/>
          <a:p>
            <a:fld id="{434A358D-2637-E146-A3BD-05BD470B507B}" type="slidenum">
              <a:rPr lang="en-US" smtClean="0"/>
              <a:t>52</a:t>
            </a:fld>
            <a:endParaRPr lang="en-US"/>
          </a:p>
        </p:txBody>
      </p:sp>
      <p:pic>
        <p:nvPicPr>
          <p:cNvPr id="5" name="Content Placeholder 5">
            <a:extLst>
              <a:ext uri="{FF2B5EF4-FFF2-40B4-BE49-F238E27FC236}">
                <a16:creationId xmlns:a16="http://schemas.microsoft.com/office/drawing/2014/main" id="{2DF1F17B-1C8D-9540-BF93-06C489AA0CA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36554" y="2160960"/>
            <a:ext cx="4481295" cy="3340861"/>
          </a:xfrm>
          <a:prstGeom prst="rect">
            <a:avLst/>
          </a:prstGeom>
        </p:spPr>
      </p:pic>
      <p:sp>
        <p:nvSpPr>
          <p:cNvPr id="6" name="TextBox 5">
            <a:extLst>
              <a:ext uri="{FF2B5EF4-FFF2-40B4-BE49-F238E27FC236}">
                <a16:creationId xmlns:a16="http://schemas.microsoft.com/office/drawing/2014/main" id="{ADEABE03-332D-624C-9C6C-8C544A8CBF41}"/>
              </a:ext>
            </a:extLst>
          </p:cNvPr>
          <p:cNvSpPr txBox="1"/>
          <p:nvPr/>
        </p:nvSpPr>
        <p:spPr>
          <a:xfrm>
            <a:off x="5357246" y="5734365"/>
            <a:ext cx="5439905" cy="246221"/>
          </a:xfrm>
          <a:prstGeom prst="rect">
            <a:avLst/>
          </a:prstGeom>
          <a:noFill/>
        </p:spPr>
        <p:txBody>
          <a:bodyPr wrap="square" rtlCol="0">
            <a:spAutoFit/>
          </a:bodyPr>
          <a:lstStyle/>
          <a:p>
            <a:pPr algn="ctr"/>
            <a:r>
              <a:rPr lang="en-US" sz="1000" dirty="0" err="1"/>
              <a:t>Mautz</a:t>
            </a:r>
            <a:r>
              <a:rPr lang="en-US" sz="1000" dirty="0"/>
              <a:t>, Rainer. "Indoor positioning technologies." (2012).</a:t>
            </a:r>
          </a:p>
        </p:txBody>
      </p:sp>
      <p:pic>
        <p:nvPicPr>
          <p:cNvPr id="7" name="Picture 2" descr="Image result for remote in drawer">
            <a:extLst>
              <a:ext uri="{FF2B5EF4-FFF2-40B4-BE49-F238E27FC236}">
                <a16:creationId xmlns:a16="http://schemas.microsoft.com/office/drawing/2014/main" id="{81D321AA-F0CC-FE4F-A6A7-ED5CCEC0A2A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91402" y="1830665"/>
            <a:ext cx="3996305" cy="3996305"/>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971E45E8-0B6D-0347-9204-9EB780D8385E}"/>
              </a:ext>
            </a:extLst>
          </p:cNvPr>
          <p:cNvSpPr/>
          <p:nvPr/>
        </p:nvSpPr>
        <p:spPr>
          <a:xfrm>
            <a:off x="8378431" y="2252764"/>
            <a:ext cx="1391928" cy="41801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33473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63A92-C998-3E47-B857-1FF92E0C466C}"/>
              </a:ext>
            </a:extLst>
          </p:cNvPr>
          <p:cNvSpPr>
            <a:spLocks noGrp="1"/>
          </p:cNvSpPr>
          <p:nvPr>
            <p:ph type="title"/>
          </p:nvPr>
        </p:nvSpPr>
        <p:spPr/>
        <p:txBody>
          <a:bodyPr>
            <a:normAutofit fontScale="90000"/>
          </a:bodyPr>
          <a:lstStyle/>
          <a:p>
            <a:r>
              <a:rPr lang="en-US" dirty="0"/>
              <a:t>Why RF, </a:t>
            </a:r>
            <a:r>
              <a:rPr lang="en-US" u="sng" dirty="0"/>
              <a:t>why ultra wideband</a:t>
            </a:r>
            <a:r>
              <a:rPr lang="en-US" dirty="0"/>
              <a:t>, why backscatter for ubiquitous localization?</a:t>
            </a:r>
          </a:p>
        </p:txBody>
      </p:sp>
      <p:sp>
        <p:nvSpPr>
          <p:cNvPr id="4" name="Slide Number Placeholder 3">
            <a:extLst>
              <a:ext uri="{FF2B5EF4-FFF2-40B4-BE49-F238E27FC236}">
                <a16:creationId xmlns:a16="http://schemas.microsoft.com/office/drawing/2014/main" id="{A87C98A6-6048-7447-9C2D-81085CBD7F89}"/>
              </a:ext>
            </a:extLst>
          </p:cNvPr>
          <p:cNvSpPr>
            <a:spLocks noGrp="1"/>
          </p:cNvSpPr>
          <p:nvPr>
            <p:ph type="sldNum" sz="quarter" idx="12"/>
          </p:nvPr>
        </p:nvSpPr>
        <p:spPr/>
        <p:txBody>
          <a:bodyPr/>
          <a:lstStyle/>
          <a:p>
            <a:fld id="{434A358D-2637-E146-A3BD-05BD470B507B}" type="slidenum">
              <a:rPr lang="en-US" smtClean="0"/>
              <a:t>53</a:t>
            </a:fld>
            <a:endParaRPr lang="en-US"/>
          </a:p>
        </p:txBody>
      </p:sp>
      <p:pic>
        <p:nvPicPr>
          <p:cNvPr id="5" name="Content Placeholder 3">
            <a:extLst>
              <a:ext uri="{FF2B5EF4-FFF2-40B4-BE49-F238E27FC236}">
                <a16:creationId xmlns:a16="http://schemas.microsoft.com/office/drawing/2014/main" id="{39178917-7232-524C-A0FC-F640D673736B}"/>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498231" y="4257426"/>
            <a:ext cx="4626632" cy="1129431"/>
          </a:xfrm>
        </p:spPr>
      </p:pic>
      <p:pic>
        <p:nvPicPr>
          <p:cNvPr id="6" name="Picture 5">
            <a:extLst>
              <a:ext uri="{FF2B5EF4-FFF2-40B4-BE49-F238E27FC236}">
                <a16:creationId xmlns:a16="http://schemas.microsoft.com/office/drawing/2014/main" id="{753CDEDD-DFF3-BB40-8D7E-B56895FE00A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98231" y="2584884"/>
            <a:ext cx="4626632" cy="1191185"/>
          </a:xfrm>
          <a:prstGeom prst="rect">
            <a:avLst/>
          </a:prstGeom>
        </p:spPr>
      </p:pic>
      <p:sp>
        <p:nvSpPr>
          <p:cNvPr id="7" name="TextBox 6">
            <a:extLst>
              <a:ext uri="{FF2B5EF4-FFF2-40B4-BE49-F238E27FC236}">
                <a16:creationId xmlns:a16="http://schemas.microsoft.com/office/drawing/2014/main" id="{D90259B4-0E1F-CD41-9227-19D12963963A}"/>
              </a:ext>
            </a:extLst>
          </p:cNvPr>
          <p:cNvSpPr txBox="1"/>
          <p:nvPr/>
        </p:nvSpPr>
        <p:spPr>
          <a:xfrm>
            <a:off x="2833275" y="3776065"/>
            <a:ext cx="1956547" cy="300210"/>
          </a:xfrm>
          <a:prstGeom prst="rect">
            <a:avLst/>
          </a:prstGeom>
          <a:noFill/>
        </p:spPr>
        <p:txBody>
          <a:bodyPr wrap="square" rtlCol="0">
            <a:spAutoFit/>
          </a:bodyPr>
          <a:lstStyle/>
          <a:p>
            <a:pPr algn="ctr"/>
            <a:r>
              <a:rPr lang="en-US" sz="1351" b="1" dirty="0"/>
              <a:t>Narrowband</a:t>
            </a:r>
          </a:p>
        </p:txBody>
      </p:sp>
      <p:sp>
        <p:nvSpPr>
          <p:cNvPr id="8" name="TextBox 7">
            <a:extLst>
              <a:ext uri="{FF2B5EF4-FFF2-40B4-BE49-F238E27FC236}">
                <a16:creationId xmlns:a16="http://schemas.microsoft.com/office/drawing/2014/main" id="{2AB4B3BD-70AB-E24E-AF6D-37E45AAA449A}"/>
              </a:ext>
            </a:extLst>
          </p:cNvPr>
          <p:cNvSpPr txBox="1"/>
          <p:nvPr/>
        </p:nvSpPr>
        <p:spPr>
          <a:xfrm>
            <a:off x="2833275" y="5376212"/>
            <a:ext cx="1956547" cy="300210"/>
          </a:xfrm>
          <a:prstGeom prst="rect">
            <a:avLst/>
          </a:prstGeom>
          <a:noFill/>
        </p:spPr>
        <p:txBody>
          <a:bodyPr wrap="square" rtlCol="0">
            <a:spAutoFit/>
          </a:bodyPr>
          <a:lstStyle/>
          <a:p>
            <a:pPr algn="ctr"/>
            <a:r>
              <a:rPr lang="en-US" sz="1351" b="1" dirty="0"/>
              <a:t>Ultra-Wideband</a:t>
            </a:r>
          </a:p>
        </p:txBody>
      </p:sp>
      <p:cxnSp>
        <p:nvCxnSpPr>
          <p:cNvPr id="9" name="Straight Connector 8">
            <a:extLst>
              <a:ext uri="{FF2B5EF4-FFF2-40B4-BE49-F238E27FC236}">
                <a16:creationId xmlns:a16="http://schemas.microsoft.com/office/drawing/2014/main" id="{746E2E85-763A-BF44-98E0-54FF5F2993FB}"/>
              </a:ext>
            </a:extLst>
          </p:cNvPr>
          <p:cNvCxnSpPr/>
          <p:nvPr/>
        </p:nvCxnSpPr>
        <p:spPr>
          <a:xfrm>
            <a:off x="7552898" y="3458119"/>
            <a:ext cx="253397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FEBACF7-DEFA-A045-AFAB-D067128A7ACB}"/>
              </a:ext>
            </a:extLst>
          </p:cNvPr>
          <p:cNvSpPr/>
          <p:nvPr/>
        </p:nvSpPr>
        <p:spPr>
          <a:xfrm>
            <a:off x="8645529" y="2526939"/>
            <a:ext cx="360335" cy="931180"/>
          </a:xfrm>
          <a:prstGeom prst="rect">
            <a:avLst/>
          </a:prstGeom>
          <a:solidFill>
            <a:srgbClr val="FFFF00">
              <a:alpha val="43137"/>
            </a:srgb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accent4"/>
              </a:solidFill>
            </a:endParaRPr>
          </a:p>
        </p:txBody>
      </p:sp>
      <p:sp>
        <p:nvSpPr>
          <p:cNvPr id="11" name="TextBox 10">
            <a:extLst>
              <a:ext uri="{FF2B5EF4-FFF2-40B4-BE49-F238E27FC236}">
                <a16:creationId xmlns:a16="http://schemas.microsoft.com/office/drawing/2014/main" id="{DA35BAF8-7269-8A43-95D8-5F47E9AE995D}"/>
              </a:ext>
            </a:extLst>
          </p:cNvPr>
          <p:cNvSpPr txBox="1"/>
          <p:nvPr/>
        </p:nvSpPr>
        <p:spPr>
          <a:xfrm rot="16200000">
            <a:off x="8033110" y="3549143"/>
            <a:ext cx="1220492" cy="276999"/>
          </a:xfrm>
          <a:prstGeom prst="rect">
            <a:avLst/>
          </a:prstGeom>
          <a:noFill/>
        </p:spPr>
        <p:txBody>
          <a:bodyPr wrap="square" rtlCol="0">
            <a:spAutoFit/>
          </a:bodyPr>
          <a:lstStyle/>
          <a:p>
            <a:r>
              <a:rPr lang="en-US" sz="1200" b="1">
                <a:solidFill>
                  <a:schemeClr val="accent4"/>
                </a:solidFill>
              </a:rPr>
              <a:t>5.31 </a:t>
            </a:r>
            <a:r>
              <a:rPr lang="en-US" sz="1200" b="1" dirty="0">
                <a:solidFill>
                  <a:schemeClr val="accent4"/>
                </a:solidFill>
              </a:rPr>
              <a:t>GHz</a:t>
            </a:r>
          </a:p>
        </p:txBody>
      </p:sp>
      <p:sp>
        <p:nvSpPr>
          <p:cNvPr id="12" name="TextBox 11">
            <a:extLst>
              <a:ext uri="{FF2B5EF4-FFF2-40B4-BE49-F238E27FC236}">
                <a16:creationId xmlns:a16="http://schemas.microsoft.com/office/drawing/2014/main" id="{D7C66959-87C9-C541-B466-96D28AEFCFB6}"/>
              </a:ext>
            </a:extLst>
          </p:cNvPr>
          <p:cNvSpPr txBox="1"/>
          <p:nvPr/>
        </p:nvSpPr>
        <p:spPr>
          <a:xfrm rot="16200000">
            <a:off x="8365490" y="3559191"/>
            <a:ext cx="1220492" cy="276999"/>
          </a:xfrm>
          <a:prstGeom prst="rect">
            <a:avLst/>
          </a:prstGeom>
          <a:noFill/>
        </p:spPr>
        <p:txBody>
          <a:bodyPr wrap="square" rtlCol="0">
            <a:spAutoFit/>
          </a:bodyPr>
          <a:lstStyle/>
          <a:p>
            <a:r>
              <a:rPr lang="en-US" sz="1200" b="1">
                <a:solidFill>
                  <a:schemeClr val="accent4"/>
                </a:solidFill>
              </a:rPr>
              <a:t>5.33 </a:t>
            </a:r>
            <a:r>
              <a:rPr lang="en-US" sz="1200" b="1" dirty="0">
                <a:solidFill>
                  <a:schemeClr val="accent4"/>
                </a:solidFill>
              </a:rPr>
              <a:t>GHz</a:t>
            </a:r>
          </a:p>
        </p:txBody>
      </p:sp>
      <p:cxnSp>
        <p:nvCxnSpPr>
          <p:cNvPr id="13" name="Straight Connector 12">
            <a:extLst>
              <a:ext uri="{FF2B5EF4-FFF2-40B4-BE49-F238E27FC236}">
                <a16:creationId xmlns:a16="http://schemas.microsoft.com/office/drawing/2014/main" id="{21233CE1-F387-4940-8609-49A4BD852A3C}"/>
              </a:ext>
            </a:extLst>
          </p:cNvPr>
          <p:cNvCxnSpPr/>
          <p:nvPr/>
        </p:nvCxnSpPr>
        <p:spPr>
          <a:xfrm>
            <a:off x="7552898" y="5067905"/>
            <a:ext cx="253397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756E28F-F339-4C4B-A43E-C0441866644A}"/>
              </a:ext>
            </a:extLst>
          </p:cNvPr>
          <p:cNvSpPr/>
          <p:nvPr/>
        </p:nvSpPr>
        <p:spPr>
          <a:xfrm>
            <a:off x="8046124" y="4673986"/>
            <a:ext cx="1814651" cy="395141"/>
          </a:xfrm>
          <a:prstGeom prst="rect">
            <a:avLst/>
          </a:prstGeom>
          <a:solidFill>
            <a:srgbClr val="FFFF00">
              <a:alpha val="43137"/>
            </a:srgb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accent4"/>
              </a:solidFill>
            </a:endParaRPr>
          </a:p>
        </p:txBody>
      </p:sp>
      <p:sp>
        <p:nvSpPr>
          <p:cNvPr id="15" name="TextBox 14">
            <a:extLst>
              <a:ext uri="{FF2B5EF4-FFF2-40B4-BE49-F238E27FC236}">
                <a16:creationId xmlns:a16="http://schemas.microsoft.com/office/drawing/2014/main" id="{03DD4850-38D5-D044-B731-2D075AFE8389}"/>
              </a:ext>
            </a:extLst>
          </p:cNvPr>
          <p:cNvSpPr txBox="1"/>
          <p:nvPr/>
        </p:nvSpPr>
        <p:spPr>
          <a:xfrm rot="16200000">
            <a:off x="7429355" y="5010808"/>
            <a:ext cx="1220492" cy="276999"/>
          </a:xfrm>
          <a:prstGeom prst="rect">
            <a:avLst/>
          </a:prstGeom>
          <a:noFill/>
        </p:spPr>
        <p:txBody>
          <a:bodyPr wrap="square" rtlCol="0">
            <a:spAutoFit/>
          </a:bodyPr>
          <a:lstStyle/>
          <a:p>
            <a:r>
              <a:rPr lang="en-US" sz="1200" b="1">
                <a:solidFill>
                  <a:schemeClr val="accent4"/>
                </a:solidFill>
              </a:rPr>
              <a:t>5 </a:t>
            </a:r>
            <a:r>
              <a:rPr lang="en-US" sz="1200" b="1" dirty="0">
                <a:solidFill>
                  <a:schemeClr val="accent4"/>
                </a:solidFill>
              </a:rPr>
              <a:t>GHz</a:t>
            </a:r>
          </a:p>
        </p:txBody>
      </p:sp>
      <p:sp>
        <p:nvSpPr>
          <p:cNvPr id="16" name="TextBox 15">
            <a:extLst>
              <a:ext uri="{FF2B5EF4-FFF2-40B4-BE49-F238E27FC236}">
                <a16:creationId xmlns:a16="http://schemas.microsoft.com/office/drawing/2014/main" id="{16F97FD5-CA83-D649-936C-4058C9FCC82C}"/>
              </a:ext>
            </a:extLst>
          </p:cNvPr>
          <p:cNvSpPr txBox="1"/>
          <p:nvPr/>
        </p:nvSpPr>
        <p:spPr>
          <a:xfrm rot="16200000">
            <a:off x="9250526" y="5022432"/>
            <a:ext cx="1220492" cy="276999"/>
          </a:xfrm>
          <a:prstGeom prst="rect">
            <a:avLst/>
          </a:prstGeom>
          <a:noFill/>
        </p:spPr>
        <p:txBody>
          <a:bodyPr wrap="square" rtlCol="0">
            <a:spAutoFit/>
          </a:bodyPr>
          <a:lstStyle/>
          <a:p>
            <a:r>
              <a:rPr lang="en-US" sz="1200" b="1">
                <a:solidFill>
                  <a:schemeClr val="accent4"/>
                </a:solidFill>
              </a:rPr>
              <a:t>6 GHz</a:t>
            </a:r>
            <a:endParaRPr lang="en-US" sz="1200" b="1" dirty="0">
              <a:solidFill>
                <a:schemeClr val="accent4"/>
              </a:solidFill>
            </a:endParaRPr>
          </a:p>
        </p:txBody>
      </p:sp>
      <p:sp>
        <p:nvSpPr>
          <p:cNvPr id="17" name="TextBox 16">
            <a:extLst>
              <a:ext uri="{FF2B5EF4-FFF2-40B4-BE49-F238E27FC236}">
                <a16:creationId xmlns:a16="http://schemas.microsoft.com/office/drawing/2014/main" id="{45B71F4C-7FE0-7741-988B-6CFEC6AB5D80}"/>
              </a:ext>
            </a:extLst>
          </p:cNvPr>
          <p:cNvSpPr txBox="1"/>
          <p:nvPr/>
        </p:nvSpPr>
        <p:spPr>
          <a:xfrm>
            <a:off x="2445758" y="2066832"/>
            <a:ext cx="2731577" cy="369332"/>
          </a:xfrm>
          <a:prstGeom prst="rect">
            <a:avLst/>
          </a:prstGeom>
          <a:noFill/>
        </p:spPr>
        <p:txBody>
          <a:bodyPr wrap="square" rtlCol="0">
            <a:spAutoFit/>
          </a:bodyPr>
          <a:lstStyle/>
          <a:p>
            <a:pPr algn="ctr"/>
            <a:r>
              <a:rPr lang="en-US" b="1" dirty="0">
                <a:latin typeface="Seravek" charset="0"/>
                <a:ea typeface="Seravek" charset="0"/>
                <a:cs typeface="Seravek" charset="0"/>
              </a:rPr>
              <a:t>Time Domain</a:t>
            </a:r>
          </a:p>
        </p:txBody>
      </p:sp>
      <p:sp>
        <p:nvSpPr>
          <p:cNvPr id="18" name="TextBox 17">
            <a:extLst>
              <a:ext uri="{FF2B5EF4-FFF2-40B4-BE49-F238E27FC236}">
                <a16:creationId xmlns:a16="http://schemas.microsoft.com/office/drawing/2014/main" id="{0E3620CD-DADE-FD48-9C77-61B414EAC981}"/>
              </a:ext>
            </a:extLst>
          </p:cNvPr>
          <p:cNvSpPr txBox="1"/>
          <p:nvPr/>
        </p:nvSpPr>
        <p:spPr>
          <a:xfrm>
            <a:off x="7459908" y="2002809"/>
            <a:ext cx="2731577" cy="369332"/>
          </a:xfrm>
          <a:prstGeom prst="rect">
            <a:avLst/>
          </a:prstGeom>
          <a:noFill/>
        </p:spPr>
        <p:txBody>
          <a:bodyPr wrap="square" rtlCol="0">
            <a:spAutoFit/>
          </a:bodyPr>
          <a:lstStyle/>
          <a:p>
            <a:pPr algn="ctr"/>
            <a:r>
              <a:rPr lang="en-US" b="1" dirty="0">
                <a:solidFill>
                  <a:schemeClr val="accent4"/>
                </a:solidFill>
                <a:latin typeface="Seravek" charset="0"/>
                <a:ea typeface="Seravek" charset="0"/>
                <a:cs typeface="Seravek" charset="0"/>
              </a:rPr>
              <a:t>Frequency Domain</a:t>
            </a:r>
          </a:p>
        </p:txBody>
      </p:sp>
    </p:spTree>
    <p:extLst>
      <p:ext uri="{BB962C8B-B14F-4D97-AF65-F5344CB8AC3E}">
        <p14:creationId xmlns:p14="http://schemas.microsoft.com/office/powerpoint/2010/main" val="394389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animBg="1"/>
      <p:bldP spid="15" grpId="0"/>
      <p:bldP spid="16"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100000" l="0" r="100000">
                        <a14:foregroundMark x1="87597" y1="29530" x2="53488" y2="12752"/>
                        <a14:foregroundMark x1="41860" y1="87919" x2="41860" y2="99329"/>
                        <a14:foregroundMark x1="65116" y1="83221" x2="64341" y2="99329"/>
                        <a14:backgroundMark x1="49612" y1="1342" x2="86047" y2="1342"/>
                      </a14:backgroundRemoval>
                    </a14:imgEffect>
                  </a14:imgLayer>
                </a14:imgProps>
              </a:ext>
              <a:ext uri="{28A0092B-C50C-407E-A947-70E740481C1C}">
                <a14:useLocalDpi xmlns:a14="http://schemas.microsoft.com/office/drawing/2010/main"/>
              </a:ext>
            </a:extLst>
          </a:blip>
          <a:srcRect t="-20226"/>
          <a:stretch/>
        </p:blipFill>
        <p:spPr>
          <a:xfrm>
            <a:off x="8229602" y="2726614"/>
            <a:ext cx="769521" cy="1066623"/>
          </a:xfrm>
          <a:prstGeom prst="rect">
            <a:avLst/>
          </a:prstGeom>
        </p:spPr>
      </p:pic>
      <p:pic>
        <p:nvPicPr>
          <p:cNvPr id="12" name="Picture 11"/>
          <p:cNvPicPr>
            <a:picLocks noChangeAspect="1"/>
          </p:cNvPicPr>
          <p:nvPr/>
        </p:nvPicPr>
        <p:blipFill rotWithShape="1">
          <a:blip r:embed="rId4" cstate="screen">
            <a:extLst>
              <a:ext uri="{28A0092B-C50C-407E-A947-70E740481C1C}">
                <a14:useLocalDpi xmlns:a14="http://schemas.microsoft.com/office/drawing/2010/main"/>
              </a:ext>
            </a:extLst>
          </a:blip>
          <a:srcRect b="42403"/>
          <a:stretch/>
        </p:blipFill>
        <p:spPr>
          <a:xfrm>
            <a:off x="2122809" y="3046087"/>
            <a:ext cx="2419913" cy="358853"/>
          </a:xfrm>
          <a:prstGeom prst="rect">
            <a:avLst/>
          </a:prstGeom>
        </p:spPr>
      </p:pic>
      <p:sp>
        <p:nvSpPr>
          <p:cNvPr id="2" name="Title 1"/>
          <p:cNvSpPr>
            <a:spLocks noGrp="1"/>
          </p:cNvSpPr>
          <p:nvPr>
            <p:ph type="title"/>
          </p:nvPr>
        </p:nvSpPr>
        <p:spPr/>
        <p:txBody>
          <a:bodyPr>
            <a:normAutofit fontScale="90000"/>
          </a:bodyPr>
          <a:lstStyle/>
          <a:p>
            <a:r>
              <a:rPr lang="en-US" dirty="0"/>
              <a:t>Reflections make time-of-flight estimation difficult and inaccurate</a:t>
            </a:r>
          </a:p>
        </p:txBody>
      </p:sp>
      <p:cxnSp>
        <p:nvCxnSpPr>
          <p:cNvPr id="6" name="Straight Arrow Connector 5"/>
          <p:cNvCxnSpPr/>
          <p:nvPr/>
        </p:nvCxnSpPr>
        <p:spPr>
          <a:xfrm flipV="1">
            <a:off x="3156402" y="3357605"/>
            <a:ext cx="4781849" cy="47335"/>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cxnSpLocks/>
          </p:cNvCxnSpPr>
          <p:nvPr/>
        </p:nvCxnSpPr>
        <p:spPr>
          <a:xfrm flipV="1">
            <a:off x="3156399" y="2692200"/>
            <a:ext cx="2771436" cy="712739"/>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a:off x="5927835" y="2692200"/>
            <a:ext cx="2131439" cy="552397"/>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rotWithShape="1">
          <a:blip r:embed="rId4" cstate="screen">
            <a:extLst>
              <a:ext uri="{28A0092B-C50C-407E-A947-70E740481C1C}">
                <a14:useLocalDpi xmlns:a14="http://schemas.microsoft.com/office/drawing/2010/main"/>
              </a:ext>
            </a:extLst>
          </a:blip>
          <a:srcRect b="42403"/>
          <a:stretch/>
        </p:blipFill>
        <p:spPr>
          <a:xfrm>
            <a:off x="2112178" y="3046087"/>
            <a:ext cx="2419913" cy="358853"/>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668478" y="4753559"/>
            <a:ext cx="4148717" cy="1068140"/>
          </a:xfrm>
          <a:prstGeom prst="rect">
            <a:avLst/>
          </a:prstGeom>
        </p:spPr>
      </p:pic>
      <p:sp>
        <p:nvSpPr>
          <p:cNvPr id="23" name="Slide Number Placeholder 22"/>
          <p:cNvSpPr>
            <a:spLocks noGrp="1"/>
          </p:cNvSpPr>
          <p:nvPr>
            <p:ph type="sldNum" sz="quarter" idx="12"/>
          </p:nvPr>
        </p:nvSpPr>
        <p:spPr/>
        <p:txBody>
          <a:bodyPr>
            <a:normAutofit/>
          </a:bodyPr>
          <a:lstStyle/>
          <a:p>
            <a:fld id="{4FAB73BC-B049-4115-A692-8D63A059BFB8}" type="slidenum">
              <a:rPr lang="en-US" smtClean="0"/>
              <a:t>54</a:t>
            </a:fld>
            <a:endParaRPr lang="en-US" dirty="0"/>
          </a:p>
        </p:txBody>
      </p:sp>
      <p:cxnSp>
        <p:nvCxnSpPr>
          <p:cNvPr id="25" name="Straight Connector 24"/>
          <p:cNvCxnSpPr/>
          <p:nvPr/>
        </p:nvCxnSpPr>
        <p:spPr>
          <a:xfrm>
            <a:off x="5071285" y="2582341"/>
            <a:ext cx="154595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810631" y="4548866"/>
            <a:ext cx="457301" cy="1395663"/>
          </a:xfrm>
          <a:prstGeom prst="rect">
            <a:avLst/>
          </a:prstGeom>
          <a:solidFill>
            <a:srgbClr val="F79646">
              <a:alpha val="50196"/>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B0F096B-E9CC-074C-B80D-0670483D75B1}"/>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100000" l="0" r="100000">
                        <a14:foregroundMark x1="87597" y1="29530" x2="53488" y2="12752"/>
                        <a14:foregroundMark x1="41860" y1="87919" x2="41860" y2="99329"/>
                        <a14:foregroundMark x1="65116" y1="83221" x2="64341" y2="99329"/>
                        <a14:backgroundMark x1="49612" y1="1342" x2="86047" y2="1342"/>
                      </a14:backgroundRemoval>
                    </a14:imgEffect>
                  </a14:imgLayer>
                </a14:imgProps>
              </a:ext>
              <a:ext uri="{28A0092B-C50C-407E-A947-70E740481C1C}">
                <a14:useLocalDpi xmlns:a14="http://schemas.microsoft.com/office/drawing/2010/main"/>
              </a:ext>
            </a:extLst>
          </a:blip>
          <a:srcRect t="-20226"/>
          <a:stretch/>
        </p:blipFill>
        <p:spPr>
          <a:xfrm>
            <a:off x="2241773" y="2692201"/>
            <a:ext cx="769521" cy="1066623"/>
          </a:xfrm>
          <a:prstGeom prst="rect">
            <a:avLst/>
          </a:prstGeom>
        </p:spPr>
      </p:pic>
    </p:spTree>
    <p:extLst>
      <p:ext uri="{BB962C8B-B14F-4D97-AF65-F5344CB8AC3E}">
        <p14:creationId xmlns:p14="http://schemas.microsoft.com/office/powerpoint/2010/main" val="378655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nodeType="clickEffect">
                                  <p:stCondLst>
                                    <p:cond delay="0"/>
                                  </p:stCondLst>
                                  <p:childTnLst>
                                    <p:animMotion origin="layout" path="M -0.01007 0.03148 L 0.41718 0.03272 " pathEditMode="relative" rAng="0" ptsTypes="AA">
                                      <p:cBhvr>
                                        <p:cTn id="6" dur="1000" fill="hold"/>
                                        <p:tgtEl>
                                          <p:spTgt spid="18"/>
                                        </p:tgtEl>
                                        <p:attrNameLst>
                                          <p:attrName>ppt_x</p:attrName>
                                          <p:attrName>ppt_y</p:attrName>
                                        </p:attrNameLst>
                                      </p:cBhvr>
                                      <p:rCtr x="21354" y="62"/>
                                    </p:animMotion>
                                  </p:childTnLst>
                                </p:cTn>
                              </p:par>
                              <p:par>
                                <p:cTn id="7" presetID="0" presetClass="path" presetSubtype="0" fill="hold" nodeType="withEffect">
                                  <p:stCondLst>
                                    <p:cond delay="0"/>
                                  </p:stCondLst>
                                  <p:childTnLst>
                                    <p:animMotion origin="layout" path="M -3.88889E-6 0.04043 L 0.21372 -0.08333 L 0.42223 0.00309 " pathEditMode="relative" rAng="0" ptsTypes="AAA">
                                      <p:cBhvr>
                                        <p:cTn id="8" dur="1150" fill="hold"/>
                                        <p:tgtEl>
                                          <p:spTgt spid="12"/>
                                        </p:tgtEl>
                                        <p:attrNameLst>
                                          <p:attrName>ppt_x</p:attrName>
                                          <p:attrName>ppt_y</p:attrName>
                                        </p:attrNameLst>
                                      </p:cBhvr>
                                      <p:rCtr x="21111" y="-6204"/>
                                    </p:animMotion>
                                  </p:childTnLst>
                                </p:cTn>
                              </p:par>
                            </p:childTnLst>
                          </p:cTn>
                        </p:par>
                        <p:par>
                          <p:cTn id="9" fill="hold">
                            <p:stCondLst>
                              <p:cond delay="1150"/>
                            </p:stCondLst>
                            <p:childTnLst>
                              <p:par>
                                <p:cTn id="10" presetID="1" presetClass="entr" presetSubtype="0" fill="hold" nodeType="afterEffect">
                                  <p:stCondLst>
                                    <p:cond delay="200"/>
                                  </p:stCondLst>
                                  <p:childTnLst>
                                    <p:set>
                                      <p:cBhvr>
                                        <p:cTn id="11" dur="1" fill="hold">
                                          <p:stCondLst>
                                            <p:cond delay="0"/>
                                          </p:stCondLst>
                                        </p:cTn>
                                        <p:tgtEl>
                                          <p:spTgt spid="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08A2426-932D-AC41-8C43-20771F8092EE}"/>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100000" l="0" r="100000">
                        <a14:foregroundMark x1="87597" y1="29530" x2="53488" y2="12752"/>
                        <a14:foregroundMark x1="41860" y1="87919" x2="41860" y2="99329"/>
                        <a14:foregroundMark x1="65116" y1="83221" x2="64341" y2="99329"/>
                        <a14:backgroundMark x1="49612" y1="1342" x2="86047" y2="1342"/>
                      </a14:backgroundRemoval>
                    </a14:imgEffect>
                  </a14:imgLayer>
                </a14:imgProps>
              </a:ext>
              <a:ext uri="{28A0092B-C50C-407E-A947-70E740481C1C}">
                <a14:useLocalDpi xmlns:a14="http://schemas.microsoft.com/office/drawing/2010/main"/>
              </a:ext>
            </a:extLst>
          </a:blip>
          <a:srcRect t="-20226"/>
          <a:stretch/>
        </p:blipFill>
        <p:spPr>
          <a:xfrm>
            <a:off x="8278309" y="2799007"/>
            <a:ext cx="769521" cy="1066623"/>
          </a:xfrm>
          <a:prstGeom prst="rect">
            <a:avLst/>
          </a:prstGeom>
        </p:spPr>
      </p:pic>
      <p:sp>
        <p:nvSpPr>
          <p:cNvPr id="2" name="Title 1"/>
          <p:cNvSpPr>
            <a:spLocks noGrp="1"/>
          </p:cNvSpPr>
          <p:nvPr>
            <p:ph type="title"/>
          </p:nvPr>
        </p:nvSpPr>
        <p:spPr/>
        <p:txBody>
          <a:bodyPr>
            <a:normAutofit fontScale="90000"/>
          </a:bodyPr>
          <a:lstStyle/>
          <a:p>
            <a:r>
              <a:rPr lang="en-US" dirty="0"/>
              <a:t>Ultra wideband can better disambiguate multipath and identify signal arrival time</a:t>
            </a:r>
          </a:p>
        </p:txBody>
      </p:sp>
      <p:cxnSp>
        <p:nvCxnSpPr>
          <p:cNvPr id="6" name="Straight Arrow Connector 5"/>
          <p:cNvCxnSpPr/>
          <p:nvPr/>
        </p:nvCxnSpPr>
        <p:spPr>
          <a:xfrm flipV="1">
            <a:off x="3205109" y="3429998"/>
            <a:ext cx="4781849" cy="47335"/>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cxnSpLocks/>
          </p:cNvCxnSpPr>
          <p:nvPr/>
        </p:nvCxnSpPr>
        <p:spPr>
          <a:xfrm flipV="1">
            <a:off x="3205106" y="2764594"/>
            <a:ext cx="2613325" cy="712740"/>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a:off x="6109782" y="2705538"/>
            <a:ext cx="1998199" cy="611453"/>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1" name="Content Placeholder 3"/>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l="33054" r="38659" b="27887"/>
          <a:stretch/>
        </p:blipFill>
        <p:spPr>
          <a:xfrm>
            <a:off x="2907591" y="3131837"/>
            <a:ext cx="595032" cy="370307"/>
          </a:xfrm>
        </p:spPr>
      </p:pic>
      <p:pic>
        <p:nvPicPr>
          <p:cNvPr id="13" name="Content Placeholder 3"/>
          <p:cNvPicPr>
            <a:picLocks noChangeAspect="1"/>
          </p:cNvPicPr>
          <p:nvPr/>
        </p:nvPicPr>
        <p:blipFill rotWithShape="1">
          <a:blip r:embed="rId4" cstate="screen">
            <a:extLst>
              <a:ext uri="{28A0092B-C50C-407E-A947-70E740481C1C}">
                <a14:useLocalDpi xmlns:a14="http://schemas.microsoft.com/office/drawing/2010/main"/>
              </a:ext>
            </a:extLst>
          </a:blip>
          <a:srcRect l="33054" r="38659" b="27887"/>
          <a:stretch/>
        </p:blipFill>
        <p:spPr>
          <a:xfrm>
            <a:off x="2907591" y="3119432"/>
            <a:ext cx="595032" cy="370307"/>
          </a:xfrm>
          <a:prstGeom prst="rect">
            <a:avLst/>
          </a:prstGeom>
        </p:spPr>
      </p:pic>
      <p:grpSp>
        <p:nvGrpSpPr>
          <p:cNvPr id="16" name="Group 15"/>
          <p:cNvGrpSpPr/>
          <p:nvPr/>
        </p:nvGrpSpPr>
        <p:grpSpPr>
          <a:xfrm>
            <a:off x="2907591" y="4687514"/>
            <a:ext cx="5282132" cy="1129431"/>
            <a:chOff x="1937180" y="5011425"/>
            <a:chExt cx="7042842" cy="1505907"/>
          </a:xfrm>
        </p:grpSpPr>
        <p:pic>
          <p:nvPicPr>
            <p:cNvPr id="14" name="Content Placeholder 3"/>
            <p:cNvPicPr>
              <a:picLocks noChangeAspect="1"/>
            </p:cNvPicPr>
            <p:nvPr/>
          </p:nvPicPr>
          <p:blipFill rotWithShape="1">
            <a:blip r:embed="rId4" cstate="screen">
              <a:extLst>
                <a:ext uri="{28A0092B-C50C-407E-A947-70E740481C1C}">
                  <a14:useLocalDpi xmlns:a14="http://schemas.microsoft.com/office/drawing/2010/main"/>
                </a:ext>
              </a:extLst>
            </a:blip>
            <a:srcRect r="43147"/>
            <a:stretch/>
          </p:blipFill>
          <p:spPr>
            <a:xfrm>
              <a:off x="1937180" y="5011426"/>
              <a:ext cx="3507193" cy="1505906"/>
            </a:xfrm>
            <a:prstGeom prst="rect">
              <a:avLst/>
            </a:prstGeom>
          </p:spPr>
        </p:pic>
        <p:pic>
          <p:nvPicPr>
            <p:cNvPr id="15" name="Content Placeholder 3"/>
            <p:cNvPicPr>
              <a:picLocks noChangeAspect="1"/>
            </p:cNvPicPr>
            <p:nvPr/>
          </p:nvPicPr>
          <p:blipFill rotWithShape="1">
            <a:blip r:embed="rId4" cstate="screen">
              <a:extLst>
                <a:ext uri="{28A0092B-C50C-407E-A947-70E740481C1C}">
                  <a14:useLocalDpi xmlns:a14="http://schemas.microsoft.com/office/drawing/2010/main"/>
                </a:ext>
              </a:extLst>
            </a:blip>
            <a:srcRect l="42686"/>
            <a:stretch/>
          </p:blipFill>
          <p:spPr>
            <a:xfrm>
              <a:off x="5444373" y="5011425"/>
              <a:ext cx="3535649" cy="1505906"/>
            </a:xfrm>
            <a:prstGeom prst="rect">
              <a:avLst/>
            </a:prstGeom>
          </p:spPr>
        </p:pic>
      </p:grpSp>
      <p:sp>
        <p:nvSpPr>
          <p:cNvPr id="21" name="Slide Number Placeholder 20"/>
          <p:cNvSpPr>
            <a:spLocks noGrp="1"/>
          </p:cNvSpPr>
          <p:nvPr>
            <p:ph type="sldNum" sz="quarter" idx="12"/>
          </p:nvPr>
        </p:nvSpPr>
        <p:spPr/>
        <p:txBody>
          <a:bodyPr>
            <a:normAutofit/>
          </a:bodyPr>
          <a:lstStyle/>
          <a:p>
            <a:fld id="{4FAB73BC-B049-4115-A692-8D63A059BFB8}" type="slidenum">
              <a:rPr lang="en-US" smtClean="0"/>
              <a:t>55</a:t>
            </a:fld>
            <a:endParaRPr lang="en-US" dirty="0"/>
          </a:p>
        </p:txBody>
      </p:sp>
      <p:cxnSp>
        <p:nvCxnSpPr>
          <p:cNvPr id="22" name="Straight Connector 21"/>
          <p:cNvCxnSpPr/>
          <p:nvPr/>
        </p:nvCxnSpPr>
        <p:spPr>
          <a:xfrm>
            <a:off x="5174185" y="2645503"/>
            <a:ext cx="154595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flipH="1">
            <a:off x="5128466" y="4554397"/>
            <a:ext cx="45719" cy="1395663"/>
          </a:xfrm>
          <a:prstGeom prst="rect">
            <a:avLst/>
          </a:prstGeom>
          <a:solidFill>
            <a:srgbClr val="F79646">
              <a:alpha val="50196"/>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5586695" y="4675105"/>
            <a:ext cx="550015" cy="122459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5559767" y="4687513"/>
            <a:ext cx="550015" cy="122459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20" name="Picture 19">
            <a:extLst>
              <a:ext uri="{FF2B5EF4-FFF2-40B4-BE49-F238E27FC236}">
                <a16:creationId xmlns:a16="http://schemas.microsoft.com/office/drawing/2014/main" id="{481D221A-75BA-8647-BFA8-D8446822C098}"/>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100000" l="0" r="100000">
                        <a14:foregroundMark x1="87597" y1="29530" x2="53488" y2="12752"/>
                        <a14:foregroundMark x1="41860" y1="87919" x2="41860" y2="99329"/>
                        <a14:foregroundMark x1="65116" y1="83221" x2="64341" y2="99329"/>
                        <a14:backgroundMark x1="49612" y1="1342" x2="86047" y2="1342"/>
                      </a14:backgroundRemoval>
                    </a14:imgEffect>
                  </a14:imgLayer>
                </a14:imgProps>
              </a:ext>
              <a:ext uri="{28A0092B-C50C-407E-A947-70E740481C1C}">
                <a14:useLocalDpi xmlns:a14="http://schemas.microsoft.com/office/drawing/2010/main"/>
              </a:ext>
            </a:extLst>
          </a:blip>
          <a:srcRect t="-20226"/>
          <a:stretch/>
        </p:blipFill>
        <p:spPr>
          <a:xfrm>
            <a:off x="2290480" y="2764594"/>
            <a:ext cx="769521" cy="1066623"/>
          </a:xfrm>
          <a:prstGeom prst="rect">
            <a:avLst/>
          </a:prstGeom>
        </p:spPr>
      </p:pic>
    </p:spTree>
    <p:extLst>
      <p:ext uri="{BB962C8B-B14F-4D97-AF65-F5344CB8AC3E}">
        <p14:creationId xmlns:p14="http://schemas.microsoft.com/office/powerpoint/2010/main" val="299657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nodeType="clickEffect">
                                  <p:stCondLst>
                                    <p:cond delay="0"/>
                                  </p:stCondLst>
                                  <p:childTnLst>
                                    <p:animMotion origin="layout" path="M 2.77778E-6 -1.97531E-6 L 0.22847 -0.08765 L 0.45243 -0.025 " pathEditMode="relative" rAng="0" ptsTypes="AAA">
                                      <p:cBhvr>
                                        <p:cTn id="6" dur="1150" fill="hold"/>
                                        <p:tgtEl>
                                          <p:spTgt spid="11"/>
                                        </p:tgtEl>
                                        <p:attrNameLst>
                                          <p:attrName>ppt_x</p:attrName>
                                          <p:attrName>ppt_y</p:attrName>
                                        </p:attrNameLst>
                                      </p:cBhvr>
                                      <p:rCtr x="22622" y="-4383"/>
                                    </p:animMotion>
                                  </p:childTnLst>
                                </p:cTn>
                              </p:par>
                              <p:par>
                                <p:cTn id="7" presetID="0" presetClass="path" presetSubtype="0" fill="hold" nodeType="withEffect">
                                  <p:stCondLst>
                                    <p:cond delay="0"/>
                                  </p:stCondLst>
                                  <p:childTnLst>
                                    <p:animMotion origin="layout" path="M -0.00261 0.02932 L 0.45243 0.02377 " pathEditMode="relative" rAng="0" ptsTypes="AA">
                                      <p:cBhvr>
                                        <p:cTn id="8" dur="1000" fill="hold"/>
                                        <p:tgtEl>
                                          <p:spTgt spid="13"/>
                                        </p:tgtEl>
                                        <p:attrNameLst>
                                          <p:attrName>ppt_x</p:attrName>
                                          <p:attrName>ppt_y</p:attrName>
                                        </p:attrNameLst>
                                      </p:cBhvr>
                                      <p:rCtr x="22743" y="-278"/>
                                    </p:animMotion>
                                  </p:childTnLst>
                                </p:cTn>
                              </p:par>
                            </p:childTnLst>
                          </p:cTn>
                        </p:par>
                        <p:par>
                          <p:cTn id="9" fill="hold">
                            <p:stCondLst>
                              <p:cond delay="1150"/>
                            </p:stCondLst>
                            <p:childTnLst>
                              <p:par>
                                <p:cTn id="10" presetID="1" presetClass="entr" presetSubtype="0" fill="hold" nodeType="afterEffect">
                                  <p:stCondLst>
                                    <p:cond delay="20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3FF5C-E020-704F-99E1-8A91974FD088}"/>
              </a:ext>
            </a:extLst>
          </p:cNvPr>
          <p:cNvSpPr>
            <a:spLocks noGrp="1"/>
          </p:cNvSpPr>
          <p:nvPr>
            <p:ph type="title"/>
          </p:nvPr>
        </p:nvSpPr>
        <p:spPr/>
        <p:txBody>
          <a:bodyPr>
            <a:normAutofit/>
          </a:bodyPr>
          <a:lstStyle/>
          <a:p>
            <a:r>
              <a:rPr lang="en-US" dirty="0"/>
              <a:t>Design: localizing a UWB reflector tag</a:t>
            </a:r>
            <a:endParaRPr lang="en-US" dirty="0">
              <a:latin typeface="Seravek" panose="020B0503040000020004" pitchFamily="34" charset="0"/>
            </a:endParaRPr>
          </a:p>
        </p:txBody>
      </p:sp>
      <p:sp>
        <p:nvSpPr>
          <p:cNvPr id="4" name="Slide Number Placeholder 3">
            <a:extLst>
              <a:ext uri="{FF2B5EF4-FFF2-40B4-BE49-F238E27FC236}">
                <a16:creationId xmlns:a16="http://schemas.microsoft.com/office/drawing/2014/main" id="{E3D9FF0F-401F-0A41-86ED-128307D779FC}"/>
              </a:ext>
            </a:extLst>
          </p:cNvPr>
          <p:cNvSpPr>
            <a:spLocks noGrp="1"/>
          </p:cNvSpPr>
          <p:nvPr>
            <p:ph type="sldNum" sz="quarter" idx="12"/>
          </p:nvPr>
        </p:nvSpPr>
        <p:spPr/>
        <p:txBody>
          <a:bodyPr/>
          <a:lstStyle/>
          <a:p>
            <a:fld id="{434A358D-2637-E146-A3BD-05BD470B507B}" type="slidenum">
              <a:rPr lang="en-US" smtClean="0"/>
              <a:t>56</a:t>
            </a:fld>
            <a:endParaRPr lang="en-US" dirty="0"/>
          </a:p>
        </p:txBody>
      </p:sp>
      <p:pic>
        <p:nvPicPr>
          <p:cNvPr id="8" name="Picture 7">
            <a:extLst>
              <a:ext uri="{FF2B5EF4-FFF2-40B4-BE49-F238E27FC236}">
                <a16:creationId xmlns:a16="http://schemas.microsoft.com/office/drawing/2014/main" id="{3208F98E-9FBA-2B49-8044-9EE6B82B4F2A}"/>
              </a:ext>
            </a:extLst>
          </p:cNvPr>
          <p:cNvPicPr>
            <a:picLocks noChangeAspect="1"/>
          </p:cNvPicPr>
          <p:nvPr/>
        </p:nvPicPr>
        <p:blipFill>
          <a:blip r:embed="rId2"/>
          <a:stretch>
            <a:fillRect/>
          </a:stretch>
        </p:blipFill>
        <p:spPr>
          <a:xfrm>
            <a:off x="1960265" y="2068241"/>
            <a:ext cx="8271471" cy="3241523"/>
          </a:xfrm>
          <a:prstGeom prst="rect">
            <a:avLst/>
          </a:prstGeom>
        </p:spPr>
      </p:pic>
      <p:sp>
        <p:nvSpPr>
          <p:cNvPr id="9" name="Rectangle 8">
            <a:extLst>
              <a:ext uri="{FF2B5EF4-FFF2-40B4-BE49-F238E27FC236}">
                <a16:creationId xmlns:a16="http://schemas.microsoft.com/office/drawing/2014/main" id="{EF37465F-F17C-234B-9E40-E52E5330A6DC}"/>
              </a:ext>
            </a:extLst>
          </p:cNvPr>
          <p:cNvSpPr/>
          <p:nvPr/>
        </p:nvSpPr>
        <p:spPr>
          <a:xfrm>
            <a:off x="1782916" y="2176207"/>
            <a:ext cx="2163097" cy="271370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a:t>Sender</a:t>
            </a:r>
          </a:p>
          <a:p>
            <a:pPr algn="ctr"/>
            <a:r>
              <a:rPr lang="en-US" sz="2400" dirty="0"/>
              <a:t>(</a:t>
            </a:r>
            <a:r>
              <a:rPr lang="en-US" sz="2400" dirty="0" err="1"/>
              <a:t>mW</a:t>
            </a:r>
            <a:r>
              <a:rPr lang="en-US" sz="2400" dirty="0"/>
              <a:t> - W)</a:t>
            </a:r>
          </a:p>
        </p:txBody>
      </p:sp>
      <p:sp>
        <p:nvSpPr>
          <p:cNvPr id="10" name="Rectangle 9">
            <a:extLst>
              <a:ext uri="{FF2B5EF4-FFF2-40B4-BE49-F238E27FC236}">
                <a16:creationId xmlns:a16="http://schemas.microsoft.com/office/drawing/2014/main" id="{2BEDA504-03E0-5D40-8394-FF9DECD06F4B}"/>
              </a:ext>
            </a:extLst>
          </p:cNvPr>
          <p:cNvSpPr/>
          <p:nvPr/>
        </p:nvSpPr>
        <p:spPr>
          <a:xfrm>
            <a:off x="8245988" y="2170705"/>
            <a:ext cx="2163097" cy="271370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a:t>Receiver</a:t>
            </a:r>
          </a:p>
          <a:p>
            <a:pPr algn="ctr"/>
            <a:r>
              <a:rPr lang="en-US" sz="2400" dirty="0"/>
              <a:t>(</a:t>
            </a:r>
            <a:r>
              <a:rPr lang="en-US" sz="2400" dirty="0" err="1"/>
              <a:t>mW</a:t>
            </a:r>
            <a:r>
              <a:rPr lang="en-US" sz="2400" dirty="0"/>
              <a:t> - W)</a:t>
            </a:r>
          </a:p>
        </p:txBody>
      </p:sp>
      <p:sp>
        <p:nvSpPr>
          <p:cNvPr id="11" name="Rectangle 10">
            <a:extLst>
              <a:ext uri="{FF2B5EF4-FFF2-40B4-BE49-F238E27FC236}">
                <a16:creationId xmlns:a16="http://schemas.microsoft.com/office/drawing/2014/main" id="{9DBDA3C9-5E06-C54D-BB16-18DD473E0EEE}"/>
              </a:ext>
            </a:extLst>
          </p:cNvPr>
          <p:cNvSpPr/>
          <p:nvPr/>
        </p:nvSpPr>
        <p:spPr>
          <a:xfrm>
            <a:off x="5119328" y="2778625"/>
            <a:ext cx="2163097" cy="271370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a:t>Reflector</a:t>
            </a:r>
          </a:p>
          <a:p>
            <a:pPr algn="ctr"/>
            <a:r>
              <a:rPr lang="en-US" sz="2400" dirty="0"/>
              <a:t>(</a:t>
            </a:r>
            <a:r>
              <a:rPr lang="en-US" sz="2400" dirty="0" err="1"/>
              <a:t>nW</a:t>
            </a:r>
            <a:r>
              <a:rPr lang="en-US" sz="2400" dirty="0"/>
              <a:t>)</a:t>
            </a:r>
          </a:p>
        </p:txBody>
      </p:sp>
      <p:pic>
        <p:nvPicPr>
          <p:cNvPr id="12" name="Picture 11">
            <a:extLst>
              <a:ext uri="{FF2B5EF4-FFF2-40B4-BE49-F238E27FC236}">
                <a16:creationId xmlns:a16="http://schemas.microsoft.com/office/drawing/2014/main" id="{26276377-2AA0-8F43-AB15-883FD82083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71329" y="4653812"/>
            <a:ext cx="1665169" cy="461189"/>
          </a:xfrm>
          <a:prstGeom prst="rect">
            <a:avLst/>
          </a:prstGeom>
        </p:spPr>
      </p:pic>
      <p:pic>
        <p:nvPicPr>
          <p:cNvPr id="5" name="Picture 4">
            <a:extLst>
              <a:ext uri="{FF2B5EF4-FFF2-40B4-BE49-F238E27FC236}">
                <a16:creationId xmlns:a16="http://schemas.microsoft.com/office/drawing/2014/main" id="{AC2AA984-C1FC-D34F-9F4F-1B320CE233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79246" y="5224275"/>
            <a:ext cx="4233505" cy="1591744"/>
          </a:xfrm>
          <a:prstGeom prst="rect">
            <a:avLst/>
          </a:prstGeom>
          <a:ln w="25400">
            <a:solidFill>
              <a:schemeClr val="tx1"/>
            </a:solidFill>
          </a:ln>
        </p:spPr>
      </p:pic>
    </p:spTree>
    <p:extLst>
      <p:ext uri="{BB962C8B-B14F-4D97-AF65-F5344CB8AC3E}">
        <p14:creationId xmlns:p14="http://schemas.microsoft.com/office/powerpoint/2010/main" val="20997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E1DA9-DD34-C546-BA71-FACF8D4B2A9A}"/>
              </a:ext>
            </a:extLst>
          </p:cNvPr>
          <p:cNvSpPr>
            <a:spLocks noGrp="1"/>
          </p:cNvSpPr>
          <p:nvPr>
            <p:ph type="title"/>
          </p:nvPr>
        </p:nvSpPr>
        <p:spPr/>
        <p:txBody>
          <a:bodyPr>
            <a:normAutofit fontScale="90000"/>
          </a:bodyPr>
          <a:lstStyle/>
          <a:p>
            <a:r>
              <a:rPr lang="en-US" dirty="0"/>
              <a:t>There is a new tradeoff to introduce to enable wide-area ultra-low power, high-quality localization</a:t>
            </a:r>
          </a:p>
        </p:txBody>
      </p:sp>
      <p:sp>
        <p:nvSpPr>
          <p:cNvPr id="3" name="Content Placeholder 2">
            <a:extLst>
              <a:ext uri="{FF2B5EF4-FFF2-40B4-BE49-F238E27FC236}">
                <a16:creationId xmlns:a16="http://schemas.microsoft.com/office/drawing/2014/main" id="{444A8D36-7987-6645-AE21-22D31BED9D33}"/>
              </a:ext>
            </a:extLst>
          </p:cNvPr>
          <p:cNvSpPr>
            <a:spLocks noGrp="1"/>
          </p:cNvSpPr>
          <p:nvPr>
            <p:ph idx="1"/>
          </p:nvPr>
        </p:nvSpPr>
        <p:spPr>
          <a:xfrm>
            <a:off x="1900902" y="1600201"/>
            <a:ext cx="9681497" cy="4525963"/>
          </a:xfrm>
        </p:spPr>
        <p:txBody>
          <a:bodyPr/>
          <a:lstStyle/>
          <a:p>
            <a:r>
              <a:rPr lang="en-US" dirty="0"/>
              <a:t>Covers areas 30m+</a:t>
            </a:r>
          </a:p>
          <a:p>
            <a:pPr lvl="1"/>
            <a:r>
              <a:rPr lang="en-US" dirty="0"/>
              <a:t>“through walls”</a:t>
            </a:r>
          </a:p>
          <a:p>
            <a:r>
              <a:rPr lang="en-US" dirty="0"/>
              <a:t>Decimeter accurate</a:t>
            </a:r>
          </a:p>
          <a:p>
            <a:r>
              <a:rPr lang="en-US" dirty="0"/>
              <a:t>&lt;1 µW tag</a:t>
            </a:r>
          </a:p>
          <a:p>
            <a:pPr lvl="1"/>
            <a:r>
              <a:rPr lang="en-US" dirty="0"/>
              <a:t>(COTS, can do order of magnitude or more better with VLSI)</a:t>
            </a:r>
          </a:p>
          <a:p>
            <a:r>
              <a:rPr lang="en-US" dirty="0"/>
              <a:t>(Nearly) unlimited number of concurrent tags</a:t>
            </a:r>
          </a:p>
          <a:p>
            <a:r>
              <a:rPr lang="en-US" b="1" dirty="0">
                <a:solidFill>
                  <a:schemeClr val="accent2"/>
                </a:solidFill>
              </a:rPr>
              <a:t>Cost: 1-15+ minutes per location fix</a:t>
            </a:r>
          </a:p>
          <a:p>
            <a:pPr lvl="1"/>
            <a:r>
              <a:rPr lang="en-US" b="1" dirty="0">
                <a:solidFill>
                  <a:schemeClr val="accent2"/>
                </a:solidFill>
              </a:rPr>
              <a:t>A latency/energy tradeoff for localization</a:t>
            </a:r>
          </a:p>
        </p:txBody>
      </p:sp>
      <p:sp>
        <p:nvSpPr>
          <p:cNvPr id="4" name="Slide Number Placeholder 3">
            <a:extLst>
              <a:ext uri="{FF2B5EF4-FFF2-40B4-BE49-F238E27FC236}">
                <a16:creationId xmlns:a16="http://schemas.microsoft.com/office/drawing/2014/main" id="{7F6DF815-42A6-A047-B277-BCA70C36AE71}"/>
              </a:ext>
            </a:extLst>
          </p:cNvPr>
          <p:cNvSpPr>
            <a:spLocks noGrp="1"/>
          </p:cNvSpPr>
          <p:nvPr>
            <p:ph type="sldNum" sz="quarter" idx="12"/>
          </p:nvPr>
        </p:nvSpPr>
        <p:spPr/>
        <p:txBody>
          <a:bodyPr/>
          <a:lstStyle/>
          <a:p>
            <a:fld id="{434A358D-2637-E146-A3BD-05BD470B507B}" type="slidenum">
              <a:rPr lang="en-US" smtClean="0"/>
              <a:t>57</a:t>
            </a:fld>
            <a:endParaRPr lang="en-US"/>
          </a:p>
        </p:txBody>
      </p:sp>
      <p:pic>
        <p:nvPicPr>
          <p:cNvPr id="5" name="Picture 4">
            <a:extLst>
              <a:ext uri="{FF2B5EF4-FFF2-40B4-BE49-F238E27FC236}">
                <a16:creationId xmlns:a16="http://schemas.microsoft.com/office/drawing/2014/main" id="{BE116054-EE14-C847-876C-806FC945F3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642144" y="2704353"/>
            <a:ext cx="3631717" cy="1005851"/>
          </a:xfrm>
          <a:prstGeom prst="rect">
            <a:avLst/>
          </a:prstGeom>
        </p:spPr>
      </p:pic>
      <p:pic>
        <p:nvPicPr>
          <p:cNvPr id="6" name="Picture 4" descr="Image result for penny">
            <a:extLst>
              <a:ext uri="{FF2B5EF4-FFF2-40B4-BE49-F238E27FC236}">
                <a16:creationId xmlns:a16="http://schemas.microsoft.com/office/drawing/2014/main" id="{6BEFCC0E-92F2-EB45-92B9-5B6055AF831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9600" y="5049356"/>
            <a:ext cx="1004211" cy="100421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19323FB-B4CE-7E4C-A3B0-91E19BD385FF}"/>
              </a:ext>
            </a:extLst>
          </p:cNvPr>
          <p:cNvSpPr txBox="1"/>
          <p:nvPr/>
        </p:nvSpPr>
        <p:spPr>
          <a:xfrm>
            <a:off x="1" y="6119336"/>
            <a:ext cx="10788503" cy="707694"/>
          </a:xfrm>
          <a:prstGeom prst="rect">
            <a:avLst/>
          </a:prstGeom>
          <a:solidFill>
            <a:schemeClr val="bg1">
              <a:alpha val="85000"/>
            </a:schemeClr>
          </a:solidFill>
        </p:spPr>
        <p:txBody>
          <a:bodyPr wrap="square" rtlCol="0">
            <a:spAutoFit/>
          </a:bodyPr>
          <a:lstStyle/>
          <a:p>
            <a:r>
              <a:rPr lang="en-US" sz="1333" dirty="0" err="1">
                <a:latin typeface="Seravek Light"/>
                <a:cs typeface="Seravek Light"/>
              </a:rPr>
              <a:t>Slocalization</a:t>
            </a:r>
            <a:r>
              <a:rPr lang="en-US" sz="1333" dirty="0">
                <a:latin typeface="Seravek Light"/>
                <a:cs typeface="Seravek Light"/>
              </a:rPr>
              <a:t>: Sub-</a:t>
            </a:r>
            <a:r>
              <a:rPr lang="el-GR" sz="1333" dirty="0">
                <a:latin typeface="Seravek Light"/>
                <a:cs typeface="Seravek Light"/>
              </a:rPr>
              <a:t>μ</a:t>
            </a:r>
            <a:r>
              <a:rPr lang="en-US" sz="1333" dirty="0">
                <a:latin typeface="Seravek Light"/>
                <a:cs typeface="Seravek Light"/>
              </a:rPr>
              <a:t>W Ultra Wideband Backscatter Localization </a:t>
            </a:r>
            <a:br>
              <a:rPr lang="en-US" sz="1333" dirty="0">
                <a:latin typeface="Seravek Light"/>
                <a:cs typeface="Seravek Light"/>
              </a:rPr>
            </a:br>
            <a:r>
              <a:rPr lang="en-US" sz="1333" b="1" dirty="0">
                <a:latin typeface="Seravek Light"/>
                <a:cs typeface="Seravek Light"/>
              </a:rPr>
              <a:t>Pat </a:t>
            </a:r>
            <a:r>
              <a:rPr lang="en-US" sz="1333" b="1" dirty="0" err="1">
                <a:latin typeface="Seravek Light"/>
                <a:cs typeface="Seravek Light"/>
              </a:rPr>
              <a:t>Pannuto</a:t>
            </a:r>
            <a:r>
              <a:rPr lang="en-US" sz="1333" dirty="0">
                <a:latin typeface="Seravek Light"/>
                <a:cs typeface="Seravek Light"/>
              </a:rPr>
              <a:t>, </a:t>
            </a:r>
            <a:r>
              <a:rPr lang="en-US" sz="1333" dirty="0" err="1">
                <a:latin typeface="Seravek Light"/>
                <a:cs typeface="Seravek Light"/>
              </a:rPr>
              <a:t>Kempke</a:t>
            </a:r>
            <a:r>
              <a:rPr lang="en-US" sz="1333" dirty="0">
                <a:latin typeface="Seravek Light"/>
                <a:cs typeface="Seravek Light"/>
              </a:rPr>
              <a:t>, Benjamin, and Prabal Dutta</a:t>
            </a:r>
            <a:br>
              <a:rPr lang="en-US" sz="1333" dirty="0">
                <a:latin typeface="Seravek Light"/>
                <a:cs typeface="Seravek Light"/>
              </a:rPr>
            </a:br>
            <a:r>
              <a:rPr lang="en-US" sz="1333" dirty="0">
                <a:latin typeface="Seravek Light"/>
                <a:cs typeface="Seravek Light"/>
              </a:rPr>
              <a:t>Proceedings of the 17th ACM/IEEE International Conference on Information Processing in Sensor Networks (IPSN’18). </a:t>
            </a:r>
            <a:r>
              <a:rPr lang="en-US" sz="1333" b="1" dirty="0">
                <a:latin typeface="Seravek Light"/>
                <a:cs typeface="Seravek Light"/>
              </a:rPr>
              <a:t>Best Paper Finalist.</a:t>
            </a:r>
            <a:endParaRPr lang="en-US" sz="1333" dirty="0">
              <a:latin typeface="Seravek Light"/>
              <a:cs typeface="Seravek Light"/>
            </a:endParaRPr>
          </a:p>
        </p:txBody>
      </p:sp>
      <p:sp>
        <p:nvSpPr>
          <p:cNvPr id="8" name="Action Button: Information 7">
            <a:hlinkClick r:id="" action="ppaction://noaction" highlightClick="1"/>
            <a:extLst>
              <a:ext uri="{FF2B5EF4-FFF2-40B4-BE49-F238E27FC236}">
                <a16:creationId xmlns:a16="http://schemas.microsoft.com/office/drawing/2014/main" id="{E08A06AE-7885-6A43-9A5A-2173AD99BE31}"/>
              </a:ext>
            </a:extLst>
          </p:cNvPr>
          <p:cNvSpPr/>
          <p:nvPr/>
        </p:nvSpPr>
        <p:spPr>
          <a:xfrm>
            <a:off x="10942101" y="6435232"/>
            <a:ext cx="223739" cy="223739"/>
          </a:xfrm>
          <a:prstGeom prst="actionButtonInformation">
            <a:avLst/>
          </a:prstGeom>
          <a:solidFill>
            <a:schemeClr val="bg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sz="2400" dirty="0"/>
          </a:p>
        </p:txBody>
      </p:sp>
    </p:spTree>
    <p:extLst>
      <p:ext uri="{BB962C8B-B14F-4D97-AF65-F5344CB8AC3E}">
        <p14:creationId xmlns:p14="http://schemas.microsoft.com/office/powerpoint/2010/main" val="111143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47CFE-94A1-D0BF-F345-4033CCC48F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336B7-AA5A-FBD6-DA13-C3DD793FDC78}"/>
              </a:ext>
            </a:extLst>
          </p:cNvPr>
          <p:cNvSpPr>
            <a:spLocks noGrp="1"/>
          </p:cNvSpPr>
          <p:nvPr>
            <p:ph type="title"/>
          </p:nvPr>
        </p:nvSpPr>
        <p:spPr/>
        <p:txBody>
          <a:bodyPr>
            <a:normAutofit fontScale="90000"/>
          </a:bodyPr>
          <a:lstStyle/>
          <a:p>
            <a:r>
              <a:rPr lang="en-US" dirty="0"/>
              <a:t>UWB Backscatter is passive reflection of a lot less energy than traditional communications</a:t>
            </a:r>
          </a:p>
        </p:txBody>
      </p:sp>
      <p:sp>
        <p:nvSpPr>
          <p:cNvPr id="4" name="Slide Number Placeholder 3">
            <a:extLst>
              <a:ext uri="{FF2B5EF4-FFF2-40B4-BE49-F238E27FC236}">
                <a16:creationId xmlns:a16="http://schemas.microsoft.com/office/drawing/2014/main" id="{D3AF8444-C230-0770-4D52-A819C53F1CA4}"/>
              </a:ext>
            </a:extLst>
          </p:cNvPr>
          <p:cNvSpPr>
            <a:spLocks noGrp="1"/>
          </p:cNvSpPr>
          <p:nvPr>
            <p:ph type="sldNum" sz="quarter" idx="12"/>
          </p:nvPr>
        </p:nvSpPr>
        <p:spPr/>
        <p:txBody>
          <a:bodyPr/>
          <a:lstStyle/>
          <a:p>
            <a:fld id="{434A358D-2637-E146-A3BD-05BD470B507B}" type="slidenum">
              <a:rPr lang="en-US" smtClean="0"/>
              <a:t>58</a:t>
            </a:fld>
            <a:endParaRPr lang="en-US"/>
          </a:p>
        </p:txBody>
      </p:sp>
      <p:pic>
        <p:nvPicPr>
          <p:cNvPr id="12" name="Picture 11">
            <a:extLst>
              <a:ext uri="{FF2B5EF4-FFF2-40B4-BE49-F238E27FC236}">
                <a16:creationId xmlns:a16="http://schemas.microsoft.com/office/drawing/2014/main" id="{C8CD58B8-BD7A-2596-13E1-80C0C9630814}"/>
              </a:ext>
            </a:extLst>
          </p:cNvPr>
          <p:cNvPicPr>
            <a:picLocks noChangeAspect="1"/>
          </p:cNvPicPr>
          <p:nvPr/>
        </p:nvPicPr>
        <p:blipFill>
          <a:blip r:embed="rId3"/>
          <a:stretch>
            <a:fillRect/>
          </a:stretch>
        </p:blipFill>
        <p:spPr>
          <a:xfrm>
            <a:off x="1888067" y="2165004"/>
            <a:ext cx="8415867" cy="2726267"/>
          </a:xfrm>
          <a:prstGeom prst="rect">
            <a:avLst/>
          </a:prstGeom>
        </p:spPr>
      </p:pic>
      <p:sp>
        <p:nvSpPr>
          <p:cNvPr id="13" name="TextBox 12">
            <a:extLst>
              <a:ext uri="{FF2B5EF4-FFF2-40B4-BE49-F238E27FC236}">
                <a16:creationId xmlns:a16="http://schemas.microsoft.com/office/drawing/2014/main" id="{51583806-FE9C-FBD4-AAD0-FE42971FE84C}"/>
              </a:ext>
            </a:extLst>
          </p:cNvPr>
          <p:cNvSpPr txBox="1"/>
          <p:nvPr/>
        </p:nvSpPr>
        <p:spPr>
          <a:xfrm>
            <a:off x="3580190" y="3260039"/>
            <a:ext cx="907621" cy="748988"/>
          </a:xfrm>
          <a:prstGeom prst="rect">
            <a:avLst/>
          </a:prstGeom>
          <a:solidFill>
            <a:schemeClr val="bg1"/>
          </a:solidFill>
        </p:spPr>
        <p:txBody>
          <a:bodyPr wrap="none" rtlCol="0">
            <a:spAutoFit/>
          </a:bodyPr>
          <a:lstStyle/>
          <a:p>
            <a:r>
              <a:rPr lang="en-US" sz="4267" b="1" dirty="0">
                <a:solidFill>
                  <a:schemeClr val="accent6"/>
                </a:solidFill>
                <a:latin typeface="Seravek Light"/>
                <a:cs typeface="Seravek Light"/>
              </a:rPr>
              <a:t>5m</a:t>
            </a:r>
          </a:p>
        </p:txBody>
      </p:sp>
      <p:sp>
        <p:nvSpPr>
          <p:cNvPr id="14" name="TextBox 13">
            <a:extLst>
              <a:ext uri="{FF2B5EF4-FFF2-40B4-BE49-F238E27FC236}">
                <a16:creationId xmlns:a16="http://schemas.microsoft.com/office/drawing/2014/main" id="{A29B56CD-E4DF-5FE2-F2B9-C878C00A5246}"/>
              </a:ext>
            </a:extLst>
          </p:cNvPr>
          <p:cNvSpPr txBox="1"/>
          <p:nvPr/>
        </p:nvSpPr>
        <p:spPr>
          <a:xfrm>
            <a:off x="7751861" y="3260039"/>
            <a:ext cx="907621" cy="748988"/>
          </a:xfrm>
          <a:prstGeom prst="rect">
            <a:avLst/>
          </a:prstGeom>
          <a:solidFill>
            <a:schemeClr val="bg1"/>
          </a:solidFill>
        </p:spPr>
        <p:txBody>
          <a:bodyPr wrap="none" rtlCol="0">
            <a:spAutoFit/>
          </a:bodyPr>
          <a:lstStyle/>
          <a:p>
            <a:r>
              <a:rPr lang="en-US" sz="4267" b="1" dirty="0">
                <a:solidFill>
                  <a:schemeClr val="accent6"/>
                </a:solidFill>
                <a:latin typeface="Seravek Light"/>
                <a:cs typeface="Seravek Light"/>
              </a:rPr>
              <a:t>5m</a:t>
            </a:r>
          </a:p>
        </p:txBody>
      </p:sp>
      <p:sp>
        <p:nvSpPr>
          <p:cNvPr id="15" name="TextBox 14">
            <a:extLst>
              <a:ext uri="{FF2B5EF4-FFF2-40B4-BE49-F238E27FC236}">
                <a16:creationId xmlns:a16="http://schemas.microsoft.com/office/drawing/2014/main" id="{2AC9AF65-2A75-5FA0-B83D-5C754F0087F4}"/>
              </a:ext>
            </a:extLst>
          </p:cNvPr>
          <p:cNvSpPr txBox="1"/>
          <p:nvPr/>
        </p:nvSpPr>
        <p:spPr>
          <a:xfrm>
            <a:off x="394259" y="3830934"/>
            <a:ext cx="1920719" cy="584775"/>
          </a:xfrm>
          <a:prstGeom prst="rect">
            <a:avLst/>
          </a:prstGeom>
          <a:solidFill>
            <a:schemeClr val="bg1"/>
          </a:solidFill>
        </p:spPr>
        <p:txBody>
          <a:bodyPr wrap="none" rtlCol="0">
            <a:spAutoFit/>
          </a:bodyPr>
          <a:lstStyle/>
          <a:p>
            <a:r>
              <a:rPr lang="en-US" sz="3200" b="1" dirty="0">
                <a:solidFill>
                  <a:schemeClr val="accent6"/>
                </a:solidFill>
                <a:latin typeface="Seravek Light"/>
                <a:cs typeface="Seravek Light"/>
              </a:rPr>
              <a:t>-41.3 </a:t>
            </a:r>
            <a:r>
              <a:rPr lang="en-US" sz="3200" b="1" dirty="0" err="1">
                <a:solidFill>
                  <a:schemeClr val="accent6"/>
                </a:solidFill>
                <a:latin typeface="Seravek Light"/>
                <a:cs typeface="Seravek Light"/>
              </a:rPr>
              <a:t>dBm</a:t>
            </a:r>
            <a:endParaRPr lang="en-US" sz="3200" b="1" dirty="0">
              <a:solidFill>
                <a:schemeClr val="accent6"/>
              </a:solidFill>
              <a:latin typeface="Seravek Light"/>
              <a:cs typeface="Seravek Light"/>
            </a:endParaRPr>
          </a:p>
        </p:txBody>
      </p:sp>
      <p:sp>
        <p:nvSpPr>
          <p:cNvPr id="16" name="TextBox 15">
            <a:extLst>
              <a:ext uri="{FF2B5EF4-FFF2-40B4-BE49-F238E27FC236}">
                <a16:creationId xmlns:a16="http://schemas.microsoft.com/office/drawing/2014/main" id="{3DBAEFB8-156A-B5BD-3000-5C9A4F0B5A65}"/>
              </a:ext>
            </a:extLst>
          </p:cNvPr>
          <p:cNvSpPr txBox="1"/>
          <p:nvPr/>
        </p:nvSpPr>
        <p:spPr>
          <a:xfrm>
            <a:off x="4220444" y="2028850"/>
            <a:ext cx="1811714" cy="584775"/>
          </a:xfrm>
          <a:prstGeom prst="rect">
            <a:avLst/>
          </a:prstGeom>
          <a:noFill/>
        </p:spPr>
        <p:txBody>
          <a:bodyPr wrap="none" rtlCol="0">
            <a:spAutoFit/>
          </a:bodyPr>
          <a:lstStyle/>
          <a:p>
            <a:r>
              <a:rPr lang="en-US" sz="3200" b="1" dirty="0">
                <a:solidFill>
                  <a:schemeClr val="accent6"/>
                </a:solidFill>
                <a:latin typeface="Seravek Light"/>
                <a:cs typeface="Seravek Light"/>
              </a:rPr>
              <a:t>-100 </a:t>
            </a:r>
            <a:r>
              <a:rPr lang="en-US" sz="3200" b="1" dirty="0" err="1">
                <a:solidFill>
                  <a:schemeClr val="accent6"/>
                </a:solidFill>
                <a:latin typeface="Seravek Light"/>
                <a:cs typeface="Seravek Light"/>
              </a:rPr>
              <a:t>dBm</a:t>
            </a:r>
            <a:endParaRPr lang="en-US" sz="3200" b="1" dirty="0">
              <a:solidFill>
                <a:schemeClr val="accent6"/>
              </a:solidFill>
              <a:latin typeface="Seravek Light"/>
              <a:cs typeface="Seravek Light"/>
            </a:endParaRPr>
          </a:p>
        </p:txBody>
      </p:sp>
      <p:sp>
        <p:nvSpPr>
          <p:cNvPr id="17" name="TextBox 16">
            <a:extLst>
              <a:ext uri="{FF2B5EF4-FFF2-40B4-BE49-F238E27FC236}">
                <a16:creationId xmlns:a16="http://schemas.microsoft.com/office/drawing/2014/main" id="{BC81FC0A-36EE-4439-A291-E7D93FFA8375}"/>
              </a:ext>
            </a:extLst>
          </p:cNvPr>
          <p:cNvSpPr txBox="1"/>
          <p:nvPr/>
        </p:nvSpPr>
        <p:spPr>
          <a:xfrm>
            <a:off x="6551872" y="2028850"/>
            <a:ext cx="1811714" cy="584775"/>
          </a:xfrm>
          <a:prstGeom prst="rect">
            <a:avLst/>
          </a:prstGeom>
          <a:noFill/>
        </p:spPr>
        <p:txBody>
          <a:bodyPr wrap="none" rtlCol="0">
            <a:spAutoFit/>
          </a:bodyPr>
          <a:lstStyle/>
          <a:p>
            <a:r>
              <a:rPr lang="en-US" sz="3200" b="1" dirty="0">
                <a:solidFill>
                  <a:schemeClr val="accent6"/>
                </a:solidFill>
                <a:latin typeface="Seravek Light"/>
                <a:cs typeface="Seravek Light"/>
              </a:rPr>
              <a:t>-101 </a:t>
            </a:r>
            <a:r>
              <a:rPr lang="en-US" sz="3200" b="1" dirty="0" err="1">
                <a:solidFill>
                  <a:schemeClr val="accent6"/>
                </a:solidFill>
                <a:latin typeface="Seravek Light"/>
                <a:cs typeface="Seravek Light"/>
              </a:rPr>
              <a:t>dBm</a:t>
            </a:r>
            <a:endParaRPr lang="en-US" sz="3200" b="1" dirty="0">
              <a:solidFill>
                <a:schemeClr val="accent6"/>
              </a:solidFill>
              <a:latin typeface="Seravek Light"/>
              <a:cs typeface="Seravek Light"/>
            </a:endParaRPr>
          </a:p>
        </p:txBody>
      </p:sp>
      <p:sp>
        <p:nvSpPr>
          <p:cNvPr id="18" name="TextBox 17">
            <a:extLst>
              <a:ext uri="{FF2B5EF4-FFF2-40B4-BE49-F238E27FC236}">
                <a16:creationId xmlns:a16="http://schemas.microsoft.com/office/drawing/2014/main" id="{0DFA988B-A248-3387-BC97-33D64E6EF980}"/>
              </a:ext>
            </a:extLst>
          </p:cNvPr>
          <p:cNvSpPr txBox="1"/>
          <p:nvPr/>
        </p:nvSpPr>
        <p:spPr>
          <a:xfrm>
            <a:off x="9926984" y="3909145"/>
            <a:ext cx="1811714" cy="584775"/>
          </a:xfrm>
          <a:prstGeom prst="rect">
            <a:avLst/>
          </a:prstGeom>
          <a:solidFill>
            <a:schemeClr val="bg1"/>
          </a:solidFill>
        </p:spPr>
        <p:txBody>
          <a:bodyPr wrap="none" rtlCol="0">
            <a:spAutoFit/>
          </a:bodyPr>
          <a:lstStyle/>
          <a:p>
            <a:r>
              <a:rPr lang="en-US" sz="3200" b="1" dirty="0">
                <a:solidFill>
                  <a:schemeClr val="accent6"/>
                </a:solidFill>
                <a:latin typeface="Seravek Light"/>
                <a:cs typeface="Seravek Light"/>
              </a:rPr>
              <a:t>-159 </a:t>
            </a:r>
            <a:r>
              <a:rPr lang="en-US" sz="3200" b="1" dirty="0" err="1">
                <a:solidFill>
                  <a:schemeClr val="accent6"/>
                </a:solidFill>
                <a:latin typeface="Seravek Light"/>
                <a:cs typeface="Seravek Light"/>
              </a:rPr>
              <a:t>dBm</a:t>
            </a:r>
            <a:endParaRPr lang="en-US" sz="3200" b="1" dirty="0">
              <a:solidFill>
                <a:schemeClr val="accent6"/>
              </a:solidFill>
              <a:latin typeface="Seravek Light"/>
              <a:cs typeface="Seravek Light"/>
            </a:endParaRPr>
          </a:p>
        </p:txBody>
      </p:sp>
      <p:sp>
        <p:nvSpPr>
          <p:cNvPr id="19" name="TextBox 18">
            <a:extLst>
              <a:ext uri="{FF2B5EF4-FFF2-40B4-BE49-F238E27FC236}">
                <a16:creationId xmlns:a16="http://schemas.microsoft.com/office/drawing/2014/main" id="{F55E24E1-9238-8DD4-FD8E-D21B702FC4F3}"/>
              </a:ext>
            </a:extLst>
          </p:cNvPr>
          <p:cNvSpPr txBox="1"/>
          <p:nvPr/>
        </p:nvSpPr>
        <p:spPr>
          <a:xfrm>
            <a:off x="902347" y="5278679"/>
            <a:ext cx="1478290" cy="584775"/>
          </a:xfrm>
          <a:prstGeom prst="rect">
            <a:avLst/>
          </a:prstGeom>
          <a:solidFill>
            <a:schemeClr val="bg1"/>
          </a:solidFill>
        </p:spPr>
        <p:txBody>
          <a:bodyPr wrap="none" rtlCol="0">
            <a:spAutoFit/>
          </a:bodyPr>
          <a:lstStyle/>
          <a:p>
            <a:r>
              <a:rPr lang="en-US" sz="3200" b="1" dirty="0">
                <a:solidFill>
                  <a:schemeClr val="accent5"/>
                </a:solidFill>
                <a:latin typeface="Seravek Light"/>
                <a:cs typeface="Seravek Light"/>
              </a:rPr>
              <a:t>36 </a:t>
            </a:r>
            <a:r>
              <a:rPr lang="en-US" sz="3200" b="1" dirty="0" err="1">
                <a:solidFill>
                  <a:schemeClr val="accent5"/>
                </a:solidFill>
                <a:latin typeface="Seravek Light"/>
                <a:cs typeface="Seravek Light"/>
              </a:rPr>
              <a:t>dBm</a:t>
            </a:r>
            <a:endParaRPr lang="en-US" sz="3200" b="1" dirty="0">
              <a:solidFill>
                <a:schemeClr val="accent5"/>
              </a:solidFill>
              <a:latin typeface="Seravek Light"/>
              <a:cs typeface="Seravek Light"/>
            </a:endParaRPr>
          </a:p>
        </p:txBody>
      </p:sp>
      <p:sp>
        <p:nvSpPr>
          <p:cNvPr id="20" name="TextBox 19">
            <a:extLst>
              <a:ext uri="{FF2B5EF4-FFF2-40B4-BE49-F238E27FC236}">
                <a16:creationId xmlns:a16="http://schemas.microsoft.com/office/drawing/2014/main" id="{6367B21E-E604-26A5-353F-5EE5DCA68B9D}"/>
              </a:ext>
            </a:extLst>
          </p:cNvPr>
          <p:cNvSpPr txBox="1"/>
          <p:nvPr/>
        </p:nvSpPr>
        <p:spPr>
          <a:xfrm>
            <a:off x="10006023" y="5278678"/>
            <a:ext cx="1603324" cy="584775"/>
          </a:xfrm>
          <a:prstGeom prst="rect">
            <a:avLst/>
          </a:prstGeom>
          <a:solidFill>
            <a:schemeClr val="bg1"/>
          </a:solidFill>
        </p:spPr>
        <p:txBody>
          <a:bodyPr wrap="none" rtlCol="0">
            <a:spAutoFit/>
          </a:bodyPr>
          <a:lstStyle/>
          <a:p>
            <a:r>
              <a:rPr lang="en-US" sz="3200" b="1" dirty="0">
                <a:solidFill>
                  <a:schemeClr val="accent5"/>
                </a:solidFill>
                <a:latin typeface="Seravek Light"/>
                <a:cs typeface="Seravek Light"/>
              </a:rPr>
              <a:t>-56 </a:t>
            </a:r>
            <a:r>
              <a:rPr lang="en-US" sz="3200" b="1" dirty="0" err="1">
                <a:solidFill>
                  <a:schemeClr val="accent5"/>
                </a:solidFill>
                <a:latin typeface="Seravek Light"/>
                <a:cs typeface="Seravek Light"/>
              </a:rPr>
              <a:t>dBm</a:t>
            </a:r>
            <a:endParaRPr lang="en-US" sz="3200" b="1" dirty="0">
              <a:solidFill>
                <a:schemeClr val="accent5"/>
              </a:solidFill>
              <a:latin typeface="Seravek Light"/>
              <a:cs typeface="Seravek Light"/>
            </a:endParaRPr>
          </a:p>
        </p:txBody>
      </p:sp>
      <p:sp>
        <p:nvSpPr>
          <p:cNvPr id="21" name="TextBox 20">
            <a:extLst>
              <a:ext uri="{FF2B5EF4-FFF2-40B4-BE49-F238E27FC236}">
                <a16:creationId xmlns:a16="http://schemas.microsoft.com/office/drawing/2014/main" id="{77FE34F5-67FB-E383-3FCE-CAF250F81AAA}"/>
              </a:ext>
            </a:extLst>
          </p:cNvPr>
          <p:cNvSpPr txBox="1"/>
          <p:nvPr/>
        </p:nvSpPr>
        <p:spPr>
          <a:xfrm>
            <a:off x="4310828" y="7075979"/>
            <a:ext cx="1712328" cy="584775"/>
          </a:xfrm>
          <a:prstGeom prst="rect">
            <a:avLst/>
          </a:prstGeom>
          <a:solidFill>
            <a:schemeClr val="bg1"/>
          </a:solidFill>
        </p:spPr>
        <p:txBody>
          <a:bodyPr wrap="none" rtlCol="0">
            <a:spAutoFit/>
          </a:bodyPr>
          <a:lstStyle/>
          <a:p>
            <a:r>
              <a:rPr lang="en-US" sz="3200" b="1" dirty="0">
                <a:solidFill>
                  <a:schemeClr val="accent5"/>
                </a:solidFill>
                <a:latin typeface="Seravek Light"/>
                <a:cs typeface="Seravek Light"/>
              </a:rPr>
              <a:t>-9.5 </a:t>
            </a:r>
            <a:r>
              <a:rPr lang="en-US" sz="3200" b="1" dirty="0" err="1">
                <a:solidFill>
                  <a:schemeClr val="accent5"/>
                </a:solidFill>
                <a:latin typeface="Seravek Light"/>
                <a:cs typeface="Seravek Light"/>
              </a:rPr>
              <a:t>dBm</a:t>
            </a:r>
            <a:endParaRPr lang="en-US" sz="3200" b="1" dirty="0">
              <a:solidFill>
                <a:schemeClr val="accent5"/>
              </a:solidFill>
              <a:latin typeface="Seravek Light"/>
              <a:cs typeface="Seravek Light"/>
            </a:endParaRPr>
          </a:p>
        </p:txBody>
      </p:sp>
      <p:sp>
        <p:nvSpPr>
          <p:cNvPr id="22" name="TextBox 21">
            <a:extLst>
              <a:ext uri="{FF2B5EF4-FFF2-40B4-BE49-F238E27FC236}">
                <a16:creationId xmlns:a16="http://schemas.microsoft.com/office/drawing/2014/main" id="{86A54EEE-670C-82E2-E6EA-105C32B9EF1E}"/>
              </a:ext>
            </a:extLst>
          </p:cNvPr>
          <p:cNvSpPr txBox="1"/>
          <p:nvPr/>
        </p:nvSpPr>
        <p:spPr>
          <a:xfrm>
            <a:off x="6467449" y="7074637"/>
            <a:ext cx="1920719" cy="584775"/>
          </a:xfrm>
          <a:prstGeom prst="rect">
            <a:avLst/>
          </a:prstGeom>
          <a:solidFill>
            <a:schemeClr val="bg1"/>
          </a:solidFill>
        </p:spPr>
        <p:txBody>
          <a:bodyPr wrap="none" rtlCol="0">
            <a:spAutoFit/>
          </a:bodyPr>
          <a:lstStyle/>
          <a:p>
            <a:r>
              <a:rPr lang="en-US" sz="3200" b="1" dirty="0">
                <a:solidFill>
                  <a:schemeClr val="accent5"/>
                </a:solidFill>
                <a:latin typeface="Seravek Light"/>
                <a:cs typeface="Seravek Light"/>
              </a:rPr>
              <a:t>-10.5 </a:t>
            </a:r>
            <a:r>
              <a:rPr lang="en-US" sz="3200" b="1" dirty="0" err="1">
                <a:solidFill>
                  <a:schemeClr val="accent5"/>
                </a:solidFill>
                <a:latin typeface="Seravek Light"/>
                <a:cs typeface="Seravek Light"/>
              </a:rPr>
              <a:t>dBm</a:t>
            </a:r>
            <a:endParaRPr lang="en-US" sz="3200" b="1" dirty="0">
              <a:solidFill>
                <a:schemeClr val="accent5"/>
              </a:solidFill>
              <a:latin typeface="Seravek Light"/>
              <a:cs typeface="Seravek Light"/>
            </a:endParaRPr>
          </a:p>
        </p:txBody>
      </p:sp>
      <p:sp>
        <p:nvSpPr>
          <p:cNvPr id="23" name="Right Brace 22">
            <a:extLst>
              <a:ext uri="{FF2B5EF4-FFF2-40B4-BE49-F238E27FC236}">
                <a16:creationId xmlns:a16="http://schemas.microsoft.com/office/drawing/2014/main" id="{AC7B0460-8B79-5392-F0FE-62DFCA48A201}"/>
              </a:ext>
            </a:extLst>
          </p:cNvPr>
          <p:cNvSpPr/>
          <p:nvPr/>
        </p:nvSpPr>
        <p:spPr>
          <a:xfrm rot="5400000">
            <a:off x="6033161" y="500695"/>
            <a:ext cx="551628" cy="10827512"/>
          </a:xfrm>
          <a:prstGeom prst="rightBrace">
            <a:avLst/>
          </a:prstGeom>
          <a:ln>
            <a:solidFill>
              <a:schemeClr val="accent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a:p>
        </p:txBody>
      </p:sp>
      <p:sp>
        <p:nvSpPr>
          <p:cNvPr id="24" name="TextBox 23">
            <a:extLst>
              <a:ext uri="{FF2B5EF4-FFF2-40B4-BE49-F238E27FC236}">
                <a16:creationId xmlns:a16="http://schemas.microsoft.com/office/drawing/2014/main" id="{F6266044-4AE2-57A2-7F77-7B3AC32979BF}"/>
              </a:ext>
            </a:extLst>
          </p:cNvPr>
          <p:cNvSpPr txBox="1"/>
          <p:nvPr/>
        </p:nvSpPr>
        <p:spPr>
          <a:xfrm>
            <a:off x="5018876" y="6242447"/>
            <a:ext cx="2440092" cy="584775"/>
          </a:xfrm>
          <a:prstGeom prst="rect">
            <a:avLst/>
          </a:prstGeom>
          <a:noFill/>
        </p:spPr>
        <p:txBody>
          <a:bodyPr wrap="none" rtlCol="0">
            <a:spAutoFit/>
          </a:bodyPr>
          <a:lstStyle/>
          <a:p>
            <a:r>
              <a:rPr lang="en-US" sz="3200" b="1" dirty="0">
                <a:solidFill>
                  <a:schemeClr val="accent5"/>
                </a:solidFill>
                <a:latin typeface="Seravek Light"/>
                <a:cs typeface="Seravek Light"/>
              </a:rPr>
              <a:t>900 MHz ISM</a:t>
            </a:r>
          </a:p>
        </p:txBody>
      </p:sp>
      <p:sp>
        <p:nvSpPr>
          <p:cNvPr id="25" name="Oval 24">
            <a:extLst>
              <a:ext uri="{FF2B5EF4-FFF2-40B4-BE49-F238E27FC236}">
                <a16:creationId xmlns:a16="http://schemas.microsoft.com/office/drawing/2014/main" id="{4F9D0964-2219-94D9-6EF2-20B3ACA48F55}"/>
              </a:ext>
            </a:extLst>
          </p:cNvPr>
          <p:cNvSpPr/>
          <p:nvPr/>
        </p:nvSpPr>
        <p:spPr>
          <a:xfrm>
            <a:off x="9688053" y="3260039"/>
            <a:ext cx="2503947" cy="3096312"/>
          </a:xfrm>
          <a:prstGeom prst="ellipse">
            <a:avLst/>
          </a:prstGeom>
          <a:noFill/>
          <a:ln w="5715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Rectangle 25">
            <a:extLst>
              <a:ext uri="{FF2B5EF4-FFF2-40B4-BE49-F238E27FC236}">
                <a16:creationId xmlns:a16="http://schemas.microsoft.com/office/drawing/2014/main" id="{A65EE2DD-3216-75AC-8AE2-236A3BFC52F3}"/>
              </a:ext>
            </a:extLst>
          </p:cNvPr>
          <p:cNvSpPr/>
          <p:nvPr/>
        </p:nvSpPr>
        <p:spPr>
          <a:xfrm>
            <a:off x="1469530" y="1560788"/>
            <a:ext cx="2163097" cy="35537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a:t>Sender</a:t>
            </a:r>
          </a:p>
        </p:txBody>
      </p:sp>
      <p:sp>
        <p:nvSpPr>
          <p:cNvPr id="27" name="Rectangle 26">
            <a:extLst>
              <a:ext uri="{FF2B5EF4-FFF2-40B4-BE49-F238E27FC236}">
                <a16:creationId xmlns:a16="http://schemas.microsoft.com/office/drawing/2014/main" id="{9C3A98D3-207F-EE5F-D115-C2AC21587925}"/>
              </a:ext>
            </a:extLst>
          </p:cNvPr>
          <p:cNvSpPr/>
          <p:nvPr/>
        </p:nvSpPr>
        <p:spPr>
          <a:xfrm>
            <a:off x="5227424" y="1533744"/>
            <a:ext cx="2163097" cy="35537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a:t>Reflector</a:t>
            </a:r>
          </a:p>
        </p:txBody>
      </p:sp>
      <p:sp>
        <p:nvSpPr>
          <p:cNvPr id="28" name="Rectangle 27">
            <a:extLst>
              <a:ext uri="{FF2B5EF4-FFF2-40B4-BE49-F238E27FC236}">
                <a16:creationId xmlns:a16="http://schemas.microsoft.com/office/drawing/2014/main" id="{28A2372C-B6D1-4100-8697-BD0E5542F946}"/>
              </a:ext>
            </a:extLst>
          </p:cNvPr>
          <p:cNvSpPr/>
          <p:nvPr/>
        </p:nvSpPr>
        <p:spPr>
          <a:xfrm>
            <a:off x="8580286" y="1536920"/>
            <a:ext cx="2163097" cy="35537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a:t>Receiver</a:t>
            </a:r>
          </a:p>
        </p:txBody>
      </p:sp>
    </p:spTree>
    <p:extLst>
      <p:ext uri="{BB962C8B-B14F-4D97-AF65-F5344CB8AC3E}">
        <p14:creationId xmlns:p14="http://schemas.microsoft.com/office/powerpoint/2010/main" val="51928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P spid="17" grpId="0"/>
      <p:bldP spid="18" grpId="0" animBg="1"/>
      <p:bldP spid="19" grpId="0" animBg="1"/>
      <p:bldP spid="20" grpId="0" animBg="1"/>
      <p:bldP spid="21" grpId="0" animBg="1"/>
      <p:bldP spid="22" grpId="0" animBg="1"/>
      <p:bldP spid="23" grpId="0" animBg="1"/>
      <p:bldP spid="24" grpId="0"/>
      <p:bldP spid="2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E2747-CF09-7441-BA62-0053507A1D38}"/>
              </a:ext>
            </a:extLst>
          </p:cNvPr>
          <p:cNvSpPr>
            <a:spLocks noGrp="1"/>
          </p:cNvSpPr>
          <p:nvPr>
            <p:ph type="title"/>
          </p:nvPr>
        </p:nvSpPr>
        <p:spPr/>
        <p:txBody>
          <a:bodyPr>
            <a:normAutofit/>
          </a:bodyPr>
          <a:lstStyle/>
          <a:p>
            <a:r>
              <a:rPr lang="en-US" dirty="0"/>
              <a:t>UWB Backscatter is passive reflection of a lot less energy</a:t>
            </a:r>
          </a:p>
        </p:txBody>
      </p:sp>
      <p:sp>
        <p:nvSpPr>
          <p:cNvPr id="4" name="Slide Number Placeholder 3">
            <a:extLst>
              <a:ext uri="{FF2B5EF4-FFF2-40B4-BE49-F238E27FC236}">
                <a16:creationId xmlns:a16="http://schemas.microsoft.com/office/drawing/2014/main" id="{977D75CF-D68B-B244-963A-C18B4A51B996}"/>
              </a:ext>
            </a:extLst>
          </p:cNvPr>
          <p:cNvSpPr>
            <a:spLocks noGrp="1"/>
          </p:cNvSpPr>
          <p:nvPr>
            <p:ph type="sldNum" sz="quarter" idx="12"/>
          </p:nvPr>
        </p:nvSpPr>
        <p:spPr/>
        <p:txBody>
          <a:bodyPr/>
          <a:lstStyle/>
          <a:p>
            <a:fld id="{434A358D-2637-E146-A3BD-05BD470B507B}" type="slidenum">
              <a:rPr lang="en-US" smtClean="0"/>
              <a:t>59</a:t>
            </a:fld>
            <a:endParaRPr lang="en-US"/>
          </a:p>
        </p:txBody>
      </p:sp>
      <p:pic>
        <p:nvPicPr>
          <p:cNvPr id="12" name="Picture 11">
            <a:extLst>
              <a:ext uri="{FF2B5EF4-FFF2-40B4-BE49-F238E27FC236}">
                <a16:creationId xmlns:a16="http://schemas.microsoft.com/office/drawing/2014/main" id="{EBD8BC93-7908-3349-9FDE-271857CF74B1}"/>
              </a:ext>
            </a:extLst>
          </p:cNvPr>
          <p:cNvPicPr>
            <a:picLocks noChangeAspect="1"/>
          </p:cNvPicPr>
          <p:nvPr/>
        </p:nvPicPr>
        <p:blipFill>
          <a:blip r:embed="rId3"/>
          <a:stretch>
            <a:fillRect/>
          </a:stretch>
        </p:blipFill>
        <p:spPr>
          <a:xfrm>
            <a:off x="1888067" y="2165004"/>
            <a:ext cx="8415867" cy="2726267"/>
          </a:xfrm>
          <a:prstGeom prst="rect">
            <a:avLst/>
          </a:prstGeom>
        </p:spPr>
      </p:pic>
      <p:sp>
        <p:nvSpPr>
          <p:cNvPr id="13" name="TextBox 12">
            <a:extLst>
              <a:ext uri="{FF2B5EF4-FFF2-40B4-BE49-F238E27FC236}">
                <a16:creationId xmlns:a16="http://schemas.microsoft.com/office/drawing/2014/main" id="{2434FFA4-8344-C74B-855F-EE173B17DF61}"/>
              </a:ext>
            </a:extLst>
          </p:cNvPr>
          <p:cNvSpPr txBox="1"/>
          <p:nvPr/>
        </p:nvSpPr>
        <p:spPr>
          <a:xfrm>
            <a:off x="3580190" y="3260039"/>
            <a:ext cx="907621" cy="748988"/>
          </a:xfrm>
          <a:prstGeom prst="rect">
            <a:avLst/>
          </a:prstGeom>
          <a:solidFill>
            <a:schemeClr val="bg1"/>
          </a:solidFill>
        </p:spPr>
        <p:txBody>
          <a:bodyPr wrap="none" rtlCol="0">
            <a:spAutoFit/>
          </a:bodyPr>
          <a:lstStyle/>
          <a:p>
            <a:r>
              <a:rPr lang="en-US" sz="4267" b="1" dirty="0">
                <a:solidFill>
                  <a:schemeClr val="accent6"/>
                </a:solidFill>
                <a:latin typeface="Seravek Light"/>
                <a:cs typeface="Seravek Light"/>
              </a:rPr>
              <a:t>5m</a:t>
            </a:r>
          </a:p>
        </p:txBody>
      </p:sp>
      <p:sp>
        <p:nvSpPr>
          <p:cNvPr id="14" name="TextBox 13">
            <a:extLst>
              <a:ext uri="{FF2B5EF4-FFF2-40B4-BE49-F238E27FC236}">
                <a16:creationId xmlns:a16="http://schemas.microsoft.com/office/drawing/2014/main" id="{E9D6B27D-A184-8243-A3EF-E7288E264E17}"/>
              </a:ext>
            </a:extLst>
          </p:cNvPr>
          <p:cNvSpPr txBox="1"/>
          <p:nvPr/>
        </p:nvSpPr>
        <p:spPr>
          <a:xfrm>
            <a:off x="7751861" y="3260039"/>
            <a:ext cx="907621" cy="748988"/>
          </a:xfrm>
          <a:prstGeom prst="rect">
            <a:avLst/>
          </a:prstGeom>
          <a:solidFill>
            <a:schemeClr val="bg1"/>
          </a:solidFill>
        </p:spPr>
        <p:txBody>
          <a:bodyPr wrap="none" rtlCol="0">
            <a:spAutoFit/>
          </a:bodyPr>
          <a:lstStyle/>
          <a:p>
            <a:r>
              <a:rPr lang="en-US" sz="4267" b="1" dirty="0">
                <a:solidFill>
                  <a:schemeClr val="accent6"/>
                </a:solidFill>
                <a:latin typeface="Seravek Light"/>
                <a:cs typeface="Seravek Light"/>
              </a:rPr>
              <a:t>5m</a:t>
            </a:r>
          </a:p>
        </p:txBody>
      </p:sp>
      <p:sp>
        <p:nvSpPr>
          <p:cNvPr id="15" name="TextBox 14">
            <a:extLst>
              <a:ext uri="{FF2B5EF4-FFF2-40B4-BE49-F238E27FC236}">
                <a16:creationId xmlns:a16="http://schemas.microsoft.com/office/drawing/2014/main" id="{91770B97-E61E-D043-89C9-8B916051B4A4}"/>
              </a:ext>
            </a:extLst>
          </p:cNvPr>
          <p:cNvSpPr txBox="1"/>
          <p:nvPr/>
        </p:nvSpPr>
        <p:spPr>
          <a:xfrm>
            <a:off x="394259" y="3830933"/>
            <a:ext cx="2053767" cy="748988"/>
          </a:xfrm>
          <a:prstGeom prst="rect">
            <a:avLst/>
          </a:prstGeom>
          <a:solidFill>
            <a:schemeClr val="bg1"/>
          </a:solidFill>
        </p:spPr>
        <p:txBody>
          <a:bodyPr wrap="none" rtlCol="0">
            <a:spAutoFit/>
          </a:bodyPr>
          <a:lstStyle/>
          <a:p>
            <a:r>
              <a:rPr lang="en-US" sz="4267" b="1" dirty="0">
                <a:solidFill>
                  <a:schemeClr val="accent6"/>
                </a:solidFill>
                <a:latin typeface="Seravek Light"/>
                <a:cs typeface="Seravek Light"/>
              </a:rPr>
              <a:t>-41.3 dB</a:t>
            </a:r>
          </a:p>
        </p:txBody>
      </p:sp>
      <p:sp>
        <p:nvSpPr>
          <p:cNvPr id="16" name="TextBox 15">
            <a:extLst>
              <a:ext uri="{FF2B5EF4-FFF2-40B4-BE49-F238E27FC236}">
                <a16:creationId xmlns:a16="http://schemas.microsoft.com/office/drawing/2014/main" id="{715562E5-B275-F94C-8F6B-8265C9F2DC46}"/>
              </a:ext>
            </a:extLst>
          </p:cNvPr>
          <p:cNvSpPr txBox="1"/>
          <p:nvPr/>
        </p:nvSpPr>
        <p:spPr>
          <a:xfrm>
            <a:off x="4310829" y="2018656"/>
            <a:ext cx="1907895" cy="748988"/>
          </a:xfrm>
          <a:prstGeom prst="rect">
            <a:avLst/>
          </a:prstGeom>
          <a:solidFill>
            <a:schemeClr val="bg1"/>
          </a:solidFill>
        </p:spPr>
        <p:txBody>
          <a:bodyPr wrap="none" rtlCol="0">
            <a:spAutoFit/>
          </a:bodyPr>
          <a:lstStyle/>
          <a:p>
            <a:r>
              <a:rPr lang="en-US" sz="4267" b="1" dirty="0">
                <a:solidFill>
                  <a:schemeClr val="accent6"/>
                </a:solidFill>
                <a:latin typeface="Seravek Light"/>
                <a:cs typeface="Seravek Light"/>
              </a:rPr>
              <a:t>-100 dB</a:t>
            </a:r>
          </a:p>
        </p:txBody>
      </p:sp>
      <p:sp>
        <p:nvSpPr>
          <p:cNvPr id="17" name="TextBox 16">
            <a:extLst>
              <a:ext uri="{FF2B5EF4-FFF2-40B4-BE49-F238E27FC236}">
                <a16:creationId xmlns:a16="http://schemas.microsoft.com/office/drawing/2014/main" id="{166F1B92-1DBF-B842-8147-6F16618674CF}"/>
              </a:ext>
            </a:extLst>
          </p:cNvPr>
          <p:cNvSpPr txBox="1"/>
          <p:nvPr/>
        </p:nvSpPr>
        <p:spPr>
          <a:xfrm>
            <a:off x="6467449" y="2017315"/>
            <a:ext cx="1907895" cy="748988"/>
          </a:xfrm>
          <a:prstGeom prst="rect">
            <a:avLst/>
          </a:prstGeom>
          <a:solidFill>
            <a:schemeClr val="bg1"/>
          </a:solidFill>
        </p:spPr>
        <p:txBody>
          <a:bodyPr wrap="none" rtlCol="0">
            <a:spAutoFit/>
          </a:bodyPr>
          <a:lstStyle/>
          <a:p>
            <a:r>
              <a:rPr lang="en-US" sz="4267" b="1" dirty="0">
                <a:solidFill>
                  <a:schemeClr val="accent6"/>
                </a:solidFill>
                <a:latin typeface="Seravek Light"/>
                <a:cs typeface="Seravek Light"/>
              </a:rPr>
              <a:t>-101 dB</a:t>
            </a:r>
          </a:p>
        </p:txBody>
      </p:sp>
      <p:sp>
        <p:nvSpPr>
          <p:cNvPr id="18" name="TextBox 17">
            <a:extLst>
              <a:ext uri="{FF2B5EF4-FFF2-40B4-BE49-F238E27FC236}">
                <a16:creationId xmlns:a16="http://schemas.microsoft.com/office/drawing/2014/main" id="{12F0E31E-D425-3841-8894-AAE4F5721D4F}"/>
              </a:ext>
            </a:extLst>
          </p:cNvPr>
          <p:cNvSpPr txBox="1"/>
          <p:nvPr/>
        </p:nvSpPr>
        <p:spPr>
          <a:xfrm>
            <a:off x="9966499" y="3897478"/>
            <a:ext cx="1811714" cy="584775"/>
          </a:xfrm>
          <a:prstGeom prst="rect">
            <a:avLst/>
          </a:prstGeom>
          <a:solidFill>
            <a:schemeClr val="bg1"/>
          </a:solidFill>
        </p:spPr>
        <p:txBody>
          <a:bodyPr wrap="none" rtlCol="0">
            <a:spAutoFit/>
          </a:bodyPr>
          <a:lstStyle/>
          <a:p>
            <a:r>
              <a:rPr lang="en-US" sz="3200" b="1" dirty="0">
                <a:solidFill>
                  <a:schemeClr val="accent6"/>
                </a:solidFill>
                <a:latin typeface="Seravek Light"/>
                <a:cs typeface="Seravek Light"/>
              </a:rPr>
              <a:t>-159 </a:t>
            </a:r>
            <a:r>
              <a:rPr lang="en-US" sz="3200" b="1" dirty="0" err="1">
                <a:solidFill>
                  <a:schemeClr val="accent6"/>
                </a:solidFill>
                <a:latin typeface="Seravek Light"/>
                <a:cs typeface="Seravek Light"/>
              </a:rPr>
              <a:t>dBm</a:t>
            </a:r>
            <a:endParaRPr lang="en-US" sz="3200" b="1" dirty="0">
              <a:solidFill>
                <a:schemeClr val="accent6"/>
              </a:solidFill>
              <a:latin typeface="Seravek Light"/>
              <a:cs typeface="Seravek Light"/>
            </a:endParaRPr>
          </a:p>
        </p:txBody>
      </p:sp>
      <p:sp>
        <p:nvSpPr>
          <p:cNvPr id="19" name="TextBox 18">
            <a:extLst>
              <a:ext uri="{FF2B5EF4-FFF2-40B4-BE49-F238E27FC236}">
                <a16:creationId xmlns:a16="http://schemas.microsoft.com/office/drawing/2014/main" id="{49AF080F-5DBF-194C-98CB-FBA72D8ED29D}"/>
              </a:ext>
            </a:extLst>
          </p:cNvPr>
          <p:cNvSpPr txBox="1"/>
          <p:nvPr/>
        </p:nvSpPr>
        <p:spPr>
          <a:xfrm>
            <a:off x="902347" y="5094312"/>
            <a:ext cx="1462260" cy="748988"/>
          </a:xfrm>
          <a:prstGeom prst="rect">
            <a:avLst/>
          </a:prstGeom>
          <a:solidFill>
            <a:schemeClr val="bg1"/>
          </a:solidFill>
        </p:spPr>
        <p:txBody>
          <a:bodyPr wrap="none" rtlCol="0">
            <a:spAutoFit/>
          </a:bodyPr>
          <a:lstStyle/>
          <a:p>
            <a:r>
              <a:rPr lang="en-US" sz="4267" b="1" dirty="0">
                <a:solidFill>
                  <a:schemeClr val="accent5"/>
                </a:solidFill>
                <a:latin typeface="Seravek Light"/>
                <a:cs typeface="Seravek Light"/>
              </a:rPr>
              <a:t>36 dB</a:t>
            </a:r>
          </a:p>
        </p:txBody>
      </p:sp>
      <p:sp>
        <p:nvSpPr>
          <p:cNvPr id="20" name="TextBox 19">
            <a:extLst>
              <a:ext uri="{FF2B5EF4-FFF2-40B4-BE49-F238E27FC236}">
                <a16:creationId xmlns:a16="http://schemas.microsoft.com/office/drawing/2014/main" id="{EAE66034-97AD-8F46-BFA4-08F21B10D846}"/>
              </a:ext>
            </a:extLst>
          </p:cNvPr>
          <p:cNvSpPr txBox="1"/>
          <p:nvPr/>
        </p:nvSpPr>
        <p:spPr>
          <a:xfrm>
            <a:off x="10006023" y="5094311"/>
            <a:ext cx="1603324" cy="584775"/>
          </a:xfrm>
          <a:prstGeom prst="rect">
            <a:avLst/>
          </a:prstGeom>
          <a:solidFill>
            <a:schemeClr val="bg1"/>
          </a:solidFill>
        </p:spPr>
        <p:txBody>
          <a:bodyPr wrap="none" rtlCol="0">
            <a:spAutoFit/>
          </a:bodyPr>
          <a:lstStyle/>
          <a:p>
            <a:r>
              <a:rPr lang="en-US" sz="3200" b="1" dirty="0">
                <a:solidFill>
                  <a:schemeClr val="accent5"/>
                </a:solidFill>
                <a:latin typeface="Seravek Light"/>
                <a:cs typeface="Seravek Light"/>
              </a:rPr>
              <a:t>-56 </a:t>
            </a:r>
            <a:r>
              <a:rPr lang="en-US" sz="3200" b="1" dirty="0" err="1">
                <a:solidFill>
                  <a:schemeClr val="accent5"/>
                </a:solidFill>
                <a:latin typeface="Seravek Light"/>
                <a:cs typeface="Seravek Light"/>
              </a:rPr>
              <a:t>dBm</a:t>
            </a:r>
            <a:endParaRPr lang="en-US" sz="3200" b="1" dirty="0">
              <a:solidFill>
                <a:schemeClr val="accent5"/>
              </a:solidFill>
              <a:latin typeface="Seravek Light"/>
              <a:cs typeface="Seravek Light"/>
            </a:endParaRPr>
          </a:p>
        </p:txBody>
      </p:sp>
      <p:sp>
        <p:nvSpPr>
          <p:cNvPr id="21" name="TextBox 20">
            <a:extLst>
              <a:ext uri="{FF2B5EF4-FFF2-40B4-BE49-F238E27FC236}">
                <a16:creationId xmlns:a16="http://schemas.microsoft.com/office/drawing/2014/main" id="{E8B39494-26BB-7B49-9395-762E13968323}"/>
              </a:ext>
            </a:extLst>
          </p:cNvPr>
          <p:cNvSpPr txBox="1"/>
          <p:nvPr/>
        </p:nvSpPr>
        <p:spPr>
          <a:xfrm>
            <a:off x="4310828" y="5094311"/>
            <a:ext cx="1776448" cy="748988"/>
          </a:xfrm>
          <a:prstGeom prst="rect">
            <a:avLst/>
          </a:prstGeom>
          <a:solidFill>
            <a:schemeClr val="bg1"/>
          </a:solidFill>
        </p:spPr>
        <p:txBody>
          <a:bodyPr wrap="none" rtlCol="0">
            <a:spAutoFit/>
          </a:bodyPr>
          <a:lstStyle/>
          <a:p>
            <a:r>
              <a:rPr lang="en-US" sz="4267" b="1" dirty="0">
                <a:solidFill>
                  <a:schemeClr val="accent5"/>
                </a:solidFill>
                <a:latin typeface="Seravek Light"/>
                <a:cs typeface="Seravek Light"/>
              </a:rPr>
              <a:t>-9.5 dB</a:t>
            </a:r>
          </a:p>
        </p:txBody>
      </p:sp>
      <p:sp>
        <p:nvSpPr>
          <p:cNvPr id="22" name="TextBox 21">
            <a:extLst>
              <a:ext uri="{FF2B5EF4-FFF2-40B4-BE49-F238E27FC236}">
                <a16:creationId xmlns:a16="http://schemas.microsoft.com/office/drawing/2014/main" id="{D7E3DA56-DCE3-124E-BC36-A235F1B47D97}"/>
              </a:ext>
            </a:extLst>
          </p:cNvPr>
          <p:cNvSpPr txBox="1"/>
          <p:nvPr/>
        </p:nvSpPr>
        <p:spPr>
          <a:xfrm>
            <a:off x="6467449" y="5092969"/>
            <a:ext cx="2053767" cy="748988"/>
          </a:xfrm>
          <a:prstGeom prst="rect">
            <a:avLst/>
          </a:prstGeom>
          <a:solidFill>
            <a:schemeClr val="bg1"/>
          </a:solidFill>
        </p:spPr>
        <p:txBody>
          <a:bodyPr wrap="none" rtlCol="0">
            <a:spAutoFit/>
          </a:bodyPr>
          <a:lstStyle/>
          <a:p>
            <a:r>
              <a:rPr lang="en-US" sz="4267" b="1" dirty="0">
                <a:solidFill>
                  <a:schemeClr val="accent5"/>
                </a:solidFill>
                <a:latin typeface="Seravek Light"/>
                <a:cs typeface="Seravek Light"/>
              </a:rPr>
              <a:t>-10.5 dB</a:t>
            </a:r>
          </a:p>
        </p:txBody>
      </p:sp>
      <p:sp>
        <p:nvSpPr>
          <p:cNvPr id="23" name="Right Brace 22">
            <a:extLst>
              <a:ext uri="{FF2B5EF4-FFF2-40B4-BE49-F238E27FC236}">
                <a16:creationId xmlns:a16="http://schemas.microsoft.com/office/drawing/2014/main" id="{9ECFD5C4-3B32-E64F-A7A0-7CA8CB8C51E6}"/>
              </a:ext>
            </a:extLst>
          </p:cNvPr>
          <p:cNvSpPr/>
          <p:nvPr/>
        </p:nvSpPr>
        <p:spPr>
          <a:xfrm rot="5400000">
            <a:off x="6033161" y="500695"/>
            <a:ext cx="551628" cy="10827512"/>
          </a:xfrm>
          <a:prstGeom prst="rightBrace">
            <a:avLst/>
          </a:prstGeom>
          <a:ln>
            <a:solidFill>
              <a:schemeClr val="accent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a:p>
        </p:txBody>
      </p:sp>
      <p:sp>
        <p:nvSpPr>
          <p:cNvPr id="24" name="TextBox 23">
            <a:extLst>
              <a:ext uri="{FF2B5EF4-FFF2-40B4-BE49-F238E27FC236}">
                <a16:creationId xmlns:a16="http://schemas.microsoft.com/office/drawing/2014/main" id="{8C84421D-5374-5345-9B88-28E49EBDD72D}"/>
              </a:ext>
            </a:extLst>
          </p:cNvPr>
          <p:cNvSpPr txBox="1"/>
          <p:nvPr/>
        </p:nvSpPr>
        <p:spPr>
          <a:xfrm>
            <a:off x="5018876" y="6242447"/>
            <a:ext cx="2440092" cy="584775"/>
          </a:xfrm>
          <a:prstGeom prst="rect">
            <a:avLst/>
          </a:prstGeom>
          <a:noFill/>
        </p:spPr>
        <p:txBody>
          <a:bodyPr wrap="none" rtlCol="0">
            <a:spAutoFit/>
          </a:bodyPr>
          <a:lstStyle/>
          <a:p>
            <a:r>
              <a:rPr lang="en-US" sz="3200" b="1" dirty="0">
                <a:solidFill>
                  <a:schemeClr val="accent5"/>
                </a:solidFill>
                <a:latin typeface="Seravek Light"/>
                <a:cs typeface="Seravek Light"/>
              </a:rPr>
              <a:t>900 MHz ISM</a:t>
            </a:r>
          </a:p>
        </p:txBody>
      </p:sp>
      <p:sp>
        <p:nvSpPr>
          <p:cNvPr id="25" name="Oval 24">
            <a:extLst>
              <a:ext uri="{FF2B5EF4-FFF2-40B4-BE49-F238E27FC236}">
                <a16:creationId xmlns:a16="http://schemas.microsoft.com/office/drawing/2014/main" id="{78208832-52C0-D644-9418-9C540BBEC094}"/>
              </a:ext>
            </a:extLst>
          </p:cNvPr>
          <p:cNvSpPr/>
          <p:nvPr/>
        </p:nvSpPr>
        <p:spPr>
          <a:xfrm>
            <a:off x="9876131" y="3472614"/>
            <a:ext cx="2088812" cy="1405543"/>
          </a:xfrm>
          <a:prstGeom prst="ellipse">
            <a:avLst/>
          </a:prstGeom>
          <a:noFill/>
          <a:ln w="5715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Rectangle 2">
            <a:extLst>
              <a:ext uri="{FF2B5EF4-FFF2-40B4-BE49-F238E27FC236}">
                <a16:creationId xmlns:a16="http://schemas.microsoft.com/office/drawing/2014/main" id="{A1AC0823-942B-F84E-9846-704F95A361BF}"/>
              </a:ext>
            </a:extLst>
          </p:cNvPr>
          <p:cNvSpPr/>
          <p:nvPr/>
        </p:nvSpPr>
        <p:spPr>
          <a:xfrm>
            <a:off x="-1" y="1799879"/>
            <a:ext cx="10006024" cy="513775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26" name="Picture 25">
            <a:extLst>
              <a:ext uri="{FF2B5EF4-FFF2-40B4-BE49-F238E27FC236}">
                <a16:creationId xmlns:a16="http://schemas.microsoft.com/office/drawing/2014/main" id="{A5936D72-CEE6-3F4E-BB8F-28147FA0CF24}"/>
              </a:ext>
            </a:extLst>
          </p:cNvPr>
          <p:cNvPicPr>
            <a:picLocks noChangeAspect="1"/>
          </p:cNvPicPr>
          <p:nvPr/>
        </p:nvPicPr>
        <p:blipFill rotWithShape="1">
          <a:blip r:embed="rId4" cstate="print">
            <a:alphaModFix amt="40000"/>
            <a:extLst>
              <a:ext uri="{28A0092B-C50C-407E-A947-70E740481C1C}">
                <a14:useLocalDpi xmlns:a14="http://schemas.microsoft.com/office/drawing/2010/main"/>
              </a:ext>
            </a:extLst>
          </a:blip>
          <a:srcRect/>
          <a:stretch/>
        </p:blipFill>
        <p:spPr>
          <a:xfrm>
            <a:off x="1377368" y="1763567"/>
            <a:ext cx="6613329" cy="5210375"/>
          </a:xfrm>
          <a:prstGeom prst="rect">
            <a:avLst/>
          </a:prstGeom>
        </p:spPr>
      </p:pic>
      <p:sp>
        <p:nvSpPr>
          <p:cNvPr id="27" name="TextBox 26">
            <a:extLst>
              <a:ext uri="{FF2B5EF4-FFF2-40B4-BE49-F238E27FC236}">
                <a16:creationId xmlns:a16="http://schemas.microsoft.com/office/drawing/2014/main" id="{E17C5A6A-4515-6747-BB9C-9DB32C19B2B0}"/>
              </a:ext>
            </a:extLst>
          </p:cNvPr>
          <p:cNvSpPr txBox="1"/>
          <p:nvPr/>
        </p:nvSpPr>
        <p:spPr>
          <a:xfrm>
            <a:off x="840236" y="3472614"/>
            <a:ext cx="7628114" cy="1733680"/>
          </a:xfrm>
          <a:prstGeom prst="rect">
            <a:avLst/>
          </a:prstGeom>
          <a:solidFill>
            <a:schemeClr val="bg1">
              <a:alpha val="80000"/>
            </a:schemeClr>
          </a:solidFill>
        </p:spPr>
        <p:txBody>
          <a:bodyPr wrap="none" rtlCol="0">
            <a:spAutoFit/>
          </a:bodyPr>
          <a:lstStyle/>
          <a:p>
            <a:pPr algn="ctr"/>
            <a:r>
              <a:rPr lang="en-US" sz="5333" b="1" dirty="0">
                <a:solidFill>
                  <a:schemeClr val="accent2"/>
                </a:solidFill>
                <a:latin typeface="Seravek Light"/>
                <a:cs typeface="Seravek Light"/>
              </a:rPr>
              <a:t>Typical receiver sensitivity</a:t>
            </a:r>
          </a:p>
          <a:p>
            <a:pPr algn="ctr"/>
            <a:r>
              <a:rPr lang="en-US" sz="5333" b="1" dirty="0">
                <a:solidFill>
                  <a:schemeClr val="accent2"/>
                </a:solidFill>
                <a:latin typeface="Seravek Light"/>
                <a:cs typeface="Seravek Light"/>
              </a:rPr>
              <a:t>ranges from -94 to -106</a:t>
            </a:r>
          </a:p>
        </p:txBody>
      </p:sp>
      <p:cxnSp>
        <p:nvCxnSpPr>
          <p:cNvPr id="6" name="Straight Arrow Connector 5">
            <a:extLst>
              <a:ext uri="{FF2B5EF4-FFF2-40B4-BE49-F238E27FC236}">
                <a16:creationId xmlns:a16="http://schemas.microsoft.com/office/drawing/2014/main" id="{19822A7F-E4D9-294E-9C4B-F7DBA5F2E461}"/>
              </a:ext>
            </a:extLst>
          </p:cNvPr>
          <p:cNvCxnSpPr>
            <a:cxnSpLocks/>
            <a:endCxn id="18" idx="1"/>
          </p:cNvCxnSpPr>
          <p:nvPr/>
        </p:nvCxnSpPr>
        <p:spPr>
          <a:xfrm flipV="1">
            <a:off x="8257390" y="4189866"/>
            <a:ext cx="1709109" cy="286121"/>
          </a:xfrm>
          <a:prstGeom prst="straightConnector1">
            <a:avLst/>
          </a:prstGeom>
          <a:ln w="38100">
            <a:solidFill>
              <a:schemeClr val="accent2"/>
            </a:solidFill>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375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9F7E9-314E-C340-BCF4-8337CAD6D109}"/>
              </a:ext>
            </a:extLst>
          </p:cNvPr>
          <p:cNvSpPr>
            <a:spLocks noGrp="1"/>
          </p:cNvSpPr>
          <p:nvPr>
            <p:ph type="title"/>
          </p:nvPr>
        </p:nvSpPr>
        <p:spPr/>
        <p:txBody>
          <a:bodyPr/>
          <a:lstStyle/>
          <a:p>
            <a:r>
              <a:rPr lang="en-US" dirty="0"/>
              <a:t>What does an antenna </a:t>
            </a:r>
            <a:r>
              <a:rPr lang="en-US" i="1" dirty="0"/>
              <a:t>do?</a:t>
            </a:r>
            <a:endParaRPr lang="en-US" dirty="0"/>
          </a:p>
        </p:txBody>
      </p:sp>
      <p:sp>
        <p:nvSpPr>
          <p:cNvPr id="4" name="Slide Number Placeholder 3">
            <a:extLst>
              <a:ext uri="{FF2B5EF4-FFF2-40B4-BE49-F238E27FC236}">
                <a16:creationId xmlns:a16="http://schemas.microsoft.com/office/drawing/2014/main" id="{54D46197-EA46-2144-9855-A6E81F8B7FF0}"/>
              </a:ext>
            </a:extLst>
          </p:cNvPr>
          <p:cNvSpPr>
            <a:spLocks noGrp="1"/>
          </p:cNvSpPr>
          <p:nvPr>
            <p:ph type="sldNum" sz="quarter" idx="12"/>
          </p:nvPr>
        </p:nvSpPr>
        <p:spPr/>
        <p:txBody>
          <a:bodyPr/>
          <a:lstStyle/>
          <a:p>
            <a:pPr algn="r"/>
            <a:fld id="{434A358D-2637-E146-A3BD-05BD470B507B}" type="slidenum">
              <a:rPr lang="en-US" smtClean="0"/>
              <a:pPr algn="r"/>
              <a:t>6</a:t>
            </a:fld>
            <a:endParaRPr lang="en-US" dirty="0"/>
          </a:p>
        </p:txBody>
      </p:sp>
      <p:pic>
        <p:nvPicPr>
          <p:cNvPr id="8" name="Picture 7">
            <a:extLst>
              <a:ext uri="{FF2B5EF4-FFF2-40B4-BE49-F238E27FC236}">
                <a16:creationId xmlns:a16="http://schemas.microsoft.com/office/drawing/2014/main" id="{B022C187-12D5-484A-8C94-DEAA3152AD76}"/>
              </a:ext>
            </a:extLst>
          </p:cNvPr>
          <p:cNvPicPr>
            <a:picLocks noChangeAspect="1"/>
          </p:cNvPicPr>
          <p:nvPr/>
        </p:nvPicPr>
        <p:blipFill>
          <a:blip r:embed="rId2"/>
          <a:stretch>
            <a:fillRect/>
          </a:stretch>
        </p:blipFill>
        <p:spPr>
          <a:xfrm>
            <a:off x="2647756" y="2339879"/>
            <a:ext cx="6773333" cy="3335867"/>
          </a:xfrm>
          <a:prstGeom prst="rect">
            <a:avLst/>
          </a:prstGeom>
        </p:spPr>
      </p:pic>
      <p:sp>
        <p:nvSpPr>
          <p:cNvPr id="9" name="TextBox 8">
            <a:extLst>
              <a:ext uri="{FF2B5EF4-FFF2-40B4-BE49-F238E27FC236}">
                <a16:creationId xmlns:a16="http://schemas.microsoft.com/office/drawing/2014/main" id="{D417A3E0-64A5-AB41-BB52-59461FF548AC}"/>
              </a:ext>
            </a:extLst>
          </p:cNvPr>
          <p:cNvSpPr txBox="1"/>
          <p:nvPr/>
        </p:nvSpPr>
        <p:spPr>
          <a:xfrm>
            <a:off x="6403879" y="6009795"/>
            <a:ext cx="5293437" cy="235898"/>
          </a:xfrm>
          <a:prstGeom prst="rect">
            <a:avLst/>
          </a:prstGeom>
          <a:noFill/>
        </p:spPr>
        <p:txBody>
          <a:bodyPr wrap="none" rtlCol="0">
            <a:spAutoFit/>
          </a:bodyPr>
          <a:lstStyle/>
          <a:p>
            <a:r>
              <a:rPr lang="en-US" sz="933" i="1" dirty="0">
                <a:solidFill>
                  <a:schemeClr val="bg1">
                    <a:lumMod val="50000"/>
                  </a:schemeClr>
                </a:solidFill>
                <a:latin typeface="Seravek Light"/>
                <a:cs typeface="Seravek Light"/>
              </a:rPr>
              <a:t>Animation by </a:t>
            </a:r>
            <a:r>
              <a:rPr lang="en-US" sz="933" i="1" dirty="0" err="1">
                <a:solidFill>
                  <a:schemeClr val="bg1">
                    <a:lumMod val="50000"/>
                  </a:schemeClr>
                </a:solidFill>
                <a:latin typeface="Seravek Light"/>
                <a:cs typeface="Seravek Light"/>
              </a:rPr>
              <a:t>Chetvorno</a:t>
            </a:r>
            <a:r>
              <a:rPr lang="en-US" sz="933" i="1" dirty="0">
                <a:solidFill>
                  <a:schemeClr val="bg1">
                    <a:lumMod val="50000"/>
                  </a:schemeClr>
                </a:solidFill>
                <a:latin typeface="Seravek Light"/>
                <a:cs typeface="Seravek Light"/>
              </a:rPr>
              <a:t> - Own work, CC0, https://</a:t>
            </a:r>
            <a:r>
              <a:rPr lang="en-US" sz="933" i="1" dirty="0" err="1">
                <a:solidFill>
                  <a:schemeClr val="bg1">
                    <a:lumMod val="50000"/>
                  </a:schemeClr>
                </a:solidFill>
                <a:latin typeface="Seravek Light"/>
                <a:cs typeface="Seravek Light"/>
              </a:rPr>
              <a:t>commons.wikimedia.org</a:t>
            </a:r>
            <a:r>
              <a:rPr lang="en-US" sz="933" i="1" dirty="0">
                <a:solidFill>
                  <a:schemeClr val="bg1">
                    <a:lumMod val="50000"/>
                  </a:schemeClr>
                </a:solidFill>
                <a:latin typeface="Seravek Light"/>
                <a:cs typeface="Seravek Light"/>
              </a:rPr>
              <a:t>/w/</a:t>
            </a:r>
            <a:r>
              <a:rPr lang="en-US" sz="933" i="1" dirty="0" err="1">
                <a:solidFill>
                  <a:schemeClr val="bg1">
                    <a:lumMod val="50000"/>
                  </a:schemeClr>
                </a:solidFill>
                <a:latin typeface="Seravek Light"/>
                <a:cs typeface="Seravek Light"/>
              </a:rPr>
              <a:t>index.php?curid</a:t>
            </a:r>
            <a:r>
              <a:rPr lang="en-US" sz="933" i="1" dirty="0">
                <a:solidFill>
                  <a:schemeClr val="bg1">
                    <a:lumMod val="50000"/>
                  </a:schemeClr>
                </a:solidFill>
                <a:latin typeface="Seravek Light"/>
                <a:cs typeface="Seravek Light"/>
              </a:rPr>
              <a:t>=40789783</a:t>
            </a:r>
          </a:p>
        </p:txBody>
      </p:sp>
      <p:sp>
        <p:nvSpPr>
          <p:cNvPr id="10" name="Content Placeholder 2">
            <a:extLst>
              <a:ext uri="{FF2B5EF4-FFF2-40B4-BE49-F238E27FC236}">
                <a16:creationId xmlns:a16="http://schemas.microsoft.com/office/drawing/2014/main" id="{6DAB043E-A0E1-EA4E-A64C-B248B55D963E}"/>
              </a:ext>
            </a:extLst>
          </p:cNvPr>
          <p:cNvSpPr>
            <a:spLocks noGrp="1"/>
          </p:cNvSpPr>
          <p:nvPr>
            <p:ph idx="1"/>
          </p:nvPr>
        </p:nvSpPr>
        <p:spPr>
          <a:xfrm>
            <a:off x="609600" y="1600201"/>
            <a:ext cx="10972800" cy="665787"/>
          </a:xfrm>
        </p:spPr>
        <p:txBody>
          <a:bodyPr/>
          <a:lstStyle/>
          <a:p>
            <a:r>
              <a:rPr lang="en-US" dirty="0"/>
              <a:t>Loosely: Converts between radio waves and electric signals</a:t>
            </a:r>
          </a:p>
        </p:txBody>
      </p:sp>
    </p:spTree>
    <p:extLst>
      <p:ext uri="{BB962C8B-B14F-4D97-AF65-F5344CB8AC3E}">
        <p14:creationId xmlns:p14="http://schemas.microsoft.com/office/powerpoint/2010/main" val="10416041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AA2D370-EC01-C142-BC10-38AA80D338D6}"/>
              </a:ext>
            </a:extLst>
          </p:cNvPr>
          <p:cNvSpPr/>
          <p:nvPr/>
        </p:nvSpPr>
        <p:spPr>
          <a:xfrm>
            <a:off x="953730" y="2309313"/>
            <a:ext cx="9606116" cy="25449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2" name="Title 1">
            <a:extLst>
              <a:ext uri="{FF2B5EF4-FFF2-40B4-BE49-F238E27FC236}">
                <a16:creationId xmlns:a16="http://schemas.microsoft.com/office/drawing/2014/main" id="{6D7338FE-AE84-3645-95A3-E6ABF5CAB78D}"/>
              </a:ext>
            </a:extLst>
          </p:cNvPr>
          <p:cNvSpPr>
            <a:spLocks noGrp="1"/>
          </p:cNvSpPr>
          <p:nvPr>
            <p:ph type="title"/>
          </p:nvPr>
        </p:nvSpPr>
        <p:spPr/>
        <p:txBody>
          <a:bodyPr>
            <a:normAutofit fontScale="90000"/>
          </a:bodyPr>
          <a:lstStyle/>
          <a:p>
            <a:r>
              <a:rPr lang="en-US" dirty="0"/>
              <a:t>How do we recover a signal that is way below the noise floor?</a:t>
            </a:r>
          </a:p>
        </p:txBody>
      </p:sp>
      <p:sp>
        <p:nvSpPr>
          <p:cNvPr id="3" name="Content Placeholder 2">
            <a:extLst>
              <a:ext uri="{FF2B5EF4-FFF2-40B4-BE49-F238E27FC236}">
                <a16:creationId xmlns:a16="http://schemas.microsoft.com/office/drawing/2014/main" id="{D74C5CA4-63DF-9C46-BE77-4F2BDE18628A}"/>
              </a:ext>
            </a:extLst>
          </p:cNvPr>
          <p:cNvSpPr>
            <a:spLocks noGrp="1"/>
          </p:cNvSpPr>
          <p:nvPr>
            <p:ph idx="1"/>
          </p:nvPr>
        </p:nvSpPr>
        <p:spPr/>
        <p:txBody>
          <a:bodyPr/>
          <a:lstStyle/>
          <a:p>
            <a:r>
              <a:rPr lang="en-US" dirty="0"/>
              <a:t>Exploit tag stationarity and environmental stability</a:t>
            </a:r>
          </a:p>
        </p:txBody>
      </p:sp>
      <p:sp>
        <p:nvSpPr>
          <p:cNvPr id="4" name="Slide Number Placeholder 3">
            <a:extLst>
              <a:ext uri="{FF2B5EF4-FFF2-40B4-BE49-F238E27FC236}">
                <a16:creationId xmlns:a16="http://schemas.microsoft.com/office/drawing/2014/main" id="{81509DDA-D8B4-5349-AE31-D260ABEC55E2}"/>
              </a:ext>
            </a:extLst>
          </p:cNvPr>
          <p:cNvSpPr>
            <a:spLocks noGrp="1"/>
          </p:cNvSpPr>
          <p:nvPr>
            <p:ph type="sldNum" sz="quarter" idx="12"/>
          </p:nvPr>
        </p:nvSpPr>
        <p:spPr/>
        <p:txBody>
          <a:bodyPr/>
          <a:lstStyle/>
          <a:p>
            <a:fld id="{434A358D-2637-E146-A3BD-05BD470B507B}" type="slidenum">
              <a:rPr lang="en-US" smtClean="0"/>
              <a:t>60</a:t>
            </a:fld>
            <a:endParaRPr lang="en-US"/>
          </a:p>
        </p:txBody>
      </p:sp>
      <p:pic>
        <p:nvPicPr>
          <p:cNvPr id="5" name="Content Placeholder 3">
            <a:extLst>
              <a:ext uri="{FF2B5EF4-FFF2-40B4-BE49-F238E27FC236}">
                <a16:creationId xmlns:a16="http://schemas.microsoft.com/office/drawing/2014/main" id="{B0F403D5-F433-C144-B7C3-688BFDCBBD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2471" r="22613"/>
          <a:stretch/>
        </p:blipFill>
        <p:spPr>
          <a:xfrm>
            <a:off x="1090835" y="5120164"/>
            <a:ext cx="2153920" cy="1505907"/>
          </a:xfrm>
          <a:prstGeom prst="rect">
            <a:avLst/>
          </a:prstGeom>
        </p:spPr>
      </p:pic>
      <p:sp>
        <p:nvSpPr>
          <p:cNvPr id="7" name="Oval 6">
            <a:extLst>
              <a:ext uri="{FF2B5EF4-FFF2-40B4-BE49-F238E27FC236}">
                <a16:creationId xmlns:a16="http://schemas.microsoft.com/office/drawing/2014/main" id="{68C98F6C-F898-1243-978A-534F3F1F05C1}"/>
              </a:ext>
            </a:extLst>
          </p:cNvPr>
          <p:cNvSpPr/>
          <p:nvPr/>
        </p:nvSpPr>
        <p:spPr>
          <a:xfrm>
            <a:off x="1204321" y="2491876"/>
            <a:ext cx="833120" cy="8331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3733" b="1" dirty="0"/>
              <a:t>A</a:t>
            </a:r>
          </a:p>
        </p:txBody>
      </p:sp>
      <p:sp>
        <p:nvSpPr>
          <p:cNvPr id="8" name="Oval 7">
            <a:extLst>
              <a:ext uri="{FF2B5EF4-FFF2-40B4-BE49-F238E27FC236}">
                <a16:creationId xmlns:a16="http://schemas.microsoft.com/office/drawing/2014/main" id="{95AE8734-B903-894F-9298-E3546BF75E28}"/>
              </a:ext>
            </a:extLst>
          </p:cNvPr>
          <p:cNvSpPr/>
          <p:nvPr/>
        </p:nvSpPr>
        <p:spPr>
          <a:xfrm>
            <a:off x="9419959" y="2491876"/>
            <a:ext cx="833120" cy="8331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3733" b="1" dirty="0"/>
              <a:t>A</a:t>
            </a:r>
          </a:p>
        </p:txBody>
      </p:sp>
      <p:pic>
        <p:nvPicPr>
          <p:cNvPr id="14" name="Picture 13">
            <a:extLst>
              <a:ext uri="{FF2B5EF4-FFF2-40B4-BE49-F238E27FC236}">
                <a16:creationId xmlns:a16="http://schemas.microsoft.com/office/drawing/2014/main" id="{C0FC8A03-3AD8-8543-A729-F8A679FD82B7}"/>
              </a:ext>
            </a:extLst>
          </p:cNvPr>
          <p:cNvPicPr>
            <a:picLocks noChangeAspect="1"/>
          </p:cNvPicPr>
          <p:nvPr/>
        </p:nvPicPr>
        <p:blipFill>
          <a:blip r:embed="rId4"/>
          <a:stretch>
            <a:fillRect/>
          </a:stretch>
        </p:blipFill>
        <p:spPr>
          <a:xfrm>
            <a:off x="7578486" y="4949671"/>
            <a:ext cx="3217333" cy="1676400"/>
          </a:xfrm>
          <a:prstGeom prst="rect">
            <a:avLst/>
          </a:prstGeom>
        </p:spPr>
      </p:pic>
      <p:cxnSp>
        <p:nvCxnSpPr>
          <p:cNvPr id="16" name="Straight Connector 15">
            <a:extLst>
              <a:ext uri="{FF2B5EF4-FFF2-40B4-BE49-F238E27FC236}">
                <a16:creationId xmlns:a16="http://schemas.microsoft.com/office/drawing/2014/main" id="{6FA29F5C-4F49-8D46-9827-F29888661733}"/>
              </a:ext>
            </a:extLst>
          </p:cNvPr>
          <p:cNvCxnSpPr>
            <a:cxnSpLocks/>
          </p:cNvCxnSpPr>
          <p:nvPr/>
        </p:nvCxnSpPr>
        <p:spPr>
          <a:xfrm flipV="1">
            <a:off x="2090088" y="2318285"/>
            <a:ext cx="4005912" cy="613431"/>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DFF7349B-EA3D-234C-880A-F15EAF5886D3}"/>
              </a:ext>
            </a:extLst>
          </p:cNvPr>
          <p:cNvCxnSpPr>
            <a:cxnSpLocks/>
          </p:cNvCxnSpPr>
          <p:nvPr/>
        </p:nvCxnSpPr>
        <p:spPr>
          <a:xfrm>
            <a:off x="6096000" y="2318284"/>
            <a:ext cx="3203347" cy="486827"/>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CC6AB0A-A12C-1A48-ADD3-DD12E650B8F6}"/>
              </a:ext>
            </a:extLst>
          </p:cNvPr>
          <p:cNvCxnSpPr>
            <a:cxnSpLocks/>
          </p:cNvCxnSpPr>
          <p:nvPr/>
        </p:nvCxnSpPr>
        <p:spPr>
          <a:xfrm>
            <a:off x="2090089" y="2974329"/>
            <a:ext cx="3885300" cy="1853711"/>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4476AF75-2969-284C-8B72-770348DAAF62}"/>
              </a:ext>
            </a:extLst>
          </p:cNvPr>
          <p:cNvCxnSpPr>
            <a:cxnSpLocks/>
          </p:cNvCxnSpPr>
          <p:nvPr/>
        </p:nvCxnSpPr>
        <p:spPr>
          <a:xfrm flipV="1">
            <a:off x="6035693" y="3161902"/>
            <a:ext cx="3302003" cy="1692364"/>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EBA6E3D-1C8D-074B-957E-D42CDAF1ACF7}"/>
              </a:ext>
            </a:extLst>
          </p:cNvPr>
          <p:cNvCxnSpPr>
            <a:cxnSpLocks/>
          </p:cNvCxnSpPr>
          <p:nvPr/>
        </p:nvCxnSpPr>
        <p:spPr>
          <a:xfrm flipV="1">
            <a:off x="2090089" y="2722117"/>
            <a:ext cx="3160337" cy="218569"/>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400A745F-7D2E-E248-8A36-5A4BEEB371C3}"/>
              </a:ext>
            </a:extLst>
          </p:cNvPr>
          <p:cNvCxnSpPr>
            <a:cxnSpLocks/>
          </p:cNvCxnSpPr>
          <p:nvPr/>
        </p:nvCxnSpPr>
        <p:spPr>
          <a:xfrm>
            <a:off x="5250426" y="2734138"/>
            <a:ext cx="4048921" cy="177516"/>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12E229D-05E5-BC47-8481-8561F659F2F0}"/>
              </a:ext>
            </a:extLst>
          </p:cNvPr>
          <p:cNvCxnSpPr>
            <a:cxnSpLocks/>
          </p:cNvCxnSpPr>
          <p:nvPr/>
        </p:nvCxnSpPr>
        <p:spPr>
          <a:xfrm>
            <a:off x="2036010" y="2932890"/>
            <a:ext cx="2508007" cy="1505449"/>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F3AB75F2-CD44-724B-8B37-E608CC9E7CCE}"/>
              </a:ext>
            </a:extLst>
          </p:cNvPr>
          <p:cNvCxnSpPr>
            <a:cxnSpLocks/>
          </p:cNvCxnSpPr>
          <p:nvPr/>
        </p:nvCxnSpPr>
        <p:spPr>
          <a:xfrm flipV="1">
            <a:off x="4554994" y="3135676"/>
            <a:ext cx="4782703" cy="1302665"/>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212055BC-9621-D244-8383-615D1DD458C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flipV="1">
            <a:off x="5078241" y="3858326"/>
            <a:ext cx="1180308" cy="326901"/>
          </a:xfrm>
          <a:prstGeom prst="rect">
            <a:avLst/>
          </a:prstGeom>
        </p:spPr>
      </p:pic>
      <p:cxnSp>
        <p:nvCxnSpPr>
          <p:cNvPr id="9" name="Straight Connector 8">
            <a:extLst>
              <a:ext uri="{FF2B5EF4-FFF2-40B4-BE49-F238E27FC236}">
                <a16:creationId xmlns:a16="http://schemas.microsoft.com/office/drawing/2014/main" id="{88FA453E-F5A3-B34D-B0BF-AF05F00F76A1}"/>
              </a:ext>
            </a:extLst>
          </p:cNvPr>
          <p:cNvCxnSpPr>
            <a:cxnSpLocks/>
            <a:stCxn id="7" idx="6"/>
          </p:cNvCxnSpPr>
          <p:nvPr/>
        </p:nvCxnSpPr>
        <p:spPr>
          <a:xfrm>
            <a:off x="2037442" y="2908437"/>
            <a:ext cx="3638612" cy="1113343"/>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42" name="Freeform 41">
            <a:extLst>
              <a:ext uri="{FF2B5EF4-FFF2-40B4-BE49-F238E27FC236}">
                <a16:creationId xmlns:a16="http://schemas.microsoft.com/office/drawing/2014/main" id="{66B41D88-CA87-764B-B451-976C2B1C65AC}"/>
              </a:ext>
            </a:extLst>
          </p:cNvPr>
          <p:cNvSpPr/>
          <p:nvPr/>
        </p:nvSpPr>
        <p:spPr>
          <a:xfrm>
            <a:off x="9407645" y="6457975"/>
            <a:ext cx="172412" cy="93253"/>
          </a:xfrm>
          <a:custGeom>
            <a:avLst/>
            <a:gdLst>
              <a:gd name="connsiteX0" fmla="*/ 0 w 129309"/>
              <a:gd name="connsiteY0" fmla="*/ 69940 h 69940"/>
              <a:gd name="connsiteX1" fmla="*/ 73891 w 129309"/>
              <a:gd name="connsiteY1" fmla="*/ 667 h 69940"/>
              <a:gd name="connsiteX2" fmla="*/ 129309 w 129309"/>
              <a:gd name="connsiteY2" fmla="*/ 32994 h 69940"/>
              <a:gd name="connsiteX3" fmla="*/ 129309 w 129309"/>
              <a:gd name="connsiteY3" fmla="*/ 32994 h 69940"/>
            </a:gdLst>
            <a:ahLst/>
            <a:cxnLst>
              <a:cxn ang="0">
                <a:pos x="connsiteX0" y="connsiteY0"/>
              </a:cxn>
              <a:cxn ang="0">
                <a:pos x="connsiteX1" y="connsiteY1"/>
              </a:cxn>
              <a:cxn ang="0">
                <a:pos x="connsiteX2" y="connsiteY2"/>
              </a:cxn>
              <a:cxn ang="0">
                <a:pos x="connsiteX3" y="connsiteY3"/>
              </a:cxn>
            </a:cxnLst>
            <a:rect l="l" t="t" r="r" b="b"/>
            <a:pathLst>
              <a:path w="129309" h="69940">
                <a:moveTo>
                  <a:pt x="0" y="69940"/>
                </a:moveTo>
                <a:cubicBezTo>
                  <a:pt x="26170" y="38382"/>
                  <a:pt x="52340" y="6825"/>
                  <a:pt x="73891" y="667"/>
                </a:cubicBezTo>
                <a:cubicBezTo>
                  <a:pt x="95442" y="-5491"/>
                  <a:pt x="129309" y="32994"/>
                  <a:pt x="129309" y="32994"/>
                </a:cubicBezTo>
                <a:lnTo>
                  <a:pt x="129309" y="32994"/>
                </a:lnTo>
              </a:path>
            </a:pathLst>
          </a:custGeom>
          <a:noFill/>
          <a:ln w="381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4" name="Oval 43">
            <a:extLst>
              <a:ext uri="{FF2B5EF4-FFF2-40B4-BE49-F238E27FC236}">
                <a16:creationId xmlns:a16="http://schemas.microsoft.com/office/drawing/2014/main" id="{5D6D765E-6688-9445-A32D-F235930C8E76}"/>
              </a:ext>
            </a:extLst>
          </p:cNvPr>
          <p:cNvSpPr/>
          <p:nvPr/>
        </p:nvSpPr>
        <p:spPr>
          <a:xfrm>
            <a:off x="9108079" y="6063735"/>
            <a:ext cx="771541" cy="771541"/>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45" name="Straight Connector 44">
            <a:extLst>
              <a:ext uri="{FF2B5EF4-FFF2-40B4-BE49-F238E27FC236}">
                <a16:creationId xmlns:a16="http://schemas.microsoft.com/office/drawing/2014/main" id="{C39FBFED-B0A2-EA45-95CC-61E3FD6EEEA8}"/>
              </a:ext>
            </a:extLst>
          </p:cNvPr>
          <p:cNvCxnSpPr>
            <a:cxnSpLocks/>
            <a:stCxn id="7" idx="6"/>
          </p:cNvCxnSpPr>
          <p:nvPr/>
        </p:nvCxnSpPr>
        <p:spPr>
          <a:xfrm>
            <a:off x="2037442" y="2908436"/>
            <a:ext cx="3467501" cy="126861"/>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BEA21E2F-4407-1C4C-8D41-0F1A4687CC81}"/>
              </a:ext>
            </a:extLst>
          </p:cNvPr>
          <p:cNvCxnSpPr>
            <a:cxnSpLocks/>
          </p:cNvCxnSpPr>
          <p:nvPr/>
        </p:nvCxnSpPr>
        <p:spPr>
          <a:xfrm>
            <a:off x="5504943" y="3035298"/>
            <a:ext cx="3997604" cy="79556"/>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1DDA6C37-E2EE-984B-9BDB-DF1ABB130A8C}"/>
              </a:ext>
            </a:extLst>
          </p:cNvPr>
          <p:cNvCxnSpPr>
            <a:cxnSpLocks/>
          </p:cNvCxnSpPr>
          <p:nvPr/>
        </p:nvCxnSpPr>
        <p:spPr>
          <a:xfrm flipV="1">
            <a:off x="5676054" y="3035297"/>
            <a:ext cx="3623293" cy="986483"/>
          </a:xfrm>
          <a:prstGeom prst="straightConnector1">
            <a:avLst/>
          </a:prstGeom>
          <a:ln>
            <a:solidFill>
              <a:schemeClr val="accent5"/>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5" name="Action Button: Information 24">
            <a:hlinkClick r:id="" action="ppaction://noaction" highlightClick="1"/>
            <a:extLst>
              <a:ext uri="{FF2B5EF4-FFF2-40B4-BE49-F238E27FC236}">
                <a16:creationId xmlns:a16="http://schemas.microsoft.com/office/drawing/2014/main" id="{CEE91B57-9B29-5744-AB0F-EC67A95CCCCA}"/>
              </a:ext>
            </a:extLst>
          </p:cNvPr>
          <p:cNvSpPr/>
          <p:nvPr/>
        </p:nvSpPr>
        <p:spPr>
          <a:xfrm>
            <a:off x="10942101" y="6420888"/>
            <a:ext cx="223739" cy="223739"/>
          </a:xfrm>
          <a:prstGeom prst="actionButtonInformation">
            <a:avLst/>
          </a:prstGeom>
          <a:solidFill>
            <a:schemeClr val="bg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sz="2400" dirty="0"/>
          </a:p>
        </p:txBody>
      </p:sp>
    </p:spTree>
    <p:extLst>
      <p:ext uri="{BB962C8B-B14F-4D97-AF65-F5344CB8AC3E}">
        <p14:creationId xmlns:p14="http://schemas.microsoft.com/office/powerpoint/2010/main" val="244752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AA2D370-EC01-C142-BC10-38AA80D338D6}"/>
              </a:ext>
            </a:extLst>
          </p:cNvPr>
          <p:cNvSpPr/>
          <p:nvPr/>
        </p:nvSpPr>
        <p:spPr>
          <a:xfrm>
            <a:off x="953730" y="2309313"/>
            <a:ext cx="9606116" cy="25449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2" name="Title 1">
            <a:extLst>
              <a:ext uri="{FF2B5EF4-FFF2-40B4-BE49-F238E27FC236}">
                <a16:creationId xmlns:a16="http://schemas.microsoft.com/office/drawing/2014/main" id="{6D7338FE-AE84-3645-95A3-E6ABF5CAB78D}"/>
              </a:ext>
            </a:extLst>
          </p:cNvPr>
          <p:cNvSpPr>
            <a:spLocks noGrp="1"/>
          </p:cNvSpPr>
          <p:nvPr>
            <p:ph type="title"/>
          </p:nvPr>
        </p:nvSpPr>
        <p:spPr/>
        <p:txBody>
          <a:bodyPr>
            <a:normAutofit fontScale="90000"/>
          </a:bodyPr>
          <a:lstStyle/>
          <a:p>
            <a:r>
              <a:rPr lang="en-US" dirty="0"/>
              <a:t>How do we recover a signal that is way below the noise floor?</a:t>
            </a:r>
          </a:p>
        </p:txBody>
      </p:sp>
      <p:sp>
        <p:nvSpPr>
          <p:cNvPr id="3" name="Content Placeholder 2">
            <a:extLst>
              <a:ext uri="{FF2B5EF4-FFF2-40B4-BE49-F238E27FC236}">
                <a16:creationId xmlns:a16="http://schemas.microsoft.com/office/drawing/2014/main" id="{D74C5CA4-63DF-9C46-BE77-4F2BDE18628A}"/>
              </a:ext>
            </a:extLst>
          </p:cNvPr>
          <p:cNvSpPr>
            <a:spLocks noGrp="1"/>
          </p:cNvSpPr>
          <p:nvPr>
            <p:ph idx="1"/>
          </p:nvPr>
        </p:nvSpPr>
        <p:spPr/>
        <p:txBody>
          <a:bodyPr/>
          <a:lstStyle/>
          <a:p>
            <a:r>
              <a:rPr lang="en-US" dirty="0"/>
              <a:t>Exploit tag stationarity and environmental stability</a:t>
            </a:r>
          </a:p>
        </p:txBody>
      </p:sp>
      <p:sp>
        <p:nvSpPr>
          <p:cNvPr id="4" name="Slide Number Placeholder 3">
            <a:extLst>
              <a:ext uri="{FF2B5EF4-FFF2-40B4-BE49-F238E27FC236}">
                <a16:creationId xmlns:a16="http://schemas.microsoft.com/office/drawing/2014/main" id="{81509DDA-D8B4-5349-AE31-D260ABEC55E2}"/>
              </a:ext>
            </a:extLst>
          </p:cNvPr>
          <p:cNvSpPr>
            <a:spLocks noGrp="1"/>
          </p:cNvSpPr>
          <p:nvPr>
            <p:ph type="sldNum" sz="quarter" idx="12"/>
          </p:nvPr>
        </p:nvSpPr>
        <p:spPr/>
        <p:txBody>
          <a:bodyPr/>
          <a:lstStyle/>
          <a:p>
            <a:fld id="{434A358D-2637-E146-A3BD-05BD470B507B}" type="slidenum">
              <a:rPr lang="en-US" smtClean="0"/>
              <a:t>61</a:t>
            </a:fld>
            <a:endParaRPr lang="en-US"/>
          </a:p>
        </p:txBody>
      </p:sp>
      <p:pic>
        <p:nvPicPr>
          <p:cNvPr id="5" name="Content Placeholder 3">
            <a:extLst>
              <a:ext uri="{FF2B5EF4-FFF2-40B4-BE49-F238E27FC236}">
                <a16:creationId xmlns:a16="http://schemas.microsoft.com/office/drawing/2014/main" id="{B0F403D5-F433-C144-B7C3-688BFDCBBD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2471" r="22613"/>
          <a:stretch/>
        </p:blipFill>
        <p:spPr>
          <a:xfrm>
            <a:off x="1090835" y="5120164"/>
            <a:ext cx="2153920" cy="1505907"/>
          </a:xfrm>
          <a:prstGeom prst="rect">
            <a:avLst/>
          </a:prstGeom>
        </p:spPr>
      </p:pic>
      <p:sp>
        <p:nvSpPr>
          <p:cNvPr id="7" name="Oval 6">
            <a:extLst>
              <a:ext uri="{FF2B5EF4-FFF2-40B4-BE49-F238E27FC236}">
                <a16:creationId xmlns:a16="http://schemas.microsoft.com/office/drawing/2014/main" id="{68C98F6C-F898-1243-978A-534F3F1F05C1}"/>
              </a:ext>
            </a:extLst>
          </p:cNvPr>
          <p:cNvSpPr/>
          <p:nvPr/>
        </p:nvSpPr>
        <p:spPr>
          <a:xfrm>
            <a:off x="1204321" y="2491876"/>
            <a:ext cx="833120" cy="8331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3733" b="1" dirty="0"/>
              <a:t>A</a:t>
            </a:r>
          </a:p>
        </p:txBody>
      </p:sp>
      <p:sp>
        <p:nvSpPr>
          <p:cNvPr id="8" name="Oval 7">
            <a:extLst>
              <a:ext uri="{FF2B5EF4-FFF2-40B4-BE49-F238E27FC236}">
                <a16:creationId xmlns:a16="http://schemas.microsoft.com/office/drawing/2014/main" id="{95AE8734-B903-894F-9298-E3546BF75E28}"/>
              </a:ext>
            </a:extLst>
          </p:cNvPr>
          <p:cNvSpPr/>
          <p:nvPr/>
        </p:nvSpPr>
        <p:spPr>
          <a:xfrm>
            <a:off x="9419959" y="2491876"/>
            <a:ext cx="833120" cy="8331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3733" b="1" dirty="0"/>
              <a:t>A</a:t>
            </a:r>
          </a:p>
        </p:txBody>
      </p:sp>
      <p:pic>
        <p:nvPicPr>
          <p:cNvPr id="14" name="Picture 13">
            <a:extLst>
              <a:ext uri="{FF2B5EF4-FFF2-40B4-BE49-F238E27FC236}">
                <a16:creationId xmlns:a16="http://schemas.microsoft.com/office/drawing/2014/main" id="{C0FC8A03-3AD8-8543-A729-F8A679FD82B7}"/>
              </a:ext>
            </a:extLst>
          </p:cNvPr>
          <p:cNvPicPr>
            <a:picLocks noChangeAspect="1"/>
          </p:cNvPicPr>
          <p:nvPr/>
        </p:nvPicPr>
        <p:blipFill>
          <a:blip r:embed="rId4"/>
          <a:stretch>
            <a:fillRect/>
          </a:stretch>
        </p:blipFill>
        <p:spPr>
          <a:xfrm>
            <a:off x="7578486" y="4949671"/>
            <a:ext cx="3217333" cy="1676400"/>
          </a:xfrm>
          <a:prstGeom prst="rect">
            <a:avLst/>
          </a:prstGeom>
        </p:spPr>
      </p:pic>
      <p:cxnSp>
        <p:nvCxnSpPr>
          <p:cNvPr id="16" name="Straight Connector 15">
            <a:extLst>
              <a:ext uri="{FF2B5EF4-FFF2-40B4-BE49-F238E27FC236}">
                <a16:creationId xmlns:a16="http://schemas.microsoft.com/office/drawing/2014/main" id="{6FA29F5C-4F49-8D46-9827-F29888661733}"/>
              </a:ext>
            </a:extLst>
          </p:cNvPr>
          <p:cNvCxnSpPr>
            <a:cxnSpLocks/>
          </p:cNvCxnSpPr>
          <p:nvPr/>
        </p:nvCxnSpPr>
        <p:spPr>
          <a:xfrm flipV="1">
            <a:off x="2090088" y="2318285"/>
            <a:ext cx="4005912" cy="613431"/>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DFF7349B-EA3D-234C-880A-F15EAF5886D3}"/>
              </a:ext>
            </a:extLst>
          </p:cNvPr>
          <p:cNvCxnSpPr>
            <a:cxnSpLocks/>
          </p:cNvCxnSpPr>
          <p:nvPr/>
        </p:nvCxnSpPr>
        <p:spPr>
          <a:xfrm>
            <a:off x="6096000" y="2318284"/>
            <a:ext cx="3203347" cy="486827"/>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CC6AB0A-A12C-1A48-ADD3-DD12E650B8F6}"/>
              </a:ext>
            </a:extLst>
          </p:cNvPr>
          <p:cNvCxnSpPr>
            <a:cxnSpLocks/>
          </p:cNvCxnSpPr>
          <p:nvPr/>
        </p:nvCxnSpPr>
        <p:spPr>
          <a:xfrm>
            <a:off x="2090089" y="2974329"/>
            <a:ext cx="3885300" cy="1853711"/>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4476AF75-2969-284C-8B72-770348DAAF62}"/>
              </a:ext>
            </a:extLst>
          </p:cNvPr>
          <p:cNvCxnSpPr>
            <a:cxnSpLocks/>
          </p:cNvCxnSpPr>
          <p:nvPr/>
        </p:nvCxnSpPr>
        <p:spPr>
          <a:xfrm flipV="1">
            <a:off x="6035693" y="3161902"/>
            <a:ext cx="3302003" cy="1692364"/>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EBA6E3D-1C8D-074B-957E-D42CDAF1ACF7}"/>
              </a:ext>
            </a:extLst>
          </p:cNvPr>
          <p:cNvCxnSpPr>
            <a:cxnSpLocks/>
          </p:cNvCxnSpPr>
          <p:nvPr/>
        </p:nvCxnSpPr>
        <p:spPr>
          <a:xfrm flipV="1">
            <a:off x="2090089" y="2722117"/>
            <a:ext cx="3160337" cy="218569"/>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400A745F-7D2E-E248-8A36-5A4BEEB371C3}"/>
              </a:ext>
            </a:extLst>
          </p:cNvPr>
          <p:cNvCxnSpPr>
            <a:cxnSpLocks/>
          </p:cNvCxnSpPr>
          <p:nvPr/>
        </p:nvCxnSpPr>
        <p:spPr>
          <a:xfrm>
            <a:off x="5250426" y="2734138"/>
            <a:ext cx="4048921" cy="177516"/>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12E229D-05E5-BC47-8481-8561F659F2F0}"/>
              </a:ext>
            </a:extLst>
          </p:cNvPr>
          <p:cNvCxnSpPr>
            <a:cxnSpLocks/>
          </p:cNvCxnSpPr>
          <p:nvPr/>
        </p:nvCxnSpPr>
        <p:spPr>
          <a:xfrm>
            <a:off x="2036010" y="2932890"/>
            <a:ext cx="2508007" cy="1505449"/>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F3AB75F2-CD44-724B-8B37-E608CC9E7CCE}"/>
              </a:ext>
            </a:extLst>
          </p:cNvPr>
          <p:cNvCxnSpPr>
            <a:cxnSpLocks/>
          </p:cNvCxnSpPr>
          <p:nvPr/>
        </p:nvCxnSpPr>
        <p:spPr>
          <a:xfrm flipV="1">
            <a:off x="4554994" y="3135676"/>
            <a:ext cx="4782703" cy="1302665"/>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212055BC-9621-D244-8383-615D1DD458C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flipV="1">
            <a:off x="5078241" y="3858326"/>
            <a:ext cx="1180308" cy="326901"/>
          </a:xfrm>
          <a:prstGeom prst="rect">
            <a:avLst/>
          </a:prstGeom>
        </p:spPr>
      </p:pic>
      <p:cxnSp>
        <p:nvCxnSpPr>
          <p:cNvPr id="9" name="Straight Connector 8">
            <a:extLst>
              <a:ext uri="{FF2B5EF4-FFF2-40B4-BE49-F238E27FC236}">
                <a16:creationId xmlns:a16="http://schemas.microsoft.com/office/drawing/2014/main" id="{88FA453E-F5A3-B34D-B0BF-AF05F00F76A1}"/>
              </a:ext>
            </a:extLst>
          </p:cNvPr>
          <p:cNvCxnSpPr>
            <a:cxnSpLocks/>
            <a:stCxn id="7" idx="6"/>
          </p:cNvCxnSpPr>
          <p:nvPr/>
        </p:nvCxnSpPr>
        <p:spPr>
          <a:xfrm>
            <a:off x="2037442" y="2908437"/>
            <a:ext cx="3638612" cy="1113343"/>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44" name="Oval 43">
            <a:extLst>
              <a:ext uri="{FF2B5EF4-FFF2-40B4-BE49-F238E27FC236}">
                <a16:creationId xmlns:a16="http://schemas.microsoft.com/office/drawing/2014/main" id="{5D6D765E-6688-9445-A32D-F235930C8E76}"/>
              </a:ext>
            </a:extLst>
          </p:cNvPr>
          <p:cNvSpPr/>
          <p:nvPr/>
        </p:nvSpPr>
        <p:spPr>
          <a:xfrm>
            <a:off x="9108079" y="6063735"/>
            <a:ext cx="771541" cy="771541"/>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Rectangle 10">
            <a:extLst>
              <a:ext uri="{FF2B5EF4-FFF2-40B4-BE49-F238E27FC236}">
                <a16:creationId xmlns:a16="http://schemas.microsoft.com/office/drawing/2014/main" id="{9C2F9C72-6167-4747-A3AA-6A13AB44F0F0}"/>
              </a:ext>
            </a:extLst>
          </p:cNvPr>
          <p:cNvSpPr/>
          <p:nvPr/>
        </p:nvSpPr>
        <p:spPr>
          <a:xfrm>
            <a:off x="9385906" y="6429828"/>
            <a:ext cx="196245" cy="19624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17" name="Freeform 16">
            <a:extLst>
              <a:ext uri="{FF2B5EF4-FFF2-40B4-BE49-F238E27FC236}">
                <a16:creationId xmlns:a16="http://schemas.microsoft.com/office/drawing/2014/main" id="{6B02640B-292E-184D-AEB2-4A31EBDCD5A0}"/>
              </a:ext>
            </a:extLst>
          </p:cNvPr>
          <p:cNvSpPr/>
          <p:nvPr/>
        </p:nvSpPr>
        <p:spPr>
          <a:xfrm>
            <a:off x="9381067" y="6478210"/>
            <a:ext cx="208039" cy="71740"/>
          </a:xfrm>
          <a:custGeom>
            <a:avLst/>
            <a:gdLst>
              <a:gd name="connsiteX0" fmla="*/ 0 w 156029"/>
              <a:gd name="connsiteY0" fmla="*/ 43543 h 53805"/>
              <a:gd name="connsiteX1" fmla="*/ 112486 w 156029"/>
              <a:gd name="connsiteY1" fmla="*/ 50800 h 53805"/>
              <a:gd name="connsiteX2" fmla="*/ 156029 w 156029"/>
              <a:gd name="connsiteY2" fmla="*/ 0 h 53805"/>
            </a:gdLst>
            <a:ahLst/>
            <a:cxnLst>
              <a:cxn ang="0">
                <a:pos x="connsiteX0" y="connsiteY0"/>
              </a:cxn>
              <a:cxn ang="0">
                <a:pos x="connsiteX1" y="connsiteY1"/>
              </a:cxn>
              <a:cxn ang="0">
                <a:pos x="connsiteX2" y="connsiteY2"/>
              </a:cxn>
            </a:cxnLst>
            <a:rect l="l" t="t" r="r" b="b"/>
            <a:pathLst>
              <a:path w="156029" h="53805">
                <a:moveTo>
                  <a:pt x="0" y="43543"/>
                </a:moveTo>
                <a:cubicBezTo>
                  <a:pt x="43240" y="50800"/>
                  <a:pt x="86481" y="58057"/>
                  <a:pt x="112486" y="50800"/>
                </a:cubicBezTo>
                <a:cubicBezTo>
                  <a:pt x="138491" y="43543"/>
                  <a:pt x="147260" y="21771"/>
                  <a:pt x="156029"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cxnSp>
        <p:nvCxnSpPr>
          <p:cNvPr id="27" name="Straight Connector 26">
            <a:extLst>
              <a:ext uri="{FF2B5EF4-FFF2-40B4-BE49-F238E27FC236}">
                <a16:creationId xmlns:a16="http://schemas.microsoft.com/office/drawing/2014/main" id="{6AB410B3-4D18-2446-ADDD-F270EED358F8}"/>
              </a:ext>
            </a:extLst>
          </p:cNvPr>
          <p:cNvCxnSpPr>
            <a:cxnSpLocks/>
          </p:cNvCxnSpPr>
          <p:nvPr/>
        </p:nvCxnSpPr>
        <p:spPr>
          <a:xfrm>
            <a:off x="2037442" y="2908436"/>
            <a:ext cx="3467501" cy="126861"/>
          </a:xfrm>
          <a:prstGeom prst="line">
            <a:avLst/>
          </a:prstGeom>
          <a:ln>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FEFCE185-819E-414A-B5A8-D17C29E72D42}"/>
              </a:ext>
            </a:extLst>
          </p:cNvPr>
          <p:cNvCxnSpPr>
            <a:cxnSpLocks/>
          </p:cNvCxnSpPr>
          <p:nvPr/>
        </p:nvCxnSpPr>
        <p:spPr>
          <a:xfrm>
            <a:off x="5504943" y="3035298"/>
            <a:ext cx="3997604" cy="79556"/>
          </a:xfrm>
          <a:prstGeom prst="straightConnector1">
            <a:avLst/>
          </a:prstGeom>
          <a:ln>
            <a:solidFill>
              <a:schemeClr val="accent2"/>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5" name="Action Button: Information 24">
            <a:hlinkClick r:id="" action="ppaction://noaction" highlightClick="1"/>
            <a:extLst>
              <a:ext uri="{FF2B5EF4-FFF2-40B4-BE49-F238E27FC236}">
                <a16:creationId xmlns:a16="http://schemas.microsoft.com/office/drawing/2014/main" id="{FD0717C8-AF05-974B-B56F-66CAC9E9662D}"/>
              </a:ext>
            </a:extLst>
          </p:cNvPr>
          <p:cNvSpPr/>
          <p:nvPr/>
        </p:nvSpPr>
        <p:spPr>
          <a:xfrm>
            <a:off x="10942101" y="6420888"/>
            <a:ext cx="223739" cy="223739"/>
          </a:xfrm>
          <a:prstGeom prst="actionButtonInformation">
            <a:avLst/>
          </a:prstGeom>
          <a:solidFill>
            <a:schemeClr val="bg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sz="2400" dirty="0"/>
          </a:p>
        </p:txBody>
      </p:sp>
    </p:spTree>
    <p:extLst>
      <p:ext uri="{BB962C8B-B14F-4D97-AF65-F5344CB8AC3E}">
        <p14:creationId xmlns:p14="http://schemas.microsoft.com/office/powerpoint/2010/main" val="25474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11" grpId="0" animBg="1"/>
      <p:bldP spid="1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5B427-C6DF-2443-A583-6D2145E40D54}"/>
              </a:ext>
            </a:extLst>
          </p:cNvPr>
          <p:cNvSpPr>
            <a:spLocks noGrp="1"/>
          </p:cNvSpPr>
          <p:nvPr>
            <p:ph type="title"/>
          </p:nvPr>
        </p:nvSpPr>
        <p:spPr/>
        <p:txBody>
          <a:bodyPr>
            <a:normAutofit fontScale="90000"/>
          </a:bodyPr>
          <a:lstStyle/>
          <a:p>
            <a:r>
              <a:rPr lang="en-US" dirty="0"/>
              <a:t>Ideally, the only change in the channel impulse response is the tag reflection</a:t>
            </a:r>
          </a:p>
        </p:txBody>
      </p:sp>
      <p:sp>
        <p:nvSpPr>
          <p:cNvPr id="3" name="Content Placeholder 2">
            <a:extLst>
              <a:ext uri="{FF2B5EF4-FFF2-40B4-BE49-F238E27FC236}">
                <a16:creationId xmlns:a16="http://schemas.microsoft.com/office/drawing/2014/main" id="{B3CB8D64-7E80-AD49-B8AE-543C8AF6EC9C}"/>
              </a:ext>
            </a:extLst>
          </p:cNvPr>
          <p:cNvSpPr>
            <a:spLocks noGrp="1"/>
          </p:cNvSpPr>
          <p:nvPr>
            <p:ph idx="1"/>
          </p:nvPr>
        </p:nvSpPr>
        <p:spPr/>
        <p:txBody>
          <a:bodyPr/>
          <a:lstStyle/>
          <a:p>
            <a:r>
              <a:rPr lang="en-US" dirty="0"/>
              <a:t>Subtracting the environment finds the tag</a:t>
            </a:r>
          </a:p>
        </p:txBody>
      </p:sp>
      <p:sp>
        <p:nvSpPr>
          <p:cNvPr id="4" name="Slide Number Placeholder 3">
            <a:extLst>
              <a:ext uri="{FF2B5EF4-FFF2-40B4-BE49-F238E27FC236}">
                <a16:creationId xmlns:a16="http://schemas.microsoft.com/office/drawing/2014/main" id="{62337259-0EA6-0A42-8577-496E1FCB93F8}"/>
              </a:ext>
            </a:extLst>
          </p:cNvPr>
          <p:cNvSpPr>
            <a:spLocks noGrp="1"/>
          </p:cNvSpPr>
          <p:nvPr>
            <p:ph type="sldNum" sz="quarter" idx="12"/>
          </p:nvPr>
        </p:nvSpPr>
        <p:spPr/>
        <p:txBody>
          <a:bodyPr/>
          <a:lstStyle/>
          <a:p>
            <a:fld id="{434A358D-2637-E146-A3BD-05BD470B507B}" type="slidenum">
              <a:rPr lang="en-US" smtClean="0"/>
              <a:t>62</a:t>
            </a:fld>
            <a:endParaRPr lang="en-US"/>
          </a:p>
        </p:txBody>
      </p:sp>
      <p:pic>
        <p:nvPicPr>
          <p:cNvPr id="5" name="Picture 4">
            <a:extLst>
              <a:ext uri="{FF2B5EF4-FFF2-40B4-BE49-F238E27FC236}">
                <a16:creationId xmlns:a16="http://schemas.microsoft.com/office/drawing/2014/main" id="{6F3F6D42-A56A-4C46-8F07-999EC2181F66}"/>
              </a:ext>
            </a:extLst>
          </p:cNvPr>
          <p:cNvPicPr>
            <a:picLocks noChangeAspect="1"/>
          </p:cNvPicPr>
          <p:nvPr/>
        </p:nvPicPr>
        <p:blipFill>
          <a:blip r:embed="rId3"/>
          <a:stretch>
            <a:fillRect/>
          </a:stretch>
        </p:blipFill>
        <p:spPr>
          <a:xfrm>
            <a:off x="609600" y="2634735"/>
            <a:ext cx="3217333" cy="1676400"/>
          </a:xfrm>
          <a:prstGeom prst="rect">
            <a:avLst/>
          </a:prstGeom>
        </p:spPr>
      </p:pic>
      <p:sp>
        <p:nvSpPr>
          <p:cNvPr id="6" name="Freeform 5">
            <a:extLst>
              <a:ext uri="{FF2B5EF4-FFF2-40B4-BE49-F238E27FC236}">
                <a16:creationId xmlns:a16="http://schemas.microsoft.com/office/drawing/2014/main" id="{951E235F-D5C1-4C4B-97C6-0A6C574EA521}"/>
              </a:ext>
            </a:extLst>
          </p:cNvPr>
          <p:cNvSpPr/>
          <p:nvPr/>
        </p:nvSpPr>
        <p:spPr>
          <a:xfrm>
            <a:off x="2438759" y="4143039"/>
            <a:ext cx="172412" cy="93253"/>
          </a:xfrm>
          <a:custGeom>
            <a:avLst/>
            <a:gdLst>
              <a:gd name="connsiteX0" fmla="*/ 0 w 129309"/>
              <a:gd name="connsiteY0" fmla="*/ 69940 h 69940"/>
              <a:gd name="connsiteX1" fmla="*/ 73891 w 129309"/>
              <a:gd name="connsiteY1" fmla="*/ 667 h 69940"/>
              <a:gd name="connsiteX2" fmla="*/ 129309 w 129309"/>
              <a:gd name="connsiteY2" fmla="*/ 32994 h 69940"/>
              <a:gd name="connsiteX3" fmla="*/ 129309 w 129309"/>
              <a:gd name="connsiteY3" fmla="*/ 32994 h 69940"/>
            </a:gdLst>
            <a:ahLst/>
            <a:cxnLst>
              <a:cxn ang="0">
                <a:pos x="connsiteX0" y="connsiteY0"/>
              </a:cxn>
              <a:cxn ang="0">
                <a:pos x="connsiteX1" y="connsiteY1"/>
              </a:cxn>
              <a:cxn ang="0">
                <a:pos x="connsiteX2" y="connsiteY2"/>
              </a:cxn>
              <a:cxn ang="0">
                <a:pos x="connsiteX3" y="connsiteY3"/>
              </a:cxn>
            </a:cxnLst>
            <a:rect l="l" t="t" r="r" b="b"/>
            <a:pathLst>
              <a:path w="129309" h="69940">
                <a:moveTo>
                  <a:pt x="0" y="69940"/>
                </a:moveTo>
                <a:cubicBezTo>
                  <a:pt x="26170" y="38382"/>
                  <a:pt x="52340" y="6825"/>
                  <a:pt x="73891" y="667"/>
                </a:cubicBezTo>
                <a:cubicBezTo>
                  <a:pt x="95442" y="-5491"/>
                  <a:pt x="129309" y="32994"/>
                  <a:pt x="129309" y="32994"/>
                </a:cubicBezTo>
                <a:lnTo>
                  <a:pt x="129309" y="32994"/>
                </a:lnTo>
              </a:path>
            </a:pathLst>
          </a:custGeom>
          <a:noFill/>
          <a:ln w="381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9" name="Picture 8">
            <a:extLst>
              <a:ext uri="{FF2B5EF4-FFF2-40B4-BE49-F238E27FC236}">
                <a16:creationId xmlns:a16="http://schemas.microsoft.com/office/drawing/2014/main" id="{0803689E-20E9-A14C-9F17-43F7E9E0ACCE}"/>
              </a:ext>
            </a:extLst>
          </p:cNvPr>
          <p:cNvPicPr>
            <a:picLocks noChangeAspect="1"/>
          </p:cNvPicPr>
          <p:nvPr/>
        </p:nvPicPr>
        <p:blipFill>
          <a:blip r:embed="rId3"/>
          <a:stretch>
            <a:fillRect/>
          </a:stretch>
        </p:blipFill>
        <p:spPr>
          <a:xfrm>
            <a:off x="4440330" y="2634735"/>
            <a:ext cx="3217333" cy="1676400"/>
          </a:xfrm>
          <a:prstGeom prst="rect">
            <a:avLst/>
          </a:prstGeom>
        </p:spPr>
      </p:pic>
      <p:sp>
        <p:nvSpPr>
          <p:cNvPr id="10" name="Rectangle 9">
            <a:extLst>
              <a:ext uri="{FF2B5EF4-FFF2-40B4-BE49-F238E27FC236}">
                <a16:creationId xmlns:a16="http://schemas.microsoft.com/office/drawing/2014/main" id="{0D0B2A76-B07B-5645-AF39-F30D480B98AE}"/>
              </a:ext>
            </a:extLst>
          </p:cNvPr>
          <p:cNvSpPr/>
          <p:nvPr/>
        </p:nvSpPr>
        <p:spPr>
          <a:xfrm>
            <a:off x="6247750" y="4114892"/>
            <a:ext cx="196245" cy="19624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11" name="Freeform 10">
            <a:extLst>
              <a:ext uri="{FF2B5EF4-FFF2-40B4-BE49-F238E27FC236}">
                <a16:creationId xmlns:a16="http://schemas.microsoft.com/office/drawing/2014/main" id="{7E836608-57F5-1E41-B6B7-2E63ED74BE30}"/>
              </a:ext>
            </a:extLst>
          </p:cNvPr>
          <p:cNvSpPr/>
          <p:nvPr/>
        </p:nvSpPr>
        <p:spPr>
          <a:xfrm>
            <a:off x="6242911" y="4163274"/>
            <a:ext cx="208039" cy="71740"/>
          </a:xfrm>
          <a:custGeom>
            <a:avLst/>
            <a:gdLst>
              <a:gd name="connsiteX0" fmla="*/ 0 w 156029"/>
              <a:gd name="connsiteY0" fmla="*/ 43543 h 53805"/>
              <a:gd name="connsiteX1" fmla="*/ 112486 w 156029"/>
              <a:gd name="connsiteY1" fmla="*/ 50800 h 53805"/>
              <a:gd name="connsiteX2" fmla="*/ 156029 w 156029"/>
              <a:gd name="connsiteY2" fmla="*/ 0 h 53805"/>
            </a:gdLst>
            <a:ahLst/>
            <a:cxnLst>
              <a:cxn ang="0">
                <a:pos x="connsiteX0" y="connsiteY0"/>
              </a:cxn>
              <a:cxn ang="0">
                <a:pos x="connsiteX1" y="connsiteY1"/>
              </a:cxn>
              <a:cxn ang="0">
                <a:pos x="connsiteX2" y="connsiteY2"/>
              </a:cxn>
            </a:cxnLst>
            <a:rect l="l" t="t" r="r" b="b"/>
            <a:pathLst>
              <a:path w="156029" h="53805">
                <a:moveTo>
                  <a:pt x="0" y="43543"/>
                </a:moveTo>
                <a:cubicBezTo>
                  <a:pt x="43240" y="50800"/>
                  <a:pt x="86481" y="58057"/>
                  <a:pt x="112486" y="50800"/>
                </a:cubicBezTo>
                <a:cubicBezTo>
                  <a:pt x="138491" y="43543"/>
                  <a:pt x="147260" y="21771"/>
                  <a:pt x="156029"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12" name="Oval 11">
            <a:extLst>
              <a:ext uri="{FF2B5EF4-FFF2-40B4-BE49-F238E27FC236}">
                <a16:creationId xmlns:a16="http://schemas.microsoft.com/office/drawing/2014/main" id="{3EC7CB18-D381-BA4B-AEFE-4E5C8C9A1F47}"/>
              </a:ext>
            </a:extLst>
          </p:cNvPr>
          <p:cNvSpPr/>
          <p:nvPr/>
        </p:nvSpPr>
        <p:spPr>
          <a:xfrm>
            <a:off x="2139194" y="3757268"/>
            <a:ext cx="771541" cy="771541"/>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Oval 12">
            <a:extLst>
              <a:ext uri="{FF2B5EF4-FFF2-40B4-BE49-F238E27FC236}">
                <a16:creationId xmlns:a16="http://schemas.microsoft.com/office/drawing/2014/main" id="{53B08C5B-508B-7F46-9E86-EF71101ED5A4}"/>
              </a:ext>
            </a:extLst>
          </p:cNvPr>
          <p:cNvSpPr/>
          <p:nvPr/>
        </p:nvSpPr>
        <p:spPr>
          <a:xfrm>
            <a:off x="5960102" y="3813372"/>
            <a:ext cx="771541" cy="771541"/>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5" name="Straight Connector 14">
            <a:extLst>
              <a:ext uri="{FF2B5EF4-FFF2-40B4-BE49-F238E27FC236}">
                <a16:creationId xmlns:a16="http://schemas.microsoft.com/office/drawing/2014/main" id="{FE12E65A-5EDC-FD4F-A237-D556CA6C376B}"/>
              </a:ext>
            </a:extLst>
          </p:cNvPr>
          <p:cNvCxnSpPr/>
          <p:nvPr/>
        </p:nvCxnSpPr>
        <p:spPr>
          <a:xfrm>
            <a:off x="3826933" y="3472935"/>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D5F2945-9FF5-D940-B69D-0B6284F20EDE}"/>
              </a:ext>
            </a:extLst>
          </p:cNvPr>
          <p:cNvCxnSpPr/>
          <p:nvPr/>
        </p:nvCxnSpPr>
        <p:spPr>
          <a:xfrm>
            <a:off x="7826629" y="3352045"/>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30B87A4-AC5D-C84A-9A00-55C99CC606C4}"/>
              </a:ext>
            </a:extLst>
          </p:cNvPr>
          <p:cNvCxnSpPr/>
          <p:nvPr/>
        </p:nvCxnSpPr>
        <p:spPr>
          <a:xfrm>
            <a:off x="7826629" y="3519235"/>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sp>
        <p:nvSpPr>
          <p:cNvPr id="18" name="Freeform 17">
            <a:extLst>
              <a:ext uri="{FF2B5EF4-FFF2-40B4-BE49-F238E27FC236}">
                <a16:creationId xmlns:a16="http://schemas.microsoft.com/office/drawing/2014/main" id="{F7273E50-BA00-FB48-AD02-6656D7FB7EA9}"/>
              </a:ext>
            </a:extLst>
          </p:cNvPr>
          <p:cNvSpPr/>
          <p:nvPr/>
        </p:nvSpPr>
        <p:spPr>
          <a:xfrm>
            <a:off x="8466126" y="4203801"/>
            <a:ext cx="1589836" cy="0"/>
          </a:xfrm>
          <a:custGeom>
            <a:avLst/>
            <a:gdLst>
              <a:gd name="connsiteX0" fmla="*/ 0 w 1192377"/>
              <a:gd name="connsiteY0" fmla="*/ 0 h 0"/>
              <a:gd name="connsiteX1" fmla="*/ 1192377 w 1192377"/>
              <a:gd name="connsiteY1" fmla="*/ 0 h 0"/>
            </a:gdLst>
            <a:ahLst/>
            <a:cxnLst>
              <a:cxn ang="0">
                <a:pos x="connsiteX0" y="connsiteY0"/>
              </a:cxn>
              <a:cxn ang="0">
                <a:pos x="connsiteX1" y="connsiteY1"/>
              </a:cxn>
            </a:cxnLst>
            <a:rect l="l" t="t" r="r" b="b"/>
            <a:pathLst>
              <a:path w="1192377">
                <a:moveTo>
                  <a:pt x="0" y="0"/>
                </a:moveTo>
                <a:lnTo>
                  <a:pt x="119237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19" name="Freeform 18">
            <a:extLst>
              <a:ext uri="{FF2B5EF4-FFF2-40B4-BE49-F238E27FC236}">
                <a16:creationId xmlns:a16="http://schemas.microsoft.com/office/drawing/2014/main" id="{38C83E61-FEF2-3542-B09D-A49FD69E35A8}"/>
              </a:ext>
            </a:extLst>
          </p:cNvPr>
          <p:cNvSpPr/>
          <p:nvPr/>
        </p:nvSpPr>
        <p:spPr>
          <a:xfrm>
            <a:off x="10055962" y="4141760"/>
            <a:ext cx="172412" cy="93253"/>
          </a:xfrm>
          <a:custGeom>
            <a:avLst/>
            <a:gdLst>
              <a:gd name="connsiteX0" fmla="*/ 0 w 129309"/>
              <a:gd name="connsiteY0" fmla="*/ 69940 h 69940"/>
              <a:gd name="connsiteX1" fmla="*/ 73891 w 129309"/>
              <a:gd name="connsiteY1" fmla="*/ 667 h 69940"/>
              <a:gd name="connsiteX2" fmla="*/ 129309 w 129309"/>
              <a:gd name="connsiteY2" fmla="*/ 32994 h 69940"/>
              <a:gd name="connsiteX3" fmla="*/ 129309 w 129309"/>
              <a:gd name="connsiteY3" fmla="*/ 32994 h 69940"/>
            </a:gdLst>
            <a:ahLst/>
            <a:cxnLst>
              <a:cxn ang="0">
                <a:pos x="connsiteX0" y="connsiteY0"/>
              </a:cxn>
              <a:cxn ang="0">
                <a:pos x="connsiteX1" y="connsiteY1"/>
              </a:cxn>
              <a:cxn ang="0">
                <a:pos x="connsiteX2" y="connsiteY2"/>
              </a:cxn>
              <a:cxn ang="0">
                <a:pos x="connsiteX3" y="connsiteY3"/>
              </a:cxn>
            </a:cxnLst>
            <a:rect l="l" t="t" r="r" b="b"/>
            <a:pathLst>
              <a:path w="129309" h="69940">
                <a:moveTo>
                  <a:pt x="0" y="69940"/>
                </a:moveTo>
                <a:cubicBezTo>
                  <a:pt x="26170" y="38382"/>
                  <a:pt x="52340" y="6825"/>
                  <a:pt x="73891" y="667"/>
                </a:cubicBezTo>
                <a:cubicBezTo>
                  <a:pt x="95442" y="-5491"/>
                  <a:pt x="129309" y="32994"/>
                  <a:pt x="129309" y="32994"/>
                </a:cubicBezTo>
                <a:lnTo>
                  <a:pt x="129309" y="32994"/>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20" name="Freeform 19">
            <a:extLst>
              <a:ext uri="{FF2B5EF4-FFF2-40B4-BE49-F238E27FC236}">
                <a16:creationId xmlns:a16="http://schemas.microsoft.com/office/drawing/2014/main" id="{13FBB7EE-CFC6-C748-8861-6E7BC1EDC40E}"/>
              </a:ext>
            </a:extLst>
          </p:cNvPr>
          <p:cNvSpPr/>
          <p:nvPr/>
        </p:nvSpPr>
        <p:spPr>
          <a:xfrm>
            <a:off x="10228375" y="4215506"/>
            <a:ext cx="1085803" cy="60959"/>
          </a:xfrm>
          <a:custGeom>
            <a:avLst/>
            <a:gdLst>
              <a:gd name="connsiteX0" fmla="*/ 0 w 1192377"/>
              <a:gd name="connsiteY0" fmla="*/ 0 h 0"/>
              <a:gd name="connsiteX1" fmla="*/ 1192377 w 1192377"/>
              <a:gd name="connsiteY1" fmla="*/ 0 h 0"/>
            </a:gdLst>
            <a:ahLst/>
            <a:cxnLst>
              <a:cxn ang="0">
                <a:pos x="connsiteX0" y="connsiteY0"/>
              </a:cxn>
              <a:cxn ang="0">
                <a:pos x="connsiteX1" y="connsiteY1"/>
              </a:cxn>
            </a:cxnLst>
            <a:rect l="l" t="t" r="r" b="b"/>
            <a:pathLst>
              <a:path w="1192377">
                <a:moveTo>
                  <a:pt x="0" y="0"/>
                </a:moveTo>
                <a:lnTo>
                  <a:pt x="119237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pic>
        <p:nvPicPr>
          <p:cNvPr id="21" name="Picture 20">
            <a:extLst>
              <a:ext uri="{FF2B5EF4-FFF2-40B4-BE49-F238E27FC236}">
                <a16:creationId xmlns:a16="http://schemas.microsoft.com/office/drawing/2014/main" id="{A860849F-CA34-7E4D-B238-485BF8E5C15B}"/>
              </a:ext>
            </a:extLst>
          </p:cNvPr>
          <p:cNvPicPr>
            <a:picLocks noChangeAspect="1"/>
          </p:cNvPicPr>
          <p:nvPr/>
        </p:nvPicPr>
        <p:blipFill>
          <a:blip r:embed="rId3"/>
          <a:stretch>
            <a:fillRect/>
          </a:stretch>
        </p:blipFill>
        <p:spPr>
          <a:xfrm>
            <a:off x="609600" y="4751284"/>
            <a:ext cx="3217333" cy="1676400"/>
          </a:xfrm>
          <a:prstGeom prst="rect">
            <a:avLst/>
          </a:prstGeom>
        </p:spPr>
      </p:pic>
      <p:sp>
        <p:nvSpPr>
          <p:cNvPr id="22" name="Freeform 21">
            <a:extLst>
              <a:ext uri="{FF2B5EF4-FFF2-40B4-BE49-F238E27FC236}">
                <a16:creationId xmlns:a16="http://schemas.microsoft.com/office/drawing/2014/main" id="{F353B200-D951-7245-B62D-A6844A7FD3D8}"/>
              </a:ext>
            </a:extLst>
          </p:cNvPr>
          <p:cNvSpPr/>
          <p:nvPr/>
        </p:nvSpPr>
        <p:spPr>
          <a:xfrm>
            <a:off x="2438759" y="6259588"/>
            <a:ext cx="172412" cy="93253"/>
          </a:xfrm>
          <a:custGeom>
            <a:avLst/>
            <a:gdLst>
              <a:gd name="connsiteX0" fmla="*/ 0 w 129309"/>
              <a:gd name="connsiteY0" fmla="*/ 69940 h 69940"/>
              <a:gd name="connsiteX1" fmla="*/ 73891 w 129309"/>
              <a:gd name="connsiteY1" fmla="*/ 667 h 69940"/>
              <a:gd name="connsiteX2" fmla="*/ 129309 w 129309"/>
              <a:gd name="connsiteY2" fmla="*/ 32994 h 69940"/>
              <a:gd name="connsiteX3" fmla="*/ 129309 w 129309"/>
              <a:gd name="connsiteY3" fmla="*/ 32994 h 69940"/>
            </a:gdLst>
            <a:ahLst/>
            <a:cxnLst>
              <a:cxn ang="0">
                <a:pos x="connsiteX0" y="connsiteY0"/>
              </a:cxn>
              <a:cxn ang="0">
                <a:pos x="connsiteX1" y="connsiteY1"/>
              </a:cxn>
              <a:cxn ang="0">
                <a:pos x="connsiteX2" y="connsiteY2"/>
              </a:cxn>
              <a:cxn ang="0">
                <a:pos x="connsiteX3" y="connsiteY3"/>
              </a:cxn>
            </a:cxnLst>
            <a:rect l="l" t="t" r="r" b="b"/>
            <a:pathLst>
              <a:path w="129309" h="69940">
                <a:moveTo>
                  <a:pt x="0" y="69940"/>
                </a:moveTo>
                <a:cubicBezTo>
                  <a:pt x="26170" y="38382"/>
                  <a:pt x="52340" y="6825"/>
                  <a:pt x="73891" y="667"/>
                </a:cubicBezTo>
                <a:cubicBezTo>
                  <a:pt x="95442" y="-5491"/>
                  <a:pt x="129309" y="32994"/>
                  <a:pt x="129309" y="32994"/>
                </a:cubicBezTo>
                <a:lnTo>
                  <a:pt x="129309" y="32994"/>
                </a:lnTo>
              </a:path>
            </a:pathLst>
          </a:custGeom>
          <a:noFill/>
          <a:ln w="381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23" name="Picture 22">
            <a:extLst>
              <a:ext uri="{FF2B5EF4-FFF2-40B4-BE49-F238E27FC236}">
                <a16:creationId xmlns:a16="http://schemas.microsoft.com/office/drawing/2014/main" id="{F40A1F74-9D3D-AA44-BCD4-4857DBD56FDD}"/>
              </a:ext>
            </a:extLst>
          </p:cNvPr>
          <p:cNvPicPr>
            <a:picLocks noChangeAspect="1"/>
          </p:cNvPicPr>
          <p:nvPr/>
        </p:nvPicPr>
        <p:blipFill>
          <a:blip r:embed="rId3"/>
          <a:stretch>
            <a:fillRect/>
          </a:stretch>
        </p:blipFill>
        <p:spPr>
          <a:xfrm>
            <a:off x="4440330" y="4751284"/>
            <a:ext cx="3217333" cy="1676400"/>
          </a:xfrm>
          <a:prstGeom prst="rect">
            <a:avLst/>
          </a:prstGeom>
        </p:spPr>
      </p:pic>
      <p:sp>
        <p:nvSpPr>
          <p:cNvPr id="24" name="Rectangle 23">
            <a:extLst>
              <a:ext uri="{FF2B5EF4-FFF2-40B4-BE49-F238E27FC236}">
                <a16:creationId xmlns:a16="http://schemas.microsoft.com/office/drawing/2014/main" id="{EFD60C36-7729-9A48-AF0D-3EB984CE70AC}"/>
              </a:ext>
            </a:extLst>
          </p:cNvPr>
          <p:cNvSpPr/>
          <p:nvPr/>
        </p:nvSpPr>
        <p:spPr>
          <a:xfrm>
            <a:off x="6247750" y="6231441"/>
            <a:ext cx="196245" cy="19624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25" name="Freeform 24">
            <a:extLst>
              <a:ext uri="{FF2B5EF4-FFF2-40B4-BE49-F238E27FC236}">
                <a16:creationId xmlns:a16="http://schemas.microsoft.com/office/drawing/2014/main" id="{A8981030-2AD5-E74C-9232-8D2515A1C64A}"/>
              </a:ext>
            </a:extLst>
          </p:cNvPr>
          <p:cNvSpPr/>
          <p:nvPr/>
        </p:nvSpPr>
        <p:spPr>
          <a:xfrm>
            <a:off x="6242911" y="6279823"/>
            <a:ext cx="208039" cy="71740"/>
          </a:xfrm>
          <a:custGeom>
            <a:avLst/>
            <a:gdLst>
              <a:gd name="connsiteX0" fmla="*/ 0 w 156029"/>
              <a:gd name="connsiteY0" fmla="*/ 43543 h 53805"/>
              <a:gd name="connsiteX1" fmla="*/ 112486 w 156029"/>
              <a:gd name="connsiteY1" fmla="*/ 50800 h 53805"/>
              <a:gd name="connsiteX2" fmla="*/ 156029 w 156029"/>
              <a:gd name="connsiteY2" fmla="*/ 0 h 53805"/>
            </a:gdLst>
            <a:ahLst/>
            <a:cxnLst>
              <a:cxn ang="0">
                <a:pos x="connsiteX0" y="connsiteY0"/>
              </a:cxn>
              <a:cxn ang="0">
                <a:pos x="connsiteX1" y="connsiteY1"/>
              </a:cxn>
              <a:cxn ang="0">
                <a:pos x="connsiteX2" y="connsiteY2"/>
              </a:cxn>
            </a:cxnLst>
            <a:rect l="l" t="t" r="r" b="b"/>
            <a:pathLst>
              <a:path w="156029" h="53805">
                <a:moveTo>
                  <a:pt x="0" y="43543"/>
                </a:moveTo>
                <a:cubicBezTo>
                  <a:pt x="43240" y="50800"/>
                  <a:pt x="86481" y="58057"/>
                  <a:pt x="112486" y="50800"/>
                </a:cubicBezTo>
                <a:cubicBezTo>
                  <a:pt x="138491" y="43543"/>
                  <a:pt x="147260" y="21771"/>
                  <a:pt x="156029"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26" name="Oval 25">
            <a:extLst>
              <a:ext uri="{FF2B5EF4-FFF2-40B4-BE49-F238E27FC236}">
                <a16:creationId xmlns:a16="http://schemas.microsoft.com/office/drawing/2014/main" id="{219123D9-1CF1-6944-8E31-1D1F8D32CB40}"/>
              </a:ext>
            </a:extLst>
          </p:cNvPr>
          <p:cNvSpPr/>
          <p:nvPr/>
        </p:nvSpPr>
        <p:spPr>
          <a:xfrm>
            <a:off x="2139194" y="5873818"/>
            <a:ext cx="771541" cy="771541"/>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Oval 26">
            <a:extLst>
              <a:ext uri="{FF2B5EF4-FFF2-40B4-BE49-F238E27FC236}">
                <a16:creationId xmlns:a16="http://schemas.microsoft.com/office/drawing/2014/main" id="{6626B062-7947-734C-AD91-2EBAF6418E98}"/>
              </a:ext>
            </a:extLst>
          </p:cNvPr>
          <p:cNvSpPr/>
          <p:nvPr/>
        </p:nvSpPr>
        <p:spPr>
          <a:xfrm>
            <a:off x="5960102" y="5929922"/>
            <a:ext cx="771541" cy="771541"/>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28" name="Straight Connector 27">
            <a:extLst>
              <a:ext uri="{FF2B5EF4-FFF2-40B4-BE49-F238E27FC236}">
                <a16:creationId xmlns:a16="http://schemas.microsoft.com/office/drawing/2014/main" id="{E185CE8C-AD57-0243-9EDE-CDDC302417E4}"/>
              </a:ext>
            </a:extLst>
          </p:cNvPr>
          <p:cNvCxnSpPr/>
          <p:nvPr/>
        </p:nvCxnSpPr>
        <p:spPr>
          <a:xfrm>
            <a:off x="3826933" y="5589484"/>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976D8C7-3120-284B-9424-D000670FD7A5}"/>
              </a:ext>
            </a:extLst>
          </p:cNvPr>
          <p:cNvCxnSpPr/>
          <p:nvPr/>
        </p:nvCxnSpPr>
        <p:spPr>
          <a:xfrm>
            <a:off x="7826629" y="5468595"/>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6C678B29-475C-1A46-8317-9298B97D20FB}"/>
              </a:ext>
            </a:extLst>
          </p:cNvPr>
          <p:cNvCxnSpPr/>
          <p:nvPr/>
        </p:nvCxnSpPr>
        <p:spPr>
          <a:xfrm>
            <a:off x="7826629" y="5635784"/>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sp>
        <p:nvSpPr>
          <p:cNvPr id="31" name="Freeform 30">
            <a:extLst>
              <a:ext uri="{FF2B5EF4-FFF2-40B4-BE49-F238E27FC236}">
                <a16:creationId xmlns:a16="http://schemas.microsoft.com/office/drawing/2014/main" id="{2EF57BE1-980A-764E-A0B7-51FFFE777090}"/>
              </a:ext>
            </a:extLst>
          </p:cNvPr>
          <p:cNvSpPr/>
          <p:nvPr/>
        </p:nvSpPr>
        <p:spPr>
          <a:xfrm>
            <a:off x="8466126" y="6320351"/>
            <a:ext cx="1589836" cy="0"/>
          </a:xfrm>
          <a:custGeom>
            <a:avLst/>
            <a:gdLst>
              <a:gd name="connsiteX0" fmla="*/ 0 w 1192377"/>
              <a:gd name="connsiteY0" fmla="*/ 0 h 0"/>
              <a:gd name="connsiteX1" fmla="*/ 1192377 w 1192377"/>
              <a:gd name="connsiteY1" fmla="*/ 0 h 0"/>
            </a:gdLst>
            <a:ahLst/>
            <a:cxnLst>
              <a:cxn ang="0">
                <a:pos x="connsiteX0" y="connsiteY0"/>
              </a:cxn>
              <a:cxn ang="0">
                <a:pos x="connsiteX1" y="connsiteY1"/>
              </a:cxn>
            </a:cxnLst>
            <a:rect l="l" t="t" r="r" b="b"/>
            <a:pathLst>
              <a:path w="1192377">
                <a:moveTo>
                  <a:pt x="0" y="0"/>
                </a:moveTo>
                <a:lnTo>
                  <a:pt x="119237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32" name="Freeform 31">
            <a:extLst>
              <a:ext uri="{FF2B5EF4-FFF2-40B4-BE49-F238E27FC236}">
                <a16:creationId xmlns:a16="http://schemas.microsoft.com/office/drawing/2014/main" id="{D109DE3A-9725-2047-AFF7-78DF41EDC2C4}"/>
              </a:ext>
            </a:extLst>
          </p:cNvPr>
          <p:cNvSpPr/>
          <p:nvPr/>
        </p:nvSpPr>
        <p:spPr>
          <a:xfrm>
            <a:off x="10055962" y="6027889"/>
            <a:ext cx="172412" cy="292463"/>
          </a:xfrm>
          <a:custGeom>
            <a:avLst/>
            <a:gdLst>
              <a:gd name="connsiteX0" fmla="*/ 0 w 129309"/>
              <a:gd name="connsiteY0" fmla="*/ 69940 h 69940"/>
              <a:gd name="connsiteX1" fmla="*/ 73891 w 129309"/>
              <a:gd name="connsiteY1" fmla="*/ 667 h 69940"/>
              <a:gd name="connsiteX2" fmla="*/ 129309 w 129309"/>
              <a:gd name="connsiteY2" fmla="*/ 32994 h 69940"/>
              <a:gd name="connsiteX3" fmla="*/ 129309 w 129309"/>
              <a:gd name="connsiteY3" fmla="*/ 32994 h 69940"/>
            </a:gdLst>
            <a:ahLst/>
            <a:cxnLst>
              <a:cxn ang="0">
                <a:pos x="connsiteX0" y="connsiteY0"/>
              </a:cxn>
              <a:cxn ang="0">
                <a:pos x="connsiteX1" y="connsiteY1"/>
              </a:cxn>
              <a:cxn ang="0">
                <a:pos x="connsiteX2" y="connsiteY2"/>
              </a:cxn>
              <a:cxn ang="0">
                <a:pos x="connsiteX3" y="connsiteY3"/>
              </a:cxn>
            </a:cxnLst>
            <a:rect l="l" t="t" r="r" b="b"/>
            <a:pathLst>
              <a:path w="129309" h="69940">
                <a:moveTo>
                  <a:pt x="0" y="69940"/>
                </a:moveTo>
                <a:cubicBezTo>
                  <a:pt x="26170" y="38382"/>
                  <a:pt x="52340" y="6825"/>
                  <a:pt x="73891" y="667"/>
                </a:cubicBezTo>
                <a:cubicBezTo>
                  <a:pt x="95442" y="-5491"/>
                  <a:pt x="129309" y="32994"/>
                  <a:pt x="129309" y="32994"/>
                </a:cubicBezTo>
                <a:lnTo>
                  <a:pt x="129309" y="32994"/>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33" name="Freeform 32">
            <a:extLst>
              <a:ext uri="{FF2B5EF4-FFF2-40B4-BE49-F238E27FC236}">
                <a16:creationId xmlns:a16="http://schemas.microsoft.com/office/drawing/2014/main" id="{DF704822-FB32-754E-AD7C-A5366AE7B657}"/>
              </a:ext>
            </a:extLst>
          </p:cNvPr>
          <p:cNvSpPr/>
          <p:nvPr/>
        </p:nvSpPr>
        <p:spPr>
          <a:xfrm>
            <a:off x="10315460" y="6350111"/>
            <a:ext cx="1085803" cy="60959"/>
          </a:xfrm>
          <a:custGeom>
            <a:avLst/>
            <a:gdLst>
              <a:gd name="connsiteX0" fmla="*/ 0 w 1192377"/>
              <a:gd name="connsiteY0" fmla="*/ 0 h 0"/>
              <a:gd name="connsiteX1" fmla="*/ 1192377 w 1192377"/>
              <a:gd name="connsiteY1" fmla="*/ 0 h 0"/>
            </a:gdLst>
            <a:ahLst/>
            <a:cxnLst>
              <a:cxn ang="0">
                <a:pos x="connsiteX0" y="connsiteY0"/>
              </a:cxn>
              <a:cxn ang="0">
                <a:pos x="connsiteX1" y="connsiteY1"/>
              </a:cxn>
            </a:cxnLst>
            <a:rect l="l" t="t" r="r" b="b"/>
            <a:pathLst>
              <a:path w="1192377">
                <a:moveTo>
                  <a:pt x="0" y="0"/>
                </a:moveTo>
                <a:lnTo>
                  <a:pt x="119237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34" name="Freeform 33">
            <a:extLst>
              <a:ext uri="{FF2B5EF4-FFF2-40B4-BE49-F238E27FC236}">
                <a16:creationId xmlns:a16="http://schemas.microsoft.com/office/drawing/2014/main" id="{95AA276D-8CD6-724E-B9A9-7786E58109CE}"/>
              </a:ext>
            </a:extLst>
          </p:cNvPr>
          <p:cNvSpPr/>
          <p:nvPr/>
        </p:nvSpPr>
        <p:spPr>
          <a:xfrm>
            <a:off x="10220697" y="6135585"/>
            <a:ext cx="166255" cy="231900"/>
          </a:xfrm>
          <a:custGeom>
            <a:avLst/>
            <a:gdLst>
              <a:gd name="connsiteX0" fmla="*/ 0 w 124691"/>
              <a:gd name="connsiteY0" fmla="*/ 0 h 173925"/>
              <a:gd name="connsiteX1" fmla="*/ 65314 w 124691"/>
              <a:gd name="connsiteY1" fmla="*/ 160317 h 173925"/>
              <a:gd name="connsiteX2" fmla="*/ 124691 w 124691"/>
              <a:gd name="connsiteY2" fmla="*/ 154380 h 173925"/>
            </a:gdLst>
            <a:ahLst/>
            <a:cxnLst>
              <a:cxn ang="0">
                <a:pos x="connsiteX0" y="connsiteY0"/>
              </a:cxn>
              <a:cxn ang="0">
                <a:pos x="connsiteX1" y="connsiteY1"/>
              </a:cxn>
              <a:cxn ang="0">
                <a:pos x="connsiteX2" y="connsiteY2"/>
              </a:cxn>
            </a:cxnLst>
            <a:rect l="l" t="t" r="r" b="b"/>
            <a:pathLst>
              <a:path w="124691" h="173925">
                <a:moveTo>
                  <a:pt x="0" y="0"/>
                </a:moveTo>
                <a:cubicBezTo>
                  <a:pt x="22266" y="67293"/>
                  <a:pt x="44532" y="134587"/>
                  <a:pt x="65314" y="160317"/>
                </a:cubicBezTo>
                <a:cubicBezTo>
                  <a:pt x="86096" y="186047"/>
                  <a:pt x="105393" y="170213"/>
                  <a:pt x="124691" y="15438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cxnSp>
        <p:nvCxnSpPr>
          <p:cNvPr id="35" name="Straight Connector 34">
            <a:extLst>
              <a:ext uri="{FF2B5EF4-FFF2-40B4-BE49-F238E27FC236}">
                <a16:creationId xmlns:a16="http://schemas.microsoft.com/office/drawing/2014/main" id="{10137357-BF25-C14A-9BA7-5A32D9553DB7}"/>
              </a:ext>
            </a:extLst>
          </p:cNvPr>
          <p:cNvCxnSpPr/>
          <p:nvPr/>
        </p:nvCxnSpPr>
        <p:spPr>
          <a:xfrm>
            <a:off x="387292" y="5589484"/>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6433120-345D-734E-AFC9-8B3B608CD1D1}"/>
              </a:ext>
            </a:extLst>
          </p:cNvPr>
          <p:cNvCxnSpPr>
            <a:cxnSpLocks/>
          </p:cNvCxnSpPr>
          <p:nvPr/>
        </p:nvCxnSpPr>
        <p:spPr>
          <a:xfrm rot="16200000">
            <a:off x="387292" y="5589484"/>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sp>
        <p:nvSpPr>
          <p:cNvPr id="37" name="Action Button: Information 36">
            <a:hlinkClick r:id="" action="ppaction://noaction" highlightClick="1"/>
            <a:extLst>
              <a:ext uri="{FF2B5EF4-FFF2-40B4-BE49-F238E27FC236}">
                <a16:creationId xmlns:a16="http://schemas.microsoft.com/office/drawing/2014/main" id="{E1A537A4-AB68-A542-B207-C12CCB350F83}"/>
              </a:ext>
            </a:extLst>
          </p:cNvPr>
          <p:cNvSpPr/>
          <p:nvPr/>
        </p:nvSpPr>
        <p:spPr>
          <a:xfrm>
            <a:off x="10942101" y="6420888"/>
            <a:ext cx="223739" cy="223739"/>
          </a:xfrm>
          <a:prstGeom prst="actionButtonInformation">
            <a:avLst/>
          </a:prstGeom>
          <a:solidFill>
            <a:schemeClr val="bg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sz="2400" dirty="0"/>
          </a:p>
        </p:txBody>
      </p:sp>
    </p:spTree>
    <p:extLst>
      <p:ext uri="{BB962C8B-B14F-4D97-AF65-F5344CB8AC3E}">
        <p14:creationId xmlns:p14="http://schemas.microsoft.com/office/powerpoint/2010/main" val="153287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8" grpId="0" animBg="1"/>
      <p:bldP spid="19" grpId="0" animBg="1"/>
      <p:bldP spid="20" grpId="0" animBg="1"/>
      <p:bldP spid="22" grpId="0" animBg="1"/>
      <p:bldP spid="24" grpId="0" animBg="1"/>
      <p:bldP spid="25" grpId="0" animBg="1"/>
      <p:bldP spid="26" grpId="0" animBg="1"/>
      <p:bldP spid="27" grpId="0" animBg="1"/>
      <p:bldP spid="31" grpId="0" animBg="1"/>
      <p:bldP spid="32" grpId="0" animBg="1"/>
      <p:bldP spid="33" grpId="0" animBg="1"/>
      <p:bldP spid="3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A5ABA5F-12B4-1041-A253-31A453E97DD1}"/>
              </a:ext>
            </a:extLst>
          </p:cNvPr>
          <p:cNvPicPr>
            <a:picLocks noChangeAspect="1"/>
          </p:cNvPicPr>
          <p:nvPr/>
        </p:nvPicPr>
        <p:blipFill>
          <a:blip r:embed="rId3"/>
          <a:stretch>
            <a:fillRect/>
          </a:stretch>
        </p:blipFill>
        <p:spPr>
          <a:xfrm>
            <a:off x="616368" y="1655151"/>
            <a:ext cx="3217333" cy="1676400"/>
          </a:xfrm>
          <a:prstGeom prst="rect">
            <a:avLst/>
          </a:prstGeom>
        </p:spPr>
      </p:pic>
      <p:sp>
        <p:nvSpPr>
          <p:cNvPr id="2" name="Title 1">
            <a:extLst>
              <a:ext uri="{FF2B5EF4-FFF2-40B4-BE49-F238E27FC236}">
                <a16:creationId xmlns:a16="http://schemas.microsoft.com/office/drawing/2014/main" id="{3A8AC32A-974A-5A48-8132-0DEB306F21ED}"/>
              </a:ext>
            </a:extLst>
          </p:cNvPr>
          <p:cNvSpPr>
            <a:spLocks noGrp="1"/>
          </p:cNvSpPr>
          <p:nvPr>
            <p:ph type="title"/>
          </p:nvPr>
        </p:nvSpPr>
        <p:spPr/>
        <p:txBody>
          <a:bodyPr>
            <a:normAutofit fontScale="90000"/>
          </a:bodyPr>
          <a:lstStyle/>
          <a:p>
            <a:r>
              <a:rPr lang="en-US" dirty="0"/>
              <a:t>The goal is to estimate the time difference of arrival (</a:t>
            </a:r>
            <a:r>
              <a:rPr lang="en-US" dirty="0" err="1"/>
              <a:t>TDoA</a:t>
            </a:r>
            <a:r>
              <a:rPr lang="en-US" dirty="0"/>
              <a:t>) and </a:t>
            </a:r>
            <a:r>
              <a:rPr lang="en-US" dirty="0" err="1"/>
              <a:t>trilaterate</a:t>
            </a:r>
            <a:endParaRPr lang="en-US" dirty="0"/>
          </a:p>
        </p:txBody>
      </p:sp>
      <p:sp>
        <p:nvSpPr>
          <p:cNvPr id="3" name="Content Placeholder 2">
            <a:extLst>
              <a:ext uri="{FF2B5EF4-FFF2-40B4-BE49-F238E27FC236}">
                <a16:creationId xmlns:a16="http://schemas.microsoft.com/office/drawing/2014/main" id="{AC988E0E-13F9-F845-B4A9-C29E8D50DFF6}"/>
              </a:ext>
            </a:extLst>
          </p:cNvPr>
          <p:cNvSpPr>
            <a:spLocks noGrp="1"/>
          </p:cNvSpPr>
          <p:nvPr>
            <p:ph idx="1"/>
          </p:nvPr>
        </p:nvSpPr>
        <p:spPr>
          <a:xfrm>
            <a:off x="609600" y="5791216"/>
            <a:ext cx="10972800" cy="1066785"/>
          </a:xfrm>
        </p:spPr>
        <p:txBody>
          <a:bodyPr>
            <a:normAutofit/>
          </a:bodyPr>
          <a:lstStyle/>
          <a:p>
            <a:r>
              <a:rPr lang="en-US" dirty="0"/>
              <a:t>First peak is anchor—anchor path, then anchor—tag—anchor</a:t>
            </a:r>
          </a:p>
        </p:txBody>
      </p:sp>
      <p:sp>
        <p:nvSpPr>
          <p:cNvPr id="4" name="Slide Number Placeholder 3">
            <a:extLst>
              <a:ext uri="{FF2B5EF4-FFF2-40B4-BE49-F238E27FC236}">
                <a16:creationId xmlns:a16="http://schemas.microsoft.com/office/drawing/2014/main" id="{ED8EF5EF-384E-5944-AA3C-BB672D2320E5}"/>
              </a:ext>
            </a:extLst>
          </p:cNvPr>
          <p:cNvSpPr>
            <a:spLocks noGrp="1"/>
          </p:cNvSpPr>
          <p:nvPr>
            <p:ph type="sldNum" sz="quarter" idx="12"/>
          </p:nvPr>
        </p:nvSpPr>
        <p:spPr/>
        <p:txBody>
          <a:bodyPr/>
          <a:lstStyle/>
          <a:p>
            <a:fld id="{434A358D-2637-E146-A3BD-05BD470B507B}" type="slidenum">
              <a:rPr lang="en-US" smtClean="0"/>
              <a:t>63</a:t>
            </a:fld>
            <a:endParaRPr lang="en-US" dirty="0"/>
          </a:p>
        </p:txBody>
      </p:sp>
      <p:pic>
        <p:nvPicPr>
          <p:cNvPr id="5" name="Picture 4">
            <a:extLst>
              <a:ext uri="{FF2B5EF4-FFF2-40B4-BE49-F238E27FC236}">
                <a16:creationId xmlns:a16="http://schemas.microsoft.com/office/drawing/2014/main" id="{6DC37E07-FD51-B245-9700-242B257E3043}"/>
              </a:ext>
            </a:extLst>
          </p:cNvPr>
          <p:cNvPicPr>
            <a:picLocks noChangeAspect="1"/>
          </p:cNvPicPr>
          <p:nvPr/>
        </p:nvPicPr>
        <p:blipFill>
          <a:blip r:embed="rId3"/>
          <a:stretch>
            <a:fillRect/>
          </a:stretch>
        </p:blipFill>
        <p:spPr>
          <a:xfrm>
            <a:off x="609600" y="1647827"/>
            <a:ext cx="3217333" cy="1676400"/>
          </a:xfrm>
          <a:prstGeom prst="rect">
            <a:avLst/>
          </a:prstGeom>
        </p:spPr>
      </p:pic>
      <p:sp>
        <p:nvSpPr>
          <p:cNvPr id="6" name="Freeform 5">
            <a:extLst>
              <a:ext uri="{FF2B5EF4-FFF2-40B4-BE49-F238E27FC236}">
                <a16:creationId xmlns:a16="http://schemas.microsoft.com/office/drawing/2014/main" id="{194EC784-93A0-3F42-B391-C9B2370B4A0A}"/>
              </a:ext>
            </a:extLst>
          </p:cNvPr>
          <p:cNvSpPr/>
          <p:nvPr/>
        </p:nvSpPr>
        <p:spPr>
          <a:xfrm>
            <a:off x="2438759" y="3156131"/>
            <a:ext cx="172412" cy="93253"/>
          </a:xfrm>
          <a:custGeom>
            <a:avLst/>
            <a:gdLst>
              <a:gd name="connsiteX0" fmla="*/ 0 w 129309"/>
              <a:gd name="connsiteY0" fmla="*/ 69940 h 69940"/>
              <a:gd name="connsiteX1" fmla="*/ 73891 w 129309"/>
              <a:gd name="connsiteY1" fmla="*/ 667 h 69940"/>
              <a:gd name="connsiteX2" fmla="*/ 129309 w 129309"/>
              <a:gd name="connsiteY2" fmla="*/ 32994 h 69940"/>
              <a:gd name="connsiteX3" fmla="*/ 129309 w 129309"/>
              <a:gd name="connsiteY3" fmla="*/ 32994 h 69940"/>
            </a:gdLst>
            <a:ahLst/>
            <a:cxnLst>
              <a:cxn ang="0">
                <a:pos x="connsiteX0" y="connsiteY0"/>
              </a:cxn>
              <a:cxn ang="0">
                <a:pos x="connsiteX1" y="connsiteY1"/>
              </a:cxn>
              <a:cxn ang="0">
                <a:pos x="connsiteX2" y="connsiteY2"/>
              </a:cxn>
              <a:cxn ang="0">
                <a:pos x="connsiteX3" y="connsiteY3"/>
              </a:cxn>
            </a:cxnLst>
            <a:rect l="l" t="t" r="r" b="b"/>
            <a:pathLst>
              <a:path w="129309" h="69940">
                <a:moveTo>
                  <a:pt x="0" y="69940"/>
                </a:moveTo>
                <a:cubicBezTo>
                  <a:pt x="26170" y="38382"/>
                  <a:pt x="52340" y="6825"/>
                  <a:pt x="73891" y="667"/>
                </a:cubicBezTo>
                <a:cubicBezTo>
                  <a:pt x="95442" y="-5491"/>
                  <a:pt x="129309" y="32994"/>
                  <a:pt x="129309" y="32994"/>
                </a:cubicBezTo>
                <a:lnTo>
                  <a:pt x="129309" y="32994"/>
                </a:lnTo>
              </a:path>
            </a:pathLst>
          </a:custGeom>
          <a:noFill/>
          <a:ln w="381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7" name="Picture 6">
            <a:extLst>
              <a:ext uri="{FF2B5EF4-FFF2-40B4-BE49-F238E27FC236}">
                <a16:creationId xmlns:a16="http://schemas.microsoft.com/office/drawing/2014/main" id="{C37BBD43-44C5-C141-987C-CEB6597FCA69}"/>
              </a:ext>
            </a:extLst>
          </p:cNvPr>
          <p:cNvPicPr>
            <a:picLocks noChangeAspect="1"/>
          </p:cNvPicPr>
          <p:nvPr/>
        </p:nvPicPr>
        <p:blipFill>
          <a:blip r:embed="rId3"/>
          <a:stretch>
            <a:fillRect/>
          </a:stretch>
        </p:blipFill>
        <p:spPr>
          <a:xfrm>
            <a:off x="4440330" y="1647827"/>
            <a:ext cx="3217333" cy="1676400"/>
          </a:xfrm>
          <a:prstGeom prst="rect">
            <a:avLst/>
          </a:prstGeom>
        </p:spPr>
      </p:pic>
      <p:sp>
        <p:nvSpPr>
          <p:cNvPr id="8" name="Rectangle 7">
            <a:extLst>
              <a:ext uri="{FF2B5EF4-FFF2-40B4-BE49-F238E27FC236}">
                <a16:creationId xmlns:a16="http://schemas.microsoft.com/office/drawing/2014/main" id="{C9C78E30-AAA2-974A-8826-ACF838FD4E1F}"/>
              </a:ext>
            </a:extLst>
          </p:cNvPr>
          <p:cNvSpPr/>
          <p:nvPr/>
        </p:nvSpPr>
        <p:spPr>
          <a:xfrm>
            <a:off x="6247750" y="3127984"/>
            <a:ext cx="196245" cy="19624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9" name="Freeform 8">
            <a:extLst>
              <a:ext uri="{FF2B5EF4-FFF2-40B4-BE49-F238E27FC236}">
                <a16:creationId xmlns:a16="http://schemas.microsoft.com/office/drawing/2014/main" id="{E00427C2-34CF-7F47-8B69-BF2BE8CB588C}"/>
              </a:ext>
            </a:extLst>
          </p:cNvPr>
          <p:cNvSpPr/>
          <p:nvPr/>
        </p:nvSpPr>
        <p:spPr>
          <a:xfrm>
            <a:off x="6242911" y="3176366"/>
            <a:ext cx="208039" cy="71740"/>
          </a:xfrm>
          <a:custGeom>
            <a:avLst/>
            <a:gdLst>
              <a:gd name="connsiteX0" fmla="*/ 0 w 156029"/>
              <a:gd name="connsiteY0" fmla="*/ 43543 h 53805"/>
              <a:gd name="connsiteX1" fmla="*/ 112486 w 156029"/>
              <a:gd name="connsiteY1" fmla="*/ 50800 h 53805"/>
              <a:gd name="connsiteX2" fmla="*/ 156029 w 156029"/>
              <a:gd name="connsiteY2" fmla="*/ 0 h 53805"/>
            </a:gdLst>
            <a:ahLst/>
            <a:cxnLst>
              <a:cxn ang="0">
                <a:pos x="connsiteX0" y="connsiteY0"/>
              </a:cxn>
              <a:cxn ang="0">
                <a:pos x="connsiteX1" y="connsiteY1"/>
              </a:cxn>
              <a:cxn ang="0">
                <a:pos x="connsiteX2" y="connsiteY2"/>
              </a:cxn>
            </a:cxnLst>
            <a:rect l="l" t="t" r="r" b="b"/>
            <a:pathLst>
              <a:path w="156029" h="53805">
                <a:moveTo>
                  <a:pt x="0" y="43543"/>
                </a:moveTo>
                <a:cubicBezTo>
                  <a:pt x="43240" y="50800"/>
                  <a:pt x="86481" y="58057"/>
                  <a:pt x="112486" y="50800"/>
                </a:cubicBezTo>
                <a:cubicBezTo>
                  <a:pt x="138491" y="43543"/>
                  <a:pt x="147260" y="21771"/>
                  <a:pt x="156029"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cxnSp>
        <p:nvCxnSpPr>
          <p:cNvPr id="12" name="Straight Connector 11">
            <a:extLst>
              <a:ext uri="{FF2B5EF4-FFF2-40B4-BE49-F238E27FC236}">
                <a16:creationId xmlns:a16="http://schemas.microsoft.com/office/drawing/2014/main" id="{D411B01A-198F-EA47-801C-3C6945029F73}"/>
              </a:ext>
            </a:extLst>
          </p:cNvPr>
          <p:cNvCxnSpPr/>
          <p:nvPr/>
        </p:nvCxnSpPr>
        <p:spPr>
          <a:xfrm>
            <a:off x="3826933" y="2486027"/>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F0E3FC1D-86F5-1E4F-9318-5052EBCE9847}"/>
              </a:ext>
            </a:extLst>
          </p:cNvPr>
          <p:cNvCxnSpPr/>
          <p:nvPr/>
        </p:nvCxnSpPr>
        <p:spPr>
          <a:xfrm>
            <a:off x="7826629" y="2365137"/>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77E958-7C08-4C4A-BF6E-6F0385C559A6}"/>
              </a:ext>
            </a:extLst>
          </p:cNvPr>
          <p:cNvCxnSpPr/>
          <p:nvPr/>
        </p:nvCxnSpPr>
        <p:spPr>
          <a:xfrm>
            <a:off x="7826629" y="2532327"/>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grpSp>
        <p:nvGrpSpPr>
          <p:cNvPr id="22" name="Group 21">
            <a:extLst>
              <a:ext uri="{FF2B5EF4-FFF2-40B4-BE49-F238E27FC236}">
                <a16:creationId xmlns:a16="http://schemas.microsoft.com/office/drawing/2014/main" id="{B78FBFDC-275E-4242-A297-1B8495BDB160}"/>
              </a:ext>
            </a:extLst>
          </p:cNvPr>
          <p:cNvGrpSpPr/>
          <p:nvPr/>
        </p:nvGrpSpPr>
        <p:grpSpPr>
          <a:xfrm>
            <a:off x="8466126" y="1743588"/>
            <a:ext cx="2935137" cy="1564024"/>
            <a:chOff x="6349594" y="1307691"/>
            <a:chExt cx="2201353" cy="1173018"/>
          </a:xfrm>
        </p:grpSpPr>
        <p:sp>
          <p:nvSpPr>
            <p:cNvPr id="15" name="Freeform 14">
              <a:extLst>
                <a:ext uri="{FF2B5EF4-FFF2-40B4-BE49-F238E27FC236}">
                  <a16:creationId xmlns:a16="http://schemas.microsoft.com/office/drawing/2014/main" id="{6D1027F8-0BBB-DC4D-8629-458EAE676F50}"/>
                </a:ext>
              </a:extLst>
            </p:cNvPr>
            <p:cNvSpPr/>
            <p:nvPr/>
          </p:nvSpPr>
          <p:spPr>
            <a:xfrm>
              <a:off x="6349594" y="2412670"/>
              <a:ext cx="1192377" cy="0"/>
            </a:xfrm>
            <a:custGeom>
              <a:avLst/>
              <a:gdLst>
                <a:gd name="connsiteX0" fmla="*/ 0 w 1192377"/>
                <a:gd name="connsiteY0" fmla="*/ 0 h 0"/>
                <a:gd name="connsiteX1" fmla="*/ 1192377 w 1192377"/>
                <a:gd name="connsiteY1" fmla="*/ 0 h 0"/>
              </a:gdLst>
              <a:ahLst/>
              <a:cxnLst>
                <a:cxn ang="0">
                  <a:pos x="connsiteX0" y="connsiteY0"/>
                </a:cxn>
                <a:cxn ang="0">
                  <a:pos x="connsiteX1" y="connsiteY1"/>
                </a:cxn>
              </a:cxnLst>
              <a:rect l="l" t="t" r="r" b="b"/>
              <a:pathLst>
                <a:path w="1192377">
                  <a:moveTo>
                    <a:pt x="0" y="0"/>
                  </a:moveTo>
                  <a:lnTo>
                    <a:pt x="119237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16" name="Freeform 15">
              <a:extLst>
                <a:ext uri="{FF2B5EF4-FFF2-40B4-BE49-F238E27FC236}">
                  <a16:creationId xmlns:a16="http://schemas.microsoft.com/office/drawing/2014/main" id="{29E193A6-0BCF-CB4B-8F8E-095A3BC1822E}"/>
                </a:ext>
              </a:extLst>
            </p:cNvPr>
            <p:cNvSpPr/>
            <p:nvPr/>
          </p:nvSpPr>
          <p:spPr>
            <a:xfrm>
              <a:off x="7541971" y="1307691"/>
              <a:ext cx="129310" cy="1104980"/>
            </a:xfrm>
            <a:custGeom>
              <a:avLst/>
              <a:gdLst>
                <a:gd name="connsiteX0" fmla="*/ 0 w 129309"/>
                <a:gd name="connsiteY0" fmla="*/ 69940 h 69940"/>
                <a:gd name="connsiteX1" fmla="*/ 73891 w 129309"/>
                <a:gd name="connsiteY1" fmla="*/ 667 h 69940"/>
                <a:gd name="connsiteX2" fmla="*/ 129309 w 129309"/>
                <a:gd name="connsiteY2" fmla="*/ 32994 h 69940"/>
                <a:gd name="connsiteX3" fmla="*/ 129309 w 129309"/>
                <a:gd name="connsiteY3" fmla="*/ 32994 h 69940"/>
              </a:gdLst>
              <a:ahLst/>
              <a:cxnLst>
                <a:cxn ang="0">
                  <a:pos x="connsiteX0" y="connsiteY0"/>
                </a:cxn>
                <a:cxn ang="0">
                  <a:pos x="connsiteX1" y="connsiteY1"/>
                </a:cxn>
                <a:cxn ang="0">
                  <a:pos x="connsiteX2" y="connsiteY2"/>
                </a:cxn>
                <a:cxn ang="0">
                  <a:pos x="connsiteX3" y="connsiteY3"/>
                </a:cxn>
              </a:cxnLst>
              <a:rect l="l" t="t" r="r" b="b"/>
              <a:pathLst>
                <a:path w="129309" h="69940">
                  <a:moveTo>
                    <a:pt x="0" y="69940"/>
                  </a:moveTo>
                  <a:cubicBezTo>
                    <a:pt x="26170" y="38382"/>
                    <a:pt x="52340" y="6825"/>
                    <a:pt x="73891" y="667"/>
                  </a:cubicBezTo>
                  <a:cubicBezTo>
                    <a:pt x="95442" y="-5491"/>
                    <a:pt x="129309" y="32994"/>
                    <a:pt x="129309" y="32994"/>
                  </a:cubicBezTo>
                  <a:lnTo>
                    <a:pt x="129309" y="32994"/>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17" name="Freeform 16">
              <a:extLst>
                <a:ext uri="{FF2B5EF4-FFF2-40B4-BE49-F238E27FC236}">
                  <a16:creationId xmlns:a16="http://schemas.microsoft.com/office/drawing/2014/main" id="{43217638-7874-AB4C-A11F-79B998F91793}"/>
                </a:ext>
              </a:extLst>
            </p:cNvPr>
            <p:cNvSpPr/>
            <p:nvPr/>
          </p:nvSpPr>
          <p:spPr>
            <a:xfrm>
              <a:off x="7736595" y="2434990"/>
              <a:ext cx="814352" cy="45719"/>
            </a:xfrm>
            <a:custGeom>
              <a:avLst/>
              <a:gdLst>
                <a:gd name="connsiteX0" fmla="*/ 0 w 1192377"/>
                <a:gd name="connsiteY0" fmla="*/ 0 h 0"/>
                <a:gd name="connsiteX1" fmla="*/ 1192377 w 1192377"/>
                <a:gd name="connsiteY1" fmla="*/ 0 h 0"/>
              </a:gdLst>
              <a:ahLst/>
              <a:cxnLst>
                <a:cxn ang="0">
                  <a:pos x="connsiteX0" y="connsiteY0"/>
                </a:cxn>
                <a:cxn ang="0">
                  <a:pos x="connsiteX1" y="connsiteY1"/>
                </a:cxn>
              </a:cxnLst>
              <a:rect l="l" t="t" r="r" b="b"/>
              <a:pathLst>
                <a:path w="1192377">
                  <a:moveTo>
                    <a:pt x="0" y="0"/>
                  </a:moveTo>
                  <a:lnTo>
                    <a:pt x="119237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18" name="Freeform 17">
              <a:extLst>
                <a:ext uri="{FF2B5EF4-FFF2-40B4-BE49-F238E27FC236}">
                  <a16:creationId xmlns:a16="http://schemas.microsoft.com/office/drawing/2014/main" id="{1DCF88A9-2A18-5F40-A337-C5C2E26C2CA6}"/>
                </a:ext>
              </a:extLst>
            </p:cNvPr>
            <p:cNvSpPr/>
            <p:nvPr/>
          </p:nvSpPr>
          <p:spPr>
            <a:xfrm>
              <a:off x="7671281" y="1697789"/>
              <a:ext cx="118932" cy="750231"/>
            </a:xfrm>
            <a:custGeom>
              <a:avLst/>
              <a:gdLst>
                <a:gd name="connsiteX0" fmla="*/ 0 w 124691"/>
                <a:gd name="connsiteY0" fmla="*/ 0 h 173925"/>
                <a:gd name="connsiteX1" fmla="*/ 65314 w 124691"/>
                <a:gd name="connsiteY1" fmla="*/ 160317 h 173925"/>
                <a:gd name="connsiteX2" fmla="*/ 124691 w 124691"/>
                <a:gd name="connsiteY2" fmla="*/ 154380 h 173925"/>
              </a:gdLst>
              <a:ahLst/>
              <a:cxnLst>
                <a:cxn ang="0">
                  <a:pos x="connsiteX0" y="connsiteY0"/>
                </a:cxn>
                <a:cxn ang="0">
                  <a:pos x="connsiteX1" y="connsiteY1"/>
                </a:cxn>
                <a:cxn ang="0">
                  <a:pos x="connsiteX2" y="connsiteY2"/>
                </a:cxn>
              </a:cxnLst>
              <a:rect l="l" t="t" r="r" b="b"/>
              <a:pathLst>
                <a:path w="124691" h="173925">
                  <a:moveTo>
                    <a:pt x="0" y="0"/>
                  </a:moveTo>
                  <a:cubicBezTo>
                    <a:pt x="22266" y="67293"/>
                    <a:pt x="44532" y="134587"/>
                    <a:pt x="65314" y="160317"/>
                  </a:cubicBezTo>
                  <a:cubicBezTo>
                    <a:pt x="86096" y="186047"/>
                    <a:pt x="105393" y="170213"/>
                    <a:pt x="124691" y="15438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grpSp>
      <p:cxnSp>
        <p:nvCxnSpPr>
          <p:cNvPr id="19" name="Straight Connector 18">
            <a:extLst>
              <a:ext uri="{FF2B5EF4-FFF2-40B4-BE49-F238E27FC236}">
                <a16:creationId xmlns:a16="http://schemas.microsoft.com/office/drawing/2014/main" id="{5FE7638D-51FD-0A4B-8983-1753A91CE29B}"/>
              </a:ext>
            </a:extLst>
          </p:cNvPr>
          <p:cNvCxnSpPr>
            <a:cxnSpLocks/>
          </p:cNvCxnSpPr>
          <p:nvPr/>
        </p:nvCxnSpPr>
        <p:spPr>
          <a:xfrm rot="16200000">
            <a:off x="387292" y="2486027"/>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F2585A14-B766-5B4F-9EB9-AA94E6BEA305}"/>
              </a:ext>
            </a:extLst>
          </p:cNvPr>
          <p:cNvCxnSpPr/>
          <p:nvPr/>
        </p:nvCxnSpPr>
        <p:spPr>
          <a:xfrm>
            <a:off x="387292" y="2486027"/>
            <a:ext cx="444616"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grpSp>
        <p:nvGrpSpPr>
          <p:cNvPr id="23" name="Group 22">
            <a:extLst>
              <a:ext uri="{FF2B5EF4-FFF2-40B4-BE49-F238E27FC236}">
                <a16:creationId xmlns:a16="http://schemas.microsoft.com/office/drawing/2014/main" id="{5E88F215-412A-F248-BBBE-8BED0A4D6A7C}"/>
              </a:ext>
            </a:extLst>
          </p:cNvPr>
          <p:cNvGrpSpPr/>
          <p:nvPr/>
        </p:nvGrpSpPr>
        <p:grpSpPr>
          <a:xfrm>
            <a:off x="8466126" y="1732141"/>
            <a:ext cx="2935137" cy="1564024"/>
            <a:chOff x="6349594" y="1307691"/>
            <a:chExt cx="2201353" cy="1173018"/>
          </a:xfrm>
        </p:grpSpPr>
        <p:sp>
          <p:nvSpPr>
            <p:cNvPr id="24" name="Freeform 23">
              <a:extLst>
                <a:ext uri="{FF2B5EF4-FFF2-40B4-BE49-F238E27FC236}">
                  <a16:creationId xmlns:a16="http://schemas.microsoft.com/office/drawing/2014/main" id="{B90D6A37-135C-B242-A086-FAAE8C71D796}"/>
                </a:ext>
              </a:extLst>
            </p:cNvPr>
            <p:cNvSpPr/>
            <p:nvPr/>
          </p:nvSpPr>
          <p:spPr>
            <a:xfrm>
              <a:off x="6349594" y="2412670"/>
              <a:ext cx="1192377" cy="0"/>
            </a:xfrm>
            <a:custGeom>
              <a:avLst/>
              <a:gdLst>
                <a:gd name="connsiteX0" fmla="*/ 0 w 1192377"/>
                <a:gd name="connsiteY0" fmla="*/ 0 h 0"/>
                <a:gd name="connsiteX1" fmla="*/ 1192377 w 1192377"/>
                <a:gd name="connsiteY1" fmla="*/ 0 h 0"/>
              </a:gdLst>
              <a:ahLst/>
              <a:cxnLst>
                <a:cxn ang="0">
                  <a:pos x="connsiteX0" y="connsiteY0"/>
                </a:cxn>
                <a:cxn ang="0">
                  <a:pos x="connsiteX1" y="connsiteY1"/>
                </a:cxn>
              </a:cxnLst>
              <a:rect l="l" t="t" r="r" b="b"/>
              <a:pathLst>
                <a:path w="1192377">
                  <a:moveTo>
                    <a:pt x="0" y="0"/>
                  </a:moveTo>
                  <a:lnTo>
                    <a:pt x="119237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25" name="Freeform 24">
              <a:extLst>
                <a:ext uri="{FF2B5EF4-FFF2-40B4-BE49-F238E27FC236}">
                  <a16:creationId xmlns:a16="http://schemas.microsoft.com/office/drawing/2014/main" id="{7EB450B8-F6FD-1649-BE77-F8DF449EF675}"/>
                </a:ext>
              </a:extLst>
            </p:cNvPr>
            <p:cNvSpPr/>
            <p:nvPr/>
          </p:nvSpPr>
          <p:spPr>
            <a:xfrm>
              <a:off x="7541971" y="1307691"/>
              <a:ext cx="129310" cy="1104980"/>
            </a:xfrm>
            <a:custGeom>
              <a:avLst/>
              <a:gdLst>
                <a:gd name="connsiteX0" fmla="*/ 0 w 129309"/>
                <a:gd name="connsiteY0" fmla="*/ 69940 h 69940"/>
                <a:gd name="connsiteX1" fmla="*/ 73891 w 129309"/>
                <a:gd name="connsiteY1" fmla="*/ 667 h 69940"/>
                <a:gd name="connsiteX2" fmla="*/ 129309 w 129309"/>
                <a:gd name="connsiteY2" fmla="*/ 32994 h 69940"/>
                <a:gd name="connsiteX3" fmla="*/ 129309 w 129309"/>
                <a:gd name="connsiteY3" fmla="*/ 32994 h 69940"/>
              </a:gdLst>
              <a:ahLst/>
              <a:cxnLst>
                <a:cxn ang="0">
                  <a:pos x="connsiteX0" y="connsiteY0"/>
                </a:cxn>
                <a:cxn ang="0">
                  <a:pos x="connsiteX1" y="connsiteY1"/>
                </a:cxn>
                <a:cxn ang="0">
                  <a:pos x="connsiteX2" y="connsiteY2"/>
                </a:cxn>
                <a:cxn ang="0">
                  <a:pos x="connsiteX3" y="connsiteY3"/>
                </a:cxn>
              </a:cxnLst>
              <a:rect l="l" t="t" r="r" b="b"/>
              <a:pathLst>
                <a:path w="129309" h="69940">
                  <a:moveTo>
                    <a:pt x="0" y="69940"/>
                  </a:moveTo>
                  <a:cubicBezTo>
                    <a:pt x="26170" y="38382"/>
                    <a:pt x="52340" y="6825"/>
                    <a:pt x="73891" y="667"/>
                  </a:cubicBezTo>
                  <a:cubicBezTo>
                    <a:pt x="95442" y="-5491"/>
                    <a:pt x="129309" y="32994"/>
                    <a:pt x="129309" y="32994"/>
                  </a:cubicBezTo>
                  <a:lnTo>
                    <a:pt x="129309" y="32994"/>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26" name="Freeform 25">
              <a:extLst>
                <a:ext uri="{FF2B5EF4-FFF2-40B4-BE49-F238E27FC236}">
                  <a16:creationId xmlns:a16="http://schemas.microsoft.com/office/drawing/2014/main" id="{AF5B04E7-271D-234C-8C9C-AB76397AF5AF}"/>
                </a:ext>
              </a:extLst>
            </p:cNvPr>
            <p:cNvSpPr/>
            <p:nvPr/>
          </p:nvSpPr>
          <p:spPr>
            <a:xfrm>
              <a:off x="7736595" y="2434990"/>
              <a:ext cx="814352" cy="45719"/>
            </a:xfrm>
            <a:custGeom>
              <a:avLst/>
              <a:gdLst>
                <a:gd name="connsiteX0" fmla="*/ 0 w 1192377"/>
                <a:gd name="connsiteY0" fmla="*/ 0 h 0"/>
                <a:gd name="connsiteX1" fmla="*/ 1192377 w 1192377"/>
                <a:gd name="connsiteY1" fmla="*/ 0 h 0"/>
              </a:gdLst>
              <a:ahLst/>
              <a:cxnLst>
                <a:cxn ang="0">
                  <a:pos x="connsiteX0" y="connsiteY0"/>
                </a:cxn>
                <a:cxn ang="0">
                  <a:pos x="connsiteX1" y="connsiteY1"/>
                </a:cxn>
              </a:cxnLst>
              <a:rect l="l" t="t" r="r" b="b"/>
              <a:pathLst>
                <a:path w="1192377">
                  <a:moveTo>
                    <a:pt x="0" y="0"/>
                  </a:moveTo>
                  <a:lnTo>
                    <a:pt x="119237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sp>
          <p:nvSpPr>
            <p:cNvPr id="27" name="Freeform 26">
              <a:extLst>
                <a:ext uri="{FF2B5EF4-FFF2-40B4-BE49-F238E27FC236}">
                  <a16:creationId xmlns:a16="http://schemas.microsoft.com/office/drawing/2014/main" id="{8A10DC06-DC5D-7A41-B365-39C559F03E9C}"/>
                </a:ext>
              </a:extLst>
            </p:cNvPr>
            <p:cNvSpPr/>
            <p:nvPr/>
          </p:nvSpPr>
          <p:spPr>
            <a:xfrm>
              <a:off x="7671281" y="1697789"/>
              <a:ext cx="118932" cy="750231"/>
            </a:xfrm>
            <a:custGeom>
              <a:avLst/>
              <a:gdLst>
                <a:gd name="connsiteX0" fmla="*/ 0 w 124691"/>
                <a:gd name="connsiteY0" fmla="*/ 0 h 173925"/>
                <a:gd name="connsiteX1" fmla="*/ 65314 w 124691"/>
                <a:gd name="connsiteY1" fmla="*/ 160317 h 173925"/>
                <a:gd name="connsiteX2" fmla="*/ 124691 w 124691"/>
                <a:gd name="connsiteY2" fmla="*/ 154380 h 173925"/>
              </a:gdLst>
              <a:ahLst/>
              <a:cxnLst>
                <a:cxn ang="0">
                  <a:pos x="connsiteX0" y="connsiteY0"/>
                </a:cxn>
                <a:cxn ang="0">
                  <a:pos x="connsiteX1" y="connsiteY1"/>
                </a:cxn>
                <a:cxn ang="0">
                  <a:pos x="connsiteX2" y="connsiteY2"/>
                </a:cxn>
              </a:cxnLst>
              <a:rect l="l" t="t" r="r" b="b"/>
              <a:pathLst>
                <a:path w="124691" h="173925">
                  <a:moveTo>
                    <a:pt x="0" y="0"/>
                  </a:moveTo>
                  <a:cubicBezTo>
                    <a:pt x="22266" y="67293"/>
                    <a:pt x="44532" y="134587"/>
                    <a:pt x="65314" y="160317"/>
                  </a:cubicBezTo>
                  <a:cubicBezTo>
                    <a:pt x="86096" y="186047"/>
                    <a:pt x="105393" y="170213"/>
                    <a:pt x="124691" y="15438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sz="2400"/>
            </a:p>
          </p:txBody>
        </p:sp>
      </p:grpSp>
      <p:pic>
        <p:nvPicPr>
          <p:cNvPr id="28" name="Picture 27">
            <a:extLst>
              <a:ext uri="{FF2B5EF4-FFF2-40B4-BE49-F238E27FC236}">
                <a16:creationId xmlns:a16="http://schemas.microsoft.com/office/drawing/2014/main" id="{8EE9D3FC-4268-7044-9C3E-8E095F942E56}"/>
              </a:ext>
            </a:extLst>
          </p:cNvPr>
          <p:cNvPicPr>
            <a:picLocks noChangeAspect="1"/>
          </p:cNvPicPr>
          <p:nvPr/>
        </p:nvPicPr>
        <p:blipFill>
          <a:blip r:embed="rId4"/>
          <a:stretch>
            <a:fillRect/>
          </a:stretch>
        </p:blipFill>
        <p:spPr>
          <a:xfrm>
            <a:off x="3267399" y="1647827"/>
            <a:ext cx="5245612" cy="4190787"/>
          </a:xfrm>
          <a:prstGeom prst="rect">
            <a:avLst/>
          </a:prstGeom>
        </p:spPr>
      </p:pic>
      <p:cxnSp>
        <p:nvCxnSpPr>
          <p:cNvPr id="11" name="Straight Arrow Connector 10">
            <a:extLst>
              <a:ext uri="{FF2B5EF4-FFF2-40B4-BE49-F238E27FC236}">
                <a16:creationId xmlns:a16="http://schemas.microsoft.com/office/drawing/2014/main" id="{CCDAC514-6CBE-E64E-B377-0FFCAC4F3077}"/>
              </a:ext>
            </a:extLst>
          </p:cNvPr>
          <p:cNvCxnSpPr>
            <a:cxnSpLocks/>
          </p:cNvCxnSpPr>
          <p:nvPr/>
        </p:nvCxnSpPr>
        <p:spPr>
          <a:xfrm>
            <a:off x="5199121" y="4606457"/>
            <a:ext cx="1016009" cy="0"/>
          </a:xfrm>
          <a:prstGeom prst="straightConnector1">
            <a:avLst/>
          </a:prstGeom>
          <a:ln>
            <a:solidFill>
              <a:schemeClr val="accent2"/>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F3FF2E96-783D-614A-8A24-F3C3BDD24CB8}"/>
              </a:ext>
            </a:extLst>
          </p:cNvPr>
          <p:cNvSpPr txBox="1"/>
          <p:nvPr/>
        </p:nvSpPr>
        <p:spPr>
          <a:xfrm>
            <a:off x="5318239" y="4140909"/>
            <a:ext cx="980268" cy="461665"/>
          </a:xfrm>
          <a:prstGeom prst="rect">
            <a:avLst/>
          </a:prstGeom>
          <a:noFill/>
        </p:spPr>
        <p:txBody>
          <a:bodyPr wrap="square" rtlCol="0">
            <a:spAutoFit/>
          </a:bodyPr>
          <a:lstStyle/>
          <a:p>
            <a:r>
              <a:rPr lang="en-US" sz="2400" b="1" dirty="0" err="1">
                <a:solidFill>
                  <a:schemeClr val="accent2"/>
                </a:solidFill>
                <a:latin typeface="Seravek Light"/>
                <a:cs typeface="Seravek Light"/>
              </a:rPr>
              <a:t>TDoA</a:t>
            </a:r>
            <a:endParaRPr lang="en-US" sz="2400" b="1" dirty="0">
              <a:solidFill>
                <a:schemeClr val="accent2"/>
              </a:solidFill>
              <a:latin typeface="Seravek Light"/>
              <a:cs typeface="Seravek Light"/>
            </a:endParaRPr>
          </a:p>
        </p:txBody>
      </p:sp>
    </p:spTree>
    <p:extLst>
      <p:ext uri="{BB962C8B-B14F-4D97-AF65-F5344CB8AC3E}">
        <p14:creationId xmlns:p14="http://schemas.microsoft.com/office/powerpoint/2010/main" val="369014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156 0.00649 L 0.31355 0.34352 " pathEditMode="relative" rAng="0" ptsTypes="AA">
                                      <p:cBhvr>
                                        <p:cTn id="6" dur="2000" fill="hold"/>
                                        <p:tgtEl>
                                          <p:spTgt spid="5"/>
                                        </p:tgtEl>
                                        <p:attrNameLst>
                                          <p:attrName>ppt_x</p:attrName>
                                          <p:attrName>ppt_y</p:attrName>
                                        </p:attrNameLst>
                                      </p:cBhvr>
                                      <p:rCtr x="15747" y="16852"/>
                                    </p:animMotion>
                                  </p:childTnLst>
                                </p:cTn>
                              </p:par>
                              <p:par>
                                <p:cTn id="7" presetID="0" presetClass="path" presetSubtype="0" accel="50000" decel="50000" fill="hold" nodeType="withEffect">
                                  <p:stCondLst>
                                    <p:cond delay="0"/>
                                  </p:stCondLst>
                                  <p:childTnLst>
                                    <p:animMotion origin="layout" path="M -0.0007 0.00278 L -0.31927 0.33981 " pathEditMode="relative" ptsTypes="AA">
                                      <p:cBhvr>
                                        <p:cTn id="8" dur="2000" fill="hold"/>
                                        <p:tgtEl>
                                          <p:spTgt spid="23"/>
                                        </p:tgtEl>
                                        <p:attrNameLst>
                                          <p:attrName>ppt_x</p:attrName>
                                          <p:attrName>ppt_y</p:attrName>
                                        </p:attrNameLst>
                                      </p:cBhvr>
                                    </p:animMotion>
                                  </p:childTnLst>
                                </p:cTn>
                              </p:par>
                            </p:childTnLst>
                          </p:cTn>
                        </p:par>
                        <p:par>
                          <p:cTn id="9" fill="hold">
                            <p:stCondLst>
                              <p:cond delay="2000"/>
                            </p:stCondLst>
                            <p:childTnLst>
                              <p:par>
                                <p:cTn id="10" presetID="1" presetClass="entr" presetSubtype="0" fill="hold" grpId="0" nodeType="after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par>
                                <p:cTn id="18" presetID="1" presetClass="exit" presetSubtype="0" fill="hold" grpId="1" nodeType="withEffect">
                                  <p:stCondLst>
                                    <p:cond delay="0"/>
                                  </p:stCondLst>
                                  <p:childTnLst>
                                    <p:set>
                                      <p:cBhvr>
                                        <p:cTn id="19" dur="1" fill="hold">
                                          <p:stCondLst>
                                            <p:cond delay="0"/>
                                          </p:stCondLst>
                                        </p:cTn>
                                        <p:tgtEl>
                                          <p:spTgt spid="29"/>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8C2BD-26F2-8245-B874-75B147540694}"/>
              </a:ext>
            </a:extLst>
          </p:cNvPr>
          <p:cNvSpPr>
            <a:spLocks noGrp="1"/>
          </p:cNvSpPr>
          <p:nvPr>
            <p:ph type="title"/>
          </p:nvPr>
        </p:nvSpPr>
        <p:spPr/>
        <p:txBody>
          <a:bodyPr>
            <a:normAutofit fontScale="90000"/>
          </a:bodyPr>
          <a:lstStyle/>
          <a:p>
            <a:r>
              <a:rPr lang="en-US" dirty="0"/>
              <a:t>Extracting the tag signal in the real world has a few additional challenges</a:t>
            </a:r>
          </a:p>
        </p:txBody>
      </p:sp>
      <p:sp>
        <p:nvSpPr>
          <p:cNvPr id="3" name="Content Placeholder 2">
            <a:extLst>
              <a:ext uri="{FF2B5EF4-FFF2-40B4-BE49-F238E27FC236}">
                <a16:creationId xmlns:a16="http://schemas.microsoft.com/office/drawing/2014/main" id="{6492B213-C78C-E144-8058-D9776AB1DBA8}"/>
              </a:ext>
            </a:extLst>
          </p:cNvPr>
          <p:cNvSpPr>
            <a:spLocks noGrp="1"/>
          </p:cNvSpPr>
          <p:nvPr>
            <p:ph idx="1"/>
          </p:nvPr>
        </p:nvSpPr>
        <p:spPr>
          <a:xfrm>
            <a:off x="609600" y="1600202"/>
            <a:ext cx="10972800" cy="4756149"/>
          </a:xfrm>
        </p:spPr>
        <p:txBody>
          <a:bodyPr>
            <a:normAutofit/>
          </a:bodyPr>
          <a:lstStyle/>
          <a:p>
            <a:r>
              <a:rPr lang="en-US" dirty="0"/>
              <a:t>The environment is not actually static</a:t>
            </a:r>
          </a:p>
          <a:p>
            <a:pPr lvl="1"/>
            <a:r>
              <a:rPr lang="en-US" dirty="0"/>
              <a:t>But noise is largely white &amp; Gaussian</a:t>
            </a:r>
          </a:p>
          <a:p>
            <a:pPr lvl="1"/>
            <a:r>
              <a:rPr lang="en-US" dirty="0"/>
              <a:t>And we can filter out the rest (sets floor for tag frequency, active power)</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r>
              <a:rPr lang="en-US" dirty="0"/>
              <a:t>Finding tag phase offset currently requires brute force search</a:t>
            </a:r>
          </a:p>
          <a:p>
            <a:endParaRPr lang="en-US" dirty="0"/>
          </a:p>
        </p:txBody>
      </p:sp>
      <p:sp>
        <p:nvSpPr>
          <p:cNvPr id="4" name="Slide Number Placeholder 3">
            <a:extLst>
              <a:ext uri="{FF2B5EF4-FFF2-40B4-BE49-F238E27FC236}">
                <a16:creationId xmlns:a16="http://schemas.microsoft.com/office/drawing/2014/main" id="{CC22DD18-845D-9743-9157-5DC817953779}"/>
              </a:ext>
            </a:extLst>
          </p:cNvPr>
          <p:cNvSpPr>
            <a:spLocks noGrp="1"/>
          </p:cNvSpPr>
          <p:nvPr>
            <p:ph type="sldNum" sz="quarter" idx="12"/>
          </p:nvPr>
        </p:nvSpPr>
        <p:spPr/>
        <p:txBody>
          <a:bodyPr/>
          <a:lstStyle/>
          <a:p>
            <a:fld id="{434A358D-2637-E146-A3BD-05BD470B507B}" type="slidenum">
              <a:rPr lang="en-US" smtClean="0"/>
              <a:t>64</a:t>
            </a:fld>
            <a:endParaRPr lang="en-US"/>
          </a:p>
        </p:txBody>
      </p:sp>
      <p:pic>
        <p:nvPicPr>
          <p:cNvPr id="5" name="Picture 4">
            <a:extLst>
              <a:ext uri="{FF2B5EF4-FFF2-40B4-BE49-F238E27FC236}">
                <a16:creationId xmlns:a16="http://schemas.microsoft.com/office/drawing/2014/main" id="{881F4020-AB52-7046-AD64-66E42DB80D90}"/>
              </a:ext>
            </a:extLst>
          </p:cNvPr>
          <p:cNvPicPr>
            <a:picLocks noChangeAspect="1"/>
          </p:cNvPicPr>
          <p:nvPr/>
        </p:nvPicPr>
        <p:blipFill>
          <a:blip r:embed="rId2"/>
          <a:stretch>
            <a:fillRect/>
          </a:stretch>
        </p:blipFill>
        <p:spPr>
          <a:xfrm>
            <a:off x="2180167" y="3034390"/>
            <a:ext cx="7831667" cy="2541597"/>
          </a:xfrm>
          <a:prstGeom prst="rect">
            <a:avLst/>
          </a:prstGeom>
        </p:spPr>
      </p:pic>
    </p:spTree>
    <p:extLst>
      <p:ext uri="{BB962C8B-B14F-4D97-AF65-F5344CB8AC3E}">
        <p14:creationId xmlns:p14="http://schemas.microsoft.com/office/powerpoint/2010/main" val="10426858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459EC-8AE8-4B41-9923-398F07580ECA}"/>
              </a:ext>
            </a:extLst>
          </p:cNvPr>
          <p:cNvSpPr>
            <a:spLocks noGrp="1"/>
          </p:cNvSpPr>
          <p:nvPr>
            <p:ph type="title"/>
          </p:nvPr>
        </p:nvSpPr>
        <p:spPr/>
        <p:txBody>
          <a:bodyPr/>
          <a:lstStyle/>
          <a:p>
            <a:r>
              <a:rPr lang="en-US" dirty="0"/>
              <a:t>Does it really work?</a:t>
            </a:r>
          </a:p>
        </p:txBody>
      </p:sp>
      <p:sp>
        <p:nvSpPr>
          <p:cNvPr id="3" name="Content Placeholder 2">
            <a:extLst>
              <a:ext uri="{FF2B5EF4-FFF2-40B4-BE49-F238E27FC236}">
                <a16:creationId xmlns:a16="http://schemas.microsoft.com/office/drawing/2014/main" id="{2F4AB63D-2F6D-3B40-99C4-588E77A82206}"/>
              </a:ext>
            </a:extLst>
          </p:cNvPr>
          <p:cNvSpPr>
            <a:spLocks noGrp="1"/>
          </p:cNvSpPr>
          <p:nvPr>
            <p:ph idx="1"/>
          </p:nvPr>
        </p:nvSpPr>
        <p:spPr>
          <a:xfrm>
            <a:off x="609600" y="1267544"/>
            <a:ext cx="10972800" cy="4525963"/>
          </a:xfrm>
        </p:spPr>
        <p:txBody>
          <a:bodyPr/>
          <a:lstStyle/>
          <a:p>
            <a:r>
              <a:rPr lang="en-US" dirty="0"/>
              <a:t>15 minutes can cover 30 meters</a:t>
            </a:r>
          </a:p>
          <a:p>
            <a:r>
              <a:rPr lang="en-US" dirty="0"/>
              <a:t>30 cm average error (3D Euclidean distance)</a:t>
            </a:r>
          </a:p>
        </p:txBody>
      </p:sp>
      <p:pic>
        <p:nvPicPr>
          <p:cNvPr id="6" name="Picture 5">
            <a:extLst>
              <a:ext uri="{FF2B5EF4-FFF2-40B4-BE49-F238E27FC236}">
                <a16:creationId xmlns:a16="http://schemas.microsoft.com/office/drawing/2014/main" id="{AC86F80F-5C89-CC47-9919-AB03985910FD}"/>
              </a:ext>
            </a:extLst>
          </p:cNvPr>
          <p:cNvPicPr>
            <a:picLocks noChangeAspect="1"/>
          </p:cNvPicPr>
          <p:nvPr/>
        </p:nvPicPr>
        <p:blipFill>
          <a:blip r:embed="rId3"/>
          <a:stretch>
            <a:fillRect/>
          </a:stretch>
        </p:blipFill>
        <p:spPr>
          <a:xfrm>
            <a:off x="473938" y="2283817"/>
            <a:ext cx="7654063" cy="4306220"/>
          </a:xfrm>
          <a:prstGeom prst="rect">
            <a:avLst/>
          </a:prstGeom>
        </p:spPr>
      </p:pic>
      <p:cxnSp>
        <p:nvCxnSpPr>
          <p:cNvPr id="9" name="Straight Arrow Connector 8">
            <a:extLst>
              <a:ext uri="{FF2B5EF4-FFF2-40B4-BE49-F238E27FC236}">
                <a16:creationId xmlns:a16="http://schemas.microsoft.com/office/drawing/2014/main" id="{6C58DF0D-4386-F84D-A11D-F02B32D6A0D3}"/>
              </a:ext>
            </a:extLst>
          </p:cNvPr>
          <p:cNvCxnSpPr>
            <a:cxnSpLocks/>
          </p:cNvCxnSpPr>
          <p:nvPr/>
        </p:nvCxnSpPr>
        <p:spPr>
          <a:xfrm>
            <a:off x="4444453" y="2495999"/>
            <a:ext cx="0" cy="45572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5E8D9FC8-2450-0445-8091-A08959859D77}"/>
              </a:ext>
            </a:extLst>
          </p:cNvPr>
          <p:cNvCxnSpPr>
            <a:cxnSpLocks/>
          </p:cNvCxnSpPr>
          <p:nvPr/>
        </p:nvCxnSpPr>
        <p:spPr>
          <a:xfrm flipV="1">
            <a:off x="930787" y="3170239"/>
            <a:ext cx="3445933" cy="85037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85828A65-CAD7-1640-BDAB-0837457B04FC}"/>
              </a:ext>
            </a:extLst>
          </p:cNvPr>
          <p:cNvSpPr txBox="1"/>
          <p:nvPr/>
        </p:nvSpPr>
        <p:spPr>
          <a:xfrm rot="20700000">
            <a:off x="1855734" y="3161220"/>
            <a:ext cx="740908" cy="461665"/>
          </a:xfrm>
          <a:prstGeom prst="rect">
            <a:avLst/>
          </a:prstGeom>
          <a:solidFill>
            <a:srgbClr val="FFFFFF">
              <a:alpha val="60000"/>
            </a:srgbClr>
          </a:solidFill>
        </p:spPr>
        <p:txBody>
          <a:bodyPr wrap="none" rtlCol="0">
            <a:spAutoFit/>
          </a:bodyPr>
          <a:lstStyle/>
          <a:p>
            <a:r>
              <a:rPr lang="en-US" sz="2400" dirty="0">
                <a:latin typeface="Seravek Light"/>
                <a:cs typeface="Seravek Light"/>
              </a:rPr>
              <a:t>15m</a:t>
            </a:r>
          </a:p>
        </p:txBody>
      </p:sp>
      <p:sp>
        <p:nvSpPr>
          <p:cNvPr id="14" name="TextBox 13">
            <a:extLst>
              <a:ext uri="{FF2B5EF4-FFF2-40B4-BE49-F238E27FC236}">
                <a16:creationId xmlns:a16="http://schemas.microsoft.com/office/drawing/2014/main" id="{13E2AE44-D3D9-5348-AEBF-F5C2CA785C2C}"/>
              </a:ext>
            </a:extLst>
          </p:cNvPr>
          <p:cNvSpPr txBox="1"/>
          <p:nvPr/>
        </p:nvSpPr>
        <p:spPr>
          <a:xfrm>
            <a:off x="3600290" y="2456080"/>
            <a:ext cx="740908" cy="461665"/>
          </a:xfrm>
          <a:prstGeom prst="rect">
            <a:avLst/>
          </a:prstGeom>
          <a:solidFill>
            <a:srgbClr val="FFFFFF">
              <a:alpha val="60000"/>
            </a:srgbClr>
          </a:solidFill>
        </p:spPr>
        <p:txBody>
          <a:bodyPr wrap="none" rtlCol="0">
            <a:spAutoFit/>
          </a:bodyPr>
          <a:lstStyle/>
          <a:p>
            <a:r>
              <a:rPr lang="en-US" sz="2400" dirty="0">
                <a:latin typeface="Seravek Light"/>
                <a:cs typeface="Seravek Light"/>
              </a:rPr>
              <a:t>15m</a:t>
            </a:r>
          </a:p>
        </p:txBody>
      </p:sp>
      <p:sp>
        <p:nvSpPr>
          <p:cNvPr id="11" name="Slide Number Placeholder 3">
            <a:extLst>
              <a:ext uri="{FF2B5EF4-FFF2-40B4-BE49-F238E27FC236}">
                <a16:creationId xmlns:a16="http://schemas.microsoft.com/office/drawing/2014/main" id="{815190C3-CE49-5347-9AA4-215D2A555A4E}"/>
              </a:ext>
            </a:extLst>
          </p:cNvPr>
          <p:cNvSpPr txBox="1">
            <a:spLocks/>
          </p:cNvSpPr>
          <p:nvPr/>
        </p:nvSpPr>
        <p:spPr>
          <a:xfrm>
            <a:off x="8737600" y="6356351"/>
            <a:ext cx="2844800" cy="365125"/>
          </a:xfrm>
          <a:prstGeom prst="rect">
            <a:avLst/>
          </a:prstGeom>
        </p:spPr>
        <p:txBody>
          <a:bodyPr vert="horz" lIns="121920" tIns="60960" rIns="121920" bIns="6096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34A358D-2637-E146-A3BD-05BD470B507B}" type="slidenum">
              <a:rPr lang="en-US" sz="1600"/>
              <a:pPr/>
              <a:t>65</a:t>
            </a:fld>
            <a:endParaRPr lang="en-US" sz="1600" dirty="0"/>
          </a:p>
        </p:txBody>
      </p:sp>
      <p:sp>
        <p:nvSpPr>
          <p:cNvPr id="12" name="Action Button: Information 11">
            <a:hlinkClick r:id="" action="ppaction://noaction" highlightClick="1"/>
            <a:extLst>
              <a:ext uri="{FF2B5EF4-FFF2-40B4-BE49-F238E27FC236}">
                <a16:creationId xmlns:a16="http://schemas.microsoft.com/office/drawing/2014/main" id="{445EA210-F642-EB4C-8134-29BCD78A5C30}"/>
              </a:ext>
            </a:extLst>
          </p:cNvPr>
          <p:cNvSpPr/>
          <p:nvPr/>
        </p:nvSpPr>
        <p:spPr>
          <a:xfrm>
            <a:off x="10942101" y="6420888"/>
            <a:ext cx="223739" cy="223739"/>
          </a:xfrm>
          <a:prstGeom prst="actionButtonInformation">
            <a:avLst/>
          </a:prstGeom>
          <a:solidFill>
            <a:schemeClr val="bg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sz="2400" dirty="0"/>
          </a:p>
        </p:txBody>
      </p:sp>
      <p:pic>
        <p:nvPicPr>
          <p:cNvPr id="15" name="Picture 14">
            <a:extLst>
              <a:ext uri="{FF2B5EF4-FFF2-40B4-BE49-F238E27FC236}">
                <a16:creationId xmlns:a16="http://schemas.microsoft.com/office/drawing/2014/main" id="{CA259D4C-295D-AA4D-8DE7-F8CD21E8FF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67910" y="505217"/>
            <a:ext cx="3630807" cy="2986883"/>
          </a:xfrm>
          <a:prstGeom prst="rect">
            <a:avLst/>
          </a:prstGeom>
        </p:spPr>
      </p:pic>
      <p:sp>
        <p:nvSpPr>
          <p:cNvPr id="16" name="TextBox 15">
            <a:extLst>
              <a:ext uri="{FF2B5EF4-FFF2-40B4-BE49-F238E27FC236}">
                <a16:creationId xmlns:a16="http://schemas.microsoft.com/office/drawing/2014/main" id="{B4AAF3CB-3E3A-3449-A205-D5BB0DDE0FC5}"/>
              </a:ext>
            </a:extLst>
          </p:cNvPr>
          <p:cNvSpPr txBox="1"/>
          <p:nvPr/>
        </p:nvSpPr>
        <p:spPr>
          <a:xfrm>
            <a:off x="8688650" y="80928"/>
            <a:ext cx="2905924" cy="502766"/>
          </a:xfrm>
          <a:prstGeom prst="rect">
            <a:avLst/>
          </a:prstGeom>
          <a:noFill/>
        </p:spPr>
        <p:txBody>
          <a:bodyPr wrap="none" lIns="91440" tIns="45720" rIns="91440" bIns="45720" rtlCol="0">
            <a:spAutoFit/>
          </a:bodyPr>
          <a:lstStyle/>
          <a:p>
            <a:r>
              <a:rPr lang="en-US" sz="2667" dirty="0">
                <a:latin typeface="Seravek Light" panose="020B0503040000020004" pitchFamily="34" charset="0"/>
              </a:rPr>
              <a:t>After a few seconds</a:t>
            </a:r>
          </a:p>
        </p:txBody>
      </p:sp>
      <p:pic>
        <p:nvPicPr>
          <p:cNvPr id="17" name="Picture 16">
            <a:extLst>
              <a:ext uri="{FF2B5EF4-FFF2-40B4-BE49-F238E27FC236}">
                <a16:creationId xmlns:a16="http://schemas.microsoft.com/office/drawing/2014/main" id="{213DD879-BB91-5B40-8172-1F0BA4B9DD6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367910" y="3975005"/>
            <a:ext cx="3630807" cy="2882996"/>
          </a:xfrm>
          <a:prstGeom prst="rect">
            <a:avLst/>
          </a:prstGeom>
        </p:spPr>
      </p:pic>
      <p:sp>
        <p:nvSpPr>
          <p:cNvPr id="18" name="TextBox 17">
            <a:extLst>
              <a:ext uri="{FF2B5EF4-FFF2-40B4-BE49-F238E27FC236}">
                <a16:creationId xmlns:a16="http://schemas.microsoft.com/office/drawing/2014/main" id="{1632BDA0-4C49-FD4F-AA93-6A618FE83AB1}"/>
              </a:ext>
            </a:extLst>
          </p:cNvPr>
          <p:cNvSpPr txBox="1"/>
          <p:nvPr/>
        </p:nvSpPr>
        <p:spPr>
          <a:xfrm>
            <a:off x="8669412" y="3477609"/>
            <a:ext cx="2911503" cy="502766"/>
          </a:xfrm>
          <a:prstGeom prst="rect">
            <a:avLst/>
          </a:prstGeom>
          <a:noFill/>
        </p:spPr>
        <p:txBody>
          <a:bodyPr wrap="none" lIns="91440" tIns="45720" rIns="91440" bIns="45720" rtlCol="0">
            <a:spAutoFit/>
          </a:bodyPr>
          <a:lstStyle/>
          <a:p>
            <a:r>
              <a:rPr lang="en-US" sz="2667" dirty="0">
                <a:latin typeface="Seravek Light" panose="020B0503040000020004" pitchFamily="34" charset="0"/>
              </a:rPr>
              <a:t>After a few minutes</a:t>
            </a:r>
          </a:p>
        </p:txBody>
      </p:sp>
      <p:cxnSp>
        <p:nvCxnSpPr>
          <p:cNvPr id="19" name="Straight Arrow Connector 18">
            <a:extLst>
              <a:ext uri="{FF2B5EF4-FFF2-40B4-BE49-F238E27FC236}">
                <a16:creationId xmlns:a16="http://schemas.microsoft.com/office/drawing/2014/main" id="{DDE22C87-0B11-D246-9ABF-0DF727DAA9E3}"/>
              </a:ext>
            </a:extLst>
          </p:cNvPr>
          <p:cNvCxnSpPr>
            <a:cxnSpLocks/>
          </p:cNvCxnSpPr>
          <p:nvPr/>
        </p:nvCxnSpPr>
        <p:spPr>
          <a:xfrm>
            <a:off x="8544316" y="5420311"/>
            <a:ext cx="925171"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0" name="Action Button: Information 19">
            <a:hlinkClick r:id="" action="ppaction://noaction" highlightClick="1"/>
            <a:extLst>
              <a:ext uri="{FF2B5EF4-FFF2-40B4-BE49-F238E27FC236}">
                <a16:creationId xmlns:a16="http://schemas.microsoft.com/office/drawing/2014/main" id="{052C6E30-7D64-C349-B9E9-2B48E4F2CDEE}"/>
              </a:ext>
            </a:extLst>
          </p:cNvPr>
          <p:cNvSpPr/>
          <p:nvPr/>
        </p:nvSpPr>
        <p:spPr>
          <a:xfrm>
            <a:off x="11983135" y="6634261"/>
            <a:ext cx="223739" cy="223739"/>
          </a:xfrm>
          <a:prstGeom prst="actionButtonInformation">
            <a:avLst/>
          </a:prstGeom>
          <a:solidFill>
            <a:schemeClr val="bg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sz="2400" dirty="0"/>
          </a:p>
        </p:txBody>
      </p:sp>
    </p:spTree>
    <p:extLst>
      <p:ext uri="{BB962C8B-B14F-4D97-AF65-F5344CB8AC3E}">
        <p14:creationId xmlns:p14="http://schemas.microsoft.com/office/powerpoint/2010/main" val="22992437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78C724-3839-4D76-A707-B4C23905D055}" type="slidenum">
              <a:rPr kumimoji="0" lang="en-US" sz="1200" b="0" i="0" u="none" strike="noStrike" kern="1200" cap="none" spc="0" normalizeH="0" baseline="0" noProof="0" smtClean="0">
                <a:ln>
                  <a:noFill/>
                </a:ln>
                <a:solidFill>
                  <a:prstClr val="white"/>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white"/>
              </a:solidFill>
              <a:effectLst/>
              <a:uLnTx/>
              <a:uFillTx/>
              <a:latin typeface="Tahoma"/>
              <a:ea typeface="+mn-ea"/>
              <a:cs typeface="+mn-cs"/>
            </a:endParaRPr>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dirty="0"/>
              <a:t>Backscatter</a:t>
            </a:r>
          </a:p>
          <a:p>
            <a:pPr lvl="1"/>
            <a:endParaRPr lang="en-US" dirty="0"/>
          </a:p>
          <a:p>
            <a:r>
              <a:rPr lang="en-US" dirty="0"/>
              <a:t>Backscatter Uses</a:t>
            </a:r>
          </a:p>
          <a:p>
            <a:pPr lvl="1"/>
            <a:r>
              <a:rPr lang="en-US" dirty="0"/>
              <a:t>RFID</a:t>
            </a:r>
          </a:p>
          <a:p>
            <a:pPr lvl="1"/>
            <a:r>
              <a:rPr lang="en-US" dirty="0"/>
              <a:t>Sensors (Backscatter LoRa)</a:t>
            </a:r>
          </a:p>
          <a:p>
            <a:pPr lvl="1"/>
            <a:r>
              <a:rPr lang="en-US" dirty="0"/>
              <a:t>Localization</a:t>
            </a:r>
          </a:p>
          <a:p>
            <a:pPr lvl="1"/>
            <a:endParaRPr lang="en-US" b="1" dirty="0"/>
          </a:p>
          <a:p>
            <a:r>
              <a:rPr lang="en-US" b="1" dirty="0"/>
              <a:t>NFC</a:t>
            </a:r>
          </a:p>
          <a:p>
            <a:pPr marL="457200" lvl="1" indent="0">
              <a:buNone/>
            </a:pPr>
            <a:endParaRPr lang="en-US" b="1" dirty="0"/>
          </a:p>
          <a:p>
            <a:endParaRPr lang="en-US" b="1" dirty="0"/>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6187600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54C74-71AF-4DE6-95B4-5CC64AB7BA24}"/>
              </a:ext>
            </a:extLst>
          </p:cNvPr>
          <p:cNvSpPr>
            <a:spLocks noGrp="1"/>
          </p:cNvSpPr>
          <p:nvPr>
            <p:ph type="title"/>
          </p:nvPr>
        </p:nvSpPr>
        <p:spPr/>
        <p:txBody>
          <a:bodyPr/>
          <a:lstStyle/>
          <a:p>
            <a:r>
              <a:rPr lang="en-US" dirty="0"/>
              <a:t>Near Field Communication (NFC)</a:t>
            </a:r>
          </a:p>
        </p:txBody>
      </p:sp>
      <p:sp>
        <p:nvSpPr>
          <p:cNvPr id="3" name="Content Placeholder 2">
            <a:extLst>
              <a:ext uri="{FF2B5EF4-FFF2-40B4-BE49-F238E27FC236}">
                <a16:creationId xmlns:a16="http://schemas.microsoft.com/office/drawing/2014/main" id="{76263D50-B969-495D-8CD4-6056A151E8C1}"/>
              </a:ext>
            </a:extLst>
          </p:cNvPr>
          <p:cNvSpPr>
            <a:spLocks noGrp="1"/>
          </p:cNvSpPr>
          <p:nvPr>
            <p:ph idx="1"/>
          </p:nvPr>
        </p:nvSpPr>
        <p:spPr/>
        <p:txBody>
          <a:bodyPr>
            <a:normAutofit fontScale="92500" lnSpcReduction="10000"/>
          </a:bodyPr>
          <a:lstStyle/>
          <a:p>
            <a:r>
              <a:rPr lang="en-US" dirty="0"/>
              <a:t>One type of RFID communication</a:t>
            </a:r>
          </a:p>
          <a:p>
            <a:pPr lvl="1"/>
            <a:r>
              <a:rPr lang="en-US" dirty="0"/>
              <a:t>Inductive Coupling concept (13.56 MHz)</a:t>
            </a:r>
          </a:p>
          <a:p>
            <a:pPr lvl="2"/>
            <a:r>
              <a:rPr lang="en-US" dirty="0"/>
              <a:t>Not actually backscatter at all</a:t>
            </a:r>
          </a:p>
          <a:p>
            <a:pPr lvl="1"/>
            <a:r>
              <a:rPr lang="en-US" dirty="0"/>
              <a:t>But attached to a powered and capable device (smartphone)</a:t>
            </a:r>
          </a:p>
          <a:p>
            <a:pPr lvl="1"/>
            <a:r>
              <a:rPr lang="en-US" dirty="0"/>
              <a:t>10-20 cm range max (usually &lt;10)</a:t>
            </a:r>
          </a:p>
          <a:p>
            <a:pPr lvl="1"/>
            <a:endParaRPr lang="en-US" dirty="0"/>
          </a:p>
          <a:p>
            <a:r>
              <a:rPr lang="en-US" dirty="0"/>
              <a:t>Can act as a tag or as a reader</a:t>
            </a:r>
          </a:p>
          <a:p>
            <a:pPr lvl="1"/>
            <a:r>
              <a:rPr lang="en-US" dirty="0"/>
              <a:t>Allows smartphone to power a tag if needed</a:t>
            </a:r>
          </a:p>
          <a:p>
            <a:pPr lvl="1"/>
            <a:r>
              <a:rPr lang="en-US" dirty="0"/>
              <a:t>Alternatively, smartphone could act like a card and respond to a reader</a:t>
            </a:r>
          </a:p>
          <a:p>
            <a:pPr lvl="1"/>
            <a:r>
              <a:rPr lang="en-US" dirty="0"/>
              <a:t>Two smartphones can communicate without power transfer</a:t>
            </a:r>
          </a:p>
          <a:p>
            <a:pPr lvl="1"/>
            <a:endParaRPr lang="en-US" dirty="0"/>
          </a:p>
          <a:p>
            <a:r>
              <a:rPr lang="en-US" dirty="0"/>
              <a:t>Data rate 100-400 kbps!</a:t>
            </a:r>
          </a:p>
          <a:p>
            <a:pPr lvl="1"/>
            <a:r>
              <a:rPr lang="en-US" dirty="0"/>
              <a:t>nRF52840 capable of 100 kbps communication with attached antenna</a:t>
            </a:r>
          </a:p>
        </p:txBody>
      </p:sp>
      <p:sp>
        <p:nvSpPr>
          <p:cNvPr id="4" name="Slide Number Placeholder 3">
            <a:extLst>
              <a:ext uri="{FF2B5EF4-FFF2-40B4-BE49-F238E27FC236}">
                <a16:creationId xmlns:a16="http://schemas.microsoft.com/office/drawing/2014/main" id="{4859C23D-896A-4756-B5B7-72B904DE0A17}"/>
              </a:ext>
            </a:extLst>
          </p:cNvPr>
          <p:cNvSpPr>
            <a:spLocks noGrp="1"/>
          </p:cNvSpPr>
          <p:nvPr>
            <p:ph type="sldNum" sz="quarter" idx="12"/>
          </p:nvPr>
        </p:nvSpPr>
        <p:spPr/>
        <p:txBody>
          <a:bodyPr/>
          <a:lstStyle/>
          <a:p>
            <a:fld id="{0778C724-3839-4D76-A707-B4C23905D055}" type="slidenum">
              <a:rPr lang="en-US" smtClean="0"/>
              <a:t>67</a:t>
            </a:fld>
            <a:endParaRPr lang="en-US"/>
          </a:p>
        </p:txBody>
      </p:sp>
    </p:spTree>
    <p:extLst>
      <p:ext uri="{BB962C8B-B14F-4D97-AF65-F5344CB8AC3E}">
        <p14:creationId xmlns:p14="http://schemas.microsoft.com/office/powerpoint/2010/main" val="4743882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BE7C7-DCB5-4E5B-BCA4-A2EABADA6D7F}"/>
              </a:ext>
            </a:extLst>
          </p:cNvPr>
          <p:cNvSpPr>
            <a:spLocks noGrp="1"/>
          </p:cNvSpPr>
          <p:nvPr>
            <p:ph type="title"/>
          </p:nvPr>
        </p:nvSpPr>
        <p:spPr/>
        <p:txBody>
          <a:bodyPr/>
          <a:lstStyle/>
          <a:p>
            <a:r>
              <a:rPr lang="en-US" dirty="0"/>
              <a:t>Inductive coupling theory of operation</a:t>
            </a:r>
          </a:p>
        </p:txBody>
      </p:sp>
      <p:sp>
        <p:nvSpPr>
          <p:cNvPr id="3" name="Content Placeholder 2">
            <a:extLst>
              <a:ext uri="{FF2B5EF4-FFF2-40B4-BE49-F238E27FC236}">
                <a16:creationId xmlns:a16="http://schemas.microsoft.com/office/drawing/2014/main" id="{6BB397D0-D30B-4905-BC07-D49500C9024A}"/>
              </a:ext>
            </a:extLst>
          </p:cNvPr>
          <p:cNvSpPr>
            <a:spLocks noGrp="1"/>
          </p:cNvSpPr>
          <p:nvPr>
            <p:ph idx="1"/>
          </p:nvPr>
        </p:nvSpPr>
        <p:spPr>
          <a:xfrm>
            <a:off x="607594" y="1143000"/>
            <a:ext cx="5076495" cy="5029200"/>
          </a:xfrm>
        </p:spPr>
        <p:txBody>
          <a:bodyPr>
            <a:normAutofit fontScale="92500" lnSpcReduction="10000"/>
          </a:bodyPr>
          <a:lstStyle/>
          <a:p>
            <a:r>
              <a:rPr lang="en-US" dirty="0"/>
              <a:t>A shared magnetic field is created between the two devices</a:t>
            </a:r>
          </a:p>
          <a:p>
            <a:pPr lvl="1"/>
            <a:r>
              <a:rPr lang="en-US" dirty="0"/>
              <a:t>Change in current through one device induces current change through the other</a:t>
            </a:r>
          </a:p>
          <a:p>
            <a:pPr lvl="1"/>
            <a:r>
              <a:rPr lang="en-US" dirty="0"/>
              <a:t>Device can vary load to transmit data</a:t>
            </a:r>
          </a:p>
          <a:p>
            <a:pPr marL="457200" lvl="1" indent="0">
              <a:buNone/>
            </a:pPr>
            <a:endParaRPr lang="en-US" dirty="0"/>
          </a:p>
          <a:p>
            <a:r>
              <a:rPr lang="en-US" dirty="0"/>
              <a:t>Very low frequency bands</a:t>
            </a:r>
            <a:br>
              <a:rPr lang="en-US" dirty="0"/>
            </a:br>
            <a:r>
              <a:rPr lang="en-US" dirty="0"/>
              <a:t>(135 </a:t>
            </a:r>
            <a:r>
              <a:rPr lang="en-US" dirty="0" err="1"/>
              <a:t>KHz</a:t>
            </a:r>
            <a:r>
              <a:rPr lang="en-US" dirty="0"/>
              <a:t>, 13.56 MHz)</a:t>
            </a:r>
          </a:p>
          <a:p>
            <a:pPr lvl="1"/>
            <a:r>
              <a:rPr lang="en-US" dirty="0"/>
              <a:t>Transmit through materials including skin</a:t>
            </a:r>
          </a:p>
          <a:p>
            <a:pPr lvl="1"/>
            <a:r>
              <a:rPr lang="en-US" dirty="0"/>
              <a:t>Sensitive to metal</a:t>
            </a:r>
          </a:p>
        </p:txBody>
      </p:sp>
      <p:sp>
        <p:nvSpPr>
          <p:cNvPr id="4" name="Slide Number Placeholder 3">
            <a:extLst>
              <a:ext uri="{FF2B5EF4-FFF2-40B4-BE49-F238E27FC236}">
                <a16:creationId xmlns:a16="http://schemas.microsoft.com/office/drawing/2014/main" id="{5281E72C-867C-4989-AD47-E032F0D98246}"/>
              </a:ext>
            </a:extLst>
          </p:cNvPr>
          <p:cNvSpPr>
            <a:spLocks noGrp="1"/>
          </p:cNvSpPr>
          <p:nvPr>
            <p:ph type="sldNum" sz="quarter" idx="12"/>
          </p:nvPr>
        </p:nvSpPr>
        <p:spPr/>
        <p:txBody>
          <a:bodyPr/>
          <a:lstStyle/>
          <a:p>
            <a:fld id="{0778C724-3839-4D76-A707-B4C23905D055}" type="slidenum">
              <a:rPr lang="en-US" smtClean="0"/>
              <a:t>68</a:t>
            </a:fld>
            <a:endParaRPr lang="en-US"/>
          </a:p>
        </p:txBody>
      </p:sp>
      <p:grpSp>
        <p:nvGrpSpPr>
          <p:cNvPr id="7" name="Group 6">
            <a:extLst>
              <a:ext uri="{FF2B5EF4-FFF2-40B4-BE49-F238E27FC236}">
                <a16:creationId xmlns:a16="http://schemas.microsoft.com/office/drawing/2014/main" id="{950670EC-420B-4805-B780-D8FCC7B57310}"/>
              </a:ext>
            </a:extLst>
          </p:cNvPr>
          <p:cNvGrpSpPr/>
          <p:nvPr/>
        </p:nvGrpSpPr>
        <p:grpSpPr>
          <a:xfrm>
            <a:off x="5684090" y="1868214"/>
            <a:ext cx="5896304" cy="3121572"/>
            <a:chOff x="5684090" y="1868214"/>
            <a:chExt cx="5896304" cy="3121572"/>
          </a:xfrm>
        </p:grpSpPr>
        <p:pic>
          <p:nvPicPr>
            <p:cNvPr id="2050" name="Picture 2">
              <a:extLst>
                <a:ext uri="{FF2B5EF4-FFF2-40B4-BE49-F238E27FC236}">
                  <a16:creationId xmlns:a16="http://schemas.microsoft.com/office/drawing/2014/main" id="{4EA51E0D-9959-46EF-B14E-8202BAD85799}"/>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5684090" y="1868214"/>
              <a:ext cx="5896304" cy="312157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10DF7CC-148E-40CF-A27F-F07573D9D1A4}"/>
                </a:ext>
              </a:extLst>
            </p:cNvPr>
            <p:cNvSpPr/>
            <p:nvPr/>
          </p:nvSpPr>
          <p:spPr>
            <a:xfrm>
              <a:off x="7936992" y="4011168"/>
              <a:ext cx="1499616" cy="560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6917619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B8251-3204-194C-8D7F-C10C4C7DF95C}"/>
              </a:ext>
            </a:extLst>
          </p:cNvPr>
          <p:cNvSpPr>
            <a:spLocks noGrp="1"/>
          </p:cNvSpPr>
          <p:nvPr>
            <p:ph type="title"/>
          </p:nvPr>
        </p:nvSpPr>
        <p:spPr/>
        <p:txBody>
          <a:bodyPr/>
          <a:lstStyle/>
          <a:p>
            <a:r>
              <a:rPr lang="en-US" dirty="0"/>
              <a:t>Long-range, low-data needs haven’t historically been met</a:t>
            </a:r>
          </a:p>
        </p:txBody>
      </p:sp>
      <p:sp>
        <p:nvSpPr>
          <p:cNvPr id="4" name="Slide Number Placeholder 3">
            <a:extLst>
              <a:ext uri="{FF2B5EF4-FFF2-40B4-BE49-F238E27FC236}">
                <a16:creationId xmlns:a16="http://schemas.microsoft.com/office/drawing/2014/main" id="{A6805F1D-C58D-0C40-ADCC-1A274997A878}"/>
              </a:ext>
            </a:extLst>
          </p:cNvPr>
          <p:cNvSpPr>
            <a:spLocks noGrp="1"/>
          </p:cNvSpPr>
          <p:nvPr>
            <p:ph type="sldNum" idx="12"/>
          </p:nvPr>
        </p:nvSpPr>
        <p:spPr/>
        <p:txBody>
          <a:bodyPr/>
          <a:lstStyle/>
          <a:p>
            <a:fld id="{00000000-1234-1234-1234-123412341234}" type="slidenum">
              <a:rPr lang="en" smtClean="0"/>
              <a:pPr/>
              <a:t>69</a:t>
            </a:fld>
            <a:endParaRPr lang="en" dirty="0"/>
          </a:p>
        </p:txBody>
      </p:sp>
      <p:cxnSp>
        <p:nvCxnSpPr>
          <p:cNvPr id="6" name="Straight Arrow Connector 5">
            <a:extLst>
              <a:ext uri="{FF2B5EF4-FFF2-40B4-BE49-F238E27FC236}">
                <a16:creationId xmlns:a16="http://schemas.microsoft.com/office/drawing/2014/main" id="{619428CE-CE1D-494E-92EA-6348BFD7A39C}"/>
              </a:ext>
            </a:extLst>
          </p:cNvPr>
          <p:cNvCxnSpPr>
            <a:cxnSpLocks/>
          </p:cNvCxnSpPr>
          <p:nvPr/>
        </p:nvCxnSpPr>
        <p:spPr>
          <a:xfrm flipV="1">
            <a:off x="2761233" y="1356967"/>
            <a:ext cx="0" cy="4483075"/>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6922A6AB-AC09-3F4A-AC2E-0891799BDA54}"/>
              </a:ext>
            </a:extLst>
          </p:cNvPr>
          <p:cNvCxnSpPr>
            <a:cxnSpLocks/>
          </p:cNvCxnSpPr>
          <p:nvPr/>
        </p:nvCxnSpPr>
        <p:spPr>
          <a:xfrm>
            <a:off x="2761233" y="5840041"/>
            <a:ext cx="6594800" cy="0"/>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4" name="Rounded Rectangle 13">
            <a:extLst>
              <a:ext uri="{FF2B5EF4-FFF2-40B4-BE49-F238E27FC236}">
                <a16:creationId xmlns:a16="http://schemas.microsoft.com/office/drawing/2014/main" id="{80B9F531-F750-4B40-A14C-AED85AB7880C}"/>
              </a:ext>
            </a:extLst>
          </p:cNvPr>
          <p:cNvSpPr/>
          <p:nvPr/>
        </p:nvSpPr>
        <p:spPr>
          <a:xfrm>
            <a:off x="3385229" y="3445154"/>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Bluetooth</a:t>
            </a:r>
          </a:p>
        </p:txBody>
      </p:sp>
      <p:sp>
        <p:nvSpPr>
          <p:cNvPr id="18" name="Rounded Rectangle 17">
            <a:extLst>
              <a:ext uri="{FF2B5EF4-FFF2-40B4-BE49-F238E27FC236}">
                <a16:creationId xmlns:a16="http://schemas.microsoft.com/office/drawing/2014/main" id="{F2E15F00-1519-9B4D-A2F5-70FB7014D1DE}"/>
              </a:ext>
            </a:extLst>
          </p:cNvPr>
          <p:cNvSpPr/>
          <p:nvPr/>
        </p:nvSpPr>
        <p:spPr>
          <a:xfrm>
            <a:off x="3556000" y="1356968"/>
            <a:ext cx="2092960" cy="1810649"/>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WiFi</a:t>
            </a:r>
            <a:endParaRPr lang="en-US" sz="2400" dirty="0">
              <a:solidFill>
                <a:schemeClr val="tx1"/>
              </a:solidFill>
            </a:endParaRPr>
          </a:p>
        </p:txBody>
      </p:sp>
      <p:sp>
        <p:nvSpPr>
          <p:cNvPr id="20" name="Rounded Rectangle 19">
            <a:extLst>
              <a:ext uri="{FF2B5EF4-FFF2-40B4-BE49-F238E27FC236}">
                <a16:creationId xmlns:a16="http://schemas.microsoft.com/office/drawing/2014/main" id="{6280CF75-F5AD-4A40-8131-FD19BE102040}"/>
              </a:ext>
            </a:extLst>
          </p:cNvPr>
          <p:cNvSpPr/>
          <p:nvPr/>
        </p:nvSpPr>
        <p:spPr>
          <a:xfrm>
            <a:off x="6685280" y="2617602"/>
            <a:ext cx="2092960" cy="487681"/>
          </a:xfrm>
          <a:prstGeom prst="roundRect">
            <a:avLst/>
          </a:prstGeom>
          <a:solidFill>
            <a:schemeClr val="bg1">
              <a:lumMod val="8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3G</a:t>
            </a:r>
          </a:p>
        </p:txBody>
      </p:sp>
      <p:sp>
        <p:nvSpPr>
          <p:cNvPr id="21" name="Rounded Rectangle 20">
            <a:extLst>
              <a:ext uri="{FF2B5EF4-FFF2-40B4-BE49-F238E27FC236}">
                <a16:creationId xmlns:a16="http://schemas.microsoft.com/office/drawing/2014/main" id="{C03D2AF6-AE5A-3F42-B3AA-989B58322BC7}"/>
              </a:ext>
            </a:extLst>
          </p:cNvPr>
          <p:cNvSpPr/>
          <p:nvPr/>
        </p:nvSpPr>
        <p:spPr>
          <a:xfrm>
            <a:off x="6685280" y="1809024"/>
            <a:ext cx="2092960" cy="487681"/>
          </a:xfrm>
          <a:prstGeom prst="roundRect">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4G</a:t>
            </a:r>
          </a:p>
        </p:txBody>
      </p:sp>
      <p:sp>
        <p:nvSpPr>
          <p:cNvPr id="22" name="Rounded Rectangle 21">
            <a:extLst>
              <a:ext uri="{FF2B5EF4-FFF2-40B4-BE49-F238E27FC236}">
                <a16:creationId xmlns:a16="http://schemas.microsoft.com/office/drawing/2014/main" id="{CF892D98-FFA9-5344-BF3C-F0A04F92F903}"/>
              </a:ext>
            </a:extLst>
          </p:cNvPr>
          <p:cNvSpPr/>
          <p:nvPr/>
        </p:nvSpPr>
        <p:spPr>
          <a:xfrm>
            <a:off x="2919193" y="4433432"/>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BLE</a:t>
            </a:r>
          </a:p>
        </p:txBody>
      </p:sp>
      <p:sp>
        <p:nvSpPr>
          <p:cNvPr id="23" name="Rounded Rectangle 22">
            <a:extLst>
              <a:ext uri="{FF2B5EF4-FFF2-40B4-BE49-F238E27FC236}">
                <a16:creationId xmlns:a16="http://schemas.microsoft.com/office/drawing/2014/main" id="{FD443C41-A23A-DE4A-ACA5-6913131A168D}"/>
              </a:ext>
            </a:extLst>
          </p:cNvPr>
          <p:cNvSpPr/>
          <p:nvPr/>
        </p:nvSpPr>
        <p:spPr>
          <a:xfrm>
            <a:off x="3556000" y="5014817"/>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Zigbee</a:t>
            </a:r>
          </a:p>
        </p:txBody>
      </p:sp>
      <p:sp>
        <p:nvSpPr>
          <p:cNvPr id="24" name="Rounded Rectangle 23">
            <a:extLst>
              <a:ext uri="{FF2B5EF4-FFF2-40B4-BE49-F238E27FC236}">
                <a16:creationId xmlns:a16="http://schemas.microsoft.com/office/drawing/2014/main" id="{A703F48A-78DC-E547-A366-BE7FF8035114}"/>
              </a:ext>
            </a:extLst>
          </p:cNvPr>
          <p:cNvSpPr/>
          <p:nvPr/>
        </p:nvSpPr>
        <p:spPr>
          <a:xfrm>
            <a:off x="6280727" y="4051938"/>
            <a:ext cx="2857732" cy="1619189"/>
          </a:xfrm>
          <a:prstGeom prst="roundRect">
            <a:avLst/>
          </a:prstGeom>
          <a:solidFill>
            <a:schemeClr val="accent1">
              <a:lumMod val="20000"/>
              <a:lumOff val="80000"/>
            </a:schemeClr>
          </a:solidFill>
          <a:ln>
            <a:solidFill>
              <a:schemeClr val="accent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Low-Power</a:t>
            </a:r>
            <a:br>
              <a:rPr lang="en-US" sz="2400" dirty="0">
                <a:solidFill>
                  <a:schemeClr val="tx1"/>
                </a:solidFill>
              </a:rPr>
            </a:br>
            <a:r>
              <a:rPr lang="en-US" sz="2400" dirty="0">
                <a:solidFill>
                  <a:schemeClr val="tx1"/>
                </a:solidFill>
              </a:rPr>
              <a:t>Wide-Area Networks</a:t>
            </a:r>
          </a:p>
        </p:txBody>
      </p:sp>
      <p:sp>
        <p:nvSpPr>
          <p:cNvPr id="17" name="TextBox 16">
            <a:extLst>
              <a:ext uri="{FF2B5EF4-FFF2-40B4-BE49-F238E27FC236}">
                <a16:creationId xmlns:a16="http://schemas.microsoft.com/office/drawing/2014/main" id="{CAADA336-E534-A04B-A83C-BB6AD0D29A03}"/>
              </a:ext>
            </a:extLst>
          </p:cNvPr>
          <p:cNvSpPr txBox="1"/>
          <p:nvPr/>
        </p:nvSpPr>
        <p:spPr>
          <a:xfrm>
            <a:off x="415601" y="3126580"/>
            <a:ext cx="2054087" cy="913199"/>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Data</a:t>
            </a:r>
          </a:p>
          <a:p>
            <a:pPr algn="ctr"/>
            <a:r>
              <a:rPr lang="en-US" sz="2667" dirty="0">
                <a:latin typeface="Tahoma" panose="020B0604030504040204" pitchFamily="34" charset="0"/>
                <a:ea typeface="Tahoma" panose="020B0604030504040204" pitchFamily="34" charset="0"/>
                <a:cs typeface="Tahoma" panose="020B0604030504040204" pitchFamily="34" charset="0"/>
              </a:rPr>
              <a:t>Throughput</a:t>
            </a:r>
          </a:p>
        </p:txBody>
      </p:sp>
      <p:sp>
        <p:nvSpPr>
          <p:cNvPr id="25" name="TextBox 24">
            <a:extLst>
              <a:ext uri="{FF2B5EF4-FFF2-40B4-BE49-F238E27FC236}">
                <a16:creationId xmlns:a16="http://schemas.microsoft.com/office/drawing/2014/main" id="{BFEF171E-5A25-0346-A752-11DC2100BCDC}"/>
              </a:ext>
            </a:extLst>
          </p:cNvPr>
          <p:cNvSpPr txBox="1"/>
          <p:nvPr/>
        </p:nvSpPr>
        <p:spPr>
          <a:xfrm>
            <a:off x="5102994" y="5987580"/>
            <a:ext cx="1836909" cy="502766"/>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Range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cxnSp>
        <p:nvCxnSpPr>
          <p:cNvPr id="5" name="Straight Arrow Connector 4">
            <a:extLst>
              <a:ext uri="{FF2B5EF4-FFF2-40B4-BE49-F238E27FC236}">
                <a16:creationId xmlns:a16="http://schemas.microsoft.com/office/drawing/2014/main" id="{70275902-F8E5-5D45-B09E-D86028001890}"/>
              </a:ext>
            </a:extLst>
          </p:cNvPr>
          <p:cNvCxnSpPr/>
          <p:nvPr/>
        </p:nvCxnSpPr>
        <p:spPr>
          <a:xfrm flipH="1">
            <a:off x="1265383" y="6136788"/>
            <a:ext cx="655781" cy="485083"/>
          </a:xfrm>
          <a:prstGeom prst="straightConnector1">
            <a:avLst/>
          </a:prstGeom>
          <a:ln>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D1C55C0A-6000-AC43-AE92-FC8749D2D3E8}"/>
              </a:ext>
            </a:extLst>
          </p:cNvPr>
          <p:cNvCxnSpPr>
            <a:cxnSpLocks/>
          </p:cNvCxnSpPr>
          <p:nvPr/>
        </p:nvCxnSpPr>
        <p:spPr>
          <a:xfrm flipV="1">
            <a:off x="9982391" y="1335669"/>
            <a:ext cx="631768" cy="475337"/>
          </a:xfrm>
          <a:prstGeom prst="straightConnector1">
            <a:avLst/>
          </a:prstGeom>
          <a:ln>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1A85BDFF-5063-4CD7-B9F3-B7926350EAE8}"/>
              </a:ext>
            </a:extLst>
          </p:cNvPr>
          <p:cNvSpPr txBox="1"/>
          <p:nvPr/>
        </p:nvSpPr>
        <p:spPr>
          <a:xfrm>
            <a:off x="980718" y="5387993"/>
            <a:ext cx="1855249" cy="748795"/>
          </a:xfrm>
          <a:prstGeom prst="rect">
            <a:avLst/>
          </a:prstGeom>
          <a:noFill/>
        </p:spPr>
        <p:txBody>
          <a:bodyPr wrap="square" rtlCol="0">
            <a:spAutoFit/>
          </a:bodyPr>
          <a:lstStyle/>
          <a:p>
            <a:r>
              <a:rPr lang="en-US" sz="2133" i="1" dirty="0">
                <a:latin typeface="Tahoma" panose="020B0604030504040204" pitchFamily="34" charset="0"/>
                <a:ea typeface="Tahoma" panose="020B0604030504040204" pitchFamily="34" charset="0"/>
                <a:cs typeface="Tahoma" panose="020B0604030504040204" pitchFamily="34" charset="0"/>
              </a:rPr>
              <a:t>Lower Power</a:t>
            </a:r>
            <a:br>
              <a:rPr lang="en-US" sz="2133" i="1" dirty="0">
                <a:latin typeface="Tahoma" panose="020B0604030504040204" pitchFamily="34" charset="0"/>
                <a:ea typeface="Tahoma" panose="020B0604030504040204" pitchFamily="34" charset="0"/>
                <a:cs typeface="Tahoma" panose="020B0604030504040204" pitchFamily="34" charset="0"/>
              </a:rPr>
            </a:br>
            <a:r>
              <a:rPr lang="en-US" sz="2133" i="1" dirty="0">
                <a:latin typeface="Tahoma" panose="020B0604030504040204" pitchFamily="34" charset="0"/>
                <a:ea typeface="Tahoma" panose="020B0604030504040204" pitchFamily="34" charset="0"/>
                <a:cs typeface="Tahoma" panose="020B0604030504040204" pitchFamily="34" charset="0"/>
              </a:rPr>
              <a:t>&amp; Lower Cost</a:t>
            </a:r>
          </a:p>
        </p:txBody>
      </p:sp>
      <p:sp>
        <p:nvSpPr>
          <p:cNvPr id="28" name="TextBox 27">
            <a:extLst>
              <a:ext uri="{FF2B5EF4-FFF2-40B4-BE49-F238E27FC236}">
                <a16:creationId xmlns:a16="http://schemas.microsoft.com/office/drawing/2014/main" id="{1E191E50-B50E-4084-A306-85E677FF84D4}"/>
              </a:ext>
            </a:extLst>
          </p:cNvPr>
          <p:cNvSpPr txBox="1"/>
          <p:nvPr/>
        </p:nvSpPr>
        <p:spPr>
          <a:xfrm>
            <a:off x="9207500" y="1811006"/>
            <a:ext cx="1971265" cy="748795"/>
          </a:xfrm>
          <a:prstGeom prst="rect">
            <a:avLst/>
          </a:prstGeom>
          <a:noFill/>
        </p:spPr>
        <p:txBody>
          <a:bodyPr wrap="square" rtlCol="0">
            <a:spAutoFit/>
          </a:bodyPr>
          <a:lstStyle/>
          <a:p>
            <a:r>
              <a:rPr lang="en-US" sz="2133" i="1" dirty="0">
                <a:latin typeface="Tahoma" panose="020B0604030504040204" pitchFamily="34" charset="0"/>
                <a:ea typeface="Tahoma" panose="020B0604030504040204" pitchFamily="34" charset="0"/>
                <a:cs typeface="Tahoma" panose="020B0604030504040204" pitchFamily="34" charset="0"/>
              </a:rPr>
              <a:t>Higher Power</a:t>
            </a:r>
            <a:br>
              <a:rPr lang="en-US" sz="2133" i="1" dirty="0">
                <a:latin typeface="Tahoma" panose="020B0604030504040204" pitchFamily="34" charset="0"/>
                <a:ea typeface="Tahoma" panose="020B0604030504040204" pitchFamily="34" charset="0"/>
                <a:cs typeface="Tahoma" panose="020B0604030504040204" pitchFamily="34" charset="0"/>
              </a:rPr>
            </a:br>
            <a:r>
              <a:rPr lang="en-US" sz="2133" i="1" dirty="0">
                <a:latin typeface="Tahoma" panose="020B0604030504040204" pitchFamily="34" charset="0"/>
                <a:ea typeface="Tahoma" panose="020B0604030504040204" pitchFamily="34" charset="0"/>
                <a:cs typeface="Tahoma" panose="020B0604030504040204" pitchFamily="34" charset="0"/>
              </a:rPr>
              <a:t>&amp; Higher Cost</a:t>
            </a:r>
          </a:p>
        </p:txBody>
      </p:sp>
      <p:sp>
        <p:nvSpPr>
          <p:cNvPr id="26" name="Rounded Rectangle 15">
            <a:extLst>
              <a:ext uri="{FF2B5EF4-FFF2-40B4-BE49-F238E27FC236}">
                <a16:creationId xmlns:a16="http://schemas.microsoft.com/office/drawing/2014/main" id="{AAD42D61-7ADA-FDDC-BE51-C70983EB7B0E}"/>
              </a:ext>
            </a:extLst>
          </p:cNvPr>
          <p:cNvSpPr/>
          <p:nvPr/>
        </p:nvSpPr>
        <p:spPr>
          <a:xfrm>
            <a:off x="6685280" y="3426180"/>
            <a:ext cx="2092960" cy="487681"/>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2G</a:t>
            </a:r>
          </a:p>
        </p:txBody>
      </p:sp>
      <p:sp>
        <p:nvSpPr>
          <p:cNvPr id="3" name="Rounded Rectangle 22">
            <a:extLst>
              <a:ext uri="{FF2B5EF4-FFF2-40B4-BE49-F238E27FC236}">
                <a16:creationId xmlns:a16="http://schemas.microsoft.com/office/drawing/2014/main" id="{1DC7A303-5628-92FC-D16F-9713DC5D3C92}"/>
              </a:ext>
            </a:extLst>
          </p:cNvPr>
          <p:cNvSpPr/>
          <p:nvPr/>
        </p:nvSpPr>
        <p:spPr>
          <a:xfrm>
            <a:off x="2337890" y="3873683"/>
            <a:ext cx="846686" cy="625559"/>
          </a:xfrm>
          <a:prstGeom prst="round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NFC</a:t>
            </a:r>
          </a:p>
        </p:txBody>
      </p:sp>
    </p:spTree>
    <p:extLst>
      <p:ext uri="{BB962C8B-B14F-4D97-AF65-F5344CB8AC3E}">
        <p14:creationId xmlns:p14="http://schemas.microsoft.com/office/powerpoint/2010/main" val="1312237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914BF-95AB-5C43-BD2E-70C306DC38DD}"/>
              </a:ext>
            </a:extLst>
          </p:cNvPr>
          <p:cNvSpPr>
            <a:spLocks noGrp="1"/>
          </p:cNvSpPr>
          <p:nvPr>
            <p:ph type="title"/>
          </p:nvPr>
        </p:nvSpPr>
        <p:spPr/>
        <p:txBody>
          <a:bodyPr/>
          <a:lstStyle/>
          <a:p>
            <a:r>
              <a:rPr lang="en-US" dirty="0"/>
              <a:t>What generates electric waves?</a:t>
            </a:r>
          </a:p>
        </p:txBody>
      </p:sp>
      <p:sp>
        <p:nvSpPr>
          <p:cNvPr id="3" name="Content Placeholder 2">
            <a:extLst>
              <a:ext uri="{FF2B5EF4-FFF2-40B4-BE49-F238E27FC236}">
                <a16:creationId xmlns:a16="http://schemas.microsoft.com/office/drawing/2014/main" id="{3300DA26-BBF8-A945-A66F-E3941B26CE69}"/>
              </a:ext>
            </a:extLst>
          </p:cNvPr>
          <p:cNvSpPr>
            <a:spLocks noGrp="1"/>
          </p:cNvSpPr>
          <p:nvPr>
            <p:ph idx="1"/>
          </p:nvPr>
        </p:nvSpPr>
        <p:spPr/>
        <p:txBody>
          <a:bodyPr>
            <a:normAutofit/>
          </a:bodyPr>
          <a:lstStyle/>
          <a:p>
            <a:r>
              <a:rPr lang="en-US" sz="2160" dirty="0"/>
              <a:t>RF front end</a:t>
            </a:r>
          </a:p>
          <a:p>
            <a:pPr lvl="1"/>
            <a:r>
              <a:rPr lang="en-US" sz="1680" dirty="0"/>
              <a:t>can be done with high-speed digital components (e.g. fast DACs) </a:t>
            </a:r>
          </a:p>
        </p:txBody>
      </p:sp>
      <p:sp>
        <p:nvSpPr>
          <p:cNvPr id="4" name="Slide Number Placeholder 3">
            <a:extLst>
              <a:ext uri="{FF2B5EF4-FFF2-40B4-BE49-F238E27FC236}">
                <a16:creationId xmlns:a16="http://schemas.microsoft.com/office/drawing/2014/main" id="{3ECFF1C1-A260-8040-A311-085FF9CEBC9A}"/>
              </a:ext>
            </a:extLst>
          </p:cNvPr>
          <p:cNvSpPr>
            <a:spLocks noGrp="1"/>
          </p:cNvSpPr>
          <p:nvPr>
            <p:ph type="sldNum" sz="quarter" idx="12"/>
          </p:nvPr>
        </p:nvSpPr>
        <p:spPr/>
        <p:txBody>
          <a:bodyPr/>
          <a:lstStyle/>
          <a:p>
            <a:fld id="{434A358D-2637-E146-A3BD-05BD470B507B}" type="slidenum">
              <a:rPr lang="en-US" smtClean="0"/>
              <a:pPr/>
              <a:t>7</a:t>
            </a:fld>
            <a:endParaRPr lang="en-US" dirty="0"/>
          </a:p>
        </p:txBody>
      </p:sp>
      <p:pic>
        <p:nvPicPr>
          <p:cNvPr id="1026" name="Picture 2" descr="CMOS Transmitters for 2.4-GHz RF Devices: Design Architectures of the  2.4-GHz CMOS Transmitter for RF Devices | Semantic Scholar">
            <a:extLst>
              <a:ext uri="{FF2B5EF4-FFF2-40B4-BE49-F238E27FC236}">
                <a16:creationId xmlns:a16="http://schemas.microsoft.com/office/drawing/2014/main" id="{E3B8BD6F-5FFA-6D6C-D2DF-68A42227332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485"/>
          <a:stretch/>
        </p:blipFill>
        <p:spPr bwMode="auto">
          <a:xfrm>
            <a:off x="1931885" y="2302593"/>
            <a:ext cx="7878471" cy="3309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3246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080792" y="1275835"/>
            <a:ext cx="8829257" cy="2115492"/>
          </a:xfrm>
          <a:prstGeom prst="rect">
            <a:avLst/>
          </a:prstGeom>
        </p:spPr>
      </p:pic>
      <p:sp>
        <p:nvSpPr>
          <p:cNvPr id="6" name="Rectangle 1"/>
          <p:cNvSpPr>
            <a:spLocks noChangeArrowheads="1"/>
          </p:cNvSpPr>
          <p:nvPr/>
        </p:nvSpPr>
        <p:spPr bwMode="auto">
          <a:xfrm>
            <a:off x="918210" y="3712920"/>
            <a:ext cx="45772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57176" indent="-257176">
              <a:spcBef>
                <a:spcPct val="50000"/>
              </a:spcBef>
              <a:buFont typeface="Arial" panose="020B0604020202020204" pitchFamily="34" charset="0"/>
              <a:buChar char="•"/>
            </a:pPr>
            <a:r>
              <a:rPr lang="en-US" altLang="en-US" b="1" u="sng" dirty="0">
                <a:solidFill>
                  <a:srgbClr val="000000"/>
                </a:solidFill>
                <a:latin typeface="+mn-lt"/>
              </a:rPr>
              <a:t>Active NFC device</a:t>
            </a:r>
            <a:r>
              <a:rPr lang="en-US" altLang="en-US" b="1" dirty="0">
                <a:solidFill>
                  <a:srgbClr val="000000"/>
                </a:solidFill>
                <a:latin typeface="+mn-lt"/>
              </a:rPr>
              <a:t> </a:t>
            </a:r>
            <a:r>
              <a:rPr lang="en-US" altLang="en-US" dirty="0">
                <a:solidFill>
                  <a:srgbClr val="000000"/>
                </a:solidFill>
                <a:latin typeface="+mn-lt"/>
              </a:rPr>
              <a:t>is</a:t>
            </a:r>
            <a:r>
              <a:rPr lang="en-US" altLang="en-US" b="1" dirty="0">
                <a:solidFill>
                  <a:srgbClr val="000000"/>
                </a:solidFill>
                <a:latin typeface="+mn-lt"/>
              </a:rPr>
              <a:t> </a:t>
            </a:r>
            <a:r>
              <a:rPr lang="en-US" altLang="en-US" dirty="0">
                <a:solidFill>
                  <a:srgbClr val="000000"/>
                </a:solidFill>
                <a:latin typeface="+mn-lt"/>
              </a:rPr>
              <a:t>usually microcontroller-based like an </a:t>
            </a:r>
            <a:r>
              <a:rPr lang="en-US" altLang="en-US" u="sng" dirty="0">
                <a:solidFill>
                  <a:srgbClr val="000000"/>
                </a:solidFill>
                <a:latin typeface="+mn-lt"/>
              </a:rPr>
              <a:t>NFC enabled smartphone</a:t>
            </a:r>
            <a:r>
              <a:rPr lang="en-US" altLang="en-US" dirty="0">
                <a:solidFill>
                  <a:srgbClr val="000000"/>
                </a:solidFill>
                <a:latin typeface="+mn-lt"/>
              </a:rPr>
              <a:t>. Can exchange information with other NFC devices.</a:t>
            </a:r>
            <a:br>
              <a:rPr lang="en-US" altLang="en-US" dirty="0">
                <a:solidFill>
                  <a:srgbClr val="000000"/>
                </a:solidFill>
                <a:latin typeface="+mn-lt"/>
              </a:rPr>
            </a:br>
            <a:r>
              <a:rPr lang="en-US" altLang="en-US" dirty="0">
                <a:solidFill>
                  <a:srgbClr val="000000"/>
                </a:solidFill>
                <a:latin typeface="+mn-lt"/>
              </a:rPr>
              <a:t>It powers itself.</a:t>
            </a:r>
          </a:p>
        </p:txBody>
      </p:sp>
      <p:sp>
        <p:nvSpPr>
          <p:cNvPr id="7" name="Rectangle 1"/>
          <p:cNvSpPr>
            <a:spLocks noChangeArrowheads="1"/>
          </p:cNvSpPr>
          <p:nvPr/>
        </p:nvSpPr>
        <p:spPr bwMode="auto">
          <a:xfrm>
            <a:off x="5721157" y="3712921"/>
            <a:ext cx="475955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57176" indent="-257176">
              <a:spcBef>
                <a:spcPct val="50000"/>
              </a:spcBef>
              <a:buFont typeface="Arial" panose="020B0604020202020204" pitchFamily="34" charset="0"/>
              <a:buChar char="•"/>
            </a:pPr>
            <a:r>
              <a:rPr lang="en-US" altLang="en-US" b="1" u="sng" dirty="0">
                <a:solidFill>
                  <a:srgbClr val="000000"/>
                </a:solidFill>
                <a:latin typeface="+mn-lt"/>
              </a:rPr>
              <a:t>A passive device</a:t>
            </a:r>
            <a:r>
              <a:rPr lang="en-US" altLang="en-US" dirty="0">
                <a:solidFill>
                  <a:srgbClr val="000000"/>
                </a:solidFill>
                <a:latin typeface="+mn-lt"/>
              </a:rPr>
              <a:t>, such as an </a:t>
            </a:r>
            <a:r>
              <a:rPr lang="en-US" altLang="en-US" u="sng" dirty="0">
                <a:solidFill>
                  <a:srgbClr val="000000"/>
                </a:solidFill>
                <a:latin typeface="+mn-lt"/>
              </a:rPr>
              <a:t>NFC tag</a:t>
            </a:r>
            <a:r>
              <a:rPr lang="en-US" altLang="en-US" dirty="0">
                <a:solidFill>
                  <a:srgbClr val="000000"/>
                </a:solidFill>
                <a:latin typeface="+mn-lt"/>
              </a:rPr>
              <a:t>, contains information that other devices can read but does not read any information itself. NFC tag does not have its own power source. </a:t>
            </a:r>
          </a:p>
        </p:txBody>
      </p:sp>
      <p:sp>
        <p:nvSpPr>
          <p:cNvPr id="2" name="Title 1">
            <a:extLst>
              <a:ext uri="{FF2B5EF4-FFF2-40B4-BE49-F238E27FC236}">
                <a16:creationId xmlns:a16="http://schemas.microsoft.com/office/drawing/2014/main" id="{98B8F8E3-21B6-6E4A-C3D9-88D56701F7FD}"/>
              </a:ext>
            </a:extLst>
          </p:cNvPr>
          <p:cNvSpPr>
            <a:spLocks noGrp="1"/>
          </p:cNvSpPr>
          <p:nvPr>
            <p:ph type="title"/>
          </p:nvPr>
        </p:nvSpPr>
        <p:spPr/>
        <p:txBody>
          <a:bodyPr>
            <a:normAutofit/>
          </a:bodyPr>
          <a:lstStyle/>
          <a:p>
            <a:r>
              <a:rPr lang="en-US" dirty="0"/>
              <a:t>NFC Active and Passive Devices </a:t>
            </a:r>
          </a:p>
        </p:txBody>
      </p:sp>
      <p:sp>
        <p:nvSpPr>
          <p:cNvPr id="4" name="Slide Number Placeholder 3">
            <a:extLst>
              <a:ext uri="{FF2B5EF4-FFF2-40B4-BE49-F238E27FC236}">
                <a16:creationId xmlns:a16="http://schemas.microsoft.com/office/drawing/2014/main" id="{944E90D0-910D-94DE-6463-64AA744EC7A5}"/>
              </a:ext>
            </a:extLst>
          </p:cNvPr>
          <p:cNvSpPr>
            <a:spLocks noGrp="1"/>
          </p:cNvSpPr>
          <p:nvPr>
            <p:ph type="sldNum" idx="12"/>
          </p:nvPr>
        </p:nvSpPr>
        <p:spPr>
          <a:xfrm>
            <a:off x="11296611" y="6217623"/>
            <a:ext cx="731600" cy="524800"/>
          </a:xfrm>
        </p:spPr>
        <p:txBody>
          <a:bodyPr/>
          <a:lstStyle/>
          <a:p>
            <a:fld id="{00000000-1234-1234-1234-123412341234}" type="slidenum">
              <a:rPr lang="en" smtClean="0"/>
              <a:pPr/>
              <a:t>70</a:t>
            </a:fld>
            <a:endParaRPr lang="en" dirty="0"/>
          </a:p>
        </p:txBody>
      </p:sp>
    </p:spTree>
    <p:extLst>
      <p:ext uri="{BB962C8B-B14F-4D97-AF65-F5344CB8AC3E}">
        <p14:creationId xmlns:p14="http://schemas.microsoft.com/office/powerpoint/2010/main" val="8059131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BBDF-1421-0E14-71A9-61D5CBA13DA6}"/>
              </a:ext>
            </a:extLst>
          </p:cNvPr>
          <p:cNvSpPr>
            <a:spLocks noGrp="1"/>
          </p:cNvSpPr>
          <p:nvPr>
            <p:ph type="title"/>
          </p:nvPr>
        </p:nvSpPr>
        <p:spPr/>
        <p:txBody>
          <a:bodyPr/>
          <a:lstStyle/>
          <a:p>
            <a:r>
              <a:rPr lang="en-US" dirty="0"/>
              <a:t>NFC Tags – Encoding data</a:t>
            </a:r>
          </a:p>
        </p:txBody>
      </p:sp>
      <p:sp>
        <p:nvSpPr>
          <p:cNvPr id="3" name="Text Placeholder 2">
            <a:extLst>
              <a:ext uri="{FF2B5EF4-FFF2-40B4-BE49-F238E27FC236}">
                <a16:creationId xmlns:a16="http://schemas.microsoft.com/office/drawing/2014/main" id="{0D20A163-3328-5021-7AFF-2258FAC37C51}"/>
              </a:ext>
            </a:extLst>
          </p:cNvPr>
          <p:cNvSpPr>
            <a:spLocks noGrp="1"/>
          </p:cNvSpPr>
          <p:nvPr>
            <p:ph type="body" idx="1"/>
          </p:nvPr>
        </p:nvSpPr>
        <p:spPr>
          <a:xfrm>
            <a:off x="738256" y="1151073"/>
            <a:ext cx="6122142" cy="5025895"/>
          </a:xfrm>
        </p:spPr>
        <p:txBody>
          <a:bodyPr>
            <a:normAutofit/>
          </a:bodyPr>
          <a:lstStyle/>
          <a:p>
            <a:r>
              <a:rPr lang="en-US" sz="2400" dirty="0"/>
              <a:t>NDEF (NFC Data Exchange Format) Structure</a:t>
            </a:r>
          </a:p>
          <a:p>
            <a:pPr lvl="1"/>
            <a:r>
              <a:rPr lang="en-US" sz="2160" dirty="0"/>
              <a:t>Binary format for data</a:t>
            </a:r>
          </a:p>
          <a:p>
            <a:pPr lvl="1"/>
            <a:r>
              <a:rPr lang="en-US" sz="2160" dirty="0"/>
              <a:t>Messages contains records</a:t>
            </a:r>
          </a:p>
          <a:p>
            <a:pPr lvl="1"/>
            <a:r>
              <a:rPr lang="en-US" sz="2160" dirty="0"/>
              <a:t>Each record has header</a:t>
            </a:r>
          </a:p>
          <a:p>
            <a:r>
              <a:rPr lang="en-US" sz="2640" dirty="0"/>
              <a:t>NFC read returns the NDEF message</a:t>
            </a:r>
          </a:p>
          <a:p>
            <a:endParaRPr lang="en-US" sz="2400" dirty="0"/>
          </a:p>
        </p:txBody>
      </p:sp>
      <p:sp>
        <p:nvSpPr>
          <p:cNvPr id="4" name="Slide Number Placeholder 3">
            <a:extLst>
              <a:ext uri="{FF2B5EF4-FFF2-40B4-BE49-F238E27FC236}">
                <a16:creationId xmlns:a16="http://schemas.microsoft.com/office/drawing/2014/main" id="{3448184B-5C99-0363-31E2-661328541F72}"/>
              </a:ext>
            </a:extLst>
          </p:cNvPr>
          <p:cNvSpPr>
            <a:spLocks noGrp="1"/>
          </p:cNvSpPr>
          <p:nvPr>
            <p:ph type="sldNum" idx="12"/>
          </p:nvPr>
        </p:nvSpPr>
        <p:spPr/>
        <p:txBody>
          <a:bodyPr/>
          <a:lstStyle/>
          <a:p>
            <a:fld id="{00000000-1234-1234-1234-123412341234}" type="slidenum">
              <a:rPr lang="en-US" smtClean="0"/>
              <a:pPr/>
              <a:t>71</a:t>
            </a:fld>
            <a:endParaRPr lang="en-US"/>
          </a:p>
        </p:txBody>
      </p:sp>
      <p:pic>
        <p:nvPicPr>
          <p:cNvPr id="1026" name="Picture 2">
            <a:extLst>
              <a:ext uri="{FF2B5EF4-FFF2-40B4-BE49-F238E27FC236}">
                <a16:creationId xmlns:a16="http://schemas.microsoft.com/office/drawing/2014/main" id="{15B16662-0C51-3D7B-FF67-737647BB93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8681" y="1377549"/>
            <a:ext cx="3911587" cy="3911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1344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NFC Forum NDEF record types</a:t>
            </a:r>
          </a:p>
        </p:txBody>
      </p:sp>
      <p:sp>
        <p:nvSpPr>
          <p:cNvPr id="3" name="Content Placeholder 2"/>
          <p:cNvSpPr>
            <a:spLocks noGrp="1"/>
          </p:cNvSpPr>
          <p:nvPr>
            <p:ph idx="1"/>
          </p:nvPr>
        </p:nvSpPr>
        <p:spPr>
          <a:xfrm>
            <a:off x="738257" y="1151073"/>
            <a:ext cx="7281067" cy="5025895"/>
          </a:xfrm>
        </p:spPr>
        <p:txBody>
          <a:bodyPr>
            <a:normAutofit/>
          </a:bodyPr>
          <a:lstStyle/>
          <a:p>
            <a:r>
              <a:rPr lang="en-US" sz="1600" dirty="0"/>
              <a:t>Record Type Definitions</a:t>
            </a:r>
          </a:p>
          <a:p>
            <a:pPr lvl="1"/>
            <a:r>
              <a:rPr lang="en-US" sz="1400" b="1" dirty="0"/>
              <a:t>RTD Technical </a:t>
            </a:r>
            <a:r>
              <a:rPr lang="en-US" sz="1400" dirty="0"/>
              <a:t>-  Specifies the format and rules for building standard record types used by NFC Forum application definitions and third parties that are based on the NDEF data format. </a:t>
            </a:r>
          </a:p>
          <a:p>
            <a:pPr lvl="1"/>
            <a:r>
              <a:rPr lang="en-US" sz="1400" b="1" dirty="0"/>
              <a:t>Text</a:t>
            </a:r>
            <a:r>
              <a:rPr lang="en-US" sz="1400" dirty="0"/>
              <a:t> - Provides an efficient way to store text strings in multiple languages by using the RTD mechanism and NDEF format. An example of using this specification is included in the Smart Poster RTD.</a:t>
            </a:r>
          </a:p>
          <a:p>
            <a:pPr lvl="1"/>
            <a:r>
              <a:rPr lang="en-US" sz="1400" b="1" dirty="0"/>
              <a:t>URI</a:t>
            </a:r>
            <a:r>
              <a:rPr lang="en-US" sz="1400" dirty="0"/>
              <a:t> - Provides an efficient way to store Uniform Resource Identifiers (URI) by using the RTD mechanism and NDEF format. An example of using this specification is included in the Smart Poster RTD.</a:t>
            </a:r>
          </a:p>
          <a:p>
            <a:pPr lvl="1"/>
            <a:r>
              <a:rPr lang="en-US" sz="1400" b="1" dirty="0"/>
              <a:t>Smart Poster </a:t>
            </a:r>
            <a:r>
              <a:rPr lang="en-US" sz="1400" dirty="0"/>
              <a:t>- Defines an NFC Forum Well Known Type to put URLs, SMSs or phone numbers on an NFC tag, or to transport them between devices. The Smart Poster RTD builds on the RTD mechanism and NDEF format and uses the URI RTD and Text RTD as building blocks.</a:t>
            </a:r>
          </a:p>
          <a:p>
            <a:pPr lvl="1"/>
            <a:r>
              <a:rPr lang="en-US" sz="1400" b="1" dirty="0"/>
              <a:t>Generic Control </a:t>
            </a:r>
            <a:r>
              <a:rPr lang="en-US" sz="1400" dirty="0"/>
              <a:t>- withdrawn</a:t>
            </a:r>
          </a:p>
          <a:p>
            <a:pPr lvl="1"/>
            <a:r>
              <a:rPr lang="en-US" sz="1400" b="1" dirty="0"/>
              <a:t>Signature</a:t>
            </a:r>
            <a:r>
              <a:rPr lang="en-US" sz="1400" dirty="0"/>
              <a:t> - Specifies the format used when signing single or multiple NDEF records. Defines the required and optional signature RTD fields, and also provides a list of suitable signature algorithms and certificate types that can be used to create the signature. Does not define or mandate a specific PKI or certification system, or define a new algorithm for use with the Signature RTD. </a:t>
            </a:r>
          </a:p>
          <a:p>
            <a:pPr lvl="1"/>
            <a:r>
              <a:rPr lang="en-US" sz="1400" b="1" dirty="0"/>
              <a:t>PHDC</a:t>
            </a:r>
            <a:r>
              <a:rPr lang="en-US" sz="1400" dirty="0"/>
              <a:t> - Addresses a need for an openly-defined standard for the exchange of personal health data between devices using Near Field Communication technology.</a:t>
            </a:r>
          </a:p>
        </p:txBody>
      </p:sp>
      <p:sp>
        <p:nvSpPr>
          <p:cNvPr id="5" name="TextBox 4">
            <a:extLst>
              <a:ext uri="{FF2B5EF4-FFF2-40B4-BE49-F238E27FC236}">
                <a16:creationId xmlns:a16="http://schemas.microsoft.com/office/drawing/2014/main" id="{CE75A809-ABAE-FA51-ED6C-48D9D691DF4E}"/>
              </a:ext>
            </a:extLst>
          </p:cNvPr>
          <p:cNvSpPr txBox="1"/>
          <p:nvPr/>
        </p:nvSpPr>
        <p:spPr>
          <a:xfrm>
            <a:off x="8783719" y="2483102"/>
            <a:ext cx="2798681" cy="2105192"/>
          </a:xfrm>
          <a:prstGeom prst="rect">
            <a:avLst/>
          </a:prstGeom>
          <a:noFill/>
        </p:spPr>
        <p:txBody>
          <a:bodyPr wrap="square">
            <a:spAutoFit/>
          </a:bodyPr>
          <a:lstStyle/>
          <a:p>
            <a:r>
              <a:rPr lang="en-US" sz="1880" dirty="0"/>
              <a:t>Derived types</a:t>
            </a:r>
          </a:p>
          <a:p>
            <a:pPr lvl="1"/>
            <a:r>
              <a:rPr lang="en-US" sz="1120" dirty="0"/>
              <a:t>Android Application NDEF Record</a:t>
            </a:r>
          </a:p>
          <a:p>
            <a:pPr lvl="1"/>
            <a:r>
              <a:rPr lang="en-US" sz="1120" dirty="0"/>
              <a:t>Application NDEF Record</a:t>
            </a:r>
          </a:p>
          <a:p>
            <a:pPr lvl="1"/>
            <a:r>
              <a:rPr lang="en-US" sz="1120" dirty="0"/>
              <a:t>Contact NDEF Record</a:t>
            </a:r>
          </a:p>
          <a:p>
            <a:pPr lvl="1"/>
            <a:r>
              <a:rPr lang="en-US" sz="1120" dirty="0"/>
              <a:t>Email NDEF Record</a:t>
            </a:r>
          </a:p>
          <a:p>
            <a:pPr lvl="1"/>
            <a:r>
              <a:rPr lang="en-US" sz="1120" dirty="0"/>
              <a:t>File NDEF Record</a:t>
            </a:r>
          </a:p>
          <a:p>
            <a:pPr lvl="1"/>
            <a:r>
              <a:rPr lang="en-US" sz="1120" dirty="0"/>
              <a:t>Geolocation NDEF Record</a:t>
            </a:r>
          </a:p>
          <a:p>
            <a:pPr lvl="1"/>
            <a:r>
              <a:rPr lang="en-US" sz="1120" dirty="0"/>
              <a:t>Phone NDEF Record</a:t>
            </a:r>
          </a:p>
          <a:p>
            <a:pPr lvl="1"/>
            <a:r>
              <a:rPr lang="en-US" sz="1120" dirty="0"/>
              <a:t>SMS NDEF Record</a:t>
            </a:r>
          </a:p>
          <a:p>
            <a:pPr lvl="1"/>
            <a:r>
              <a:rPr lang="en-US" sz="1120" dirty="0"/>
              <a:t>Website NDEF Record</a:t>
            </a:r>
          </a:p>
          <a:p>
            <a:pPr lvl="1"/>
            <a:r>
              <a:rPr lang="en-US" sz="1120" dirty="0" err="1"/>
              <a:t>WiFi</a:t>
            </a:r>
            <a:r>
              <a:rPr lang="en-US" sz="1120" dirty="0"/>
              <a:t> NDEF Record</a:t>
            </a:r>
          </a:p>
        </p:txBody>
      </p:sp>
    </p:spTree>
    <p:extLst>
      <p:ext uri="{BB962C8B-B14F-4D97-AF65-F5344CB8AC3E}">
        <p14:creationId xmlns:p14="http://schemas.microsoft.com/office/powerpoint/2010/main" val="10244398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07FED-44C8-83BB-A7D1-E7D47A0C418D}"/>
              </a:ext>
            </a:extLst>
          </p:cNvPr>
          <p:cNvSpPr>
            <a:spLocks noGrp="1"/>
          </p:cNvSpPr>
          <p:nvPr>
            <p:ph type="title"/>
          </p:nvPr>
        </p:nvSpPr>
        <p:spPr/>
        <p:txBody>
          <a:bodyPr/>
          <a:lstStyle/>
          <a:p>
            <a:r>
              <a:rPr lang="en-US" dirty="0"/>
              <a:t>NDEF Format</a:t>
            </a:r>
          </a:p>
        </p:txBody>
      </p:sp>
      <p:sp>
        <p:nvSpPr>
          <p:cNvPr id="4" name="Slide Number Placeholder 3">
            <a:extLst>
              <a:ext uri="{FF2B5EF4-FFF2-40B4-BE49-F238E27FC236}">
                <a16:creationId xmlns:a16="http://schemas.microsoft.com/office/drawing/2014/main" id="{032657C6-58E7-20E8-DBAE-9675BA6A3BE1}"/>
              </a:ext>
            </a:extLst>
          </p:cNvPr>
          <p:cNvSpPr>
            <a:spLocks noGrp="1"/>
          </p:cNvSpPr>
          <p:nvPr>
            <p:ph type="sldNum" sz="quarter" idx="12"/>
          </p:nvPr>
        </p:nvSpPr>
        <p:spPr/>
        <p:txBody>
          <a:bodyPr/>
          <a:lstStyle/>
          <a:p>
            <a:fld id="{00000000-1234-1234-1234-123412341234}" type="slidenum">
              <a:rPr lang="en-US" smtClean="0"/>
              <a:pPr/>
              <a:t>73</a:t>
            </a:fld>
            <a:endParaRPr lang="en-US"/>
          </a:p>
        </p:txBody>
      </p:sp>
      <p:pic>
        <p:nvPicPr>
          <p:cNvPr id="5" name="Picture 4">
            <a:extLst>
              <a:ext uri="{FF2B5EF4-FFF2-40B4-BE49-F238E27FC236}">
                <a16:creationId xmlns:a16="http://schemas.microsoft.com/office/drawing/2014/main" id="{9E4FD0AD-420B-D15F-197D-E668A404E80D}"/>
              </a:ext>
            </a:extLst>
          </p:cNvPr>
          <p:cNvPicPr>
            <a:picLocks noChangeAspect="1"/>
          </p:cNvPicPr>
          <p:nvPr/>
        </p:nvPicPr>
        <p:blipFill>
          <a:blip r:embed="rId2"/>
          <a:stretch>
            <a:fillRect/>
          </a:stretch>
        </p:blipFill>
        <p:spPr>
          <a:xfrm>
            <a:off x="939401" y="1151072"/>
            <a:ext cx="6956632" cy="1604854"/>
          </a:xfrm>
          <a:prstGeom prst="rect">
            <a:avLst/>
          </a:prstGeom>
        </p:spPr>
      </p:pic>
      <p:pic>
        <p:nvPicPr>
          <p:cNvPr id="6" name="Picture 5">
            <a:extLst>
              <a:ext uri="{FF2B5EF4-FFF2-40B4-BE49-F238E27FC236}">
                <a16:creationId xmlns:a16="http://schemas.microsoft.com/office/drawing/2014/main" id="{5C7503AE-7F78-0006-B34E-FE758946B619}"/>
              </a:ext>
            </a:extLst>
          </p:cNvPr>
          <p:cNvPicPr>
            <a:picLocks noChangeAspect="1"/>
          </p:cNvPicPr>
          <p:nvPr/>
        </p:nvPicPr>
        <p:blipFill>
          <a:blip r:embed="rId3"/>
          <a:stretch>
            <a:fillRect/>
          </a:stretch>
        </p:blipFill>
        <p:spPr>
          <a:xfrm>
            <a:off x="939401" y="3029605"/>
            <a:ext cx="7659384" cy="3509309"/>
          </a:xfrm>
          <a:prstGeom prst="rect">
            <a:avLst/>
          </a:prstGeom>
        </p:spPr>
      </p:pic>
    </p:spTree>
    <p:extLst>
      <p:ext uri="{BB962C8B-B14F-4D97-AF65-F5344CB8AC3E}">
        <p14:creationId xmlns:p14="http://schemas.microsoft.com/office/powerpoint/2010/main" val="38783279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FE215-12FB-24FD-2C57-2F7B99A2BD75}"/>
              </a:ext>
            </a:extLst>
          </p:cNvPr>
          <p:cNvSpPr>
            <a:spLocks noGrp="1"/>
          </p:cNvSpPr>
          <p:nvPr>
            <p:ph type="title"/>
          </p:nvPr>
        </p:nvSpPr>
        <p:spPr/>
        <p:txBody>
          <a:bodyPr/>
          <a:lstStyle/>
          <a:p>
            <a:r>
              <a:rPr lang="en-US" dirty="0"/>
              <a:t>Investigating NFC on your own</a:t>
            </a:r>
          </a:p>
        </p:txBody>
      </p:sp>
      <p:sp>
        <p:nvSpPr>
          <p:cNvPr id="3" name="Text Placeholder 2">
            <a:extLst>
              <a:ext uri="{FF2B5EF4-FFF2-40B4-BE49-F238E27FC236}">
                <a16:creationId xmlns:a16="http://schemas.microsoft.com/office/drawing/2014/main" id="{C1BF2859-CF3D-4829-FAA1-ECF550209976}"/>
              </a:ext>
            </a:extLst>
          </p:cNvPr>
          <p:cNvSpPr>
            <a:spLocks noGrp="1"/>
          </p:cNvSpPr>
          <p:nvPr>
            <p:ph type="body" idx="1"/>
          </p:nvPr>
        </p:nvSpPr>
        <p:spPr>
          <a:xfrm>
            <a:off x="738256" y="4366038"/>
            <a:ext cx="7201266" cy="1810930"/>
          </a:xfrm>
        </p:spPr>
        <p:txBody>
          <a:bodyPr>
            <a:normAutofit/>
          </a:bodyPr>
          <a:lstStyle/>
          <a:p>
            <a:r>
              <a:rPr lang="en-US" dirty="0"/>
              <a:t>NFC tools app allows you to inspect NFC tags</a:t>
            </a:r>
          </a:p>
        </p:txBody>
      </p:sp>
      <p:sp>
        <p:nvSpPr>
          <p:cNvPr id="4" name="Slide Number Placeholder 3">
            <a:extLst>
              <a:ext uri="{FF2B5EF4-FFF2-40B4-BE49-F238E27FC236}">
                <a16:creationId xmlns:a16="http://schemas.microsoft.com/office/drawing/2014/main" id="{861DC70E-B039-3674-8D86-302CD4CC7EB4}"/>
              </a:ext>
            </a:extLst>
          </p:cNvPr>
          <p:cNvSpPr>
            <a:spLocks noGrp="1"/>
          </p:cNvSpPr>
          <p:nvPr>
            <p:ph type="sldNum" idx="12"/>
          </p:nvPr>
        </p:nvSpPr>
        <p:spPr/>
        <p:txBody>
          <a:bodyPr/>
          <a:lstStyle/>
          <a:p>
            <a:fld id="{00000000-1234-1234-1234-123412341234}" type="slidenum">
              <a:rPr lang="en-US" smtClean="0"/>
              <a:pPr/>
              <a:t>74</a:t>
            </a:fld>
            <a:endParaRPr lang="en-US"/>
          </a:p>
        </p:txBody>
      </p:sp>
      <p:pic>
        <p:nvPicPr>
          <p:cNvPr id="5" name="Picture 4">
            <a:extLst>
              <a:ext uri="{FF2B5EF4-FFF2-40B4-BE49-F238E27FC236}">
                <a16:creationId xmlns:a16="http://schemas.microsoft.com/office/drawing/2014/main" id="{B2E64793-B9D0-D62F-75E4-7EBF348AAA55}"/>
              </a:ext>
            </a:extLst>
          </p:cNvPr>
          <p:cNvPicPr>
            <a:picLocks noChangeAspect="1"/>
          </p:cNvPicPr>
          <p:nvPr/>
        </p:nvPicPr>
        <p:blipFill>
          <a:blip r:embed="rId2"/>
          <a:stretch>
            <a:fillRect/>
          </a:stretch>
        </p:blipFill>
        <p:spPr>
          <a:xfrm>
            <a:off x="1133327" y="1397127"/>
            <a:ext cx="3505171" cy="1684806"/>
          </a:xfrm>
          <a:prstGeom prst="rect">
            <a:avLst/>
          </a:prstGeom>
        </p:spPr>
      </p:pic>
      <p:pic>
        <p:nvPicPr>
          <p:cNvPr id="6" name="Picture 5">
            <a:extLst>
              <a:ext uri="{FF2B5EF4-FFF2-40B4-BE49-F238E27FC236}">
                <a16:creationId xmlns:a16="http://schemas.microsoft.com/office/drawing/2014/main" id="{43418D62-56CF-754B-F189-AF96E9F63D78}"/>
              </a:ext>
            </a:extLst>
          </p:cNvPr>
          <p:cNvPicPr>
            <a:picLocks noChangeAspect="1"/>
          </p:cNvPicPr>
          <p:nvPr/>
        </p:nvPicPr>
        <p:blipFill>
          <a:blip r:embed="rId3"/>
          <a:stretch>
            <a:fillRect/>
          </a:stretch>
        </p:blipFill>
        <p:spPr>
          <a:xfrm>
            <a:off x="4769602" y="1198950"/>
            <a:ext cx="3169920" cy="2727960"/>
          </a:xfrm>
          <a:prstGeom prst="rect">
            <a:avLst/>
          </a:prstGeom>
        </p:spPr>
      </p:pic>
      <p:pic>
        <p:nvPicPr>
          <p:cNvPr id="7" name="Picture 6">
            <a:extLst>
              <a:ext uri="{FF2B5EF4-FFF2-40B4-BE49-F238E27FC236}">
                <a16:creationId xmlns:a16="http://schemas.microsoft.com/office/drawing/2014/main" id="{FF6A6FD9-8B14-D906-9278-1CC057D78135}"/>
              </a:ext>
            </a:extLst>
          </p:cNvPr>
          <p:cNvPicPr>
            <a:picLocks noChangeAspect="1"/>
          </p:cNvPicPr>
          <p:nvPr/>
        </p:nvPicPr>
        <p:blipFill rotWithShape="1">
          <a:blip r:embed="rId4"/>
          <a:srcRect t="5004" b="15146"/>
          <a:stretch/>
        </p:blipFill>
        <p:spPr>
          <a:xfrm>
            <a:off x="8596174" y="332501"/>
            <a:ext cx="2607181" cy="4510601"/>
          </a:xfrm>
          <a:prstGeom prst="rect">
            <a:avLst/>
          </a:prstGeom>
        </p:spPr>
      </p:pic>
      <p:pic>
        <p:nvPicPr>
          <p:cNvPr id="8" name="Picture 7">
            <a:extLst>
              <a:ext uri="{FF2B5EF4-FFF2-40B4-BE49-F238E27FC236}">
                <a16:creationId xmlns:a16="http://schemas.microsoft.com/office/drawing/2014/main" id="{AC50591A-92B0-76AA-0EDB-11EC0E612CE0}"/>
              </a:ext>
            </a:extLst>
          </p:cNvPr>
          <p:cNvPicPr>
            <a:picLocks noChangeAspect="1"/>
          </p:cNvPicPr>
          <p:nvPr/>
        </p:nvPicPr>
        <p:blipFill rotWithShape="1">
          <a:blip r:embed="rId5"/>
          <a:srcRect t="67942"/>
          <a:stretch/>
        </p:blipFill>
        <p:spPr>
          <a:xfrm>
            <a:off x="8632590" y="4843102"/>
            <a:ext cx="2607181" cy="1810929"/>
          </a:xfrm>
          <a:prstGeom prst="rect">
            <a:avLst/>
          </a:prstGeom>
        </p:spPr>
      </p:pic>
    </p:spTree>
    <p:extLst>
      <p:ext uri="{BB962C8B-B14F-4D97-AF65-F5344CB8AC3E}">
        <p14:creationId xmlns:p14="http://schemas.microsoft.com/office/powerpoint/2010/main" val="27162893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78C724-3839-4D76-A707-B4C23905D055}" type="slidenum">
              <a:rPr kumimoji="0" lang="en-US" sz="1200" b="0" i="0" u="none" strike="noStrike" kern="1200" cap="none" spc="0" normalizeH="0" baseline="0" noProof="0" smtClean="0">
                <a:ln>
                  <a:noFill/>
                </a:ln>
                <a:solidFill>
                  <a:prstClr val="white"/>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white"/>
              </a:solidFill>
              <a:effectLst/>
              <a:uLnTx/>
              <a:uFillTx/>
              <a:latin typeface="Tahoma"/>
              <a:ea typeface="+mn-ea"/>
              <a:cs typeface="+mn-cs"/>
            </a:endParaRPr>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dirty="0"/>
              <a:t>Backscatter</a:t>
            </a:r>
          </a:p>
          <a:p>
            <a:pPr lvl="1"/>
            <a:endParaRPr lang="en-US" dirty="0"/>
          </a:p>
          <a:p>
            <a:r>
              <a:rPr lang="en-US" dirty="0"/>
              <a:t>Backscatter Uses</a:t>
            </a:r>
          </a:p>
          <a:p>
            <a:pPr lvl="1"/>
            <a:r>
              <a:rPr lang="en-US" dirty="0"/>
              <a:t>RFID</a:t>
            </a:r>
          </a:p>
          <a:p>
            <a:pPr lvl="1"/>
            <a:r>
              <a:rPr lang="en-US" dirty="0"/>
              <a:t>Sensors (Backscatter LoRa)</a:t>
            </a:r>
          </a:p>
          <a:p>
            <a:pPr lvl="1"/>
            <a:r>
              <a:rPr lang="en-US" dirty="0"/>
              <a:t>Localization</a:t>
            </a:r>
          </a:p>
          <a:p>
            <a:pPr lvl="1"/>
            <a:endParaRPr lang="en-US" dirty="0"/>
          </a:p>
          <a:p>
            <a:r>
              <a:rPr lang="en-US" dirty="0"/>
              <a:t>NFC</a:t>
            </a:r>
          </a:p>
          <a:p>
            <a:endParaRPr lang="en-US" dirty="0"/>
          </a:p>
          <a:p>
            <a:pPr marL="457200" lvl="1" indent="0">
              <a:buNone/>
            </a:pPr>
            <a:endParaRPr lang="en-US" b="1" dirty="0"/>
          </a:p>
          <a:p>
            <a:endParaRPr lang="en-US" b="1" dirty="0"/>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2763042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1D41FE-471F-A804-FED9-DAE52BF0CDD2}"/>
              </a:ext>
            </a:extLst>
          </p:cNvPr>
          <p:cNvSpPr>
            <a:spLocks noGrp="1"/>
          </p:cNvSpPr>
          <p:nvPr>
            <p:ph type="title"/>
          </p:nvPr>
        </p:nvSpPr>
        <p:spPr/>
        <p:txBody>
          <a:bodyPr/>
          <a:lstStyle/>
          <a:p>
            <a:r>
              <a:rPr lang="en-US" dirty="0"/>
              <a:t>Class Summary</a:t>
            </a:r>
          </a:p>
        </p:txBody>
      </p:sp>
      <p:sp>
        <p:nvSpPr>
          <p:cNvPr id="6" name="Content Placeholder 5">
            <a:extLst>
              <a:ext uri="{FF2B5EF4-FFF2-40B4-BE49-F238E27FC236}">
                <a16:creationId xmlns:a16="http://schemas.microsoft.com/office/drawing/2014/main" id="{7675808B-3FB3-C8A0-0190-81C17319BC06}"/>
              </a:ext>
            </a:extLst>
          </p:cNvPr>
          <p:cNvSpPr>
            <a:spLocks noGrp="1"/>
          </p:cNvSpPr>
          <p:nvPr>
            <p:ph idx="1"/>
          </p:nvPr>
        </p:nvSpPr>
        <p:spPr/>
        <p:txBody>
          <a:bodyPr>
            <a:normAutofit fontScale="92500" lnSpcReduction="10000"/>
          </a:bodyPr>
          <a:lstStyle/>
          <a:p>
            <a:r>
              <a:rPr lang="en-US" dirty="0"/>
              <a:t>Network Fundamentals</a:t>
            </a:r>
          </a:p>
          <a:p>
            <a:r>
              <a:rPr lang="en-US" dirty="0"/>
              <a:t>Bluetooth Low Energy</a:t>
            </a:r>
          </a:p>
          <a:p>
            <a:pPr lvl="1"/>
            <a:r>
              <a:rPr lang="en-US" dirty="0"/>
              <a:t>Advertisements, Connections</a:t>
            </a:r>
          </a:p>
          <a:p>
            <a:r>
              <a:rPr lang="en-US" dirty="0"/>
              <a:t>802.15.4</a:t>
            </a:r>
          </a:p>
          <a:p>
            <a:pPr lvl="1"/>
            <a:r>
              <a:rPr lang="en-US" dirty="0"/>
              <a:t>Thread, Zigbee, Mesh Routing</a:t>
            </a:r>
          </a:p>
          <a:p>
            <a:r>
              <a:rPr lang="en-US" dirty="0" err="1"/>
              <a:t>WiFi</a:t>
            </a:r>
            <a:endParaRPr lang="en-US" dirty="0"/>
          </a:p>
          <a:p>
            <a:r>
              <a:rPr lang="en-US" dirty="0"/>
              <a:t>Cellular</a:t>
            </a:r>
          </a:p>
          <a:p>
            <a:r>
              <a:rPr lang="en-US" dirty="0"/>
              <a:t>LPWANs</a:t>
            </a:r>
          </a:p>
          <a:p>
            <a:pPr lvl="1"/>
            <a:r>
              <a:rPr lang="en-US" dirty="0" err="1"/>
              <a:t>LoRaWAN</a:t>
            </a:r>
            <a:r>
              <a:rPr lang="en-US" dirty="0"/>
              <a:t>, Sigfox, Research and Challenges</a:t>
            </a:r>
          </a:p>
          <a:p>
            <a:r>
              <a:rPr lang="en-US" dirty="0"/>
              <a:t>Other</a:t>
            </a:r>
          </a:p>
          <a:p>
            <a:pPr lvl="1">
              <a:tabLst>
                <a:tab pos="3089275" algn="l"/>
              </a:tabLst>
            </a:pPr>
            <a:r>
              <a:rPr lang="en-US" dirty="0"/>
              <a:t>Localization, Satellite Communication, Backscatter</a:t>
            </a:r>
          </a:p>
          <a:p>
            <a:pPr lvl="1"/>
            <a:endParaRPr lang="en-US" dirty="0"/>
          </a:p>
        </p:txBody>
      </p:sp>
      <p:sp>
        <p:nvSpPr>
          <p:cNvPr id="2" name="Slide Number Placeholder 1">
            <a:extLst>
              <a:ext uri="{FF2B5EF4-FFF2-40B4-BE49-F238E27FC236}">
                <a16:creationId xmlns:a16="http://schemas.microsoft.com/office/drawing/2014/main" id="{2BFE9B26-7AED-3D02-981D-ECD311CBE857}"/>
              </a:ext>
            </a:extLst>
          </p:cNvPr>
          <p:cNvSpPr>
            <a:spLocks noGrp="1"/>
          </p:cNvSpPr>
          <p:nvPr>
            <p:ph type="sldNum" sz="quarter" idx="12"/>
          </p:nvPr>
        </p:nvSpPr>
        <p:spPr/>
        <p:txBody>
          <a:bodyPr/>
          <a:lstStyle/>
          <a:p>
            <a:fld id="{0778C724-3839-4D76-A707-B4C23905D055}" type="slidenum">
              <a:rPr lang="en-US" smtClean="0"/>
              <a:pPr/>
              <a:t>76</a:t>
            </a:fld>
            <a:endParaRPr lang="en-US" dirty="0"/>
          </a:p>
        </p:txBody>
      </p:sp>
      <p:pic>
        <p:nvPicPr>
          <p:cNvPr id="7" name="Picture 6">
            <a:extLst>
              <a:ext uri="{FF2B5EF4-FFF2-40B4-BE49-F238E27FC236}">
                <a16:creationId xmlns:a16="http://schemas.microsoft.com/office/drawing/2014/main" id="{DC840C0B-9A02-FCC9-C870-766414FF5278}"/>
              </a:ext>
            </a:extLst>
          </p:cNvPr>
          <p:cNvPicPr>
            <a:picLocks noChangeAspect="1"/>
          </p:cNvPicPr>
          <p:nvPr/>
        </p:nvPicPr>
        <p:blipFill>
          <a:blip r:embed="rId2"/>
          <a:stretch>
            <a:fillRect/>
          </a:stretch>
        </p:blipFill>
        <p:spPr>
          <a:xfrm>
            <a:off x="7437152" y="471292"/>
            <a:ext cx="1957370" cy="4225968"/>
          </a:xfrm>
          <a:prstGeom prst="rect">
            <a:avLst/>
          </a:prstGeom>
        </p:spPr>
      </p:pic>
      <p:pic>
        <p:nvPicPr>
          <p:cNvPr id="8" name="Picture 6">
            <a:extLst>
              <a:ext uri="{FF2B5EF4-FFF2-40B4-BE49-F238E27FC236}">
                <a16:creationId xmlns:a16="http://schemas.microsoft.com/office/drawing/2014/main" id="{9CCA2799-32BD-7970-1B89-7C50596F0EF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15213" y="3587894"/>
            <a:ext cx="2584305" cy="258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1711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78C724-3839-4D76-A707-B4C23905D055}" type="slidenum">
              <a:rPr kumimoji="0" lang="en-US" sz="1200" b="0" i="0" u="none" strike="noStrike" kern="1200" cap="none" spc="0" normalizeH="0" baseline="0" noProof="0" smtClean="0">
                <a:ln>
                  <a:noFill/>
                </a:ln>
                <a:solidFill>
                  <a:prstClr val="white"/>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white"/>
              </a:solidFill>
              <a:effectLst/>
              <a:uLnTx/>
              <a:uFillTx/>
              <a:latin typeface="Tahoma"/>
              <a:ea typeface="+mn-ea"/>
              <a:cs typeface="+mn-cs"/>
            </a:endParaRPr>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b="1" dirty="0"/>
              <a:t>Bonus: Wakeup Radios</a:t>
            </a:r>
          </a:p>
          <a:p>
            <a:pPr lvl="1"/>
            <a:endParaRPr lang="en-US" b="1" dirty="0"/>
          </a:p>
          <a:p>
            <a:endParaRPr lang="en-US" b="1" dirty="0"/>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8370220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2A20-0740-F142-8468-6273689024D0}"/>
              </a:ext>
            </a:extLst>
          </p:cNvPr>
          <p:cNvSpPr>
            <a:spLocks noGrp="1"/>
          </p:cNvSpPr>
          <p:nvPr>
            <p:ph type="title"/>
          </p:nvPr>
        </p:nvSpPr>
        <p:spPr/>
        <p:txBody>
          <a:bodyPr/>
          <a:lstStyle/>
          <a:p>
            <a:r>
              <a:rPr lang="en-US" dirty="0"/>
              <a:t>Wakeup radios are another form of “RF-lite”</a:t>
            </a:r>
          </a:p>
        </p:txBody>
      </p:sp>
      <p:sp>
        <p:nvSpPr>
          <p:cNvPr id="3" name="Content Placeholder 2">
            <a:extLst>
              <a:ext uri="{FF2B5EF4-FFF2-40B4-BE49-F238E27FC236}">
                <a16:creationId xmlns:a16="http://schemas.microsoft.com/office/drawing/2014/main" id="{7790DA6F-A450-E541-910E-C93A91EBE1A5}"/>
              </a:ext>
            </a:extLst>
          </p:cNvPr>
          <p:cNvSpPr>
            <a:spLocks noGrp="1"/>
          </p:cNvSpPr>
          <p:nvPr>
            <p:ph idx="1"/>
          </p:nvPr>
        </p:nvSpPr>
        <p:spPr/>
        <p:txBody>
          <a:bodyPr/>
          <a:lstStyle/>
          <a:p>
            <a:r>
              <a:rPr lang="en-US" dirty="0"/>
              <a:t>How do you make a radio really low power?</a:t>
            </a:r>
          </a:p>
          <a:p>
            <a:pPr lvl="1"/>
            <a:r>
              <a:rPr lang="en-US" dirty="0"/>
              <a:t>Turn it off</a:t>
            </a:r>
          </a:p>
          <a:p>
            <a:pPr lvl="1"/>
            <a:endParaRPr lang="en-US" dirty="0"/>
          </a:p>
          <a:p>
            <a:r>
              <a:rPr lang="en-US" dirty="0"/>
              <a:t>Problem: how do you know when to turn the radio on?</a:t>
            </a:r>
          </a:p>
          <a:p>
            <a:endParaRPr lang="en-US" dirty="0"/>
          </a:p>
          <a:p>
            <a:r>
              <a:rPr lang="en-US" dirty="0"/>
              <a:t>Idea: can we design a simpler radio where the only purpose is determining whether a signal exists or not?</a:t>
            </a:r>
          </a:p>
        </p:txBody>
      </p:sp>
      <p:sp>
        <p:nvSpPr>
          <p:cNvPr id="4" name="Slide Number Placeholder 3">
            <a:extLst>
              <a:ext uri="{FF2B5EF4-FFF2-40B4-BE49-F238E27FC236}">
                <a16:creationId xmlns:a16="http://schemas.microsoft.com/office/drawing/2014/main" id="{5F44F530-78E5-6E4F-98F9-4F894978A129}"/>
              </a:ext>
            </a:extLst>
          </p:cNvPr>
          <p:cNvSpPr>
            <a:spLocks noGrp="1"/>
          </p:cNvSpPr>
          <p:nvPr>
            <p:ph type="sldNum" sz="quarter" idx="12"/>
          </p:nvPr>
        </p:nvSpPr>
        <p:spPr/>
        <p:txBody>
          <a:bodyPr/>
          <a:lstStyle/>
          <a:p>
            <a:pPr algn="r"/>
            <a:fld id="{434A358D-2637-E146-A3BD-05BD470B507B}" type="slidenum">
              <a:rPr lang="en-US" smtClean="0"/>
              <a:pPr algn="r"/>
              <a:t>78</a:t>
            </a:fld>
            <a:endParaRPr lang="en-US" dirty="0"/>
          </a:p>
        </p:txBody>
      </p:sp>
    </p:spTree>
    <p:extLst>
      <p:ext uri="{BB962C8B-B14F-4D97-AF65-F5344CB8AC3E}">
        <p14:creationId xmlns:p14="http://schemas.microsoft.com/office/powerpoint/2010/main" val="16013846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660F-0299-A24C-B9B0-FE4616E51463}"/>
              </a:ext>
            </a:extLst>
          </p:cNvPr>
          <p:cNvSpPr>
            <a:spLocks noGrp="1"/>
          </p:cNvSpPr>
          <p:nvPr>
            <p:ph type="title"/>
          </p:nvPr>
        </p:nvSpPr>
        <p:spPr/>
        <p:txBody>
          <a:bodyPr>
            <a:normAutofit fontScale="90000"/>
          </a:bodyPr>
          <a:lstStyle/>
          <a:p>
            <a:r>
              <a:rPr lang="en-US" dirty="0"/>
              <a:t>Concept: Can we design something (much?) lower power that can’t do general purpose data, but can signal wakeup?</a:t>
            </a:r>
          </a:p>
        </p:txBody>
      </p:sp>
      <p:sp>
        <p:nvSpPr>
          <p:cNvPr id="3" name="Content Placeholder 2">
            <a:extLst>
              <a:ext uri="{FF2B5EF4-FFF2-40B4-BE49-F238E27FC236}">
                <a16:creationId xmlns:a16="http://schemas.microsoft.com/office/drawing/2014/main" id="{FC5E8CE0-D08A-8146-80E8-9024C9E135E4}"/>
              </a:ext>
            </a:extLst>
          </p:cNvPr>
          <p:cNvSpPr>
            <a:spLocks noGrp="1"/>
          </p:cNvSpPr>
          <p:nvPr>
            <p:ph idx="1"/>
          </p:nvPr>
        </p:nvSpPr>
        <p:spPr/>
        <p:txBody>
          <a:bodyPr/>
          <a:lstStyle/>
          <a:p>
            <a:r>
              <a:rPr lang="en-US" dirty="0"/>
              <a:t>Energy detectors</a:t>
            </a:r>
          </a:p>
          <a:p>
            <a:pPr lvl="1"/>
            <a:r>
              <a:rPr lang="en-US" dirty="0"/>
              <a:t>Simple, but prone to false wakeups</a:t>
            </a:r>
          </a:p>
          <a:p>
            <a:pPr lvl="1"/>
            <a:endParaRPr lang="en-US" dirty="0"/>
          </a:p>
          <a:p>
            <a:r>
              <a:rPr lang="en-US" dirty="0"/>
              <a:t>Extremely simple signaling?</a:t>
            </a:r>
          </a:p>
          <a:p>
            <a:pPr lvl="1"/>
            <a:r>
              <a:rPr lang="en-US" dirty="0"/>
              <a:t>Very often some form of on-off-keying (OOK)</a:t>
            </a:r>
          </a:p>
          <a:p>
            <a:pPr lvl="1"/>
            <a:r>
              <a:rPr lang="en-US" dirty="0"/>
              <a:t>Seeing new life</a:t>
            </a:r>
          </a:p>
          <a:p>
            <a:pPr lvl="2"/>
            <a:r>
              <a:rPr lang="en-US" dirty="0"/>
              <a:t>In mainstream networks, e.g. 802.11ba</a:t>
            </a:r>
          </a:p>
          <a:p>
            <a:pPr lvl="2"/>
            <a:r>
              <a:rPr lang="en-US" dirty="0"/>
              <a:t>In sensor network research, e.g. </a:t>
            </a:r>
            <a:r>
              <a:rPr lang="en-US" dirty="0">
                <a:hlinkClick r:id="rId2"/>
              </a:rPr>
              <a:t>Zippy</a:t>
            </a:r>
            <a:endParaRPr lang="en-US" dirty="0"/>
          </a:p>
          <a:p>
            <a:pPr lvl="2"/>
            <a:r>
              <a:rPr lang="en-US" dirty="0">
                <a:hlinkClick r:id="rId3"/>
              </a:rPr>
              <a:t>Tuned energy harvesting frontends</a:t>
            </a:r>
            <a:endParaRPr lang="en-US" dirty="0"/>
          </a:p>
          <a:p>
            <a:pPr lvl="2"/>
            <a:r>
              <a:rPr lang="en-US" dirty="0">
                <a:hlinkClick r:id="rId4"/>
              </a:rPr>
              <a:t>Manipulated standards for lower-BW signals</a:t>
            </a:r>
            <a:endParaRPr lang="en-US" dirty="0"/>
          </a:p>
        </p:txBody>
      </p:sp>
      <p:sp>
        <p:nvSpPr>
          <p:cNvPr id="4" name="Slide Number Placeholder 3">
            <a:extLst>
              <a:ext uri="{FF2B5EF4-FFF2-40B4-BE49-F238E27FC236}">
                <a16:creationId xmlns:a16="http://schemas.microsoft.com/office/drawing/2014/main" id="{7365ADD9-9D23-8F4F-B278-51343B9E3133}"/>
              </a:ext>
            </a:extLst>
          </p:cNvPr>
          <p:cNvSpPr>
            <a:spLocks noGrp="1"/>
          </p:cNvSpPr>
          <p:nvPr>
            <p:ph type="sldNum" sz="quarter" idx="12"/>
          </p:nvPr>
        </p:nvSpPr>
        <p:spPr/>
        <p:txBody>
          <a:bodyPr/>
          <a:lstStyle/>
          <a:p>
            <a:pPr algn="r"/>
            <a:fld id="{434A358D-2637-E146-A3BD-05BD470B507B}" type="slidenum">
              <a:rPr lang="en-US" smtClean="0"/>
              <a:pPr algn="r"/>
              <a:t>79</a:t>
            </a:fld>
            <a:endParaRPr lang="en-US" dirty="0"/>
          </a:p>
        </p:txBody>
      </p:sp>
      <p:pic>
        <p:nvPicPr>
          <p:cNvPr id="5" name="Picture 4">
            <a:extLst>
              <a:ext uri="{FF2B5EF4-FFF2-40B4-BE49-F238E27FC236}">
                <a16:creationId xmlns:a16="http://schemas.microsoft.com/office/drawing/2014/main" id="{72EFA0B5-531F-EC45-B159-BDC37CC143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26656" y="1366344"/>
            <a:ext cx="3535309" cy="2643352"/>
          </a:xfrm>
          <a:prstGeom prst="rect">
            <a:avLst/>
          </a:prstGeom>
        </p:spPr>
      </p:pic>
      <p:pic>
        <p:nvPicPr>
          <p:cNvPr id="6" name="Picture 5">
            <a:extLst>
              <a:ext uri="{FF2B5EF4-FFF2-40B4-BE49-F238E27FC236}">
                <a16:creationId xmlns:a16="http://schemas.microsoft.com/office/drawing/2014/main" id="{45F1D424-F26F-B544-A305-7688B8FC988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19354" y="3972909"/>
            <a:ext cx="3296351" cy="2416796"/>
          </a:xfrm>
          <a:prstGeom prst="rect">
            <a:avLst/>
          </a:prstGeom>
        </p:spPr>
      </p:pic>
    </p:spTree>
    <p:extLst>
      <p:ext uri="{BB962C8B-B14F-4D97-AF65-F5344CB8AC3E}">
        <p14:creationId xmlns:p14="http://schemas.microsoft.com/office/powerpoint/2010/main" val="3136881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ADE6C-53CF-194E-8190-F0E17232D732}"/>
              </a:ext>
            </a:extLst>
          </p:cNvPr>
          <p:cNvSpPr>
            <a:spLocks noGrp="1"/>
          </p:cNvSpPr>
          <p:nvPr>
            <p:ph type="title"/>
          </p:nvPr>
        </p:nvSpPr>
        <p:spPr/>
        <p:txBody>
          <a:bodyPr/>
          <a:lstStyle/>
          <a:p>
            <a:r>
              <a:rPr lang="en-US" dirty="0"/>
              <a:t>What receives electric waves?</a:t>
            </a:r>
          </a:p>
        </p:txBody>
      </p:sp>
      <p:sp>
        <p:nvSpPr>
          <p:cNvPr id="3" name="Content Placeholder 2">
            <a:extLst>
              <a:ext uri="{FF2B5EF4-FFF2-40B4-BE49-F238E27FC236}">
                <a16:creationId xmlns:a16="http://schemas.microsoft.com/office/drawing/2014/main" id="{2518FE0D-A871-5F47-A139-A019BD72A170}"/>
              </a:ext>
            </a:extLst>
          </p:cNvPr>
          <p:cNvSpPr>
            <a:spLocks noGrp="1"/>
          </p:cNvSpPr>
          <p:nvPr>
            <p:ph idx="1"/>
          </p:nvPr>
        </p:nvSpPr>
        <p:spPr/>
        <p:txBody>
          <a:bodyPr/>
          <a:lstStyle/>
          <a:p>
            <a:r>
              <a:rPr lang="en-US" dirty="0"/>
              <a:t>Again, lots of stuff nowadays…</a:t>
            </a:r>
          </a:p>
          <a:p>
            <a:pPr lvl="1"/>
            <a:r>
              <a:rPr lang="en-US" dirty="0"/>
              <a:t>Could be a high-speed ADC, more often with analog pieces in front:</a:t>
            </a:r>
          </a:p>
        </p:txBody>
      </p:sp>
      <p:sp>
        <p:nvSpPr>
          <p:cNvPr id="4" name="Slide Number Placeholder 3">
            <a:extLst>
              <a:ext uri="{FF2B5EF4-FFF2-40B4-BE49-F238E27FC236}">
                <a16:creationId xmlns:a16="http://schemas.microsoft.com/office/drawing/2014/main" id="{19139515-3343-7945-B6A7-5946D632C197}"/>
              </a:ext>
            </a:extLst>
          </p:cNvPr>
          <p:cNvSpPr>
            <a:spLocks noGrp="1"/>
          </p:cNvSpPr>
          <p:nvPr>
            <p:ph type="sldNum" sz="quarter" idx="12"/>
          </p:nvPr>
        </p:nvSpPr>
        <p:spPr/>
        <p:txBody>
          <a:bodyPr/>
          <a:lstStyle/>
          <a:p>
            <a:pPr algn="r"/>
            <a:fld id="{434A358D-2637-E146-A3BD-05BD470B507B}" type="slidenum">
              <a:rPr lang="en-US" smtClean="0"/>
              <a:pPr algn="r"/>
              <a:t>8</a:t>
            </a:fld>
            <a:endParaRPr lang="en-US" dirty="0"/>
          </a:p>
        </p:txBody>
      </p:sp>
      <p:pic>
        <p:nvPicPr>
          <p:cNvPr id="5" name="Picture 4">
            <a:extLst>
              <a:ext uri="{FF2B5EF4-FFF2-40B4-BE49-F238E27FC236}">
                <a16:creationId xmlns:a16="http://schemas.microsoft.com/office/drawing/2014/main" id="{314790D5-EFC5-744A-8D0C-F590B7C2C7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2181" y="4050106"/>
            <a:ext cx="9605819" cy="2149555"/>
          </a:xfrm>
          <a:prstGeom prst="rect">
            <a:avLst/>
          </a:prstGeom>
        </p:spPr>
      </p:pic>
      <p:pic>
        <p:nvPicPr>
          <p:cNvPr id="6" name="Picture 5">
            <a:extLst>
              <a:ext uri="{FF2B5EF4-FFF2-40B4-BE49-F238E27FC236}">
                <a16:creationId xmlns:a16="http://schemas.microsoft.com/office/drawing/2014/main" id="{E0656376-5D60-FC44-87E5-B595F74200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04480" y="2359952"/>
            <a:ext cx="7142788" cy="2404957"/>
          </a:xfrm>
          <a:prstGeom prst="rect">
            <a:avLst/>
          </a:prstGeom>
        </p:spPr>
      </p:pic>
      <p:sp>
        <p:nvSpPr>
          <p:cNvPr id="7" name="TextBox 6">
            <a:extLst>
              <a:ext uri="{FF2B5EF4-FFF2-40B4-BE49-F238E27FC236}">
                <a16:creationId xmlns:a16="http://schemas.microsoft.com/office/drawing/2014/main" id="{E8CB797B-CFB6-3A46-BDCA-2D5A66AC1AF3}"/>
              </a:ext>
            </a:extLst>
          </p:cNvPr>
          <p:cNvSpPr txBox="1"/>
          <p:nvPr/>
        </p:nvSpPr>
        <p:spPr>
          <a:xfrm>
            <a:off x="395054" y="6485577"/>
            <a:ext cx="8747908" cy="235898"/>
          </a:xfrm>
          <a:prstGeom prst="rect">
            <a:avLst/>
          </a:prstGeom>
          <a:noFill/>
        </p:spPr>
        <p:txBody>
          <a:bodyPr wrap="none" rtlCol="0">
            <a:spAutoFit/>
          </a:bodyPr>
          <a:lstStyle/>
          <a:p>
            <a:r>
              <a:rPr lang="en-US" sz="933" i="1" dirty="0">
                <a:solidFill>
                  <a:schemeClr val="bg1">
                    <a:lumMod val="50000"/>
                  </a:schemeClr>
                </a:solidFill>
                <a:latin typeface="Seravek Light"/>
                <a:cs typeface="Seravek Light"/>
              </a:rPr>
              <a:t>Graphics from Analog Devices whitepaper: </a:t>
            </a:r>
            <a:r>
              <a:rPr lang="en-US" sz="933" i="1" dirty="0">
                <a:solidFill>
                  <a:schemeClr val="bg1">
                    <a:lumMod val="50000"/>
                  </a:schemeClr>
                </a:solidFill>
                <a:latin typeface="Seravek Light"/>
                <a:cs typeface="Seravek Light"/>
                <a:hlinkClick r:id="rId4">
                  <a:extLst>
                    <a:ext uri="{A12FA001-AC4F-418D-AE19-62706E023703}">
                      <ahyp:hlinkClr xmlns:ahyp="http://schemas.microsoft.com/office/drawing/2018/hyperlinkcolor" val="tx"/>
                    </a:ext>
                  </a:extLst>
                </a:hlinkClick>
              </a:rPr>
              <a:t>https://www.analog.com/media/en/technical-documentation/tech-articles/480501640radio101.pdf</a:t>
            </a:r>
            <a:r>
              <a:rPr lang="en-US" sz="933" i="1" dirty="0">
                <a:solidFill>
                  <a:schemeClr val="bg1">
                    <a:lumMod val="50000"/>
                  </a:schemeClr>
                </a:solidFill>
                <a:latin typeface="Seravek Light"/>
                <a:cs typeface="Seravek Light"/>
              </a:rPr>
              <a:t>  —  significantly more detail here</a:t>
            </a:r>
          </a:p>
        </p:txBody>
      </p:sp>
    </p:spTree>
    <p:extLst>
      <p:ext uri="{BB962C8B-B14F-4D97-AF65-F5344CB8AC3E}">
        <p14:creationId xmlns:p14="http://schemas.microsoft.com/office/powerpoint/2010/main" val="27548063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E87C4-A90F-8E4B-9DFF-BB1F95E84C49}"/>
              </a:ext>
            </a:extLst>
          </p:cNvPr>
          <p:cNvSpPr>
            <a:spLocks noGrp="1"/>
          </p:cNvSpPr>
          <p:nvPr>
            <p:ph type="title"/>
          </p:nvPr>
        </p:nvSpPr>
        <p:spPr/>
        <p:txBody>
          <a:bodyPr/>
          <a:lstStyle/>
          <a:p>
            <a:r>
              <a:rPr lang="en-US" dirty="0"/>
              <a:t>(Re)-emerging new ideas in wakeup design</a:t>
            </a:r>
          </a:p>
        </p:txBody>
      </p:sp>
      <p:sp>
        <p:nvSpPr>
          <p:cNvPr id="3" name="Content Placeholder 2">
            <a:extLst>
              <a:ext uri="{FF2B5EF4-FFF2-40B4-BE49-F238E27FC236}">
                <a16:creationId xmlns:a16="http://schemas.microsoft.com/office/drawing/2014/main" id="{DEB67B5A-D355-8F41-A5D2-365ADEFA227D}"/>
              </a:ext>
            </a:extLst>
          </p:cNvPr>
          <p:cNvSpPr>
            <a:spLocks noGrp="1"/>
          </p:cNvSpPr>
          <p:nvPr>
            <p:ph idx="1"/>
          </p:nvPr>
        </p:nvSpPr>
        <p:spPr>
          <a:xfrm>
            <a:off x="609601" y="1600201"/>
            <a:ext cx="10999302" cy="4525963"/>
          </a:xfrm>
        </p:spPr>
        <p:txBody>
          <a:bodyPr>
            <a:normAutofit lnSpcReduction="10000"/>
          </a:bodyPr>
          <a:lstStyle/>
          <a:p>
            <a:r>
              <a:rPr lang="en-US" dirty="0"/>
              <a:t>Decoupling synchronization from communication</a:t>
            </a:r>
          </a:p>
          <a:p>
            <a:pPr lvl="1"/>
            <a:endParaRPr lang="en-US" dirty="0"/>
          </a:p>
          <a:p>
            <a:r>
              <a:rPr lang="en-US" dirty="0"/>
              <a:t>External synchronization sources?</a:t>
            </a:r>
          </a:p>
          <a:p>
            <a:pPr lvl="1"/>
            <a:r>
              <a:rPr lang="en-US" dirty="0"/>
              <a:t>Ambient 60 Hz wave</a:t>
            </a:r>
          </a:p>
          <a:p>
            <a:pPr lvl="1"/>
            <a:r>
              <a:rPr lang="en-US" dirty="0"/>
              <a:t>Sudden change in room lighting,</a:t>
            </a:r>
            <a:br>
              <a:rPr lang="en-US" dirty="0"/>
            </a:br>
            <a:r>
              <a:rPr lang="en-US" dirty="0"/>
              <a:t>or a noise</a:t>
            </a:r>
          </a:p>
          <a:p>
            <a:pPr lvl="1"/>
            <a:endParaRPr lang="en-US" dirty="0"/>
          </a:p>
          <a:p>
            <a:pPr lvl="1"/>
            <a:endParaRPr lang="en-US" dirty="0"/>
          </a:p>
          <a:p>
            <a:pPr lvl="1"/>
            <a:endParaRPr lang="en-US" dirty="0"/>
          </a:p>
          <a:p>
            <a:r>
              <a:rPr lang="en-US" dirty="0"/>
              <a:t>Synchronization and time-keeping burden is shifted to infrastructure</a:t>
            </a:r>
          </a:p>
          <a:p>
            <a:endParaRPr lang="en-US" dirty="0"/>
          </a:p>
        </p:txBody>
      </p:sp>
      <p:sp>
        <p:nvSpPr>
          <p:cNvPr id="4" name="Slide Number Placeholder 3">
            <a:extLst>
              <a:ext uri="{FF2B5EF4-FFF2-40B4-BE49-F238E27FC236}">
                <a16:creationId xmlns:a16="http://schemas.microsoft.com/office/drawing/2014/main" id="{A84DCD23-0124-3E49-98AE-E1619ADD93EB}"/>
              </a:ext>
            </a:extLst>
          </p:cNvPr>
          <p:cNvSpPr>
            <a:spLocks noGrp="1"/>
          </p:cNvSpPr>
          <p:nvPr>
            <p:ph type="sldNum" sz="quarter" idx="12"/>
          </p:nvPr>
        </p:nvSpPr>
        <p:spPr/>
        <p:txBody>
          <a:bodyPr/>
          <a:lstStyle/>
          <a:p>
            <a:pPr algn="r"/>
            <a:fld id="{434A358D-2637-E146-A3BD-05BD470B507B}" type="slidenum">
              <a:rPr lang="en-US" smtClean="0"/>
              <a:pPr algn="r"/>
              <a:t>80</a:t>
            </a:fld>
            <a:endParaRPr lang="en-US" dirty="0"/>
          </a:p>
        </p:txBody>
      </p:sp>
      <p:pic>
        <p:nvPicPr>
          <p:cNvPr id="5" name="Picture 4">
            <a:extLst>
              <a:ext uri="{FF2B5EF4-FFF2-40B4-BE49-F238E27FC236}">
                <a16:creationId xmlns:a16="http://schemas.microsoft.com/office/drawing/2014/main" id="{F711322C-9789-D14F-9911-F65A6875A4F3}"/>
              </a:ext>
            </a:extLst>
          </p:cNvPr>
          <p:cNvPicPr>
            <a:picLocks noChangeAspect="1"/>
          </p:cNvPicPr>
          <p:nvPr/>
        </p:nvPicPr>
        <p:blipFill>
          <a:blip r:embed="rId2" cstate="screen">
            <a:extLst>
              <a:ext uri="{BEBA8EAE-BF5A-486C-A8C5-ECC9F3942E4B}">
                <a14:imgProps xmlns:a14="http://schemas.microsoft.com/office/drawing/2010/main">
                  <a14:imgLayer r:embed="rId3">
                    <a14:imgEffect>
                      <a14:backgroundRemoval t="10000" b="90000" l="7727" r="90000">
                        <a14:foregroundMark x1="52879" y1="18636" x2="52879" y2="18636"/>
                      </a14:backgroundRemoval>
                    </a14:imgEffect>
                  </a14:imgLayer>
                </a14:imgProps>
              </a:ext>
              <a:ext uri="{28A0092B-C50C-407E-A947-70E740481C1C}">
                <a14:useLocalDpi xmlns:a14="http://schemas.microsoft.com/office/drawing/2010/main"/>
              </a:ext>
            </a:extLst>
          </a:blip>
          <a:stretch>
            <a:fillRect/>
          </a:stretch>
        </p:blipFill>
        <p:spPr>
          <a:xfrm rot="7870622">
            <a:off x="8476610" y="1988234"/>
            <a:ext cx="1401905" cy="1401905"/>
          </a:xfrm>
          <a:prstGeom prst="rect">
            <a:avLst/>
          </a:prstGeom>
        </p:spPr>
      </p:pic>
      <p:pic>
        <p:nvPicPr>
          <p:cNvPr id="6" name="Picture 5">
            <a:extLst>
              <a:ext uri="{FF2B5EF4-FFF2-40B4-BE49-F238E27FC236}">
                <a16:creationId xmlns:a16="http://schemas.microsoft.com/office/drawing/2014/main" id="{4DD94327-052C-464B-9CCE-CB7655AB73F7}"/>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10000" b="90000" l="10000" r="95333"/>
                    </a14:imgEffect>
                  </a14:imgLayer>
                </a14:imgProps>
              </a:ext>
              <a:ext uri="{28A0092B-C50C-407E-A947-70E740481C1C}">
                <a14:useLocalDpi xmlns:a14="http://schemas.microsoft.com/office/drawing/2010/main"/>
              </a:ext>
            </a:extLst>
          </a:blip>
          <a:stretch>
            <a:fillRect/>
          </a:stretch>
        </p:blipFill>
        <p:spPr>
          <a:xfrm rot="8100000">
            <a:off x="7675845" y="2416731"/>
            <a:ext cx="1193691" cy="1193691"/>
          </a:xfrm>
          <a:prstGeom prst="rect">
            <a:avLst/>
          </a:prstGeom>
        </p:spPr>
      </p:pic>
      <p:pic>
        <p:nvPicPr>
          <p:cNvPr id="7" name="Picture 6">
            <a:extLst>
              <a:ext uri="{FF2B5EF4-FFF2-40B4-BE49-F238E27FC236}">
                <a16:creationId xmlns:a16="http://schemas.microsoft.com/office/drawing/2014/main" id="{3F5275B4-7930-6F44-B9B7-49E4D8D5F43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47065" y="3564455"/>
            <a:ext cx="607060" cy="1191860"/>
          </a:xfrm>
          <a:prstGeom prst="rect">
            <a:avLst/>
          </a:prstGeom>
        </p:spPr>
      </p:pic>
      <p:pic>
        <p:nvPicPr>
          <p:cNvPr id="8" name="Picture 7">
            <a:extLst>
              <a:ext uri="{FF2B5EF4-FFF2-40B4-BE49-F238E27FC236}">
                <a16:creationId xmlns:a16="http://schemas.microsoft.com/office/drawing/2014/main" id="{53F9AC5C-F7AD-7245-BA7B-0B3C7FED719C}"/>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0" b="98658" l="1440" r="99607">
                        <a14:foregroundMark x1="46466" y1="50559" x2="46466" y2="50559"/>
                        <a14:foregroundMark x1="20942" y1="30872" x2="20942" y2="30872"/>
                        <a14:foregroundMark x1="85602" y1="49441" x2="85602" y2="49441"/>
                        <a14:foregroundMark x1="90838" y1="33333" x2="90838" y2="33333"/>
                        <a14:foregroundMark x1="87696" y1="18680" x2="87696" y2="18680"/>
                      </a14:backgroundRemoval>
                    </a14:imgEffect>
                  </a14:imgLayer>
                </a14:imgProps>
              </a:ext>
              <a:ext uri="{28A0092B-C50C-407E-A947-70E740481C1C}">
                <a14:useLocalDpi xmlns:a14="http://schemas.microsoft.com/office/drawing/2010/main"/>
              </a:ext>
            </a:extLst>
          </a:blip>
          <a:stretch>
            <a:fillRect/>
          </a:stretch>
        </p:blipFill>
        <p:spPr>
          <a:xfrm flipH="1">
            <a:off x="10152775" y="3769098"/>
            <a:ext cx="585924" cy="685623"/>
          </a:xfrm>
          <a:prstGeom prst="rect">
            <a:avLst/>
          </a:prstGeom>
        </p:spPr>
      </p:pic>
      <p:pic>
        <p:nvPicPr>
          <p:cNvPr id="9" name="Picture 8" descr="leaf_back.jpg">
            <a:extLst>
              <a:ext uri="{FF2B5EF4-FFF2-40B4-BE49-F238E27FC236}">
                <a16:creationId xmlns:a16="http://schemas.microsoft.com/office/drawing/2014/main" id="{1BC37DB9-A6F3-284B-BC2A-9940D940C36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55524" y="3602555"/>
            <a:ext cx="673101" cy="1111579"/>
          </a:xfrm>
          <a:prstGeom prst="rect">
            <a:avLst/>
          </a:prstGeom>
        </p:spPr>
      </p:pic>
      <p:pic>
        <p:nvPicPr>
          <p:cNvPr id="10" name="Picture 9" descr="leaf_front.jpg">
            <a:extLst>
              <a:ext uri="{FF2B5EF4-FFF2-40B4-BE49-F238E27FC236}">
                <a16:creationId xmlns:a16="http://schemas.microsoft.com/office/drawing/2014/main" id="{5425E629-FBDD-6E40-ADA7-7CC26D7D1E1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924554" y="3602555"/>
            <a:ext cx="684349" cy="1111579"/>
          </a:xfrm>
          <a:prstGeom prst="rect">
            <a:avLst/>
          </a:prstGeom>
        </p:spPr>
      </p:pic>
      <p:pic>
        <p:nvPicPr>
          <p:cNvPr id="11" name="Picture 10">
            <a:extLst>
              <a:ext uri="{FF2B5EF4-FFF2-40B4-BE49-F238E27FC236}">
                <a16:creationId xmlns:a16="http://schemas.microsoft.com/office/drawing/2014/main" id="{5CB0BE51-99A4-034F-930A-C3399508B3F0}"/>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10000" b="90000" l="10000" r="95333"/>
                    </a14:imgEffect>
                  </a14:imgLayer>
                </a14:imgProps>
              </a:ext>
              <a:ext uri="{28A0092B-C50C-407E-A947-70E740481C1C}">
                <a14:useLocalDpi xmlns:a14="http://schemas.microsoft.com/office/drawing/2010/main"/>
              </a:ext>
            </a:extLst>
          </a:blip>
          <a:stretch>
            <a:fillRect/>
          </a:stretch>
        </p:blipFill>
        <p:spPr>
          <a:xfrm rot="13500000" flipH="1">
            <a:off x="9483641" y="2416731"/>
            <a:ext cx="1193691" cy="1193691"/>
          </a:xfrm>
          <a:prstGeom prst="rect">
            <a:avLst/>
          </a:prstGeom>
        </p:spPr>
      </p:pic>
    </p:spTree>
    <p:extLst>
      <p:ext uri="{BB962C8B-B14F-4D97-AF65-F5344CB8AC3E}">
        <p14:creationId xmlns:p14="http://schemas.microsoft.com/office/powerpoint/2010/main" val="3015135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D891D-5EFD-41DD-AFE3-0523CC91103C}"/>
              </a:ext>
            </a:extLst>
          </p:cNvPr>
          <p:cNvSpPr>
            <a:spLocks noGrp="1"/>
          </p:cNvSpPr>
          <p:nvPr>
            <p:ph type="title"/>
          </p:nvPr>
        </p:nvSpPr>
        <p:spPr/>
        <p:txBody>
          <a:bodyPr/>
          <a:lstStyle/>
          <a:p>
            <a:r>
              <a:rPr lang="en-US" dirty="0"/>
              <a:t>Making ultra-low power radios</a:t>
            </a:r>
          </a:p>
        </p:txBody>
      </p:sp>
      <p:sp>
        <p:nvSpPr>
          <p:cNvPr id="3" name="Content Placeholder 2">
            <a:extLst>
              <a:ext uri="{FF2B5EF4-FFF2-40B4-BE49-F238E27FC236}">
                <a16:creationId xmlns:a16="http://schemas.microsoft.com/office/drawing/2014/main" id="{9D8BA707-1523-4007-9C80-BFAD6167D864}"/>
              </a:ext>
            </a:extLst>
          </p:cNvPr>
          <p:cNvSpPr>
            <a:spLocks noGrp="1"/>
          </p:cNvSpPr>
          <p:nvPr>
            <p:ph idx="1"/>
          </p:nvPr>
        </p:nvSpPr>
        <p:spPr/>
        <p:txBody>
          <a:bodyPr>
            <a:normAutofit fontScale="92500" lnSpcReduction="10000"/>
          </a:bodyPr>
          <a:lstStyle/>
          <a:p>
            <a:r>
              <a:rPr lang="en-US" dirty="0"/>
              <a:t>How do we make a radio that’s lower power?</a:t>
            </a:r>
          </a:p>
          <a:p>
            <a:r>
              <a:rPr lang="en-US" dirty="0"/>
              <a:t>What is the most costly part of the radio?</a:t>
            </a:r>
          </a:p>
          <a:p>
            <a:pPr lvl="1"/>
            <a:r>
              <a:rPr lang="en-US" dirty="0"/>
              <a:t>Carrier-frequency generation is expensive</a:t>
            </a:r>
          </a:p>
          <a:p>
            <a:pPr lvl="1"/>
            <a:r>
              <a:rPr lang="en-US" dirty="0"/>
              <a:t>Modulating bits is comparatively lower energy</a:t>
            </a:r>
          </a:p>
          <a:p>
            <a:pPr lvl="1"/>
            <a:endParaRPr lang="en-US" dirty="0"/>
          </a:p>
          <a:p>
            <a:r>
              <a:rPr lang="en-US" dirty="0"/>
              <a:t>Solution: do not generate carrier</a:t>
            </a:r>
          </a:p>
          <a:p>
            <a:pPr lvl="1"/>
            <a:r>
              <a:rPr lang="en-US" dirty="0"/>
              <a:t>Instead, use existing RF signal transmitted nearby</a:t>
            </a:r>
          </a:p>
          <a:p>
            <a:pPr lvl="1"/>
            <a:r>
              <a:rPr lang="en-US" dirty="0"/>
              <a:t>Common case: sent from nearby higher capability device</a:t>
            </a:r>
          </a:p>
          <a:p>
            <a:pPr lvl="1"/>
            <a:r>
              <a:rPr lang="en-US" dirty="0"/>
              <a:t>Dream case: use ambient RF signals to communicate</a:t>
            </a:r>
          </a:p>
          <a:p>
            <a:pPr lvl="1"/>
            <a:endParaRPr lang="en-US" dirty="0"/>
          </a:p>
          <a:p>
            <a:pPr lvl="1"/>
            <a:r>
              <a:rPr lang="en-US" dirty="0"/>
              <a:t>Bonus: could harvest energy from the signal being received</a:t>
            </a:r>
          </a:p>
          <a:p>
            <a:pPr lvl="1"/>
            <a:endParaRPr lang="en-US" dirty="0"/>
          </a:p>
          <a:p>
            <a:r>
              <a:rPr lang="en-US" dirty="0"/>
              <a:t>Two versions in practice: backscatter and inductive coupling</a:t>
            </a:r>
          </a:p>
        </p:txBody>
      </p:sp>
      <p:sp>
        <p:nvSpPr>
          <p:cNvPr id="4" name="Slide Number Placeholder 3">
            <a:extLst>
              <a:ext uri="{FF2B5EF4-FFF2-40B4-BE49-F238E27FC236}">
                <a16:creationId xmlns:a16="http://schemas.microsoft.com/office/drawing/2014/main" id="{1FF057BD-9824-48A7-83F6-92B1661ECF32}"/>
              </a:ext>
            </a:extLst>
          </p:cNvPr>
          <p:cNvSpPr>
            <a:spLocks noGrp="1"/>
          </p:cNvSpPr>
          <p:nvPr>
            <p:ph type="sldNum" sz="quarter" idx="12"/>
          </p:nvPr>
        </p:nvSpPr>
        <p:spPr/>
        <p:txBody>
          <a:bodyPr/>
          <a:lstStyle/>
          <a:p>
            <a:fld id="{0778C724-3839-4D76-A707-B4C23905D055}" type="slidenum">
              <a:rPr lang="en-US" smtClean="0"/>
              <a:t>9</a:t>
            </a:fld>
            <a:endParaRPr lang="en-US"/>
          </a:p>
        </p:txBody>
      </p:sp>
    </p:spTree>
    <p:extLst>
      <p:ext uri="{BB962C8B-B14F-4D97-AF65-F5344CB8AC3E}">
        <p14:creationId xmlns:p14="http://schemas.microsoft.com/office/powerpoint/2010/main" val="343536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lass Slides">
  <a:themeElements>
    <a:clrScheme name="Custom Colors">
      <a:dk1>
        <a:sysClr val="windowText" lastClr="000000"/>
      </a:dk1>
      <a:lt1>
        <a:sysClr val="window" lastClr="FFFFFF"/>
      </a:lt1>
      <a:dk2>
        <a:srgbClr val="000000"/>
      </a:dk2>
      <a:lt2>
        <a:srgbClr val="FFFFFF"/>
      </a:lt2>
      <a:accent1>
        <a:srgbClr val="4472C4"/>
      </a:accent1>
      <a:accent2>
        <a:srgbClr val="ED7D31"/>
      </a:accent2>
      <a:accent3>
        <a:srgbClr val="FFC000"/>
      </a:accent3>
      <a:accent4>
        <a:srgbClr val="70AD47"/>
      </a:accent4>
      <a:accent5>
        <a:srgbClr val="954F72"/>
      </a:accent5>
      <a:accent6>
        <a:srgbClr val="A5A5A5"/>
      </a:accent6>
      <a:hlink>
        <a:srgbClr val="0563C1"/>
      </a:hlink>
      <a:folHlink>
        <a:srgbClr val="0563C1"/>
      </a:folHlink>
    </a:clrScheme>
    <a:fontScheme name="Custom 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1FF9501-8777-470B-A8C6-E79AF52D4E7C}" vid="{317817C1-429F-4BA5-B259-C4AAC6A82E9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cs397_template</Template>
  <TotalTime>3299</TotalTime>
  <Words>4252</Words>
  <Application>Microsoft Office PowerPoint</Application>
  <PresentationFormat>Widescreen</PresentationFormat>
  <Paragraphs>730</Paragraphs>
  <Slides>80</Slides>
  <Notes>13</Notes>
  <HiddenSlides>10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80</vt:i4>
      </vt:variant>
    </vt:vector>
  </HeadingPairs>
  <TitlesOfParts>
    <vt:vector size="90" baseType="lpstr">
      <vt:lpstr>Arial</vt:lpstr>
      <vt:lpstr>Calibri</vt:lpstr>
      <vt:lpstr>Calibri Light</vt:lpstr>
      <vt:lpstr>Consolas</vt:lpstr>
      <vt:lpstr>Seravek</vt:lpstr>
      <vt:lpstr>Seravek Light</vt:lpstr>
      <vt:lpstr>Tahoma</vt:lpstr>
      <vt:lpstr>Wingdings</vt:lpstr>
      <vt:lpstr>Class Slides</vt:lpstr>
      <vt:lpstr>1_Office Theme</vt:lpstr>
      <vt:lpstr>Lecture 18 Backscatter &amp; RFID</vt:lpstr>
      <vt:lpstr>Administrivia</vt:lpstr>
      <vt:lpstr>Quiz today</vt:lpstr>
      <vt:lpstr>Today’s Goals</vt:lpstr>
      <vt:lpstr>Outline</vt:lpstr>
      <vt:lpstr>What does an antenna do?</vt:lpstr>
      <vt:lpstr>What generates electric waves?</vt:lpstr>
      <vt:lpstr>What receives electric waves?</vt:lpstr>
      <vt:lpstr>Making ultra-low power radios</vt:lpstr>
      <vt:lpstr>What happens if nothing ‘receives’ the wave?</vt:lpstr>
      <vt:lpstr>”Fixed end” and “Free end” in electronic transmission</vt:lpstr>
      <vt:lpstr>Backscatter theory of operation</vt:lpstr>
      <vt:lpstr>Backscatter radio designs</vt:lpstr>
      <vt:lpstr>Break + Spycraft</vt:lpstr>
      <vt:lpstr>Break + Spycraft</vt:lpstr>
      <vt:lpstr>Backscatter is an old idea — history in spycraft!</vt:lpstr>
      <vt:lpstr>Lots of very active research in backscatter</vt:lpstr>
      <vt:lpstr>e.g., How much force is applied to a tag?</vt:lpstr>
      <vt:lpstr>Simple sensors can trigger backscatter</vt:lpstr>
      <vt:lpstr>Complete transmission path for SATURN audio</vt:lpstr>
      <vt:lpstr>Outline</vt:lpstr>
      <vt:lpstr>RFID is everywhere nowadays</vt:lpstr>
      <vt:lpstr>Radio Frequency ID</vt:lpstr>
      <vt:lpstr>A brief digression to be precise in terminology</vt:lpstr>
      <vt:lpstr>Car RFID systems</vt:lpstr>
      <vt:lpstr>E-ZPass System</vt:lpstr>
      <vt:lpstr>Let’s look at RFID standards to get a sense of the numbers</vt:lpstr>
      <vt:lpstr>Ranges and typical frequency ranges of RFID systems</vt:lpstr>
      <vt:lpstr>Inductive coupling versus RF communication</vt:lpstr>
      <vt:lpstr>RFID Cards</vt:lpstr>
      <vt:lpstr>RFID challenges</vt:lpstr>
      <vt:lpstr>MAC layer for RFID tags</vt:lpstr>
      <vt:lpstr>Electronic Product Code (EPC)</vt:lpstr>
      <vt:lpstr>Break + Security Consideration</vt:lpstr>
      <vt:lpstr>Break + Security Consideration</vt:lpstr>
      <vt:lpstr>Outline</vt:lpstr>
      <vt:lpstr>How does RFID, Backscatter, etc map back to the IoT?</vt:lpstr>
      <vt:lpstr>“Embedded” sensors</vt:lpstr>
      <vt:lpstr>RF energy harvesting alone is useful</vt:lpstr>
      <vt:lpstr>Backscatter for sensor networks</vt:lpstr>
      <vt:lpstr>RFID sensors</vt:lpstr>
      <vt:lpstr>Backscatter + LPWAN = usable?</vt:lpstr>
      <vt:lpstr>Design element #1: LoRea decouples the carrier signal generation and reception</vt:lpstr>
      <vt:lpstr>Design element #2: LoRea backscatters at a frequency offset from the carrier signal</vt:lpstr>
      <vt:lpstr>Ran out of space while performing experiments…</vt:lpstr>
      <vt:lpstr>LoRea outperforms state-of-the-art systems</vt:lpstr>
      <vt:lpstr>Future research directions for backscatter sensor communication</vt:lpstr>
      <vt:lpstr>Backscatter as a sensor: soil moisture</vt:lpstr>
      <vt:lpstr>Break + Open Question</vt:lpstr>
      <vt:lpstr>Outline</vt:lpstr>
      <vt:lpstr>Slocalization: Ultra wideband backscatter localization</vt:lpstr>
      <vt:lpstr>Why RF, why ultra wideband, why backscatter for ubiquitous localization?</vt:lpstr>
      <vt:lpstr>Why RF, why ultra wideband, why backscatter for ubiquitous localization?</vt:lpstr>
      <vt:lpstr>Reflections make time-of-flight estimation difficult and inaccurate</vt:lpstr>
      <vt:lpstr>Ultra wideband can better disambiguate multipath and identify signal arrival time</vt:lpstr>
      <vt:lpstr>Design: localizing a UWB reflector tag</vt:lpstr>
      <vt:lpstr>There is a new tradeoff to introduce to enable wide-area ultra-low power, high-quality localization</vt:lpstr>
      <vt:lpstr>UWB Backscatter is passive reflection of a lot less energy than traditional communications</vt:lpstr>
      <vt:lpstr>UWB Backscatter is passive reflection of a lot less energy</vt:lpstr>
      <vt:lpstr>How do we recover a signal that is way below the noise floor?</vt:lpstr>
      <vt:lpstr>How do we recover a signal that is way below the noise floor?</vt:lpstr>
      <vt:lpstr>Ideally, the only change in the channel impulse response is the tag reflection</vt:lpstr>
      <vt:lpstr>The goal is to estimate the time difference of arrival (TDoA) and trilaterate</vt:lpstr>
      <vt:lpstr>Extracting the tag signal in the real world has a few additional challenges</vt:lpstr>
      <vt:lpstr>Does it really work?</vt:lpstr>
      <vt:lpstr>Outline</vt:lpstr>
      <vt:lpstr>Near Field Communication (NFC)</vt:lpstr>
      <vt:lpstr>Inductive coupling theory of operation</vt:lpstr>
      <vt:lpstr>Long-range, low-data needs haven’t historically been met</vt:lpstr>
      <vt:lpstr>NFC Active and Passive Devices </vt:lpstr>
      <vt:lpstr>NFC Tags – Encoding data</vt:lpstr>
      <vt:lpstr>NFC Forum NDEF record types</vt:lpstr>
      <vt:lpstr>NDEF Format</vt:lpstr>
      <vt:lpstr>Investigating NFC on your own</vt:lpstr>
      <vt:lpstr>Outline</vt:lpstr>
      <vt:lpstr>Class Summary</vt:lpstr>
      <vt:lpstr>Outline</vt:lpstr>
      <vt:lpstr>Wakeup radios are another form of “RF-lite”</vt:lpstr>
      <vt:lpstr>Concept: Can we design something (much?) lower power that can’t do general purpose data, but can signal wakeup?</vt:lpstr>
      <vt:lpstr>(Re)-emerging new ideas in wakeup design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15 LPWAN Wrap-up and RFID</dc:title>
  <dc:creator>Branden Ghena</dc:creator>
  <cp:lastModifiedBy>Branden Ghena</cp:lastModifiedBy>
  <cp:revision>55</cp:revision>
  <dcterms:created xsi:type="dcterms:W3CDTF">2021-02-28T23:59:50Z</dcterms:created>
  <dcterms:modified xsi:type="dcterms:W3CDTF">2026-06-03T22:56:31Z</dcterms:modified>
</cp:coreProperties>
</file>