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0" r:id="rId1"/>
  </p:sldMasterIdLst>
  <p:notesMasterIdLst>
    <p:notesMasterId r:id="rId69"/>
  </p:notesMasterIdLst>
  <p:sldIdLst>
    <p:sldId id="256" r:id="rId2"/>
    <p:sldId id="2318" r:id="rId3"/>
    <p:sldId id="264" r:id="rId4"/>
    <p:sldId id="2322" r:id="rId5"/>
    <p:sldId id="2321" r:id="rId6"/>
    <p:sldId id="2323" r:id="rId7"/>
    <p:sldId id="2338" r:id="rId8"/>
    <p:sldId id="2327" r:id="rId9"/>
    <p:sldId id="2329" r:id="rId10"/>
    <p:sldId id="2328" r:id="rId11"/>
    <p:sldId id="2325" r:id="rId12"/>
    <p:sldId id="2330" r:id="rId13"/>
    <p:sldId id="2331" r:id="rId14"/>
    <p:sldId id="2333" r:id="rId15"/>
    <p:sldId id="2335" r:id="rId16"/>
    <p:sldId id="2334" r:id="rId17"/>
    <p:sldId id="2332" r:id="rId18"/>
    <p:sldId id="2324" r:id="rId19"/>
    <p:sldId id="2326" r:id="rId20"/>
    <p:sldId id="2336" r:id="rId21"/>
    <p:sldId id="2389" r:id="rId22"/>
    <p:sldId id="2390" r:id="rId23"/>
    <p:sldId id="2384" r:id="rId24"/>
    <p:sldId id="2340" r:id="rId25"/>
    <p:sldId id="2343" r:id="rId26"/>
    <p:sldId id="2348" r:id="rId27"/>
    <p:sldId id="2344" r:id="rId28"/>
    <p:sldId id="2346" r:id="rId29"/>
    <p:sldId id="2349" r:id="rId30"/>
    <p:sldId id="2350" r:id="rId31"/>
    <p:sldId id="2347" r:id="rId32"/>
    <p:sldId id="2386" r:id="rId33"/>
    <p:sldId id="2359" r:id="rId34"/>
    <p:sldId id="2361" r:id="rId35"/>
    <p:sldId id="2362" r:id="rId36"/>
    <p:sldId id="2363" r:id="rId37"/>
    <p:sldId id="2364" r:id="rId38"/>
    <p:sldId id="2368" r:id="rId39"/>
    <p:sldId id="2365" r:id="rId40"/>
    <p:sldId id="2366" r:id="rId41"/>
    <p:sldId id="2367" r:id="rId42"/>
    <p:sldId id="2369" r:id="rId43"/>
    <p:sldId id="2370" r:id="rId44"/>
    <p:sldId id="2382" r:id="rId45"/>
    <p:sldId id="2383" r:id="rId46"/>
    <p:sldId id="2391" r:id="rId47"/>
    <p:sldId id="2392" r:id="rId48"/>
    <p:sldId id="2387" r:id="rId49"/>
    <p:sldId id="2371" r:id="rId50"/>
    <p:sldId id="2342" r:id="rId51"/>
    <p:sldId id="2393" r:id="rId52"/>
    <p:sldId id="2374" r:id="rId53"/>
    <p:sldId id="2381" r:id="rId54"/>
    <p:sldId id="2372" r:id="rId55"/>
    <p:sldId id="2378" r:id="rId56"/>
    <p:sldId id="2375" r:id="rId57"/>
    <p:sldId id="2373" r:id="rId58"/>
    <p:sldId id="2376" r:id="rId59"/>
    <p:sldId id="2388" r:id="rId60"/>
    <p:sldId id="2385" r:id="rId61"/>
    <p:sldId id="2357" r:id="rId62"/>
    <p:sldId id="2351" r:id="rId63"/>
    <p:sldId id="2354" r:id="rId64"/>
    <p:sldId id="2352" r:id="rId65"/>
    <p:sldId id="2355" r:id="rId66"/>
    <p:sldId id="2358" r:id="rId67"/>
    <p:sldId id="2356" r:id="rId6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44C0DD7-F1CF-4368-81C8-E87A97418579}">
          <p14:sldIdLst>
            <p14:sldId id="256"/>
          </p14:sldIdLst>
        </p14:section>
        <p14:section name="Goals" id="{1DC203D8-8C04-4F3B-815B-A15E3261C9A4}">
          <p14:sldIdLst>
            <p14:sldId id="2318"/>
            <p14:sldId id="264"/>
          </p14:sldIdLst>
        </p14:section>
        <p14:section name="Overview" id="{003E3437-1FC7-4C4E-96BB-8AB20CA32D48}">
          <p14:sldIdLst>
            <p14:sldId id="2322"/>
            <p14:sldId id="2321"/>
            <p14:sldId id="2323"/>
            <p14:sldId id="2338"/>
            <p14:sldId id="2327"/>
            <p14:sldId id="2329"/>
            <p14:sldId id="2328"/>
            <p14:sldId id="2325"/>
            <p14:sldId id="2330"/>
            <p14:sldId id="2331"/>
            <p14:sldId id="2333"/>
            <p14:sldId id="2335"/>
            <p14:sldId id="2334"/>
            <p14:sldId id="2332"/>
            <p14:sldId id="2324"/>
            <p14:sldId id="2326"/>
            <p14:sldId id="2336"/>
            <p14:sldId id="2389"/>
            <p14:sldId id="2390"/>
          </p14:sldIdLst>
        </p14:section>
        <p14:section name="Voyager" id="{1B5822DD-550F-4C34-82D5-753B08EC4A12}">
          <p14:sldIdLst>
            <p14:sldId id="2384"/>
            <p14:sldId id="2340"/>
            <p14:sldId id="2343"/>
            <p14:sldId id="2348"/>
            <p14:sldId id="2344"/>
            <p14:sldId id="2346"/>
            <p14:sldId id="2349"/>
            <p14:sldId id="2350"/>
            <p14:sldId id="2347"/>
          </p14:sldIdLst>
        </p14:section>
        <p14:section name="Communications Satellites" id="{E98E80AD-B6D5-4EA9-965F-3FD17D55DFC8}">
          <p14:sldIdLst>
            <p14:sldId id="2386"/>
            <p14:sldId id="2359"/>
            <p14:sldId id="2361"/>
            <p14:sldId id="2362"/>
            <p14:sldId id="2363"/>
            <p14:sldId id="2364"/>
            <p14:sldId id="2368"/>
            <p14:sldId id="2365"/>
            <p14:sldId id="2366"/>
            <p14:sldId id="2367"/>
            <p14:sldId id="2369"/>
            <p14:sldId id="2370"/>
            <p14:sldId id="2382"/>
            <p14:sldId id="2383"/>
            <p14:sldId id="2391"/>
            <p14:sldId id="2392"/>
          </p14:sldIdLst>
        </p14:section>
        <p14:section name="Cellular to Satellite Communication" id="{7E327EE3-A192-4A8F-9929-ED8B38A880CF}">
          <p14:sldIdLst>
            <p14:sldId id="2387"/>
            <p14:sldId id="2371"/>
            <p14:sldId id="2342"/>
            <p14:sldId id="2393"/>
            <p14:sldId id="2374"/>
            <p14:sldId id="2381"/>
            <p14:sldId id="2372"/>
            <p14:sldId id="2378"/>
            <p14:sldId id="2375"/>
            <p14:sldId id="2373"/>
            <p14:sldId id="2376"/>
          </p14:sldIdLst>
        </p14:section>
        <p14:section name="Wrapup" id="{29A7F866-9DA9-446B-8359-CE426CB89C7A}">
          <p14:sldIdLst>
            <p14:sldId id="2388"/>
          </p14:sldIdLst>
        </p14:section>
        <p14:section name="Oculus-ASR" id="{B32D2E04-2662-43A6-97DE-AE419CDC6791}">
          <p14:sldIdLst>
            <p14:sldId id="2385"/>
            <p14:sldId id="2357"/>
            <p14:sldId id="2351"/>
            <p14:sldId id="2354"/>
            <p14:sldId id="2352"/>
            <p14:sldId id="2355"/>
            <p14:sldId id="2358"/>
            <p14:sldId id="235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2A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87590" autoAdjust="0"/>
  </p:normalViewPr>
  <p:slideViewPr>
    <p:cSldViewPr snapToGrid="0">
      <p:cViewPr varScale="1">
        <p:scale>
          <a:sx n="113" d="100"/>
          <a:sy n="113" d="100"/>
        </p:scale>
        <p:origin x="92" y="41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BBF250-3188-4B97-91A0-4CBD75F11794}" type="datetimeFigureOut">
              <a:rPr lang="en-US" smtClean="0"/>
              <a:t>6/3/2025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DC289-C093-4A03-96E3-7FA6F6D9C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410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4E2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0F8AEA4-90DD-470A-A00C-52C76871BE7D}"/>
              </a:ext>
            </a:extLst>
          </p:cNvPr>
          <p:cNvSpPr/>
          <p:nvPr userDrawn="1"/>
        </p:nvSpPr>
        <p:spPr>
          <a:xfrm>
            <a:off x="607595" y="684106"/>
            <a:ext cx="10972799" cy="5485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NWU PPT Wide Opt 2_Master.jpg">
            <a:extLst>
              <a:ext uri="{FF2B5EF4-FFF2-40B4-BE49-F238E27FC236}">
                <a16:creationId xmlns:a16="http://schemas.microsoft.com/office/drawing/2014/main" id="{D5195E2D-71BD-4DAB-A8EA-C60068318A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53298"/>
            <a:ext cx="12192000" cy="5047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A78A89-7B53-4AF2-9B97-0D7A0E3C41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7595" y="684106"/>
            <a:ext cx="10972799" cy="2286000"/>
          </a:xfrm>
          <a:prstGeom prst="rect">
            <a:avLst/>
          </a:prstGeo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3757E7-8A62-4C6A-A11F-B44CFFC7E2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7595" y="3887894"/>
            <a:ext cx="10972799" cy="1369905"/>
          </a:xfrm>
        </p:spPr>
        <p:txBody>
          <a:bodyPr>
            <a:normAutofit/>
          </a:bodyPr>
          <a:lstStyle>
            <a:lvl1pPr marL="0" indent="0" algn="ctr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52B33-DB5B-406B-8EF8-7F27B15C3E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7595" y="5804324"/>
            <a:ext cx="916405" cy="365125"/>
          </a:xfrm>
        </p:spPr>
        <p:txBody>
          <a:bodyPr/>
          <a:lstStyle/>
          <a:p>
            <a:fld id="{6DA34142-4057-4E41-8FAB-93DD5A2F5272}" type="datetime1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18BC2-7D03-48DD-8ED3-F2F43C400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1807" y="5806652"/>
            <a:ext cx="3664373" cy="365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91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1B4F-AD76-4462-AF17-AA9750E0F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C87F7-B5DC-45D6-AC96-43D6899A0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4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6F708-77A7-451E-A87C-DF3B5FA66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82682-8512-4993-8477-88A6B81ECC95}" type="datetime1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E1449-91D8-4F9D-A105-23A1F43EC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F04F4-7CB4-4D18-91E9-7F025B56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617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1B4F-AD76-4462-AF17-AA9750E0F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C87F7-B5DC-45D6-AC96-43D6899A0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143000"/>
            <a:ext cx="5257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6F708-77A7-451E-A87C-DF3B5FA66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82682-8512-4993-8477-88A6B81ECC95}" type="datetime1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E1449-91D8-4F9D-A105-23A1F43EC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F04F4-7CB4-4D18-91E9-7F025B56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D6171B2-CD8A-4537-A0B5-CFA0882ED8C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26608" y="1143000"/>
            <a:ext cx="5257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57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6EE6D-0807-49F6-8402-F877AEC3A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2EDB09-5A47-4685-A1EE-A5B4DA190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C82BC-EFE8-41E4-A86B-07FC0B1457C3}" type="datetime1">
              <a:rPr lang="en-US" smtClean="0"/>
              <a:t>6/3/2025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553B9-1067-4918-A0C0-3170E1AA2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5B2D71-8C87-4458-AC29-EA2047202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310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D77160-3215-44CF-B830-0B88FB365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D1D5B-B5C1-4AF0-9BCF-12885203BE3F}" type="datetime1">
              <a:rPr lang="en-US" smtClean="0"/>
              <a:t>6/3/2025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931AD3-C3A1-4F17-AE8A-223019F62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71321F-FC35-406D-934E-9286AA48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41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line">
    <p:bg>
      <p:bgPr>
        <a:solidFill>
          <a:srgbClr val="4E2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6553EE-3FBA-43B0-83E3-DED9FBF89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0F0348-2F1A-4EE8-8A85-4721B86DEA66}" type="datetime1">
              <a:rPr lang="en-US" smtClean="0"/>
              <a:t>6/3/2025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6DF780-B863-4D17-AD07-08D99151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7C2309-BC50-471A-9507-CB2945B5B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778C724-3839-4D76-A707-B4C23905D0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11DEA04-1277-494F-991B-E62F01E892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7596" y="694143"/>
            <a:ext cx="10972798" cy="5486400"/>
          </a:xfrm>
          <a:solidFill>
            <a:schemeClr val="bg1"/>
          </a:solidFill>
        </p:spPr>
        <p:txBody>
          <a:bodyPr lIns="182880" tIns="182880" rIns="182880" bIns="182880"/>
          <a:lstStyle>
            <a:lvl1pPr>
              <a:spcBef>
                <a:spcPts val="20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84967AA-4B26-426D-8185-065158151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8343"/>
            <a:ext cx="10972798" cy="6858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430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CFB29-59D2-4823-BEFA-2A2FDF148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7595" y="1143000"/>
            <a:ext cx="10972800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448D8-B1FE-4537-8A5B-AEAA01D153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7595" y="6356350"/>
            <a:ext cx="916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27AB6CE-1AFC-4A94-BDA7-A76098728A1D}" type="datetime1">
              <a:rPr lang="en-US" smtClean="0"/>
              <a:t>6/3/2025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C4873-1315-4883-97DC-8A47AFCAED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67200" y="6356350"/>
            <a:ext cx="3664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1DC0E4-58B6-42DF-8BD2-2BB7A3B6E3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68000" y="6356350"/>
            <a:ext cx="9123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778C724-3839-4D76-A707-B4C23905D0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BCB9CD12-280E-4818-853C-F36BB6D68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799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700" r:id="rId3"/>
    <p:sldLayoutId id="2147483696" r:id="rId4"/>
    <p:sldLayoutId id="2147483697" r:id="rId5"/>
    <p:sldLayoutId id="2147483698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aerospace.csis.org/aerospace101/earth-orbit-101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103.09156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5gamericas.org/wp-content/uploads/2022/01/5G-Non-Terrestrial-Networks-2022-WP-Id.pdf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Timeline_of_spaceflight#Orbital_launches_by_year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descanso.jpl.nasa.gov/DPSummary/Descanso4--Voyager_ed.pdf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descanso.jpl.nasa.gov/DPSummary/Descanso4--Voyager_ed.pdf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descanso.jpl.nasa.gov/DPSummary/Descanso4--Voyager_ed.pdf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descanso.jpl.nasa.gov/DPSummary/Descanso4--Voyager_ed.pdf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parkfun.com/products/14498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en.wikipedia.org/wiki/Starlink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mikepuchol.com/modeling-starlink-capacity-843b2387f501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://www.satmagazine.com/story.php?number=1026762698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tarlinkinstallationpros.com/starlink-ground-station-backbone-of-satellite-internet/" TargetMode="External"/><Relationship Id="rId4" Type="http://schemas.openxmlformats.org/officeDocument/2006/relationships/hyperlink" Target="https://www.pcmag.com/news/what-is-a-starlink-pop-how-ground-stations-improve-latency-capacity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5gamericas.org/wp-content/uploads/2023/07/Update-on-5G-Non-terrestrial-Networks-Id.pdf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tmagazine.com/story.php?number=1026762698" TargetMode="External"/><Relationship Id="rId2" Type="http://schemas.openxmlformats.org/officeDocument/2006/relationships/hyperlink" Target="https://docs.fcc.gov/public/attachments/DOC-391794A1.pdf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www.cnet.com/tech/mobile/starlinks-expansion-for-iphone-and-android-users-but-theres-a-catch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nsidetowers.com/partnerships-show-potential-of-satellite-to-cell-phone-market/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5gamericas.org/wp-content/uploads/2023/07/Update-on-5G-Non-terrestrial-Networks-Id.pdf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5gamericas.org/wp-content/uploads/2022/01/5G-Non-Terrestrial-Networks-2022-WP-Id.pdf" TargetMode="External"/><Relationship Id="rId2" Type="http://schemas.openxmlformats.org/officeDocument/2006/relationships/hyperlink" Target="https://www.3gpp.org/technologies/ntn-overview" TargetMode="Externa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fcc.gov/public/attachments/FCC-24-28A1.pdf" TargetMode="External"/><Relationship Id="rId2" Type="http://schemas.openxmlformats.org/officeDocument/2006/relationships/hyperlink" Target="https://docs.fcc.gov/public/attachments/FCC-23-22A1_Rcd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pacenews.com/taking-the-next-steps-for-satellite-to-smartphone-services/" TargetMode="Externa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erospace.csis.org/aerospace101/earth-orbit-101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aerospace.csis.org/aerospace101/earth-orbit-101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B4EB4-B710-4B4C-9E9E-B9B5D5E06A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Lecture 17</a:t>
            </a:r>
            <a:br>
              <a:rPr lang="en-US" dirty="0"/>
            </a:br>
            <a:r>
              <a:rPr lang="en-US" dirty="0"/>
              <a:t>Satellite Communication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C2EFA9-08FA-449E-880F-86912EE7E7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CS433 – Wireless Protocols for IoT</a:t>
            </a:r>
          </a:p>
          <a:p>
            <a:r>
              <a:rPr lang="en-US" dirty="0"/>
              <a:t>Branden Ghena – Spring 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22F5D3-EC80-CE42-6400-A953472E7E69}"/>
              </a:ext>
            </a:extLst>
          </p:cNvPr>
          <p:cNvSpPr txBox="1"/>
          <p:nvPr/>
        </p:nvSpPr>
        <p:spPr>
          <a:xfrm>
            <a:off x="6697014" y="5521401"/>
            <a:ext cx="4883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Materials in collaboration with</a:t>
            </a:r>
            <a:br>
              <a:rPr lang="en-US" dirty="0"/>
            </a:br>
            <a:r>
              <a:rPr lang="en-US" dirty="0"/>
              <a:t>Pat Pannuto (UCSD) and Brad Campbell (UVA)</a:t>
            </a:r>
          </a:p>
        </p:txBody>
      </p:sp>
    </p:spTree>
    <p:extLst>
      <p:ext uri="{BB962C8B-B14F-4D97-AF65-F5344CB8AC3E}">
        <p14:creationId xmlns:p14="http://schemas.microsoft.com/office/powerpoint/2010/main" val="3802196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E0A71-F885-D450-79E5-897344CC3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Satellite orbits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79DB18-E796-38F4-F75F-4847973CA4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3028950"/>
            <a:ext cx="10972800" cy="314325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Medium-Earth Orbit (MEO)</a:t>
            </a:r>
          </a:p>
          <a:p>
            <a:pPr lvl="1"/>
            <a:r>
              <a:rPr lang="en-US" dirty="0"/>
              <a:t>Between LEO and GEO</a:t>
            </a:r>
          </a:p>
          <a:p>
            <a:pPr lvl="1"/>
            <a:r>
              <a:rPr lang="en-US" dirty="0"/>
              <a:t>Roughly 12 hours per complete orbit</a:t>
            </a:r>
          </a:p>
          <a:p>
            <a:pPr lvl="1"/>
            <a:endParaRPr lang="en-US" dirty="0"/>
          </a:p>
          <a:p>
            <a:r>
              <a:rPr lang="en-US" dirty="0"/>
              <a:t>GNSS satellites (GPS, Galileo, etc.) are here</a:t>
            </a:r>
          </a:p>
          <a:p>
            <a:pPr lvl="1"/>
            <a:r>
              <a:rPr lang="en-US" dirty="0"/>
              <a:t>Smaller constellation and longer lifetime and LEO orbit</a:t>
            </a:r>
          </a:p>
          <a:p>
            <a:pPr lvl="1"/>
            <a:endParaRPr lang="en-US" dirty="0"/>
          </a:p>
          <a:p>
            <a:r>
              <a:rPr lang="en-US" dirty="0"/>
              <a:t>Radiation belts make this area more difficult to use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3FB920-826B-559D-1FFA-503258F93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10</a:t>
            </a:fld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8B55AED-40DE-972C-A5C0-357F707E5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394" y="1143000"/>
            <a:ext cx="731520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8AA0B8-F338-7EED-E147-7EB53F886500}"/>
              </a:ext>
            </a:extLst>
          </p:cNvPr>
          <p:cNvSpPr txBox="1"/>
          <p:nvPr/>
        </p:nvSpPr>
        <p:spPr>
          <a:xfrm>
            <a:off x="607595" y="6169580"/>
            <a:ext cx="6093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https://aerospace.csis.org/aerospace101/earth-orbit-101/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3019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97CBB-0C7E-68DF-E0CF-93A29E33C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 loss to orbit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7016BF-6775-E1A5-1B4C-85D23ADF2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4741019" cy="50292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Distance contributes significantly to signal strength loss. Frequency can hurt too</a:t>
            </a:r>
          </a:p>
          <a:p>
            <a:pPr lvl="1"/>
            <a:r>
              <a:rPr lang="en-US" dirty="0"/>
              <a:t>Increased frequency</a:t>
            </a:r>
            <a:br>
              <a:rPr lang="en-US" dirty="0"/>
            </a:br>
            <a:r>
              <a:rPr lang="en-US" dirty="0"/>
              <a:t>leads to smaller antenna</a:t>
            </a:r>
            <a:br>
              <a:rPr lang="en-US" dirty="0"/>
            </a:br>
            <a:r>
              <a:rPr lang="en-US" dirty="0"/>
              <a:t>leads to less energy collected leads to weaker signal (somewhat)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Being at an angle on the horizon increases the total distance and the path loss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64796C-3368-8F97-8898-472DF48CA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11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8F7476-5AD2-27C8-60D1-0F342A18A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4394" y="1214437"/>
            <a:ext cx="6096000" cy="48863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841E979-A457-8992-2922-284F5A177339}"/>
              </a:ext>
            </a:extLst>
          </p:cNvPr>
          <p:cNvSpPr txBox="1"/>
          <p:nvPr/>
        </p:nvSpPr>
        <p:spPr>
          <a:xfrm>
            <a:off x="607595" y="6352143"/>
            <a:ext cx="6093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https://arxiv.org/pdf/2103.09156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821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9F340-7C61-EEC1-0662-A6277A65E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Latency to orbit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849ADF-010D-3873-F0F2-8F69F065E2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5968569" cy="5029200"/>
          </a:xfrm>
        </p:spPr>
        <p:txBody>
          <a:bodyPr/>
          <a:lstStyle/>
          <a:p>
            <a:r>
              <a:rPr lang="en-US" dirty="0"/>
              <a:t>Even at speed of light, orbit distances contribute to communication delay</a:t>
            </a:r>
          </a:p>
          <a:p>
            <a:endParaRPr lang="en-US" dirty="0"/>
          </a:p>
          <a:p>
            <a:r>
              <a:rPr lang="en-US" dirty="0"/>
              <a:t>3GPP figure includes round-trip-time AND real-world delays through network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735A3F-E327-E568-FF6A-498D9E3B7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96521D-5127-B1A2-8425-EB166F6703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1719" y="1252537"/>
            <a:ext cx="4638675" cy="48101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55B11BA-C68D-2DC3-5196-836E5DBF3092}"/>
              </a:ext>
            </a:extLst>
          </p:cNvPr>
          <p:cNvSpPr txBox="1"/>
          <p:nvPr/>
        </p:nvSpPr>
        <p:spPr>
          <a:xfrm>
            <a:off x="607594" y="6356350"/>
            <a:ext cx="1112929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hlinkClick r:id="rId3"/>
              </a:rPr>
              <a:t>https://www.5gamericas.org/wp-content/uploads/2022/01/5G-Non-Terrestrial-Networks-2022-WP-Id.pdf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179413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A518F-619E-2031-72EA-3D053E6A7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Satellite communication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DAC928-869A-2236-92CB-910783B5DF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Distances involved</a:t>
            </a:r>
          </a:p>
          <a:p>
            <a:pPr lvl="1"/>
            <a:r>
              <a:rPr lang="en-US" dirty="0"/>
              <a:t>Path loss </a:t>
            </a:r>
          </a:p>
          <a:p>
            <a:pPr lvl="1"/>
            <a:r>
              <a:rPr lang="en-US" dirty="0"/>
              <a:t>Latency</a:t>
            </a:r>
          </a:p>
          <a:p>
            <a:pPr lvl="1"/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Large deployment areas</a:t>
            </a:r>
          </a:p>
          <a:p>
            <a:pPr lvl="1"/>
            <a:r>
              <a:rPr lang="en-US" b="1" dirty="0"/>
              <a:t>Shared bandwidth</a:t>
            </a:r>
          </a:p>
          <a:p>
            <a:pPr lvl="1"/>
            <a:r>
              <a:rPr lang="en-US" b="1" dirty="0"/>
              <a:t>Handoffs</a:t>
            </a:r>
          </a:p>
          <a:p>
            <a:pPr lvl="1"/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Deployment considerations</a:t>
            </a:r>
          </a:p>
          <a:p>
            <a:pPr lvl="1"/>
            <a:r>
              <a:rPr lang="en-US" dirty="0"/>
              <a:t>Cost</a:t>
            </a:r>
          </a:p>
          <a:p>
            <a:pPr lvl="1"/>
            <a:r>
              <a:rPr lang="en-US" dirty="0"/>
              <a:t>Coordination</a:t>
            </a:r>
          </a:p>
          <a:p>
            <a:pPr lvl="1"/>
            <a:endParaRPr lang="en-US" dirty="0"/>
          </a:p>
          <a:p>
            <a:r>
              <a:rPr lang="en-US" dirty="0"/>
              <a:t>Ignoring the difficulty of making the satellite itself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8A1107-8AC0-B169-B58C-5565EDE67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9113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BEB66-49C0-2F21-C0EE-E97D98962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single satellite provides considerable deployment area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CE4B4-CF76-064A-96A8-ADADBF56A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143000"/>
            <a:ext cx="10912717" cy="5029200"/>
          </a:xfrm>
        </p:spPr>
        <p:txBody>
          <a:bodyPr/>
          <a:lstStyle/>
          <a:p>
            <a:r>
              <a:rPr lang="en-US" dirty="0"/>
              <a:t>Coverage areas can get quite wide here</a:t>
            </a:r>
          </a:p>
          <a:p>
            <a:pPr lvl="1"/>
            <a:r>
              <a:rPr lang="en-US" dirty="0"/>
              <a:t>Biggest: all possible line-of-sight to satellite</a:t>
            </a:r>
          </a:p>
          <a:p>
            <a:pPr lvl="1"/>
            <a:r>
              <a:rPr lang="en-US" dirty="0"/>
              <a:t>Middle: limited to ≥20º above horizon</a:t>
            </a:r>
          </a:p>
          <a:p>
            <a:pPr lvl="1"/>
            <a:r>
              <a:rPr lang="en-US" dirty="0"/>
              <a:t>Smallest: example image sensing region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926F3A-76CB-A55B-760B-41BDCD2B7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14</a:t>
            </a:fld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8C77E571-7FD7-D8CE-ED68-2449EDAAB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193" y="2953113"/>
            <a:ext cx="7527601" cy="376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036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BEB66-49C0-2F21-C0EE-E97D98962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Huge coverage areas share bandwidth among many users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CE4B4-CF76-064A-96A8-ADADBF56A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143000"/>
            <a:ext cx="10972799" cy="5029200"/>
          </a:xfrm>
        </p:spPr>
        <p:txBody>
          <a:bodyPr>
            <a:normAutofit/>
          </a:bodyPr>
          <a:lstStyle/>
          <a:p>
            <a:r>
              <a:rPr lang="en-US" dirty="0"/>
              <a:t>Same problem as LPWANs:</a:t>
            </a:r>
            <a:br>
              <a:rPr lang="en-US" dirty="0"/>
            </a:br>
            <a:r>
              <a:rPr lang="en-US" dirty="0"/>
              <a:t>data throughput is shared across entire coverage area</a:t>
            </a:r>
          </a:p>
          <a:p>
            <a:pPr lvl="1"/>
            <a:endParaRPr lang="en-US" dirty="0"/>
          </a:p>
          <a:p>
            <a:r>
              <a:rPr lang="en-US" dirty="0"/>
              <a:t>Cellular solution can apply here</a:t>
            </a:r>
          </a:p>
          <a:p>
            <a:pPr lvl="1"/>
            <a:r>
              <a:rPr lang="en-US" dirty="0"/>
              <a:t>Reduce coverage area and provide</a:t>
            </a:r>
            <a:br>
              <a:rPr lang="en-US" dirty="0"/>
            </a:br>
            <a:r>
              <a:rPr lang="en-US" dirty="0"/>
              <a:t>overlapping cells of coverage</a:t>
            </a:r>
          </a:p>
          <a:p>
            <a:pPr lvl="1"/>
            <a:r>
              <a:rPr lang="en-US" dirty="0"/>
              <a:t>One satellite could support many cells</a:t>
            </a:r>
          </a:p>
          <a:p>
            <a:pPr lvl="1"/>
            <a:endParaRPr lang="en-US" dirty="0"/>
          </a:p>
          <a:p>
            <a:r>
              <a:rPr lang="en-US" dirty="0"/>
              <a:t>Limitation:</a:t>
            </a:r>
          </a:p>
          <a:p>
            <a:pPr lvl="1"/>
            <a:r>
              <a:rPr lang="en-US" dirty="0"/>
              <a:t>Needs many channels to support cells</a:t>
            </a:r>
          </a:p>
          <a:p>
            <a:pPr lvl="1"/>
            <a:r>
              <a:rPr lang="en-US" dirty="0"/>
              <a:t>Backhaul to </a:t>
            </a:r>
            <a:r>
              <a:rPr lang="en-US" dirty="0" err="1"/>
              <a:t>downstation</a:t>
            </a:r>
            <a:r>
              <a:rPr lang="en-US" dirty="0"/>
              <a:t> needs enough</a:t>
            </a:r>
            <a:br>
              <a:rPr lang="en-US" dirty="0"/>
            </a:br>
            <a:r>
              <a:rPr lang="en-US" dirty="0"/>
              <a:t>throughput for sum of </a:t>
            </a:r>
            <a:r>
              <a:rPr lang="en-US" i="1" dirty="0"/>
              <a:t>all</a:t>
            </a:r>
            <a:r>
              <a:rPr lang="en-US" dirty="0"/>
              <a:t> cells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926F3A-76CB-A55B-760B-41BDCD2B7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15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18C6BD3-BAB7-3460-0D9E-3831F6F6D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889" y="2469444"/>
            <a:ext cx="44958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94951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12833-B020-AB20-7198-6D7715331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Moving satellites lead to many handoffs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4EE6A8-7E1F-41CB-EF81-189DF3B05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5341649" cy="5029200"/>
          </a:xfrm>
        </p:spPr>
        <p:txBody>
          <a:bodyPr/>
          <a:lstStyle/>
          <a:p>
            <a:r>
              <a:rPr lang="en-US" dirty="0"/>
              <a:t>In LEO, satellites are moving around 7 km/s (25,000 km/h)</a:t>
            </a:r>
          </a:p>
          <a:p>
            <a:pPr lvl="1"/>
            <a:r>
              <a:rPr lang="en-US" dirty="0"/>
              <a:t>Comparatively, mobility of the user equipment is irrelevant</a:t>
            </a:r>
          </a:p>
          <a:p>
            <a:pPr lvl="1"/>
            <a:endParaRPr lang="en-US" dirty="0"/>
          </a:p>
          <a:p>
            <a:r>
              <a:rPr lang="en-US" dirty="0"/>
              <a:t>Depending on cell size, the device might leave the cell within seconds</a:t>
            </a:r>
          </a:p>
          <a:p>
            <a:pPr lvl="1"/>
            <a:r>
              <a:rPr lang="en-US" dirty="0"/>
              <a:t>Smaller cells exacerbate this problem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807188-1527-16DF-10DA-CA5BC11C2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5EE9AD-6C8C-2FA9-2812-947A14BC3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3212" y="1143000"/>
            <a:ext cx="5257182" cy="484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8064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A518F-619E-2031-72EA-3D053E6A7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Satellite communication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DAC928-869A-2236-92CB-910783B5DF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Distances involved</a:t>
            </a:r>
          </a:p>
          <a:p>
            <a:pPr lvl="1"/>
            <a:r>
              <a:rPr lang="en-US" dirty="0"/>
              <a:t>Path loss </a:t>
            </a:r>
          </a:p>
          <a:p>
            <a:pPr lvl="1"/>
            <a:r>
              <a:rPr lang="en-US" dirty="0"/>
              <a:t>Latency</a:t>
            </a:r>
          </a:p>
          <a:p>
            <a:pPr lvl="1"/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Large deployment areas</a:t>
            </a:r>
          </a:p>
          <a:p>
            <a:pPr lvl="1"/>
            <a:r>
              <a:rPr lang="en-US" dirty="0"/>
              <a:t>Shared bandwidth</a:t>
            </a:r>
          </a:p>
          <a:p>
            <a:pPr lvl="1"/>
            <a:r>
              <a:rPr lang="en-US" dirty="0"/>
              <a:t>Handoffs</a:t>
            </a:r>
          </a:p>
          <a:p>
            <a:pPr lvl="1"/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Deployment considerations</a:t>
            </a:r>
          </a:p>
          <a:p>
            <a:pPr lvl="1"/>
            <a:r>
              <a:rPr lang="en-US" b="1" dirty="0"/>
              <a:t>Cost</a:t>
            </a:r>
          </a:p>
          <a:p>
            <a:pPr lvl="1"/>
            <a:r>
              <a:rPr lang="en-US" b="1" dirty="0"/>
              <a:t>Coordination</a:t>
            </a:r>
          </a:p>
          <a:p>
            <a:pPr lvl="1"/>
            <a:endParaRPr lang="en-US" dirty="0"/>
          </a:p>
          <a:p>
            <a:r>
              <a:rPr lang="en-US" dirty="0"/>
              <a:t>Ignoring the difficulty of making the satellite itself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8A1107-8AC0-B169-B58C-5565EDE67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9171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A4AA8-D50F-1EAF-A2D0-56E3935DA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Frequency allocations often must be world-wide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69B891-F39B-348B-CC11-3116581E7F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GEO satellites can focus on a region and provide a channel for that region</a:t>
            </a:r>
          </a:p>
          <a:p>
            <a:endParaRPr lang="en-US" dirty="0"/>
          </a:p>
          <a:p>
            <a:r>
              <a:rPr lang="en-US" dirty="0"/>
              <a:t>LEO constellations aiming for world-wide coverage must have a world-wide frequency allocation</a:t>
            </a:r>
          </a:p>
          <a:p>
            <a:endParaRPr lang="en-US" dirty="0"/>
          </a:p>
          <a:p>
            <a:r>
              <a:rPr lang="en-US" dirty="0"/>
              <a:t>International Telecommunication Union (ITU)</a:t>
            </a:r>
            <a:br>
              <a:rPr lang="en-US" dirty="0"/>
            </a:br>
            <a:r>
              <a:rPr lang="en-US" dirty="0"/>
              <a:t>helps coordinate frequency allocations</a:t>
            </a:r>
          </a:p>
          <a:p>
            <a:pPr lvl="1"/>
            <a:r>
              <a:rPr lang="en-US" dirty="0"/>
              <a:t>UN agency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8DD461-FCDF-3FFA-79C4-15F07300A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18</a:t>
            </a:fld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2F6698A-8DCC-E6C4-9A6D-F721A329C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5186" y="3556000"/>
            <a:ext cx="2250723" cy="248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87068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BEC19-20E5-1EAD-C5B4-A6BB65ECC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hardware in orbit isn’t cheap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38A84-96AA-82AC-3EFC-D410DACC5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5923" y="1143000"/>
            <a:ext cx="6544471" cy="5029200"/>
          </a:xfrm>
        </p:spPr>
        <p:txBody>
          <a:bodyPr/>
          <a:lstStyle/>
          <a:p>
            <a:r>
              <a:rPr lang="en-US" dirty="0"/>
              <a:t>Costs have dropped significantly in recent years, but are still $1000 per kg</a:t>
            </a:r>
          </a:p>
          <a:p>
            <a:endParaRPr lang="en-US" dirty="0"/>
          </a:p>
          <a:p>
            <a:r>
              <a:rPr lang="en-US" dirty="0"/>
              <a:t>Mass references:</a:t>
            </a:r>
          </a:p>
          <a:p>
            <a:pPr lvl="1"/>
            <a:r>
              <a:rPr lang="en-US" dirty="0" err="1"/>
              <a:t>Starlink</a:t>
            </a:r>
            <a:r>
              <a:rPr lang="en-US" dirty="0"/>
              <a:t> v1.0: 260 kg</a:t>
            </a:r>
          </a:p>
          <a:p>
            <a:pPr lvl="1"/>
            <a:r>
              <a:rPr lang="en-US" dirty="0" err="1"/>
              <a:t>Starlink</a:t>
            </a:r>
            <a:r>
              <a:rPr lang="en-US" dirty="0"/>
              <a:t> v2.0: 1250 kg</a:t>
            </a:r>
          </a:p>
          <a:p>
            <a:pPr lvl="1"/>
            <a:r>
              <a:rPr lang="en-US" dirty="0"/>
              <a:t>GPS: 1000-2000 kg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614C58-BD6B-2D82-C3BB-93E8D4693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174F52-C3E6-347E-A05D-B9160AF26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595" y="1437838"/>
            <a:ext cx="4214420" cy="443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6316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75C23-30CC-CE93-31E2-49E629027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Administrivia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CAA5D5-0F70-8CC8-9A58-23E57DEA0E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Final Design Project</a:t>
            </a:r>
          </a:p>
          <a:p>
            <a:pPr lvl="1"/>
            <a:r>
              <a:rPr lang="en-US" dirty="0"/>
              <a:t>Feel free to reach out over Piazza if you have any questions. I’m happy to discuss</a:t>
            </a:r>
          </a:p>
          <a:p>
            <a:pPr lvl="1"/>
            <a:r>
              <a:rPr lang="en-US" dirty="0"/>
              <a:t>Be aware this is a hard deadline (no slip days or late submissions)</a:t>
            </a:r>
          </a:p>
          <a:p>
            <a:pPr lvl="1"/>
            <a:endParaRPr lang="en-US" dirty="0"/>
          </a:p>
          <a:p>
            <a:r>
              <a:rPr lang="en-US" dirty="0"/>
              <a:t>Return hardware</a:t>
            </a:r>
          </a:p>
          <a:p>
            <a:pPr lvl="1"/>
            <a:r>
              <a:rPr lang="en-US" dirty="0"/>
              <a:t>When you’re done with the lab, I need your hardware back</a:t>
            </a:r>
          </a:p>
          <a:p>
            <a:pPr lvl="1"/>
            <a:r>
              <a:rPr lang="en-US" dirty="0"/>
              <a:t>Options:</a:t>
            </a:r>
          </a:p>
          <a:p>
            <a:pPr lvl="2"/>
            <a:r>
              <a:rPr lang="en-US" dirty="0"/>
              <a:t>Give it to me before or after lecture</a:t>
            </a:r>
          </a:p>
          <a:p>
            <a:pPr lvl="2"/>
            <a:r>
              <a:rPr lang="en-US" dirty="0"/>
              <a:t>Leave it with me or Evan at office hours</a:t>
            </a:r>
          </a:p>
          <a:p>
            <a:pPr lvl="2"/>
            <a:r>
              <a:rPr lang="en-US" dirty="0"/>
              <a:t>Return it to my office (Tech L368)</a:t>
            </a:r>
          </a:p>
          <a:p>
            <a:pPr lvl="2"/>
            <a:endParaRPr lang="en-US" dirty="0"/>
          </a:p>
          <a:p>
            <a:r>
              <a:rPr lang="en-US" dirty="0"/>
              <a:t>Quiz today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6EF658-077F-94D3-E76F-5A87E817E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292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B2089-7205-EA5E-24C6-0FDAC4A1E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Actually getting a rocket to launch with has become easier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5E42A1-6423-A4E9-C52A-BD63CB02D7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SpaceX (and other commercial rockets) have led a recent renaissance in number of rocket launches per year</a:t>
            </a:r>
          </a:p>
          <a:p>
            <a:endParaRPr lang="en-US" dirty="0"/>
          </a:p>
          <a:p>
            <a:r>
              <a:rPr lang="en-US" dirty="0"/>
              <a:t>2019: 104 launches</a:t>
            </a:r>
          </a:p>
          <a:p>
            <a:r>
              <a:rPr lang="en-US" dirty="0"/>
              <a:t>2024: 253 launches</a:t>
            </a:r>
          </a:p>
          <a:p>
            <a:r>
              <a:rPr lang="en-US" dirty="0"/>
              <a:t>2025: 300+ planned</a:t>
            </a:r>
          </a:p>
          <a:p>
            <a:endParaRPr lang="en-US" dirty="0"/>
          </a:p>
          <a:p>
            <a:r>
              <a:rPr lang="en-US" dirty="0"/>
              <a:t>This availability is</a:t>
            </a:r>
            <a:br>
              <a:rPr lang="en-US" dirty="0"/>
            </a:br>
            <a:r>
              <a:rPr lang="en-US" dirty="0"/>
              <a:t>generating new interest in</a:t>
            </a:r>
            <a:br>
              <a:rPr lang="en-US" dirty="0"/>
            </a:br>
            <a:r>
              <a:rPr lang="en-US" dirty="0"/>
              <a:t>satellite communications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29A99B-93A5-C715-630A-E5600451C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91BC54-7057-6A02-5CB7-F9F1B8783A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2505"/>
          <a:stretch>
            <a:fillRect/>
          </a:stretch>
        </p:blipFill>
        <p:spPr>
          <a:xfrm>
            <a:off x="5237476" y="5864423"/>
            <a:ext cx="6476184" cy="3077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4819EF-27B5-19AD-266E-C6BE9F2A3836}"/>
              </a:ext>
            </a:extLst>
          </p:cNvPr>
          <p:cNvSpPr txBox="1"/>
          <p:nvPr/>
        </p:nvSpPr>
        <p:spPr>
          <a:xfrm>
            <a:off x="607595" y="6385023"/>
            <a:ext cx="83424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linkClick r:id="rId3"/>
              </a:rPr>
              <a:t>https://en.wikipedia.org/wiki/Timeline_of_spaceflight#Orbital_launches_by_year</a:t>
            </a:r>
            <a:endParaRPr lang="en-US" sz="1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0028AB-BC4D-0FA1-8BCD-CFE145BDF3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9152" y="2033722"/>
            <a:ext cx="6523768" cy="3880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0932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9C7F7-0482-7A05-382F-DCF55AEC3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210417-5BFB-0645-23D4-1577FA5D0C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do you do if a country </a:t>
            </a:r>
            <a:r>
              <a:rPr lang="en-US" i="1" dirty="0"/>
              <a:t>doesn’t</a:t>
            </a:r>
            <a:r>
              <a:rPr lang="en-US" dirty="0"/>
              <a:t> agree to let your satellite transmit on a certain frequency?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1D1EE3-DE7D-A522-A66F-89683FC15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5398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9C7F7-0482-7A05-382F-DCF55AEC3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210417-5BFB-0645-23D4-1577FA5D0C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do you do if a country </a:t>
            </a:r>
            <a:r>
              <a:rPr lang="en-US" i="1" dirty="0"/>
              <a:t>doesn’t</a:t>
            </a:r>
            <a:r>
              <a:rPr lang="en-US" dirty="0"/>
              <a:t> agree to let your satellite transmit on a certain frequency?</a:t>
            </a:r>
          </a:p>
          <a:p>
            <a:endParaRPr lang="en-US" dirty="0"/>
          </a:p>
          <a:p>
            <a:pPr lvl="1"/>
            <a:r>
              <a:rPr lang="en-US" dirty="0"/>
              <a:t>Blackout over specific regions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Satellites must already know their</a:t>
            </a:r>
            <a:br>
              <a:rPr lang="en-US" dirty="0"/>
            </a:br>
            <a:r>
              <a:rPr lang="en-US" dirty="0"/>
              <a:t>own locations to high accuracy,</a:t>
            </a:r>
            <a:br>
              <a:rPr lang="en-US" dirty="0"/>
            </a:br>
            <a:r>
              <a:rPr lang="en-US" dirty="0"/>
              <a:t>so this is possible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1D1EE3-DE7D-A522-A66F-89683FC15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454AB4-F591-79C7-CCC6-B82A83F518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151"/>
          <a:stretch/>
        </p:blipFill>
        <p:spPr>
          <a:xfrm>
            <a:off x="6300592" y="2141248"/>
            <a:ext cx="5466813" cy="342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7249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78C724-3839-4D76-A707-B4C23905D0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/>
              <a:t>Overview</a:t>
            </a:r>
          </a:p>
          <a:p>
            <a:pPr lvl="1"/>
            <a:endParaRPr lang="en-US" dirty="0"/>
          </a:p>
          <a:p>
            <a:r>
              <a:rPr lang="en-US" b="1" dirty="0"/>
              <a:t>Satellite Communication</a:t>
            </a:r>
          </a:p>
          <a:p>
            <a:pPr lvl="1"/>
            <a:r>
              <a:rPr lang="en-US" b="1" dirty="0"/>
              <a:t>Voyager</a:t>
            </a:r>
          </a:p>
          <a:p>
            <a:pPr lvl="1"/>
            <a:endParaRPr lang="en-US" dirty="0"/>
          </a:p>
          <a:p>
            <a:r>
              <a:rPr lang="en-US" dirty="0"/>
              <a:t>Satellite Communications Providers</a:t>
            </a:r>
          </a:p>
          <a:p>
            <a:pPr lvl="1"/>
            <a:endParaRPr lang="en-US" dirty="0"/>
          </a:p>
          <a:p>
            <a:r>
              <a:rPr lang="en-US" dirty="0"/>
              <a:t>Cellular-to-Satellite Communication</a:t>
            </a:r>
          </a:p>
          <a:p>
            <a:pPr lvl="1"/>
            <a:endParaRPr lang="en-US" b="1" dirty="0"/>
          </a:p>
          <a:p>
            <a:endParaRPr lang="en-US" b="1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9345439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9B4B8-DD7E-0B0A-0BCE-8104AD2C1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Voyager 1 and 2 (1977)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B71439-3E94-61CC-AD72-039587195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24</a:t>
            </a:fld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BEC00B2-0F0C-47F6-627A-8173AD1B52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25" b="13055"/>
          <a:stretch/>
        </p:blipFill>
        <p:spPr bwMode="auto">
          <a:xfrm>
            <a:off x="1418696" y="1161367"/>
            <a:ext cx="3864197" cy="2717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E60FC1B-59D0-7C5A-79EE-451587FEA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994" y="321595"/>
            <a:ext cx="4999980" cy="624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32AF9A59-061F-F2F9-80AF-87A76032B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95" y="3878684"/>
            <a:ext cx="5260932" cy="2750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62934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EDA49-E22E-B0D9-1E2D-4F03F63F1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Voyager still functional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1F46EE-3F9E-AE41-FE42-FC8418F9F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3325578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Voyager 2</a:t>
            </a:r>
          </a:p>
          <a:p>
            <a:r>
              <a:rPr lang="en-US" dirty="0"/>
              <a:t>Jupiter: 1979</a:t>
            </a:r>
          </a:p>
          <a:p>
            <a:r>
              <a:rPr lang="en-US" dirty="0"/>
              <a:t>Saturn: 1981</a:t>
            </a:r>
          </a:p>
          <a:p>
            <a:r>
              <a:rPr lang="en-US" dirty="0"/>
              <a:t>Uranus: 1985</a:t>
            </a:r>
          </a:p>
          <a:p>
            <a:r>
              <a:rPr lang="en-US" dirty="0"/>
              <a:t>Neptune: 1989</a:t>
            </a:r>
          </a:p>
          <a:p>
            <a:r>
              <a:rPr lang="en-US" dirty="0"/>
              <a:t>Edge of solar system: 2018</a:t>
            </a:r>
          </a:p>
          <a:p>
            <a:endParaRPr lang="en-US" dirty="0"/>
          </a:p>
          <a:p>
            <a:r>
              <a:rPr lang="en-US" dirty="0"/>
              <a:t>Still sending data!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6BB69E-ECC8-DB65-440E-0F1F5A973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F3EAAB-5752-76B4-A0B2-5A0D6A3A7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3484" y="1131172"/>
            <a:ext cx="7496909" cy="505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5789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7B9B0-4DA9-6B11-BF8C-B9881DAB3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Space Network Canberra complex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6A8944-E1DA-32FA-2900-2DF639499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26</a:t>
            </a:fld>
            <a:endParaRPr lang="en-US"/>
          </a:p>
        </p:txBody>
      </p:sp>
      <p:pic>
        <p:nvPicPr>
          <p:cNvPr id="4100" name="Picture 4" descr="undefined">
            <a:extLst>
              <a:ext uri="{FF2B5EF4-FFF2-40B4-BE49-F238E27FC236}">
                <a16:creationId xmlns:a16="http://schemas.microsoft.com/office/drawing/2014/main" id="{BC5550A3-C17D-BFE3-3AF9-CF143D7DA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685" y="914400"/>
            <a:ext cx="8390618" cy="5591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83775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021E6-E9C4-1BEC-52F8-69B407C34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Space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DF73EF-AD33-BBD7-3852-330A4305D9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6394454" cy="5029200"/>
          </a:xfrm>
        </p:spPr>
        <p:txBody>
          <a:bodyPr/>
          <a:lstStyle/>
          <a:p>
            <a:r>
              <a:rPr lang="en-US" dirty="0"/>
              <a:t>Receives data from NASA deep space missions</a:t>
            </a:r>
          </a:p>
          <a:p>
            <a:r>
              <a:rPr lang="en-US" dirty="0"/>
              <a:t>70-meter antenna (~70 dB gain)</a:t>
            </a:r>
          </a:p>
          <a:p>
            <a:r>
              <a:rPr lang="en-US" dirty="0"/>
              <a:t>Array of four 34-meter antennas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211ABC-DDDB-BE97-47AE-814B5509E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27</a:t>
            </a:fld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5E92BF8-A365-DDC6-5E1B-1BAE5900B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784" y="228599"/>
            <a:ext cx="4465610" cy="5954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C5FF7767-DDE5-2C89-79F6-86A23585B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656" y="3205672"/>
            <a:ext cx="4653338" cy="3496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64685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CC672-771B-E049-6450-ADA3CF6D7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Voyager 2 path loss calculation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D58ABD-0530-166B-47A3-A8865A773D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Frequency: 8.415 GHz communication (100 kHz bandwidth)</a:t>
            </a:r>
          </a:p>
          <a:p>
            <a:r>
              <a:rPr lang="en-US" dirty="0"/>
              <a:t>Distance: 20,800,000,000 km (May 2025)</a:t>
            </a:r>
          </a:p>
          <a:p>
            <a:endParaRPr lang="en-US" dirty="0"/>
          </a:p>
          <a:p>
            <a:r>
              <a:rPr lang="en-US" dirty="0"/>
              <a:t>Free Space Path Loss: 317 dB</a:t>
            </a:r>
            <a:br>
              <a:rPr lang="en-US" dirty="0"/>
            </a:br>
            <a:r>
              <a:rPr lang="en-US" dirty="0"/>
              <a:t>Voyager 1 is further out: ~319 dB of Path Loss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 2002, FSPL was 308 dB (see source below)</a:t>
            </a:r>
          </a:p>
          <a:p>
            <a:pPr lvl="1"/>
            <a:r>
              <a:rPr lang="en-US" dirty="0"/>
              <a:t>So ~10 dB loss per 20 years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EB209-58F4-D800-1D94-497D751DD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C36152-2750-DDDF-F024-1E263BAB7ED9}"/>
              </a:ext>
            </a:extLst>
          </p:cNvPr>
          <p:cNvSpPr txBox="1"/>
          <p:nvPr/>
        </p:nvSpPr>
        <p:spPr>
          <a:xfrm>
            <a:off x="607595" y="6352143"/>
            <a:ext cx="77472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https://descanso.jpl.nasa.gov/DPSummary/Descanso4--Voyager_ed.pdf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0675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4AF37-26DE-E18F-AB48-84F66B577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factors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B416B7-F9A3-0D3A-6BEF-4407044FCA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Voyager 2 Transmit:</a:t>
            </a:r>
          </a:p>
          <a:p>
            <a:pPr lvl="1"/>
            <a:r>
              <a:rPr lang="en-US" dirty="0"/>
              <a:t>Transmission power: 41 dBm (12 Watts)</a:t>
            </a:r>
          </a:p>
          <a:p>
            <a:pPr lvl="1"/>
            <a:r>
              <a:rPr lang="en-US" dirty="0"/>
              <a:t>Antenna gain: 48 dB</a:t>
            </a:r>
          </a:p>
          <a:p>
            <a:pPr lvl="1"/>
            <a:endParaRPr lang="en-US" dirty="0"/>
          </a:p>
          <a:p>
            <a:r>
              <a:rPr lang="en-US" dirty="0"/>
              <a:t>DSN Receiver:</a:t>
            </a:r>
          </a:p>
          <a:p>
            <a:pPr lvl="1"/>
            <a:r>
              <a:rPr lang="en-US" dirty="0"/>
              <a:t>Antenna gain: 74 dB</a:t>
            </a:r>
          </a:p>
          <a:p>
            <a:pPr lvl="1"/>
            <a:endParaRPr lang="en-US" dirty="0"/>
          </a:p>
          <a:p>
            <a:r>
              <a:rPr lang="en-US" dirty="0"/>
              <a:t>Other factors:</a:t>
            </a:r>
          </a:p>
          <a:p>
            <a:pPr lvl="1"/>
            <a:r>
              <a:rPr lang="en-US" dirty="0"/>
              <a:t>Pointing error: -0.3 dB</a:t>
            </a:r>
          </a:p>
          <a:p>
            <a:pPr lvl="1"/>
            <a:r>
              <a:rPr lang="en-US" dirty="0"/>
              <a:t>Atmospheric loss: -0.04 dB</a:t>
            </a:r>
          </a:p>
          <a:p>
            <a:pPr lvl="1"/>
            <a:r>
              <a:rPr lang="en-US" dirty="0"/>
              <a:t>Polarization loss: -0.08 dB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81CDBA-8454-5746-938D-B017DDE93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588433-31D0-F0EE-14DB-D6FC0B6A700D}"/>
              </a:ext>
            </a:extLst>
          </p:cNvPr>
          <p:cNvSpPr txBox="1"/>
          <p:nvPr/>
        </p:nvSpPr>
        <p:spPr>
          <a:xfrm>
            <a:off x="607595" y="6352143"/>
            <a:ext cx="77472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https://descanso.jpl.nasa.gov/DPSummary/Descanso4--Voyager_ed.pdf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691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EF959-C62E-4F8A-8D4C-BEF087A77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EDBE37-7B8E-47BF-A4AD-CD288F601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Understand the capabilities and restrictions of satellite communication</a:t>
            </a:r>
          </a:p>
          <a:p>
            <a:endParaRPr lang="en-US" dirty="0"/>
          </a:p>
          <a:p>
            <a:r>
              <a:rPr lang="en-US" dirty="0"/>
              <a:t>Explore real-world satellite communication</a:t>
            </a:r>
          </a:p>
          <a:p>
            <a:endParaRPr lang="en-US" dirty="0"/>
          </a:p>
          <a:p>
            <a:r>
              <a:rPr lang="en-US" dirty="0"/>
              <a:t>Discuss directions for cellular-to-satellite communication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366CAC-B34E-4A3F-AB6B-24F84A057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195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113A9-C40F-960C-9B20-3FD817493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Total received power from Voyager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02AAE6-8637-E89E-E698-94C825B62C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Received power: 41 + 48 + 74 - ~1 -317 = -155 dBm </a:t>
            </a:r>
          </a:p>
          <a:p>
            <a:endParaRPr lang="en-US" dirty="0"/>
          </a:p>
          <a:p>
            <a:r>
              <a:rPr lang="en-US" dirty="0"/>
              <a:t>Compare to minimum receive sensitivity for IoT protocols:</a:t>
            </a:r>
          </a:p>
          <a:p>
            <a:pPr lvl="1"/>
            <a:r>
              <a:rPr lang="en-US" dirty="0"/>
              <a:t>-95 dBm for BLE</a:t>
            </a:r>
          </a:p>
          <a:p>
            <a:pPr lvl="1"/>
            <a:r>
              <a:rPr lang="en-US" dirty="0"/>
              <a:t>-119 dBm for LoRa</a:t>
            </a:r>
          </a:p>
          <a:p>
            <a:pPr lvl="1"/>
            <a:r>
              <a:rPr lang="en-US" dirty="0"/>
              <a:t>-141 dBm for NB-IoT</a:t>
            </a:r>
          </a:p>
          <a:p>
            <a:pPr lvl="1"/>
            <a:endParaRPr lang="en-US" dirty="0"/>
          </a:p>
          <a:p>
            <a:r>
              <a:rPr lang="en-US" dirty="0"/>
              <a:t>Voyager transmits at 160 bps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55137D-C55A-0E68-5718-91FA76D1E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D742FE-213E-83C3-1D8A-6D01D4352E33}"/>
              </a:ext>
            </a:extLst>
          </p:cNvPr>
          <p:cNvSpPr txBox="1"/>
          <p:nvPr/>
        </p:nvSpPr>
        <p:spPr>
          <a:xfrm>
            <a:off x="607595" y="6352143"/>
            <a:ext cx="77472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https://descanso.jpl.nasa.gov/DPSummary/Descanso4--Voyager_ed.pdf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6773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67AAB-0142-78E8-BC3A-D5899744F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Voyager uplink math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F5DCC-E6DD-4D7C-D0FD-DEF90417D1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Biggest difference: transmission power 72.55 dBm (18 kW)</a:t>
            </a:r>
          </a:p>
          <a:p>
            <a:pPr lvl="1"/>
            <a:endParaRPr lang="en-US" dirty="0"/>
          </a:p>
          <a:p>
            <a:r>
              <a:rPr lang="en-US" dirty="0"/>
              <a:t>Antennas and frequency are slightly different too</a:t>
            </a:r>
          </a:p>
          <a:p>
            <a:pPr lvl="1"/>
            <a:r>
              <a:rPr lang="en-US" dirty="0"/>
              <a:t>DSN 62 dB gain, Voyager 34.6 dB gain</a:t>
            </a:r>
          </a:p>
          <a:p>
            <a:pPr lvl="1"/>
            <a:r>
              <a:rPr lang="en-US" dirty="0"/>
              <a:t>FSPL (at 2.113 GHz): 305 dB</a:t>
            </a:r>
          </a:p>
          <a:p>
            <a:pPr lvl="1"/>
            <a:endParaRPr lang="en-US" dirty="0"/>
          </a:p>
          <a:p>
            <a:r>
              <a:rPr lang="en-US" dirty="0"/>
              <a:t>Received power: 72.55 + 62 + 34.6 - ~1 -305 = -137 dBm</a:t>
            </a:r>
          </a:p>
          <a:p>
            <a:pPr lvl="1"/>
            <a:r>
              <a:rPr lang="en-US" dirty="0"/>
              <a:t>Almost 20 dB better than downlink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CED5B8-F52F-7824-8C74-BEA39D585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EA048A-7F77-7DA6-AF80-1B10542D035C}"/>
              </a:ext>
            </a:extLst>
          </p:cNvPr>
          <p:cNvSpPr txBox="1"/>
          <p:nvPr/>
        </p:nvSpPr>
        <p:spPr>
          <a:xfrm>
            <a:off x="607595" y="6352143"/>
            <a:ext cx="77472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https://descanso.jpl.nasa.gov/DPSummary/Descanso4--Voyager_ed.pdf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7402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78C724-3839-4D76-A707-B4C23905D0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/>
              <a:t>Overview</a:t>
            </a:r>
          </a:p>
          <a:p>
            <a:pPr lvl="1"/>
            <a:endParaRPr lang="en-US" dirty="0"/>
          </a:p>
          <a:p>
            <a:r>
              <a:rPr lang="en-US" dirty="0"/>
              <a:t>Satellite Communication</a:t>
            </a:r>
          </a:p>
          <a:p>
            <a:pPr lvl="1"/>
            <a:r>
              <a:rPr lang="en-US" dirty="0"/>
              <a:t>Voyager</a:t>
            </a:r>
          </a:p>
          <a:p>
            <a:pPr lvl="1"/>
            <a:endParaRPr lang="en-US" dirty="0"/>
          </a:p>
          <a:p>
            <a:r>
              <a:rPr lang="en-US" b="1" dirty="0"/>
              <a:t>Satellite Communications Providers</a:t>
            </a:r>
          </a:p>
          <a:p>
            <a:pPr lvl="1"/>
            <a:endParaRPr lang="en-US" dirty="0"/>
          </a:p>
          <a:p>
            <a:r>
              <a:rPr lang="en-US" dirty="0"/>
              <a:t>Cellular-to-Satellite Communication</a:t>
            </a:r>
          </a:p>
          <a:p>
            <a:pPr lvl="1"/>
            <a:endParaRPr lang="en-US" b="1" dirty="0"/>
          </a:p>
          <a:p>
            <a:endParaRPr lang="en-US" b="1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9297343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>
            <a:extLst>
              <a:ext uri="{FF2B5EF4-FFF2-40B4-BE49-F238E27FC236}">
                <a16:creationId xmlns:a16="http://schemas.microsoft.com/office/drawing/2014/main" id="{41AA5DD0-7C92-0FD6-31DD-AAB571B00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0540" y="340618"/>
            <a:ext cx="3681314" cy="2678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DA2D10-3EB8-63D5-2815-ED3227D62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Iridium Constellation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1CA06-3149-6D08-69DA-AEF0148D51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7599594" cy="1111685"/>
          </a:xfrm>
        </p:spPr>
        <p:txBody>
          <a:bodyPr/>
          <a:lstStyle/>
          <a:p>
            <a:r>
              <a:rPr lang="en-US" dirty="0"/>
              <a:t>Active since 1997</a:t>
            </a:r>
          </a:p>
          <a:p>
            <a:r>
              <a:rPr lang="en-US" dirty="0"/>
              <a:t>82 active satellites in LEO for global coverage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5F2A81-AB32-A806-6E5E-A1252D0C1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33</a:t>
            </a:fld>
            <a:endParaRPr lang="en-US"/>
          </a:p>
        </p:txBody>
      </p:sp>
      <p:pic>
        <p:nvPicPr>
          <p:cNvPr id="7170" name="Picture 2" descr="undefined">
            <a:extLst>
              <a:ext uri="{FF2B5EF4-FFF2-40B4-BE49-F238E27FC236}">
                <a16:creationId xmlns:a16="http://schemas.microsoft.com/office/drawing/2014/main" id="{772BC7CC-40C6-2034-9F1F-79D1A81D1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43" y="2396077"/>
            <a:ext cx="7552246" cy="377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095E55C-3FAD-8667-B202-FED91F442D5D}"/>
              </a:ext>
            </a:extLst>
          </p:cNvPr>
          <p:cNvSpPr txBox="1">
            <a:spLocks/>
          </p:cNvSpPr>
          <p:nvPr/>
        </p:nvSpPr>
        <p:spPr>
          <a:xfrm>
            <a:off x="8340540" y="3549084"/>
            <a:ext cx="3196517" cy="262311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Each green dot is a satellite</a:t>
            </a:r>
          </a:p>
          <a:p>
            <a:r>
              <a:rPr lang="en-US" dirty="0"/>
              <a:t>Yellow is coverage</a:t>
            </a:r>
          </a:p>
          <a:p>
            <a:r>
              <a:rPr lang="en-US" dirty="0"/>
              <a:t>Red is overlapping coverage</a:t>
            </a:r>
          </a:p>
        </p:txBody>
      </p:sp>
    </p:spTree>
    <p:extLst>
      <p:ext uri="{BB962C8B-B14F-4D97-AF65-F5344CB8AC3E}">
        <p14:creationId xmlns:p14="http://schemas.microsoft.com/office/powerpoint/2010/main" val="42690277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B0175-E746-CF71-494A-A99A63AD9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Iridium satellite phones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EB3CD-5557-24E8-AD5D-31D4496C8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4477" y="1143000"/>
            <a:ext cx="5824602" cy="50292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Initially marketed as general consumer phones</a:t>
            </a:r>
          </a:p>
          <a:p>
            <a:pPr lvl="1"/>
            <a:r>
              <a:rPr lang="en-US" dirty="0"/>
              <a:t>Total failure leading to bankruptcy</a:t>
            </a:r>
          </a:p>
          <a:p>
            <a:pPr lvl="1"/>
            <a:endParaRPr lang="en-US" dirty="0"/>
          </a:p>
          <a:p>
            <a:r>
              <a:rPr lang="en-US" dirty="0"/>
              <a:t>Modern focus: highly reliable global niche</a:t>
            </a:r>
          </a:p>
          <a:p>
            <a:pPr lvl="1"/>
            <a:r>
              <a:rPr lang="en-US" dirty="0"/>
              <a:t>Journalists, explorers, military</a:t>
            </a:r>
          </a:p>
          <a:p>
            <a:pPr lvl="1"/>
            <a:endParaRPr lang="en-US" dirty="0"/>
          </a:p>
          <a:p>
            <a:r>
              <a:rPr lang="en-US" dirty="0"/>
              <a:t>SMS and Voice service</a:t>
            </a:r>
          </a:p>
          <a:p>
            <a:pPr lvl="1"/>
            <a:r>
              <a:rPr lang="en-US" dirty="0"/>
              <a:t>Up to 4 hours of talk time</a:t>
            </a:r>
          </a:p>
          <a:p>
            <a:pPr lvl="1"/>
            <a:endParaRPr lang="en-US" dirty="0"/>
          </a:p>
          <a:p>
            <a:r>
              <a:rPr lang="en-US" dirty="0"/>
              <a:t>Costs</a:t>
            </a:r>
          </a:p>
          <a:p>
            <a:pPr lvl="1"/>
            <a:r>
              <a:rPr lang="en-US" dirty="0"/>
              <a:t>$1800 for phone</a:t>
            </a:r>
          </a:p>
          <a:p>
            <a:pPr lvl="1"/>
            <a:r>
              <a:rPr lang="en-US" dirty="0"/>
              <a:t>Roughly $1 per minute for global voice coverage</a:t>
            </a:r>
          </a:p>
          <a:p>
            <a:pPr lvl="1"/>
            <a:r>
              <a:rPr lang="en-US" dirty="0"/>
              <a:t>$400 gets you 3000 text messages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0A35F7-7113-7093-C56F-94689A947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34</a:t>
            </a:fld>
            <a:endParaRPr lang="en-US"/>
          </a:p>
        </p:txBody>
      </p:sp>
      <p:pic>
        <p:nvPicPr>
          <p:cNvPr id="8196" name="Picture 4" descr="Iridium Extreme in Safety Yellow">
            <a:extLst>
              <a:ext uri="{FF2B5EF4-FFF2-40B4-BE49-F238E27FC236}">
                <a16:creationId xmlns:a16="http://schemas.microsoft.com/office/drawing/2014/main" id="{F173BBB4-3FC8-76AE-E2B7-BEB4D8070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42" y="1393520"/>
            <a:ext cx="1869962" cy="452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>
            <a:extLst>
              <a:ext uri="{FF2B5EF4-FFF2-40B4-BE49-F238E27FC236}">
                <a16:creationId xmlns:a16="http://schemas.microsoft.com/office/drawing/2014/main" id="{6B564663-B4F2-6856-CC10-68C2BB01E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398" y="320495"/>
            <a:ext cx="3521951" cy="3108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2192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FF14F-435C-3D8E-1315-420F541BF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Iridium from a device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48CC64-304E-49DA-BA5E-DE5B0F113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6400799" cy="5029200"/>
          </a:xfrm>
        </p:spPr>
        <p:txBody>
          <a:bodyPr/>
          <a:lstStyle/>
          <a:p>
            <a:r>
              <a:rPr lang="en-US" dirty="0" err="1"/>
              <a:t>RockBLOCK</a:t>
            </a:r>
            <a:r>
              <a:rPr lang="en-US" dirty="0"/>
              <a:t> radio module</a:t>
            </a:r>
          </a:p>
          <a:p>
            <a:pPr lvl="1"/>
            <a:r>
              <a:rPr lang="en-US" dirty="0"/>
              <a:t>$268</a:t>
            </a:r>
          </a:p>
          <a:p>
            <a:pPr lvl="1"/>
            <a:r>
              <a:rPr lang="en-US" dirty="0"/>
              <a:t>5V at 500 mA (max)</a:t>
            </a:r>
          </a:p>
          <a:p>
            <a:pPr lvl="2"/>
            <a:r>
              <a:rPr lang="en-US" dirty="0"/>
              <a:t>Comparable to cellular modems</a:t>
            </a:r>
          </a:p>
          <a:p>
            <a:pPr lvl="2"/>
            <a:endParaRPr lang="en-US" dirty="0"/>
          </a:p>
          <a:p>
            <a:r>
              <a:rPr lang="en-US" dirty="0"/>
              <a:t>Communication</a:t>
            </a:r>
          </a:p>
          <a:p>
            <a:pPr lvl="1"/>
            <a:r>
              <a:rPr lang="en-US" dirty="0"/>
              <a:t>340 byte uplink packets</a:t>
            </a:r>
          </a:p>
          <a:p>
            <a:pPr lvl="1"/>
            <a:r>
              <a:rPr lang="en-US" dirty="0"/>
              <a:t>270 byte downlink packets</a:t>
            </a:r>
          </a:p>
          <a:p>
            <a:pPr lvl="1"/>
            <a:endParaRPr lang="en-US" dirty="0"/>
          </a:p>
          <a:p>
            <a:r>
              <a:rPr lang="en-US" dirty="0"/>
              <a:t>$15 per month active</a:t>
            </a:r>
            <a:br>
              <a:rPr lang="en-US" dirty="0"/>
            </a:br>
            <a:r>
              <a:rPr lang="en-US" dirty="0"/>
              <a:t>plus ~$0.003 per byte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FAD5A7-96FE-4700-5A62-E39A0D07E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35</a:t>
            </a:fld>
            <a:endParaRPr lang="en-US"/>
          </a:p>
        </p:txBody>
      </p:sp>
      <p:pic>
        <p:nvPicPr>
          <p:cNvPr id="9218" name="Picture 2" descr="RockBLOCK 9603N - Iridium SatComm Module">
            <a:extLst>
              <a:ext uri="{FF2B5EF4-FFF2-40B4-BE49-F238E27FC236}">
                <a16:creationId xmlns:a16="http://schemas.microsoft.com/office/drawing/2014/main" id="{175A440F-768C-8AEB-DB67-58C4F8511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394" y="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94CC59-31E7-4E82-39B9-1F2FE61E304C}"/>
              </a:ext>
            </a:extLst>
          </p:cNvPr>
          <p:cNvSpPr txBox="1"/>
          <p:nvPr/>
        </p:nvSpPr>
        <p:spPr>
          <a:xfrm>
            <a:off x="607595" y="6260068"/>
            <a:ext cx="6093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https://www.sparkfun.com/products/14498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0325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71B45-94DB-2616-4F21-8FE1A6EF4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Starlink</a:t>
            </a:r>
            <a:r>
              <a:rPr lang="en-US" dirty="0"/>
              <a:t> constellation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853410-A206-FD04-B14C-1EEA3F9E0E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143000"/>
            <a:ext cx="7058335" cy="1737986"/>
          </a:xfrm>
        </p:spPr>
        <p:txBody>
          <a:bodyPr>
            <a:normAutofit/>
          </a:bodyPr>
          <a:lstStyle/>
          <a:p>
            <a:r>
              <a:rPr lang="en-US" dirty="0"/>
              <a:t>Over 7500 satellites (as of May 2025)</a:t>
            </a:r>
          </a:p>
          <a:p>
            <a:pPr lvl="1"/>
            <a:r>
              <a:rPr lang="en-US" dirty="0"/>
              <a:t>12000-34000 planned</a:t>
            </a:r>
          </a:p>
          <a:p>
            <a:r>
              <a:rPr lang="en-US" dirty="0"/>
              <a:t>Service began in 2021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84D5DA-10BE-856C-7E75-B20D8D3BD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36</a:t>
            </a:fld>
            <a:endParaRPr lang="en-US"/>
          </a:p>
        </p:txBody>
      </p:sp>
      <p:pic>
        <p:nvPicPr>
          <p:cNvPr id="10244" name="Picture 4" descr="undefined">
            <a:extLst>
              <a:ext uri="{FF2B5EF4-FFF2-40B4-BE49-F238E27FC236}">
                <a16:creationId xmlns:a16="http://schemas.microsoft.com/office/drawing/2014/main" id="{19D068EF-C1AB-FE44-DCCF-0553F4103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019" y="343781"/>
            <a:ext cx="2981195" cy="151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>
            <a:extLst>
              <a:ext uri="{FF2B5EF4-FFF2-40B4-BE49-F238E27FC236}">
                <a16:creationId xmlns:a16="http://schemas.microsoft.com/office/drawing/2014/main" id="{1CB4AAB1-868F-859E-C48F-741C88C12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887" y="2107252"/>
            <a:ext cx="6465518" cy="4157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undefined">
            <a:extLst>
              <a:ext uri="{FF2B5EF4-FFF2-40B4-BE49-F238E27FC236}">
                <a16:creationId xmlns:a16="http://schemas.microsoft.com/office/drawing/2014/main" id="{F0D88CB5-9F66-93D7-2E3D-93C72370D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94" y="2764271"/>
            <a:ext cx="4077140" cy="3865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78502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7C2A9-D609-D920-A297-44CB64BFA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Starlink</a:t>
            </a:r>
            <a:r>
              <a:rPr lang="en-US" dirty="0"/>
              <a:t> is deployed in LEO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B56182-DB5E-55C7-533A-A8246F756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10972800" cy="2237762"/>
          </a:xfrm>
        </p:spPr>
        <p:txBody>
          <a:bodyPr>
            <a:normAutofit/>
          </a:bodyPr>
          <a:lstStyle/>
          <a:p>
            <a:r>
              <a:rPr lang="en-US" dirty="0"/>
              <a:t>LEO orbit allows much lower latency for communication than GEO</a:t>
            </a:r>
          </a:p>
          <a:p>
            <a:pPr lvl="1"/>
            <a:r>
              <a:rPr lang="en-US" dirty="0"/>
              <a:t>~60-70x faster</a:t>
            </a:r>
          </a:p>
          <a:p>
            <a:pPr lvl="1"/>
            <a:r>
              <a:rPr lang="en-US" dirty="0"/>
              <a:t>Which enables voice/video operation</a:t>
            </a:r>
          </a:p>
          <a:p>
            <a:r>
              <a:rPr lang="en-US" dirty="0"/>
              <a:t>Downside is more frequent replacement of satellites</a:t>
            </a:r>
          </a:p>
          <a:p>
            <a:pPr lvl="1"/>
            <a:r>
              <a:rPr lang="en-US" dirty="0"/>
              <a:t>Which is necessary for technology improvements anyways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715BC5-469E-9874-54FB-BBB9136DB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C2DA5E-FEEA-2A97-8E54-C191C6712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3824" y="3477239"/>
            <a:ext cx="5761974" cy="301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3775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D7664-92E2-9F7D-159B-39801E1A8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Starlink</a:t>
            </a:r>
            <a:r>
              <a:rPr lang="en-US" dirty="0"/>
              <a:t> targets consumer connectivity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FCE816-54C9-80D6-670E-93C05DF102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7146016" cy="5029200"/>
          </a:xfrm>
        </p:spPr>
        <p:txBody>
          <a:bodyPr/>
          <a:lstStyle/>
          <a:p>
            <a:r>
              <a:rPr lang="en-US" dirty="0"/>
              <a:t>Broadband via satellite</a:t>
            </a:r>
          </a:p>
          <a:p>
            <a:pPr lvl="1"/>
            <a:r>
              <a:rPr lang="en-US" dirty="0"/>
              <a:t>25-100 Mbps down, 5-10 Mbps up</a:t>
            </a:r>
          </a:p>
          <a:p>
            <a:pPr lvl="1"/>
            <a:r>
              <a:rPr lang="en-US" dirty="0"/>
              <a:t>25-60 </a:t>
            </a:r>
            <a:r>
              <a:rPr lang="en-US" dirty="0" err="1"/>
              <a:t>ms</a:t>
            </a:r>
            <a:r>
              <a:rPr lang="en-US" dirty="0"/>
              <a:t> latency</a:t>
            </a:r>
          </a:p>
          <a:p>
            <a:pPr lvl="1"/>
            <a:endParaRPr lang="en-US" dirty="0"/>
          </a:p>
          <a:p>
            <a:r>
              <a:rPr lang="en-US" dirty="0"/>
              <a:t>Anywhere on Earth below 60° latitude</a:t>
            </a:r>
          </a:p>
          <a:p>
            <a:pPr lvl="1"/>
            <a:r>
              <a:rPr lang="en-US" dirty="0"/>
              <a:t>But communications must be approved by individual countries (~40 so far)</a:t>
            </a:r>
          </a:p>
          <a:p>
            <a:pPr lvl="1"/>
            <a:endParaRPr lang="en-US" dirty="0"/>
          </a:p>
          <a:p>
            <a:r>
              <a:rPr lang="en-US" dirty="0"/>
              <a:t>Costs</a:t>
            </a:r>
          </a:p>
          <a:p>
            <a:pPr lvl="1"/>
            <a:r>
              <a:rPr lang="en-US" dirty="0"/>
              <a:t>$600 for a hardware kit</a:t>
            </a:r>
          </a:p>
          <a:p>
            <a:pPr lvl="1"/>
            <a:r>
              <a:rPr lang="en-US" dirty="0"/>
              <a:t>$120/month for continuous service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D2443C-42A4-7E87-DBF7-3CFD2512F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38</a:t>
            </a:fld>
            <a:endParaRPr lang="en-US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713A7A1F-39DE-9919-6B22-DF9A0828A7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2"/>
          <a:stretch/>
        </p:blipFill>
        <p:spPr bwMode="auto">
          <a:xfrm>
            <a:off x="8353052" y="422145"/>
            <a:ext cx="3272348" cy="5277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256B7C-4448-F086-112B-C796336A6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7505" y="4679752"/>
            <a:ext cx="3411093" cy="2039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9296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7A7C0-B6A0-1649-9746-244018749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Starlink</a:t>
            </a:r>
            <a:r>
              <a:rPr lang="en-US" dirty="0"/>
              <a:t> growth over two-year period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53FC7D-2473-6003-930C-777C4A2744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6745183" cy="5029200"/>
          </a:xfrm>
        </p:spPr>
        <p:txBody>
          <a:bodyPr/>
          <a:lstStyle/>
          <a:p>
            <a:r>
              <a:rPr lang="en-US" dirty="0"/>
              <a:t>Growth in subscribers has been sustained by growth in satellite deployments</a:t>
            </a:r>
          </a:p>
          <a:p>
            <a:endParaRPr lang="en-US" dirty="0"/>
          </a:p>
          <a:p>
            <a:r>
              <a:rPr lang="en-US" dirty="0"/>
              <a:t>Roughly 1 satellite per 650 users</a:t>
            </a:r>
            <a:br>
              <a:rPr lang="en-US" dirty="0"/>
            </a:br>
            <a:r>
              <a:rPr lang="en-US" dirty="0"/>
              <a:t>(May 2025)</a:t>
            </a:r>
          </a:p>
          <a:p>
            <a:pPr lvl="1"/>
            <a:r>
              <a:rPr lang="en-US" dirty="0"/>
              <a:t>7500 satellites and 5 million users</a:t>
            </a:r>
          </a:p>
          <a:p>
            <a:endParaRPr lang="en-US" dirty="0"/>
          </a:p>
          <a:p>
            <a:r>
              <a:rPr lang="en-US" dirty="0"/>
              <a:t>Note: download speed chart cuts off in 2023…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E88EE3-3846-61F8-65E8-FC54B75E1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CFFCBD-FAC5-5650-0079-483C76465A91}"/>
              </a:ext>
            </a:extLst>
          </p:cNvPr>
          <p:cNvSpPr txBox="1"/>
          <p:nvPr/>
        </p:nvSpPr>
        <p:spPr>
          <a:xfrm>
            <a:off x="607595" y="6260068"/>
            <a:ext cx="6093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https://en.wikipedia.org/wiki/Starlink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3832B4A-63A9-A51B-CA13-0F85F15E9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696" y="396289"/>
            <a:ext cx="3369501" cy="2025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66BB15E-E029-974B-2CF7-85A112481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695" y="2482033"/>
            <a:ext cx="3369501" cy="4056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14022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78C724-3839-4D76-A707-B4C23905D0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b="1" dirty="0"/>
              <a:t>Overview</a:t>
            </a:r>
          </a:p>
          <a:p>
            <a:pPr lvl="1"/>
            <a:endParaRPr lang="en-US" dirty="0"/>
          </a:p>
          <a:p>
            <a:r>
              <a:rPr lang="en-US" dirty="0"/>
              <a:t>Satellite Communication</a:t>
            </a:r>
          </a:p>
          <a:p>
            <a:pPr lvl="1"/>
            <a:r>
              <a:rPr lang="en-US" dirty="0"/>
              <a:t>Voyager</a:t>
            </a:r>
          </a:p>
          <a:p>
            <a:pPr lvl="1"/>
            <a:endParaRPr lang="en-US" dirty="0"/>
          </a:p>
          <a:p>
            <a:r>
              <a:rPr lang="en-US" dirty="0"/>
              <a:t>Satellite Communications Providers</a:t>
            </a:r>
          </a:p>
          <a:p>
            <a:pPr lvl="1"/>
            <a:endParaRPr lang="en-US" dirty="0"/>
          </a:p>
          <a:p>
            <a:r>
              <a:rPr lang="en-US" dirty="0"/>
              <a:t>Cellular-to-Satellite Communication</a:t>
            </a:r>
          </a:p>
          <a:p>
            <a:pPr lvl="1"/>
            <a:endParaRPr lang="en-US" b="1" dirty="0"/>
          </a:p>
          <a:p>
            <a:endParaRPr lang="en-US" b="1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5958611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63194-B900-A63E-B220-9810E9386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Starlink</a:t>
            </a:r>
            <a:r>
              <a:rPr lang="en-US" dirty="0"/>
              <a:t> operation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22B41C-7984-8486-165F-256844F02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DC51D3-17C1-9784-4A76-EA92F5F6BE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2535" y="1143000"/>
            <a:ext cx="10257859" cy="5029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B7350F7-D4A5-08D9-9E43-B3440A480D13}"/>
              </a:ext>
            </a:extLst>
          </p:cNvPr>
          <p:cNvSpPr txBox="1"/>
          <p:nvPr/>
        </p:nvSpPr>
        <p:spPr>
          <a:xfrm>
            <a:off x="607594" y="6356350"/>
            <a:ext cx="69456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https://mikepuchol.com/modeling-starlink-capacity-843b2387f501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2479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EA4AF-F8CD-0F61-DE1C-D52002CBF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Starlink</a:t>
            </a:r>
            <a:r>
              <a:rPr lang="en-US" dirty="0"/>
              <a:t> user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E86900-5238-6151-943C-5876F94F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8373567" cy="5029200"/>
          </a:xfrm>
        </p:spPr>
        <p:txBody>
          <a:bodyPr/>
          <a:lstStyle/>
          <a:p>
            <a:r>
              <a:rPr lang="en-US" dirty="0" err="1"/>
              <a:t>Starlink</a:t>
            </a:r>
            <a:r>
              <a:rPr lang="en-US" dirty="0"/>
              <a:t> cells are 15 miles in diameter</a:t>
            </a:r>
          </a:p>
          <a:p>
            <a:endParaRPr lang="en-US" dirty="0"/>
          </a:p>
          <a:p>
            <a:r>
              <a:rPr lang="en-US" dirty="0"/>
              <a:t>Each satellite can communicate with 8 cells simultaneously (8 beams)</a:t>
            </a:r>
          </a:p>
          <a:p>
            <a:pPr lvl="1"/>
            <a:r>
              <a:rPr lang="en-US" dirty="0"/>
              <a:t>Cells can be directed at any location in view of the satellite</a:t>
            </a:r>
          </a:p>
          <a:p>
            <a:pPr lvl="1"/>
            <a:r>
              <a:rPr lang="en-US" dirty="0"/>
              <a:t>Can redirect cell locations quickly to time divide one beam into many cells per second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4F58F0-2BEF-0474-2C77-43D1C8A19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DEAC94-A8FA-EF49-5C35-F7314671F9E0}"/>
              </a:ext>
            </a:extLst>
          </p:cNvPr>
          <p:cNvSpPr txBox="1"/>
          <p:nvPr/>
        </p:nvSpPr>
        <p:spPr>
          <a:xfrm>
            <a:off x="607594" y="6400800"/>
            <a:ext cx="66950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http://www.satmagazine.com/story.php?number=1026762698</a:t>
            </a:r>
            <a:endParaRPr lang="en-US" dirty="0"/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006DB1E1-7142-0199-DED8-6238EB964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3369" y="685800"/>
            <a:ext cx="2867025" cy="526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7264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0CB4C-EA1D-B0DB-B885-7BCAA114A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Starlink</a:t>
            </a:r>
            <a:r>
              <a:rPr lang="en-US" dirty="0"/>
              <a:t> ground stations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9E52EA-5CFF-EBEA-E298-B74BDBE021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5667945" cy="50292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Ground stations deployed worldwide</a:t>
            </a:r>
          </a:p>
          <a:p>
            <a:pPr lvl="1"/>
            <a:r>
              <a:rPr lang="en-US" dirty="0"/>
              <a:t>Not entirely clear how many? 30-200</a:t>
            </a:r>
          </a:p>
          <a:p>
            <a:endParaRPr lang="en-US" dirty="0"/>
          </a:p>
          <a:p>
            <a:r>
              <a:rPr lang="en-US" dirty="0"/>
              <a:t>20 Gbps throughput from satellite to ground station (shared among all its cells)</a:t>
            </a:r>
          </a:p>
          <a:p>
            <a:endParaRPr lang="en-US" dirty="0"/>
          </a:p>
          <a:p>
            <a:r>
              <a:rPr lang="en-US" dirty="0"/>
              <a:t>Some regions (including eastern US) have a limitation on the band </a:t>
            </a:r>
            <a:r>
              <a:rPr lang="en-US" dirty="0" err="1"/>
              <a:t>Starlink</a:t>
            </a:r>
            <a:r>
              <a:rPr lang="en-US" dirty="0"/>
              <a:t> is using for downlink</a:t>
            </a:r>
          </a:p>
          <a:p>
            <a:pPr lvl="1"/>
            <a:r>
              <a:rPr lang="en-US" dirty="0" err="1"/>
              <a:t>Starlink</a:t>
            </a:r>
            <a:r>
              <a:rPr lang="en-US" dirty="0"/>
              <a:t> only gets to use 50% of it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2EBE7-9779-F06F-60A4-886526B25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42</a:t>
            </a:fld>
            <a:endParaRPr lang="en-US"/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65EF0763-F4AD-2EDA-36C6-B2BE15106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061" y="369690"/>
            <a:ext cx="3984255" cy="2387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>
            <a:extLst>
              <a:ext uri="{FF2B5EF4-FFF2-40B4-BE49-F238E27FC236}">
                <a16:creationId xmlns:a16="http://schemas.microsoft.com/office/drawing/2014/main" id="{D8526001-78D8-6A2D-9E36-F599A36EA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069" y="2839854"/>
            <a:ext cx="4486360" cy="335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B3DFCC-EE95-F3D7-3849-99C1591FE4DB}"/>
              </a:ext>
            </a:extLst>
          </p:cNvPr>
          <p:cNvSpPr txBox="1"/>
          <p:nvPr/>
        </p:nvSpPr>
        <p:spPr>
          <a:xfrm>
            <a:off x="607595" y="6259810"/>
            <a:ext cx="106328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4"/>
              </a:rPr>
              <a:t>https://www.pcmag.com/news/what-is-a-starlink-pop-how-ground-stations-improve-latency-capacity</a:t>
            </a:r>
            <a:endParaRPr lang="en-US" sz="1200" dirty="0"/>
          </a:p>
          <a:p>
            <a:r>
              <a:rPr lang="en-US" sz="1200" dirty="0">
                <a:hlinkClick r:id="rId5"/>
              </a:rPr>
              <a:t>https://starlinkinstallationpros.com/starlink-ground-station-backbone-of-satellite-internet/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97254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9B02A-692F-A299-99A4-9B1708F82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Starlink</a:t>
            </a:r>
            <a:r>
              <a:rPr lang="en-US" dirty="0"/>
              <a:t> inter-satellite links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74A01A-217C-3C8E-5C73-E4B857122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4828701" cy="5029200"/>
          </a:xfrm>
        </p:spPr>
        <p:txBody>
          <a:bodyPr/>
          <a:lstStyle/>
          <a:p>
            <a:r>
              <a:rPr lang="en-US" dirty="0"/>
              <a:t>What if a ground station isn’t in view?</a:t>
            </a:r>
          </a:p>
          <a:p>
            <a:pPr lvl="1"/>
            <a:r>
              <a:rPr lang="en-US" dirty="0"/>
              <a:t>Use mesh networks!!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Uses lasers to communicate with nearby satellites</a:t>
            </a:r>
          </a:p>
          <a:p>
            <a:pPr lvl="1"/>
            <a:r>
              <a:rPr lang="en-US" dirty="0"/>
              <a:t>Position of each satellite is well-known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B83054-1B49-1883-030A-8E0F5D710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43</a:t>
            </a:fld>
            <a:endParaRPr lang="en-US"/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0ED648DC-A2C9-8C0B-9CC1-CFD2FA11A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321" y="2762220"/>
            <a:ext cx="6056073" cy="368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>
            <a:extLst>
              <a:ext uri="{FF2B5EF4-FFF2-40B4-BE49-F238E27FC236}">
                <a16:creationId xmlns:a16="http://schemas.microsoft.com/office/drawing/2014/main" id="{738F1DFA-875B-819A-455A-021161E4D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314" y="231796"/>
            <a:ext cx="3250422" cy="225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0019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E378E-C3B1-40B9-1890-6F95A8320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Amazon’s response: Project Kuiper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2641A-93D6-F9CD-AB43-FEE3783955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First prototype satellites in 2023</a:t>
            </a:r>
          </a:p>
          <a:p>
            <a:r>
              <a:rPr lang="en-US" dirty="0"/>
              <a:t>Service sometime in 2025?</a:t>
            </a:r>
          </a:p>
          <a:p>
            <a:pPr lvl="1"/>
            <a:r>
              <a:rPr lang="en-US" dirty="0"/>
              <a:t>Planned constellation of 3000 satellites with launches in 2025</a:t>
            </a:r>
          </a:p>
          <a:p>
            <a:pPr lvl="1"/>
            <a:endParaRPr lang="en-US" dirty="0"/>
          </a:p>
          <a:p>
            <a:r>
              <a:rPr lang="en-US" dirty="0"/>
              <a:t>One advantage: AWS “ground station as a service” already exists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6096CF-69B4-BCFE-67A5-79576C1D6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44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1997E14-0739-6E4E-393F-F0526CD0B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104" y="3657600"/>
            <a:ext cx="8235780" cy="309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52559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ED4E8CB-AA16-4EF4-ED35-F17FD9DF7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Satellite broadband providers (2023)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5E6D82-C83D-9DD4-B28C-E46B7D92B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C3BCA4-2DEC-E5B0-A462-F755AC778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1988" y="1129950"/>
            <a:ext cx="7964011" cy="50108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2F8B8A2-538C-015B-7E4E-59C5BCE023D3}"/>
              </a:ext>
            </a:extLst>
          </p:cNvPr>
          <p:cNvSpPr txBox="1"/>
          <p:nvPr/>
        </p:nvSpPr>
        <p:spPr>
          <a:xfrm>
            <a:off x="607595" y="6290846"/>
            <a:ext cx="98516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hlinkClick r:id="rId3"/>
              </a:rPr>
              <a:t>https://www.5gamericas.org/wp-content/uploads/2023/07/Update-on-5G-Non-terrestrial-Networks-Id.pdf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697010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39124-6704-247A-EF09-DBC7EA515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903B7B-4424-CD76-85F7-62BB4AD710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there a limit to how much stuff we can have in orbit?</a:t>
            </a:r>
            <a:br>
              <a:rPr lang="en-US" dirty="0"/>
            </a:br>
            <a:r>
              <a:rPr lang="en-US" dirty="0"/>
              <a:t>What about old, defunct satellites?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414330-19C8-39E9-AD35-8387CEC13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4135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39124-6704-247A-EF09-DBC7EA515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903B7B-4424-CD76-85F7-62BB4AD710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there a limit to how much stuff we can have in orbit?</a:t>
            </a:r>
            <a:br>
              <a:rPr lang="en-US" dirty="0"/>
            </a:br>
            <a:r>
              <a:rPr lang="en-US" dirty="0"/>
              <a:t>What about old, defunct satellites?</a:t>
            </a:r>
          </a:p>
          <a:p>
            <a:endParaRPr lang="en-US" dirty="0"/>
          </a:p>
          <a:p>
            <a:pPr lvl="1"/>
            <a:r>
              <a:rPr lang="en-US" dirty="0"/>
              <a:t>Space Junk!! Major concern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2022: FCC requires all satellites launched after 2024 to deorbit within five years of ending their mission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For GEO, graveyard orbit: location to move your satellite to that no one wants to use anyways</a:t>
            </a:r>
          </a:p>
          <a:p>
            <a:pPr lvl="2"/>
            <a:r>
              <a:rPr lang="en-US" dirty="0"/>
              <a:t>Need to move there </a:t>
            </a:r>
            <a:r>
              <a:rPr lang="en-US" i="1" dirty="0"/>
              <a:t>before</a:t>
            </a:r>
            <a:r>
              <a:rPr lang="en-US" dirty="0"/>
              <a:t> you run out of propellant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414330-19C8-39E9-AD35-8387CEC13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1867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78C724-3839-4D76-A707-B4C23905D0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/>
              <a:t>Overview</a:t>
            </a:r>
          </a:p>
          <a:p>
            <a:pPr lvl="1"/>
            <a:endParaRPr lang="en-US" dirty="0"/>
          </a:p>
          <a:p>
            <a:r>
              <a:rPr lang="en-US" dirty="0"/>
              <a:t>Satellite Communication</a:t>
            </a:r>
          </a:p>
          <a:p>
            <a:pPr lvl="1"/>
            <a:r>
              <a:rPr lang="en-US" dirty="0"/>
              <a:t>Voyager</a:t>
            </a:r>
          </a:p>
          <a:p>
            <a:pPr lvl="1"/>
            <a:endParaRPr lang="en-US" dirty="0"/>
          </a:p>
          <a:p>
            <a:r>
              <a:rPr lang="en-US" dirty="0"/>
              <a:t>Satellite Communications Providers</a:t>
            </a:r>
          </a:p>
          <a:p>
            <a:pPr lvl="1"/>
            <a:endParaRPr lang="en-US" dirty="0"/>
          </a:p>
          <a:p>
            <a:r>
              <a:rPr lang="en-US" b="1" dirty="0"/>
              <a:t>Cellular-to-Satellite Communication</a:t>
            </a:r>
          </a:p>
          <a:p>
            <a:pPr lvl="1"/>
            <a:endParaRPr lang="en-US" b="1" dirty="0"/>
          </a:p>
          <a:p>
            <a:endParaRPr lang="en-US" b="1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41907082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B5C2A-8705-BA81-72FC-E0C181EF2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of “Non-Terrestrial Networks”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F008C0-059B-E3BE-EB03-300664EA40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143000"/>
            <a:ext cx="11141819" cy="5029200"/>
          </a:xfrm>
        </p:spPr>
        <p:txBody>
          <a:bodyPr/>
          <a:lstStyle/>
          <a:p>
            <a:r>
              <a:rPr lang="en-US" dirty="0"/>
              <a:t>Support connectivity in “remote, unserved, and underserved areas”</a:t>
            </a:r>
          </a:p>
          <a:p>
            <a:pPr lvl="1"/>
            <a:endParaRPr lang="en-US" dirty="0"/>
          </a:p>
          <a:p>
            <a:r>
              <a:rPr lang="en-US" dirty="0"/>
              <a:t>Target is remote regions: cities already have good cell coverage</a:t>
            </a:r>
          </a:p>
          <a:p>
            <a:pPr lvl="1"/>
            <a:r>
              <a:rPr lang="en-US" dirty="0"/>
              <a:t>Supplemental Coverage from Space (SCS)</a:t>
            </a:r>
          </a:p>
          <a:p>
            <a:pPr lvl="1"/>
            <a:r>
              <a:rPr lang="en-US" dirty="0"/>
              <a:t>Not intended to replace primary coverage</a:t>
            </a:r>
          </a:p>
          <a:p>
            <a:pPr lvl="1"/>
            <a:endParaRPr lang="en-US" dirty="0"/>
          </a:p>
          <a:p>
            <a:r>
              <a:rPr lang="en-US" dirty="0"/>
              <a:t>In the US:</a:t>
            </a:r>
          </a:p>
          <a:p>
            <a:pPr lvl="1"/>
            <a:r>
              <a:rPr lang="en-US" dirty="0"/>
              <a:t>57 million people live in “rural” areas</a:t>
            </a:r>
          </a:p>
          <a:p>
            <a:pPr lvl="1"/>
            <a:r>
              <a:rPr lang="en-US" dirty="0"/>
              <a:t>4 million km</a:t>
            </a:r>
            <a:r>
              <a:rPr lang="en-US" baseline="30000" dirty="0"/>
              <a:t>2</a:t>
            </a:r>
            <a:r>
              <a:rPr lang="en-US" dirty="0"/>
              <a:t> results in ~10000 15-mile-diameter (24 km) cells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741B17-46FA-367B-D0F5-0912B809A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523533-687C-C3CB-C45B-794C55423CE6}"/>
              </a:ext>
            </a:extLst>
          </p:cNvPr>
          <p:cNvSpPr txBox="1"/>
          <p:nvPr/>
        </p:nvSpPr>
        <p:spPr>
          <a:xfrm>
            <a:off x="442587" y="5987534"/>
            <a:ext cx="66607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https://docs.fcc.gov/public/attachments/DOC-391794A1.pdf</a:t>
            </a:r>
            <a:endParaRPr lang="en-US" dirty="0"/>
          </a:p>
          <a:p>
            <a:r>
              <a:rPr lang="en-US" dirty="0">
                <a:hlinkClick r:id="rId3"/>
              </a:rPr>
              <a:t>http://www.satmagazine.com/story.php?number=1026762698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4366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6B561-2182-259A-41A7-11392F282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use satellite communication?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A15D2-62B0-03BD-4AD7-8094ACE9DE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True global connectivity</a:t>
            </a:r>
          </a:p>
          <a:p>
            <a:endParaRPr lang="en-US" dirty="0"/>
          </a:p>
          <a:p>
            <a:r>
              <a:rPr lang="en-US" dirty="0"/>
              <a:t>Cellular is dependent on someone actually building a cell tower near the area you want to communicate in</a:t>
            </a:r>
          </a:p>
          <a:p>
            <a:pPr lvl="1"/>
            <a:r>
              <a:rPr lang="en-US" dirty="0"/>
              <a:t>Remote areas are out-of-luck (mountain, forest, ocean)</a:t>
            </a:r>
          </a:p>
          <a:p>
            <a:endParaRPr lang="en-US" dirty="0"/>
          </a:p>
          <a:p>
            <a:r>
              <a:rPr lang="en-US" dirty="0"/>
              <a:t>Satellites act as moving cell towers</a:t>
            </a:r>
          </a:p>
          <a:p>
            <a:pPr lvl="1"/>
            <a:r>
              <a:rPr lang="en-US" dirty="0"/>
              <a:t>With enough of them, you could cover the globe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20A5B6-DAA3-CFD4-7738-0B27F18DA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8803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9B4B8-DD7E-0B0A-0BCE-8104AD2C1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Apple Emergency SOS (2022)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F5301-3EA2-F220-BE5D-FA1A9B9C61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Allows for calling emergency services over satellite communication</a:t>
            </a:r>
          </a:p>
          <a:p>
            <a:pPr lvl="1"/>
            <a:r>
              <a:rPr lang="en-US" dirty="0"/>
              <a:t>Messages emergency contacts with your location as well</a:t>
            </a:r>
          </a:p>
          <a:p>
            <a:pPr lvl="1"/>
            <a:r>
              <a:rPr lang="en-US" dirty="0"/>
              <a:t>Possibly additional functionality: call AAA for roadside assistance</a:t>
            </a:r>
          </a:p>
          <a:p>
            <a:pPr lvl="1"/>
            <a:endParaRPr lang="en-US" dirty="0"/>
          </a:p>
          <a:p>
            <a:r>
              <a:rPr lang="en-US" dirty="0" err="1"/>
              <a:t>Globalstar</a:t>
            </a:r>
            <a:r>
              <a:rPr lang="en-US" dirty="0"/>
              <a:t> constellation</a:t>
            </a:r>
          </a:p>
          <a:p>
            <a:pPr lvl="1"/>
            <a:r>
              <a:rPr lang="en-US" dirty="0"/>
              <a:t>24-satellite deployment in LEO (~1400 km)</a:t>
            </a:r>
          </a:p>
          <a:p>
            <a:pPr lvl="1"/>
            <a:r>
              <a:rPr lang="en-US" dirty="0"/>
              <a:t>Frequencies: 1.6 GHz uplink, 2.4 GHz downlink (doesn’t overlap with </a:t>
            </a:r>
            <a:r>
              <a:rPr lang="en-US" dirty="0" err="1"/>
              <a:t>WiFi</a:t>
            </a:r>
            <a:r>
              <a:rPr lang="en-US" dirty="0"/>
              <a:t>)</a:t>
            </a:r>
          </a:p>
          <a:p>
            <a:pPr lvl="1"/>
            <a:endParaRPr lang="en-US" dirty="0"/>
          </a:p>
          <a:p>
            <a:r>
              <a:rPr lang="en-US" dirty="0"/>
              <a:t>Apple is guaranteed up to 85% of </a:t>
            </a:r>
            <a:r>
              <a:rPr lang="en-US" dirty="0" err="1"/>
              <a:t>Globalstar</a:t>
            </a:r>
            <a:r>
              <a:rPr lang="en-US" dirty="0"/>
              <a:t> bandwidth</a:t>
            </a:r>
          </a:p>
          <a:p>
            <a:pPr lvl="1"/>
            <a:endParaRPr lang="en-US" dirty="0"/>
          </a:p>
          <a:p>
            <a:r>
              <a:rPr lang="en-US" dirty="0"/>
              <a:t>Free for first few years (until November 2025?)</a:t>
            </a:r>
          </a:p>
          <a:p>
            <a:pPr lvl="1"/>
            <a:r>
              <a:rPr lang="en-US" dirty="0"/>
              <a:t>No sense of how they’ll charge for it after that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B71439-3E94-61CC-AD72-039587195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50229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F7E40-D65B-C952-2BB7-491D6D891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Emergency SOS pointing requirement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35EF3-0D1A-B6E1-EB15-F770C95E81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we handle distance?</a:t>
            </a:r>
          </a:p>
          <a:p>
            <a:pPr lvl="1"/>
            <a:r>
              <a:rPr lang="en-US" dirty="0"/>
              <a:t>Have users accurately point directional antenna at satellite</a:t>
            </a:r>
          </a:p>
          <a:p>
            <a:pPr lvl="1"/>
            <a:r>
              <a:rPr lang="en-US" dirty="0"/>
              <a:t>Combine with very slow data rates for better connectivity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5E6313-8F83-317F-407E-D65362C51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51</a:t>
            </a:fld>
            <a:endParaRPr lang="en-US"/>
          </a:p>
        </p:txBody>
      </p:sp>
      <p:pic>
        <p:nvPicPr>
          <p:cNvPr id="2052" name="Picture 4" descr="Screenshots show how Apple’s Emergency SOS via satellite service helps users locate a satellite in the sky.">
            <a:extLst>
              <a:ext uri="{FF2B5EF4-FFF2-40B4-BE49-F238E27FC236}">
                <a16:creationId xmlns:a16="http://schemas.microsoft.com/office/drawing/2014/main" id="{A64263DD-E95D-B217-9A4F-484672F11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793" y="2474657"/>
            <a:ext cx="7224402" cy="406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6252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83BF0-2A89-B0BB-869F-3D8C4FDAF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Satellite to cellular suddenly seems viable, but nascent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E37DE-F108-058C-9F91-61FB40806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143000"/>
            <a:ext cx="11342235" cy="520914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T-Mobile and SpaceX (2022)</a:t>
            </a:r>
          </a:p>
          <a:p>
            <a:pPr lvl="1"/>
            <a:r>
              <a:rPr lang="en-US" dirty="0"/>
              <a:t>Partnership in 2022</a:t>
            </a:r>
          </a:p>
          <a:p>
            <a:pPr lvl="1"/>
            <a:r>
              <a:rPr lang="en-US" dirty="0"/>
              <a:t>Direct-to-cell satellite launched in 2024</a:t>
            </a:r>
          </a:p>
          <a:p>
            <a:pPr lvl="1"/>
            <a:r>
              <a:rPr lang="en-US" dirty="0"/>
              <a:t>SpaceX says:</a:t>
            </a:r>
          </a:p>
          <a:p>
            <a:pPr lvl="2"/>
            <a:r>
              <a:rPr lang="en-US" dirty="0"/>
              <a:t>Text in 2024</a:t>
            </a:r>
          </a:p>
          <a:p>
            <a:pPr lvl="2"/>
            <a:r>
              <a:rPr lang="en-US" dirty="0"/>
              <a:t>Voice/Data and IoT in 2025</a:t>
            </a:r>
          </a:p>
          <a:p>
            <a:pPr lvl="2"/>
            <a:r>
              <a:rPr lang="en-US" dirty="0">
                <a:hlinkClick r:id="rId2"/>
              </a:rPr>
              <a:t>Beta program in 2025</a:t>
            </a:r>
            <a:endParaRPr lang="en-US" dirty="0"/>
          </a:p>
          <a:p>
            <a:pPr lvl="2"/>
            <a:endParaRPr lang="en-US" dirty="0"/>
          </a:p>
          <a:p>
            <a:r>
              <a:rPr lang="en-US" dirty="0"/>
              <a:t>Qualcomm and Iridium partnership (2023-2023)</a:t>
            </a:r>
          </a:p>
          <a:p>
            <a:pPr lvl="1"/>
            <a:r>
              <a:rPr lang="en-US" dirty="0"/>
              <a:t>Announced in January, ended in November</a:t>
            </a:r>
          </a:p>
          <a:p>
            <a:pPr lvl="1"/>
            <a:r>
              <a:rPr lang="en-US" dirty="0"/>
              <a:t>Qualcomm: going to focus on standards-based approaches</a:t>
            </a:r>
          </a:p>
          <a:p>
            <a:pPr lvl="1"/>
            <a:endParaRPr lang="en-US" dirty="0"/>
          </a:p>
          <a:p>
            <a:r>
              <a:rPr lang="en-US" dirty="0"/>
              <a:t>Verizon and AST </a:t>
            </a:r>
            <a:r>
              <a:rPr lang="en-US" dirty="0" err="1"/>
              <a:t>SpaceMobile</a:t>
            </a:r>
            <a:r>
              <a:rPr lang="en-US" dirty="0"/>
              <a:t> form partnership (May 2024)</a:t>
            </a:r>
          </a:p>
          <a:p>
            <a:pPr lvl="1"/>
            <a:endParaRPr lang="en-US" dirty="0"/>
          </a:p>
          <a:p>
            <a:r>
              <a:rPr lang="en-US" dirty="0"/>
              <a:t>“77 publicly announced partnerships over 43 countries” (March 2024)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B02FA7-C16A-F2E4-AFE8-039ADB38A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52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EA576A3-E98C-752B-B423-688381B227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44" b="16667"/>
          <a:stretch/>
        </p:blipFill>
        <p:spPr bwMode="auto">
          <a:xfrm>
            <a:off x="7096970" y="914400"/>
            <a:ext cx="4483424" cy="2483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A9160A-E9CC-F8AC-2A8A-F2A678A5820C}"/>
              </a:ext>
            </a:extLst>
          </p:cNvPr>
          <p:cNvSpPr txBox="1"/>
          <p:nvPr/>
        </p:nvSpPr>
        <p:spPr>
          <a:xfrm>
            <a:off x="607595" y="6352143"/>
            <a:ext cx="92253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https://insidetowers.com/partnerships-show-potential-of-satellite-to-cell-phone-market/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43525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F7F8F-CBC4-5472-F987-BA548AA8D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Planned and existing cellular/satellite partnerships (2023)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136217-5E93-591E-E064-7DF6553FE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53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A90D798-5411-DF91-4020-88DAD6F69BBC}"/>
              </a:ext>
            </a:extLst>
          </p:cNvPr>
          <p:cNvGrpSpPr/>
          <p:nvPr/>
        </p:nvGrpSpPr>
        <p:grpSpPr>
          <a:xfrm>
            <a:off x="1078329" y="903404"/>
            <a:ext cx="9368378" cy="5550632"/>
            <a:chOff x="1078329" y="1078768"/>
            <a:chExt cx="9368378" cy="555063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09FE106-1F31-72EA-7469-084A55734B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95029"/>
            <a:stretch/>
          </p:blipFill>
          <p:spPr>
            <a:xfrm>
              <a:off x="1078329" y="1078768"/>
              <a:ext cx="9368378" cy="59970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D670D41-2FE7-4645-B6B2-B1476E29E5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58858"/>
            <a:stretch/>
          </p:blipFill>
          <p:spPr>
            <a:xfrm>
              <a:off x="1078329" y="1665962"/>
              <a:ext cx="9368378" cy="4963438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AC39BD4-6BC1-5D38-3936-EF4FC16575A2}"/>
              </a:ext>
            </a:extLst>
          </p:cNvPr>
          <p:cNvSpPr txBox="1"/>
          <p:nvPr/>
        </p:nvSpPr>
        <p:spPr>
          <a:xfrm>
            <a:off x="607595" y="6413698"/>
            <a:ext cx="853961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linkClick r:id="rId3"/>
              </a:rPr>
              <a:t>https://www.5gamericas.org/wp-content/uploads/2023/07/Update-on-5G-Non-terrestrial-Networks-Id.pdf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1321219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32BA6-CD78-B869-3601-470B28EB3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3GPP non-terrestrial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A57C62-8B7B-355E-214D-C3DDB977CF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Satellites part of a broader Non-Terrestrial Networks (NTN) domain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DB5AA1-B8A1-BBB0-7C1B-76209F05F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A6C173-07AB-F801-FD1D-31603CB09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472" y="1840870"/>
            <a:ext cx="8783276" cy="451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26147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322F9-7A8E-0D07-CCB6-69FE3C738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3GPP 5G satellite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4ED666-7F6D-6FFA-F5B0-39E09E51CD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Release 17 (2022) included requirements for NTN. Shall support:</a:t>
            </a:r>
          </a:p>
          <a:p>
            <a:pPr lvl="1"/>
            <a:r>
              <a:rPr lang="en-US" dirty="0"/>
              <a:t>Service continuity between terrestrial and satellite networks</a:t>
            </a:r>
          </a:p>
          <a:p>
            <a:pPr lvl="1"/>
            <a:r>
              <a:rPr lang="en-US" dirty="0"/>
              <a:t>Mobility across various access network types</a:t>
            </a:r>
          </a:p>
          <a:p>
            <a:pPr lvl="1"/>
            <a:r>
              <a:rPr lang="en-US" b="1" dirty="0"/>
              <a:t>Low power IoT type of communication</a:t>
            </a:r>
            <a:endParaRPr lang="en-US" dirty="0"/>
          </a:p>
          <a:p>
            <a:pPr lvl="2"/>
            <a:r>
              <a:rPr lang="en-US" dirty="0"/>
              <a:t>LTE-M and NB-IoT are rolled into general LTE support</a:t>
            </a:r>
          </a:p>
          <a:p>
            <a:endParaRPr lang="en-US" dirty="0"/>
          </a:p>
          <a:p>
            <a:r>
              <a:rPr lang="en-US" dirty="0"/>
              <a:t>Additional IoT focus</a:t>
            </a:r>
          </a:p>
          <a:p>
            <a:pPr lvl="1"/>
            <a:r>
              <a:rPr lang="en-US" dirty="0"/>
              <a:t>Network can broadcast satellite parameters so devices understand coverage and timing for communication</a:t>
            </a:r>
          </a:p>
          <a:p>
            <a:pPr lvl="1"/>
            <a:r>
              <a:rPr lang="en-US" dirty="0"/>
              <a:t>Assumes GNSS capability in IoT devices for timing and location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4CFAA4-C1BB-ACA2-CEF5-9F97139BB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81CE25-DAF7-095C-3875-FFB9B72C9858}"/>
              </a:ext>
            </a:extLst>
          </p:cNvPr>
          <p:cNvSpPr txBox="1"/>
          <p:nvPr/>
        </p:nvSpPr>
        <p:spPr>
          <a:xfrm>
            <a:off x="607595" y="6044625"/>
            <a:ext cx="109727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hlinkClick r:id="rId2"/>
              </a:rPr>
              <a:t>https://www.3gpp.org/technologies/ntn-overview</a:t>
            </a:r>
            <a:endParaRPr lang="en-US" sz="1600" dirty="0"/>
          </a:p>
          <a:p>
            <a:r>
              <a:rPr lang="en-US" sz="1600" dirty="0">
                <a:hlinkClick r:id="rId3"/>
              </a:rPr>
              <a:t>https://www.5gamericas.org/wp-content/uploads/2022/01/5G-Non-Terrestrial-Networks-2022-WP-Id.pdf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616185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58FA6-600D-9AE4-80EA-25E0ED1D8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FCC gets involved (2023-2024)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74750A-7623-DA07-0CEF-646CB7209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10972800" cy="443108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Approves regulatory framework for “Supplemental Coverage from Space” (March 2024)</a:t>
            </a:r>
          </a:p>
          <a:p>
            <a:pPr lvl="1"/>
            <a:endParaRPr lang="en-US" dirty="0"/>
          </a:p>
          <a:p>
            <a:r>
              <a:rPr lang="en-US" dirty="0"/>
              <a:t>FCC attempting to fast-track new deployments</a:t>
            </a:r>
          </a:p>
          <a:p>
            <a:pPr lvl="1"/>
            <a:r>
              <a:rPr lang="en-US" dirty="0"/>
              <a:t>But also restricting them from interfering with existing stuff</a:t>
            </a:r>
          </a:p>
          <a:p>
            <a:pPr lvl="1"/>
            <a:r>
              <a:rPr lang="en-US" dirty="0"/>
              <a:t>Allocates some frequencies for SCS use, new ideas on a case-by-case basis</a:t>
            </a:r>
          </a:p>
          <a:p>
            <a:pPr lvl="1"/>
            <a:endParaRPr lang="en-US" dirty="0"/>
          </a:p>
          <a:p>
            <a:r>
              <a:rPr lang="en-US" dirty="0"/>
              <a:t>Communication classes</a:t>
            </a:r>
          </a:p>
          <a:p>
            <a:pPr lvl="1"/>
            <a:r>
              <a:rPr lang="en-US" dirty="0"/>
              <a:t>Primary: existing “Mobile Satellite Services” like </a:t>
            </a:r>
            <a:r>
              <a:rPr lang="en-US" dirty="0" err="1"/>
              <a:t>Globalstar</a:t>
            </a:r>
            <a:r>
              <a:rPr lang="en-US" dirty="0"/>
              <a:t> and Iridium</a:t>
            </a:r>
          </a:p>
          <a:p>
            <a:pPr lvl="1"/>
            <a:r>
              <a:rPr lang="en-US" dirty="0"/>
              <a:t>Secondary: new SCS services</a:t>
            </a:r>
          </a:p>
          <a:p>
            <a:pPr lvl="2"/>
            <a:r>
              <a:rPr lang="en-US" dirty="0"/>
              <a:t>Must not disrupt existing MSS communications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9F7543-7FCA-27DD-C5B1-D598F1C1F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0F86E1-A7DE-6AF8-578E-A2F3D5E0FA60}"/>
              </a:ext>
            </a:extLst>
          </p:cNvPr>
          <p:cNvSpPr txBox="1"/>
          <p:nvPr/>
        </p:nvSpPr>
        <p:spPr>
          <a:xfrm>
            <a:off x="607595" y="5802610"/>
            <a:ext cx="862408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https://docs.fcc.gov/public/attachments/FCC-23-22A1_Rcd.pdf</a:t>
            </a:r>
            <a:endParaRPr lang="en-US" dirty="0"/>
          </a:p>
          <a:p>
            <a:r>
              <a:rPr lang="en-US" dirty="0">
                <a:hlinkClick r:id="rId3"/>
              </a:rPr>
              <a:t>https://docs.fcc.gov/public/attachments/FCC-24-28A1.pdf</a:t>
            </a:r>
            <a:endParaRPr lang="en-US" dirty="0"/>
          </a:p>
          <a:p>
            <a:r>
              <a:rPr lang="en-US" dirty="0">
                <a:hlinkClick r:id="rId4"/>
              </a:rPr>
              <a:t>https://spacenews.com/taking-the-next-steps-for-satellite-to-smartphone-services/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68901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3AF2C-3525-31DE-A78B-DC1234FF4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Reality of satellite cellular coverage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E1C7B8-8984-FE7F-3329-17A3986BC9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Low throughput communication per device</a:t>
            </a:r>
          </a:p>
          <a:p>
            <a:pPr lvl="1"/>
            <a:r>
              <a:rPr lang="en-US" dirty="0"/>
              <a:t>Needs to share bandwidth over a wide area</a:t>
            </a:r>
          </a:p>
          <a:p>
            <a:pPr lvl="1"/>
            <a:r>
              <a:rPr lang="en-US" dirty="0"/>
              <a:t>Path loss involved means reducing bitrate to keep acceptable error rate</a:t>
            </a:r>
          </a:p>
          <a:p>
            <a:pPr lvl="1"/>
            <a:endParaRPr lang="en-US" dirty="0"/>
          </a:p>
          <a:p>
            <a:r>
              <a:rPr lang="en-US" dirty="0"/>
              <a:t>Targets rural areas without existing coverage</a:t>
            </a:r>
          </a:p>
          <a:p>
            <a:pPr lvl="1"/>
            <a:r>
              <a:rPr lang="en-US" dirty="0"/>
              <a:t>Somewhat mitigates need to share bandwidth</a:t>
            </a:r>
          </a:p>
          <a:p>
            <a:pPr lvl="1"/>
            <a:r>
              <a:rPr lang="en-US" dirty="0"/>
              <a:t>Some connectivity is better than none, right?</a:t>
            </a:r>
          </a:p>
          <a:p>
            <a:pPr lvl="1"/>
            <a:endParaRPr lang="en-US" dirty="0"/>
          </a:p>
          <a:p>
            <a:r>
              <a:rPr lang="en-US" dirty="0"/>
              <a:t>User-focused applications: text, maybe voice, no data</a:t>
            </a:r>
          </a:p>
          <a:p>
            <a:pPr lvl="1"/>
            <a:r>
              <a:rPr lang="en-US" dirty="0"/>
              <a:t>Could get acceptable 1990s data, but the modern Internet doesn’t support that</a:t>
            </a:r>
          </a:p>
          <a:p>
            <a:pPr lvl="1"/>
            <a:r>
              <a:rPr lang="en-US" dirty="0"/>
              <a:t>Initial focus on emergency services makes sense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CD9EB6-6C32-2F25-1D89-880E76BA3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18150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0CBF8-EDD6-1E7A-2826-EE2BE0338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IoT and space coverage could be mutually beneficial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9F6BD9-2157-6855-C676-664A05FA3F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Resulting non-terrestrial networks:</a:t>
            </a:r>
          </a:p>
          <a:p>
            <a:pPr lvl="1"/>
            <a:r>
              <a:rPr lang="en-US" dirty="0"/>
              <a:t>Global coverage (including remote regions)</a:t>
            </a:r>
          </a:p>
          <a:p>
            <a:pPr lvl="1"/>
            <a:r>
              <a:rPr lang="en-US" dirty="0"/>
              <a:t>Throughput too limited for primary human use</a:t>
            </a:r>
          </a:p>
          <a:p>
            <a:pPr lvl="2"/>
            <a:r>
              <a:rPr lang="en-US" dirty="0"/>
              <a:t>But is going to exist for backup use</a:t>
            </a:r>
          </a:p>
          <a:p>
            <a:pPr lvl="2"/>
            <a:r>
              <a:rPr lang="en-US" dirty="0"/>
              <a:t>Which means it might often go unused</a:t>
            </a:r>
          </a:p>
          <a:p>
            <a:pPr lvl="2"/>
            <a:endParaRPr lang="en-US" dirty="0"/>
          </a:p>
          <a:p>
            <a:r>
              <a:rPr lang="en-US" dirty="0"/>
              <a:t>Pretty great scenario for IoT communication</a:t>
            </a:r>
          </a:p>
          <a:p>
            <a:pPr lvl="1"/>
            <a:r>
              <a:rPr lang="en-US" dirty="0"/>
              <a:t>Secondary quality-of-service (below emergency communications)</a:t>
            </a:r>
          </a:p>
          <a:p>
            <a:pPr lvl="1"/>
            <a:r>
              <a:rPr lang="en-US" dirty="0"/>
              <a:t>Infrequent data uplink of relatively small packets</a:t>
            </a:r>
          </a:p>
          <a:p>
            <a:pPr lvl="1"/>
            <a:r>
              <a:rPr lang="en-US" dirty="0"/>
              <a:t>Secondary monetary stream for service providers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CED3F9-19B4-C91C-D889-D59970609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8899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78C724-3839-4D76-A707-B4C23905D0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/>
              <a:t>Overview</a:t>
            </a:r>
          </a:p>
          <a:p>
            <a:pPr lvl="1"/>
            <a:endParaRPr lang="en-US" dirty="0"/>
          </a:p>
          <a:p>
            <a:r>
              <a:rPr lang="en-US" dirty="0"/>
              <a:t>Satellite Communication</a:t>
            </a:r>
          </a:p>
          <a:p>
            <a:pPr lvl="1"/>
            <a:r>
              <a:rPr lang="en-US" dirty="0"/>
              <a:t>Voyager</a:t>
            </a:r>
          </a:p>
          <a:p>
            <a:pPr lvl="1"/>
            <a:endParaRPr lang="en-US" dirty="0"/>
          </a:p>
          <a:p>
            <a:r>
              <a:rPr lang="en-US" dirty="0"/>
              <a:t>Satellite Communications Providers</a:t>
            </a:r>
          </a:p>
          <a:p>
            <a:pPr lvl="1"/>
            <a:endParaRPr lang="en-US" dirty="0"/>
          </a:p>
          <a:p>
            <a:r>
              <a:rPr lang="en-US" dirty="0"/>
              <a:t>Cellular-to-Satellite Communication</a:t>
            </a:r>
          </a:p>
          <a:p>
            <a:pPr lvl="1"/>
            <a:endParaRPr lang="en-US" b="1" dirty="0"/>
          </a:p>
          <a:p>
            <a:endParaRPr lang="en-US" b="1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830922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A518F-619E-2031-72EA-3D053E6A7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Satellite communication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DAC928-869A-2236-92CB-910783B5DF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Distances involved</a:t>
            </a:r>
          </a:p>
          <a:p>
            <a:pPr lvl="1"/>
            <a:r>
              <a:rPr lang="en-US" dirty="0"/>
              <a:t>Path loss </a:t>
            </a:r>
          </a:p>
          <a:p>
            <a:pPr lvl="1"/>
            <a:r>
              <a:rPr lang="en-US" dirty="0"/>
              <a:t>Latency</a:t>
            </a:r>
          </a:p>
          <a:p>
            <a:pPr lvl="1"/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Large deployment areas</a:t>
            </a:r>
          </a:p>
          <a:p>
            <a:pPr lvl="1"/>
            <a:r>
              <a:rPr lang="en-US" dirty="0"/>
              <a:t>Shared bandwidth</a:t>
            </a:r>
          </a:p>
          <a:p>
            <a:pPr lvl="1"/>
            <a:r>
              <a:rPr lang="en-US" dirty="0"/>
              <a:t>Handoffs</a:t>
            </a:r>
          </a:p>
          <a:p>
            <a:pPr lvl="1"/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Deployment considerations</a:t>
            </a:r>
          </a:p>
          <a:p>
            <a:pPr lvl="1"/>
            <a:r>
              <a:rPr lang="en-US" dirty="0"/>
              <a:t>Cost</a:t>
            </a:r>
          </a:p>
          <a:p>
            <a:pPr lvl="1"/>
            <a:r>
              <a:rPr lang="en-US" dirty="0"/>
              <a:t>Coordination</a:t>
            </a:r>
          </a:p>
          <a:p>
            <a:pPr lvl="1"/>
            <a:endParaRPr lang="en-US" dirty="0"/>
          </a:p>
          <a:p>
            <a:r>
              <a:rPr lang="en-US" dirty="0"/>
              <a:t>Ignoring the difficulty of making the satellite itself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8A1107-8AC0-B169-B58C-5565EDE67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43012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78C724-3839-4D76-A707-B4C23905D0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/>
              <a:t>Bonus: </a:t>
            </a:r>
            <a:r>
              <a:rPr lang="en-US" b="1" dirty="0"/>
              <a:t>Oculus-ASR</a:t>
            </a:r>
          </a:p>
          <a:p>
            <a:pPr marL="457200" lvl="1" indent="0">
              <a:buNone/>
            </a:pPr>
            <a:endParaRPr lang="en-US" b="1" dirty="0"/>
          </a:p>
          <a:p>
            <a:endParaRPr lang="en-US" b="1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61265961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86DB0-8DA3-0B52-78F2-52687CB78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5054169" cy="685800"/>
          </a:xfrm>
        </p:spPr>
        <p:txBody>
          <a:bodyPr/>
          <a:lstStyle/>
          <a:p>
            <a:r>
              <a:rPr lang="en-US" dirty="0"/>
              <a:t>Oculus-ASR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4E121E-B94C-B302-33E7-AAB8B97F3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5054169" cy="1086633"/>
          </a:xfrm>
        </p:spPr>
        <p:txBody>
          <a:bodyPr/>
          <a:lstStyle/>
          <a:p>
            <a:r>
              <a:rPr lang="en-US" dirty="0"/>
              <a:t>Satellite I worked on from 2009-2013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D5FDB4-5BC9-7EDB-17EB-969780478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61</a:t>
            </a:fld>
            <a:endParaRPr lang="en-US"/>
          </a:p>
        </p:txBody>
      </p:sp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9B2D677B-C537-37DC-5023-CCA41DD9F5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255" y="210908"/>
            <a:ext cx="5669139" cy="6377782"/>
          </a:xfrm>
          <a:prstGeom prst="rect">
            <a:avLst/>
          </a:prstGeom>
        </p:spPr>
      </p:pic>
      <p:pic>
        <p:nvPicPr>
          <p:cNvPr id="6" name="Picture 4" descr="C:\Users\Branden\Documents\2010-2011\Aerospace\School Presentation\DSC_1742.jpg">
            <a:extLst>
              <a:ext uri="{FF2B5EF4-FFF2-40B4-BE49-F238E27FC236}">
                <a16:creationId xmlns:a16="http://schemas.microsoft.com/office/drawing/2014/main" id="{A42659EF-E588-5632-2D4F-589EFA2945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7595" y="2043058"/>
            <a:ext cx="5054169" cy="37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ED78C0EB-6CFE-C5BA-48EB-BF356CD6A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817" y="5864063"/>
            <a:ext cx="2619947" cy="724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621248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676E4-D511-A116-714A-220097FA9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Oculus-ASR 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1C93DB-7193-611C-60ED-B3FA6E3DE8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4300452"/>
            <a:ext cx="10972800" cy="1871748"/>
          </a:xfrm>
        </p:spPr>
        <p:txBody>
          <a:bodyPr/>
          <a:lstStyle/>
          <a:p>
            <a:r>
              <a:rPr lang="en-US" dirty="0"/>
              <a:t>Goal: Space Situational Awareness calibration</a:t>
            </a:r>
          </a:p>
          <a:p>
            <a:pPr lvl="1"/>
            <a:r>
              <a:rPr lang="en-US" dirty="0"/>
              <a:t>In coordination with Air Force Research Lab (AFRL) and</a:t>
            </a:r>
            <a:br>
              <a:rPr lang="en-US" dirty="0"/>
            </a:br>
            <a:r>
              <a:rPr lang="en-US" dirty="0"/>
              <a:t>Air Force Maui Optical and Supercomputing Observatory (AMOS)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A7A2D9-441A-54D1-3EB5-5F573EBA1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62</a:t>
            </a:fld>
            <a:endParaRPr lang="en-US"/>
          </a:p>
        </p:txBody>
      </p:sp>
      <p:pic>
        <p:nvPicPr>
          <p:cNvPr id="47" name="Picture 7">
            <a:extLst>
              <a:ext uri="{FF2B5EF4-FFF2-40B4-BE49-F238E27FC236}">
                <a16:creationId xmlns:a16="http://schemas.microsoft.com/office/drawing/2014/main" id="{02F0BBD8-5E91-BCF5-89E7-12F8CB5D1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731" y="1918463"/>
            <a:ext cx="2138973" cy="187174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Group 54">
            <a:extLst>
              <a:ext uri="{FF2B5EF4-FFF2-40B4-BE49-F238E27FC236}">
                <a16:creationId xmlns:a16="http://schemas.microsoft.com/office/drawing/2014/main" id="{0EEF2C1C-6805-9C81-E98C-9985F37F9FDF}"/>
              </a:ext>
            </a:extLst>
          </p:cNvPr>
          <p:cNvGrpSpPr>
            <a:grpSpLocks/>
          </p:cNvGrpSpPr>
          <p:nvPr/>
        </p:nvGrpSpPr>
        <p:grpSpPr bwMode="auto">
          <a:xfrm>
            <a:off x="1842630" y="1918059"/>
            <a:ext cx="8610600" cy="2092687"/>
            <a:chOff x="0" y="810"/>
            <a:chExt cx="5760" cy="1557"/>
          </a:xfrm>
        </p:grpSpPr>
        <p:grpSp>
          <p:nvGrpSpPr>
            <p:cNvPr id="49" name="Group 50">
              <a:extLst>
                <a:ext uri="{FF2B5EF4-FFF2-40B4-BE49-F238E27FC236}">
                  <a16:creationId xmlns:a16="http://schemas.microsoft.com/office/drawing/2014/main" id="{D2BDF037-6707-3A94-618C-B854016DEB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52" y="810"/>
              <a:ext cx="1350" cy="1392"/>
              <a:chOff x="2952" y="810"/>
              <a:chExt cx="1350" cy="1392"/>
            </a:xfrm>
          </p:grpSpPr>
          <p:pic>
            <p:nvPicPr>
              <p:cNvPr id="85" name="Picture 45">
                <a:extLst>
                  <a:ext uri="{FF2B5EF4-FFF2-40B4-BE49-F238E27FC236}">
                    <a16:creationId xmlns:a16="http://schemas.microsoft.com/office/drawing/2014/main" id="{85D02F81-7D2D-B6DB-CE2E-4943144B6A1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52" y="810"/>
                <a:ext cx="1350" cy="1392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6" name="Rectangle 49">
                <a:extLst>
                  <a:ext uri="{FF2B5EF4-FFF2-40B4-BE49-F238E27FC236}">
                    <a16:creationId xmlns:a16="http://schemas.microsoft.com/office/drawing/2014/main" id="{ED7AC841-5A24-58CA-A23E-B461E32B41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72" y="2042"/>
                <a:ext cx="432" cy="144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lnSpc>
                    <a:spcPct val="78000"/>
                  </a:lnSpc>
                </a:pPr>
                <a:endParaRPr lang="en-US">
                  <a:latin typeface="Calibri" pitchFamily="34" charset="0"/>
                </a:endParaRPr>
              </a:p>
            </p:txBody>
          </p:sp>
        </p:grpSp>
        <p:pic>
          <p:nvPicPr>
            <p:cNvPr id="50" name="Picture 3">
              <a:extLst>
                <a:ext uri="{FF2B5EF4-FFF2-40B4-BE49-F238E27FC236}">
                  <a16:creationId xmlns:a16="http://schemas.microsoft.com/office/drawing/2014/main" id="{FE5E22A4-DDC8-D873-2650-520E0EA784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12"/>
              <a:ext cx="1389" cy="13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1" name="Group 18">
              <a:extLst>
                <a:ext uri="{FF2B5EF4-FFF2-40B4-BE49-F238E27FC236}">
                  <a16:creationId xmlns:a16="http://schemas.microsoft.com/office/drawing/2014/main" id="{783126C6-E0BC-6488-1D8E-3DF9BAF8EAB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393" y="815"/>
              <a:ext cx="1532" cy="1552"/>
              <a:chOff x="2933" y="2138"/>
              <a:chExt cx="2075" cy="2055"/>
            </a:xfrm>
          </p:grpSpPr>
          <p:sp>
            <p:nvSpPr>
              <p:cNvPr id="54" name="Freeform 9">
                <a:extLst>
                  <a:ext uri="{FF2B5EF4-FFF2-40B4-BE49-F238E27FC236}">
                    <a16:creationId xmlns:a16="http://schemas.microsoft.com/office/drawing/2014/main" id="{7A6527CA-851A-177B-147B-1135B9A5A8A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075" y="2138"/>
                <a:ext cx="1933" cy="1812"/>
              </a:xfrm>
              <a:custGeom>
                <a:avLst/>
                <a:gdLst>
                  <a:gd name="T0" fmla="*/ 0 w 341"/>
                  <a:gd name="T1" fmla="*/ 0 h 341"/>
                  <a:gd name="T2" fmla="*/ 2147483647 w 341"/>
                  <a:gd name="T3" fmla="*/ 0 h 341"/>
                  <a:gd name="T4" fmla="*/ 2147483647 w 341"/>
                  <a:gd name="T5" fmla="*/ 2147483647 h 341"/>
                  <a:gd name="T6" fmla="*/ 0 60000 65536"/>
                  <a:gd name="T7" fmla="*/ 0 60000 65536"/>
                  <a:gd name="T8" fmla="*/ 0 60000 65536"/>
                  <a:gd name="T9" fmla="*/ 0 w 341"/>
                  <a:gd name="T10" fmla="*/ 0 h 341"/>
                  <a:gd name="T11" fmla="*/ 341 w 341"/>
                  <a:gd name="T12" fmla="*/ 341 h 34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1" h="341">
                    <a:moveTo>
                      <a:pt x="0" y="0"/>
                    </a:moveTo>
                    <a:lnTo>
                      <a:pt x="341" y="0"/>
                    </a:lnTo>
                    <a:lnTo>
                      <a:pt x="341" y="341"/>
                    </a:lnTo>
                  </a:path>
                </a:pathLst>
              </a:cu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Line 11">
                <a:extLst>
                  <a:ext uri="{FF2B5EF4-FFF2-40B4-BE49-F238E27FC236}">
                    <a16:creationId xmlns:a16="http://schemas.microsoft.com/office/drawing/2014/main" id="{B0D46897-3734-84FC-BFC1-9FC9F9095272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3075" y="2138"/>
                <a:ext cx="1" cy="18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Line 12">
                <a:extLst>
                  <a:ext uri="{FF2B5EF4-FFF2-40B4-BE49-F238E27FC236}">
                    <a16:creationId xmlns:a16="http://schemas.microsoft.com/office/drawing/2014/main" id="{F3C7F7BE-87C7-1788-6013-51DD0C56D99B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3449" y="3934"/>
                <a:ext cx="1" cy="1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Line 13">
                <a:extLst>
                  <a:ext uri="{FF2B5EF4-FFF2-40B4-BE49-F238E27FC236}">
                    <a16:creationId xmlns:a16="http://schemas.microsoft.com/office/drawing/2014/main" id="{38021F95-07C6-8E05-9014-8796CAE0B2A4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3449" y="2138"/>
                <a:ext cx="1" cy="1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Rectangle 14">
                <a:extLst>
                  <a:ext uri="{FF2B5EF4-FFF2-40B4-BE49-F238E27FC236}">
                    <a16:creationId xmlns:a16="http://schemas.microsoft.com/office/drawing/2014/main" id="{FFCE9DE4-3B9A-7AC7-5B93-E840F370A10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409" y="3971"/>
                <a:ext cx="0" cy="2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lnSpc>
                    <a:spcPct val="78000"/>
                  </a:lnSpc>
                </a:pPr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59" name="Line 15">
                <a:extLst>
                  <a:ext uri="{FF2B5EF4-FFF2-40B4-BE49-F238E27FC236}">
                    <a16:creationId xmlns:a16="http://schemas.microsoft.com/office/drawing/2014/main" id="{5A1CCAF3-2AE8-DB32-D3A8-5E668A4D7C0D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3829" y="3934"/>
                <a:ext cx="1" cy="1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Line 16">
                <a:extLst>
                  <a:ext uri="{FF2B5EF4-FFF2-40B4-BE49-F238E27FC236}">
                    <a16:creationId xmlns:a16="http://schemas.microsoft.com/office/drawing/2014/main" id="{6EC3084A-42AF-E8B7-C6DF-25C91273A1B3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3829" y="2138"/>
                <a:ext cx="1" cy="1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Rectangle 17">
                <a:extLst>
                  <a:ext uri="{FF2B5EF4-FFF2-40B4-BE49-F238E27FC236}">
                    <a16:creationId xmlns:a16="http://schemas.microsoft.com/office/drawing/2014/main" id="{491626E5-BF1D-6AF8-BB5A-C67CA4D22A8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772" y="3971"/>
                <a:ext cx="0" cy="2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lnSpc>
                    <a:spcPct val="78000"/>
                  </a:lnSpc>
                </a:pPr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62" name="Line 18">
                <a:extLst>
                  <a:ext uri="{FF2B5EF4-FFF2-40B4-BE49-F238E27FC236}">
                    <a16:creationId xmlns:a16="http://schemas.microsoft.com/office/drawing/2014/main" id="{39C7DF17-246B-7A30-2E6A-6C10E9F3E1C0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4203" y="3934"/>
                <a:ext cx="1" cy="1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Line 19">
                <a:extLst>
                  <a:ext uri="{FF2B5EF4-FFF2-40B4-BE49-F238E27FC236}">
                    <a16:creationId xmlns:a16="http://schemas.microsoft.com/office/drawing/2014/main" id="{663C0309-9BDB-F27A-1604-E5726B584C36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4203" y="2138"/>
                <a:ext cx="1" cy="1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" name="Rectangle 20">
                <a:extLst>
                  <a:ext uri="{FF2B5EF4-FFF2-40B4-BE49-F238E27FC236}">
                    <a16:creationId xmlns:a16="http://schemas.microsoft.com/office/drawing/2014/main" id="{A7DA92E8-CD0E-E3D4-855A-A26902A6823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146" y="3971"/>
                <a:ext cx="0" cy="2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lnSpc>
                    <a:spcPct val="78000"/>
                  </a:lnSpc>
                </a:pPr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65" name="Line 21">
                <a:extLst>
                  <a:ext uri="{FF2B5EF4-FFF2-40B4-BE49-F238E27FC236}">
                    <a16:creationId xmlns:a16="http://schemas.microsoft.com/office/drawing/2014/main" id="{92C0F6F2-8E53-C724-0A53-B59D131B0C87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V="1">
                <a:off x="4583" y="3934"/>
                <a:ext cx="1" cy="1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Line 22">
                <a:extLst>
                  <a:ext uri="{FF2B5EF4-FFF2-40B4-BE49-F238E27FC236}">
                    <a16:creationId xmlns:a16="http://schemas.microsoft.com/office/drawing/2014/main" id="{C74C3743-305F-BBC7-2379-0A08B2B84839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4583" y="2138"/>
                <a:ext cx="1" cy="16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Rectangle 23">
                <a:extLst>
                  <a:ext uri="{FF2B5EF4-FFF2-40B4-BE49-F238E27FC236}">
                    <a16:creationId xmlns:a16="http://schemas.microsoft.com/office/drawing/2014/main" id="{05C1670C-C2D2-3CBC-621E-6AAFCE968A4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526" y="3971"/>
                <a:ext cx="0" cy="2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lnSpc>
                    <a:spcPct val="78000"/>
                  </a:lnSpc>
                </a:pPr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68" name="Rectangle 26">
                <a:extLst>
                  <a:ext uri="{FF2B5EF4-FFF2-40B4-BE49-F238E27FC236}">
                    <a16:creationId xmlns:a16="http://schemas.microsoft.com/office/drawing/2014/main" id="{C711021E-2E61-BBEF-3D3A-FF0E7807CDC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900" y="3970"/>
                <a:ext cx="0" cy="2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lnSpc>
                    <a:spcPct val="78000"/>
                  </a:lnSpc>
                </a:pPr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69" name="Line 27">
                <a:extLst>
                  <a:ext uri="{FF2B5EF4-FFF2-40B4-BE49-F238E27FC236}">
                    <a16:creationId xmlns:a16="http://schemas.microsoft.com/office/drawing/2014/main" id="{EC5B334E-9104-1F42-80EB-B7F5E74BE11F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3075" y="2489"/>
                <a:ext cx="1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" name="Line 28">
                <a:extLst>
                  <a:ext uri="{FF2B5EF4-FFF2-40B4-BE49-F238E27FC236}">
                    <a16:creationId xmlns:a16="http://schemas.microsoft.com/office/drawing/2014/main" id="{A8D2661B-80D9-0613-D555-795FB32D01F9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4991" y="2489"/>
                <a:ext cx="1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" name="Rectangle 29">
                <a:extLst>
                  <a:ext uri="{FF2B5EF4-FFF2-40B4-BE49-F238E27FC236}">
                    <a16:creationId xmlns:a16="http://schemas.microsoft.com/office/drawing/2014/main" id="{2A462556-4CB0-EAF2-F38A-0E9928F841B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974" y="2446"/>
                <a:ext cx="0" cy="2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lnSpc>
                    <a:spcPct val="78000"/>
                  </a:lnSpc>
                </a:pPr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72" name="Line 30">
                <a:extLst>
                  <a:ext uri="{FF2B5EF4-FFF2-40B4-BE49-F238E27FC236}">
                    <a16:creationId xmlns:a16="http://schemas.microsoft.com/office/drawing/2014/main" id="{6FB290FC-02ED-49C7-DCEE-3378ACF059E5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3075" y="2845"/>
                <a:ext cx="1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3" name="Line 31">
                <a:extLst>
                  <a:ext uri="{FF2B5EF4-FFF2-40B4-BE49-F238E27FC236}">
                    <a16:creationId xmlns:a16="http://schemas.microsoft.com/office/drawing/2014/main" id="{A4180E3D-7B42-DB9A-CDAB-DDEAC1649696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4991" y="2845"/>
                <a:ext cx="1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4" name="Rectangle 32">
                <a:extLst>
                  <a:ext uri="{FF2B5EF4-FFF2-40B4-BE49-F238E27FC236}">
                    <a16:creationId xmlns:a16="http://schemas.microsoft.com/office/drawing/2014/main" id="{65838D87-1BEC-0D36-B67D-0A3E9B100D3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933" y="2802"/>
                <a:ext cx="0" cy="2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lnSpc>
                    <a:spcPct val="78000"/>
                  </a:lnSpc>
                </a:pPr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75" name="Line 33">
                <a:extLst>
                  <a:ext uri="{FF2B5EF4-FFF2-40B4-BE49-F238E27FC236}">
                    <a16:creationId xmlns:a16="http://schemas.microsoft.com/office/drawing/2014/main" id="{A3825ACC-F765-62DA-8F57-19139E8F41EB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3075" y="3196"/>
                <a:ext cx="1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6" name="Line 34">
                <a:extLst>
                  <a:ext uri="{FF2B5EF4-FFF2-40B4-BE49-F238E27FC236}">
                    <a16:creationId xmlns:a16="http://schemas.microsoft.com/office/drawing/2014/main" id="{5E0784E5-5C3F-3F11-D7B4-1AD903F159EB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4991" y="3196"/>
                <a:ext cx="1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Rectangle 35">
                <a:extLst>
                  <a:ext uri="{FF2B5EF4-FFF2-40B4-BE49-F238E27FC236}">
                    <a16:creationId xmlns:a16="http://schemas.microsoft.com/office/drawing/2014/main" id="{01DBCE35-97E7-8B55-F148-42C3D2FE3CE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933" y="3153"/>
                <a:ext cx="0" cy="2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lnSpc>
                    <a:spcPct val="78000"/>
                  </a:lnSpc>
                </a:pPr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78" name="Line 36">
                <a:extLst>
                  <a:ext uri="{FF2B5EF4-FFF2-40B4-BE49-F238E27FC236}">
                    <a16:creationId xmlns:a16="http://schemas.microsoft.com/office/drawing/2014/main" id="{F46469B7-DFD1-761B-5517-49E4D5BED42E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3075" y="3552"/>
                <a:ext cx="1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Line 37">
                <a:extLst>
                  <a:ext uri="{FF2B5EF4-FFF2-40B4-BE49-F238E27FC236}">
                    <a16:creationId xmlns:a16="http://schemas.microsoft.com/office/drawing/2014/main" id="{FC90386E-E87B-E7EB-E0D3-27E677E0A09D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4991" y="3552"/>
                <a:ext cx="1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" name="Rectangle 38">
                <a:extLst>
                  <a:ext uri="{FF2B5EF4-FFF2-40B4-BE49-F238E27FC236}">
                    <a16:creationId xmlns:a16="http://schemas.microsoft.com/office/drawing/2014/main" id="{BC89BCBF-C278-3DBC-D8CB-9B88A8B2846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933" y="3510"/>
                <a:ext cx="0" cy="2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lnSpc>
                    <a:spcPct val="78000"/>
                  </a:lnSpc>
                </a:pPr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81" name="Line 39">
                <a:extLst>
                  <a:ext uri="{FF2B5EF4-FFF2-40B4-BE49-F238E27FC236}">
                    <a16:creationId xmlns:a16="http://schemas.microsoft.com/office/drawing/2014/main" id="{5B82CFAA-DAB8-0C0A-BADC-1A3568098C92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3075" y="3902"/>
                <a:ext cx="1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" name="Line 40">
                <a:extLst>
                  <a:ext uri="{FF2B5EF4-FFF2-40B4-BE49-F238E27FC236}">
                    <a16:creationId xmlns:a16="http://schemas.microsoft.com/office/drawing/2014/main" id="{93150A47-FEEB-64EE-BBD7-A031DA09F05E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4991" y="3902"/>
                <a:ext cx="1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3" name="Rectangle 41">
                <a:extLst>
                  <a:ext uri="{FF2B5EF4-FFF2-40B4-BE49-F238E27FC236}">
                    <a16:creationId xmlns:a16="http://schemas.microsoft.com/office/drawing/2014/main" id="{D6E16EEF-061B-B252-FACD-1861ED4336A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933" y="3860"/>
                <a:ext cx="0" cy="2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lnSpc>
                    <a:spcPct val="78000"/>
                  </a:lnSpc>
                </a:pPr>
                <a:endParaRPr lang="en-US">
                  <a:latin typeface="Book Antiqua" pitchFamily="18" charset="0"/>
                </a:endParaRPr>
              </a:p>
            </p:txBody>
          </p:sp>
          <p:sp>
            <p:nvSpPr>
              <p:cNvPr id="84" name="Line 44">
                <a:extLst>
                  <a:ext uri="{FF2B5EF4-FFF2-40B4-BE49-F238E27FC236}">
                    <a16:creationId xmlns:a16="http://schemas.microsoft.com/office/drawing/2014/main" id="{E1673001-8798-FED2-479F-239BFAF26D4E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3075" y="2138"/>
                <a:ext cx="1" cy="181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52" name="Picture 46">
              <a:extLst>
                <a:ext uri="{FF2B5EF4-FFF2-40B4-BE49-F238E27FC236}">
                  <a16:creationId xmlns:a16="http://schemas.microsoft.com/office/drawing/2014/main" id="{052E88E5-DA1C-C466-EEF2-74EC7FD4A5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811"/>
              <a:ext cx="1392" cy="139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Line 48">
              <a:extLst>
                <a:ext uri="{FF2B5EF4-FFF2-40B4-BE49-F238E27FC236}">
                  <a16:creationId xmlns:a16="http://schemas.microsoft.com/office/drawing/2014/main" id="{3A8552D7-3785-4AD7-8609-601B30B5A74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60" y="1668"/>
              <a:ext cx="3456" cy="336"/>
            </a:xfrm>
            <a:prstGeom prst="line">
              <a:avLst/>
            </a:prstGeom>
            <a:noFill/>
            <a:ln w="38100">
              <a:solidFill>
                <a:srgbClr val="0C1D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7" name="TextBox 52">
            <a:extLst>
              <a:ext uri="{FF2B5EF4-FFF2-40B4-BE49-F238E27FC236}">
                <a16:creationId xmlns:a16="http://schemas.microsoft.com/office/drawing/2014/main" id="{30CE3E0A-B63D-4301-6DD3-681CFC49A4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401" y="1030581"/>
            <a:ext cx="10577186" cy="830997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400" dirty="0">
                <a:latin typeface="+mn-lt"/>
              </a:rPr>
              <a:t>Can we determine a satellite’s attitude and detect shape changes from the ground using only information gained from unresolved optical images?</a:t>
            </a:r>
          </a:p>
        </p:txBody>
      </p:sp>
    </p:spTree>
    <p:extLst>
      <p:ext uri="{BB962C8B-B14F-4D97-AF65-F5344CB8AC3E}">
        <p14:creationId xmlns:p14="http://schemas.microsoft.com/office/powerpoint/2010/main" val="192464868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8C2035E-172A-0136-5152-0974C41C5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Winner of Nanosat-6: 2011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D19002-58F9-2732-FEAF-988724BA6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63</a:t>
            </a:fld>
            <a:endParaRPr lang="en-US"/>
          </a:p>
        </p:txBody>
      </p:sp>
      <p:pic>
        <p:nvPicPr>
          <p:cNvPr id="5" name="Picture 2" descr="C:\Users\Branden\Desktop\pictures\DSC_2017.jpg">
            <a:extLst>
              <a:ext uri="{FF2B5EF4-FFF2-40B4-BE49-F238E27FC236}">
                <a16:creationId xmlns:a16="http://schemas.microsoft.com/office/drawing/2014/main" id="{45525236-696D-C372-0663-E91CE2DC01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52" b="15561"/>
          <a:stretch/>
        </p:blipFill>
        <p:spPr bwMode="auto">
          <a:xfrm>
            <a:off x="625228" y="1691014"/>
            <a:ext cx="10955166" cy="4481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550736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D5EF3-7A83-8A4F-BD46-B66F271A5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Launched in 2019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A94BA5-2E87-C39F-7488-8E0DE39EE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STP-2 mission</a:t>
            </a:r>
          </a:p>
          <a:p>
            <a:pPr lvl="1"/>
            <a:r>
              <a:rPr lang="en-US" dirty="0"/>
              <a:t>Second Falcon Heavy launch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E630C9-B64C-7DAC-7CF1-FE5F9E509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64</a:t>
            </a:fld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91C2B674-D1F4-7E73-28F3-88D863262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147" y="228600"/>
            <a:ext cx="4256247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5CC8DC53-EDFA-D944-90A4-9D3E7CA38A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8" r="23769"/>
          <a:stretch/>
        </p:blipFill>
        <p:spPr bwMode="auto">
          <a:xfrm>
            <a:off x="1232024" y="2155309"/>
            <a:ext cx="4863976" cy="4201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911555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8D09D-E81F-AC7A-C3E0-B106E3564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Oculus communication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88FA66-EF4D-56ED-C9C9-54760ACFB4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4659682"/>
            <a:ext cx="7697161" cy="151251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440 MHz downlink and 145 MHz uplink</a:t>
            </a:r>
          </a:p>
          <a:p>
            <a:pPr lvl="1"/>
            <a:r>
              <a:rPr lang="en-US" dirty="0"/>
              <a:t>Amateur bands, coordinated with IARU and AMSAT</a:t>
            </a:r>
          </a:p>
          <a:p>
            <a:r>
              <a:rPr lang="en-US" dirty="0"/>
              <a:t>9600 bps GMSK modulation</a:t>
            </a:r>
          </a:p>
          <a:p>
            <a:r>
              <a:rPr lang="en-US" dirty="0"/>
              <a:t>Beacons data every 30 seconds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E08F40-795C-44A1-4536-75E0A896C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146F18-3252-2EEF-5189-7CC65A3F6B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595" y="1176377"/>
            <a:ext cx="10070926" cy="3391230"/>
          </a:xfrm>
          <a:prstGeom prst="rect">
            <a:avLst/>
          </a:prstGeom>
        </p:spPr>
      </p:pic>
      <p:pic>
        <p:nvPicPr>
          <p:cNvPr id="6146" name="Picture 2" descr="Astronautical Development LLC">
            <a:extLst>
              <a:ext uri="{FF2B5EF4-FFF2-40B4-BE49-F238E27FC236}">
                <a16:creationId xmlns:a16="http://schemas.microsoft.com/office/drawing/2014/main" id="{4A2D2182-95F8-7BCE-DE2E-791DEA64E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4413" y="3786104"/>
            <a:ext cx="2979784" cy="275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435441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9C747-483E-9DCE-6732-368135E2E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Oculus link budget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4155D6-49FC-307D-AD87-CBE7A22359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Transmit power: 34 dBm (3 W)</a:t>
            </a:r>
          </a:p>
          <a:p>
            <a:r>
              <a:rPr lang="en-US" dirty="0"/>
              <a:t>Path loss: 151 dB (at ~600 km)</a:t>
            </a:r>
          </a:p>
          <a:p>
            <a:r>
              <a:rPr lang="en-US" dirty="0"/>
              <a:t>Receiver antenna gain: 14 dB</a:t>
            </a:r>
          </a:p>
          <a:p>
            <a:endParaRPr lang="en-US" dirty="0"/>
          </a:p>
          <a:p>
            <a:r>
              <a:rPr lang="en-US" dirty="0"/>
              <a:t>Received power: -103 dB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6CE1B3-0454-52B0-019F-05C84C1EE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50093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18C0A-388C-349F-53DA-34F2352F3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Oculus packet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D4B7E-DAAB-B2A6-F296-E643F827B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1860032" cy="5029200"/>
          </a:xfrm>
        </p:spPr>
        <p:txBody>
          <a:bodyPr/>
          <a:lstStyle/>
          <a:p>
            <a:r>
              <a:rPr lang="en-US" dirty="0"/>
              <a:t>108 byte beacon packets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0CA434-0C05-4E6E-0682-7BFD35AEF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0BFBDA-709D-7A6E-E789-C972E8D5B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4316" y="2080021"/>
            <a:ext cx="8854516" cy="42763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7F66D7-905F-89BF-790D-483691B2E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4316" y="924185"/>
            <a:ext cx="8816078" cy="11558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6356D7B-BFD6-A725-EF0A-18C4CD54D3CC}"/>
              </a:ext>
            </a:extLst>
          </p:cNvPr>
          <p:cNvSpPr txBox="1"/>
          <p:nvPr/>
        </p:nvSpPr>
        <p:spPr>
          <a:xfrm>
            <a:off x="607595" y="6260068"/>
            <a:ext cx="64445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Source: Command document I wrote as a Junior in undergrad</a:t>
            </a:r>
          </a:p>
        </p:txBody>
      </p:sp>
    </p:spTree>
    <p:extLst>
      <p:ext uri="{BB962C8B-B14F-4D97-AF65-F5344CB8AC3E}">
        <p14:creationId xmlns:p14="http://schemas.microsoft.com/office/powerpoint/2010/main" val="455135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A518F-619E-2031-72EA-3D053E6A7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Satellite communication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DAC928-869A-2236-92CB-910783B5DF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/>
              <a:t>Distances involved</a:t>
            </a:r>
          </a:p>
          <a:p>
            <a:pPr lvl="1"/>
            <a:r>
              <a:rPr lang="en-US" b="1" dirty="0"/>
              <a:t>Path loss </a:t>
            </a:r>
          </a:p>
          <a:p>
            <a:pPr lvl="1"/>
            <a:r>
              <a:rPr lang="en-US" b="1" dirty="0"/>
              <a:t>Latency</a:t>
            </a:r>
          </a:p>
          <a:p>
            <a:pPr lvl="1"/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Large deployment areas</a:t>
            </a:r>
          </a:p>
          <a:p>
            <a:pPr lvl="1"/>
            <a:r>
              <a:rPr lang="en-US" dirty="0"/>
              <a:t>Shared bandwidth</a:t>
            </a:r>
          </a:p>
          <a:p>
            <a:pPr lvl="1"/>
            <a:r>
              <a:rPr lang="en-US" dirty="0"/>
              <a:t>Handoffs</a:t>
            </a:r>
          </a:p>
          <a:p>
            <a:pPr lvl="1"/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Deployment considerations</a:t>
            </a:r>
          </a:p>
          <a:p>
            <a:pPr lvl="1"/>
            <a:r>
              <a:rPr lang="en-US" dirty="0"/>
              <a:t>Cost</a:t>
            </a:r>
          </a:p>
          <a:p>
            <a:pPr lvl="1"/>
            <a:r>
              <a:rPr lang="en-US" dirty="0"/>
              <a:t>Coordination</a:t>
            </a:r>
          </a:p>
          <a:p>
            <a:pPr lvl="1"/>
            <a:endParaRPr lang="en-US" dirty="0"/>
          </a:p>
          <a:p>
            <a:r>
              <a:rPr lang="en-US" dirty="0"/>
              <a:t>Ignoring the difficulty of making the satellite itself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8A1107-8AC0-B169-B58C-5565EDE67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4169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E0A71-F885-D450-79E5-897344CC3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Satellite orbits - LEO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79DB18-E796-38F4-F75F-4847973CA4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3028950"/>
            <a:ext cx="8561457" cy="314325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Low Earth Orbit (LEO)</a:t>
            </a:r>
          </a:p>
          <a:p>
            <a:pPr lvl="1"/>
            <a:r>
              <a:rPr lang="en-US" dirty="0"/>
              <a:t>160-2000 km</a:t>
            </a:r>
          </a:p>
          <a:p>
            <a:pPr lvl="1"/>
            <a:r>
              <a:rPr lang="en-US" dirty="0"/>
              <a:t>Includes all current human spaceflight (ISS at 400 km)</a:t>
            </a:r>
          </a:p>
          <a:p>
            <a:pPr lvl="1"/>
            <a:r>
              <a:rPr lang="en-US" dirty="0"/>
              <a:t>Roughly 90 minutes per complete orbit</a:t>
            </a:r>
          </a:p>
          <a:p>
            <a:pPr lvl="1"/>
            <a:endParaRPr lang="en-US" dirty="0"/>
          </a:p>
          <a:p>
            <a:r>
              <a:rPr lang="en-US" dirty="0"/>
              <a:t>Polar orbit will eventually cover all of Earth</a:t>
            </a:r>
          </a:p>
          <a:p>
            <a:r>
              <a:rPr lang="en-US" dirty="0"/>
              <a:t>Group of satellites (constellation) can cover all of earth simultaneously if using enough satellites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3FB920-826B-559D-1FFA-503258F93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8</a:t>
            </a:fld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8B55AED-40DE-972C-A5C0-357F707E5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394" y="1143000"/>
            <a:ext cx="731520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olar Orbit">
            <a:extLst>
              <a:ext uri="{FF2B5EF4-FFF2-40B4-BE49-F238E27FC236}">
                <a16:creationId xmlns:a16="http://schemas.microsoft.com/office/drawing/2014/main" id="{A77CE4FD-3B82-43CD-74E1-8BF7C22A4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4063" y="3314700"/>
            <a:ext cx="2286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ADB6F3D-9D0E-30A4-2E70-2FDAFE62141A}"/>
              </a:ext>
            </a:extLst>
          </p:cNvPr>
          <p:cNvSpPr txBox="1"/>
          <p:nvPr/>
        </p:nvSpPr>
        <p:spPr>
          <a:xfrm>
            <a:off x="607595" y="6169580"/>
            <a:ext cx="6093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https://aerospace.csis.org/aerospace101/earth-orbit-101/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648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E0A71-F885-D450-79E5-897344CC3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Satellite orbits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79DB18-E796-38F4-F75F-4847973CA4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3028950"/>
            <a:ext cx="10972800" cy="3143250"/>
          </a:xfrm>
        </p:spPr>
        <p:txBody>
          <a:bodyPr>
            <a:normAutofit/>
          </a:bodyPr>
          <a:lstStyle/>
          <a:p>
            <a:r>
              <a:rPr lang="en-US" dirty="0"/>
              <a:t>Geostationary Orbit (GEO) (a.k.a. geosynchronous orbit)</a:t>
            </a:r>
          </a:p>
          <a:p>
            <a:pPr lvl="1"/>
            <a:r>
              <a:rPr lang="en-US" dirty="0"/>
              <a:t>35768 km</a:t>
            </a:r>
          </a:p>
          <a:p>
            <a:pPr lvl="1"/>
            <a:r>
              <a:rPr lang="en-US" dirty="0"/>
              <a:t>Exactly 24 hours per complete orbit</a:t>
            </a:r>
          </a:p>
          <a:p>
            <a:pPr lvl="1"/>
            <a:endParaRPr lang="en-US" dirty="0"/>
          </a:p>
          <a:p>
            <a:r>
              <a:rPr lang="en-US" dirty="0"/>
              <a:t>Result: fixed location in the sky over a position on Earth</a:t>
            </a:r>
          </a:p>
          <a:p>
            <a:pPr lvl="1"/>
            <a:r>
              <a:rPr lang="en-US" dirty="0"/>
              <a:t>Very few satellites can cover all of Earth</a:t>
            </a:r>
          </a:p>
          <a:p>
            <a:pPr lvl="1"/>
            <a:r>
              <a:rPr lang="en-US" dirty="0"/>
              <a:t>Or an operator can choose to only service a specific region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3FB920-826B-559D-1FFA-503258F93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9</a:t>
            </a:fld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8B55AED-40DE-972C-A5C0-357F707E5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394" y="1143000"/>
            <a:ext cx="731520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9D23C8-AE4B-A45F-949D-2473C01B80F8}"/>
              </a:ext>
            </a:extLst>
          </p:cNvPr>
          <p:cNvSpPr txBox="1"/>
          <p:nvPr/>
        </p:nvSpPr>
        <p:spPr>
          <a:xfrm>
            <a:off x="607595" y="6169580"/>
            <a:ext cx="6093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https://aerospace.csis.org/aerospace101/earth-orbit-101/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028376"/>
      </p:ext>
    </p:extLst>
  </p:cSld>
  <p:clrMapOvr>
    <a:masterClrMapping/>
  </p:clrMapOvr>
</p:sld>
</file>

<file path=ppt/theme/theme1.xml><?xml version="1.0" encoding="utf-8"?>
<a:theme xmlns:a="http://schemas.openxmlformats.org/drawingml/2006/main" name="Class Slides">
  <a:themeElements>
    <a:clrScheme name="Custom Color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4472C4"/>
      </a:accent1>
      <a:accent2>
        <a:srgbClr val="ED7D31"/>
      </a:accent2>
      <a:accent3>
        <a:srgbClr val="FFC000"/>
      </a:accent3>
      <a:accent4>
        <a:srgbClr val="70AD47"/>
      </a:accent4>
      <a:accent5>
        <a:srgbClr val="954F72"/>
      </a:accent5>
      <a:accent6>
        <a:srgbClr val="A5A5A5"/>
      </a:accent6>
      <a:hlink>
        <a:srgbClr val="0563C1"/>
      </a:hlink>
      <a:folHlink>
        <a:srgbClr val="0563C1"/>
      </a:folHlink>
    </a:clrScheme>
    <a:fontScheme name="Custom Taho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1FF9501-8777-470B-A8C6-E79AF52D4E7C}" vid="{317817C1-429F-4BA5-B259-C4AAC6A82E9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cs397_template</Template>
  <TotalTime>2198</TotalTime>
  <Words>2921</Words>
  <Application>Microsoft Office PowerPoint</Application>
  <PresentationFormat>Widescreen</PresentationFormat>
  <Paragraphs>579</Paragraphs>
  <Slides>67</Slides>
  <Notes>0</Notes>
  <HiddenSlides>7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2" baseType="lpstr">
      <vt:lpstr>Arial</vt:lpstr>
      <vt:lpstr>Book Antiqua</vt:lpstr>
      <vt:lpstr>Calibri</vt:lpstr>
      <vt:lpstr>Tahoma</vt:lpstr>
      <vt:lpstr>Class Slides</vt:lpstr>
      <vt:lpstr>Lecture 17 Satellite Communication</vt:lpstr>
      <vt:lpstr>Administrivia</vt:lpstr>
      <vt:lpstr>Today’s Goals</vt:lpstr>
      <vt:lpstr>Outline</vt:lpstr>
      <vt:lpstr>Why use satellite communication?</vt:lpstr>
      <vt:lpstr>Satellite communication challenges</vt:lpstr>
      <vt:lpstr>Satellite communication challenges</vt:lpstr>
      <vt:lpstr>Satellite orbits - LEO</vt:lpstr>
      <vt:lpstr>Satellite orbits</vt:lpstr>
      <vt:lpstr>Satellite orbits</vt:lpstr>
      <vt:lpstr>Path loss to orbit</vt:lpstr>
      <vt:lpstr>Latency to orbit</vt:lpstr>
      <vt:lpstr>Satellite communication challenges</vt:lpstr>
      <vt:lpstr>A single satellite provides considerable deployment area</vt:lpstr>
      <vt:lpstr>Huge coverage areas share bandwidth among many users</vt:lpstr>
      <vt:lpstr>Moving satellites lead to many handoffs</vt:lpstr>
      <vt:lpstr>Satellite communication challenges</vt:lpstr>
      <vt:lpstr>Frequency allocations often must be world-wide</vt:lpstr>
      <vt:lpstr>Getting hardware in orbit isn’t cheap</vt:lpstr>
      <vt:lpstr>Actually getting a rocket to launch with has become easier</vt:lpstr>
      <vt:lpstr>Break + Question</vt:lpstr>
      <vt:lpstr>Break + Question</vt:lpstr>
      <vt:lpstr>Outline</vt:lpstr>
      <vt:lpstr>Voyager 1 and 2 (1977)</vt:lpstr>
      <vt:lpstr>Voyager still functional</vt:lpstr>
      <vt:lpstr>Deep Space Network Canberra complex</vt:lpstr>
      <vt:lpstr>Deep Space Network</vt:lpstr>
      <vt:lpstr>Voyager 2 path loss calculation</vt:lpstr>
      <vt:lpstr>Other factors</vt:lpstr>
      <vt:lpstr>Total received power from Voyager</vt:lpstr>
      <vt:lpstr>Voyager uplink math</vt:lpstr>
      <vt:lpstr>Outline</vt:lpstr>
      <vt:lpstr>Iridium Constellation</vt:lpstr>
      <vt:lpstr>Iridium satellite phones</vt:lpstr>
      <vt:lpstr>Using Iridium from a device</vt:lpstr>
      <vt:lpstr>Starlink constellation</vt:lpstr>
      <vt:lpstr>Starlink is deployed in LEO</vt:lpstr>
      <vt:lpstr>Starlink targets consumer connectivity</vt:lpstr>
      <vt:lpstr>Starlink growth over two-year period</vt:lpstr>
      <vt:lpstr>Starlink operation model</vt:lpstr>
      <vt:lpstr>Starlink user communication</vt:lpstr>
      <vt:lpstr>Starlink ground stations</vt:lpstr>
      <vt:lpstr>Starlink inter-satellite links</vt:lpstr>
      <vt:lpstr>Amazon’s response: Project Kuiper</vt:lpstr>
      <vt:lpstr>Satellite broadband providers (2023)</vt:lpstr>
      <vt:lpstr>Break + Question</vt:lpstr>
      <vt:lpstr>Break + Question</vt:lpstr>
      <vt:lpstr>Outline</vt:lpstr>
      <vt:lpstr>Goals of “Non-Terrestrial Networks”</vt:lpstr>
      <vt:lpstr>Apple Emergency SOS (2022)</vt:lpstr>
      <vt:lpstr>Emergency SOS pointing requirement</vt:lpstr>
      <vt:lpstr>Satellite to cellular suddenly seems viable, but nascent</vt:lpstr>
      <vt:lpstr>Planned and existing cellular/satellite partnerships (2023)</vt:lpstr>
      <vt:lpstr>3GPP non-terrestrial networks</vt:lpstr>
      <vt:lpstr>3GPP 5G satellite requirements</vt:lpstr>
      <vt:lpstr>FCC gets involved (2023-2024)</vt:lpstr>
      <vt:lpstr>Reality of satellite cellular coverage</vt:lpstr>
      <vt:lpstr>IoT and space coverage could be mutually beneficial</vt:lpstr>
      <vt:lpstr>Outline</vt:lpstr>
      <vt:lpstr>Outline</vt:lpstr>
      <vt:lpstr>Oculus-ASR</vt:lpstr>
      <vt:lpstr>Oculus-ASR mission</vt:lpstr>
      <vt:lpstr>Winner of Nanosat-6: 2011</vt:lpstr>
      <vt:lpstr>Launched in 2019</vt:lpstr>
      <vt:lpstr>Oculus communication design</vt:lpstr>
      <vt:lpstr>Oculus link budget</vt:lpstr>
      <vt:lpstr>Oculus packet data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15 LPWAN Wrap-up and RFID</dc:title>
  <dc:creator>Branden Ghena</dc:creator>
  <cp:lastModifiedBy>Branden Ghena</cp:lastModifiedBy>
  <cp:revision>78</cp:revision>
  <dcterms:created xsi:type="dcterms:W3CDTF">2021-02-28T23:59:50Z</dcterms:created>
  <dcterms:modified xsi:type="dcterms:W3CDTF">2025-06-03T17:27:59Z</dcterms:modified>
</cp:coreProperties>
</file>