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3" r:id="rId2"/>
  </p:sldMasterIdLst>
  <p:notesMasterIdLst>
    <p:notesMasterId r:id="rId92"/>
  </p:notesMasterIdLst>
  <p:sldIdLst>
    <p:sldId id="256" r:id="rId3"/>
    <p:sldId id="2295" r:id="rId4"/>
    <p:sldId id="264" r:id="rId5"/>
    <p:sldId id="2286" r:id="rId6"/>
    <p:sldId id="2293" r:id="rId7"/>
    <p:sldId id="302" r:id="rId8"/>
    <p:sldId id="2219" r:id="rId9"/>
    <p:sldId id="307" r:id="rId10"/>
    <p:sldId id="293" r:id="rId11"/>
    <p:sldId id="292" r:id="rId12"/>
    <p:sldId id="266" r:id="rId13"/>
    <p:sldId id="2137" r:id="rId14"/>
    <p:sldId id="2138" r:id="rId15"/>
    <p:sldId id="2139" r:id="rId16"/>
    <p:sldId id="2140" r:id="rId17"/>
    <p:sldId id="2294" r:id="rId18"/>
    <p:sldId id="2141" r:id="rId19"/>
    <p:sldId id="2142" r:id="rId20"/>
    <p:sldId id="2143" r:id="rId21"/>
    <p:sldId id="2144" r:id="rId22"/>
    <p:sldId id="2145" r:id="rId23"/>
    <p:sldId id="281" r:id="rId24"/>
    <p:sldId id="2147" r:id="rId25"/>
    <p:sldId id="304" r:id="rId26"/>
    <p:sldId id="2198" r:id="rId27"/>
    <p:sldId id="2232" r:id="rId28"/>
    <p:sldId id="2300" r:id="rId29"/>
    <p:sldId id="2313" r:id="rId30"/>
    <p:sldId id="2344" r:id="rId31"/>
    <p:sldId id="305" r:id="rId32"/>
    <p:sldId id="2267" r:id="rId33"/>
    <p:sldId id="2314" r:id="rId34"/>
    <p:sldId id="2291" r:id="rId35"/>
    <p:sldId id="2265" r:id="rId36"/>
    <p:sldId id="2271" r:id="rId37"/>
    <p:sldId id="2274" r:id="rId38"/>
    <p:sldId id="2273" r:id="rId39"/>
    <p:sldId id="2272" r:id="rId40"/>
    <p:sldId id="2280" r:id="rId41"/>
    <p:sldId id="315" r:id="rId42"/>
    <p:sldId id="2290" r:id="rId43"/>
    <p:sldId id="2275" r:id="rId44"/>
    <p:sldId id="2276" r:id="rId45"/>
    <p:sldId id="2278" r:id="rId46"/>
    <p:sldId id="319" r:id="rId47"/>
    <p:sldId id="2289" r:id="rId48"/>
    <p:sldId id="2279" r:id="rId49"/>
    <p:sldId id="2277" r:id="rId50"/>
    <p:sldId id="2281" r:id="rId51"/>
    <p:sldId id="2282" r:id="rId52"/>
    <p:sldId id="2315" r:id="rId53"/>
    <p:sldId id="2302" r:id="rId54"/>
    <p:sldId id="2311" r:id="rId55"/>
    <p:sldId id="2305" r:id="rId56"/>
    <p:sldId id="2306" r:id="rId57"/>
    <p:sldId id="2307" r:id="rId58"/>
    <p:sldId id="2308" r:id="rId59"/>
    <p:sldId id="2309" r:id="rId60"/>
    <p:sldId id="2312" r:id="rId61"/>
    <p:sldId id="2343" r:id="rId62"/>
    <p:sldId id="2345" r:id="rId63"/>
    <p:sldId id="2322" r:id="rId64"/>
    <p:sldId id="285" r:id="rId65"/>
    <p:sldId id="2323" r:id="rId66"/>
    <p:sldId id="2324" r:id="rId67"/>
    <p:sldId id="2325" r:id="rId68"/>
    <p:sldId id="276" r:id="rId69"/>
    <p:sldId id="2318" r:id="rId70"/>
    <p:sldId id="2327" r:id="rId71"/>
    <p:sldId id="2328" r:id="rId72"/>
    <p:sldId id="2329" r:id="rId73"/>
    <p:sldId id="270" r:id="rId74"/>
    <p:sldId id="2320" r:id="rId75"/>
    <p:sldId id="278" r:id="rId76"/>
    <p:sldId id="2321" r:id="rId77"/>
    <p:sldId id="2330" r:id="rId78"/>
    <p:sldId id="2331" r:id="rId79"/>
    <p:sldId id="2332" r:id="rId80"/>
    <p:sldId id="2333" r:id="rId81"/>
    <p:sldId id="2334" r:id="rId82"/>
    <p:sldId id="2335" r:id="rId83"/>
    <p:sldId id="2336" r:id="rId84"/>
    <p:sldId id="2337" r:id="rId85"/>
    <p:sldId id="2338" r:id="rId86"/>
    <p:sldId id="2339" r:id="rId87"/>
    <p:sldId id="2340" r:id="rId88"/>
    <p:sldId id="2341" r:id="rId89"/>
    <p:sldId id="2342" r:id="rId90"/>
    <p:sldId id="2346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295"/>
            <p14:sldId id="264"/>
          </p14:sldIdLst>
        </p14:section>
        <p14:section name="Challenges" id="{F3F923F9-CDE4-46CE-BFA0-AE66039AE009}">
          <p14:sldIdLst>
            <p14:sldId id="2286"/>
            <p14:sldId id="2293"/>
            <p14:sldId id="302"/>
            <p14:sldId id="2219"/>
            <p14:sldId id="307"/>
            <p14:sldId id="293"/>
            <p14:sldId id="292"/>
            <p14:sldId id="266"/>
            <p14:sldId id="2137"/>
            <p14:sldId id="2138"/>
            <p14:sldId id="2139"/>
            <p14:sldId id="2140"/>
            <p14:sldId id="2294"/>
            <p14:sldId id="2141"/>
            <p14:sldId id="2142"/>
            <p14:sldId id="2143"/>
            <p14:sldId id="2144"/>
            <p14:sldId id="2145"/>
            <p14:sldId id="281"/>
            <p14:sldId id="2147"/>
            <p14:sldId id="304"/>
            <p14:sldId id="2198"/>
            <p14:sldId id="2232"/>
            <p14:sldId id="2300"/>
            <p14:sldId id="2313"/>
          </p14:sldIdLst>
        </p14:section>
        <p14:section name="Improving LoRaWAN" id="{F74C5E37-AAC2-4919-8305-6C16DCEC2AD0}">
          <p14:sldIdLst>
            <p14:sldId id="2344"/>
            <p14:sldId id="305"/>
            <p14:sldId id="2267"/>
            <p14:sldId id="2314"/>
            <p14:sldId id="2291"/>
            <p14:sldId id="2265"/>
            <p14:sldId id="2271"/>
            <p14:sldId id="2274"/>
            <p14:sldId id="2273"/>
            <p14:sldId id="2272"/>
            <p14:sldId id="2280"/>
            <p14:sldId id="315"/>
            <p14:sldId id="2290"/>
            <p14:sldId id="2275"/>
            <p14:sldId id="2276"/>
            <p14:sldId id="2278"/>
            <p14:sldId id="319"/>
            <p14:sldId id="2289"/>
            <p14:sldId id="2279"/>
            <p14:sldId id="2277"/>
            <p14:sldId id="2281"/>
            <p14:sldId id="2282"/>
            <p14:sldId id="2315"/>
            <p14:sldId id="2302"/>
            <p14:sldId id="2311"/>
            <p14:sldId id="2305"/>
            <p14:sldId id="2306"/>
            <p14:sldId id="2307"/>
            <p14:sldId id="2308"/>
            <p14:sldId id="2309"/>
            <p14:sldId id="2312"/>
            <p14:sldId id="2343"/>
          </p14:sldIdLst>
        </p14:section>
        <p14:section name="Wide-Area Infrastructure" id="{67F9ED31-AF1C-4234-B3BC-C65A47570BFA}">
          <p14:sldIdLst>
            <p14:sldId id="2345"/>
            <p14:sldId id="2322"/>
            <p14:sldId id="285"/>
            <p14:sldId id="2323"/>
            <p14:sldId id="2324"/>
            <p14:sldId id="2325"/>
            <p14:sldId id="276"/>
            <p14:sldId id="2318"/>
            <p14:sldId id="2327"/>
            <p14:sldId id="2328"/>
            <p14:sldId id="2329"/>
            <p14:sldId id="270"/>
            <p14:sldId id="2320"/>
            <p14:sldId id="278"/>
            <p14:sldId id="2321"/>
            <p14:sldId id="2330"/>
            <p14:sldId id="2331"/>
            <p14:sldId id="2332"/>
            <p14:sldId id="2333"/>
            <p14:sldId id="2334"/>
            <p14:sldId id="2335"/>
            <p14:sldId id="2336"/>
            <p14:sldId id="2337"/>
            <p14:sldId id="2338"/>
            <p14:sldId id="2339"/>
            <p14:sldId id="2340"/>
            <p14:sldId id="2341"/>
            <p14:sldId id="2342"/>
          </p14:sldIdLst>
        </p14:section>
        <p14:section name="Wrapup" id="{29A7F866-9DA9-446B-8359-CE426CB89C7A}">
          <p14:sldIdLst>
            <p14:sldId id="2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5" autoAdjust="0"/>
    <p:restoredTop sz="85714" autoAdjust="0"/>
  </p:normalViewPr>
  <p:slideViewPr>
    <p:cSldViewPr snapToGrid="0">
      <p:cViewPr varScale="1">
        <p:scale>
          <a:sx n="110" d="100"/>
          <a:sy n="110" d="100"/>
        </p:scale>
        <p:origin x="138" y="7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Cellular IoT includes the new machine-to-machine focused cellular protocols, LTE-M and </a:t>
            </a:r>
            <a:r>
              <a:rPr lang="en-US" sz="1600" dirty="0" err="1"/>
              <a:t>NarrowBand</a:t>
            </a:r>
            <a:r>
              <a:rPr lang="en-US" sz="1600" dirty="0"/>
              <a:t>-IoT</a:t>
            </a:r>
          </a:p>
          <a:p>
            <a:r>
              <a:rPr lang="en-US" sz="1600" dirty="0"/>
              <a:t>These operate in the standard licensed cellular bands in managed networks</a:t>
            </a:r>
          </a:p>
          <a:p>
            <a:endParaRPr lang="en-US" sz="1600" dirty="0"/>
          </a:p>
          <a:p>
            <a:r>
              <a:rPr lang="en-US" sz="1600" dirty="0"/>
              <a:t>On the right you can see</a:t>
            </a:r>
          </a:p>
          <a:p>
            <a:r>
              <a:rPr lang="en-US" sz="1600" dirty="0"/>
              <a:t>Each of these networks have range on the order of kilometers</a:t>
            </a:r>
          </a:p>
          <a:p>
            <a:r>
              <a:rPr lang="en-US" sz="1600" dirty="0"/>
              <a:t>Throughput focuses on uplink, with rates of ten to several thousand kbps</a:t>
            </a:r>
          </a:p>
          <a:p>
            <a:endParaRPr lang="en-US" sz="1600" dirty="0"/>
          </a:p>
          <a:p>
            <a:r>
              <a:rPr lang="en-US" sz="1600" dirty="0"/>
              <a:t>We also have 2G plotted as an example of the kinds of networks we’re evolving from</a:t>
            </a:r>
          </a:p>
          <a:p>
            <a:r>
              <a:rPr lang="en-US" sz="1600" dirty="0"/>
              <a:t>LPWANs have lower throughput, but increased range over the 2G protocol</a:t>
            </a:r>
          </a:p>
        </p:txBody>
      </p:sp>
    </p:spTree>
    <p:extLst>
      <p:ext uri="{BB962C8B-B14F-4D97-AF65-F5344CB8AC3E}">
        <p14:creationId xmlns:p14="http://schemas.microsoft.com/office/powerpoint/2010/main" val="1792536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plot the need of the Electricity Metering application as a line on our bit flux figure</a:t>
            </a:r>
          </a:p>
          <a:p>
            <a:r>
              <a:rPr lang="en-US" dirty="0"/>
              <a:t>Any network above this line is capable of serving the application’s needs</a:t>
            </a:r>
          </a:p>
          <a:p>
            <a:r>
              <a:rPr lang="en-US" dirty="0" err="1"/>
              <a:t>Sigfox</a:t>
            </a:r>
            <a:r>
              <a:rPr lang="en-US" dirty="0"/>
              <a:t> needs range reduction, but all networks are capable of serving this application’s needs</a:t>
            </a:r>
          </a:p>
          <a:p>
            <a:endParaRPr lang="en-US" dirty="0"/>
          </a:p>
          <a:p>
            <a:r>
              <a:rPr lang="en-US" dirty="0"/>
              <a:t>So, great! Networks can serve ubiquitous applications. Problem solved, right?</a:t>
            </a:r>
          </a:p>
        </p:txBody>
      </p:sp>
    </p:spTree>
    <p:extLst>
      <p:ext uri="{BB962C8B-B14F-4D97-AF65-F5344CB8AC3E}">
        <p14:creationId xmlns:p14="http://schemas.microsoft.com/office/powerpoint/2010/main" val="3779397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visualize this instead as the number of gateways deployed and the proportion of network utilized.</a:t>
            </a:r>
          </a:p>
          <a:p>
            <a:pPr lvl="1"/>
            <a:r>
              <a:rPr lang="en-US" dirty="0"/>
              <a:t>Again, because of power control, there is a tradeoff here. We could deploy a single gateway for everything, or many gateways with reduced range to increase capacity.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Cellular networks have no problem with this application</a:t>
            </a:r>
          </a:p>
          <a:p>
            <a:pPr lvl="1"/>
            <a:r>
              <a:rPr lang="en-US" dirty="0"/>
              <a:t>With a single gateway,  LTE-M could spend 1% of its capacity to service this app.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Unlicensed LPWANs, however, have choices to make on how many gateways they deploy and how much capacity they are willing to spend on this one application</a:t>
            </a:r>
          </a:p>
        </p:txBody>
      </p:sp>
    </p:spTree>
    <p:extLst>
      <p:ext uri="{BB962C8B-B14F-4D97-AF65-F5344CB8AC3E}">
        <p14:creationId xmlns:p14="http://schemas.microsoft.com/office/powerpoint/2010/main" val="719123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There are two particular problems we can see with the unlicensed LPWANs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first is a capacity issue: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Sigfox</a:t>
            </a:r>
            <a:r>
              <a:rPr lang="en-US" dirty="0"/>
              <a:t> can’t satisfy the application at all without power control.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Range is sufficient for a single gateway to cover the city, but it wouldn’t be able to keep up with the data.</a:t>
            </a:r>
          </a:p>
        </p:txBody>
      </p:sp>
    </p:spTree>
    <p:extLst>
      <p:ext uri="{BB962C8B-B14F-4D97-AF65-F5344CB8AC3E}">
        <p14:creationId xmlns:p14="http://schemas.microsoft.com/office/powerpoint/2010/main" val="4048522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Solving these capacity problems is relatively straightforward</a:t>
            </a:r>
          </a:p>
          <a:p>
            <a:r>
              <a:rPr lang="en-US" dirty="0"/>
              <a:t>And a lot of research from our community has begun that path</a:t>
            </a:r>
          </a:p>
          <a:p>
            <a:r>
              <a:rPr lang="en-US" dirty="0"/>
              <a:t>One solution would be better access control mechanisms than the ALOHA</a:t>
            </a:r>
          </a:p>
          <a:p>
            <a:r>
              <a:rPr lang="en-US" dirty="0"/>
              <a:t>We could also significantly increase the available bandwidth through the use of TV white spaces</a:t>
            </a:r>
          </a:p>
        </p:txBody>
      </p:sp>
    </p:spTree>
    <p:extLst>
      <p:ext uri="{BB962C8B-B14F-4D97-AF65-F5344CB8AC3E}">
        <p14:creationId xmlns:p14="http://schemas.microsoft.com/office/powerpoint/2010/main" val="4019713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But there is a second problem, that of coexistence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LoRaWAN</a:t>
            </a:r>
            <a:r>
              <a:rPr lang="en-US" dirty="0"/>
              <a:t> could handle the application with only 2 or 3 gateways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Remember, that we are calculating bit flux for </a:t>
            </a:r>
            <a:r>
              <a:rPr lang="en-US" dirty="0" err="1"/>
              <a:t>LoRaWAN</a:t>
            </a:r>
            <a:r>
              <a:rPr lang="en-US" dirty="0"/>
              <a:t> using all available channels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As long as you are willing to commit 50% of the 915 MHz spectrum to electricity metering</a:t>
            </a:r>
          </a:p>
        </p:txBody>
      </p:sp>
    </p:spTree>
    <p:extLst>
      <p:ext uri="{BB962C8B-B14F-4D97-AF65-F5344CB8AC3E}">
        <p14:creationId xmlns:p14="http://schemas.microsoft.com/office/powerpoint/2010/main" val="3080873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You might try to say it’s fine to dedicate so much of a network to a single application. I dedicate 50% of my home WiFi to Netflix all the time…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But coexistence cannot be ignored in urban areas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There won’t just be one network, but two, or three, or more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And they all have to share the same bandwidth for all deployed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645355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Solving these coexistence problems are more difficult</a:t>
            </a:r>
          </a:p>
          <a:p>
            <a:r>
              <a:rPr lang="en-US" dirty="0"/>
              <a:t>We need methods for coordination and negotiation between deployed networks</a:t>
            </a:r>
          </a:p>
          <a:p>
            <a:r>
              <a:rPr lang="en-US" dirty="0"/>
              <a:t>And without buy-in from all networks, collisions are inevitable</a:t>
            </a:r>
          </a:p>
          <a:p>
            <a:r>
              <a:rPr lang="en-US" dirty="0"/>
              <a:t>It doesn’t matter that you are using a wonderful scheduling TDMA algorithm to send data without collisions if your neighbor is transmitting whenever they want</a:t>
            </a:r>
          </a:p>
          <a:p>
            <a:endParaRPr lang="en-US" dirty="0"/>
          </a:p>
          <a:p>
            <a:r>
              <a:rPr lang="en-US" dirty="0"/>
              <a:t>And a really important point is that cellular IoT doesn’t face this problem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50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Occupying licensed bands means LTE-M and NB-IoT don’t have multiple overlapping networks to coordinate with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So coexistence isn’t a concern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And they already have more capacity than the unlicensed protocols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Without solutions for unlicensed LPWANs, deployments will move to cellular networks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And when the applications leave, research will leave as well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Without real solutions to the problems they face, we’re in danger of losing an exciting research domain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We pose this as a challenge to the community to develop coexistence and capacity solutions for unlicensed LPWANs</a:t>
            </a:r>
          </a:p>
        </p:txBody>
      </p:sp>
    </p:spTree>
    <p:extLst>
      <p:ext uri="{BB962C8B-B14F-4D97-AF65-F5344CB8AC3E}">
        <p14:creationId xmlns:p14="http://schemas.microsoft.com/office/powerpoint/2010/main" val="2551575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bit flux is our metric for data density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throughput divided by coverage area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As with many ideas, this was first suggested by Mark Weiser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9148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>
          <a:extLst>
            <a:ext uri="{FF2B5EF4-FFF2-40B4-BE49-F238E27FC236}">
              <a16:creationId xmlns:a16="http://schemas.microsoft.com/office/drawing/2014/main" id="{D6F1F243-A79E-7973-5F09-4075C763A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18:notes">
            <a:extLst>
              <a:ext uri="{FF2B5EF4-FFF2-40B4-BE49-F238E27FC236}">
                <a16:creationId xmlns:a16="http://schemas.microsoft.com/office/drawing/2014/main" id="{08F67255-46D3-36DA-F454-44309E1B77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18:notes">
            <a:extLst>
              <a:ext uri="{FF2B5EF4-FFF2-40B4-BE49-F238E27FC236}">
                <a16:creationId xmlns:a16="http://schemas.microsoft.com/office/drawing/2014/main" id="{F70495E9-6CC3-E030-1FE2-C634885004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8448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what T-Mobile’s 3G network in 2010</a:t>
            </a:r>
          </a:p>
          <a:p>
            <a:r>
              <a:rPr lang="en-US" dirty="0"/>
              <a:t>And how much work they had to do over three years to get to this coverage map in 2013</a:t>
            </a:r>
          </a:p>
          <a:p>
            <a:endParaRPr lang="en-US" dirty="0"/>
          </a:p>
          <a:p>
            <a:r>
              <a:rPr lang="en-US" dirty="0"/>
              <a:t>Now look at their 4G map in 2014</a:t>
            </a:r>
          </a:p>
          <a:p>
            <a:r>
              <a:rPr lang="en-US" dirty="0"/>
              <a:t>And what they had to do in the next 3 years to get to this map in 2017</a:t>
            </a:r>
          </a:p>
        </p:txBody>
      </p:sp>
    </p:spTree>
    <p:extLst>
      <p:ext uri="{BB962C8B-B14F-4D97-AF65-F5344CB8AC3E}">
        <p14:creationId xmlns:p14="http://schemas.microsoft.com/office/powerpoint/2010/main" val="3033795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[need to say people are using their home internet for backhaul for Helium]</a:t>
            </a:r>
          </a:p>
          <a:p>
            <a:pPr lvl="1"/>
            <a:r>
              <a:rPr lang="en-US" dirty="0"/>
              <a:t>People are building this on top of wireline and cellular network</a:t>
            </a:r>
          </a:p>
        </p:txBody>
      </p:sp>
    </p:spTree>
    <p:extLst>
      <p:ext uri="{BB962C8B-B14F-4D97-AF65-F5344CB8AC3E}">
        <p14:creationId xmlns:p14="http://schemas.microsoft.com/office/powerpoint/2010/main" val="947666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52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network was built in only two years, and to our knowledge because it grew so fast no one had a chance to study it yet — because of the blockchain, we can do history and current</a:t>
            </a:r>
          </a:p>
        </p:txBody>
      </p:sp>
    </p:spTree>
    <p:extLst>
      <p:ext uri="{BB962C8B-B14F-4D97-AF65-F5344CB8AC3E}">
        <p14:creationId xmlns:p14="http://schemas.microsoft.com/office/powerpoint/2010/main" val="514915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f32a9d52c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f32a9d52c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384c7b5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f384c7b5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Hotspots are the hard physical infrastructure. These are the things that people have to put all over the world to provide coverage for end devices; these are also the physical devices that have to keep working (and keep working well) to provide continuous and reliable coverage.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8fac8121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8fac8121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“</a:t>
            </a:r>
            <a:r>
              <a:rPr lang="en-US" sz="1150">
                <a:solidFill>
                  <a:srgbClr val="1D1C1D"/>
                </a:solidFill>
                <a:highlight>
                  <a:srgbClr val="F8F8F8"/>
                </a:highlight>
              </a:rPr>
              <a:t>one concern is that easy-to-deploy hotspot hardware is easy-to-move hardware, so we follow up with this analysis and look at the hotspot location changes”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 applications, bit flux sums the data needs for each device in the deployment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And divides by the total deployment area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To determine the application uplink density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436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8fac812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f8fac812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go through percentages of number of hotspots that change locations </a:t>
            </a:r>
            <a:r>
              <a:rPr lang="en-US" i="1"/>
              <a:t>n</a:t>
            </a:r>
            <a:r>
              <a:rPr lang="en-US"/>
              <a:t> times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8fac8121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8fac8121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go over CDF of number of blocks between a move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8cc2f27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f8cc2f27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Explain that Helium is a decentralized network with centralized infrastructure and that we want to examine potential choke points within the network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“in the following table, we list the top 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(the backbone of Helium still relies on the Internet, in which ISPs are centralized)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2020 Spectrum outage could have lead to 87% of hotspots being taken down in LA</a:t>
            </a: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f8e125df93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f8e125df93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“we then look at another centralized point of failure which involves hotspot relays”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hotspots also pose as relays if they can only forward outbound data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relays pose as a potential risk for unexpected centralization and unexpected performance losses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in the first figure, we see that the majority of relays usually only have 1-3 peers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however, looked for extreme cases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“then hypothesized whether these centralized super peers are formed based on geographical location”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7da7a017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f7da7a017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first show left example and then show right example (lol)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(most people will not have antennae on right, but this example is exemplifying the issue of unpredictable coverage)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analyze because there are many factors that contribute towards coverage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84531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f8fac8121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f8fac8121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real-world coverage experiment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attempted to send packets to hotspots while walking around outside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Helium implements ACK and NACK protocol; ACK (green) → packet confirmed to be received on console, NACK (red) → packet not confirmed to be received on the console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blue circle represents a 300m coverage radius (HIP 17?), but as per the previous slide, the range of cover depends on various factors, such as the antenna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tried to show that coverage is good in circle and less good outside of circle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Helium firmware update could have caused the red line of NACKs directly within the coverage areas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0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 networks, we divide the goodput of a network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By the coverage area of a single gateway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This gives us a number that represents the data density that a network can support,  at any width of deployment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6198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Bit flux also accounts for spatial reuse in networks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Reducing range (and deploying more gateways),  reduces the coverage area for each gateway, increasing the network bit flux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875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bit flux measurement for a </a:t>
            </a:r>
            <a:r>
              <a:rPr lang="en-US" dirty="0" err="1"/>
              <a:t>LoRaWAN</a:t>
            </a:r>
            <a:r>
              <a:rPr lang="en-US" dirty="0"/>
              <a:t> network</a:t>
            </a:r>
          </a:p>
          <a:p>
            <a:r>
              <a:rPr lang="en-US" dirty="0"/>
              <a:t>In the US, </a:t>
            </a:r>
            <a:r>
              <a:rPr lang="en-US" dirty="0" err="1"/>
              <a:t>LoRaWAN</a:t>
            </a:r>
            <a:r>
              <a:rPr lang="en-US" dirty="0"/>
              <a:t> has 64 channels for uplink</a:t>
            </a:r>
          </a:p>
          <a:p>
            <a:r>
              <a:rPr lang="en-US" dirty="0"/>
              <a:t>But it relies on an ALOHA access control mechanism,  so packet collisions reduce throughput significantly</a:t>
            </a:r>
          </a:p>
        </p:txBody>
      </p:sp>
    </p:spTree>
    <p:extLst>
      <p:ext uri="{BB962C8B-B14F-4D97-AF65-F5344CB8AC3E}">
        <p14:creationId xmlns:p14="http://schemas.microsoft.com/office/powerpoint/2010/main" val="239428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calculate bit flux for each of the networks we’re interested in</a:t>
            </a:r>
          </a:p>
          <a:p>
            <a:r>
              <a:rPr lang="en-US" dirty="0"/>
              <a:t>We note that there are several orders of magnitude difference in the throughput capability of each network</a:t>
            </a:r>
          </a:p>
          <a:p>
            <a:r>
              <a:rPr lang="en-US" dirty="0"/>
              <a:t>Particularly between cellular communication and unlicensed LPWANs</a:t>
            </a:r>
          </a:p>
        </p:txBody>
      </p:sp>
    </p:spTree>
    <p:extLst>
      <p:ext uri="{BB962C8B-B14F-4D97-AF65-F5344CB8AC3E}">
        <p14:creationId xmlns:p14="http://schemas.microsoft.com/office/powerpoint/2010/main" val="381733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points are at the maximum range for each network, but they have the ability to perform power control and reduce range</a:t>
            </a:r>
          </a:p>
          <a:p>
            <a:r>
              <a:rPr lang="en-US" dirty="0"/>
              <a:t>This creates a curve for each network, where we can reduce range (and install more gateways) in order to increase network capability</a:t>
            </a:r>
          </a:p>
        </p:txBody>
      </p:sp>
    </p:spTree>
    <p:extLst>
      <p:ext uri="{BB962C8B-B14F-4D97-AF65-F5344CB8AC3E}">
        <p14:creationId xmlns:p14="http://schemas.microsoft.com/office/powerpoint/2010/main" val="2030272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can measure the capability of each network, lets compare that to the needs of an application</a:t>
            </a:r>
          </a:p>
          <a:p>
            <a:r>
              <a:rPr lang="en-US" dirty="0"/>
              <a:t>The example I’ll be talking through is Electricity Metering, there are about a dozen others in the paper</a:t>
            </a:r>
          </a:p>
          <a:p>
            <a:r>
              <a:rPr lang="en-US" dirty="0"/>
              <a:t>PG&amp;E smart meters send about 250 bytes every 4 hours</a:t>
            </a:r>
          </a:p>
          <a:p>
            <a:r>
              <a:rPr lang="en-US" dirty="0"/>
              <a:t>This isn’t a lot of data, but smart meters are densely deployed, with three hundred thousand across San Francisco</a:t>
            </a:r>
          </a:p>
        </p:txBody>
      </p:sp>
    </p:spTree>
    <p:extLst>
      <p:ext uri="{BB962C8B-B14F-4D97-AF65-F5344CB8AC3E}">
        <p14:creationId xmlns:p14="http://schemas.microsoft.com/office/powerpoint/2010/main" val="128632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9"/>
            <a:ext cx="10363200" cy="1362075"/>
          </a:xfrm>
        </p:spPr>
        <p:txBody>
          <a:bodyPr anchor="t"/>
          <a:lstStyle>
            <a:lvl1pPr algn="l">
              <a:defRPr sz="5333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5BB2-61F9-DE4C-9217-9E28B9286BD6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7E5-456D-D14D-80B1-26F30B6827DF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44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90F-92D2-EE4D-AB30-C51B3ABD0ECB}" type="datetime1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5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905B-F78A-7447-929B-285222BF0CAF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15DF4-3EBA-4E4B-9F2A-19D1128FE925}" type="datetime1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7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E339-25A7-D445-AE93-317779BE9573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3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9B92-FCB3-0A4E-913E-6BEC59C715FD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1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6E8C-CFD6-E540-8CE1-0232512249C2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8BF4-C97B-F445-A331-9D98132FB0F2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706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60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" name="Google Shape;20;p4"/>
          <p:cNvSpPr txBox="1"/>
          <p:nvPr/>
        </p:nvSpPr>
        <p:spPr>
          <a:xfrm>
            <a:off x="415600" y="6311623"/>
            <a:ext cx="1837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May 29, 2019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829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158F-4718-C54C-BFA5-ADFB09EEAD9C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13E-B985-C644-AC4A-007284298B82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9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1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8B6-B518-5B42-8126-4227EDE76FED}" type="datetime1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358D-2637-E146-A3BD-05BD470B5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accent1">
              <a:lumMod val="75000"/>
            </a:schemeClr>
          </a:solidFill>
          <a:latin typeface="Rockwell" panose="02060603020205020403" pitchFamily="18" charset="77"/>
          <a:ea typeface="+mj-ea"/>
          <a:cs typeface="Rockwell" panose="02060603020205020403" pitchFamily="18" charset="77"/>
        </a:defRPr>
      </a:lvl1pPr>
    </p:titleStyle>
    <p:bodyStyle>
      <a:lvl1pPr marL="457189" indent="-457189" algn="l" defTabSz="609585" rtl="0" eaLnBrk="1" latinLnBrk="0" hangingPunct="1">
        <a:spcBef>
          <a:spcPts val="1333"/>
        </a:spcBef>
        <a:buFont typeface="Arial"/>
        <a:buChar char="•"/>
        <a:defRPr sz="26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enghena.com/projects/lpwan/ghena19lpwans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warunkumar.com/papers/choir-sigcomm2017.pdf" TargetMode="External"/><Relationship Id="rId7" Type="http://schemas.openxmlformats.org/officeDocument/2006/relationships/hyperlink" Target="https://github.com/ucsdwcsng/bsma_lora/blob/09b998355498d6268ab0c1e940b395ec62a026a0/docs/full_paper_3495243.3560544.pdf" TargetMode="External"/><Relationship Id="rId2" Type="http://schemas.openxmlformats.org/officeDocument/2006/relationships/hyperlink" Target="https://swarunkumar.com/lpwa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warunkumar.com/papers/opr-mobisys2020.pdf" TargetMode="External"/><Relationship Id="rId5" Type="http://schemas.openxmlformats.org/officeDocument/2006/relationships/hyperlink" Target="https://swarunkumar.com/papers/charm-ipsn2018.pdf" TargetMode="External"/><Relationship Id="rId4" Type="http://schemas.openxmlformats.org/officeDocument/2006/relationships/hyperlink" Target="https://swarunkumar.com/slides/choir-sigcomm2017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15</a:t>
            </a:r>
            <a:br>
              <a:rPr lang="en-US" dirty="0"/>
            </a:br>
            <a:r>
              <a:rPr lang="en-US" dirty="0"/>
              <a:t>LPWANs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CS433 – Wireless Protocols for IoT</a:t>
            </a:r>
          </a:p>
          <a:p>
            <a:r>
              <a:rPr lang="en-US" dirty="0"/>
              <a:t>Branden Ghena – Spring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418BD-3861-7BCC-AD8C-F320C42BF602}"/>
              </a:ext>
            </a:extLst>
          </p:cNvPr>
          <p:cNvSpPr txBox="1"/>
          <p:nvPr/>
        </p:nvSpPr>
        <p:spPr>
          <a:xfrm>
            <a:off x="607596" y="5521400"/>
            <a:ext cx="427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images from </a:t>
            </a:r>
            <a:r>
              <a:rPr lang="en-US" dirty="0" err="1"/>
              <a:t>Swarun</a:t>
            </a:r>
            <a:r>
              <a:rPr lang="en-US" dirty="0"/>
              <a:t> Kumar (CMU) and Dinesh </a:t>
            </a:r>
            <a:r>
              <a:rPr lang="en-US" dirty="0" err="1"/>
              <a:t>Bharadia</a:t>
            </a:r>
            <a:r>
              <a:rPr lang="en-US" dirty="0"/>
              <a:t> (UCSD)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9FD85-78E7-6C6A-5E17-308BD65E48E9}"/>
              </a:ext>
            </a:extLst>
          </p:cNvPr>
          <p:cNvSpPr txBox="1"/>
          <p:nvPr/>
        </p:nvSpPr>
        <p:spPr>
          <a:xfrm>
            <a:off x="6697014" y="5521401"/>
            <a:ext cx="48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</a:t>
            </a:r>
            <a:br>
              <a:rPr lang="en-US" dirty="0"/>
            </a:br>
            <a:r>
              <a:rPr lang="en-US" dirty="0"/>
              <a:t>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AD299F-CAA2-BB43-89F6-697546D0E98D}"/>
              </a:ext>
            </a:extLst>
          </p:cNvPr>
          <p:cNvGrpSpPr/>
          <p:nvPr/>
        </p:nvGrpSpPr>
        <p:grpSpPr>
          <a:xfrm>
            <a:off x="8804686" y="2994110"/>
            <a:ext cx="2962889" cy="2962889"/>
            <a:chOff x="4292307" y="729378"/>
            <a:chExt cx="2222167" cy="222216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3D8A087-86A5-CB42-ADC6-3E0610F24139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9" name="Hexagon 78">
              <a:extLst>
                <a:ext uri="{FF2B5EF4-FFF2-40B4-BE49-F238E27FC236}">
                  <a16:creationId xmlns:a16="http://schemas.microsoft.com/office/drawing/2014/main" id="{454638DD-5BD9-1049-A055-E1E942857313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B95E27E-A3AF-3646-83DA-1D75E5DE3942}"/>
              </a:ext>
            </a:extLst>
          </p:cNvPr>
          <p:cNvGrpSpPr/>
          <p:nvPr/>
        </p:nvGrpSpPr>
        <p:grpSpPr>
          <a:xfrm>
            <a:off x="5902146" y="2949605"/>
            <a:ext cx="2962889" cy="2962889"/>
            <a:chOff x="4292307" y="729378"/>
            <a:chExt cx="2222167" cy="2222167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6E38304-DD02-E64F-858F-C353CE9C5DA6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2" name="Hexagon 81">
              <a:extLst>
                <a:ext uri="{FF2B5EF4-FFF2-40B4-BE49-F238E27FC236}">
                  <a16:creationId xmlns:a16="http://schemas.microsoft.com/office/drawing/2014/main" id="{5CD7A256-12AD-3140-86D7-8D8992CFB6F7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4F6984-3BB0-6443-88E9-50C383A69259}"/>
              </a:ext>
            </a:extLst>
          </p:cNvPr>
          <p:cNvGrpSpPr/>
          <p:nvPr/>
        </p:nvGrpSpPr>
        <p:grpSpPr>
          <a:xfrm>
            <a:off x="7323917" y="5576438"/>
            <a:ext cx="2962889" cy="2962889"/>
            <a:chOff x="4292307" y="729378"/>
            <a:chExt cx="2222167" cy="2222167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FC57941-D074-DB42-A340-746920F4D5AD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Hexagon 84">
              <a:extLst>
                <a:ext uri="{FF2B5EF4-FFF2-40B4-BE49-F238E27FC236}">
                  <a16:creationId xmlns:a16="http://schemas.microsoft.com/office/drawing/2014/main" id="{C177562A-2035-A746-9891-0F095EF135E4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Bit flux can measure network capabilities.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solidFill>
                <a:schemeClr val="bg1"/>
              </a:solidFill>
            </p:spPr>
            <p:txBody>
              <a:bodyPr/>
              <a:lstStyle/>
              <a:p>
                <a:pPr marL="152394" indent="0">
                  <a:buNone/>
                </a:pPr>
                <a:r>
                  <a:rPr lang="en-US" dirty="0">
                    <a:latin typeface="+mn-lt"/>
                  </a:rPr>
                  <a:t>For a network:</a:t>
                </a:r>
                <a:br>
                  <a:rPr lang="en-US" dirty="0">
                    <a:latin typeface="+mn-lt"/>
                  </a:rPr>
                </a:br>
                <a:endParaRPr lang="en-US" dirty="0">
                  <a:latin typeface="+mn-lt"/>
                </a:endParaRPr>
              </a:p>
              <a:p>
                <a:pPr marL="152394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𝑔𝑎𝑡𝑒𝑤𝑎𝑦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𝑔𝑜𝑜𝑑𝑝𝑢𝑡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𝑔𝑎𝑡𝑒𝑤𝑎𝑦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𝑐𝑜𝑣𝑒𝑟𝑎𝑔𝑒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  <a:p>
                <a:pPr marL="795827" lvl="1" indent="0">
                  <a:spcBef>
                    <a:spcPts val="0"/>
                  </a:spcBef>
                  <a:buNone/>
                </a:pPr>
                <a:br>
                  <a:rPr lang="en-US" b="0" i="0" dirty="0">
                    <a:latin typeface="+mn-lt"/>
                  </a:rPr>
                </a:br>
                <a:endParaRPr lang="en-US" dirty="0">
                  <a:latin typeface="+mn-lt"/>
                </a:endParaRPr>
              </a:p>
              <a:p>
                <a:r>
                  <a:rPr lang="en-US" sz="2133" dirty="0">
                    <a:latin typeface="+mn-lt"/>
                  </a:rPr>
                  <a:t>Assumes a non-overlapping deployment of gateways.</a:t>
                </a:r>
              </a:p>
              <a:p>
                <a:r>
                  <a:rPr lang="en-US" sz="2133" dirty="0">
                    <a:latin typeface="+mn-lt"/>
                  </a:rPr>
                  <a:t>Note that bit flux alone ignores the total number of gateways required.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blipFill>
                <a:blip r:embed="rId4"/>
                <a:stretch>
                  <a:fillRect t="-268" r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369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1D6FD04C-2A0C-BC45-B89C-35CD346ACFC9}"/>
              </a:ext>
            </a:extLst>
          </p:cNvPr>
          <p:cNvGrpSpPr/>
          <p:nvPr/>
        </p:nvGrpSpPr>
        <p:grpSpPr>
          <a:xfrm>
            <a:off x="6881383" y="4518350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87ACF41-D058-AD42-95AD-6ACEE10EBB38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6" name="Hexagon 85">
              <a:extLst>
                <a:ext uri="{FF2B5EF4-FFF2-40B4-BE49-F238E27FC236}">
                  <a16:creationId xmlns:a16="http://schemas.microsoft.com/office/drawing/2014/main" id="{7ADEB33A-2B6C-B142-B02A-8C830499ABBE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AAF915B-4BCC-934D-9BE6-5FD4C306D67B}"/>
              </a:ext>
            </a:extLst>
          </p:cNvPr>
          <p:cNvGrpSpPr/>
          <p:nvPr/>
        </p:nvGrpSpPr>
        <p:grpSpPr>
          <a:xfrm>
            <a:off x="8114262" y="3953291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93A259A-B349-3044-A98E-CD0006499E71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9" name="Hexagon 88">
              <a:extLst>
                <a:ext uri="{FF2B5EF4-FFF2-40B4-BE49-F238E27FC236}">
                  <a16:creationId xmlns:a16="http://schemas.microsoft.com/office/drawing/2014/main" id="{0E2C0D86-8C04-EE4C-8230-BB49517D88ED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BAD1E95-7DDD-F040-BB27-E5489B091988}"/>
              </a:ext>
            </a:extLst>
          </p:cNvPr>
          <p:cNvGrpSpPr/>
          <p:nvPr/>
        </p:nvGrpSpPr>
        <p:grpSpPr>
          <a:xfrm>
            <a:off x="9362300" y="3341487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C0950CD-B95C-384C-A201-80B8BAD0F230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2" name="Hexagon 91">
              <a:extLst>
                <a:ext uri="{FF2B5EF4-FFF2-40B4-BE49-F238E27FC236}">
                  <a16:creationId xmlns:a16="http://schemas.microsoft.com/office/drawing/2014/main" id="{211F8610-D91B-954E-9FB0-E2C3BE506EC8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A2E48B-2120-7240-ABFA-EDF480CEF621}"/>
              </a:ext>
            </a:extLst>
          </p:cNvPr>
          <p:cNvGrpSpPr/>
          <p:nvPr/>
        </p:nvGrpSpPr>
        <p:grpSpPr>
          <a:xfrm>
            <a:off x="8006183" y="5358996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F9E9B78-4673-8B40-A00A-B16E48F32A2D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exagon 94">
              <a:extLst>
                <a:ext uri="{FF2B5EF4-FFF2-40B4-BE49-F238E27FC236}">
                  <a16:creationId xmlns:a16="http://schemas.microsoft.com/office/drawing/2014/main" id="{3ECDF71E-1714-084A-902D-666D93F7A524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BC34050-6770-564A-B07A-C9DFEB697FC0}"/>
              </a:ext>
            </a:extLst>
          </p:cNvPr>
          <p:cNvGrpSpPr/>
          <p:nvPr/>
        </p:nvGrpSpPr>
        <p:grpSpPr>
          <a:xfrm>
            <a:off x="9265906" y="4737408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F807FE7-EC00-DC44-91F1-D73EE796863C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8" name="Hexagon 97">
              <a:extLst>
                <a:ext uri="{FF2B5EF4-FFF2-40B4-BE49-F238E27FC236}">
                  <a16:creationId xmlns:a16="http://schemas.microsoft.com/office/drawing/2014/main" id="{34E2DA37-A523-4B4E-A10B-CC091836DB55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53D162B-897D-3046-9656-9EB2B3F8F7D6}"/>
              </a:ext>
            </a:extLst>
          </p:cNvPr>
          <p:cNvGrpSpPr/>
          <p:nvPr/>
        </p:nvGrpSpPr>
        <p:grpSpPr>
          <a:xfrm>
            <a:off x="9179682" y="6108804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2BEDCF8-1768-F443-84D3-035E80A98668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1" name="Hexagon 100">
              <a:extLst>
                <a:ext uri="{FF2B5EF4-FFF2-40B4-BE49-F238E27FC236}">
                  <a16:creationId xmlns:a16="http://schemas.microsoft.com/office/drawing/2014/main" id="{90C8F4F7-D991-AA44-A5B9-DF6CA156A4E6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2A2F4E6-E300-E849-890F-EA6F4556C5BB}"/>
              </a:ext>
            </a:extLst>
          </p:cNvPr>
          <p:cNvGrpSpPr/>
          <p:nvPr/>
        </p:nvGrpSpPr>
        <p:grpSpPr>
          <a:xfrm>
            <a:off x="10425144" y="5484991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1A2CA50-A56D-6A4A-A535-F6D37C6D5C90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4" name="Hexagon 103">
              <a:extLst>
                <a:ext uri="{FF2B5EF4-FFF2-40B4-BE49-F238E27FC236}">
                  <a16:creationId xmlns:a16="http://schemas.microsoft.com/office/drawing/2014/main" id="{9E74E02A-ECD1-214A-A979-C69BD0FE29B7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0D4EC-E5EA-4549-A46D-EA07DF318A17}"/>
              </a:ext>
            </a:extLst>
          </p:cNvPr>
          <p:cNvGrpSpPr/>
          <p:nvPr/>
        </p:nvGrpSpPr>
        <p:grpSpPr>
          <a:xfrm>
            <a:off x="7002411" y="3128519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3AC6DB6-E4A9-8F48-A77E-58B39CFCE435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BA271438-D0AE-EE42-9C80-3ECA5552B175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Bit flux accounts for spatial reuse.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solidFill>
                <a:schemeClr val="bg1"/>
              </a:solidFill>
            </p:spPr>
            <p:txBody>
              <a:bodyPr/>
              <a:lstStyle/>
              <a:p>
                <a:r>
                  <a:rPr lang="en-US" sz="2400" dirty="0">
                    <a:latin typeface="+mn-lt"/>
                  </a:rPr>
                  <a:t>Reducing coverage area and deploying additional gateways improves capacity.</a:t>
                </a:r>
              </a:p>
              <a:p>
                <a:endParaRPr lang="en-US" dirty="0"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𝑏𝑖𝑡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𝑓𝑙𝑢𝑥</m:t>
                    </m:r>
                    <m:r>
                      <a:rPr lang="en-US" sz="3200" b="1" i="1" dirty="0">
                        <a:solidFill>
                          <a:srgbClr val="0491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𝑔𝑎𝑡𝑒𝑤𝑎𝑦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𝑔𝑜𝑜𝑑𝑝𝑢𝑡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𝑐𝑜𝑣𝑒𝑟𝑎𝑔𝑒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𝑎𝑟𝑒𝑎</m:t>
                        </m:r>
                        <m:r>
                          <a:rPr lang="en-US" sz="3200" b="1" i="1">
                            <a:solidFill>
                              <a:srgbClr val="0491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den>
                    </m:f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22D6D20-AE3A-E84D-AD61-6616E074E0D3}"/>
              </a:ext>
            </a:extLst>
          </p:cNvPr>
          <p:cNvGrpSpPr/>
          <p:nvPr/>
        </p:nvGrpSpPr>
        <p:grpSpPr>
          <a:xfrm>
            <a:off x="10525628" y="4092819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9BB3D8F-A0D7-0F45-BFD9-8E2F8546139D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7" name="Hexagon 106">
              <a:extLst>
                <a:ext uri="{FF2B5EF4-FFF2-40B4-BE49-F238E27FC236}">
                  <a16:creationId xmlns:a16="http://schemas.microsoft.com/office/drawing/2014/main" id="{062852D9-A6A9-F746-B4CB-71485E9BBDCC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3D2F6-6AF5-344B-92FA-DCA1488E03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6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B53596-C033-D34E-AB6D-AA9BC7B98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1223"/>
            <a:ext cx="9753600" cy="54864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A723E04-9FD2-7048-8C62-16A062339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Bit flux measurement for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LoRaWAN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235933-AA63-F142-85AC-DF396146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F08D33-8C6F-7D46-B8F0-A26F881518F1}"/>
              </a:ext>
            </a:extLst>
          </p:cNvPr>
          <p:cNvSpPr/>
          <p:nvPr/>
        </p:nvSpPr>
        <p:spPr>
          <a:xfrm>
            <a:off x="2154479" y="872947"/>
            <a:ext cx="8960283" cy="2601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44FEDE-D42C-F44D-BBB0-ACA5A11BFCC8}"/>
              </a:ext>
            </a:extLst>
          </p:cNvPr>
          <p:cNvGrpSpPr/>
          <p:nvPr/>
        </p:nvGrpSpPr>
        <p:grpSpPr>
          <a:xfrm>
            <a:off x="2662894" y="1036129"/>
            <a:ext cx="6407699" cy="2450118"/>
            <a:chOff x="3392023" y="1052572"/>
            <a:chExt cx="4805774" cy="1837588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2FDD172-AC30-AA45-A7E6-D1F46855C52D}"/>
                    </a:ext>
                  </a:extLst>
                </p:cNvPr>
                <p:cNvSpPr txBox="1"/>
                <p:nvPr/>
              </p:nvSpPr>
              <p:spPr>
                <a:xfrm>
                  <a:off x="3392023" y="1653291"/>
                  <a:ext cx="4571997" cy="828929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𝑘𝑏𝑝𝑠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𝑐h𝑎𝑛𝑛𝑒𝑙</m:t>
                                </m:r>
                              </m:den>
                            </m:f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∗64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𝑐h𝑎𝑛𝑛𝑒𝑙𝑠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∗18%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∗(5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𝑘𝑚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)2</m:t>
                            </m:r>
                          </m:den>
                        </m:f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ahoma"/>
                            <a:ea typeface="+mn-ea"/>
                            <a:cs typeface="+mn-cs"/>
                          </a:rPr>
                          <m:t>≈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58000 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𝑏𝑝𝑠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79 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𝑘𝑚</m:t>
                            </m:r>
                            <m:r>
                              <a:rPr kumimoji="0" lang="en-US" sz="2400" b="0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ahoma"/>
                            <a:ea typeface="+mn-ea"/>
                            <a:cs typeface="+mn-cs"/>
                          </a:rPr>
                          <m:t>≈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2.6</m:t>
                        </m:r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𝑏𝑝h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  <m:r>
                              <a:rPr kumimoji="0" lang="en-US" sz="2400" b="0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2FDD172-AC30-AA45-A7E6-D1F46855C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2023" y="1653291"/>
                  <a:ext cx="4571997" cy="828929"/>
                </a:xfrm>
                <a:prstGeom prst="rect">
                  <a:avLst/>
                </a:prstGeom>
                <a:blipFill>
                  <a:blip r:embed="rId4"/>
                  <a:stretch>
                    <a:fillRect r="-238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B9317DF-4106-8247-A14C-FDC9C00656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6403" y="1418476"/>
              <a:ext cx="170050" cy="331263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22BEBC-0B39-FD45-B5E5-546C05593976}"/>
                </a:ext>
              </a:extLst>
            </p:cNvPr>
            <p:cNvSpPr txBox="1"/>
            <p:nvPr/>
          </p:nvSpPr>
          <p:spPr>
            <a:xfrm>
              <a:off x="5610637" y="1052572"/>
              <a:ext cx="2587160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ALOHA access control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BD02F73-2EF7-974D-9CD9-3845B7228A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1978" y="2409076"/>
              <a:ext cx="70315" cy="199491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811DAC-CF0A-B245-A403-21E27745B771}"/>
                </a:ext>
              </a:extLst>
            </p:cNvPr>
            <p:cNvSpPr txBox="1"/>
            <p:nvPr/>
          </p:nvSpPr>
          <p:spPr>
            <a:xfrm>
              <a:off x="5186670" y="2543911"/>
              <a:ext cx="1996889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Hata model</a:t>
              </a:r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9CC13790-2311-8C4E-BCDF-E24D4169FD05}"/>
              </a:ext>
            </a:extLst>
          </p:cNvPr>
          <p:cNvSpPr/>
          <p:nvPr/>
        </p:nvSpPr>
        <p:spPr>
          <a:xfrm>
            <a:off x="5586610" y="2717800"/>
            <a:ext cx="3942496" cy="1232076"/>
          </a:xfrm>
          <a:custGeom>
            <a:avLst/>
            <a:gdLst>
              <a:gd name="connsiteX0" fmla="*/ 1672225 w 1672225"/>
              <a:gd name="connsiteY0" fmla="*/ 0 h 951979"/>
              <a:gd name="connsiteX1" fmla="*/ 1334022 w 1672225"/>
              <a:gd name="connsiteY1" fmla="*/ 807929 h 951979"/>
              <a:gd name="connsiteX2" fmla="*/ 0 w 1672225"/>
              <a:gd name="connsiteY2" fmla="*/ 951979 h 95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2225" h="951979">
                <a:moveTo>
                  <a:pt x="1672225" y="0"/>
                </a:moveTo>
                <a:cubicBezTo>
                  <a:pt x="1642475" y="324633"/>
                  <a:pt x="1612726" y="649266"/>
                  <a:pt x="1334022" y="807929"/>
                </a:cubicBezTo>
                <a:cubicBezTo>
                  <a:pt x="1055318" y="966592"/>
                  <a:pt x="245301" y="922752"/>
                  <a:pt x="0" y="951979"/>
                </a:cubicBezTo>
              </a:path>
            </a:pathLst>
          </a:custGeom>
          <a:noFill/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122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BE395-3DCF-FD4C-B8DF-2272F066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1223"/>
            <a:ext cx="9753600" cy="5486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4E52C1-86D5-4D42-826C-FFA556A2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Networks differ in capability by orders of magnitude.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4CB0-37CD-FF4C-93E3-31DDFDEB7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08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BE395-3DCF-FD4C-B8DF-2272F066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1223"/>
            <a:ext cx="9753600" cy="5486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4E52C1-86D5-4D42-826C-FFA556A2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Range reduction results in a bit flux curve for each network.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4CB0-37CD-FF4C-93E3-31DDFDEB7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0F8E0-31FB-BF4F-8928-B72124883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73122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3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DA58F-9C60-8643-A953-103CDD79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67" dirty="0">
                <a:latin typeface="+mn-lt"/>
              </a:rPr>
              <a:t>Let’s compare network capabilities to a real-world application.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A29AEEC-B7C6-284C-AA22-97575AEABE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spcFirstLastPara="1" vert="horz" wrap="square" lIns="121920" tIns="91425" rIns="91425" bIns="91425" rtlCol="0" anchor="t" anchorCtr="0">
                <a:noAutofit/>
              </a:bodyPr>
              <a:lstStyle/>
              <a:p>
                <a:pPr marL="152394" indent="0">
                  <a:buNone/>
                </a:pPr>
                <a:r>
                  <a:rPr lang="en-US" sz="2667" dirty="0"/>
                  <a:t>Smart household electric meters.</a:t>
                </a:r>
              </a:p>
              <a:p>
                <a:r>
                  <a:rPr lang="en-US" sz="2667" dirty="0"/>
                  <a:t>~250 bytes of data every 4 hours</a:t>
                </a:r>
              </a:p>
              <a:p>
                <a:r>
                  <a:rPr lang="en-US" sz="2667" dirty="0"/>
                  <a:t>~370000 electric customers in San Francisco</a:t>
                </a:r>
              </a:p>
              <a:p>
                <a:pPr marL="186258" indent="0">
                  <a:buNone/>
                </a:pPr>
                <a:endParaRPr lang="en-US" sz="2667" dirty="0"/>
              </a:p>
              <a:p>
                <a:pPr marL="186258" indent="0">
                  <a:buNone/>
                </a:pPr>
                <a:endParaRPr lang="en-US" sz="2667" dirty="0"/>
              </a:p>
              <a:p>
                <a:pPr marL="186258" indent="0">
                  <a:buNone/>
                </a:pPr>
                <a:endParaRPr lang="en-US" sz="2667" dirty="0"/>
              </a:p>
              <a:p>
                <a:pPr marL="18625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250 </m:t>
                              </m:r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𝑏𝑦𝑡𝑒𝑠</m:t>
                              </m:r>
                            </m:num>
                            <m:den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h𝑜𝑢𝑟𝑠</m:t>
                              </m:r>
                            </m:den>
                          </m:f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 ∗370000 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𝑑𝑒𝑣𝑖𝑐𝑒𝑠</m:t>
                          </m:r>
                        </m:num>
                        <m:den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120 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𝑘𝑚</m:t>
                          </m:r>
                          <m:r>
                            <a:rPr lang="en-US" sz="2667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6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67" dirty="0"/>
                        <m:t>≈</m:t>
                      </m:r>
                      <m:r>
                        <a:rPr lang="en-US" sz="2667" i="1" dirty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51000 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𝑏𝑝𝑠</m:t>
                          </m:r>
                        </m:num>
                        <m:den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120 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𝑘𝑚</m:t>
                          </m:r>
                          <m:r>
                            <a:rPr lang="en-US" sz="2667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67"/>
                        <m:t> </m:t>
                      </m:r>
                      <m:r>
                        <m:rPr>
                          <m:nor/>
                        </m:rPr>
                        <a:rPr lang="en-US" sz="2667" dirty="0"/>
                        <m:t>≈</m:t>
                      </m:r>
                      <m:r>
                        <a:rPr lang="en-US" sz="2667" i="1" dirty="0">
                          <a:latin typeface="Cambria Math" panose="02040503050406030204" pitchFamily="18" charset="0"/>
                        </a:rPr>
                        <m:t> 1.5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𝑏𝑝h</m:t>
                          </m:r>
                        </m:num>
                        <m:den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67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67" dirty="0"/>
              </a:p>
              <a:p>
                <a:pPr marL="186258" indent="0">
                  <a:buNone/>
                </a:pPr>
                <a:endParaRPr lang="en-US" sz="2667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A29AEEC-B7C6-284C-AA22-97575AEABE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0A71F-7040-7345-9DC1-F28E51CE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026" name="Picture 2" descr="https://financialtribune.com/sites/default/files/styles/360x260/public/05_meter_450.jpg?itok=bDNFome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940" y="1410845"/>
            <a:ext cx="3816203" cy="27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3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FC92-969F-7108-E960-55391E33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Bitflux</a:t>
            </a:r>
            <a:r>
              <a:rPr lang="en-US" dirty="0"/>
              <a:t> for various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774FB-4AA6-C34B-9EB5-E6BF528CE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037126" cy="5029200"/>
          </a:xfrm>
        </p:spPr>
        <p:txBody>
          <a:bodyPr/>
          <a:lstStyle/>
          <a:p>
            <a:r>
              <a:rPr lang="en-US" dirty="0"/>
              <a:t>See paper for full details on each application</a:t>
            </a:r>
          </a:p>
          <a:p>
            <a:endParaRPr lang="en-US" dirty="0"/>
          </a:p>
          <a:p>
            <a:r>
              <a:rPr lang="en-US" dirty="0"/>
              <a:t>Creates a comparison point between applications and networks!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3B3C4-B070-F948-0A3A-48EFFA88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43FC2-1694-37DB-E44D-7C4DE514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721" y="1027149"/>
            <a:ext cx="8218141" cy="4539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4534E4-83B1-B28E-58FF-9E58E545E0AA}"/>
              </a:ext>
            </a:extLst>
          </p:cNvPr>
          <p:cNvSpPr txBox="1"/>
          <p:nvPr/>
        </p:nvSpPr>
        <p:spPr>
          <a:xfrm>
            <a:off x="3710189" y="5776925"/>
            <a:ext cx="6957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https://brandenghena.com/projects/lpwan/ghena19lpwans.pdf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63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0EB88-246D-2E4C-9F2E-D0E8AF69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72947"/>
            <a:ext cx="9753600" cy="548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85E226-891F-0E48-B41C-DF5BD79C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67" dirty="0">
                <a:latin typeface="+mn-lt"/>
              </a:rPr>
              <a:t>All networks are capable of meeting the data needs of electricity metering.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C7CC-1830-5443-A02E-1B90B660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A56DA-5A75-684E-8398-E2125A36CF3E}"/>
              </a:ext>
            </a:extLst>
          </p:cNvPr>
          <p:cNvSpPr txBox="1"/>
          <p:nvPr/>
        </p:nvSpPr>
        <p:spPr>
          <a:xfrm>
            <a:off x="6978414" y="3785030"/>
            <a:ext cx="393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Electricity Metering Application</a:t>
            </a:r>
          </a:p>
        </p:txBody>
      </p:sp>
    </p:spTree>
    <p:extLst>
      <p:ext uri="{BB962C8B-B14F-4D97-AF65-F5344CB8AC3E}">
        <p14:creationId xmlns:p14="http://schemas.microsoft.com/office/powerpoint/2010/main" val="2472223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0EB88-246D-2E4C-9F2E-D0E8AF69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72947"/>
            <a:ext cx="97536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E11D9-196E-304B-BA01-6F46E73FF228}"/>
              </a:ext>
            </a:extLst>
          </p:cNvPr>
          <p:cNvSpPr txBox="1"/>
          <p:nvPr/>
        </p:nvSpPr>
        <p:spPr>
          <a:xfrm>
            <a:off x="8291996" y="6308079"/>
            <a:ext cx="298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2G &lt; 0.03% utilized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5E226-891F-0E48-B41C-DF5BD79C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Unlicensed LPWANs lag behind Cellular IoT in ability to support applications.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C7CC-1830-5443-A02E-1B90B660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632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0EB88-246D-2E4C-9F2E-D0E8AF69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72947"/>
            <a:ext cx="9753600" cy="548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85E226-891F-0E48-B41C-DF5BD79C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67" dirty="0" err="1">
                <a:latin typeface="+mn-lt"/>
              </a:rPr>
              <a:t>Sigfox</a:t>
            </a:r>
            <a:r>
              <a:rPr lang="en-US" sz="2667" dirty="0">
                <a:latin typeface="+mn-lt"/>
              </a:rPr>
              <a:t> requires range reduction to meet application needs.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C7CC-1830-5443-A02E-1B90B660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68594-D3F7-1A48-84F8-70400A82DF1E}"/>
              </a:ext>
            </a:extLst>
          </p:cNvPr>
          <p:cNvSpPr/>
          <p:nvPr/>
        </p:nvSpPr>
        <p:spPr>
          <a:xfrm>
            <a:off x="1321614" y="865101"/>
            <a:ext cx="2404260" cy="89208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C1E8E-2D7E-F34A-93B3-B2CBAE19CB8F}"/>
              </a:ext>
            </a:extLst>
          </p:cNvPr>
          <p:cNvSpPr txBox="1"/>
          <p:nvPr/>
        </p:nvSpPr>
        <p:spPr>
          <a:xfrm>
            <a:off x="5138232" y="1521948"/>
            <a:ext cx="599647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Capacity Problem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Throughput capability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Sigfox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is insufficient to support application needs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It can only support the application with reduced range and additional gateways</a:t>
            </a:r>
          </a:p>
        </p:txBody>
      </p:sp>
    </p:spTree>
    <p:extLst>
      <p:ext uri="{BB962C8B-B14F-4D97-AF65-F5344CB8AC3E}">
        <p14:creationId xmlns:p14="http://schemas.microsoft.com/office/powerpoint/2010/main" val="17847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F68D3-E91B-61B6-614F-A8A5B905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0E0B7-9210-B6A5-342A-0628231F8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Remaining assignments:</a:t>
            </a:r>
          </a:p>
          <a:p>
            <a:pPr lvl="1"/>
            <a:endParaRPr lang="en-US" dirty="0"/>
          </a:p>
          <a:p>
            <a:r>
              <a:rPr lang="en-US" dirty="0" err="1"/>
              <a:t>Hw</a:t>
            </a:r>
            <a:r>
              <a:rPr lang="en-US" dirty="0"/>
              <a:t>: Cellular</a:t>
            </a:r>
          </a:p>
          <a:p>
            <a:pPr lvl="1"/>
            <a:r>
              <a:rPr lang="en-US" dirty="0"/>
              <a:t>Due Thursday (May 29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Quiz 3 – during lecture Tuesday, June 3</a:t>
            </a:r>
            <a:r>
              <a:rPr lang="en-US" baseline="30000" dirty="0"/>
              <a:t>rd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Lab: LoRa</a:t>
            </a:r>
          </a:p>
          <a:p>
            <a:pPr lvl="1"/>
            <a:r>
              <a:rPr lang="en-US" dirty="0"/>
              <a:t>Due Thursday of last week of classes (June 5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Final Design Project</a:t>
            </a:r>
          </a:p>
          <a:p>
            <a:pPr lvl="1"/>
            <a:r>
              <a:rPr lang="en-US" dirty="0"/>
              <a:t>Due Tuesday of exam week (June 10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0D3B-418E-50B2-5C54-4B945409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15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B661-683A-A04E-8D14-FBBDF84F3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solutions are relatively straightforward.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59341-CD5E-7640-B90F-843BF068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Better access control mechanisms. Explore CSMA?</a:t>
            </a:r>
          </a:p>
          <a:p>
            <a:r>
              <a:rPr lang="en-US" dirty="0"/>
              <a:t>Recover simultaneous transmissions (Choir and Charm).</a:t>
            </a:r>
          </a:p>
          <a:p>
            <a:r>
              <a:rPr lang="en-US" dirty="0"/>
              <a:t>Increase bandwidth (TV white spaces).</a:t>
            </a:r>
          </a:p>
          <a:p>
            <a:endParaRPr lang="en-US" dirty="0"/>
          </a:p>
          <a:p>
            <a:r>
              <a:rPr lang="en-US" dirty="0"/>
              <a:t>All likely come at the cost of increased energy usage…</a:t>
            </a:r>
          </a:p>
          <a:p>
            <a:pPr lvl="1"/>
            <a:r>
              <a:rPr lang="en-US" dirty="0"/>
              <a:t>Results in a protocol that looks pretty similar to cellular…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2394" indent="0">
              <a:lnSpc>
                <a:spcPct val="120000"/>
              </a:lnSpc>
              <a:buNone/>
            </a:pPr>
            <a:r>
              <a:rPr lang="en-US" sz="1500" b="1" dirty="0" err="1"/>
              <a:t>Adwait</a:t>
            </a:r>
            <a:r>
              <a:rPr lang="en-US" sz="1500" b="1" dirty="0"/>
              <a:t> </a:t>
            </a:r>
            <a:r>
              <a:rPr lang="en-US" sz="1500" b="1" dirty="0" err="1"/>
              <a:t>Dongare</a:t>
            </a:r>
            <a:r>
              <a:rPr lang="en-US" sz="1500" b="1" dirty="0"/>
              <a:t>, et al.</a:t>
            </a:r>
            <a:r>
              <a:rPr lang="en-US" sz="1500" dirty="0"/>
              <a:t> "Charm: exploiting geographical diversity through coherent combining in low-power wide-area networks.“</a:t>
            </a:r>
            <a:r>
              <a:rPr lang="en-US" sz="1500" i="1" dirty="0"/>
              <a:t> IPSN’18</a:t>
            </a:r>
          </a:p>
          <a:p>
            <a:pPr marL="152394" indent="0">
              <a:lnSpc>
                <a:spcPct val="120000"/>
              </a:lnSpc>
              <a:buNone/>
            </a:pPr>
            <a:r>
              <a:rPr lang="en-US" sz="1500" b="1" dirty="0"/>
              <a:t>Rashad </a:t>
            </a:r>
            <a:r>
              <a:rPr lang="en-US" sz="1500" b="1" dirty="0" err="1"/>
              <a:t>Eletreby</a:t>
            </a:r>
            <a:r>
              <a:rPr lang="en-US" sz="1500" b="1" dirty="0"/>
              <a:t>, et al.</a:t>
            </a:r>
            <a:r>
              <a:rPr lang="en-US" sz="1500" dirty="0"/>
              <a:t> "Empowering low-power wide area networks in urban settings." </a:t>
            </a:r>
            <a:r>
              <a:rPr lang="en-US" sz="1500" i="1" dirty="0"/>
              <a:t>SIGCOMM’17</a:t>
            </a:r>
          </a:p>
          <a:p>
            <a:pPr marL="152394" indent="0">
              <a:lnSpc>
                <a:spcPct val="120000"/>
              </a:lnSpc>
              <a:buNone/>
            </a:pPr>
            <a:r>
              <a:rPr lang="en-US" sz="1500" b="1" dirty="0" err="1"/>
              <a:t>Abusayeed</a:t>
            </a:r>
            <a:r>
              <a:rPr lang="en-US" sz="1500" b="1" dirty="0"/>
              <a:t> Saifullah</a:t>
            </a:r>
            <a:r>
              <a:rPr lang="en-US" sz="1500" dirty="0"/>
              <a:t>, et al. "SNOW: Sensor network over white spaces." </a:t>
            </a:r>
            <a:r>
              <a:rPr lang="en-US" sz="1500" i="1" dirty="0"/>
              <a:t>SenSys’16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9BD95-6443-584A-986A-9DB2177E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43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0EB88-246D-2E4C-9F2E-D0E8AF69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72947"/>
            <a:ext cx="9753600" cy="548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85E226-891F-0E48-B41C-DF5BD79C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67" dirty="0" err="1">
                <a:latin typeface="+mn-lt"/>
              </a:rPr>
              <a:t>LoRaWAN</a:t>
            </a:r>
            <a:r>
              <a:rPr lang="en-US" sz="2667" dirty="0">
                <a:latin typeface="+mn-lt"/>
              </a:rPr>
              <a:t> devotes most of its network capacity to a single application.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C7CC-1830-5443-A02E-1B90B660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39B12F-7C8B-9B47-8D80-53D8F8F79B4C}"/>
              </a:ext>
            </a:extLst>
          </p:cNvPr>
          <p:cNvSpPr/>
          <p:nvPr/>
        </p:nvSpPr>
        <p:spPr>
          <a:xfrm>
            <a:off x="1968915" y="2916235"/>
            <a:ext cx="785707" cy="139982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BCC9-DECD-0C41-A8A5-24E62BE043D4}"/>
              </a:ext>
            </a:extLst>
          </p:cNvPr>
          <p:cNvSpPr txBox="1"/>
          <p:nvPr/>
        </p:nvSpPr>
        <p:spPr>
          <a:xfrm>
            <a:off x="5138232" y="1521948"/>
            <a:ext cx="599647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Coexistence Problem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LoRaWAN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can meet application needs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But only by using 50% of the 915 MHz unlicensed-band spectrum</a:t>
            </a:r>
          </a:p>
        </p:txBody>
      </p:sp>
    </p:spTree>
    <p:extLst>
      <p:ext uri="{BB962C8B-B14F-4D97-AF65-F5344CB8AC3E}">
        <p14:creationId xmlns:p14="http://schemas.microsoft.com/office/powerpoint/2010/main" val="4020794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AD299F-CAA2-BB43-89F6-697546D0E98D}"/>
              </a:ext>
            </a:extLst>
          </p:cNvPr>
          <p:cNvGrpSpPr/>
          <p:nvPr/>
        </p:nvGrpSpPr>
        <p:grpSpPr>
          <a:xfrm>
            <a:off x="8804686" y="2994110"/>
            <a:ext cx="2962889" cy="2962889"/>
            <a:chOff x="4292307" y="729378"/>
            <a:chExt cx="2222167" cy="222216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3D8A087-86A5-CB42-ADC6-3E0610F24139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9" name="Hexagon 78">
              <a:extLst>
                <a:ext uri="{FF2B5EF4-FFF2-40B4-BE49-F238E27FC236}">
                  <a16:creationId xmlns:a16="http://schemas.microsoft.com/office/drawing/2014/main" id="{454638DD-5BD9-1049-A055-E1E942857313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B95E27E-A3AF-3646-83DA-1D75E5DE3942}"/>
              </a:ext>
            </a:extLst>
          </p:cNvPr>
          <p:cNvGrpSpPr/>
          <p:nvPr/>
        </p:nvGrpSpPr>
        <p:grpSpPr>
          <a:xfrm>
            <a:off x="5902146" y="2949605"/>
            <a:ext cx="2962889" cy="2962889"/>
            <a:chOff x="4292307" y="729378"/>
            <a:chExt cx="2222167" cy="2222167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6E38304-DD02-E64F-858F-C353CE9C5DA6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2" name="Hexagon 81">
              <a:extLst>
                <a:ext uri="{FF2B5EF4-FFF2-40B4-BE49-F238E27FC236}">
                  <a16:creationId xmlns:a16="http://schemas.microsoft.com/office/drawing/2014/main" id="{5CD7A256-12AD-3140-86D7-8D8992CFB6F7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4F6984-3BB0-6443-88E9-50C383A69259}"/>
              </a:ext>
            </a:extLst>
          </p:cNvPr>
          <p:cNvGrpSpPr/>
          <p:nvPr/>
        </p:nvGrpSpPr>
        <p:grpSpPr>
          <a:xfrm>
            <a:off x="7323917" y="5576438"/>
            <a:ext cx="2962889" cy="2962889"/>
            <a:chOff x="4292307" y="729378"/>
            <a:chExt cx="2222167" cy="2222167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FC57941-D074-DB42-A340-746920F4D5AD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Hexagon 84">
              <a:extLst>
                <a:ext uri="{FF2B5EF4-FFF2-40B4-BE49-F238E27FC236}">
                  <a16:creationId xmlns:a16="http://schemas.microsoft.com/office/drawing/2014/main" id="{C177562A-2035-A746-9891-0F095EF135E4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79B5B3F-D40F-B74F-96BD-6EB12B8338F9}"/>
              </a:ext>
            </a:extLst>
          </p:cNvPr>
          <p:cNvGrpSpPr/>
          <p:nvPr/>
        </p:nvGrpSpPr>
        <p:grpSpPr>
          <a:xfrm>
            <a:off x="6567951" y="1223351"/>
            <a:ext cx="2186931" cy="2186931"/>
            <a:chOff x="3284499" y="4673254"/>
            <a:chExt cx="1640198" cy="1640198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E8D1FA0-F844-C641-BF7D-F74BAA1AE42C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" name="Hexagon 115">
              <a:extLst>
                <a:ext uri="{FF2B5EF4-FFF2-40B4-BE49-F238E27FC236}">
                  <a16:creationId xmlns:a16="http://schemas.microsoft.com/office/drawing/2014/main" id="{31172D89-7A9F-BB4A-9208-BDD3080A9BA9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7806301-F665-1B4B-818A-2ED822125210}"/>
              </a:ext>
            </a:extLst>
          </p:cNvPr>
          <p:cNvGrpSpPr/>
          <p:nvPr/>
        </p:nvGrpSpPr>
        <p:grpSpPr>
          <a:xfrm>
            <a:off x="6762103" y="3410281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935A958-5034-A24C-AFFC-4B42AA16522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Hexagon 121">
              <a:extLst>
                <a:ext uri="{FF2B5EF4-FFF2-40B4-BE49-F238E27FC236}">
                  <a16:creationId xmlns:a16="http://schemas.microsoft.com/office/drawing/2014/main" id="{7BE13093-1D8A-C44E-BF4E-3343DF1750DD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122A412-B7FB-A64A-9F9B-C6C572E8BBD8}"/>
              </a:ext>
            </a:extLst>
          </p:cNvPr>
          <p:cNvGrpSpPr/>
          <p:nvPr/>
        </p:nvGrpSpPr>
        <p:grpSpPr>
          <a:xfrm>
            <a:off x="8031380" y="5215981"/>
            <a:ext cx="2186931" cy="2186931"/>
            <a:chOff x="3284499" y="4673254"/>
            <a:chExt cx="1640198" cy="1640198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0F4690B-7D5B-284B-8D3D-6E7776B099EB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5" name="Hexagon 124">
              <a:extLst>
                <a:ext uri="{FF2B5EF4-FFF2-40B4-BE49-F238E27FC236}">
                  <a16:creationId xmlns:a16="http://schemas.microsoft.com/office/drawing/2014/main" id="{4B1EA145-0F9E-0A4C-A34E-978A99DF294A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E961764-DF54-164E-A75B-7EB4B0A9124A}"/>
              </a:ext>
            </a:extLst>
          </p:cNvPr>
          <p:cNvGrpSpPr/>
          <p:nvPr/>
        </p:nvGrpSpPr>
        <p:grpSpPr>
          <a:xfrm>
            <a:off x="8998681" y="3289872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EDFADBD-F80F-F94D-A1E3-73770D7D1B26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8" name="Hexagon 127">
              <a:extLst>
                <a:ext uri="{FF2B5EF4-FFF2-40B4-BE49-F238E27FC236}">
                  <a16:creationId xmlns:a16="http://schemas.microsoft.com/office/drawing/2014/main" id="{377DBDBE-E96A-2649-85BA-AFA09D5428CB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A1ADDD9-563E-F942-8B9C-269A9104340A}"/>
              </a:ext>
            </a:extLst>
          </p:cNvPr>
          <p:cNvGrpSpPr/>
          <p:nvPr/>
        </p:nvGrpSpPr>
        <p:grpSpPr>
          <a:xfrm>
            <a:off x="8222223" y="1788995"/>
            <a:ext cx="2186931" cy="2186931"/>
            <a:chOff x="3284499" y="4673254"/>
            <a:chExt cx="1640198" cy="1640198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20ABEC3-22D9-834D-8C49-DD37C6B9752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1" name="Hexagon 130">
              <a:extLst>
                <a:ext uri="{FF2B5EF4-FFF2-40B4-BE49-F238E27FC236}">
                  <a16:creationId xmlns:a16="http://schemas.microsoft.com/office/drawing/2014/main" id="{D87F4BD3-FC15-0A44-AF69-E6D1A2EFB28A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8F07063-3E43-CC4F-AF64-4D03F68525D2}"/>
              </a:ext>
            </a:extLst>
          </p:cNvPr>
          <p:cNvGrpSpPr/>
          <p:nvPr/>
        </p:nvGrpSpPr>
        <p:grpSpPr>
          <a:xfrm>
            <a:off x="7997901" y="46916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1A48E3C-1518-3740-AE3F-F854E57042C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4" name="Hexagon 133">
              <a:extLst>
                <a:ext uri="{FF2B5EF4-FFF2-40B4-BE49-F238E27FC236}">
                  <a16:creationId xmlns:a16="http://schemas.microsoft.com/office/drawing/2014/main" id="{0E2B70B7-6621-BB42-BB3D-D53D282336B3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Coexistence is inevitable in urban areas.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latin typeface="+mn-lt"/>
              </a:rPr>
              <a:t>Urban environments and long range lead to many overlapping deployed networks.</a:t>
            </a:r>
          </a:p>
          <a:p>
            <a:pPr marL="152394" indent="0">
              <a:buNone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Capacity problems worsen coexistence by devoting more bandwidth to one application.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It’s not just electricity metering…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B8712-F6D8-5E47-B597-03FF7D8527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18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B661-683A-A04E-8D14-FBBDF84F3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33" dirty="0"/>
              <a:t>Coexistence in unlicensed bands is a more difficult problem.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59341-CD5E-7640-B90F-843BF068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methods for inter-network negotiation so far.</a:t>
            </a:r>
          </a:p>
          <a:p>
            <a:r>
              <a:rPr lang="en-US" dirty="0"/>
              <a:t>Without buy-in from most deployments, all access control becomes uncoordinated.</a:t>
            </a:r>
          </a:p>
          <a:p>
            <a:pPr marL="152394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Cellular IoT does not have this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9BD95-6443-584A-986A-9DB2177E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23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667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AD299F-CAA2-BB43-89F6-697546D0E98D}"/>
              </a:ext>
            </a:extLst>
          </p:cNvPr>
          <p:cNvGrpSpPr/>
          <p:nvPr/>
        </p:nvGrpSpPr>
        <p:grpSpPr>
          <a:xfrm>
            <a:off x="8804686" y="2994110"/>
            <a:ext cx="2962889" cy="2962889"/>
            <a:chOff x="4292307" y="729378"/>
            <a:chExt cx="2222167" cy="222216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3D8A087-86A5-CB42-ADC6-3E0610F24139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9" name="Hexagon 78">
              <a:extLst>
                <a:ext uri="{FF2B5EF4-FFF2-40B4-BE49-F238E27FC236}">
                  <a16:creationId xmlns:a16="http://schemas.microsoft.com/office/drawing/2014/main" id="{454638DD-5BD9-1049-A055-E1E942857313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B95E27E-A3AF-3646-83DA-1D75E5DE3942}"/>
              </a:ext>
            </a:extLst>
          </p:cNvPr>
          <p:cNvGrpSpPr/>
          <p:nvPr/>
        </p:nvGrpSpPr>
        <p:grpSpPr>
          <a:xfrm>
            <a:off x="5902146" y="2949605"/>
            <a:ext cx="2962889" cy="2962889"/>
            <a:chOff x="4292307" y="729378"/>
            <a:chExt cx="2222167" cy="2222167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6E38304-DD02-E64F-858F-C353CE9C5DA6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2" name="Hexagon 81">
              <a:extLst>
                <a:ext uri="{FF2B5EF4-FFF2-40B4-BE49-F238E27FC236}">
                  <a16:creationId xmlns:a16="http://schemas.microsoft.com/office/drawing/2014/main" id="{5CD7A256-12AD-3140-86D7-8D8992CFB6F7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4F6984-3BB0-6443-88E9-50C383A69259}"/>
              </a:ext>
            </a:extLst>
          </p:cNvPr>
          <p:cNvGrpSpPr/>
          <p:nvPr/>
        </p:nvGrpSpPr>
        <p:grpSpPr>
          <a:xfrm>
            <a:off x="7323917" y="5576438"/>
            <a:ext cx="2962889" cy="2962889"/>
            <a:chOff x="4292307" y="729378"/>
            <a:chExt cx="2222167" cy="2222167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FC57941-D074-DB42-A340-746920F4D5AD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Hexagon 84">
              <a:extLst>
                <a:ext uri="{FF2B5EF4-FFF2-40B4-BE49-F238E27FC236}">
                  <a16:creationId xmlns:a16="http://schemas.microsoft.com/office/drawing/2014/main" id="{C177562A-2035-A746-9891-0F095EF135E4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79B5B3F-D40F-B74F-96BD-6EB12B8338F9}"/>
              </a:ext>
            </a:extLst>
          </p:cNvPr>
          <p:cNvGrpSpPr/>
          <p:nvPr/>
        </p:nvGrpSpPr>
        <p:grpSpPr>
          <a:xfrm>
            <a:off x="6567951" y="1223351"/>
            <a:ext cx="2186931" cy="2186931"/>
            <a:chOff x="3284499" y="4673254"/>
            <a:chExt cx="1640198" cy="1640198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E8D1FA0-F844-C641-BF7D-F74BAA1AE42C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" name="Hexagon 115">
              <a:extLst>
                <a:ext uri="{FF2B5EF4-FFF2-40B4-BE49-F238E27FC236}">
                  <a16:creationId xmlns:a16="http://schemas.microsoft.com/office/drawing/2014/main" id="{31172D89-7A9F-BB4A-9208-BDD3080A9BA9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7806301-F665-1B4B-818A-2ED822125210}"/>
              </a:ext>
            </a:extLst>
          </p:cNvPr>
          <p:cNvGrpSpPr/>
          <p:nvPr/>
        </p:nvGrpSpPr>
        <p:grpSpPr>
          <a:xfrm>
            <a:off x="6762103" y="3410281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935A958-5034-A24C-AFFC-4B42AA16522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Hexagon 121">
              <a:extLst>
                <a:ext uri="{FF2B5EF4-FFF2-40B4-BE49-F238E27FC236}">
                  <a16:creationId xmlns:a16="http://schemas.microsoft.com/office/drawing/2014/main" id="{7BE13093-1D8A-C44E-BF4E-3343DF1750DD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122A412-B7FB-A64A-9F9B-C6C572E8BBD8}"/>
              </a:ext>
            </a:extLst>
          </p:cNvPr>
          <p:cNvGrpSpPr/>
          <p:nvPr/>
        </p:nvGrpSpPr>
        <p:grpSpPr>
          <a:xfrm>
            <a:off x="8031380" y="5215981"/>
            <a:ext cx="2186931" cy="2186931"/>
            <a:chOff x="3284499" y="4673254"/>
            <a:chExt cx="1640198" cy="1640198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0F4690B-7D5B-284B-8D3D-6E7776B099EB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5" name="Hexagon 124">
              <a:extLst>
                <a:ext uri="{FF2B5EF4-FFF2-40B4-BE49-F238E27FC236}">
                  <a16:creationId xmlns:a16="http://schemas.microsoft.com/office/drawing/2014/main" id="{4B1EA145-0F9E-0A4C-A34E-978A99DF294A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E961764-DF54-164E-A75B-7EB4B0A9124A}"/>
              </a:ext>
            </a:extLst>
          </p:cNvPr>
          <p:cNvGrpSpPr/>
          <p:nvPr/>
        </p:nvGrpSpPr>
        <p:grpSpPr>
          <a:xfrm>
            <a:off x="8998681" y="3289872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EDFADBD-F80F-F94D-A1E3-73770D7D1B26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8" name="Hexagon 127">
              <a:extLst>
                <a:ext uri="{FF2B5EF4-FFF2-40B4-BE49-F238E27FC236}">
                  <a16:creationId xmlns:a16="http://schemas.microsoft.com/office/drawing/2014/main" id="{377DBDBE-E96A-2649-85BA-AFA09D5428CB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A1ADDD9-563E-F942-8B9C-269A9104340A}"/>
              </a:ext>
            </a:extLst>
          </p:cNvPr>
          <p:cNvGrpSpPr/>
          <p:nvPr/>
        </p:nvGrpSpPr>
        <p:grpSpPr>
          <a:xfrm>
            <a:off x="8222223" y="1788995"/>
            <a:ext cx="2186931" cy="2186931"/>
            <a:chOff x="3284499" y="4673254"/>
            <a:chExt cx="1640198" cy="1640198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20ABEC3-22D9-834D-8C49-DD37C6B9752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1" name="Hexagon 130">
              <a:extLst>
                <a:ext uri="{FF2B5EF4-FFF2-40B4-BE49-F238E27FC236}">
                  <a16:creationId xmlns:a16="http://schemas.microsoft.com/office/drawing/2014/main" id="{D87F4BD3-FC15-0A44-AF69-E6D1A2EFB28A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8F07063-3E43-CC4F-AF64-4D03F68525D2}"/>
              </a:ext>
            </a:extLst>
          </p:cNvPr>
          <p:cNvGrpSpPr/>
          <p:nvPr/>
        </p:nvGrpSpPr>
        <p:grpSpPr>
          <a:xfrm>
            <a:off x="7997901" y="46916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1A48E3C-1518-3740-AE3F-F854E57042C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4" name="Hexagon 133">
              <a:extLst>
                <a:ext uri="{FF2B5EF4-FFF2-40B4-BE49-F238E27FC236}">
                  <a16:creationId xmlns:a16="http://schemas.microsoft.com/office/drawing/2014/main" id="{0E2B70B7-6621-BB42-BB3D-D53D282336B3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7084152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Cellular may dominate future deployments.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7084152" cy="4555200"/>
          </a:xfrm>
          <a:solidFill>
            <a:schemeClr val="bg1"/>
          </a:solidFill>
        </p:spPr>
        <p:txBody>
          <a:bodyPr/>
          <a:lstStyle/>
          <a:p>
            <a:r>
              <a:rPr lang="en-US" sz="2133" dirty="0">
                <a:latin typeface="+mn-lt"/>
              </a:rPr>
              <a:t>LTE-M and NB-IoT are now deployed in the US (and worldwide).</a:t>
            </a:r>
          </a:p>
          <a:p>
            <a:pPr marL="152394" indent="0">
              <a:buNone/>
            </a:pPr>
            <a:r>
              <a:rPr lang="en-US" sz="1067" dirty="0">
                <a:latin typeface="+mn-lt"/>
              </a:rPr>
              <a:t> </a:t>
            </a:r>
            <a:endParaRPr lang="en-US" sz="2133" dirty="0">
              <a:latin typeface="+mn-lt"/>
            </a:endParaRPr>
          </a:p>
          <a:p>
            <a:r>
              <a:rPr lang="en-US" sz="2133" dirty="0">
                <a:latin typeface="+mn-lt"/>
              </a:rPr>
              <a:t>Licensed bandwidth avoids the coexistence problem.</a:t>
            </a:r>
          </a:p>
          <a:p>
            <a:pPr marL="152394" indent="0">
              <a:buNone/>
            </a:pPr>
            <a:r>
              <a:rPr lang="en-US" sz="1067" dirty="0">
                <a:latin typeface="+mn-lt"/>
              </a:rPr>
              <a:t> </a:t>
            </a:r>
            <a:endParaRPr lang="en-US" sz="2133" dirty="0">
              <a:latin typeface="+mn-lt"/>
            </a:endParaRPr>
          </a:p>
          <a:p>
            <a:endParaRPr lang="en-US" sz="2133" dirty="0">
              <a:latin typeface="+mn-lt"/>
            </a:endParaRPr>
          </a:p>
          <a:p>
            <a:r>
              <a:rPr lang="en-US" sz="2133" dirty="0">
                <a:latin typeface="+mn-lt"/>
              </a:rPr>
              <a:t>Cellular may solve many applications but is not a perfect solution.</a:t>
            </a:r>
          </a:p>
          <a:p>
            <a:pPr lvl="1">
              <a:spcBef>
                <a:spcPts val="800"/>
              </a:spcBef>
            </a:pPr>
            <a:r>
              <a:rPr lang="en-US" sz="1867" dirty="0">
                <a:latin typeface="+mn-lt"/>
              </a:rPr>
              <a:t>Still has higher energy and monetary costs for use.</a:t>
            </a:r>
          </a:p>
          <a:p>
            <a:pPr lvl="1">
              <a:spcBef>
                <a:spcPts val="800"/>
              </a:spcBef>
            </a:pPr>
            <a:r>
              <a:rPr lang="en-US" sz="1867" dirty="0">
                <a:latin typeface="+mn-lt"/>
              </a:rPr>
              <a:t>Also limited to where service is already available.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B8712-F6D8-5E47-B597-03FF7D8527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9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E539-894A-4CAE-BBA9-40C5EFBE4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Unlicensed LPWANs are still useful for some scenarios.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4AD68-9A46-4A1C-BAF8-051E58B6F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Controlled or unoccupied regions have reduced coexistence concerns.</a:t>
            </a:r>
          </a:p>
          <a:p>
            <a:pPr lvl="1"/>
            <a:r>
              <a:rPr lang="en-US" dirty="0">
                <a:latin typeface="+mn-lt"/>
              </a:rPr>
              <a:t>Industrial factories, farms, parks and forests.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Unlicensed networks are very exciting for research.</a:t>
            </a:r>
          </a:p>
          <a:p>
            <a:pPr lvl="1"/>
            <a:r>
              <a:rPr lang="en-US" dirty="0">
                <a:latin typeface="+mn-lt"/>
              </a:rPr>
              <a:t>Anyone can deploy a network wherever they want.</a:t>
            </a:r>
          </a:p>
          <a:p>
            <a:pPr lvl="1"/>
            <a:r>
              <a:rPr lang="en-US" dirty="0">
                <a:latin typeface="+mn-lt"/>
              </a:rPr>
              <a:t>Much easier to explore protocol modifications and new technologies.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Research suffers without real-world applications.</a:t>
            </a:r>
          </a:p>
          <a:p>
            <a:pPr lvl="1"/>
            <a:r>
              <a:rPr lang="en-US" dirty="0">
                <a:latin typeface="+mn-lt"/>
              </a:rPr>
              <a:t>Problem areas are strong recommendations for new research.</a:t>
            </a:r>
          </a:p>
          <a:p>
            <a:pPr lvl="1"/>
            <a:r>
              <a:rPr lang="en-US" dirty="0">
                <a:latin typeface="+mn-lt"/>
              </a:rPr>
              <a:t>New research is only useful if they will have real-world impacts.</a:t>
            </a:r>
            <a:endParaRPr lang="en-US" dirty="0"/>
          </a:p>
          <a:p>
            <a:pPr marL="152396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F2D9A-A11B-4C9F-97FB-EF0A98A4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40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20AB-0662-4C32-A692-6CF2D191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– Low-Power Wide-Area Networks.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DC3E1-948E-40D9-8AF9-E0A7480B6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Existing unlicensed LPWANs face significant challenges in supporting urban applications.</a:t>
            </a:r>
          </a:p>
          <a:p>
            <a:pPr lvl="1"/>
            <a:r>
              <a:rPr lang="en-US" dirty="0"/>
              <a:t>Best suited for industrial or agricultural uses in controlled environments.</a:t>
            </a:r>
          </a:p>
          <a:p>
            <a:endParaRPr lang="en-US" dirty="0"/>
          </a:p>
          <a:p>
            <a:r>
              <a:rPr lang="en-US" dirty="0"/>
              <a:t>Research directions for unlicensed LPWANs:</a:t>
            </a:r>
          </a:p>
          <a:p>
            <a:pPr lvl="1"/>
            <a:r>
              <a:rPr lang="en-US" dirty="0"/>
              <a:t>improve network capacity,</a:t>
            </a:r>
          </a:p>
          <a:p>
            <a:pPr lvl="1"/>
            <a:r>
              <a:rPr lang="en-US" dirty="0"/>
              <a:t>and enable coexistence.</a:t>
            </a:r>
          </a:p>
          <a:p>
            <a:endParaRPr lang="en-US" dirty="0"/>
          </a:p>
          <a:p>
            <a:r>
              <a:rPr lang="en-US" dirty="0"/>
              <a:t>Cellular IoT networks (LTE-M and NB-IoT) are positioned to solve the needs of city-scale sensing.</a:t>
            </a:r>
          </a:p>
          <a:p>
            <a:pPr lvl="1"/>
            <a:r>
              <a:rPr lang="en-US" dirty="0"/>
              <a:t>If the money and energy costs are there.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75C65-82B2-4C68-9CAD-19498006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010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F44C-8FE2-F848-2C58-472F915D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914D-FEC6-A024-72DF-4605F1EBB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866773" cy="5029200"/>
          </a:xfrm>
        </p:spPr>
        <p:txBody>
          <a:bodyPr/>
          <a:lstStyle/>
          <a:p>
            <a:r>
              <a:rPr lang="en-US" dirty="0"/>
              <a:t>How important is a homogenous distribution?</a:t>
            </a:r>
          </a:p>
          <a:p>
            <a:endParaRPr lang="en-US" dirty="0"/>
          </a:p>
          <a:p>
            <a:r>
              <a:rPr lang="en-US" dirty="0"/>
              <a:t>Can you come up with a scenario where this breaks?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A71E2-924B-8011-EEA0-52818BD1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5C7990BA-6880-4256-5A3A-FF8D1C8874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000" y="1159800"/>
                <a:ext cx="5865394" cy="45552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52394" indent="0">
                  <a:buFont typeface="Arial" panose="020B0604020202020204" pitchFamily="34" charset="0"/>
                  <a:buNone/>
                </a:pPr>
                <a:r>
                  <a:rPr lang="en-US" dirty="0"/>
                  <a:t>For an application:</a:t>
                </a:r>
                <a:br>
                  <a:rPr lang="en-US" dirty="0"/>
                </a:br>
                <a:endParaRPr lang="en-US" dirty="0"/>
              </a:p>
              <a:p>
                <a:pPr marL="152394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𝑒𝑎𝑐h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𝑑𝑒𝑣𝑖𝑐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𝑢𝑝𝑙𝑖𝑛𝑘</m:t>
                              </m:r>
                            </m:e>
                          </m:nary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𝑑𝑒𝑝𝑙𝑜𝑦𝑚𝑒𝑛𝑡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795827" lvl="1" indent="0"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br>
                  <a:rPr lang="en-US" dirty="0"/>
                </a:br>
                <a:endParaRPr lang="en-US" dirty="0"/>
              </a:p>
              <a:p>
                <a:r>
                  <a:rPr lang="en-US" sz="2133" dirty="0"/>
                  <a:t>Assumes a relatively homogeneous distribution.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5C7990BA-6880-4256-5A3A-FF8D1C887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159800"/>
                <a:ext cx="5865394" cy="4555200"/>
              </a:xfrm>
              <a:prstGeom prst="rect">
                <a:avLst/>
              </a:prstGeom>
              <a:blipFill>
                <a:blip r:embed="rId2"/>
                <a:stretch>
                  <a:fillRect l="-1040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6911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F44C-8FE2-F848-2C58-472F915D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3914D-FEC6-A024-72DF-4605F1EBB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866773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important is a homogenous distribution?</a:t>
            </a:r>
          </a:p>
          <a:p>
            <a:endParaRPr lang="en-US" dirty="0"/>
          </a:p>
          <a:p>
            <a:r>
              <a:rPr lang="en-US" dirty="0"/>
              <a:t>Can you come up with a scenario where this breaks?</a:t>
            </a:r>
          </a:p>
          <a:p>
            <a:endParaRPr lang="en-US" dirty="0"/>
          </a:p>
          <a:p>
            <a:r>
              <a:rPr lang="en-US" dirty="0"/>
              <a:t>Consider densely populated pockets of transmission over wide areas</a:t>
            </a:r>
          </a:p>
          <a:p>
            <a:pPr lvl="1"/>
            <a:r>
              <a:rPr lang="en-US" dirty="0"/>
              <a:t>Deployment area needs to correspond to pockets, not to entire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A71E2-924B-8011-EEA0-52818BD1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5C7990BA-6880-4256-5A3A-FF8D1C8874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000" y="1159800"/>
                <a:ext cx="5865394" cy="45552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52394" indent="0">
                  <a:buFont typeface="Arial" panose="020B0604020202020204" pitchFamily="34" charset="0"/>
                  <a:buNone/>
                </a:pPr>
                <a:r>
                  <a:rPr lang="en-US" dirty="0"/>
                  <a:t>For an application:</a:t>
                </a:r>
                <a:br>
                  <a:rPr lang="en-US" dirty="0"/>
                </a:br>
                <a:endParaRPr lang="en-US" dirty="0"/>
              </a:p>
              <a:p>
                <a:pPr marL="152394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𝑒𝑎𝑐h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𝑑𝑒𝑣𝑖𝑐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𝑢𝑝𝑙𝑖𝑛𝑘</m:t>
                              </m:r>
                            </m:e>
                          </m:nary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𝑑𝑒𝑝𝑙𝑜𝑦𝑚𝑒𝑛𝑡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795827" lvl="1" indent="0"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br>
                  <a:rPr lang="en-US" dirty="0"/>
                </a:br>
                <a:endParaRPr lang="en-US" dirty="0"/>
              </a:p>
              <a:p>
                <a:r>
                  <a:rPr lang="en-US" sz="2133" dirty="0"/>
                  <a:t>Assumes a relatively homogeneous distribution.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5C7990BA-6880-4256-5A3A-FF8D1C887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159800"/>
                <a:ext cx="5865394" cy="4555200"/>
              </a:xfrm>
              <a:prstGeom prst="rect">
                <a:avLst/>
              </a:prstGeom>
              <a:blipFill>
                <a:blip r:embed="rId2"/>
                <a:stretch>
                  <a:fillRect l="-1040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571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4018D-D5FA-5234-C8DA-E2AF10490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995612-3892-4F37-C8A0-783BE108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7E6921-6F06-1B70-1DBD-274F8E3DD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LPWAN Challenges</a:t>
            </a:r>
          </a:p>
          <a:p>
            <a:endParaRPr lang="en-US" b="1" dirty="0"/>
          </a:p>
          <a:p>
            <a:r>
              <a:rPr lang="en-US" b="1" dirty="0"/>
              <a:t>Improving </a:t>
            </a:r>
            <a:r>
              <a:rPr lang="en-US" b="1" dirty="0" err="1"/>
              <a:t>LoRaWAN</a:t>
            </a:r>
            <a:endParaRPr lang="en-US" b="1" dirty="0"/>
          </a:p>
          <a:p>
            <a:endParaRPr lang="en-US" b="1" dirty="0"/>
          </a:p>
          <a:p>
            <a:r>
              <a:rPr lang="en-US" dirty="0"/>
              <a:t>Wide-area Network Analyses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086DA00-1308-7EB8-3E57-0CF87E501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5438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Deep-dive into challenges LPWANs face</a:t>
            </a:r>
          </a:p>
          <a:p>
            <a:endParaRPr lang="en-US" dirty="0"/>
          </a:p>
          <a:p>
            <a:r>
              <a:rPr lang="en-US" dirty="0"/>
              <a:t>Explore academic research improving </a:t>
            </a:r>
            <a:r>
              <a:rPr lang="en-US" dirty="0" err="1"/>
              <a:t>LoRaWAN</a:t>
            </a:r>
            <a:r>
              <a:rPr lang="en-US" dirty="0"/>
              <a:t> capabilities and exploring </a:t>
            </a:r>
            <a:r>
              <a:rPr lang="en-US" dirty="0" err="1"/>
              <a:t>LoRaWAN</a:t>
            </a:r>
            <a:r>
              <a:rPr lang="en-US" dirty="0"/>
              <a:t> deployments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rmAutofit/>
          </a:bodyPr>
          <a:lstStyle/>
          <a:p>
            <a:r>
              <a:rPr lang="en-US" dirty="0"/>
              <a:t>Unlicensed LPWANs are a very active research area</a:t>
            </a:r>
          </a:p>
        </p:txBody>
      </p:sp>
      <p:sp>
        <p:nvSpPr>
          <p:cNvPr id="657" name="Google Shape;657;p104"/>
          <p:cNvSpPr txBox="1"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noFill/>
          <a:ln>
            <a:noFill/>
          </a:ln>
        </p:spPr>
        <p:txBody>
          <a:bodyPr spcFirstLastPara="1" vert="horz" wrap="square" lIns="109711" tIns="54840" rIns="109711" bIns="54840" rtlCol="0" anchor="t" anchorCtr="0">
            <a:normAutofit/>
          </a:bodyPr>
          <a:lstStyle/>
          <a:p>
            <a:r>
              <a:rPr lang="en-US" dirty="0"/>
              <a:t>Active work on: </a:t>
            </a:r>
          </a:p>
          <a:p>
            <a:pPr lvl="1"/>
            <a:r>
              <a:rPr lang="en-US" dirty="0"/>
              <a:t>Better access control mechanisms</a:t>
            </a:r>
          </a:p>
          <a:p>
            <a:pPr lvl="1"/>
            <a:r>
              <a:rPr lang="en-US" dirty="0"/>
              <a:t>Increasing bandwidth by utilizing other spectrums like TV white spaces</a:t>
            </a:r>
          </a:p>
          <a:p>
            <a:pPr lvl="1"/>
            <a:r>
              <a:rPr lang="en-US" dirty="0"/>
              <a:t>Recover simultaneous transmissions</a:t>
            </a:r>
          </a:p>
          <a:p>
            <a:pPr lvl="2"/>
            <a:r>
              <a:rPr lang="en-US" dirty="0"/>
              <a:t>Goal: reduce re-transmissions, increase end-device sleep and battery life</a:t>
            </a:r>
          </a:p>
          <a:p>
            <a:pPr lvl="1"/>
            <a:endParaRPr lang="en-US" dirty="0"/>
          </a:p>
          <a:p>
            <a:r>
              <a:rPr lang="en-US" dirty="0"/>
              <a:t>Let’s look at some research improvements that have been made to LoRa</a:t>
            </a:r>
          </a:p>
          <a:p>
            <a:pPr lvl="1"/>
            <a:endParaRPr lang="en-US" dirty="0"/>
          </a:p>
        </p:txBody>
      </p:sp>
      <p:sp>
        <p:nvSpPr>
          <p:cNvPr id="658" name="Google Shape;658;p104"/>
          <p:cNvSpPr txBox="1">
            <a:spLocks noGrp="1"/>
          </p:cNvSpPr>
          <p:nvPr>
            <p:ph type="sldNum" sz="quarter" idx="12"/>
          </p:nvPr>
        </p:nvSpPr>
        <p:spPr>
          <a:xfrm>
            <a:off x="9753600" y="6356351"/>
            <a:ext cx="1828800" cy="365125"/>
          </a:xfr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F8E1-FFAA-FB19-C52A-D1455D5B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2D20D-0772-4BA0-2A60-38563BC34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Swarun</a:t>
            </a:r>
            <a:r>
              <a:rPr lang="en-US" dirty="0"/>
              <a:t> Kumar (CMU) - </a:t>
            </a:r>
            <a:r>
              <a:rPr lang="en-US" dirty="0">
                <a:hlinkClick r:id="rId2"/>
              </a:rPr>
              <a:t>https://swarunkumar.com/lpwan.html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Choir</a:t>
            </a:r>
          </a:p>
          <a:p>
            <a:pPr lvl="1"/>
            <a:r>
              <a:rPr lang="en-US" dirty="0">
                <a:hlinkClick r:id="rId3"/>
              </a:rPr>
              <a:t>https://swarunkumar.com/papers/choir-sigcomm2017.pdf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https://swarunkumar.com/slides/choir-sigcomm2017.pdf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Charm</a:t>
            </a:r>
          </a:p>
          <a:p>
            <a:pPr lvl="1"/>
            <a:r>
              <a:rPr lang="en-US" dirty="0">
                <a:hlinkClick r:id="rId5"/>
              </a:rPr>
              <a:t>https://swarunkumar.com/papers/charm-ipsn2018.pdf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Opportunistic Packet Recovery</a:t>
            </a:r>
          </a:p>
          <a:p>
            <a:pPr lvl="1"/>
            <a:r>
              <a:rPr lang="en-US" dirty="0">
                <a:hlinkClick r:id="rId6"/>
              </a:rPr>
              <a:t>https://swarunkumar.com/papers/opr-mobisys2020.pdf</a:t>
            </a:r>
            <a:br>
              <a:rPr lang="en-US" dirty="0"/>
            </a:br>
            <a:endParaRPr lang="en-US" dirty="0"/>
          </a:p>
          <a:p>
            <a:r>
              <a:rPr lang="en-US" dirty="0"/>
              <a:t>BSMA</a:t>
            </a:r>
          </a:p>
          <a:p>
            <a:pPr lvl="1"/>
            <a:r>
              <a:rPr lang="en-US" dirty="0">
                <a:hlinkClick r:id="rId7"/>
              </a:rPr>
              <a:t>https://github.com/ucsdwcsng/bsma_lora/blob/09b998355498d6268ab0c1e940b395ec62a026a0/docs/full_paper_3495243.3560544.pdf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D39E3-3A97-2E58-17D2-47BE8169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34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6"/>
          <p:cNvSpPr txBox="1">
            <a:spLocks noGrp="1"/>
          </p:cNvSpPr>
          <p:nvPr>
            <p:ph type="title"/>
          </p:nvPr>
        </p:nvSpPr>
        <p:spPr>
          <a:xfrm>
            <a:off x="904574" y="2523769"/>
            <a:ext cx="10382852" cy="11930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rmAutofit/>
          </a:bodyPr>
          <a:lstStyle/>
          <a:p>
            <a:pPr algn="ctr">
              <a:spcBef>
                <a:spcPts val="0"/>
              </a:spcBef>
              <a:buSzPts val="1800"/>
            </a:pPr>
            <a:r>
              <a:rPr lang="en-US" sz="2880" dirty="0"/>
              <a:t>Can we distinguish data LoRa chirps that have collided?</a:t>
            </a:r>
            <a:endParaRPr dirty="0"/>
          </a:p>
        </p:txBody>
      </p:sp>
      <p:sp>
        <p:nvSpPr>
          <p:cNvPr id="671" name="Google Shape;671;p106"/>
          <p:cNvSpPr txBox="1">
            <a:spLocks noGrp="1"/>
          </p:cNvSpPr>
          <p:nvPr>
            <p:ph type="sldNum" idx="12"/>
          </p:nvPr>
        </p:nvSpPr>
        <p:spPr>
          <a:xfrm>
            <a:off x="8359140" y="6356352"/>
            <a:ext cx="246888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Autofit/>
          </a:bodyPr>
          <a:lstStyle/>
          <a:p>
            <a:pPr algn="r">
              <a:buSzPts val="900"/>
            </a:pPr>
            <a:fld id="{00000000-1234-1234-1234-123412341234}" type="slidenum">
              <a:rPr lang="en-US"/>
              <a:pPr algn="r">
                <a:buSzPts val="900"/>
              </a:pPr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C106-C8D3-7C93-5ED4-BF3E83AB3F3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Choir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6E58D-A057-3685-D37B-2E71573F4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5381698"/>
            <a:ext cx="10972800" cy="790502"/>
          </a:xfrm>
        </p:spPr>
        <p:txBody>
          <a:bodyPr/>
          <a:lstStyle/>
          <a:p>
            <a:r>
              <a:rPr lang="en-US" dirty="0"/>
              <a:t>SIGCOMM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586B9-7D2D-E013-2002-932117B3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71FE4-3E14-60DD-083D-E842604C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66" y="1143000"/>
            <a:ext cx="10974528" cy="390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45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5F8C8-E261-9FA0-B543-72BDE0A5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01564-204E-B374-17E0-7D5CB3DE7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distinguish data from LoRa chirps that have collided?</a:t>
            </a:r>
          </a:p>
          <a:p>
            <a:pPr lvl="1"/>
            <a:r>
              <a:rPr lang="en-US" dirty="0"/>
              <a:t>Yes! By applying signal processing to the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EF3D3-C4F1-80AB-3D86-ABB55CDE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18081-8AF0-30EA-B4E4-A8B6B237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5" y="3022600"/>
            <a:ext cx="4608096" cy="3241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D2B29-5779-E728-AD01-E7DB643A8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01" y="3062136"/>
            <a:ext cx="4608096" cy="3202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91CF37-A4F7-1AE6-5C3A-770BEBFBC3C3}"/>
              </a:ext>
            </a:extLst>
          </p:cNvPr>
          <p:cNvSpPr txBox="1"/>
          <p:nvPr/>
        </p:nvSpPr>
        <p:spPr>
          <a:xfrm>
            <a:off x="1739900" y="2555875"/>
            <a:ext cx="2628900" cy="37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in time domain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8B611-E004-9ED0-F02A-52477EE510FE}"/>
              </a:ext>
            </a:extLst>
          </p:cNvPr>
          <p:cNvSpPr txBox="1"/>
          <p:nvPr/>
        </p:nvSpPr>
        <p:spPr>
          <a:xfrm>
            <a:off x="7505698" y="2555875"/>
            <a:ext cx="294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in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088456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2FDC-0033-A59E-CA13-8457B1B4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LoRa chirps collide?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7EA5-4D26-6AD8-152B-7D244982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8F3C0-CF38-6891-81BC-38317950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658" y="1143000"/>
            <a:ext cx="7903142" cy="52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76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2FDC-0033-A59E-CA13-8457B1B4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LoRa chirps collide?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7EA5-4D26-6AD8-152B-7D244982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642B5-3B36-1D99-B126-7C75FCC8C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658" y="945395"/>
            <a:ext cx="7802064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19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78305-B9D4-AB5F-1952-66AE40327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Imperfections in hardware create offsets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34FA3-0B22-57DD-0881-2AAF0454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69B54-ABC4-6151-25CF-DE02B8EC9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74" y="2193925"/>
            <a:ext cx="4480233" cy="292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074515-08D6-BDFA-D1EA-D574E38F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94" y="2189530"/>
            <a:ext cx="5432995" cy="271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6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B0FF-1FC5-2481-ECB1-CD4EAE80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Decoding colliding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C1DBD-1245-3956-C907-0B3DBB6C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90496-18C4-902D-1124-6643D160D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57" y="2108200"/>
            <a:ext cx="995863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84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C6FF94-A839-A2E3-F11F-DBBAE1BA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Choir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00A7F7-A621-79FE-0C14-0D1B85C52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650205" cy="5029200"/>
          </a:xfrm>
        </p:spPr>
        <p:txBody>
          <a:bodyPr/>
          <a:lstStyle/>
          <a:p>
            <a:r>
              <a:rPr lang="en-US" dirty="0"/>
              <a:t>Recovering collided packets resolves losses due to Aloha transmission!</a:t>
            </a:r>
          </a:p>
          <a:p>
            <a:endParaRPr lang="en-US" dirty="0"/>
          </a:p>
          <a:p>
            <a:r>
              <a:rPr lang="en-US" dirty="0"/>
              <a:t>Increases maximum throughput on the network considerably!</a:t>
            </a:r>
          </a:p>
          <a:p>
            <a:endParaRPr lang="en-US" dirty="0"/>
          </a:p>
          <a:p>
            <a:r>
              <a:rPr lang="en-US" dirty="0"/>
              <a:t>Requires hardware modifications on gateways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84361-33F7-50AE-3FC1-45F48C597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EB9126-68C8-ECE6-CDAA-A03735275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793" y="1958754"/>
            <a:ext cx="5942601" cy="33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44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LPWAN Challenges</a:t>
            </a:r>
          </a:p>
          <a:p>
            <a:endParaRPr lang="en-US" b="1" dirty="0"/>
          </a:p>
          <a:p>
            <a:r>
              <a:rPr lang="en-US" dirty="0"/>
              <a:t>Improving </a:t>
            </a:r>
            <a:r>
              <a:rPr lang="en-US" dirty="0" err="1"/>
              <a:t>LoRaWAN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Wide-area Network Analyses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2592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14"/>
          <p:cNvSpPr txBox="1">
            <a:spLocks noGrp="1"/>
          </p:cNvSpPr>
          <p:nvPr>
            <p:ph type="sldNum" idx="12"/>
          </p:nvPr>
        </p:nvSpPr>
        <p:spPr>
          <a:xfrm>
            <a:off x="8359140" y="6356352"/>
            <a:ext cx="246888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Autofit/>
          </a:bodyPr>
          <a:lstStyle/>
          <a:p>
            <a:pPr algn="r">
              <a:buSzPts val="900"/>
            </a:pPr>
            <a:fld id="{00000000-1234-1234-1234-123412341234}" type="slidenum">
              <a:rPr lang="en-US"/>
              <a:pPr algn="r">
                <a:buSzPts val="900"/>
              </a:pPr>
              <a:t>40</a:t>
            </a:fld>
            <a:endParaRPr/>
          </a:p>
        </p:txBody>
      </p:sp>
      <p:sp>
        <p:nvSpPr>
          <p:cNvPr id="735" name="Google Shape;735;p114"/>
          <p:cNvSpPr txBox="1">
            <a:spLocks noGrp="1"/>
          </p:cNvSpPr>
          <p:nvPr>
            <p:ph type="title"/>
          </p:nvPr>
        </p:nvSpPr>
        <p:spPr>
          <a:xfrm>
            <a:off x="1363980" y="2523769"/>
            <a:ext cx="9464040" cy="11930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rmAutofit/>
          </a:bodyPr>
          <a:lstStyle/>
          <a:p>
            <a:pPr algn="ctr">
              <a:spcBef>
                <a:spcPts val="0"/>
              </a:spcBef>
              <a:buSzPts val="1800"/>
            </a:pPr>
            <a:r>
              <a:rPr lang="en-US" sz="2880"/>
              <a:t>Can we recover weak LoRaWAN signals?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7AE5-DF4D-78DB-2443-750941322A6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Charm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703FA-F736-FFD1-5E04-AD9E0DDAC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5975011"/>
            <a:ext cx="10972800" cy="685800"/>
          </a:xfrm>
        </p:spPr>
        <p:txBody>
          <a:bodyPr>
            <a:normAutofit/>
          </a:bodyPr>
          <a:lstStyle/>
          <a:p>
            <a:r>
              <a:rPr lang="en-US" dirty="0"/>
              <a:t>IPSN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83B73-4490-C92B-5876-55C4FBCA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FF9815-0BB7-411A-13B3-BB4EE2C07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958850"/>
            <a:ext cx="10972799" cy="48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32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26CD-6190-F68A-5A4A-22118B0A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25004-BF44-43D5-D7B2-F9E3EAD56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704305" cy="5029200"/>
          </a:xfrm>
        </p:spPr>
        <p:txBody>
          <a:bodyPr/>
          <a:lstStyle/>
          <a:p>
            <a:r>
              <a:rPr lang="en-US" dirty="0"/>
              <a:t>Take advantage of multiple gateways in range of a device</a:t>
            </a:r>
          </a:p>
          <a:p>
            <a:endParaRPr lang="en-US" dirty="0"/>
          </a:p>
          <a:p>
            <a:r>
              <a:rPr lang="en-US" dirty="0"/>
              <a:t>Combine signals received at each gateway to recover packets that weren’t received cleanly</a:t>
            </a:r>
          </a:p>
          <a:p>
            <a:endParaRPr lang="en-US" dirty="0"/>
          </a:p>
          <a:p>
            <a:r>
              <a:rPr lang="en-US" dirty="0"/>
              <a:t>Particularly useful at decoding weak signals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61614-26CF-C719-0D63-4D25E6EE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A2545-C8FC-F19D-A7DE-CD35CC61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951" y="1716834"/>
            <a:ext cx="4950443" cy="36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14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946A-7E7F-85DD-6B78-007952D6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combining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D3F34-D0FA-2CA0-2222-143B58D13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Signal received at each receiver is a combination of</a:t>
            </a:r>
          </a:p>
          <a:p>
            <a:pPr lvl="1"/>
            <a:r>
              <a:rPr lang="en-US" dirty="0"/>
              <a:t>Signal</a:t>
            </a:r>
          </a:p>
          <a:p>
            <a:pPr lvl="1"/>
            <a:r>
              <a:rPr lang="en-US" dirty="0"/>
              <a:t>Wireless channel</a:t>
            </a:r>
          </a:p>
          <a:p>
            <a:pPr lvl="1"/>
            <a:r>
              <a:rPr lang="en-US" dirty="0"/>
              <a:t>Random noise</a:t>
            </a:r>
          </a:p>
          <a:p>
            <a:pPr lvl="1"/>
            <a:endParaRPr lang="en-US" dirty="0"/>
          </a:p>
          <a:p>
            <a:r>
              <a:rPr lang="en-US" dirty="0"/>
              <a:t>Signal and wireless channel are similar</a:t>
            </a:r>
            <a:br>
              <a:rPr lang="en-US" dirty="0"/>
            </a:br>
            <a:r>
              <a:rPr lang="en-US" dirty="0"/>
              <a:t>at all receivers</a:t>
            </a:r>
          </a:p>
          <a:p>
            <a:r>
              <a:rPr lang="en-US" dirty="0"/>
              <a:t>Noise is different though!</a:t>
            </a:r>
            <a:br>
              <a:rPr lang="en-US" dirty="0"/>
            </a:br>
            <a:r>
              <a:rPr lang="en-US" dirty="0"/>
              <a:t>Possibly independent?</a:t>
            </a:r>
          </a:p>
          <a:p>
            <a:pPr lvl="1"/>
            <a:endParaRPr lang="en-US" dirty="0"/>
          </a:p>
          <a:p>
            <a:r>
              <a:rPr lang="en-US" dirty="0"/>
              <a:t>When combined, signals are coherent (build in strength)</a:t>
            </a:r>
            <a:br>
              <a:rPr lang="en-US" dirty="0"/>
            </a:br>
            <a:r>
              <a:rPr lang="en-US" dirty="0"/>
              <a:t>whereas noise is incoherent (spreads out)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C2676-9695-FFD0-4B17-4F53CDCA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6ABD2-E1AC-C852-ABE3-0EE1C06C1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395" y="2578100"/>
            <a:ext cx="3654999" cy="22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03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F6B6-2585-1E4E-9125-E0943A0A7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 uses coherent combining across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991DD-03BA-BF98-65BF-45EFE6E27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130089" cy="5029200"/>
          </a:xfrm>
        </p:spPr>
        <p:txBody>
          <a:bodyPr>
            <a:normAutofit/>
          </a:bodyPr>
          <a:lstStyle/>
          <a:p>
            <a:r>
              <a:rPr lang="en-US" dirty="0"/>
              <a:t>Gateways send signal data to the cloud</a:t>
            </a:r>
          </a:p>
          <a:p>
            <a:pPr lvl="1"/>
            <a:endParaRPr lang="en-US" dirty="0"/>
          </a:p>
          <a:p>
            <a:r>
              <a:rPr lang="en-US" dirty="0"/>
              <a:t>The cloud can perform combining on the data and recover signals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Only send the data when it’s needed</a:t>
            </a:r>
          </a:p>
          <a:p>
            <a:pPr lvl="1"/>
            <a:r>
              <a:rPr lang="en-US" dirty="0"/>
              <a:t>Tight time synchronization on the data</a:t>
            </a:r>
          </a:p>
          <a:p>
            <a:pPr lvl="1"/>
            <a:r>
              <a:rPr lang="en-US" dirty="0"/>
              <a:t>Gateway hardware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A15CE-6670-F0CC-0850-3B6238E2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8AEC6-21D7-B20F-48C6-D3CA5D1A1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36" y="1355886"/>
            <a:ext cx="4950443" cy="36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686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18"/>
          <p:cNvSpPr txBox="1">
            <a:spLocks noGrp="1"/>
          </p:cNvSpPr>
          <p:nvPr>
            <p:ph type="sldNum" idx="12"/>
          </p:nvPr>
        </p:nvSpPr>
        <p:spPr>
          <a:xfrm>
            <a:off x="8359140" y="6356352"/>
            <a:ext cx="246888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Autofit/>
          </a:bodyPr>
          <a:lstStyle/>
          <a:p>
            <a:pPr algn="r">
              <a:buSzPts val="900"/>
            </a:pPr>
            <a:fld id="{00000000-1234-1234-1234-123412341234}" type="slidenum">
              <a:rPr lang="en-US"/>
              <a:pPr algn="r">
                <a:buSzPts val="900"/>
              </a:pPr>
              <a:t>45</a:t>
            </a:fld>
            <a:endParaRPr/>
          </a:p>
        </p:txBody>
      </p:sp>
      <p:sp>
        <p:nvSpPr>
          <p:cNvPr id="765" name="Google Shape;765;p118"/>
          <p:cNvSpPr txBox="1">
            <a:spLocks noGrp="1"/>
          </p:cNvSpPr>
          <p:nvPr>
            <p:ph type="title"/>
          </p:nvPr>
        </p:nvSpPr>
        <p:spPr>
          <a:xfrm>
            <a:off x="1363980" y="2523769"/>
            <a:ext cx="9464040" cy="11930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rmAutofit/>
          </a:bodyPr>
          <a:lstStyle/>
          <a:p>
            <a:pPr algn="ctr">
              <a:spcBef>
                <a:spcPts val="0"/>
              </a:spcBef>
              <a:buSzPts val="1800"/>
            </a:pPr>
            <a:r>
              <a:rPr lang="en-US" sz="2880"/>
              <a:t>Can we recover packets that have bad CRCs?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40D6E-E44E-CFD8-E9DB-B0B34CEB60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Opportunistic Packet Recovery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BA367-7D5E-25C5-DF1A-72932FBB6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5318876"/>
            <a:ext cx="10972800" cy="853324"/>
          </a:xfrm>
        </p:spPr>
        <p:txBody>
          <a:bodyPr/>
          <a:lstStyle/>
          <a:p>
            <a:r>
              <a:rPr lang="en-US" dirty="0" err="1"/>
              <a:t>MobiSys</a:t>
            </a:r>
            <a:r>
              <a:rPr lang="en-US" dirty="0"/>
              <a:t>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5B524-6792-7D89-07BA-749C2F5D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39043-2A60-7C01-D2F2-E7C888CA4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2"/>
          <a:stretch/>
        </p:blipFill>
        <p:spPr>
          <a:xfrm>
            <a:off x="1448658" y="1143000"/>
            <a:ext cx="9290671" cy="40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203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AB943-AC01-9FDB-E0A3-6D612627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Opportunistic Packet Recovery (OPR)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4BED5-EBA4-4AC2-1E17-360FFFE3F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recover packets that have bad CRCs?</a:t>
            </a:r>
          </a:p>
          <a:p>
            <a:pPr lvl="1"/>
            <a:r>
              <a:rPr lang="en-US" dirty="0"/>
              <a:t>What if we have some information about where the interference might have occurred during the signal transmission?</a:t>
            </a:r>
          </a:p>
          <a:p>
            <a:pPr lvl="1"/>
            <a:r>
              <a:rPr lang="en-US" dirty="0"/>
              <a:t>OPR demonstrates that we can recover packets!</a:t>
            </a:r>
          </a:p>
          <a:p>
            <a:pPr lvl="1"/>
            <a:endParaRPr lang="en-US" dirty="0"/>
          </a:p>
          <a:p>
            <a:r>
              <a:rPr lang="en-US" dirty="0"/>
              <a:t>Process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Receive bits even for bad packets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Measure RSSI for each bit along the way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Look for changes in RSSI that signals interference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Try different values for the effected bits until the CRC succeeds!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FAAE8-1BD3-882C-C0DC-8CB52928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03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D766C0-08E0-B404-302F-B2913906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error bits in transmitted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6114A-83E9-5943-06A8-CEE5C4C3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3410B-D9E1-9DEB-8F10-AFFF4127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949" y="1050168"/>
            <a:ext cx="8330089" cy="4182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DFAE6-16A3-6D13-F2E0-E4EA285A1A3E}"/>
              </a:ext>
            </a:extLst>
          </p:cNvPr>
          <p:cNvSpPr txBox="1"/>
          <p:nvPr/>
        </p:nvSpPr>
        <p:spPr>
          <a:xfrm>
            <a:off x="3632200" y="5392333"/>
            <a:ext cx="645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Correctly identifies 83% of the corrupted bits with 17%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3518065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EA691-6A7E-64A6-C0AA-23D089F6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gateways do even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75480-3A4A-7CE2-BFCB-E165308D7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2895600"/>
          </a:xfrm>
        </p:spPr>
        <p:txBody>
          <a:bodyPr/>
          <a:lstStyle/>
          <a:p>
            <a:r>
              <a:rPr lang="en-US" dirty="0"/>
              <a:t>If multiple gateways receive the packet, they can compare their received data</a:t>
            </a:r>
          </a:p>
          <a:p>
            <a:pPr lvl="1"/>
            <a:endParaRPr lang="en-US" dirty="0"/>
          </a:p>
          <a:p>
            <a:r>
              <a:rPr lang="en-US" dirty="0"/>
              <a:t>Common bits are likely correct, while differences are likely interference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220C3-4450-1924-2A55-11D2D37D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0752D-C067-3A51-431D-7A8B325BE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608" y="4038600"/>
            <a:ext cx="642477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52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4F0CD-7EEF-3182-7768-7C4568F0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for Unlicensed LPWANs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DE648-95A9-3401-7908-50E8CC47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5619022"/>
            <a:ext cx="10972800" cy="737328"/>
          </a:xfrm>
        </p:spPr>
        <p:txBody>
          <a:bodyPr/>
          <a:lstStyle/>
          <a:p>
            <a:r>
              <a:rPr lang="en-US" dirty="0" err="1"/>
              <a:t>MobiCom</a:t>
            </a:r>
            <a:r>
              <a:rPr lang="en-US" dirty="0"/>
              <a:t>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E4B2B-F8D4-E390-56B8-1781660A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54C01-AF27-6D7E-F7E4-0B4D19751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33" y="1143000"/>
            <a:ext cx="9656721" cy="43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74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D99-F7CF-FF7D-C385-EB769DCA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OPR total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8C0BA-F42B-2E37-B140-76BBEB314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799" cy="5029200"/>
          </a:xfrm>
        </p:spPr>
        <p:txBody>
          <a:bodyPr>
            <a:normAutofit/>
          </a:bodyPr>
          <a:lstStyle/>
          <a:p>
            <a:r>
              <a:rPr lang="en-US" dirty="0"/>
              <a:t>Bad packets are sent to</a:t>
            </a:r>
            <a:br>
              <a:rPr lang="en-US" dirty="0"/>
            </a:br>
            <a:r>
              <a:rPr lang="en-US" dirty="0"/>
              <a:t>the OPR Server for</a:t>
            </a:r>
            <a:br>
              <a:rPr lang="en-US" dirty="0"/>
            </a:br>
            <a:r>
              <a:rPr lang="en-US" dirty="0"/>
              <a:t>handling along with</a:t>
            </a:r>
            <a:br>
              <a:rPr lang="en-US" dirty="0"/>
            </a:br>
            <a:r>
              <a:rPr lang="en-US" dirty="0"/>
              <a:t>RSSI data</a:t>
            </a:r>
          </a:p>
          <a:p>
            <a:pPr lvl="1"/>
            <a:endParaRPr lang="en-US" dirty="0"/>
          </a:p>
          <a:p>
            <a:r>
              <a:rPr lang="en-US" dirty="0"/>
              <a:t>OPR server attempts to</a:t>
            </a:r>
            <a:br>
              <a:rPr lang="en-US" dirty="0"/>
            </a:br>
            <a:r>
              <a:rPr lang="en-US" dirty="0"/>
              <a:t>reconstruct the packet</a:t>
            </a:r>
          </a:p>
          <a:p>
            <a:pPr lvl="1"/>
            <a:endParaRPr lang="en-US" dirty="0"/>
          </a:p>
          <a:p>
            <a:r>
              <a:rPr lang="en-US" dirty="0"/>
              <a:t>In practice, system can correct up to 72% of CRC errors!</a:t>
            </a:r>
          </a:p>
          <a:p>
            <a:pPr lvl="1"/>
            <a:r>
              <a:rPr lang="en-US" dirty="0"/>
              <a:t>Also completes correction in time for the ACK response (within 1 second)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B854F-0F21-2642-C4C1-DD7EE8A9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E462F-95DA-A357-BA73-ABD38C849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032" y="1143000"/>
            <a:ext cx="6700362" cy="27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33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>
          <a:extLst>
            <a:ext uri="{FF2B5EF4-FFF2-40B4-BE49-F238E27FC236}">
              <a16:creationId xmlns:a16="http://schemas.microsoft.com/office/drawing/2014/main" id="{542A9806-3597-1D77-72E6-C5BF112A9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18">
            <a:extLst>
              <a:ext uri="{FF2B5EF4-FFF2-40B4-BE49-F238E27FC236}">
                <a16:creationId xmlns:a16="http://schemas.microsoft.com/office/drawing/2014/main" id="{48B47F0C-7631-6705-DA89-53AE9A85D5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59140" y="6356352"/>
            <a:ext cx="246888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Autofit/>
          </a:bodyPr>
          <a:lstStyle/>
          <a:p>
            <a:pPr algn="r">
              <a:buSzPts val="900"/>
            </a:pPr>
            <a:fld id="{00000000-1234-1234-1234-123412341234}" type="slidenum">
              <a:rPr lang="en-US"/>
              <a:pPr algn="r">
                <a:buSzPts val="900"/>
              </a:pPr>
              <a:t>51</a:t>
            </a:fld>
            <a:endParaRPr/>
          </a:p>
        </p:txBody>
      </p:sp>
      <p:sp>
        <p:nvSpPr>
          <p:cNvPr id="765" name="Google Shape;765;p118">
            <a:extLst>
              <a:ext uri="{FF2B5EF4-FFF2-40B4-BE49-F238E27FC236}">
                <a16:creationId xmlns:a16="http://schemas.microsoft.com/office/drawing/2014/main" id="{1A78ED04-8CBE-D710-005C-9F28066296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3980" y="2523769"/>
            <a:ext cx="9464040" cy="11930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1" tIns="54840" rIns="109711" bIns="54840" rtlCol="0" anchor="ctr" anchorCtr="0">
            <a:normAutofit/>
          </a:bodyPr>
          <a:lstStyle/>
          <a:p>
            <a:pPr algn="ctr">
              <a:spcBef>
                <a:spcPts val="0"/>
              </a:spcBef>
              <a:buSzPts val="1800"/>
            </a:pPr>
            <a:r>
              <a:rPr lang="en-US" sz="2880" dirty="0"/>
              <a:t>Can LoRa use a CSMA approach?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3726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4B65C-5551-2238-5EDA-3A188648A9C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Busy-Signal Multiple Access (BSMA)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145EA-58FF-E229-80F1-FCDCBFF7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BF6833-2238-E63E-21BF-5B805A3D8363}"/>
              </a:ext>
            </a:extLst>
          </p:cNvPr>
          <p:cNvSpPr txBox="1">
            <a:spLocks/>
          </p:cNvSpPr>
          <p:nvPr/>
        </p:nvSpPr>
        <p:spPr>
          <a:xfrm>
            <a:off x="607595" y="5807074"/>
            <a:ext cx="10972800" cy="822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MobiCom</a:t>
            </a:r>
            <a:r>
              <a:rPr lang="en-US" dirty="0"/>
              <a:t>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89BAC5-66D3-5A88-7C5A-EE88D059E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73" y="1274906"/>
            <a:ext cx="8949327" cy="43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231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5953-C223-0AF2-9FBA-4C0F4E96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CSMA provides better throughput than Aloha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D9630-6FD3-5D30-9BE1-6A5FF1036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</a:t>
            </a:r>
            <a:r>
              <a:rPr lang="en-US" dirty="0" err="1"/>
              <a:t>LoRaWAN</a:t>
            </a:r>
            <a:r>
              <a:rPr lang="en-US" dirty="0"/>
              <a:t> uses Aloha for uplink communication</a:t>
            </a:r>
          </a:p>
          <a:p>
            <a:pPr lvl="1"/>
            <a:r>
              <a:rPr lang="en-US" dirty="0"/>
              <a:t>So there’s nothing stopping devices from colliding</a:t>
            </a:r>
          </a:p>
          <a:p>
            <a:pPr lvl="1"/>
            <a:endParaRPr lang="en-US" dirty="0"/>
          </a:p>
          <a:p>
            <a:r>
              <a:rPr lang="en-US" dirty="0"/>
              <a:t>Switching to CSMA could provide significantly more throughput</a:t>
            </a:r>
          </a:p>
          <a:p>
            <a:pPr lvl="1"/>
            <a:r>
              <a:rPr lang="en-US" dirty="0"/>
              <a:t>Reduces time and energy wasted on packet collisions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Concern: does CSMA for LoRa actually work in the real world?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60646-0D0B-FD39-91FB-DEB4791A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3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389F54-C5BD-98FC-D292-9740AF64B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Obstructions cause hidden terminal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01644B-D12C-493B-BDED-C765BF354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695047" cy="5029200"/>
          </a:xfrm>
        </p:spPr>
        <p:txBody>
          <a:bodyPr/>
          <a:lstStyle/>
          <a:p>
            <a:r>
              <a:rPr lang="en-US" dirty="0"/>
              <a:t>Hidden terminal problem is a concern here</a:t>
            </a:r>
          </a:p>
          <a:p>
            <a:pPr lvl="1"/>
            <a:r>
              <a:rPr lang="en-US" dirty="0"/>
              <a:t>Devices may not be able to hear each other</a:t>
            </a:r>
          </a:p>
          <a:p>
            <a:pPr lvl="1"/>
            <a:endParaRPr lang="en-US" dirty="0"/>
          </a:p>
          <a:p>
            <a:r>
              <a:rPr lang="en-US" dirty="0"/>
              <a:t>Measured reality: devices fail to detect simultaneous transmissions 70% of the time!!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CA385A-19C3-D51D-1436-F8282397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A58DCA-4977-B862-317D-549BF7984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06" y="1098550"/>
            <a:ext cx="7385688" cy="38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9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5953-C223-0AF2-9FBA-4C0F4E96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terminals greatly reduce CSMA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D9630-6FD3-5D30-9BE1-6A5FF1036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651977" cy="5029200"/>
          </a:xfrm>
        </p:spPr>
        <p:txBody>
          <a:bodyPr/>
          <a:lstStyle/>
          <a:p>
            <a:r>
              <a:rPr lang="en-US" dirty="0"/>
              <a:t>Perfect CSMA could provide twice the throughput of Aloha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But, at 70% failure for CSMA, it’s not really an improvement over Aloha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60646-0D0B-FD39-91FB-DEB4791A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ABBE1-8745-6D9E-1C64-65A0EA388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295" y="1290662"/>
            <a:ext cx="6201099" cy="47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62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D31-1B80-2D58-D137-ED42E4599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Busy-signal can alleviate this problem!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1EBA-2C00-3951-F9C6-4E8FCA933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39444" cy="5029200"/>
          </a:xfrm>
        </p:spPr>
        <p:txBody>
          <a:bodyPr/>
          <a:lstStyle/>
          <a:p>
            <a:r>
              <a:rPr lang="en-US" dirty="0"/>
              <a:t>Idea: have the Gateway transmit a “busy signal” on one of the downlink channels while an uplink is in progress</a:t>
            </a:r>
          </a:p>
          <a:p>
            <a:endParaRPr lang="en-US" dirty="0"/>
          </a:p>
          <a:p>
            <a:r>
              <a:rPr lang="en-US" dirty="0"/>
              <a:t>Other devices can hear the gateway, even if they can’t hear each 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12C09-D48C-6DD2-536A-CC0C37D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7E03C6-A293-6F1F-6589-BE09C9E4D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39" y="1427907"/>
            <a:ext cx="6925642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28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FC36C-F428-05E3-7566-4DB3F418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BSMA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E75C9-34DB-FA39-9A55-9141913DA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196316"/>
            <a:ext cx="10972800" cy="1975884"/>
          </a:xfrm>
        </p:spPr>
        <p:txBody>
          <a:bodyPr/>
          <a:lstStyle/>
          <a:p>
            <a:r>
              <a:rPr lang="en-US" dirty="0"/>
              <a:t>End devices do not attempt to transmit while a busy signal is present</a:t>
            </a:r>
          </a:p>
          <a:p>
            <a:pPr lvl="1"/>
            <a:r>
              <a:rPr lang="en-US" dirty="0"/>
              <a:t>Instead, they defer transmission for a random duration, and go back to sleep</a:t>
            </a:r>
          </a:p>
          <a:p>
            <a:pPr lvl="1"/>
            <a:r>
              <a:rPr lang="en-US" dirty="0"/>
              <a:t>When waking up, they sense for a busy signal again before transmitting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2FFDA-D325-E056-CC96-B4B14B76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B88D8-6C92-B524-F870-2291467F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787" y="1143000"/>
            <a:ext cx="6716062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527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EB47E-B761-A6C5-DA86-887AAE505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improvements from BSMA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80EA5-B033-FC14-DBE8-1D1BD2D7B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44636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50% improvement over Aloha when network is under load</a:t>
            </a:r>
          </a:p>
          <a:p>
            <a:pPr lvl="1"/>
            <a:r>
              <a:rPr lang="en-US" dirty="0"/>
              <a:t>Still some packets are lost due to collisions</a:t>
            </a:r>
          </a:p>
          <a:p>
            <a:pPr lvl="1"/>
            <a:endParaRPr lang="en-US" dirty="0"/>
          </a:p>
          <a:p>
            <a:r>
              <a:rPr lang="en-US" dirty="0"/>
              <a:t>Could be combined with other approaches to still recover collided data</a:t>
            </a:r>
          </a:p>
          <a:p>
            <a:pPr lvl="1"/>
            <a:r>
              <a:rPr lang="en-US" dirty="0"/>
              <a:t>Maybe even intentionally send busy signal based on number of acceptable collisions</a:t>
            </a:r>
          </a:p>
          <a:p>
            <a:pPr lvl="1"/>
            <a:endParaRPr lang="en-US" dirty="0"/>
          </a:p>
          <a:p>
            <a:r>
              <a:rPr lang="en-US" dirty="0"/>
              <a:t>Greatly reduced energy per packet as well</a:t>
            </a:r>
          </a:p>
          <a:p>
            <a:pPr lvl="1"/>
            <a:r>
              <a:rPr lang="en-US" dirty="0"/>
              <a:t>Since they’re more likely to be received, and sensing doesn’t cost too much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0BC93-11FE-D4A0-691D-C45C426E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1D628-F6C9-11A6-AF04-FB4074D8F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955" y="1233379"/>
            <a:ext cx="5526439" cy="42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2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92B72-8DAB-BDD4-EE84-F70A45C9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5E45D-70C0-86EA-D574-C691131C8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challenges in translating this research into real-world use?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93B46-B623-EAF7-7966-A56397CB4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491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3CAA1-41FB-C94D-9D2F-6F1E67DE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67" dirty="0"/>
              <a:t>Two major categories of low-power, wide-area network protocols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A0F31-964B-A648-BCC0-5E6915152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33"/>
              </a:spcBef>
            </a:pPr>
            <a:r>
              <a:rPr lang="en-US" b="1" dirty="0">
                <a:solidFill>
                  <a:srgbClr val="D57754"/>
                </a:solidFill>
              </a:rPr>
              <a:t>Unlicensed LPWANs</a:t>
            </a:r>
          </a:p>
          <a:p>
            <a:pPr lvl="1">
              <a:spcBef>
                <a:spcPts val="0"/>
              </a:spcBef>
            </a:pPr>
            <a:r>
              <a:rPr lang="en-US" sz="2133" dirty="0" err="1"/>
              <a:t>Sigfox</a:t>
            </a:r>
            <a:r>
              <a:rPr lang="en-US" sz="2133" dirty="0"/>
              <a:t>, </a:t>
            </a:r>
            <a:r>
              <a:rPr lang="en-US" sz="2133" dirty="0" err="1"/>
              <a:t>LoRaWAN</a:t>
            </a:r>
            <a:r>
              <a:rPr lang="en-US" sz="2133" dirty="0"/>
              <a:t>, etc.</a:t>
            </a:r>
          </a:p>
          <a:p>
            <a:pPr lvl="1">
              <a:spcBef>
                <a:spcPts val="0"/>
              </a:spcBef>
            </a:pPr>
            <a:r>
              <a:rPr lang="en-US" sz="2133" dirty="0"/>
              <a:t>Unlicensed band, 915 MHz (US)</a:t>
            </a:r>
          </a:p>
          <a:p>
            <a:pPr lvl="1">
              <a:spcBef>
                <a:spcPts val="0"/>
              </a:spcBef>
            </a:pPr>
            <a:r>
              <a:rPr lang="en-US" sz="2133" dirty="0"/>
              <a:t>Managed or user deployable</a:t>
            </a:r>
          </a:p>
          <a:p>
            <a:pPr marL="152394" indent="0">
              <a:buNone/>
            </a:pPr>
            <a:r>
              <a:rPr lang="en-US" sz="1333" dirty="0"/>
              <a:t> </a:t>
            </a:r>
            <a:endParaRPr lang="en-US" dirty="0"/>
          </a:p>
          <a:p>
            <a:pPr>
              <a:spcBef>
                <a:spcPts val="533"/>
              </a:spcBef>
            </a:pPr>
            <a:r>
              <a:rPr lang="en-US" b="1" dirty="0">
                <a:solidFill>
                  <a:srgbClr val="6D7FA2"/>
                </a:solidFill>
              </a:rPr>
              <a:t>Cellular IoT</a:t>
            </a:r>
          </a:p>
          <a:p>
            <a:pPr lvl="1">
              <a:spcBef>
                <a:spcPts val="0"/>
              </a:spcBef>
            </a:pPr>
            <a:r>
              <a:rPr lang="en-US" sz="2133" dirty="0"/>
              <a:t>LTE-M and NB-IoT</a:t>
            </a:r>
          </a:p>
          <a:p>
            <a:pPr lvl="1">
              <a:spcBef>
                <a:spcPts val="0"/>
              </a:spcBef>
            </a:pPr>
            <a:r>
              <a:rPr lang="en-US" sz="2133" dirty="0"/>
              <a:t>Licensed cellular bands</a:t>
            </a:r>
          </a:p>
          <a:p>
            <a:pPr lvl="1">
              <a:spcBef>
                <a:spcPts val="0"/>
              </a:spcBef>
            </a:pPr>
            <a:r>
              <a:rPr lang="en-US" sz="2133" dirty="0"/>
              <a:t>Managed networks</a:t>
            </a:r>
          </a:p>
          <a:p>
            <a:pPr lvl="1">
              <a:spcBef>
                <a:spcPts val="0"/>
              </a:spcBef>
            </a:pPr>
            <a:r>
              <a:rPr lang="en-US" sz="2133" dirty="0"/>
              <a:t>Rolled out US-wide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95593-9E1E-D04F-886B-F9D800071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0520F-0C0F-0E49-9D2B-F204BC783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394" y="1295400"/>
            <a:ext cx="6096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230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90570-FAFB-CA37-B375-F3BE12320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7A70-1159-F911-B582-F3549FA2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BBB2A-50AD-DF32-F08A-F91BC0E3D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challenges in translating this research into real-world use?</a:t>
            </a:r>
          </a:p>
          <a:p>
            <a:endParaRPr lang="en-US" dirty="0"/>
          </a:p>
          <a:p>
            <a:pPr lvl="1"/>
            <a:r>
              <a:rPr lang="en-US" dirty="0"/>
              <a:t>Improve gateway hardware: how do people buy/make it?</a:t>
            </a:r>
          </a:p>
          <a:p>
            <a:pPr lvl="2"/>
            <a:r>
              <a:rPr lang="en-US" dirty="0"/>
              <a:t>Needs a manufacturer to be interested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Multiple gateways are necessary</a:t>
            </a:r>
          </a:p>
          <a:p>
            <a:pPr lvl="2"/>
            <a:r>
              <a:rPr lang="en-US" dirty="0"/>
              <a:t>Not applicable to very small deployments</a:t>
            </a:r>
          </a:p>
          <a:p>
            <a:pPr lvl="2"/>
            <a:r>
              <a:rPr lang="en-US" dirty="0"/>
              <a:t>Network operators (TTN or Helium) would be good targets</a:t>
            </a:r>
          </a:p>
          <a:p>
            <a:pPr lvl="2"/>
            <a:r>
              <a:rPr lang="en-US" dirty="0"/>
              <a:t>They also have backend stuff running anyways, so adding OPR should be possible!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4C415-97C4-5055-88EA-2EE6156F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9444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7A029-B381-04EE-A150-F3A79E8D0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D9DE83-883F-CC43-E130-98F8BEE7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922EF-4927-FC99-2E15-7EB32C9179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LPWAN Challenges</a:t>
            </a:r>
          </a:p>
          <a:p>
            <a:endParaRPr lang="en-US" b="1" dirty="0"/>
          </a:p>
          <a:p>
            <a:r>
              <a:rPr lang="en-US" dirty="0"/>
              <a:t>Improving </a:t>
            </a:r>
            <a:r>
              <a:rPr lang="en-US" dirty="0" err="1"/>
              <a:t>LoRaWAN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Wide-area Network Analyses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DDAD141-FDBD-07DC-5B9B-EAAE4F80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06103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4B65C-5551-2238-5EDA-3A188648A9C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“The Helium Paper”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145EA-58FF-E229-80F1-FCDCBFF7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DD45C-6E6D-5672-A452-14BDBC4DB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619"/>
          <a:stretch/>
        </p:blipFill>
        <p:spPr>
          <a:xfrm>
            <a:off x="1339863" y="1417639"/>
            <a:ext cx="9512275" cy="414095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D781DE-6E30-9196-A689-EFF41854C777}"/>
              </a:ext>
            </a:extLst>
          </p:cNvPr>
          <p:cNvSpPr txBox="1">
            <a:spLocks/>
          </p:cNvSpPr>
          <p:nvPr/>
        </p:nvSpPr>
        <p:spPr>
          <a:xfrm>
            <a:off x="607595" y="5807074"/>
            <a:ext cx="10972800" cy="822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IMC 2021</a:t>
            </a:r>
          </a:p>
        </p:txBody>
      </p:sp>
    </p:spTree>
    <p:extLst>
      <p:ext uri="{BB962C8B-B14F-4D97-AF65-F5344CB8AC3E}">
        <p14:creationId xmlns:p14="http://schemas.microsoft.com/office/powerpoint/2010/main" val="858930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3D86-78D2-7549-A20E-D22483CD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559098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Cell providers put spectacular effort ($$) into rolling out new wireless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0B995-F3B2-234B-9639-1E664A5C42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3ABF6-AA37-4E4B-96F2-4ACC42E75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451599" y="1568823"/>
            <a:ext cx="2605368" cy="3789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A87D46-3A2E-C345-9FFC-DE1D289EE4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589" y="3276975"/>
            <a:ext cx="5435600" cy="344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C9F11-5C63-0046-A581-BA31FEFDC9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447" y="386603"/>
            <a:ext cx="5232400" cy="2857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B65614-61C2-774E-A691-3990E0DAFD0A}"/>
              </a:ext>
            </a:extLst>
          </p:cNvPr>
          <p:cNvSpPr txBox="1"/>
          <p:nvPr/>
        </p:nvSpPr>
        <p:spPr>
          <a:xfrm>
            <a:off x="6562166" y="2788023"/>
            <a:ext cx="197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T-Mobile 4G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D0CA08-80B4-074B-B292-33C6EA85D8BE}"/>
              </a:ext>
            </a:extLst>
          </p:cNvPr>
          <p:cNvSpPr txBox="1"/>
          <p:nvPr/>
        </p:nvSpPr>
        <p:spPr>
          <a:xfrm>
            <a:off x="6481483" y="6400799"/>
            <a:ext cx="197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T-Mobile 4G 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620F22-BA2D-E74F-9FAA-95FA04ED60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69" y="1550894"/>
            <a:ext cx="5258921" cy="37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5BA4-D2FA-9845-A23B-37906276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could just get people to put mini towers up on their own?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9A46B-A063-8A41-8DC4-E8CB2DA7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37B5C-4A74-0C41-90BA-04B6A2DB9E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12" y="1783977"/>
            <a:ext cx="3190315" cy="4253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58BA0-8E19-184D-9EB6-574D698C3E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423" y="1757083"/>
            <a:ext cx="3288927" cy="4385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78C904-522E-8449-9DA8-D8CD36BF2E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698" y="1739153"/>
            <a:ext cx="3307975" cy="4410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DA1E0E-D905-E74E-98C8-2DF1D510B5C0}"/>
              </a:ext>
            </a:extLst>
          </p:cNvPr>
          <p:cNvSpPr txBox="1"/>
          <p:nvPr/>
        </p:nvSpPr>
        <p:spPr>
          <a:xfrm>
            <a:off x="1501453" y="5187593"/>
            <a:ext cx="956832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These are Internet-connected hotspots deployed as part of a crowd-sourced wireless infrastructure called </a:t>
            </a:r>
            <a:r>
              <a:rPr lang="en-US" sz="2800" b="1" i="1" dirty="0">
                <a:solidFill>
                  <a:srgbClr val="FF0000"/>
                </a:solidFill>
              </a:rPr>
              <a:t>Helium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B7E0BC-D844-AD4F-A168-13536CD402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87" y="1862419"/>
            <a:ext cx="7112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3B0F9D-B6F3-5F4E-87E9-D4111393E4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988" y="1826560"/>
            <a:ext cx="711200" cy="228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041733-1DBD-1540-8106-FA9D399EA8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647" y="1880348"/>
            <a:ext cx="711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B97B-2719-FA47-A968-C718258F5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People will do a lot if you pay them</a:t>
            </a:r>
            <a:br>
              <a:rPr lang="en-US" dirty="0"/>
            </a:br>
            <a:r>
              <a:rPr lang="en-US" dirty="0"/>
              <a:t>(Especially if you pay them in cryptocurrency)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F26CB-07F5-1D45-964E-AB74B1F7E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People are paying real USD to buy Helium access points (~$400/</a:t>
            </a:r>
            <a:r>
              <a:rPr lang="en-US" dirty="0" err="1"/>
              <a:t>ea</a:t>
            </a:r>
            <a:r>
              <a:rPr lang="en-US" dirty="0"/>
              <a:t>)</a:t>
            </a:r>
          </a:p>
          <a:p>
            <a:r>
              <a:rPr lang="en-US" dirty="0"/>
              <a:t>They put in their time and energy to install and maintain them</a:t>
            </a:r>
          </a:p>
          <a:p>
            <a:r>
              <a:rPr lang="en-US" dirty="0"/>
              <a:t>…all so that they can earn Helium Tokens (HNT) on the Helium Blockchain</a:t>
            </a:r>
          </a:p>
          <a:p>
            <a:pPr lvl="1"/>
            <a:r>
              <a:rPr lang="en-US" dirty="0"/>
              <a:t>The Helium blockchain pays users HNT for coverage and ferrying data</a:t>
            </a:r>
          </a:p>
          <a:p>
            <a:endParaRPr lang="en-US" dirty="0"/>
          </a:p>
          <a:p>
            <a:r>
              <a:rPr lang="en-US" b="1" dirty="0"/>
              <a:t>Fall 2021 Numbers:</a:t>
            </a:r>
          </a:p>
          <a:p>
            <a:pPr lvl="1"/>
            <a:r>
              <a:rPr lang="en-US" b="1" dirty="0"/>
              <a:t>250,000 Hotspots deployed</a:t>
            </a:r>
          </a:p>
          <a:p>
            <a:pPr lvl="1"/>
            <a:r>
              <a:rPr lang="en-US" b="1" dirty="0"/>
              <a:t>Adding 2,000 new hotspots / day</a:t>
            </a:r>
          </a:p>
          <a:p>
            <a:pPr lvl="1"/>
            <a:r>
              <a:rPr lang="en-US" dirty="0"/>
              <a:t>(Helium’s blockchain came online on July 29,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6142F-D906-FB40-9198-06890156BF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034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9312C-63BA-F54A-ACEC-F3E7D0879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study: What does it look like when a network goes from 0 to 250,000 in two years?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839EF-CA11-6B4D-BC19-22442F1F0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of the blockchain, we can can see how it happened</a:t>
            </a:r>
          </a:p>
          <a:p>
            <a:pPr lvl="1"/>
            <a:r>
              <a:rPr lang="en-US" dirty="0"/>
              <a:t>We can observe historical growth and current utilization</a:t>
            </a:r>
          </a:p>
          <a:p>
            <a:r>
              <a:rPr lang="en-US" dirty="0"/>
              <a:t>Because it’s a peer-to-peer network, we can observe active infrastructure</a:t>
            </a:r>
          </a:p>
          <a:p>
            <a:pPr lvl="1"/>
            <a:r>
              <a:rPr lang="en-US" dirty="0"/>
              <a:t>We can learn about the ISPs people are relying on for backhaul</a:t>
            </a:r>
          </a:p>
          <a:p>
            <a:r>
              <a:rPr lang="en-US" dirty="0"/>
              <a:t>Because of the open nature, we can easily do field measurements</a:t>
            </a:r>
          </a:p>
          <a:p>
            <a:pPr lvl="1"/>
            <a:r>
              <a:rPr lang="en-US" dirty="0"/>
              <a:t>We can analyze performance, robustness, and coverage of Helium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1B25C-BB91-4E44-B884-9BE14F0938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8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32a9d52c8_0_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/>
              <a:t>The Helium Architecture</a:t>
            </a:r>
            <a:endParaRPr/>
          </a:p>
        </p:txBody>
      </p:sp>
      <p:pic>
        <p:nvPicPr>
          <p:cNvPr id="292" name="Google Shape;292;gf32a9d52c8_0_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889" y="2978876"/>
            <a:ext cx="2033751" cy="20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f32a9d52c8_0_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67</a:t>
            </a:fld>
            <a:endParaRPr/>
          </a:p>
        </p:txBody>
      </p:sp>
      <p:pic>
        <p:nvPicPr>
          <p:cNvPr id="294" name="Google Shape;294;gf32a9d52c8_0_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8237" y="4281149"/>
            <a:ext cx="4836427" cy="75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f32a9d52c8_0_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3639" y="2906777"/>
            <a:ext cx="3636800" cy="21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f32a9d52c8_0_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663" y="1965939"/>
            <a:ext cx="5758000" cy="23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f32a9d52c8_0_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351" y="2152725"/>
            <a:ext cx="5324800" cy="75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384c7b5aa_0_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This study mostly thinks in terms of hotspots</a:t>
            </a:r>
            <a:endParaRPr dirty="0"/>
          </a:p>
        </p:txBody>
      </p:sp>
      <p:sp>
        <p:nvSpPr>
          <p:cNvPr id="169" name="Google Shape;169;gf384c7b5aa_0_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68</a:t>
            </a:fld>
            <a:endParaRPr/>
          </a:p>
        </p:txBody>
      </p:sp>
      <p:pic>
        <p:nvPicPr>
          <p:cNvPr id="170" name="Google Shape;170;gf384c7b5aa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475" y="1530726"/>
            <a:ext cx="10297052" cy="532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f8fac8121b_0_4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/>
              <a:t>Cumulative and Daily Growth of Helium</a:t>
            </a:r>
            <a:endParaRPr/>
          </a:p>
        </p:txBody>
      </p:sp>
      <p:sp>
        <p:nvSpPr>
          <p:cNvPr id="191" name="Google Shape;191;gf8fac8121b_0_4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69</a:t>
            </a:fld>
            <a:endParaRPr/>
          </a:p>
        </p:txBody>
      </p:sp>
      <p:pic>
        <p:nvPicPr>
          <p:cNvPr id="192" name="Google Shape;192;gf8fac8121b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0" y="1690826"/>
            <a:ext cx="9525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B137-BC12-46EC-9F2B-3ED9F001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novel networks meet application needs?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4F554-A91E-4306-8D05-BD80D6ABF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compare varied requirements and capabilities?</a:t>
            </a:r>
          </a:p>
          <a:p>
            <a:pPr lvl="1"/>
            <a:r>
              <a:rPr lang="en-US" dirty="0">
                <a:latin typeface="+mn-lt"/>
              </a:rPr>
              <a:t>Networks have throughput per gateway and range of gateway.</a:t>
            </a:r>
          </a:p>
          <a:p>
            <a:pPr lvl="1"/>
            <a:r>
              <a:rPr lang="en-US" dirty="0"/>
              <a:t>Applications have throughput per device and deployment area.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dirty="0"/>
              <a:t>Each gateway must support throughput for all devices in its coverage area.</a:t>
            </a:r>
          </a:p>
          <a:p>
            <a:pPr lvl="1"/>
            <a:r>
              <a:rPr lang="en-US" dirty="0">
                <a:latin typeface="+mn-lt"/>
              </a:rPr>
              <a:t>Deployment areas are often wider than a single gateway’s range.</a:t>
            </a:r>
          </a:p>
          <a:p>
            <a:pPr lvl="1"/>
            <a:endParaRPr lang="en-US" dirty="0"/>
          </a:p>
          <a:p>
            <a:r>
              <a:rPr lang="en-US" dirty="0">
                <a:latin typeface="+mn-lt"/>
              </a:rPr>
              <a:t>Solution: compare the density of communication.</a:t>
            </a:r>
          </a:p>
          <a:p>
            <a:pPr lvl="1"/>
            <a:r>
              <a:rPr lang="en-US" dirty="0">
                <a:latin typeface="+mn-lt"/>
              </a:rPr>
              <a:t>Data communication rate per unit area.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30F1D-5672-4745-8BAA-217CD0BB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8949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8fac8121b_0_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Once-deployed, most hotspots don’t move</a:t>
            </a:r>
            <a:endParaRPr dirty="0"/>
          </a:p>
        </p:txBody>
      </p:sp>
      <p:pic>
        <p:nvPicPr>
          <p:cNvPr id="199" name="Google Shape;199;gf8fac8121b_0_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063" y="2439776"/>
            <a:ext cx="5275876" cy="3122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f8fac8121b_0_13"/>
          <p:cNvSpPr/>
          <p:nvPr/>
        </p:nvSpPr>
        <p:spPr>
          <a:xfrm rot="5400000">
            <a:off x="4635051" y="1985775"/>
            <a:ext cx="72300" cy="73170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201" name="Google Shape;201;gf8fac8121b_0_13"/>
          <p:cNvCxnSpPr>
            <a:stCxn id="200" idx="1"/>
          </p:cNvCxnSpPr>
          <p:nvPr/>
        </p:nvCxnSpPr>
        <p:spPr>
          <a:xfrm rot="10800000">
            <a:off x="4671200" y="2178675"/>
            <a:ext cx="0" cy="13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gf8fac8121b_0_13"/>
          <p:cNvSpPr txBox="1"/>
          <p:nvPr/>
        </p:nvSpPr>
        <p:spPr>
          <a:xfrm>
            <a:off x="4285251" y="1879251"/>
            <a:ext cx="771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71.9%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f8fac8121b_0_13"/>
          <p:cNvSpPr/>
          <p:nvPr/>
        </p:nvSpPr>
        <p:spPr>
          <a:xfrm rot="5400000">
            <a:off x="5311800" y="855951"/>
            <a:ext cx="144600" cy="215760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204" name="Google Shape;204;gf8fac8121b_0_13"/>
          <p:cNvCxnSpPr>
            <a:stCxn id="203" idx="1"/>
          </p:cNvCxnSpPr>
          <p:nvPr/>
        </p:nvCxnSpPr>
        <p:spPr>
          <a:xfrm rot="10800000">
            <a:off x="5384100" y="1690851"/>
            <a:ext cx="0" cy="17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gf8fac8121b_0_13"/>
          <p:cNvSpPr txBox="1"/>
          <p:nvPr/>
        </p:nvSpPr>
        <p:spPr>
          <a:xfrm>
            <a:off x="4998151" y="1309301"/>
            <a:ext cx="771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94.8%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6" name="Google Shape;206;gf8fac8121b_0_13"/>
          <p:cNvCxnSpPr/>
          <p:nvPr/>
        </p:nvCxnSpPr>
        <p:spPr>
          <a:xfrm>
            <a:off x="8733951" y="5161600"/>
            <a:ext cx="648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" name="Google Shape;207;gf8fac8121b_0_13"/>
          <p:cNvSpPr txBox="1"/>
          <p:nvPr/>
        </p:nvSpPr>
        <p:spPr>
          <a:xfrm>
            <a:off x="8672301" y="4816775"/>
            <a:ext cx="771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&lt;1%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f8fac8121b_0_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70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8fac8121b_0_2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And if a hotspot is going to move, it moves early on</a:t>
            </a:r>
            <a:br>
              <a:rPr lang="en-US" dirty="0"/>
            </a:br>
            <a:r>
              <a:rPr lang="en-US" sz="2400" b="1" dirty="0"/>
              <a:t>Takeaway: </a:t>
            </a:r>
            <a:r>
              <a:rPr lang="en-US" sz="2400" dirty="0"/>
              <a:t>Coverage is reasonably stable</a:t>
            </a:r>
            <a:endParaRPr b="1" dirty="0"/>
          </a:p>
        </p:txBody>
      </p:sp>
      <p:pic>
        <p:nvPicPr>
          <p:cNvPr id="214" name="Google Shape;214;gf8fac8121b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2326" y="3167789"/>
            <a:ext cx="5467351" cy="2581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gf8fac8121b_0_20"/>
          <p:cNvCxnSpPr/>
          <p:nvPr/>
        </p:nvCxnSpPr>
        <p:spPr>
          <a:xfrm rot="10800000">
            <a:off x="4027951" y="2981675"/>
            <a:ext cx="0" cy="17688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" name="Google Shape;216;gf8fac8121b_0_20"/>
          <p:cNvSpPr txBox="1"/>
          <p:nvPr/>
        </p:nvSpPr>
        <p:spPr>
          <a:xfrm>
            <a:off x="3585751" y="2581475"/>
            <a:ext cx="884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17.9%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f8fac8121b_0_20"/>
          <p:cNvSpPr txBox="1"/>
          <p:nvPr/>
        </p:nvSpPr>
        <p:spPr>
          <a:xfrm>
            <a:off x="4027951" y="1521326"/>
            <a:ext cx="884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63.2%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gf8fac8121b_0_20"/>
          <p:cNvCxnSpPr/>
          <p:nvPr/>
        </p:nvCxnSpPr>
        <p:spPr>
          <a:xfrm rot="10800000">
            <a:off x="4470151" y="1921475"/>
            <a:ext cx="0" cy="28290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gf8fac8121b_0_20"/>
          <p:cNvCxnSpPr/>
          <p:nvPr/>
        </p:nvCxnSpPr>
        <p:spPr>
          <a:xfrm rot="10800000">
            <a:off x="4124075" y="2467175"/>
            <a:ext cx="0" cy="22833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" name="Google Shape;220;gf8fac8121b_0_20"/>
          <p:cNvSpPr txBox="1"/>
          <p:nvPr/>
        </p:nvSpPr>
        <p:spPr>
          <a:xfrm>
            <a:off x="3681875" y="2086651"/>
            <a:ext cx="884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35.8%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f8fac8121b_0_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71</a:t>
            </a:fld>
            <a:endParaRPr/>
          </a:p>
        </p:txBody>
      </p:sp>
      <p:sp>
        <p:nvSpPr>
          <p:cNvPr id="222" name="Google Shape;222;gf8fac8121b_0_20"/>
          <p:cNvSpPr txBox="1"/>
          <p:nvPr/>
        </p:nvSpPr>
        <p:spPr>
          <a:xfrm rot="-5400000">
            <a:off x="3611819" y="3421903"/>
            <a:ext cx="624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>
                <a:latin typeface="Calibri"/>
                <a:ea typeface="Calibri"/>
                <a:cs typeface="Calibri"/>
                <a:sym typeface="Calibri"/>
              </a:rPr>
              <a:t>1 day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f8fac8121b_0_20"/>
          <p:cNvSpPr txBox="1"/>
          <p:nvPr/>
        </p:nvSpPr>
        <p:spPr>
          <a:xfrm rot="-5400000">
            <a:off x="3884851" y="3162684"/>
            <a:ext cx="728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>
                <a:latin typeface="Calibri"/>
                <a:ea typeface="Calibri"/>
                <a:cs typeface="Calibri"/>
                <a:sym typeface="Calibri"/>
              </a:rPr>
              <a:t>1 week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f8fac8121b_0_20"/>
          <p:cNvSpPr txBox="1"/>
          <p:nvPr/>
        </p:nvSpPr>
        <p:spPr>
          <a:xfrm rot="-5400000">
            <a:off x="4152526" y="2160111"/>
            <a:ext cx="904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>
                <a:latin typeface="Calibri"/>
                <a:ea typeface="Calibri"/>
                <a:cs typeface="Calibri"/>
                <a:sym typeface="Calibri"/>
              </a:rPr>
              <a:t>1 month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8cc2f274a_0_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/>
              <a:t>ISP Analysis</a:t>
            </a:r>
            <a:endParaRPr/>
          </a:p>
        </p:txBody>
      </p:sp>
      <p:sp>
        <p:nvSpPr>
          <p:cNvPr id="230" name="Google Shape;230;gf8cc2f274a_0_0"/>
          <p:cNvSpPr txBox="1">
            <a:spLocks noGrp="1"/>
          </p:cNvSpPr>
          <p:nvPr>
            <p:ph type="body" idx="1"/>
          </p:nvPr>
        </p:nvSpPr>
        <p:spPr>
          <a:xfrm>
            <a:off x="838200" y="4071071"/>
            <a:ext cx="10515600" cy="11949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/>
          <a:p>
            <a:pPr indent="-342891">
              <a:spcBef>
                <a:spcPts val="1000"/>
              </a:spcBef>
              <a:buSzPts val="1800"/>
              <a:buFont typeface="Calibri"/>
              <a:buChar char="●"/>
            </a:pPr>
            <a:r>
              <a:rPr lang="en-US" dirty="0"/>
              <a:t>1,588 cities rely on only </a:t>
            </a:r>
            <a:r>
              <a:rPr lang="en-US" dirty="0">
                <a:solidFill>
                  <a:srgbClr val="FF0000"/>
                </a:solidFill>
              </a:rPr>
              <a:t>1 ASN</a:t>
            </a:r>
            <a:r>
              <a:rPr lang="en-US" dirty="0"/>
              <a:t> (~an ISP)</a:t>
            </a:r>
            <a:endParaRPr dirty="0"/>
          </a:p>
          <a:p>
            <a:pPr marL="914377" lvl="1" indent="-342891">
              <a:spcBef>
                <a:spcPts val="0"/>
              </a:spcBef>
              <a:buSzPts val="1800"/>
              <a:buFont typeface="Calibri"/>
              <a:buChar char="○"/>
            </a:pPr>
            <a:r>
              <a:rPr lang="en-US" dirty="0"/>
              <a:t>414 of these cities have at least 2 hotspots</a:t>
            </a:r>
            <a:endParaRPr dirty="0"/>
          </a:p>
          <a:p>
            <a:pPr marL="914377" lvl="1" indent="-342891">
              <a:spcBef>
                <a:spcPts val="0"/>
              </a:spcBef>
              <a:buSzPts val="1800"/>
              <a:buFont typeface="Calibri"/>
              <a:buChar char="○"/>
            </a:pPr>
            <a:r>
              <a:rPr lang="en-US" dirty="0"/>
              <a:t>(Palma, Spain has 76 hotspots)</a:t>
            </a:r>
            <a:endParaRPr dirty="0">
              <a:solidFill>
                <a:srgbClr val="000000"/>
              </a:solidFill>
            </a:endParaRPr>
          </a:p>
        </p:txBody>
      </p:sp>
      <p:graphicFrame>
        <p:nvGraphicFramePr>
          <p:cNvPr id="231" name="Google Shape;231;gf8cc2f274a_0_0"/>
          <p:cNvGraphicFramePr/>
          <p:nvPr>
            <p:extLst>
              <p:ext uri="{D42A27DB-BD31-4B8C-83A1-F6EECF244321}">
                <p14:modId xmlns:p14="http://schemas.microsoft.com/office/powerpoint/2010/main" val="1872073518"/>
              </p:ext>
            </p:extLst>
          </p:nvPr>
        </p:nvGraphicFramePr>
        <p:xfrm>
          <a:off x="4088310" y="838435"/>
          <a:ext cx="6039757" cy="28344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74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1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70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ISP</a:t>
                      </a:r>
                      <a:endParaRPr sz="19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Number of Hotspots</a:t>
                      </a:r>
                      <a:endParaRPr sz="19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3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Spectrum</a:t>
                      </a:r>
                      <a:endParaRPr sz="19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2497</a:t>
                      </a:r>
                      <a:endParaRPr sz="1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3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2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Comcast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1922</a:t>
                      </a:r>
                      <a:endParaRPr sz="1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3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3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Verizon</a:t>
                      </a:r>
                      <a:endParaRPr sz="19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1590</a:t>
                      </a:r>
                      <a:endParaRPr sz="1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3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4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Cablevision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450</a:t>
                      </a:r>
                      <a:endParaRPr sz="1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3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5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/>
                        <a:t>AT&amp;T</a:t>
                      </a:r>
                      <a:endParaRPr sz="1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338</a:t>
                      </a:r>
                      <a:endParaRPr sz="19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2" name="Google Shape;232;gf8cc2f274a_0_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72</a:t>
            </a:fld>
            <a:endParaRPr/>
          </a:p>
        </p:txBody>
      </p:sp>
      <p:sp>
        <p:nvSpPr>
          <p:cNvPr id="233" name="Google Shape;233;gf8cc2f274a_0_0"/>
          <p:cNvSpPr txBox="1">
            <a:spLocks noGrp="1"/>
          </p:cNvSpPr>
          <p:nvPr>
            <p:ph type="body" idx="1"/>
          </p:nvPr>
        </p:nvSpPr>
        <p:spPr>
          <a:xfrm>
            <a:off x="838200" y="5161600"/>
            <a:ext cx="10515600" cy="10518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indent="-342891">
              <a:spcBef>
                <a:spcPts val="1000"/>
              </a:spcBef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b="1">
                <a:solidFill>
                  <a:srgbClr val="000000"/>
                </a:solidFill>
              </a:rPr>
              <a:t>2020 Spectrum outage in LA could have taken down </a:t>
            </a:r>
            <a:r>
              <a:rPr lang="en-US" b="1">
                <a:solidFill>
                  <a:srgbClr val="FF0000"/>
                </a:solidFill>
              </a:rPr>
              <a:t>291 out of 333</a:t>
            </a:r>
            <a:r>
              <a:rPr lang="en-US" b="1">
                <a:solidFill>
                  <a:srgbClr val="000000"/>
                </a:solidFill>
              </a:rPr>
              <a:t> hotspots (</a:t>
            </a:r>
            <a:r>
              <a:rPr lang="en-US" b="1">
                <a:solidFill>
                  <a:srgbClr val="FF0000"/>
                </a:solidFill>
              </a:rPr>
              <a:t>87%</a:t>
            </a:r>
            <a:r>
              <a:rPr lang="en-US" b="1">
                <a:solidFill>
                  <a:srgbClr val="000000"/>
                </a:solidFill>
              </a:rPr>
              <a:t>)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f8e125df93_5_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Majority of hotspots are locked behind NATs</a:t>
            </a:r>
            <a:br>
              <a:rPr lang="en-US" dirty="0"/>
            </a:br>
            <a:r>
              <a:rPr lang="en-US" sz="2667" b="1" dirty="0"/>
              <a:t>Takeaway: </a:t>
            </a:r>
            <a:r>
              <a:rPr lang="en-US" sz="2667" dirty="0"/>
              <a:t>Network likely deployed in residential settings by amateur operators</a:t>
            </a:r>
            <a:endParaRPr sz="2667" dirty="0"/>
          </a:p>
        </p:txBody>
      </p:sp>
      <p:sp>
        <p:nvSpPr>
          <p:cNvPr id="241" name="Google Shape;241;gf8e125df93_5_0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9645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rmAutofit fontScale="85000" lnSpcReduction="10000"/>
          </a:bodyPr>
          <a:lstStyle/>
          <a:p>
            <a:pPr indent="-342891">
              <a:spcBef>
                <a:spcPts val="1000"/>
              </a:spcBef>
              <a:buSzPts val="1800"/>
              <a:buFont typeface="Calibri"/>
              <a:buChar char="●"/>
            </a:pPr>
            <a:r>
              <a:rPr lang="en-US" dirty="0">
                <a:solidFill>
                  <a:srgbClr val="FF0000"/>
                </a:solidFill>
              </a:rPr>
              <a:t>55.48%</a:t>
            </a:r>
            <a:r>
              <a:rPr lang="en-US" dirty="0"/>
              <a:t> of hotspots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(with non-empty listening addresses)</a:t>
            </a:r>
            <a:r>
              <a:rPr lang="en-US" dirty="0"/>
              <a:t> are relayed</a:t>
            </a:r>
          </a:p>
          <a:p>
            <a:pPr lvl="1" indent="-342891">
              <a:spcBef>
                <a:spcPts val="1000"/>
              </a:spcBef>
              <a:buSzPts val="1800"/>
              <a:buFont typeface="Calibri"/>
              <a:buChar char="●"/>
            </a:pPr>
            <a:r>
              <a:rPr lang="en-US" dirty="0"/>
              <a:t>Harms performance (two geo-unaware hops to a hotspot) and reliability</a:t>
            </a:r>
            <a:endParaRPr dirty="0"/>
          </a:p>
        </p:txBody>
      </p:sp>
      <p:pic>
        <p:nvPicPr>
          <p:cNvPr id="242" name="Google Shape;242;gf8e125df93_5_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775" y="3428993"/>
            <a:ext cx="2408551" cy="228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f8e125df93_5_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250" y="3429000"/>
            <a:ext cx="2408551" cy="228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f8e125df93_5_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2974894"/>
            <a:ext cx="5171527" cy="319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f8e125df93_5_0"/>
          <p:cNvSpPr txBox="1"/>
          <p:nvPr/>
        </p:nvSpPr>
        <p:spPr>
          <a:xfrm>
            <a:off x="6524251" y="5715819"/>
            <a:ext cx="1821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b="1">
                <a:latin typeface="Calibri"/>
                <a:ea typeface="Calibri"/>
                <a:cs typeface="Calibri"/>
                <a:sym typeface="Calibri"/>
              </a:rPr>
              <a:t>(Actual)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f8e125df93_5_0"/>
          <p:cNvSpPr txBox="1"/>
          <p:nvPr/>
        </p:nvSpPr>
        <p:spPr>
          <a:xfrm>
            <a:off x="9578475" y="5715819"/>
            <a:ext cx="11421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b="1">
                <a:latin typeface="Calibri"/>
                <a:ea typeface="Calibri"/>
                <a:cs typeface="Calibri"/>
                <a:sym typeface="Calibri"/>
              </a:rPr>
              <a:t>(Random)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f8e125df93_5_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73</a:t>
            </a:fld>
            <a:endParaRPr/>
          </a:p>
        </p:txBody>
      </p:sp>
      <p:sp>
        <p:nvSpPr>
          <p:cNvPr id="248" name="Google Shape;248;gf8e125df93_5_0"/>
          <p:cNvSpPr/>
          <p:nvPr/>
        </p:nvSpPr>
        <p:spPr>
          <a:xfrm>
            <a:off x="4932751" y="4604112"/>
            <a:ext cx="957600" cy="156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gf8e125df93_5_0"/>
          <p:cNvSpPr/>
          <p:nvPr/>
        </p:nvSpPr>
        <p:spPr>
          <a:xfrm>
            <a:off x="3298051" y="3579351"/>
            <a:ext cx="882600" cy="465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gf8e125df93_5_0"/>
          <p:cNvSpPr/>
          <p:nvPr/>
        </p:nvSpPr>
        <p:spPr>
          <a:xfrm>
            <a:off x="1658726" y="3404751"/>
            <a:ext cx="271500" cy="1823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251" name="Google Shape;251;gf8e125df93_5_0"/>
          <p:cNvCxnSpPr/>
          <p:nvPr/>
        </p:nvCxnSpPr>
        <p:spPr>
          <a:xfrm>
            <a:off x="1939951" y="3812151"/>
            <a:ext cx="13581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7da7a017c_0_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What this study doesn’t measure (well):</a:t>
            </a:r>
            <a:br>
              <a:rPr lang="en-US" dirty="0"/>
            </a:br>
            <a:r>
              <a:rPr lang="en-US" dirty="0"/>
              <a:t>The end-user performance of the network</a:t>
            </a:r>
            <a:endParaRPr dirty="0"/>
          </a:p>
        </p:txBody>
      </p:sp>
      <p:pic>
        <p:nvPicPr>
          <p:cNvPr id="314" name="Google Shape;314;gf7da7a017c_0_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01" y="2079489"/>
            <a:ext cx="4875049" cy="36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f7da7a017c_0_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782" y="2079501"/>
            <a:ext cx="5485743" cy="36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f7da7a017c_0_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74</a:t>
            </a:fld>
            <a:endParaRPr/>
          </a:p>
        </p:txBody>
      </p:sp>
      <p:sp>
        <p:nvSpPr>
          <p:cNvPr id="317" name="Google Shape;317;gf7da7a017c_0_2"/>
          <p:cNvSpPr/>
          <p:nvPr/>
        </p:nvSpPr>
        <p:spPr>
          <a:xfrm>
            <a:off x="1216751" y="3122675"/>
            <a:ext cx="748800" cy="7488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29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8fac8121b_0_6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Simplistic coverage models to do not map to real-world performance</a:t>
            </a:r>
            <a:endParaRPr dirty="0"/>
          </a:p>
        </p:txBody>
      </p:sp>
      <p:sp>
        <p:nvSpPr>
          <p:cNvPr id="257" name="Google Shape;257;gf8fac8121b_0_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buClr>
                <a:srgbClr val="000000"/>
              </a:buClr>
            </a:pPr>
            <a:fld id="{00000000-1234-1234-1234-123412341234}" type="slidenum">
              <a:rPr lang="en-US"/>
              <a:pPr algn="r">
                <a:buClr>
                  <a:srgbClr val="000000"/>
                </a:buClr>
              </a:pPr>
              <a:t>75</a:t>
            </a:fld>
            <a:endParaRPr/>
          </a:p>
        </p:txBody>
      </p:sp>
      <p:pic>
        <p:nvPicPr>
          <p:cNvPr id="258" name="Google Shape;258;gf8fac8121b_0_6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1" y="2398565"/>
            <a:ext cx="5403401" cy="317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f8fac8121b_0_6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391" y="2398563"/>
            <a:ext cx="4800011" cy="3172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f8fac8121b_0_67"/>
          <p:cNvSpPr txBox="1"/>
          <p:nvPr/>
        </p:nvSpPr>
        <p:spPr>
          <a:xfrm>
            <a:off x="2636000" y="5571039"/>
            <a:ext cx="8934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(Urban)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f8fac8121b_0_67"/>
          <p:cNvSpPr txBox="1"/>
          <p:nvPr/>
        </p:nvSpPr>
        <p:spPr>
          <a:xfrm>
            <a:off x="8634000" y="5571039"/>
            <a:ext cx="10968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(Suburban)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4B65C-5551-2238-5EDA-3A188648A9C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“The </a:t>
            </a:r>
            <a:r>
              <a:rPr lang="en-US" dirty="0" err="1"/>
              <a:t>CityWAN</a:t>
            </a:r>
            <a:r>
              <a:rPr lang="en-US" dirty="0"/>
              <a:t> Paper”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145EA-58FF-E229-80F1-FCDCBFF7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E6294-A677-6ABE-0E22-4887449505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104"/>
          <a:stretch/>
        </p:blipFill>
        <p:spPr>
          <a:xfrm>
            <a:off x="2057767" y="1077820"/>
            <a:ext cx="8072454" cy="47023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6C47F-EA34-EFAB-C612-71FF25A4A2CB}"/>
              </a:ext>
            </a:extLst>
          </p:cNvPr>
          <p:cNvSpPr txBox="1">
            <a:spLocks/>
          </p:cNvSpPr>
          <p:nvPr/>
        </p:nvSpPr>
        <p:spPr>
          <a:xfrm>
            <a:off x="607595" y="5807074"/>
            <a:ext cx="10972800" cy="822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SenSys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5666495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BC5A80-E07C-01A8-7364-82F6F0991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if we “really deploy” LoRa at-scale in a real city?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D6E484-1C38-6E31-44A3-1A625FA96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698861"/>
          </a:xfrm>
        </p:spPr>
        <p:txBody>
          <a:bodyPr/>
          <a:lstStyle/>
          <a:p>
            <a:r>
              <a:rPr lang="en-US" dirty="0"/>
              <a:t>Looks at realistic use cases, mostly utility metering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7FB3CD-2707-916F-F1D0-BC214B94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450B2-B399-7C95-A879-18495A283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81625"/>
            <a:ext cx="5537200" cy="3081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7B561-81BC-3E0E-D166-B2011C4D0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304" y="2244635"/>
            <a:ext cx="5621867" cy="33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778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E99F5-2C05-5F41-CAD0-BD78E5F1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Location of physical infrastructure (in, deeply in, outside a building) makes a significant difference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D42FA-28C4-F0A4-EB62-EBD67458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78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35C8E-6E08-79F3-771A-AEE82319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14249"/>
            <a:ext cx="9448800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164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CFC1-BDBB-2EBC-FCBF-C0124291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Coverage becomes less “simple sphere” the further you get from the gateway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CF01F-B68A-7704-D9A2-102F3FFAA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3192417" cy="3555273"/>
          </a:xfrm>
        </p:spPr>
        <p:txBody>
          <a:bodyPr/>
          <a:lstStyle/>
          <a:p>
            <a:r>
              <a:rPr lang="en-US" dirty="0"/>
              <a:t>Also sometimes referred to as “urban canyon”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40485-0822-E277-FE19-B9A682D0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79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136D6-C9B6-D48B-2579-1D8A50CE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115" y="1417640"/>
            <a:ext cx="6770188" cy="46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75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0AD299F-CAA2-BB43-89F6-697546D0E98D}"/>
              </a:ext>
            </a:extLst>
          </p:cNvPr>
          <p:cNvGrpSpPr/>
          <p:nvPr/>
        </p:nvGrpSpPr>
        <p:grpSpPr>
          <a:xfrm>
            <a:off x="8804686" y="2994110"/>
            <a:ext cx="2962889" cy="2962889"/>
            <a:chOff x="4292307" y="729378"/>
            <a:chExt cx="2222167" cy="222216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D8A087-86A5-CB42-ADC6-3E0610F24139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454638DD-5BD9-1049-A055-E1E942857313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B95E27E-A3AF-3646-83DA-1D75E5DE3942}"/>
              </a:ext>
            </a:extLst>
          </p:cNvPr>
          <p:cNvGrpSpPr/>
          <p:nvPr/>
        </p:nvGrpSpPr>
        <p:grpSpPr>
          <a:xfrm>
            <a:off x="5902146" y="2949605"/>
            <a:ext cx="2962889" cy="2962889"/>
            <a:chOff x="4292307" y="729378"/>
            <a:chExt cx="2222167" cy="2222167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6E38304-DD02-E64F-858F-C353CE9C5DA6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6" name="Hexagon 85">
              <a:extLst>
                <a:ext uri="{FF2B5EF4-FFF2-40B4-BE49-F238E27FC236}">
                  <a16:creationId xmlns:a16="http://schemas.microsoft.com/office/drawing/2014/main" id="{5CD7A256-12AD-3140-86D7-8D8992CFB6F7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A4F6984-3BB0-6443-88E9-50C383A69259}"/>
              </a:ext>
            </a:extLst>
          </p:cNvPr>
          <p:cNvGrpSpPr/>
          <p:nvPr/>
        </p:nvGrpSpPr>
        <p:grpSpPr>
          <a:xfrm>
            <a:off x="7323917" y="5576438"/>
            <a:ext cx="2962889" cy="2962889"/>
            <a:chOff x="4292307" y="729378"/>
            <a:chExt cx="2222167" cy="2222167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FC57941-D074-DB42-A340-746920F4D5AD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9" name="Hexagon 88">
              <a:extLst>
                <a:ext uri="{FF2B5EF4-FFF2-40B4-BE49-F238E27FC236}">
                  <a16:creationId xmlns:a16="http://schemas.microsoft.com/office/drawing/2014/main" id="{C177562A-2035-A746-9891-0F095EF135E4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New metric for wide-area communication.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solidFill>
                <a:schemeClr val="bg1"/>
              </a:solidFill>
            </p:spPr>
            <p:txBody>
              <a:bodyPr/>
              <a:lstStyle/>
              <a:p>
                <a:pPr marL="152394" indent="0">
                  <a:buNone/>
                </a:pPr>
                <a:r>
                  <a:rPr lang="en-US" dirty="0">
                    <a:latin typeface="+mn-lt"/>
                  </a:rPr>
                  <a:t>Our proposed metric: </a:t>
                </a:r>
                <a:r>
                  <a:rPr lang="en-US" b="1" dirty="0">
                    <a:latin typeface="+mn-lt"/>
                  </a:rPr>
                  <a:t>bit flux</a:t>
                </a:r>
                <a:br>
                  <a:rPr lang="en-US" b="1" dirty="0">
                    <a:latin typeface="+mn-lt"/>
                  </a:rPr>
                </a:br>
                <a:endParaRPr lang="en-US" b="1" dirty="0"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𝑏𝑖𝑡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𝑓𝑙𝑢𝑥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𝑛𝑒𝑡𝑤𝑜𝑟𝑘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𝑡h𝑟𝑜𝑢𝑔h𝑝𝑢𝑡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𝑐𝑜𝑣𝑒𝑟𝑎𝑔𝑒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𝑎𝑟𝑒𝑎</m:t>
                        </m:r>
                      </m:den>
                    </m:f>
                  </m:oMath>
                </a14:m>
                <a:endParaRPr lang="en-US" b="0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Units: bit per hour / m</a:t>
                </a:r>
                <a:r>
                  <a:rPr lang="en-US" baseline="30000" dirty="0">
                    <a:latin typeface="+mn-lt"/>
                  </a:rPr>
                  <a:t>2</a:t>
                </a:r>
              </a:p>
              <a:p>
                <a:pPr marL="152394" indent="0">
                  <a:buNone/>
                </a:pPr>
                <a:endParaRPr lang="en-US" baseline="30000" dirty="0">
                  <a:latin typeface="+mn-lt"/>
                </a:endParaRP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blipFill>
                <a:blip r:embed="rId4"/>
                <a:stretch>
                  <a:fillRect t="-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91" name="Regular Pentagon 90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2" name="Regular Pentagon 91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3" name="Regular Pentagon 92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Regular Pentagon 93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Regular Pentagon 94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6" name="Regular Pentagon 95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7" name="Regular Pentagon 96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8" name="Regular Pentagon 97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9" name="Regular Pentagon 98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0" name="Regular Pentagon 99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1" name="Regular Pentagon 100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2" name="Regular Pentagon 101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3" name="Regular Pentagon 102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4" name="Regular Pentagon 103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5" name="Regular Pentagon 104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6" name="Regular Pentagon 105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7" name="Regular Pentagon 106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8" name="Regular Pentagon 107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Regular Pentagon 108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0" name="Regular Pentagon 109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1" name="Regular Pentagon 11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2" name="Regular Pentagon 11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3" name="Regular Pentagon 11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4" name="Regular Pentagon 11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" name="Regular Pentagon 11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" name="Regular Pentagon 11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7" name="Regular Pentagon 11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8" name="Regular Pentagon 11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9" name="Regular Pentagon 11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0" name="Regular Pentagon 11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gular Pentagon 12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Regular Pentagon 12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3" name="Regular Pentagon 12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0035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4E205-2EA3-7FC4-8A44-F4D4E534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Emerging, non-traditional demodulators from research </a:t>
            </a:r>
            <a:r>
              <a:rPr lang="en-US" b="1" dirty="0"/>
              <a:t>do</a:t>
            </a:r>
            <a:r>
              <a:rPr lang="en-US" dirty="0"/>
              <a:t> help in real-world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34361-814D-0314-0A84-1A9C670C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32C32-E704-E1F3-7495-3A06C2E4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67" y="1572216"/>
            <a:ext cx="9228667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100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083B7-6E5F-0A85-B3D3-EC43E89E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is significant variance over time in the quality of individual links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8969D-AEFA-C87C-6AC5-562FE17A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9441A-7831-BCC8-5D34-E8B2B904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4" y="1748799"/>
            <a:ext cx="96181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160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B06E-7650-7105-AE7A-C6CEE5E9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failures tend to be coordinated in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96412-AEEC-81C3-5FA8-9F97552F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E5E0A-FEC8-E823-5D14-CA323DE61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734" y="1417639"/>
            <a:ext cx="4690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247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51532-89BC-0676-E90D-9E403016A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Competing users for ISM band demonstrate regular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EC97-D58C-1AEA-9395-8715AA254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5312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deployment city, Digital Terrestrial Multimedia Broadcast (DTMB, a digital TV standard) partially overlaps with LoRa</a:t>
            </a:r>
          </a:p>
          <a:p>
            <a:pPr lvl="1"/>
            <a:r>
              <a:rPr lang="en-US" dirty="0"/>
              <a:t>Runs from the hours of 6:00-24:00</a:t>
            </a:r>
          </a:p>
          <a:p>
            <a:pPr lvl="1"/>
            <a:r>
              <a:rPr lang="en-US" dirty="0"/>
              <a:t>5 SNR loss to LoRa transmissions while running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78DFD-085B-2FA6-1037-95FB0800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7DFA6-818C-094A-5E28-C28D85AE9E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106" y="3131419"/>
            <a:ext cx="6871788" cy="30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607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92DD-5C59-7AC2-CB15-AEF28EC5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channels are worse than 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2DDBE-39CB-6DE7-8160-710117D0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0529"/>
            <a:ext cx="10972800" cy="1143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Though this varies with time…</a:t>
            </a:r>
          </a:p>
          <a:p>
            <a:pPr lvl="1"/>
            <a:r>
              <a:rPr lang="en-US" dirty="0"/>
              <a:t>Left: Over a 24h window</a:t>
            </a:r>
          </a:p>
          <a:p>
            <a:pPr lvl="1"/>
            <a:r>
              <a:rPr lang="en-US" dirty="0"/>
              <a:t>Right: Over a month-long view (of same link)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D2559-E9CC-A018-CE32-CE95089B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89189-ED5D-D5C7-D5E0-D7DAA6FC67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531" y="2584777"/>
            <a:ext cx="7982939" cy="39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073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26C3-BF03-A4E6-8369-A0AFED9F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Being high up helps you see more gateways, and seeing more than “a few” gateways makes packet loss rare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B4D39-0D5E-F494-2AFE-5E5F8687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A2A0A-6986-E566-9DE4-01F9A136A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888861"/>
            <a:ext cx="9042400" cy="39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91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C9582-565F-2C6A-024B-7E9F04ED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Reliability doesn’t come for free… long SFs take meaningfully longer to send (and thus consume much more energy/packet)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AC17A-1065-4423-F391-C5AA6C40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97B74-4882-FD13-5199-F62D2CBF4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5" y="1753402"/>
            <a:ext cx="6239803" cy="3848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FD524-DBBB-56E3-A687-58A3286A20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6" y="2001870"/>
            <a:ext cx="5165380" cy="335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3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05C0-8924-5C79-A963-18CC51EF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…but there is more to a deployment than just battery life for real world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0308D-DB91-8522-238A-9BF3452D1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5146783"/>
            <a:ext cx="10972800" cy="104753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This is an excellent example of the type of technology comparison we expect for the final design report…</a:t>
            </a:r>
          </a:p>
          <a:p>
            <a:pPr lvl="1"/>
            <a:r>
              <a:rPr lang="en-US" dirty="0"/>
              <a:t>(though you have to also include the text that explains </a:t>
            </a:r>
            <a:r>
              <a:rPr lang="en-US" i="1" dirty="0"/>
              <a:t>how</a:t>
            </a:r>
            <a:r>
              <a:rPr lang="en-US" dirty="0"/>
              <a:t> you get your numbers!)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923AA-DEBE-EA14-F035-4AB5EA97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B85A8-5088-DB1E-9E32-619BE18E4B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68" y="1187450"/>
            <a:ext cx="5548628" cy="3462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56911-83A2-3FD6-A94C-9654E460B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684" y="1187451"/>
            <a:ext cx="4430636" cy="34627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10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4C26D-F2D9-F152-A8F0-0C74FD4B8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75" y="2857500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In sum: Does LoRa live up to its promises for Smart Cities?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51AAE-A9D0-C508-971D-6E335ECCE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862938"/>
            <a:ext cx="10972800" cy="70585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/>
              <a:t>It depends and work is ongoing.</a:t>
            </a:r>
            <a:endParaRPr lang="en-US" dirty="0"/>
          </a:p>
          <a:p>
            <a:endParaRPr lang="en-US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62F2B-DA8E-8E8E-2D95-46A9DC3D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076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7B5C4-2FDD-CA8E-5E2A-BFA8AA7D0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0DF7B-B2FE-F71E-2104-8AB5ADD0B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6C9BFD-AB81-5368-BB7A-53220C8EE6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LPWAN Challenges</a:t>
            </a:r>
          </a:p>
          <a:p>
            <a:endParaRPr lang="en-US" b="1" dirty="0"/>
          </a:p>
          <a:p>
            <a:r>
              <a:rPr lang="en-US" dirty="0"/>
              <a:t>Improving </a:t>
            </a:r>
            <a:r>
              <a:rPr lang="en-US" dirty="0" err="1"/>
              <a:t>LoRaWAN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Wide-area Network Analyses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17A6D68-6DCA-357E-E8A9-929217253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00291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Bit flux can measure application needs.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solidFill>
                <a:schemeClr val="bg1"/>
              </a:solidFill>
            </p:spPr>
            <p:txBody>
              <a:bodyPr/>
              <a:lstStyle/>
              <a:p>
                <a:pPr marL="152394" indent="0">
                  <a:buNone/>
                </a:pPr>
                <a:r>
                  <a:rPr lang="en-US" dirty="0">
                    <a:latin typeface="+mn-lt"/>
                  </a:rPr>
                  <a:t>For an application:</a:t>
                </a:r>
                <a:br>
                  <a:rPr lang="en-US" dirty="0">
                    <a:latin typeface="+mn-lt"/>
                  </a:rPr>
                </a:br>
                <a:endParaRPr lang="en-US" dirty="0">
                  <a:latin typeface="+mn-lt"/>
                </a:endParaRPr>
              </a:p>
              <a:p>
                <a:pPr marL="152394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𝑒𝑎𝑐h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𝑑𝑒𝑣𝑖𝑐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𝑢𝑝𝑙𝑖𝑛𝑘</m:t>
                              </m:r>
                            </m:e>
                          </m:nary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𝑑𝑒𝑝𝑙𝑜𝑦𝑚𝑒𝑛𝑡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  <a:p>
                <a:pPr marL="795827" lvl="1" indent="0">
                  <a:spcBef>
                    <a:spcPts val="0"/>
                  </a:spcBef>
                  <a:buNone/>
                </a:pPr>
                <a:br>
                  <a:rPr lang="en-US" b="0" i="0" dirty="0">
                    <a:latin typeface="+mn-lt"/>
                  </a:rPr>
                </a:br>
                <a:endParaRPr lang="en-US" dirty="0">
                  <a:latin typeface="+mn-lt"/>
                </a:endParaRPr>
              </a:p>
              <a:p>
                <a:r>
                  <a:rPr lang="en-US" sz="2133" dirty="0">
                    <a:latin typeface="+mn-lt"/>
                  </a:rPr>
                  <a:t>Assumes a relatively homogeneous distribution.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blipFill>
                <a:blip r:embed="rId4"/>
                <a:stretch>
                  <a:fillRect t="-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918449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Seravek Light"/>
            <a:cs typeface="Seravek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2561</TotalTime>
  <Words>4278</Words>
  <Application>Microsoft Office PowerPoint</Application>
  <PresentationFormat>Widescreen</PresentationFormat>
  <Paragraphs>630</Paragraphs>
  <Slides>89</Slides>
  <Notes>37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6" baseType="lpstr">
      <vt:lpstr>Arial</vt:lpstr>
      <vt:lpstr>Calibri</vt:lpstr>
      <vt:lpstr>Cambria Math</vt:lpstr>
      <vt:lpstr>Rockwell</vt:lpstr>
      <vt:lpstr>Tahoma</vt:lpstr>
      <vt:lpstr>Class Slides</vt:lpstr>
      <vt:lpstr>Office Theme</vt:lpstr>
      <vt:lpstr>Lecture 15 LPWANs Challenges</vt:lpstr>
      <vt:lpstr>Administrivia</vt:lpstr>
      <vt:lpstr>Today’s Goals</vt:lpstr>
      <vt:lpstr>Outline</vt:lpstr>
      <vt:lpstr>Challenge for Unlicensed LPWANs Paper</vt:lpstr>
      <vt:lpstr>Two major categories of low-power, wide-area network protocols</vt:lpstr>
      <vt:lpstr>Do novel networks meet application needs?</vt:lpstr>
      <vt:lpstr>New metric for wide-area communication.</vt:lpstr>
      <vt:lpstr>Bit flux can measure application needs.</vt:lpstr>
      <vt:lpstr>Bit flux can measure network capabilities.</vt:lpstr>
      <vt:lpstr>Bit flux accounts for spatial reuse.</vt:lpstr>
      <vt:lpstr>Bit flux measurement for LoRaWAN.</vt:lpstr>
      <vt:lpstr>Networks differ in capability by orders of magnitude.</vt:lpstr>
      <vt:lpstr>Range reduction results in a bit flux curve for each network.</vt:lpstr>
      <vt:lpstr>Let’s compare network capabilities to a real-world application.</vt:lpstr>
      <vt:lpstr>Bitflux for various applications</vt:lpstr>
      <vt:lpstr>All networks are capable of meeting the data needs of electricity metering.</vt:lpstr>
      <vt:lpstr>Unlicensed LPWANs lag behind Cellular IoT in ability to support applications.</vt:lpstr>
      <vt:lpstr>Sigfox requires range reduction to meet application needs.</vt:lpstr>
      <vt:lpstr>Capacity solutions are relatively straightforward.</vt:lpstr>
      <vt:lpstr>LoRaWAN devotes most of its network capacity to a single application.</vt:lpstr>
      <vt:lpstr>Coexistence is inevitable in urban areas.</vt:lpstr>
      <vt:lpstr>Coexistence in unlicensed bands is a more difficult problem.</vt:lpstr>
      <vt:lpstr>Cellular may dominate future deployments.</vt:lpstr>
      <vt:lpstr>Unlicensed LPWANs are still useful for some scenarios.</vt:lpstr>
      <vt:lpstr>Implications – Low-Power Wide-Area Networks.</vt:lpstr>
      <vt:lpstr>Break + Question</vt:lpstr>
      <vt:lpstr>Break + Question</vt:lpstr>
      <vt:lpstr>Outline</vt:lpstr>
      <vt:lpstr>Unlicensed LPWANs are a very active research area</vt:lpstr>
      <vt:lpstr>Resources</vt:lpstr>
      <vt:lpstr>Can we distinguish data LoRa chirps that have collided?</vt:lpstr>
      <vt:lpstr>Choir Paper</vt:lpstr>
      <vt:lpstr>Choir concept</vt:lpstr>
      <vt:lpstr>What happens when LoRa chirps collide?</vt:lpstr>
      <vt:lpstr>What happens when LoRa chirps collide?</vt:lpstr>
      <vt:lpstr>Imperfections in hardware create offsets</vt:lpstr>
      <vt:lpstr>Decoding colliding packets</vt:lpstr>
      <vt:lpstr>Choir results</vt:lpstr>
      <vt:lpstr>Can we recover weak LoRaWAN signals?</vt:lpstr>
      <vt:lpstr>Charm Paper</vt:lpstr>
      <vt:lpstr>Charm</vt:lpstr>
      <vt:lpstr>Coherent combining</vt:lpstr>
      <vt:lpstr>Charm uses coherent combining across gateways</vt:lpstr>
      <vt:lpstr>Can we recover packets that have bad CRCs?</vt:lpstr>
      <vt:lpstr>Opportunistic Packet Recovery Paper</vt:lpstr>
      <vt:lpstr>Opportunistic Packet Recovery (OPR)</vt:lpstr>
      <vt:lpstr>Detecting error bits in transmitted packets</vt:lpstr>
      <vt:lpstr>Multiple gateways do even better</vt:lpstr>
      <vt:lpstr>OPR total design</vt:lpstr>
      <vt:lpstr>Can LoRa use a CSMA approach?</vt:lpstr>
      <vt:lpstr>Busy-Signal Multiple Access (BSMA) Paper</vt:lpstr>
      <vt:lpstr>CSMA provides better throughput than Aloha</vt:lpstr>
      <vt:lpstr>Obstructions cause hidden terminal problem</vt:lpstr>
      <vt:lpstr>Hidden terminals greatly reduce CSMA throughput</vt:lpstr>
      <vt:lpstr>Busy-signal can alleviate this problem!</vt:lpstr>
      <vt:lpstr>BSMA design</vt:lpstr>
      <vt:lpstr>Real-world improvements from BSMA application</vt:lpstr>
      <vt:lpstr>Break + Open Question</vt:lpstr>
      <vt:lpstr>Break + Open Question</vt:lpstr>
      <vt:lpstr>Outline</vt:lpstr>
      <vt:lpstr>“The Helium Paper”</vt:lpstr>
      <vt:lpstr>Cell providers put spectacular effort ($$) into rolling out new wireless technologies</vt:lpstr>
      <vt:lpstr>What if we could just get people to put mini towers up on their own?</vt:lpstr>
      <vt:lpstr>People will do a lot if you pay them (Especially if you pay them in cryptocurrency)</vt:lpstr>
      <vt:lpstr>The study: What does it look like when a network goes from 0 to 250,000 in two years?</vt:lpstr>
      <vt:lpstr>The Helium Architecture</vt:lpstr>
      <vt:lpstr>This study mostly thinks in terms of hotspots</vt:lpstr>
      <vt:lpstr>Cumulative and Daily Growth of Helium</vt:lpstr>
      <vt:lpstr>Once-deployed, most hotspots don’t move</vt:lpstr>
      <vt:lpstr>And if a hotspot is going to move, it moves early on Takeaway: Coverage is reasonably stable</vt:lpstr>
      <vt:lpstr>ISP Analysis</vt:lpstr>
      <vt:lpstr>Majority of hotspots are locked behind NATs Takeaway: Network likely deployed in residential settings by amateur operators</vt:lpstr>
      <vt:lpstr>What this study doesn’t measure (well): The end-user performance of the network</vt:lpstr>
      <vt:lpstr>Simplistic coverage models to do not map to real-world performance</vt:lpstr>
      <vt:lpstr>“The CityWAN Paper”</vt:lpstr>
      <vt:lpstr>What happens if we “really deploy” LoRa at-scale in a real city?</vt:lpstr>
      <vt:lpstr>Location of physical infrastructure (in, deeply in, outside a building) makes a significant difference</vt:lpstr>
      <vt:lpstr>Coverage becomes less “simple sphere” the further you get from the gateway</vt:lpstr>
      <vt:lpstr>Emerging, non-traditional demodulators from research do help in real-world settings</vt:lpstr>
      <vt:lpstr>There is significant variance over time in the quality of individual links</vt:lpstr>
      <vt:lpstr>Link failures tend to be coordinated in time</vt:lpstr>
      <vt:lpstr>Competing users for ISM band demonstrate regular interference</vt:lpstr>
      <vt:lpstr>Some channels are worse than others</vt:lpstr>
      <vt:lpstr>Being high up helps you see more gateways, and seeing more than “a few” gateways makes packet loss rare</vt:lpstr>
      <vt:lpstr>Reliability doesn’t come for free… long SFs take meaningfully longer to send (and thus consume much more energy/packet)</vt:lpstr>
      <vt:lpstr>…but there is more to a deployment than just battery life for real world networks</vt:lpstr>
      <vt:lpstr>In sum: Does LoRa live up to its promises for Smart Cities?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Unlicensed LPWANs</dc:title>
  <dc:creator>Branden Ghena</dc:creator>
  <cp:lastModifiedBy>Branden Ghena</cp:lastModifiedBy>
  <cp:revision>87</cp:revision>
  <dcterms:created xsi:type="dcterms:W3CDTF">2021-02-21T18:12:26Z</dcterms:created>
  <dcterms:modified xsi:type="dcterms:W3CDTF">2025-05-27T16:51:20Z</dcterms:modified>
</cp:coreProperties>
</file>