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71"/>
  </p:notesMasterIdLst>
  <p:sldIdLst>
    <p:sldId id="256" r:id="rId3"/>
    <p:sldId id="2285" r:id="rId4"/>
    <p:sldId id="264" r:id="rId5"/>
    <p:sldId id="2086" r:id="rId6"/>
    <p:sldId id="348" r:id="rId7"/>
    <p:sldId id="396" r:id="rId8"/>
    <p:sldId id="397" r:id="rId9"/>
    <p:sldId id="2074" r:id="rId10"/>
    <p:sldId id="2075" r:id="rId11"/>
    <p:sldId id="2076" r:id="rId12"/>
    <p:sldId id="2033" r:id="rId13"/>
    <p:sldId id="2034" r:id="rId14"/>
    <p:sldId id="2073" r:id="rId15"/>
    <p:sldId id="2035" r:id="rId16"/>
    <p:sldId id="2036" r:id="rId17"/>
    <p:sldId id="2102" r:id="rId18"/>
    <p:sldId id="2259" r:id="rId19"/>
    <p:sldId id="387" r:id="rId20"/>
    <p:sldId id="2096" r:id="rId21"/>
    <p:sldId id="2103" r:id="rId22"/>
    <p:sldId id="2104" r:id="rId23"/>
    <p:sldId id="279" r:id="rId24"/>
    <p:sldId id="2097" r:id="rId25"/>
    <p:sldId id="2098" r:id="rId26"/>
    <p:sldId id="2105" r:id="rId27"/>
    <p:sldId id="2106" r:id="rId28"/>
    <p:sldId id="2107" r:id="rId29"/>
    <p:sldId id="2108" r:id="rId30"/>
    <p:sldId id="2111" r:id="rId31"/>
    <p:sldId id="283" r:id="rId32"/>
    <p:sldId id="2100" r:id="rId33"/>
    <p:sldId id="2101" r:id="rId34"/>
    <p:sldId id="2288" r:id="rId35"/>
    <p:sldId id="2289" r:id="rId36"/>
    <p:sldId id="289" r:id="rId37"/>
    <p:sldId id="2109" r:id="rId38"/>
    <p:sldId id="2290" r:id="rId39"/>
    <p:sldId id="2291" r:id="rId40"/>
    <p:sldId id="2277" r:id="rId41"/>
    <p:sldId id="2279" r:id="rId42"/>
    <p:sldId id="2282" r:id="rId43"/>
    <p:sldId id="2260" r:id="rId44"/>
    <p:sldId id="2088" r:id="rId45"/>
    <p:sldId id="385" r:id="rId46"/>
    <p:sldId id="2084" r:id="rId47"/>
    <p:sldId id="2085" r:id="rId48"/>
    <p:sldId id="2091" r:id="rId49"/>
    <p:sldId id="2092" r:id="rId50"/>
    <p:sldId id="2094" r:id="rId51"/>
    <p:sldId id="2093" r:id="rId52"/>
    <p:sldId id="2087" r:id="rId53"/>
    <p:sldId id="2095" r:id="rId54"/>
    <p:sldId id="2283" r:id="rId55"/>
    <p:sldId id="2284" r:id="rId56"/>
    <p:sldId id="2261" r:id="rId57"/>
    <p:sldId id="389" r:id="rId58"/>
    <p:sldId id="2243" r:id="rId59"/>
    <p:sldId id="2292" r:id="rId60"/>
    <p:sldId id="2286" r:id="rId61"/>
    <p:sldId id="2242" r:id="rId62"/>
    <p:sldId id="2287" r:id="rId63"/>
    <p:sldId id="2293" r:id="rId64"/>
    <p:sldId id="2262" r:id="rId65"/>
    <p:sldId id="2244" r:id="rId66"/>
    <p:sldId id="2251" r:id="rId67"/>
    <p:sldId id="2276" r:id="rId68"/>
    <p:sldId id="391" r:id="rId69"/>
    <p:sldId id="226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285"/>
            <p14:sldId id="264"/>
            <p14:sldId id="2086"/>
          </p14:sldIdLst>
        </p14:section>
        <p14:section name="WAN Background" id="{B55B8E8C-5EAB-4A1E-A4E9-AE5E896E46FA}">
          <p14:sldIdLst>
            <p14:sldId id="348"/>
            <p14:sldId id="396"/>
            <p14:sldId id="397"/>
            <p14:sldId id="2074"/>
            <p14:sldId id="2075"/>
            <p14:sldId id="2076"/>
            <p14:sldId id="2033"/>
            <p14:sldId id="2034"/>
            <p14:sldId id="2073"/>
            <p14:sldId id="2035"/>
            <p14:sldId id="2036"/>
            <p14:sldId id="2102"/>
          </p14:sldIdLst>
        </p14:section>
        <p14:section name="LoRaWAN" id="{A051F0FA-214F-4B41-ABAD-7B9205E6BD06}">
          <p14:sldIdLst>
            <p14:sldId id="2259"/>
            <p14:sldId id="387"/>
            <p14:sldId id="2096"/>
            <p14:sldId id="2103"/>
            <p14:sldId id="2104"/>
            <p14:sldId id="279"/>
            <p14:sldId id="2097"/>
            <p14:sldId id="2098"/>
            <p14:sldId id="2105"/>
            <p14:sldId id="2106"/>
            <p14:sldId id="2107"/>
            <p14:sldId id="2108"/>
            <p14:sldId id="2111"/>
            <p14:sldId id="283"/>
            <p14:sldId id="2100"/>
            <p14:sldId id="2101"/>
            <p14:sldId id="2288"/>
            <p14:sldId id="2289"/>
            <p14:sldId id="289"/>
            <p14:sldId id="2109"/>
            <p14:sldId id="2290"/>
            <p14:sldId id="2291"/>
            <p14:sldId id="2277"/>
            <p14:sldId id="2279"/>
            <p14:sldId id="2282"/>
          </p14:sldIdLst>
        </p14:section>
        <p14:section name="Sigfox" id="{4755838A-FFD2-42FF-96BD-CE1E69CA6B46}">
          <p14:sldIdLst>
            <p14:sldId id="2260"/>
            <p14:sldId id="2088"/>
            <p14:sldId id="385"/>
            <p14:sldId id="2084"/>
            <p14:sldId id="2085"/>
            <p14:sldId id="2091"/>
            <p14:sldId id="2092"/>
            <p14:sldId id="2094"/>
            <p14:sldId id="2093"/>
            <p14:sldId id="2087"/>
            <p14:sldId id="2095"/>
            <p14:sldId id="2283"/>
            <p14:sldId id="2284"/>
          </p14:sldIdLst>
        </p14:section>
        <p14:section name="802.11ah" id="{8470C27C-BFB4-4798-A693-03E63FE0CA5B}">
          <p14:sldIdLst>
            <p14:sldId id="2261"/>
            <p14:sldId id="389"/>
            <p14:sldId id="2243"/>
            <p14:sldId id="2292"/>
            <p14:sldId id="2286"/>
            <p14:sldId id="2242"/>
            <p14:sldId id="2287"/>
            <p14:sldId id="2293"/>
          </p14:sldIdLst>
        </p14:section>
        <p14:section name="TV Whitespaces" id="{4231F888-4F13-416F-8D3E-F82B45D10478}">
          <p14:sldIdLst>
            <p14:sldId id="2262"/>
            <p14:sldId id="2244"/>
            <p14:sldId id="2251"/>
            <p14:sldId id="2276"/>
            <p14:sldId id="391"/>
          </p14:sldIdLst>
        </p14:section>
        <p14:section name="Wrapup" id="{29A7F866-9DA9-446B-8359-CE426CB89C7A}">
          <p14:sldIdLst>
            <p14:sldId id="2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14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58885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847529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44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5/22/2025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s.ietf.org/html/draft-zuniga-lpwan-sigfox-system-description-04" TargetMode="External"/><Relationship Id="rId5" Type="http://schemas.openxmlformats.org/officeDocument/2006/relationships/hyperlink" Target="https://www.ietf.org/proceedings/97/slides/slides-97-lpwan-25-sigfox-system-description-00.pdf" TargetMode="External"/><Relationship Id="rId4" Type="http://schemas.openxmlformats.org/officeDocument/2006/relationships/hyperlink" Target="https://www.avnet.com/wps/wcm/connect/onesite/03aebfe2-98f7-4c28-be5f-90638c898009/sigfox-technical-overview.pdf?MOD=AJPERES&amp;CVID=magVa.N&amp;CVID=magVa.N&amp;CVID=magVa.N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14</a:t>
            </a:r>
            <a:br>
              <a:rPr lang="en-US" dirty="0"/>
            </a:br>
            <a:r>
              <a:rPr lang="en-US" dirty="0"/>
              <a:t>Unlicensed LPWANs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CS433 – Wireless Protocols for IoT</a:t>
            </a:r>
          </a:p>
          <a:p>
            <a:r>
              <a:rPr lang="en-US" dirty="0"/>
              <a:t>Branden Ghena – Spring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12E51-76E1-004E-381F-18B11AA11646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Requirements: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10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301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7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F3762F84-61FB-41E4-70C5-7662B63EE8CC}"/>
              </a:ext>
            </a:extLst>
          </p:cNvPr>
          <p:cNvSpPr/>
          <p:nvPr/>
        </p:nvSpPr>
        <p:spPr>
          <a:xfrm>
            <a:off x="6685280" y="2617601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</p:spTree>
    <p:extLst>
      <p:ext uri="{BB962C8B-B14F-4D97-AF65-F5344CB8AC3E}">
        <p14:creationId xmlns:p14="http://schemas.microsoft.com/office/powerpoint/2010/main" val="17981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</p:spTree>
    <p:extLst>
      <p:ext uri="{BB962C8B-B14F-4D97-AF65-F5344CB8AC3E}">
        <p14:creationId xmlns:p14="http://schemas.microsoft.com/office/powerpoint/2010/main" val="13122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2133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Unlicensed 915 MHz band (902-928 MHz in North America)</a:t>
            </a:r>
          </a:p>
          <a:p>
            <a:pPr lvl="1"/>
            <a:r>
              <a:rPr lang="en-US" dirty="0"/>
              <a:t>EU: 863-870 MHz (notably less bandwidth)</a:t>
            </a:r>
          </a:p>
          <a:p>
            <a:pPr lvl="1"/>
            <a:r>
              <a:rPr lang="en-US" dirty="0"/>
              <a:t>China: 779-787 MHz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 err="1"/>
              <a:t>LoRaWAN</a:t>
            </a:r>
            <a:endParaRPr lang="en-US" b="1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4632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B0C9-AC03-99C2-A36F-60511FBD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1A7DB-2B16-9709-82B5-40C9779F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2133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WiFi</a:t>
            </a:r>
            <a:r>
              <a:rPr lang="en-US" dirty="0"/>
              <a:t> Lab due today</a:t>
            </a:r>
          </a:p>
          <a:p>
            <a:r>
              <a:rPr lang="en-US" dirty="0"/>
              <a:t>Lab: LoRa on Friday</a:t>
            </a:r>
          </a:p>
          <a:p>
            <a:endParaRPr lang="en-US" dirty="0"/>
          </a:p>
          <a:p>
            <a:r>
              <a:rPr lang="en-US" dirty="0"/>
              <a:t>Cellular Homework due next week Thursday</a:t>
            </a:r>
          </a:p>
          <a:p>
            <a:pPr lvl="1"/>
            <a:r>
              <a:rPr lang="en-US" dirty="0"/>
              <a:t>Last homework</a:t>
            </a:r>
          </a:p>
          <a:p>
            <a:pPr lvl="1"/>
            <a:r>
              <a:rPr lang="en-US" dirty="0"/>
              <a:t>Counts as double points</a:t>
            </a:r>
          </a:p>
          <a:p>
            <a:pPr lvl="1"/>
            <a:r>
              <a:rPr lang="en-US" dirty="0"/>
              <a:t>About half of you have made a reservation already</a:t>
            </a:r>
          </a:p>
          <a:p>
            <a:pPr lvl="2"/>
            <a:r>
              <a:rPr lang="en-US" dirty="0"/>
              <a:t>No duplicates, No MVNOs</a:t>
            </a:r>
          </a:p>
          <a:p>
            <a:pPr lvl="1"/>
            <a:endParaRPr lang="en-US" dirty="0"/>
          </a:p>
          <a:p>
            <a:r>
              <a:rPr lang="en-US" dirty="0"/>
              <a:t>Final Project out now</a:t>
            </a:r>
          </a:p>
          <a:p>
            <a:endParaRPr lang="en-US" dirty="0"/>
          </a:p>
          <a:p>
            <a:r>
              <a:rPr lang="en-US" dirty="0"/>
              <a:t>Only other graded item: Quiz3 on Tuesday, June 3rd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FD26-E964-25FB-C726-0433D279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1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LoRa vs. LoRaWAN</a:t>
            </a:r>
            <a:endParaRPr/>
          </a:p>
        </p:txBody>
      </p:sp>
      <p:sp>
        <p:nvSpPr>
          <p:cNvPr id="410" name="Google Shape;410;p8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22</a:t>
            </a:fld>
            <a:endParaRPr/>
          </a:p>
        </p:txBody>
      </p:sp>
      <p:pic>
        <p:nvPicPr>
          <p:cNvPr id="411" name="Google Shape;41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050" y="2897016"/>
            <a:ext cx="9481288" cy="334643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0"/>
          <p:cNvSpPr txBox="1"/>
          <p:nvPr/>
        </p:nvSpPr>
        <p:spPr>
          <a:xfrm>
            <a:off x="507631" y="6538913"/>
            <a:ext cx="9813875" cy="29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https://lora-developers.semtech.com/documentation/tech-papers-and-guides/lora-and-lorawan/</a:t>
            </a:r>
            <a:endParaRPr sz="216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A9B37C-582D-A3F5-6E8B-D225E263FE7B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10972800" cy="197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LoRa: physical layer protocol</a:t>
            </a:r>
          </a:p>
          <a:p>
            <a:r>
              <a:rPr lang="en-US" dirty="0" err="1"/>
              <a:t>LoRaWAN</a:t>
            </a:r>
            <a:r>
              <a:rPr lang="en-US" dirty="0"/>
              <a:t>: MAC and network layer</a:t>
            </a:r>
          </a:p>
          <a:p>
            <a:r>
              <a:rPr lang="en-US" dirty="0"/>
              <a:t>(In practice we often conflate LoRa and </a:t>
            </a:r>
            <a:r>
              <a:rPr lang="en-US" dirty="0" err="1"/>
              <a:t>LoRaWAN</a:t>
            </a:r>
            <a:r>
              <a:rPr lang="en-US" dirty="0"/>
              <a:t>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very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US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1"/>
            <a:r>
              <a:rPr lang="en-US" dirty="0"/>
              <a:t>Number of simultaneously decoded packets depends on decoders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unlicensed-band LPWAN approaches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4"/>
          <p:cNvSpPr txBox="1">
            <a:spLocks noGrp="1"/>
          </p:cNvSpPr>
          <p:nvPr>
            <p:ph type="title"/>
          </p:nvPr>
        </p:nvSpPr>
        <p:spPr>
          <a:xfrm>
            <a:off x="738249" y="107576"/>
            <a:ext cx="9352639" cy="9466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LoRaWAN star-of-stars topology</a:t>
            </a:r>
            <a:endParaRPr/>
          </a:p>
        </p:txBody>
      </p:sp>
      <p:sp>
        <p:nvSpPr>
          <p:cNvPr id="445" name="Google Shape;445;p84"/>
          <p:cNvSpPr txBox="1">
            <a:spLocks noGrp="1"/>
          </p:cNvSpPr>
          <p:nvPr>
            <p:ph type="sldNum" idx="12"/>
          </p:nvPr>
        </p:nvSpPr>
        <p:spPr>
          <a:xfrm>
            <a:off x="8359140" y="6356353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30</a:t>
            </a:fld>
            <a:endParaRPr/>
          </a:p>
        </p:txBody>
      </p:sp>
      <p:pic>
        <p:nvPicPr>
          <p:cNvPr id="446" name="Google Shape;446;p84" descr="Star-of-stars LoRaWAN topolog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914" y="1418603"/>
            <a:ext cx="6953309" cy="449083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4"/>
          <p:cNvSpPr txBox="1"/>
          <p:nvPr/>
        </p:nvSpPr>
        <p:spPr>
          <a:xfrm>
            <a:off x="738249" y="6273791"/>
            <a:ext cx="9623581" cy="48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https://www.researchgate.net/publication/360965985_LoRaWAN_Communication_Protocols_A_Comprehensive_Survey_under_an_Energy_Efficiency_Perspective</a:t>
            </a:r>
            <a:endParaRPr sz="2160"/>
          </a:p>
        </p:txBody>
      </p:sp>
      <p:sp>
        <p:nvSpPr>
          <p:cNvPr id="448" name="Google Shape;448;p84"/>
          <p:cNvSpPr txBox="1"/>
          <p:nvPr/>
        </p:nvSpPr>
        <p:spPr>
          <a:xfrm>
            <a:off x="5057028" y="1750718"/>
            <a:ext cx="3195490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gateway is a star network</a:t>
            </a:r>
            <a:endParaRPr sz="2160"/>
          </a:p>
        </p:txBody>
      </p:sp>
      <p:sp>
        <p:nvSpPr>
          <p:cNvPr id="449" name="Google Shape;449;p84"/>
          <p:cNvSpPr txBox="1"/>
          <p:nvPr/>
        </p:nvSpPr>
        <p:spPr>
          <a:xfrm>
            <a:off x="5550039" y="4269988"/>
            <a:ext cx="2663407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gateways connect to a LoRaWAN backend</a:t>
            </a:r>
            <a:endParaRPr sz="216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B075-0881-A0E4-02AE-3A8E90CA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about LoRa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086F-379B-51DD-6508-1EDB5CAE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LoRa PHY is patented</a:t>
            </a:r>
          </a:p>
          <a:p>
            <a:r>
              <a:rPr lang="en-US" dirty="0"/>
              <a:t>Hardware controlled by </a:t>
            </a:r>
            <a:r>
              <a:rPr lang="en-US" dirty="0" err="1"/>
              <a:t>Semtech</a:t>
            </a:r>
            <a:endParaRPr lang="en-US" dirty="0"/>
          </a:p>
          <a:p>
            <a:pPr lvl="1"/>
            <a:r>
              <a:rPr lang="en-US" dirty="0"/>
              <a:t>Good for interoperability</a:t>
            </a:r>
          </a:p>
          <a:p>
            <a:endParaRPr lang="en-US" dirty="0"/>
          </a:p>
          <a:p>
            <a:r>
              <a:rPr lang="en-US" dirty="0"/>
              <a:t>Openness? Innovation?</a:t>
            </a:r>
          </a:p>
          <a:p>
            <a:pPr lvl="1"/>
            <a:r>
              <a:rPr lang="en-US" dirty="0"/>
              <a:t>Less good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055F7-BBC9-AC85-E2F6-29667B70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5" name="Google Shape;484;p88">
            <a:extLst>
              <a:ext uri="{FF2B5EF4-FFF2-40B4-BE49-F238E27FC236}">
                <a16:creationId xmlns:a16="http://schemas.microsoft.com/office/drawing/2014/main" id="{F2B6C603-B20D-1413-DF9A-7C55EC899675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042" y="2910625"/>
            <a:ext cx="5859352" cy="2923416"/>
          </a:xfrm>
          <a:prstGeom prst="rect">
            <a:avLst/>
          </a:prstGeom>
          <a:noFill/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4032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AAF4-6ED3-DE0C-F48E-128F6ACD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a </a:t>
            </a:r>
            <a:r>
              <a:rPr lang="en-US" dirty="0" err="1"/>
              <a:t>LoRaWAN</a:t>
            </a:r>
            <a:r>
              <a:rPr lang="en-US" dirty="0"/>
              <a:t>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8F852-CE93-790D-7C77-CD8EA524F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modes:</a:t>
            </a:r>
          </a:p>
          <a:p>
            <a:pPr lvl="1"/>
            <a:r>
              <a:rPr lang="en-US" dirty="0"/>
              <a:t>OTAA (Over the air activation): Dynamic join procedure that sets up security keys</a:t>
            </a:r>
          </a:p>
          <a:p>
            <a:pPr lvl="1"/>
            <a:r>
              <a:rPr lang="en-US" dirty="0"/>
              <a:t>ABP (Activation By Personalization): Legacy approach with pre-shared security keys</a:t>
            </a:r>
          </a:p>
          <a:p>
            <a:pPr lvl="1"/>
            <a:endParaRPr lang="en-US" dirty="0"/>
          </a:p>
          <a:p>
            <a:r>
              <a:rPr lang="en-US" dirty="0"/>
              <a:t>OTAA Joining: two packets</a:t>
            </a:r>
          </a:p>
          <a:p>
            <a:pPr lvl="1"/>
            <a:r>
              <a:rPr lang="en-US" dirty="0"/>
              <a:t>Join-request: from end device to the Network Server</a:t>
            </a:r>
          </a:p>
          <a:p>
            <a:pPr lvl="1"/>
            <a:r>
              <a:rPr lang="en-US" dirty="0"/>
              <a:t>Join-accept: from Network Server to the end device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B3DA-FE08-2507-53B3-DBA4C7D4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82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0"/>
          <p:cNvSpPr txBox="1">
            <a:spLocks noGrp="1"/>
          </p:cNvSpPr>
          <p:nvPr>
            <p:ph type="title"/>
          </p:nvPr>
        </p:nvSpPr>
        <p:spPr>
          <a:xfrm>
            <a:off x="738249" y="107576"/>
            <a:ext cx="9352639" cy="9466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OTAA Join Procedure</a:t>
            </a:r>
            <a:endParaRPr/>
          </a:p>
        </p:txBody>
      </p:sp>
      <p:sp>
        <p:nvSpPr>
          <p:cNvPr id="497" name="Google Shape;497;p90"/>
          <p:cNvSpPr txBox="1">
            <a:spLocks noGrp="1"/>
          </p:cNvSpPr>
          <p:nvPr>
            <p:ph type="body" idx="1"/>
          </p:nvPr>
        </p:nvSpPr>
        <p:spPr>
          <a:xfrm>
            <a:off x="738255" y="1151073"/>
            <a:ext cx="3878266" cy="50258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 fontScale="92500" lnSpcReduction="10000"/>
          </a:bodyPr>
          <a:lstStyle/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Device knows three things: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AppEUI</a:t>
            </a:r>
            <a:r>
              <a:rPr lang="en-US" sz="1680" dirty="0"/>
              <a:t>: Identifier for the application the device uses on the application server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DevEUI</a:t>
            </a:r>
            <a:r>
              <a:rPr lang="en-US" sz="1680" dirty="0"/>
              <a:t>: Device ID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AppKey</a:t>
            </a:r>
            <a:r>
              <a:rPr lang="en-US" sz="1680" dirty="0"/>
              <a:t>: AES-128 bit secret registered with the network server</a:t>
            </a:r>
            <a:endParaRPr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Join Request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/>
              <a:t>Device sends</a:t>
            </a:r>
            <a:br>
              <a:rPr lang="en-US" sz="1680" dirty="0"/>
            </a:br>
            <a:r>
              <a:rPr lang="en-US" sz="1680" dirty="0"/>
              <a:t>(</a:t>
            </a:r>
            <a:r>
              <a:rPr lang="en-US" sz="1680" dirty="0" err="1"/>
              <a:t>AppEUI</a:t>
            </a:r>
            <a:r>
              <a:rPr lang="en-US" sz="1680" dirty="0"/>
              <a:t>, </a:t>
            </a:r>
            <a:r>
              <a:rPr lang="en-US" sz="1680" dirty="0" err="1"/>
              <a:t>DevEUI</a:t>
            </a:r>
            <a:r>
              <a:rPr lang="en-US" sz="1680" dirty="0"/>
              <a:t>, Nonce) and MIC using </a:t>
            </a:r>
            <a:r>
              <a:rPr lang="en-US" sz="1680" dirty="0" err="1"/>
              <a:t>AppKey</a:t>
            </a:r>
            <a:endParaRPr sz="1680"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Join Accept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/>
              <a:t>Network server responds with </a:t>
            </a:r>
            <a:r>
              <a:rPr lang="en-US" sz="1680" dirty="0" err="1"/>
              <a:t>AppNonce</a:t>
            </a:r>
            <a:r>
              <a:rPr lang="en-US" sz="1680" dirty="0"/>
              <a:t> encrypted with </a:t>
            </a:r>
            <a:r>
              <a:rPr lang="en-US" sz="1680" dirty="0" err="1"/>
              <a:t>AppKey</a:t>
            </a:r>
            <a:endParaRPr sz="1680"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Device and network server compute the same </a:t>
            </a:r>
            <a:r>
              <a:rPr lang="en-US" sz="1680" dirty="0" err="1"/>
              <a:t>AppSKey</a:t>
            </a:r>
            <a:r>
              <a:rPr lang="en-US" sz="1680" dirty="0"/>
              <a:t> to encrypt all future payloads</a:t>
            </a:r>
            <a:endParaRPr dirty="0"/>
          </a:p>
        </p:txBody>
      </p:sp>
      <p:sp>
        <p:nvSpPr>
          <p:cNvPr id="498" name="Google Shape;498;p90"/>
          <p:cNvSpPr txBox="1">
            <a:spLocks noGrp="1"/>
          </p:cNvSpPr>
          <p:nvPr>
            <p:ph type="sldNum" idx="12"/>
          </p:nvPr>
        </p:nvSpPr>
        <p:spPr>
          <a:xfrm>
            <a:off x="8359140" y="6356353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35</a:t>
            </a:fld>
            <a:endParaRPr/>
          </a:p>
        </p:txBody>
      </p:sp>
      <p:pic>
        <p:nvPicPr>
          <p:cNvPr id="499" name="Google Shape;499;p90" descr="alt_tex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975" y="1554490"/>
            <a:ext cx="6702342" cy="4178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always manage your own network</a:t>
            </a:r>
          </a:p>
          <a:p>
            <a:pPr lvl="1"/>
            <a:r>
              <a:rPr lang="en-US" dirty="0"/>
              <a:t>Buy a gateway and run whatever backend software you want</a:t>
            </a:r>
          </a:p>
          <a:p>
            <a:endParaRPr lang="en-US" dirty="0"/>
          </a:p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Anyone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774E-0A9C-617E-AA8A-C325307C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Things Network gateways (Spring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4727-3EC9-6273-3C39-12667271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9F229-C9FA-11E9-E97C-3DDB008D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4" y="1126487"/>
            <a:ext cx="8765006" cy="41495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F736D2-B270-0242-761F-BE82A866F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433060"/>
            <a:ext cx="8490685" cy="1104900"/>
          </a:xfrm>
        </p:spPr>
        <p:txBody>
          <a:bodyPr>
            <a:normAutofit fontScale="92500"/>
          </a:bodyPr>
          <a:lstStyle/>
          <a:p>
            <a:r>
              <a:rPr lang="en-US" dirty="0"/>
              <a:t>21000 gateways active in last two weeks (May 2025)</a:t>
            </a:r>
          </a:p>
          <a:p>
            <a:r>
              <a:rPr lang="en-US" dirty="0"/>
              <a:t>Closest to Evanston is in Niles ~10 miles away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EE74B-BCCD-9866-2DB3-70C69428A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4481" y="2011230"/>
            <a:ext cx="2834640" cy="39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96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1F77-BBEE-32F2-91B6-F0F1A585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gateways (Spring 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51DA1-CB80-6FE7-7747-9D40351E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37679-D1E5-1432-1195-56E2F182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8" y="914400"/>
            <a:ext cx="5625761" cy="36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3D657-3DD6-B4D0-F6DE-56DCBE4E3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269" y="353456"/>
            <a:ext cx="3085297" cy="201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B8D5A-D00D-0FF5-F4BE-B1B51CCA1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08" y="2544540"/>
            <a:ext cx="3288458" cy="2759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2773A-CA28-B295-7006-FC40FB3D2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732" y="1842984"/>
            <a:ext cx="2465591" cy="3959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C59D21-1F96-82D5-D497-8642482F1BE3}"/>
              </a:ext>
            </a:extLst>
          </p:cNvPr>
          <p:cNvSpPr txBox="1"/>
          <p:nvPr/>
        </p:nvSpPr>
        <p:spPr>
          <a:xfrm>
            <a:off x="497498" y="5015016"/>
            <a:ext cx="101705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/>
            <a:r>
              <a:rPr lang="en-US" sz="1400" dirty="0"/>
              <a:t>May 2022:	800,000 hotspots, with +80K in last 30 days</a:t>
            </a:r>
          </a:p>
          <a:p>
            <a:pPr>
              <a:tabLst>
                <a:tab pos="1141413" algn="l"/>
              </a:tabLst>
            </a:pPr>
            <a:r>
              <a:rPr lang="en-US" sz="1400" dirty="0"/>
              <a:t>Feb 2023:	980,000 hotspots, with +3K in last 30 days</a:t>
            </a:r>
          </a:p>
          <a:p>
            <a:pPr>
              <a:tabLst>
                <a:tab pos="1141413" algn="l"/>
              </a:tabLst>
            </a:pPr>
            <a:r>
              <a:rPr lang="en-US" sz="1400" dirty="0"/>
              <a:t>May 2025:	285,000 hotspots… I think they pruned dead gateways, but also rewards seem to be reduced lately</a:t>
            </a:r>
          </a:p>
          <a:p>
            <a:pPr>
              <a:tabLst>
                <a:tab pos="1141413" algn="l"/>
              </a:tabLst>
            </a:pPr>
            <a:endParaRPr lang="en-US" sz="1400" dirty="0"/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1413" algn="l"/>
              </a:tabLst>
            </a:pPr>
            <a:r>
              <a:rPr lang="en-US" sz="1400" dirty="0"/>
              <a:t>Several gateways in Evanston, including one on far south side of campus</a:t>
            </a:r>
          </a:p>
        </p:txBody>
      </p:sp>
    </p:spTree>
    <p:extLst>
      <p:ext uri="{BB962C8B-B14F-4D97-AF65-F5344CB8AC3E}">
        <p14:creationId xmlns:p14="http://schemas.microsoft.com/office/powerpoint/2010/main" val="19602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Cellular?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~350,000 sites across ~150,000 towers</a:t>
            </a:r>
          </a:p>
          <a:p>
            <a:pPr lvl="1"/>
            <a:r>
              <a:rPr lang="en-US" sz="2000" dirty="0"/>
              <a:t>In the just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Sigfox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Sigfox Technical Overview</a:t>
            </a:r>
            <a:endParaRPr lang="en-US" dirty="0"/>
          </a:p>
          <a:p>
            <a:pPr lvl="1"/>
            <a:r>
              <a:rPr lang="en-US" dirty="0"/>
              <a:t>IETF Descriptions</a:t>
            </a:r>
            <a:endParaRPr lang="en-US" dirty="0">
              <a:hlinkClick r:id="rId5"/>
            </a:endParaRPr>
          </a:p>
          <a:p>
            <a:pPr lvl="2"/>
            <a:r>
              <a:rPr lang="en-US" sz="1600" dirty="0">
                <a:hlinkClick r:id="rId5"/>
              </a:rPr>
              <a:t>https://www.ietf.org/proceedings/97/slides/slides-97-lpwan-25-sigfox-system-description-00.pdf</a:t>
            </a:r>
            <a:endParaRPr lang="en-US" sz="1600" dirty="0"/>
          </a:p>
          <a:p>
            <a:pPr lvl="2"/>
            <a:r>
              <a:rPr lang="en-US" sz="1600" dirty="0">
                <a:hlinkClick r:id="rId6"/>
              </a:rPr>
              <a:t>https://tools.ietf.org/html/draft-zuniga-lpwan-sigfox-system-description-04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5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28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b="1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33606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low-rate (600 bps), very long-range (10+ km) communication</a:t>
            </a:r>
          </a:p>
          <a:p>
            <a:endParaRPr lang="en-US" dirty="0"/>
          </a:p>
          <a:p>
            <a:r>
              <a:rPr lang="en-US" dirty="0"/>
              <a:t>Star-topology networks, with always-listening gateways</a:t>
            </a:r>
          </a:p>
          <a:p>
            <a:pPr lvl="1"/>
            <a:r>
              <a:rPr lang="en-US" dirty="0"/>
              <a:t>Any number of low-power end devices</a:t>
            </a:r>
          </a:p>
          <a:p>
            <a:pPr lvl="1"/>
            <a:endParaRPr lang="en-US" dirty="0"/>
          </a:p>
          <a:p>
            <a:r>
              <a:rPr lang="en-US" dirty="0"/>
              <a:t>Uplink-focused communication</a:t>
            </a:r>
          </a:p>
          <a:p>
            <a:endParaRPr lang="en-US" dirty="0"/>
          </a:p>
          <a:p>
            <a:r>
              <a:rPr lang="en-US" dirty="0"/>
              <a:t>Applications: very low-rate metering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5" name="Google Shape;132;p22">
            <a:extLst>
              <a:ext uri="{FF2B5EF4-FFF2-40B4-BE49-F238E27FC236}">
                <a16:creationId xmlns:a16="http://schemas.microsoft.com/office/drawing/2014/main" id="{DA5E9D84-F177-4966-8FD8-25F94419A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9404" y="228600"/>
            <a:ext cx="266099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21CC7-2E48-F54F-900D-BFA8F02C3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434" y="4498340"/>
            <a:ext cx="23876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Unlicensed-band communication</a:t>
            </a:r>
          </a:p>
          <a:p>
            <a:pPr lvl="1"/>
            <a:r>
              <a:rPr lang="en-US" dirty="0"/>
              <a:t>Europe 868 </a:t>
            </a:r>
            <a:r>
              <a:rPr lang="en-US" dirty="0" err="1"/>
              <a:t>MHz.</a:t>
            </a:r>
            <a:r>
              <a:rPr lang="en-US" dirty="0"/>
              <a:t> US 902-928 MHz (915 MHz band)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Ultra-narrowband 600 Hz (100 Hz Europe) channel bandwidth</a:t>
            </a:r>
          </a:p>
          <a:p>
            <a:pPr lvl="1"/>
            <a:r>
              <a:rPr lang="en-US" dirty="0"/>
              <a:t>Detection only needs to occur at very specific frequency</a:t>
            </a:r>
          </a:p>
          <a:p>
            <a:pPr lvl="1"/>
            <a:r>
              <a:rPr lang="en-US" dirty="0"/>
              <a:t>Helps improve signal-to-noise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FA95-701B-414E-BFF2-919E8908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99" y="4905198"/>
            <a:ext cx="6725589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7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A609-9D1C-41CE-A2E8-4ECD3336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unbalanced uplink and downlink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E8DD-BBCF-416E-8709-66E70766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Uplink</a:t>
            </a:r>
          </a:p>
          <a:p>
            <a:pPr lvl="1"/>
            <a:r>
              <a:rPr lang="en-US" dirty="0"/>
              <a:t>600 Hz bandwidth, 600 bps, DBPSK</a:t>
            </a:r>
          </a:p>
          <a:p>
            <a:r>
              <a:rPr lang="en-US" dirty="0"/>
              <a:t>Downlink</a:t>
            </a:r>
          </a:p>
          <a:p>
            <a:pPr lvl="1"/>
            <a:r>
              <a:rPr lang="en-US" dirty="0"/>
              <a:t>1.5 kHz bandwidth, 600 bps, GFSK</a:t>
            </a:r>
          </a:p>
          <a:p>
            <a:pPr lvl="1"/>
            <a:endParaRPr lang="en-US" dirty="0"/>
          </a:p>
          <a:p>
            <a:r>
              <a:rPr lang="en-US" dirty="0"/>
              <a:t>Particularly designed for Europe</a:t>
            </a:r>
          </a:p>
          <a:p>
            <a:pPr lvl="1"/>
            <a:r>
              <a:rPr lang="en-US" dirty="0"/>
              <a:t>Uplink on 1% duty cycle channel, up to 14 dBm</a:t>
            </a:r>
          </a:p>
          <a:p>
            <a:pPr lvl="1"/>
            <a:r>
              <a:rPr lang="en-US" dirty="0"/>
              <a:t>Downlink on 10% duty cycle channel, up to 27 dBm</a:t>
            </a:r>
          </a:p>
          <a:p>
            <a:pPr lvl="1"/>
            <a:endParaRPr lang="en-US" dirty="0"/>
          </a:p>
          <a:p>
            <a:r>
              <a:rPr lang="en-US" dirty="0"/>
              <a:t>Works fine in US too</a:t>
            </a:r>
          </a:p>
          <a:p>
            <a:pPr lvl="1"/>
            <a:r>
              <a:rPr lang="en-US" dirty="0"/>
              <a:t>Gets more power (24 dBm up is typical, up to 32 dBm down) and more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2CBCD-EE82-4907-B75F-63F43610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5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72B1-7B9E-4A05-BFFC-2A9CA496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5BC9-589E-4026-9F0A-7271E874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transmit at 100-600 bps?</a:t>
            </a:r>
          </a:p>
          <a:p>
            <a:pPr lvl="1"/>
            <a:r>
              <a:rPr lang="en-US" dirty="0"/>
              <a:t>For greatly increased link budget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Link budget: 150-160 dBm</a:t>
            </a:r>
          </a:p>
          <a:p>
            <a:pPr lvl="1"/>
            <a:r>
              <a:rPr lang="en-US" dirty="0"/>
              <a:t>Assuming Tx at ~20 dBm</a:t>
            </a:r>
          </a:p>
          <a:p>
            <a:pPr lvl="1"/>
            <a:r>
              <a:rPr lang="en-US" dirty="0"/>
              <a:t>Means Rx Sensitivity of -130 dBm (10 dBm better than </a:t>
            </a:r>
            <a:r>
              <a:rPr lang="en-US" dirty="0" err="1"/>
              <a:t>LoRaWAN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Resulting range: 10-15 km in urban environments</a:t>
            </a:r>
          </a:p>
          <a:p>
            <a:pPr lvl="1"/>
            <a:r>
              <a:rPr lang="en-US" dirty="0"/>
              <a:t>Except that buildings lead to dead spots in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39636-CDDA-49E4-B77C-78E8BCB2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8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Aloha-style access control (send whenever)</a:t>
            </a:r>
          </a:p>
          <a:p>
            <a:pPr lvl="1"/>
            <a:r>
              <a:rPr lang="en-US" dirty="0"/>
              <a:t>No acknowledgements!</a:t>
            </a:r>
          </a:p>
          <a:p>
            <a:r>
              <a:rPr lang="en-US" dirty="0"/>
              <a:t>Send message three times for increased reliability</a:t>
            </a:r>
          </a:p>
          <a:p>
            <a:pPr lvl="1"/>
            <a:r>
              <a:rPr lang="en-US" dirty="0"/>
              <a:t>Then listen for downlink at a set period later on a known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06838-B713-4D41-818C-D6B26357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87" y="3268551"/>
            <a:ext cx="8785614" cy="2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9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A573-9873-45B3-B34A-0E19C5B4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uplink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66F-424B-478E-8F5D-B4A596EB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146490"/>
            <a:ext cx="10972800" cy="3025710"/>
          </a:xfrm>
        </p:spPr>
        <p:txBody>
          <a:bodyPr>
            <a:normAutofit/>
          </a:bodyPr>
          <a:lstStyle/>
          <a:p>
            <a:r>
              <a:rPr lang="en-US" dirty="0"/>
              <a:t>Up to 29 bytes total per packet</a:t>
            </a:r>
          </a:p>
          <a:p>
            <a:pPr lvl="1"/>
            <a:r>
              <a:rPr lang="en-US" dirty="0"/>
              <a:t>Payload: up to </a:t>
            </a:r>
            <a:r>
              <a:rPr lang="en-US" b="1" dirty="0"/>
              <a:t>12 bytes</a:t>
            </a:r>
            <a:r>
              <a:rPr lang="en-US" dirty="0"/>
              <a:t> 😱</a:t>
            </a:r>
          </a:p>
          <a:p>
            <a:pPr lvl="1"/>
            <a:endParaRPr lang="en-US" dirty="0"/>
          </a:p>
          <a:p>
            <a:r>
              <a:rPr lang="en-US" dirty="0"/>
              <a:t>Other fields</a:t>
            </a:r>
          </a:p>
          <a:p>
            <a:pPr lvl="1"/>
            <a:r>
              <a:rPr lang="en-US" dirty="0"/>
              <a:t>Preamble + Frame Sync are really a 6 byte field for radio sync</a:t>
            </a:r>
          </a:p>
          <a:p>
            <a:pPr lvl="1"/>
            <a:r>
              <a:rPr lang="en-US" dirty="0"/>
              <a:t>Authentication: 2-5 bytes</a:t>
            </a:r>
          </a:p>
          <a:p>
            <a:pPr lvl="1"/>
            <a:r>
              <a:rPr lang="en-US" dirty="0"/>
              <a:t>Frame Check Sequence: 16-bit CRC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5B14-5894-4C3F-891D-1253EEE4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8265-EFEF-40B0-9CCC-72F458E3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10" y="1143000"/>
            <a:ext cx="9906787" cy="17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93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why faster bitrate in the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size up to 29 bytes (232 bits)</a:t>
            </a:r>
          </a:p>
          <a:p>
            <a:pPr lvl="1"/>
            <a:r>
              <a:rPr lang="en-US" dirty="0"/>
              <a:t>At 100 bps: 2.32 seconds on air</a:t>
            </a:r>
          </a:p>
          <a:p>
            <a:pPr lvl="1"/>
            <a:r>
              <a:rPr lang="en-US" dirty="0"/>
              <a:t>At 600 bps: 0.387 seconds on air</a:t>
            </a:r>
          </a:p>
          <a:p>
            <a:pPr lvl="1"/>
            <a:endParaRPr lang="en-US" dirty="0"/>
          </a:p>
          <a:p>
            <a:r>
              <a:rPr lang="en-US" dirty="0"/>
              <a:t>Maximum dwell time for 915 MHz band: 400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downlink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05100"/>
            <a:ext cx="10972800" cy="3467100"/>
          </a:xfrm>
        </p:spPr>
        <p:txBody>
          <a:bodyPr/>
          <a:lstStyle/>
          <a:p>
            <a:r>
              <a:rPr lang="en-US" dirty="0"/>
              <a:t>Similar structure, 28 bytes total</a:t>
            </a:r>
          </a:p>
          <a:p>
            <a:pPr lvl="1"/>
            <a:r>
              <a:rPr lang="en-US" dirty="0"/>
              <a:t>Payload: up to 8 bytes</a:t>
            </a:r>
          </a:p>
          <a:p>
            <a:pPr lvl="1"/>
            <a:endParaRPr lang="en-US" dirty="0"/>
          </a:p>
          <a:p>
            <a:r>
              <a:rPr lang="en-US" dirty="0"/>
              <a:t>Larger preamble + frame sync of 13 bytes</a:t>
            </a:r>
          </a:p>
          <a:p>
            <a:endParaRPr lang="en-US" dirty="0"/>
          </a:p>
          <a:p>
            <a:r>
              <a:rPr lang="en-US" dirty="0"/>
              <a:t>Error Correcting Code for increased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F469-F251-4030-848E-D011D21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1" y="1276228"/>
            <a:ext cx="8184546" cy="1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514F-E578-4083-A202-E86BAB0C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6838-1777-48D4-9D49-83CE43EE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Proprietary network with managed deployment</a:t>
            </a:r>
          </a:p>
          <a:p>
            <a:pPr lvl="1"/>
            <a:r>
              <a:rPr lang="en-US" dirty="0"/>
              <a:t>Like cellular networks</a:t>
            </a:r>
          </a:p>
          <a:p>
            <a:pPr lvl="1"/>
            <a:r>
              <a:rPr lang="en-US" dirty="0"/>
              <a:t>Sigfox deploys networks and transports data</a:t>
            </a:r>
          </a:p>
          <a:p>
            <a:pPr lvl="1"/>
            <a:r>
              <a:rPr lang="en-US" dirty="0"/>
              <a:t>140 uplink messages plus 4 downlink message per day</a:t>
            </a:r>
          </a:p>
          <a:p>
            <a:endParaRPr lang="en-US" dirty="0"/>
          </a:p>
          <a:p>
            <a:r>
              <a:rPr lang="en-US" dirty="0"/>
              <a:t>Connectionless communication</a:t>
            </a:r>
          </a:p>
          <a:p>
            <a:pPr lvl="1"/>
            <a:r>
              <a:rPr lang="en-US" dirty="0"/>
              <a:t>Devices are registered with the networks</a:t>
            </a:r>
          </a:p>
          <a:p>
            <a:pPr lvl="1"/>
            <a:r>
              <a:rPr lang="en-US" dirty="0"/>
              <a:t>Keys are provided in the software image</a:t>
            </a:r>
          </a:p>
          <a:p>
            <a:pPr lvl="1"/>
            <a:r>
              <a:rPr lang="en-US" dirty="0"/>
              <a:t>Any deployed Sigfox gateway can collect transmitted data</a:t>
            </a:r>
          </a:p>
          <a:p>
            <a:pPr lvl="2"/>
            <a:r>
              <a:rPr lang="en-US" dirty="0"/>
              <a:t>Enables mobile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F664-8182-4CBE-8FB6-2FA5507A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coverage (Spring 2025)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90A54-A417-E357-C964-6FC0D23A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focused on US coverage right now (coverage is blue)</a:t>
            </a:r>
          </a:p>
          <a:p>
            <a:pPr lvl="1"/>
            <a:r>
              <a:rPr lang="en-US" dirty="0"/>
              <a:t>Much higher availability in Europe</a:t>
            </a:r>
          </a:p>
          <a:p>
            <a:pPr lvl="1"/>
            <a:r>
              <a:rPr lang="en-US" dirty="0"/>
              <a:t>No longer planned rollout in US (purple)</a:t>
            </a:r>
          </a:p>
          <a:p>
            <a:pPr lvl="1"/>
            <a:endParaRPr lang="en-US" dirty="0"/>
          </a:p>
          <a:p>
            <a:r>
              <a:rPr lang="en-US" dirty="0"/>
              <a:t>January 2022</a:t>
            </a:r>
          </a:p>
          <a:p>
            <a:pPr lvl="1"/>
            <a:r>
              <a:rPr lang="en-US" dirty="0"/>
              <a:t>Sigfox filed for bankruptcy</a:t>
            </a:r>
          </a:p>
          <a:p>
            <a:pPr lvl="1"/>
            <a:endParaRPr lang="en-US" dirty="0"/>
          </a:p>
          <a:p>
            <a:r>
              <a:rPr lang="en-US" dirty="0"/>
              <a:t>April 2022</a:t>
            </a:r>
          </a:p>
          <a:p>
            <a:pPr lvl="1"/>
            <a:r>
              <a:rPr lang="en-US" dirty="0"/>
              <a:t>Sigfox purchased by </a:t>
            </a:r>
            <a:r>
              <a:rPr lang="en-US" dirty="0" err="1"/>
              <a:t>UnaBiz</a:t>
            </a:r>
            <a:endParaRPr lang="en-US" dirty="0"/>
          </a:p>
          <a:p>
            <a:pPr lvl="1"/>
            <a:r>
              <a:rPr lang="en-US" dirty="0"/>
              <a:t>Renamed: Sigfox “0G” Technology</a:t>
            </a:r>
          </a:p>
          <a:p>
            <a:pPr lvl="1"/>
            <a:endParaRPr lang="en-US" dirty="0"/>
          </a:p>
          <a:p>
            <a:r>
              <a:rPr lang="en-US" dirty="0"/>
              <a:t>December 2024</a:t>
            </a:r>
          </a:p>
          <a:p>
            <a:pPr lvl="1"/>
            <a:r>
              <a:rPr lang="en-US" dirty="0"/>
              <a:t>Reports 14 million connected devices worldwide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C798C-F212-7880-409C-0AF00E0DD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994" y="466899"/>
            <a:ext cx="4779645" cy="3006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952DB-C4BB-283C-3FE7-09218DD83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813" y="3657600"/>
            <a:ext cx="3755915" cy="2432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D0D17-A391-1C26-BD3D-308CB525E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408" y="4394387"/>
            <a:ext cx="2410862" cy="1777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9D1B7-6773-C2CE-26EB-3FBF1DA4A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563" y="1365896"/>
            <a:ext cx="1736707" cy="17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Many</a:t>
            </a:r>
            <a:r>
              <a:rPr lang="en-US" dirty="0"/>
              <a:t> devices that aren’t doing very much</a:t>
            </a:r>
          </a:p>
          <a:p>
            <a:pPr lvl="1"/>
            <a:r>
              <a:rPr lang="en-US" dirty="0"/>
              <a:t>Simple status monitoring (water, electric, etc.)</a:t>
            </a:r>
          </a:p>
          <a:p>
            <a:pPr lvl="2"/>
            <a:r>
              <a:rPr lang="en-US" dirty="0"/>
              <a:t>Not metering necessarily, but activity detection</a:t>
            </a:r>
          </a:p>
          <a:p>
            <a:pPr lvl="2"/>
            <a:r>
              <a:rPr lang="en-US" dirty="0"/>
              <a:t>Did a breaker trip?, is water flowing?, etc.</a:t>
            </a:r>
          </a:p>
          <a:p>
            <a:pPr lvl="2"/>
            <a:endParaRPr lang="en-US" dirty="0"/>
          </a:p>
          <a:p>
            <a:r>
              <a:rPr lang="en-US" dirty="0"/>
              <a:t>Definitely no code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9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b="1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0097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6900B7-96A9-86B7-4288-940F9177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8090" y="350543"/>
            <a:ext cx="2856293" cy="28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standard for LPWANs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802.11ah (</a:t>
            </a:r>
            <a:r>
              <a:rPr lang="en-US" dirty="0" err="1"/>
              <a:t>HaLow</a:t>
            </a:r>
            <a:r>
              <a:rPr lang="en-US" dirty="0"/>
              <a:t>) standard in 2016</a:t>
            </a:r>
          </a:p>
          <a:p>
            <a:pPr lvl="1"/>
            <a:r>
              <a:rPr lang="en-US" dirty="0"/>
              <a:t>First real hardware in 2020</a:t>
            </a:r>
          </a:p>
          <a:p>
            <a:pPr lvl="1"/>
            <a:r>
              <a:rPr lang="en-US" dirty="0"/>
              <a:t>Hardware and dev kits available (</a:t>
            </a:r>
            <a:r>
              <a:rPr lang="en-US" dirty="0" err="1"/>
              <a:t>Heltec</a:t>
            </a:r>
            <a:r>
              <a:rPr lang="en-US" dirty="0"/>
              <a:t> makes one)</a:t>
            </a:r>
          </a:p>
          <a:p>
            <a:pPr lvl="1"/>
            <a:r>
              <a:rPr lang="en-US" dirty="0"/>
              <a:t>Unclear if there are real-world devices, but things are improving</a:t>
            </a:r>
          </a:p>
          <a:p>
            <a:pPr lvl="1"/>
            <a:endParaRPr lang="en-US" dirty="0"/>
          </a:p>
          <a:p>
            <a:r>
              <a:rPr lang="en-US" dirty="0"/>
              <a:t>Focus on the indoor-to-outdoor scenario</a:t>
            </a:r>
          </a:p>
          <a:p>
            <a:pPr lvl="1"/>
            <a:r>
              <a:rPr lang="en-US" dirty="0"/>
              <a:t>Medium range (maximum 1 km, so expect 100s of meters)</a:t>
            </a:r>
          </a:p>
          <a:p>
            <a:pPr lvl="1"/>
            <a:endParaRPr lang="en-US" dirty="0"/>
          </a:p>
          <a:p>
            <a:r>
              <a:rPr lang="en-US" dirty="0"/>
              <a:t>915 MHz communication</a:t>
            </a:r>
          </a:p>
          <a:p>
            <a:pPr lvl="1"/>
            <a:r>
              <a:rPr lang="en-US" b="1" dirty="0"/>
              <a:t>NOT </a:t>
            </a:r>
            <a:r>
              <a:rPr lang="en-US" dirty="0"/>
              <a:t>interoperable with other 802.11 access points and devices</a:t>
            </a:r>
          </a:p>
          <a:p>
            <a:pPr lvl="1"/>
            <a:endParaRPr lang="en-US" dirty="0"/>
          </a:p>
          <a:p>
            <a:r>
              <a:rPr lang="en-US" dirty="0"/>
              <a:t>Theoretically up to 356 Mbps</a:t>
            </a:r>
          </a:p>
          <a:p>
            <a:pPr lvl="1"/>
            <a:r>
              <a:rPr lang="en-US" dirty="0"/>
              <a:t>Practically, most devices are expected to implement 150 kbps to 8 Mbps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4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62DD-BF50-47FD-83AD-1CFC90EC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allows multiple bandwidth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84A67-3391-406B-96DD-AC5566C1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E87BC1-2A81-40AB-B6FF-1FA3E583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600" y="1143000"/>
            <a:ext cx="8977687" cy="50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97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881C-8450-FBA1-491E-3B7DF31E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frequency bands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E17D-94A8-A019-9AD5-81B43D39F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119" y="1143000"/>
            <a:ext cx="6048275" cy="5029200"/>
          </a:xfrm>
        </p:spPr>
        <p:txBody>
          <a:bodyPr/>
          <a:lstStyle/>
          <a:p>
            <a:r>
              <a:rPr lang="en-US" dirty="0"/>
              <a:t>Frequency and available bandwidth vary by region</a:t>
            </a:r>
          </a:p>
          <a:p>
            <a:pPr lvl="1"/>
            <a:r>
              <a:rPr lang="en-US" dirty="0"/>
              <a:t>16 MHz allocation possible in US/China</a:t>
            </a:r>
          </a:p>
          <a:p>
            <a:pPr lvl="1"/>
            <a:r>
              <a:rPr lang="en-US" dirty="0"/>
              <a:t>4 MHz max in Europe</a:t>
            </a:r>
          </a:p>
          <a:p>
            <a:pPr lvl="1"/>
            <a:endParaRPr lang="en-US" dirty="0"/>
          </a:p>
          <a:p>
            <a:r>
              <a:rPr lang="en-US" dirty="0"/>
              <a:t>Given range, probably want more smaller allocations to avoid contention</a:t>
            </a:r>
          </a:p>
          <a:p>
            <a:pPr lvl="1"/>
            <a:r>
              <a:rPr lang="en-US" dirty="0"/>
              <a:t>Twenty-six 1 MHz bands up to 4 Mbps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264B9-A7A2-A8DD-AAC5-C87B424A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98903-886A-E398-3C45-0371733E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83" y="1089571"/>
            <a:ext cx="4592313" cy="2949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B784F6-1CD9-53CE-5835-A33EDCAD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73" y="4038600"/>
            <a:ext cx="429633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9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46423F-EFC8-4E9C-35D3-E54DF6A0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HaLow</a:t>
            </a:r>
            <a:r>
              <a:rPr lang="en-US" dirty="0"/>
              <a:t> Network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94A42-5493-0554-84B7-E7B201FB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2050" name="Picture 2" descr="IEEE 802.11ah Network Model. ">
            <a:extLst>
              <a:ext uri="{FF2B5EF4-FFF2-40B4-BE49-F238E27FC236}">
                <a16:creationId xmlns:a16="http://schemas.microsoft.com/office/drawing/2014/main" id="{CAECDCD6-3EA1-C760-077D-1D3B106D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965" y="1190625"/>
            <a:ext cx="809625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5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4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9A6F-B9EE-4971-9756-4B976B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1870-38ED-4DF8-A2E5-14B95A39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topology</a:t>
            </a:r>
          </a:p>
          <a:p>
            <a:pPr lvl="1"/>
            <a:r>
              <a:rPr lang="en-US" dirty="0"/>
              <a:t>Up to 8191 devices per access point</a:t>
            </a:r>
          </a:p>
          <a:p>
            <a:pPr lvl="1"/>
            <a:endParaRPr lang="en-US" dirty="0"/>
          </a:p>
          <a:p>
            <a:r>
              <a:rPr lang="en-US" dirty="0"/>
              <a:t>Devices are assigned to a group</a:t>
            </a:r>
          </a:p>
          <a:p>
            <a:pPr lvl="1"/>
            <a:r>
              <a:rPr lang="en-US" dirty="0"/>
              <a:t>Groups are scheduled slots with TDMA</a:t>
            </a:r>
          </a:p>
          <a:p>
            <a:pPr lvl="1"/>
            <a:r>
              <a:rPr lang="en-US" dirty="0"/>
              <a:t>Within a slot CSMA/CA is used for contention among devices</a:t>
            </a:r>
          </a:p>
          <a:p>
            <a:pPr lvl="1"/>
            <a:r>
              <a:rPr lang="en-US" dirty="0"/>
              <a:t>Devices not in the group can sleep until their slot</a:t>
            </a:r>
          </a:p>
          <a:p>
            <a:pPr lvl="1"/>
            <a:r>
              <a:rPr lang="en-US" dirty="0"/>
              <a:t>Groups can be assigned by location to avoid hidden-terminal problem</a:t>
            </a:r>
          </a:p>
          <a:p>
            <a:pPr lvl="1"/>
            <a:endParaRPr lang="en-US" dirty="0"/>
          </a:p>
          <a:p>
            <a:r>
              <a:rPr lang="en-US" dirty="0"/>
              <a:t>Traditional IP communication on top of that</a:t>
            </a:r>
          </a:p>
          <a:p>
            <a:pPr lvl="1"/>
            <a:r>
              <a:rPr lang="en-US" dirty="0"/>
              <a:t>And traditional 802.11 security mechanisms (WPA2/TLS)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95F91-79FC-4809-AC92-E91BDA22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2EBB98-2380-4585-BAF8-7EFC33C0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894" y="1143000"/>
            <a:ext cx="5257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2619-F91B-F8F1-B283-40390982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985611" cy="1162318"/>
          </a:xfrm>
        </p:spPr>
        <p:txBody>
          <a:bodyPr>
            <a:normAutofit/>
          </a:bodyPr>
          <a:lstStyle/>
          <a:p>
            <a:r>
              <a:rPr lang="en-US" dirty="0"/>
              <a:t>Example group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29C8-7574-67E2-E48D-2941E536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1482994"/>
            <a:ext cx="2845364" cy="468920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low-power communication, reduce the amount of time devices might need to listen</a:t>
            </a:r>
          </a:p>
          <a:p>
            <a:endParaRPr lang="en-US" dirty="0"/>
          </a:p>
          <a:p>
            <a:r>
              <a:rPr lang="en-US" dirty="0"/>
              <a:t>Hierarchical</a:t>
            </a:r>
          </a:p>
          <a:p>
            <a:pPr lvl="1"/>
            <a:r>
              <a:rPr lang="en-US" dirty="0"/>
              <a:t>Entire groups are indicated if any traffic exists for any of them</a:t>
            </a:r>
          </a:p>
          <a:p>
            <a:pPr lvl="1"/>
            <a:r>
              <a:rPr lang="en-US" dirty="0"/>
              <a:t>Then additional indication of which device when that group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4378F-22CF-0644-D376-4FFDAE7C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ED3C91-906A-4778-1FD1-631DF62A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959" y="320675"/>
            <a:ext cx="846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93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DEED-9AED-5F64-36EF-FEB9413B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8E137-E3C5-92A5-38BC-F605FE251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19" y="1143000"/>
            <a:ext cx="8448575" cy="5029200"/>
          </a:xfrm>
        </p:spPr>
        <p:txBody>
          <a:bodyPr/>
          <a:lstStyle/>
          <a:p>
            <a:r>
              <a:rPr lang="en-US" dirty="0"/>
              <a:t>Morse Micro developer of </a:t>
            </a:r>
            <a:r>
              <a:rPr lang="en-US" dirty="0" err="1"/>
              <a:t>HaLow</a:t>
            </a:r>
            <a:r>
              <a:rPr lang="en-US" dirty="0"/>
              <a:t> radio chip</a:t>
            </a:r>
          </a:p>
          <a:p>
            <a:pPr lvl="1"/>
            <a:r>
              <a:rPr lang="en-US" dirty="0"/>
              <a:t>$30 for the MM6108 soc</a:t>
            </a:r>
          </a:p>
          <a:p>
            <a:pPr lvl="1"/>
            <a:r>
              <a:rPr lang="en-US" dirty="0"/>
              <a:t>Morse Micro dev board - $150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Heltec</a:t>
            </a:r>
            <a:r>
              <a:rPr lang="en-US" dirty="0"/>
              <a:t> sells hardware</a:t>
            </a:r>
          </a:p>
          <a:p>
            <a:pPr lvl="1"/>
            <a:r>
              <a:rPr lang="en-US" dirty="0"/>
              <a:t>802.11ah access point - $80</a:t>
            </a:r>
          </a:p>
          <a:p>
            <a:pPr lvl="1"/>
            <a:r>
              <a:rPr lang="en-US" dirty="0"/>
              <a:t>Dev board with ESP32 + </a:t>
            </a:r>
            <a:r>
              <a:rPr lang="en-US" dirty="0" err="1"/>
              <a:t>HaLow</a:t>
            </a:r>
            <a:r>
              <a:rPr lang="en-US" dirty="0"/>
              <a:t> radio - $45</a:t>
            </a:r>
          </a:p>
          <a:p>
            <a:pPr lvl="1"/>
            <a:r>
              <a:rPr lang="en-US" dirty="0"/>
              <a:t>Radio module - $13</a:t>
            </a:r>
          </a:p>
          <a:p>
            <a:pPr lvl="2"/>
            <a:r>
              <a:rPr lang="en-US" dirty="0"/>
              <a:t>Built around MM6108</a:t>
            </a:r>
          </a:p>
          <a:p>
            <a:pPr lvl="2"/>
            <a:r>
              <a:rPr lang="en-US" dirty="0"/>
              <a:t>(not sure how it’s so much cheaper…)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50872-06B6-2922-81EC-E3ACA0F0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6385C6-E328-5FE6-E5AF-C7A1E3C48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" y="81153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EC15556-B180-7729-D920-A5CA79DF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" y="3429000"/>
            <a:ext cx="224028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55DA98B-F58B-C34B-07C5-79B6E6BB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480" y="4047172"/>
            <a:ext cx="2491740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0555B-761F-7DF1-C42A-5268FEC46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269" y="1761163"/>
            <a:ext cx="2565461" cy="15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6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b="1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9981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90A-0033-4402-B5CE-CEADBF15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5942-A504-491C-A9C5-E8083CE3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Unused TV channels between 54 MHz and 698 MHz</a:t>
            </a:r>
          </a:p>
          <a:p>
            <a:pPr lvl="1"/>
            <a:r>
              <a:rPr lang="en-US" dirty="0"/>
              <a:t>VHF (54-216 MHz)</a:t>
            </a:r>
          </a:p>
          <a:p>
            <a:pPr lvl="1"/>
            <a:r>
              <a:rPr lang="en-US" dirty="0"/>
              <a:t>UHF (470-698 MHz)</a:t>
            </a:r>
          </a:p>
          <a:p>
            <a:pPr lvl="1"/>
            <a:r>
              <a:rPr lang="en-US" dirty="0"/>
              <a:t>6 MHz channel width</a:t>
            </a:r>
          </a:p>
          <a:p>
            <a:pPr lvl="1"/>
            <a:endParaRPr lang="en-US" dirty="0"/>
          </a:p>
          <a:p>
            <a:r>
              <a:rPr lang="en-US" dirty="0"/>
              <a:t>Allocated but unused</a:t>
            </a:r>
          </a:p>
          <a:p>
            <a:pPr lvl="1"/>
            <a:r>
              <a:rPr lang="en-US" dirty="0"/>
              <a:t>FCC allows unlicensed use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you do not interfere with</a:t>
            </a:r>
            <a:br>
              <a:rPr lang="en-US" dirty="0"/>
            </a:br>
            <a:r>
              <a:rPr lang="en-US" dirty="0"/>
              <a:t>primary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60291-B637-47CC-80E9-153A07D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B22165-8912-4AB9-B87F-6D01785C292D}"/>
              </a:ext>
            </a:extLst>
          </p:cNvPr>
          <p:cNvGrpSpPr/>
          <p:nvPr/>
        </p:nvGrpSpPr>
        <p:grpSpPr>
          <a:xfrm>
            <a:off x="5845226" y="1643775"/>
            <a:ext cx="5735168" cy="4712575"/>
            <a:chOff x="5845226" y="1643775"/>
            <a:chExt cx="5735168" cy="4712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B2FFA-B3CB-4FD4-994A-A90863672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228" y="1643775"/>
              <a:ext cx="5735166" cy="4712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6F92D3-FEED-48F5-94B9-CA3199DE8AAD}"/>
                </a:ext>
              </a:extLst>
            </p:cNvPr>
            <p:cNvSpPr/>
            <p:nvPr/>
          </p:nvSpPr>
          <p:spPr>
            <a:xfrm>
              <a:off x="5845226" y="1643775"/>
              <a:ext cx="1866413" cy="1152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F435DE-9882-4611-BDF2-AC64A0CB5806}"/>
                </a:ext>
              </a:extLst>
            </p:cNvPr>
            <p:cNvSpPr/>
            <p:nvPr/>
          </p:nvSpPr>
          <p:spPr>
            <a:xfrm rot="2438315">
              <a:off x="7528853" y="2303662"/>
              <a:ext cx="365576" cy="45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6776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9539-3DB3-4F6E-9E9C-CC494D1F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channel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BBE8-93E5-4A02-BF97-F69C1C4F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Variation in use</a:t>
            </a:r>
          </a:p>
          <a:p>
            <a:pPr lvl="1"/>
            <a:r>
              <a:rPr lang="en-US" dirty="0"/>
              <a:t>Spatial: Cannot assume same channel will be free everywhere</a:t>
            </a:r>
          </a:p>
          <a:p>
            <a:pPr lvl="1"/>
            <a:r>
              <a:rPr lang="en-US" dirty="0"/>
              <a:t>Temporal: Cannot assume channel will be free at all times</a:t>
            </a:r>
          </a:p>
          <a:p>
            <a:pPr lvl="1"/>
            <a:endParaRPr lang="en-US" dirty="0"/>
          </a:p>
          <a:p>
            <a:r>
              <a:rPr lang="en-US" dirty="0"/>
              <a:t>Cognitive radio approach</a:t>
            </a:r>
          </a:p>
          <a:p>
            <a:pPr lvl="1"/>
            <a:r>
              <a:rPr lang="en-US" dirty="0"/>
              <a:t>Dynamically identify unused portions of spectrum</a:t>
            </a:r>
          </a:p>
          <a:p>
            <a:pPr lvl="1"/>
            <a:endParaRPr lang="en-US" dirty="0"/>
          </a:p>
          <a:p>
            <a:r>
              <a:rPr lang="en-US" dirty="0"/>
              <a:t>Database approach</a:t>
            </a:r>
          </a:p>
          <a:p>
            <a:pPr lvl="1"/>
            <a:r>
              <a:rPr lang="en-US" dirty="0"/>
              <a:t>Let someone else do the scanning. Consult database based on location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89A5F-8ED4-4D31-A54C-B02E1B42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8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3387-4F48-0547-8120-2C033F5E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8498-D98D-0841-96E2-32EAE60D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standard for whitespaces circa 2014</a:t>
            </a:r>
          </a:p>
          <a:p>
            <a:pPr lvl="1"/>
            <a:r>
              <a:rPr lang="en-US" dirty="0"/>
              <a:t>Not much (any?) use to date</a:t>
            </a:r>
          </a:p>
          <a:p>
            <a:pPr lvl="1"/>
            <a:endParaRPr lang="en-US" dirty="0"/>
          </a:p>
          <a:p>
            <a:r>
              <a:rPr lang="en-US" dirty="0"/>
              <a:t>US/Canada-specific</a:t>
            </a:r>
          </a:p>
          <a:p>
            <a:pPr lvl="1"/>
            <a:r>
              <a:rPr lang="en-US" dirty="0"/>
              <a:t>Limits general-purpose product appeal</a:t>
            </a:r>
          </a:p>
          <a:p>
            <a:pPr lvl="1"/>
            <a:endParaRPr lang="en-US" dirty="0"/>
          </a:p>
          <a:p>
            <a:r>
              <a:rPr lang="en-US" dirty="0"/>
              <a:t>Requires infrastructure about whitespace availability</a:t>
            </a:r>
          </a:p>
          <a:p>
            <a:pPr lvl="1"/>
            <a:r>
              <a:rPr lang="en-US" dirty="0"/>
              <a:t>People are figuring this out, but not really available yet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n.b.</a:t>
            </a:r>
            <a:r>
              <a:rPr lang="en-US" dirty="0"/>
              <a:t> very active area of research]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30C7-D270-FE42-8FE4-1D6F7902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14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Networks Over tv Whitespaces (SNOW)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design for sensor networks over whitespaces</a:t>
            </a:r>
          </a:p>
          <a:p>
            <a:pPr lvl="1"/>
            <a:r>
              <a:rPr lang="en-US" dirty="0"/>
              <a:t>Base Station manages channel for deployment</a:t>
            </a:r>
          </a:p>
          <a:p>
            <a:pPr lvl="1"/>
            <a:r>
              <a:rPr lang="en-US" dirty="0"/>
              <a:t>Frequency division for devices. Each uplinks on separate subcarrier</a:t>
            </a:r>
          </a:p>
          <a:p>
            <a:pPr lvl="1"/>
            <a:r>
              <a:rPr lang="en-US" dirty="0"/>
              <a:t>Downlink is one OFDM transmission. Each device hears its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9E846-BE58-4B52-8C7D-1E00E45E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94" y="2961827"/>
            <a:ext cx="716380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8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2638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384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476D4-9A1B-234C-8A1A-5C7339DA078A}"/>
              </a:ext>
            </a:extLst>
          </p:cNvPr>
          <p:cNvSpPr/>
          <p:nvPr/>
        </p:nvSpPr>
        <p:spPr>
          <a:xfrm>
            <a:off x="415600" y="1536633"/>
            <a:ext cx="6499107" cy="455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a sensor?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sp>
        <p:nvSpPr>
          <p:cNvPr id="72" name="Regular Pentagon 71">
            <a:extLst>
              <a:ext uri="{FF2B5EF4-FFF2-40B4-BE49-F238E27FC236}">
                <a16:creationId xmlns:a16="http://schemas.microsoft.com/office/drawing/2014/main" id="{36F8451C-A454-0E4E-8C38-5B24DE0A5B95}"/>
              </a:ext>
            </a:extLst>
          </p:cNvPr>
          <p:cNvSpPr/>
          <p:nvPr/>
        </p:nvSpPr>
        <p:spPr>
          <a:xfrm>
            <a:off x="9347079" y="24410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8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BE3B0-E4C6-6E40-8E8E-2D389CEAEF81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C25A5-2255-D843-B5E1-6B2FAAB1CECD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697C-5EB3-9043-AC21-54190837BED0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34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9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2341</TotalTime>
  <Words>2804</Words>
  <Application>Microsoft Office PowerPoint</Application>
  <PresentationFormat>Widescreen</PresentationFormat>
  <Paragraphs>647</Paragraphs>
  <Slides>68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Rockwell</vt:lpstr>
      <vt:lpstr>Tahoma</vt:lpstr>
      <vt:lpstr>Class Slides</vt:lpstr>
      <vt:lpstr>Office Theme</vt:lpstr>
      <vt:lpstr>Lecture 14 Unlicensed LPWANs</vt:lpstr>
      <vt:lpstr>Administrivia</vt:lpstr>
      <vt:lpstr>Today’s Goals</vt:lpstr>
      <vt:lpstr>Resources</vt:lpstr>
      <vt:lpstr>Outline</vt:lpstr>
      <vt:lpstr>Wide area networks</vt:lpstr>
      <vt:lpstr>Example application: air quality monitoring</vt:lpstr>
      <vt:lpstr>How do we collect data from a sensor?</vt:lpstr>
      <vt:lpstr>How do we collect data from MANY sensors?</vt:lpstr>
      <vt:lpstr>We need another network option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 vs. LoRaWAN</vt:lpstr>
      <vt:lpstr>LoRaWAN channels (in the US)</vt:lpstr>
      <vt:lpstr>LoRaWAN data rates</vt:lpstr>
      <vt:lpstr>LoRaWAN link budget</vt:lpstr>
      <vt:lpstr>LoRaWAN MAC</vt:lpstr>
      <vt:lpstr>Optional downlink mechanisms</vt:lpstr>
      <vt:lpstr>LoRaWAN packet format</vt:lpstr>
      <vt:lpstr>LoRaWAN gateways</vt:lpstr>
      <vt:lpstr>LoRaWAN star-of-stars topology</vt:lpstr>
      <vt:lpstr>LoRaWAN network details</vt:lpstr>
      <vt:lpstr>LoRaWAN hardware</vt:lpstr>
      <vt:lpstr>Note about LoRa hardware</vt:lpstr>
      <vt:lpstr>Joining a LoRaWAN Network</vt:lpstr>
      <vt:lpstr>OTAA Join Procedure</vt:lpstr>
      <vt:lpstr>LoRaWAN network providers</vt:lpstr>
      <vt:lpstr>The Things Network gateways (Spring 2025)</vt:lpstr>
      <vt:lpstr>Helium gateways (Spring 2025)</vt:lpstr>
      <vt:lpstr>Quick reality check: Cellular?</vt:lpstr>
      <vt:lpstr>Break + Open Question</vt:lpstr>
      <vt:lpstr>Break + Open Question</vt:lpstr>
      <vt:lpstr>Outline</vt:lpstr>
      <vt:lpstr>Sigfox</vt:lpstr>
      <vt:lpstr>Sigfox PHY</vt:lpstr>
      <vt:lpstr>Sigfox unbalanced uplink and downlink</vt:lpstr>
      <vt:lpstr>Sigfox link budget</vt:lpstr>
      <vt:lpstr>Sigfox MAC</vt:lpstr>
      <vt:lpstr>Sigfox uplink packet</vt:lpstr>
      <vt:lpstr>Aside: why faster bitrate in the US?</vt:lpstr>
      <vt:lpstr>Sigfox downlink packet</vt:lpstr>
      <vt:lpstr>Sigfox deployments</vt:lpstr>
      <vt:lpstr>Sigfox coverage (Spring 2025)</vt:lpstr>
      <vt:lpstr>Break + Open Question</vt:lpstr>
      <vt:lpstr>Break + Open Question</vt:lpstr>
      <vt:lpstr>Outline</vt:lpstr>
      <vt:lpstr>IEEE standard for LPWANs</vt:lpstr>
      <vt:lpstr>802.11ah allows multiple bandwidth allocations</vt:lpstr>
      <vt:lpstr>802.11ah frequency bands</vt:lpstr>
      <vt:lpstr>HaLow Network Model</vt:lpstr>
      <vt:lpstr>802.11ah architecture</vt:lpstr>
      <vt:lpstr>Example group scheduling</vt:lpstr>
      <vt:lpstr>802.11ah hardware</vt:lpstr>
      <vt:lpstr>Outline</vt:lpstr>
      <vt:lpstr>TV whitespaces</vt:lpstr>
      <vt:lpstr>Sensing channel use</vt:lpstr>
      <vt:lpstr>802.11af</vt:lpstr>
      <vt:lpstr>Sensor Networks Over tv Whitespaces (SNOW)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67</cp:revision>
  <dcterms:created xsi:type="dcterms:W3CDTF">2021-02-21T18:12:26Z</dcterms:created>
  <dcterms:modified xsi:type="dcterms:W3CDTF">2025-05-22T16:56:14Z</dcterms:modified>
</cp:coreProperties>
</file>