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8"/>
  </p:notesMasterIdLst>
  <p:sldIdLst>
    <p:sldId id="256" r:id="rId2"/>
    <p:sldId id="2281" r:id="rId3"/>
    <p:sldId id="264" r:id="rId4"/>
    <p:sldId id="2284" r:id="rId5"/>
    <p:sldId id="2250" r:id="rId6"/>
    <p:sldId id="393" r:id="rId7"/>
    <p:sldId id="2247" r:id="rId8"/>
    <p:sldId id="2246" r:id="rId9"/>
    <p:sldId id="2240" r:id="rId10"/>
    <p:sldId id="2241" r:id="rId11"/>
    <p:sldId id="2260" r:id="rId12"/>
    <p:sldId id="2233" r:id="rId13"/>
    <p:sldId id="2234" r:id="rId14"/>
    <p:sldId id="2248" r:id="rId15"/>
    <p:sldId id="2268" r:id="rId16"/>
    <p:sldId id="2236" r:id="rId17"/>
    <p:sldId id="2237" r:id="rId18"/>
    <p:sldId id="2257" r:id="rId19"/>
    <p:sldId id="2285" r:id="rId20"/>
    <p:sldId id="2238" r:id="rId21"/>
    <p:sldId id="2256" r:id="rId22"/>
    <p:sldId id="2279" r:id="rId23"/>
    <p:sldId id="2266" r:id="rId24"/>
    <p:sldId id="2267" r:id="rId25"/>
    <p:sldId id="2273" r:id="rId26"/>
    <p:sldId id="2280" r:id="rId27"/>
    <p:sldId id="2286" r:id="rId28"/>
    <p:sldId id="2164" r:id="rId29"/>
    <p:sldId id="2145" r:id="rId30"/>
    <p:sldId id="2151" r:id="rId31"/>
    <p:sldId id="2154" r:id="rId32"/>
    <p:sldId id="2146" r:id="rId33"/>
    <p:sldId id="2155" r:id="rId34"/>
    <p:sldId id="2156" r:id="rId35"/>
    <p:sldId id="2157" r:id="rId36"/>
    <p:sldId id="2158" r:id="rId37"/>
    <p:sldId id="2282" r:id="rId38"/>
    <p:sldId id="2264" r:id="rId39"/>
    <p:sldId id="2078" r:id="rId40"/>
    <p:sldId id="2081" r:id="rId41"/>
    <p:sldId id="2082" r:id="rId42"/>
    <p:sldId id="2079" r:id="rId43"/>
    <p:sldId id="2278" r:id="rId44"/>
    <p:sldId id="2090" r:id="rId45"/>
    <p:sldId id="2102" r:id="rId46"/>
    <p:sldId id="228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81"/>
            <p14:sldId id="264"/>
          </p14:sldIdLst>
        </p14:section>
        <p14:section name="Cellular IoT" id="{A83AB45F-3331-4DEB-8F1B-436CEABCDF54}">
          <p14:sldIdLst>
            <p14:sldId id="2284"/>
            <p14:sldId id="2250"/>
            <p14:sldId id="393"/>
            <p14:sldId id="2247"/>
            <p14:sldId id="2246"/>
            <p14:sldId id="2240"/>
            <p14:sldId id="2241"/>
            <p14:sldId id="2260"/>
            <p14:sldId id="2233"/>
            <p14:sldId id="2234"/>
            <p14:sldId id="2248"/>
            <p14:sldId id="2268"/>
            <p14:sldId id="2236"/>
            <p14:sldId id="2237"/>
            <p14:sldId id="2257"/>
            <p14:sldId id="2285"/>
            <p14:sldId id="2238"/>
            <p14:sldId id="2256"/>
            <p14:sldId id="2279"/>
            <p14:sldId id="2266"/>
            <p14:sldId id="2267"/>
            <p14:sldId id="2273"/>
            <p14:sldId id="2280"/>
            <p14:sldId id="2286"/>
          </p14:sldIdLst>
        </p14:section>
        <p14:section name="IoT on Global Cellular" id="{FD6A40F9-79D1-44B8-B4E9-3852B8F739EC}">
          <p14:sldIdLst>
            <p14:sldId id="2164"/>
            <p14:sldId id="2145"/>
            <p14:sldId id="2151"/>
            <p14:sldId id="2154"/>
            <p14:sldId id="2146"/>
            <p14:sldId id="2155"/>
            <p14:sldId id="2156"/>
            <p14:sldId id="2157"/>
            <p14:sldId id="2158"/>
          </p14:sldIdLst>
        </p14:section>
        <p14:section name="Design an LPWAN" id="{25315A60-4145-4E03-B204-97A67032CAF6}">
          <p14:sldIdLst>
            <p14:sldId id="2282"/>
            <p14:sldId id="2264"/>
            <p14:sldId id="2078"/>
            <p14:sldId id="2081"/>
            <p14:sldId id="2082"/>
            <p14:sldId id="2079"/>
            <p14:sldId id="2278"/>
            <p14:sldId id="2090"/>
            <p14:sldId id="2102"/>
          </p14:sldIdLst>
        </p14:section>
        <p14:section name="Wrapup" id="{29A7F866-9DA9-446B-8359-CE426CB89C7A}">
          <p14:sldIdLst>
            <p14:sldId id="2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6629" autoAdjust="0"/>
  </p:normalViewPr>
  <p:slideViewPr>
    <p:cSldViewPr snapToGrid="0">
      <p:cViewPr varScale="1">
        <p:scale>
          <a:sx n="109" d="100"/>
          <a:sy n="109" d="100"/>
        </p:scale>
        <p:origin x="88" y="1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MCS = Modulation Coding Scheme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mcsindex.com</a:t>
            </a:r>
            <a:r>
              <a:rPr lang="en-US" dirty="0"/>
              <a:t>/ looks like all the tables for </a:t>
            </a:r>
            <a:r>
              <a:rPr lang="en-US" dirty="0" err="1"/>
              <a:t>WiFi</a:t>
            </a:r>
            <a:r>
              <a:rPr lang="en-US" dirty="0"/>
              <a:t>; not clear whether this is the same for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6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hard to tell difference between </a:t>
            </a:r>
            <a:r>
              <a:rPr lang="en-US" dirty="0" err="1"/>
              <a:t>Aeris</a:t>
            </a:r>
            <a:r>
              <a:rPr lang="en-US" dirty="0"/>
              <a:t> and </a:t>
            </a:r>
            <a:r>
              <a:rPr lang="en-US" dirty="0" err="1"/>
              <a:t>Aeris</a:t>
            </a:r>
            <a:r>
              <a:rPr lang="en-US" dirty="0"/>
              <a:t> Fusion. I </a:t>
            </a:r>
            <a:r>
              <a:rPr lang="en-US" i="1" dirty="0"/>
              <a:t>think</a:t>
            </a:r>
            <a:r>
              <a:rPr lang="en-US" i="0" dirty="0"/>
              <a:t> </a:t>
            </a:r>
            <a:r>
              <a:rPr lang="en-US" i="0" dirty="0" err="1"/>
              <a:t>Aeris</a:t>
            </a:r>
            <a:r>
              <a:rPr lang="en-US" i="0" dirty="0"/>
              <a:t> Fusion is a new product that allows devices (same SIM?) to dynamically switch between an IoT profile and a full-fledge voice / high-</a:t>
            </a:r>
            <a:r>
              <a:rPr lang="en-US" i="0" dirty="0" err="1"/>
              <a:t>bw</a:t>
            </a:r>
            <a:r>
              <a:rPr lang="en-US" i="0" dirty="0"/>
              <a:t> data profile. My </a:t>
            </a:r>
            <a:r>
              <a:rPr lang="en-US" i="1" dirty="0"/>
              <a:t>guess</a:t>
            </a:r>
            <a:r>
              <a:rPr lang="en-US" i="0" dirty="0"/>
              <a:t> then is that </a:t>
            </a:r>
            <a:r>
              <a:rPr lang="en-US" i="0" dirty="0" err="1"/>
              <a:t>Aeris</a:t>
            </a:r>
            <a:r>
              <a:rPr lang="en-US" i="0" dirty="0"/>
              <a:t> network is all their own owned infra, and Fusion is them acting as an MVNO [thus limited to others for wakeup range]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-labs.com/blog/lte-e-drx-psm-explained-for-lte-m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-labs.com/blog/lte-e-drx-psm-explained-for-lte-m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eriscom.zendesk.com/hc/en-us/articles/360049848254-Understanding-LTE-M-Power-Management-Mod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iotcreators.com/docs/nb-iot-network-informa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ricsson.com/en/reports-and-papers/nb-iot-and-lte-m-in-the-context-of-5g-industry-white-pape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ickvsnetworking.com/nb-iot-nidd-basic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line.io/index.html" TargetMode="External"/><Relationship Id="rId2" Type="http://schemas.openxmlformats.org/officeDocument/2006/relationships/hyperlink" Target="https://patpannuto.com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fi.ee.tsinghua.edu.cn/~wanghuandong/papers/ton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comm.com/media/documents/files/demystifying-3gpp-and-the-essential-role-of-qualcomm-in-leading-the-expansion-of-the-mobile-ecosystem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13</a:t>
            </a:r>
            <a:br>
              <a:rPr lang="en-US" dirty="0"/>
            </a:br>
            <a:r>
              <a:rPr lang="en-US" dirty="0"/>
              <a:t>Cellular IoT &amp; LPWAN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9FA86-6525-FAD6-C030-7C735C33E003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BC4A-DE49-4BBC-A9A0-84C9A783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LTE-M and NB-IoT were developed in parallel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BBC5D-ED46-4160-920C-20A7EDFB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257CD-FFB0-449A-9D46-740D2712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27" y="1231901"/>
            <a:ext cx="9986947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A403-3759-4344-82CB-999F989B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“special categories” for IoT on cell?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572C-3E22-1F46-9B0E-02DFC0D0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treat IoT devices differently than human-centric devices</a:t>
            </a:r>
          </a:p>
          <a:p>
            <a:endParaRPr lang="en-US" dirty="0"/>
          </a:p>
          <a:p>
            <a:r>
              <a:rPr lang="en-US" dirty="0"/>
              <a:t>Pragmatic for the end device</a:t>
            </a:r>
          </a:p>
          <a:p>
            <a:pPr lvl="1"/>
            <a:r>
              <a:rPr lang="en-US" dirty="0"/>
              <a:t>Lower power</a:t>
            </a:r>
          </a:p>
          <a:p>
            <a:pPr lvl="1"/>
            <a:r>
              <a:rPr lang="en-US" dirty="0"/>
              <a:t>Allow for long-off periods</a:t>
            </a:r>
          </a:p>
          <a:p>
            <a:pPr lvl="1"/>
            <a:endParaRPr lang="en-US" dirty="0"/>
          </a:p>
          <a:p>
            <a:r>
              <a:rPr lang="en-US" dirty="0"/>
              <a:t>Pragmatic for network operators</a:t>
            </a:r>
          </a:p>
          <a:p>
            <a:pPr lvl="1"/>
            <a:r>
              <a:rPr lang="en-US" i="1" dirty="0"/>
              <a:t>Allows for scale– </a:t>
            </a:r>
            <a:r>
              <a:rPr lang="en-US" dirty="0"/>
              <a:t>network no longer needs to assume that devices could always be on in each cell or that they all possibly need a lot of throughput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890C6-C86A-4149-9238-40C5A53B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2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6768ADB-5C00-4A51-8CF8-A88357E8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13" y="1076493"/>
            <a:ext cx="6236799" cy="27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3BFEB-DC40-4778-8575-44CAA37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LTE-M and NB-IoT downlink and uplink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6DAB-5946-4F28-BE19-0CD39375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747493"/>
            <a:ext cx="10972800" cy="24247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OFDMA downlink</a:t>
            </a:r>
          </a:p>
          <a:p>
            <a:pPr lvl="1"/>
            <a:r>
              <a:rPr lang="en-US" dirty="0"/>
              <a:t>Put the more complicated hardware in the cell tower [simple FFT demodulator]</a:t>
            </a:r>
          </a:p>
          <a:p>
            <a:endParaRPr lang="en-US" dirty="0"/>
          </a:p>
          <a:p>
            <a:r>
              <a:rPr lang="en-US" dirty="0"/>
              <a:t>SC-FDMA (single carrier FDMA) uplink</a:t>
            </a:r>
          </a:p>
          <a:p>
            <a:pPr lvl="1"/>
            <a:r>
              <a:rPr lang="en-US" dirty="0"/>
              <a:t>Blocks of subchannels combined into one signal</a:t>
            </a:r>
          </a:p>
          <a:p>
            <a:pPr lvl="1"/>
            <a:r>
              <a:rPr lang="en-US" dirty="0"/>
              <a:t>Essentially just send a single signal, with increased bandwidth.</a:t>
            </a:r>
          </a:p>
          <a:p>
            <a:pPr lvl="2"/>
            <a:r>
              <a:rPr lang="en-US" dirty="0"/>
              <a:t>Simpler for end devices to implement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75A3F-2A22-40DB-9119-74662D0A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03B6-B522-49B1-B3A3-159CF82E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 resource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3E1B5-6661-4325-8FBD-132CD118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Cellular uses OFDMA to schedule</a:t>
            </a:r>
          </a:p>
          <a:p>
            <a:pPr lvl="1"/>
            <a:r>
              <a:rPr lang="en-US" dirty="0"/>
              <a:t>Time + Frequency -&gt; “2D Scheduling”</a:t>
            </a:r>
          </a:p>
          <a:p>
            <a:pPr lvl="1"/>
            <a:endParaRPr lang="en-US" dirty="0"/>
          </a:p>
          <a:p>
            <a:r>
              <a:rPr lang="en-US" dirty="0"/>
              <a:t>Cellular uses single channels up to 20 MHz</a:t>
            </a:r>
          </a:p>
          <a:p>
            <a:pPr lvl="1"/>
            <a:r>
              <a:rPr lang="en-US" dirty="0"/>
              <a:t>Further divides these into 100 Resource Blocks</a:t>
            </a:r>
          </a:p>
          <a:p>
            <a:pPr lvl="1"/>
            <a:endParaRPr lang="en-US" dirty="0"/>
          </a:p>
          <a:p>
            <a:r>
              <a:rPr lang="en-US" dirty="0"/>
              <a:t>Resource Block</a:t>
            </a:r>
          </a:p>
          <a:p>
            <a:pPr lvl="1"/>
            <a:r>
              <a:rPr lang="en-US" dirty="0"/>
              <a:t>12 subcarriers for OFDM in frequency (15 kHz each)</a:t>
            </a:r>
          </a:p>
          <a:p>
            <a:pPr lvl="1"/>
            <a:r>
              <a:rPr lang="en-US" dirty="0"/>
              <a:t>7 symbols in time (0.5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r>
              <a:rPr lang="en-US" dirty="0"/>
              <a:t>Devices are allocated frequency and time based on what they are sending</a:t>
            </a:r>
          </a:p>
          <a:p>
            <a:pPr lvl="1"/>
            <a:r>
              <a:rPr lang="en-US" dirty="0"/>
              <a:t>Allocated in units of Resource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AE8BB-4EAB-467D-B375-DAEF55FA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675891-9AC8-2B48-A612-A57B2FE1B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0"/>
          <a:stretch/>
        </p:blipFill>
        <p:spPr bwMode="auto">
          <a:xfrm>
            <a:off x="7484647" y="337150"/>
            <a:ext cx="4095747" cy="30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AFE40F-A968-AF71-F32B-C48FDEA144E2}"/>
              </a:ext>
            </a:extLst>
          </p:cNvPr>
          <p:cNvSpPr/>
          <p:nvPr/>
        </p:nvSpPr>
        <p:spPr>
          <a:xfrm>
            <a:off x="9226322" y="2071012"/>
            <a:ext cx="368300" cy="3175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8C35F-DDB6-F787-979C-C71BA8EF58E4}"/>
              </a:ext>
            </a:extLst>
          </p:cNvPr>
          <p:cNvSpPr txBox="1"/>
          <p:nvPr/>
        </p:nvSpPr>
        <p:spPr>
          <a:xfrm>
            <a:off x="9410472" y="3613150"/>
            <a:ext cx="23846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One “Resource Block”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1C6B53-D788-38AE-445A-BC4C3BA9A2B9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9594622" y="2388512"/>
            <a:ext cx="1008165" cy="1224638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53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9DD4-5C8B-4646-B1C5-C2243500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used by LTE-M and NB-IoT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5827E-F842-43B0-8BFB-785A46DD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LTE-M uses up to 6 resource blocks</a:t>
            </a:r>
          </a:p>
          <a:p>
            <a:pPr lvl="1"/>
            <a:r>
              <a:rPr lang="en-US" dirty="0"/>
              <a:t>1.4 MHz of bandwidth (1.080 MHz)</a:t>
            </a:r>
          </a:p>
          <a:p>
            <a:pPr lvl="1"/>
            <a:r>
              <a:rPr lang="en-US" dirty="0"/>
              <a:t>Can co-exist with other normal LTE traffic, scheduled by cell tower</a:t>
            </a:r>
          </a:p>
          <a:p>
            <a:pPr lvl="1"/>
            <a:r>
              <a:rPr lang="en-US" dirty="0"/>
              <a:t>Limited to only some capability of LTE (</a:t>
            </a:r>
            <a:r>
              <a:rPr lang="en-US" b="1" dirty="0"/>
              <a:t>much</a:t>
            </a:r>
            <a:r>
              <a:rPr lang="en-US" dirty="0"/>
              <a:t> less throughput)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6851C-934A-4FD5-AB5C-B2A03829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679F30-4C9E-28F9-C7A7-433ABC51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052445"/>
            <a:ext cx="8191500" cy="33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9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429A16C-3E24-4754-878A-7588215D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58" y="3133921"/>
            <a:ext cx="8307141" cy="31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99DD4-5C8B-4646-B1C5-C2243500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used by LTE-M and NB-IoT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5827E-F842-43B0-8BFB-785A46DD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NB-IoT uses up to 1 resource block</a:t>
            </a:r>
          </a:p>
          <a:p>
            <a:pPr lvl="1"/>
            <a:r>
              <a:rPr lang="en-US" dirty="0"/>
              <a:t>200 kHz of bandwidth (180 kHz)</a:t>
            </a:r>
          </a:p>
          <a:p>
            <a:pPr lvl="1"/>
            <a:r>
              <a:rPr lang="en-US" dirty="0"/>
              <a:t>Multiple deployment options</a:t>
            </a:r>
          </a:p>
          <a:p>
            <a:pPr lvl="2"/>
            <a:r>
              <a:rPr lang="en-US" dirty="0"/>
              <a:t>In-band or Guard-band very common in practice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6851C-934A-4FD5-AB5C-B2A03829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5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F0B6-823B-4BA6-87DA-916BF789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energy use for 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A646F-81C1-4590-A7CC-2FCC419D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347368" cy="47561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Reduce max Tx power to 20 dBm</a:t>
            </a:r>
          </a:p>
          <a:p>
            <a:pPr lvl="1"/>
            <a:r>
              <a:rPr lang="en-US" dirty="0"/>
              <a:t>Increased receive sensitivity at tower will cover it</a:t>
            </a:r>
          </a:p>
          <a:p>
            <a:pPr lvl="1"/>
            <a:endParaRPr lang="en-US" dirty="0"/>
          </a:p>
          <a:p>
            <a:r>
              <a:rPr lang="en-US" dirty="0"/>
              <a:t>Extended Discontinuous Reception (</a:t>
            </a:r>
            <a:r>
              <a:rPr lang="en-US" dirty="0" err="1"/>
              <a:t>eDRX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Allow devices to reduce paging period and still stay on network</a:t>
            </a:r>
          </a:p>
          <a:p>
            <a:pPr lvl="1"/>
            <a:r>
              <a:rPr lang="en-US" dirty="0"/>
              <a:t>Cell tower will hold messages</a:t>
            </a:r>
          </a:p>
          <a:p>
            <a:pPr lvl="1"/>
            <a:endParaRPr lang="en-US" dirty="0"/>
          </a:p>
          <a:p>
            <a:r>
              <a:rPr lang="en-US" dirty="0"/>
              <a:t>What does this get to?</a:t>
            </a:r>
          </a:p>
          <a:p>
            <a:pPr lvl="1"/>
            <a:r>
              <a:rPr lang="en-US" dirty="0"/>
              <a:t>“For a LTE-M1 device that transmits data once per day, and wakes up every 60 hyper frames to check for commands (this would be about every 10 minutes), </a:t>
            </a:r>
            <a:r>
              <a:rPr lang="en-US" b="1" dirty="0"/>
              <a:t>a life of 4.7 years is achievable on 2 AA batteries</a:t>
            </a:r>
            <a:r>
              <a:rPr lang="en-US" dirty="0"/>
              <a:t>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62847-2808-4EEE-A37B-CB4BD9C9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Shows the power profile of an LTE-M1 UE in eDRX Mode">
            <a:extLst>
              <a:ext uri="{FF2B5EF4-FFF2-40B4-BE49-F238E27FC236}">
                <a16:creationId xmlns:a16="http://schemas.microsoft.com/office/drawing/2014/main" id="{4956EAB5-471F-47DF-A5E6-75DAD7265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05" y="1700463"/>
            <a:ext cx="5816379" cy="37431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634BA9-03B6-3F4A-B4D5-AE970E1A81FE}"/>
              </a:ext>
            </a:extLst>
          </p:cNvPr>
          <p:cNvSpPr txBox="1"/>
          <p:nvPr/>
        </p:nvSpPr>
        <p:spPr>
          <a:xfrm>
            <a:off x="7530041" y="5465011"/>
            <a:ext cx="4543231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Graphics, quote from </a:t>
            </a:r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https://www.link-labs.com/blog/lte-e-drx-psm-explained-for-lte-m1</a:t>
            </a:r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16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6A59-B716-4469-947B-787E3323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power reduction for simple devices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703E-F91B-4757-AE87-3670499E2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759157" cy="4525963"/>
          </a:xfrm>
        </p:spPr>
        <p:txBody>
          <a:bodyPr/>
          <a:lstStyle/>
          <a:p>
            <a:r>
              <a:rPr lang="en-US" dirty="0"/>
              <a:t>Power Saving Mode (PSM)</a:t>
            </a:r>
          </a:p>
          <a:p>
            <a:pPr lvl="1"/>
            <a:r>
              <a:rPr lang="en-US" dirty="0"/>
              <a:t>For very simple, uplink-focused devices, allow them to turn off entirely but stay connected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Minutes to </a:t>
            </a:r>
            <a:r>
              <a:rPr lang="en-US" i="1" dirty="0"/>
              <a:t>days</a:t>
            </a:r>
            <a:r>
              <a:rPr lang="en-US" dirty="0"/>
              <a:t> in duration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Notify tower before sleeping, listen for packets after each transmission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1F920-7190-4116-BA55-1F70D663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 descr="Power Profile for LTE-M1 Power Saving Mode.">
            <a:extLst>
              <a:ext uri="{FF2B5EF4-FFF2-40B4-BE49-F238E27FC236}">
                <a16:creationId xmlns:a16="http://schemas.microsoft.com/office/drawing/2014/main" id="{4C0594C9-34B7-438E-986A-77E9C192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89" y="1690073"/>
            <a:ext cx="6616703" cy="41612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E8F44D-F259-994D-825E-D97E369BA223}"/>
              </a:ext>
            </a:extLst>
          </p:cNvPr>
          <p:cNvSpPr txBox="1"/>
          <p:nvPr/>
        </p:nvSpPr>
        <p:spPr>
          <a:xfrm>
            <a:off x="7796465" y="5882105"/>
            <a:ext cx="420499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Graphics from </a:t>
            </a:r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https://www.link-labs.com/blog/lte-e-drx-psm-explained-for-lte-m1</a:t>
            </a:r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27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4B19-7BCA-F24D-8A7A-BEAFCAFA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3348483" algn="l"/>
              </a:tabLst>
            </a:pPr>
            <a:r>
              <a:rPr lang="en-US" dirty="0"/>
              <a:t>Some numbers from an actual telecom: </a:t>
            </a:r>
            <a:r>
              <a:rPr lang="en-US" dirty="0" err="1"/>
              <a:t>Aeris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/>
              <a:t>n.b.</a:t>
            </a:r>
            <a:r>
              <a:rPr lang="en-US" sz="2400" dirty="0"/>
              <a:t> </a:t>
            </a:r>
            <a:r>
              <a:rPr lang="en-US" sz="2400" dirty="0" err="1"/>
              <a:t>Aeris</a:t>
            </a:r>
            <a:r>
              <a:rPr lang="en-US" sz="2400" dirty="0"/>
              <a:t> has been a leader in cellular M2M since the 90’s]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5328-FDBB-A742-9FB3-876482BA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PSM has two timers, devices </a:t>
            </a:r>
            <a:r>
              <a:rPr lang="en-US" i="1" dirty="0"/>
              <a:t>request </a:t>
            </a:r>
            <a:r>
              <a:rPr lang="en-US" dirty="0"/>
              <a:t>values, </a:t>
            </a:r>
            <a:r>
              <a:rPr lang="en-US" i="1" dirty="0"/>
              <a:t>tower chooses </a:t>
            </a:r>
            <a:r>
              <a:rPr lang="en-US" dirty="0"/>
              <a:t>actual:</a:t>
            </a:r>
          </a:p>
          <a:p>
            <a:pPr lvl="1"/>
            <a:r>
              <a:rPr lang="en-US" dirty="0"/>
              <a:t>Extended Timer (“sleep” timer)</a:t>
            </a:r>
          </a:p>
          <a:p>
            <a:pPr lvl="2"/>
            <a:r>
              <a:rPr lang="en-US" dirty="0"/>
              <a:t>3GPP max is 35,712,00s [413.33 days]</a:t>
            </a:r>
          </a:p>
          <a:p>
            <a:pPr lvl="2"/>
            <a:r>
              <a:rPr lang="en-US" dirty="0" err="1"/>
              <a:t>Aeris</a:t>
            </a:r>
            <a:r>
              <a:rPr lang="en-US" dirty="0"/>
              <a:t> timer range: Min 240m [4h]; Max 413 days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Aeris</a:t>
            </a:r>
            <a:r>
              <a:rPr lang="en-US" dirty="0"/>
              <a:t> Fusion” timer range: Max: 12.9 days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Active Timer (how long will the device stay in idle after communication?)</a:t>
            </a:r>
          </a:p>
          <a:p>
            <a:pPr lvl="2"/>
            <a:r>
              <a:rPr lang="en-US" dirty="0"/>
              <a:t>Seconds or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9FD92-3B51-5C48-8266-AFB6305D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A2D39-6A7C-0C49-AE65-FC8D05C45080}"/>
              </a:ext>
            </a:extLst>
          </p:cNvPr>
          <p:cNvSpPr txBox="1"/>
          <p:nvPr/>
        </p:nvSpPr>
        <p:spPr>
          <a:xfrm>
            <a:off x="5542317" y="6205585"/>
            <a:ext cx="6543779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Numbers from </a:t>
            </a:r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https://aeriscom.zendesk.com/hc/en-us/articles/360049848254-Understanding-LTE-M-Power-Management-Modes</a:t>
            </a:r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C7CCF-FF97-0B45-9E34-E65E3E8D2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71" y="4395770"/>
            <a:ext cx="5947325" cy="1437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D6D095-EA14-EE43-A627-CEFD2B80E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136" y="4274480"/>
            <a:ext cx="4759960" cy="18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2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7D0D-DF11-0FBB-A36A-5C5D8E23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Variety of features supported in real-world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C00BC-62DC-C092-69FC-D84F9A01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196792"/>
            <a:ext cx="10972800" cy="1975407"/>
          </a:xfrm>
        </p:spPr>
        <p:txBody>
          <a:bodyPr>
            <a:normAutofit/>
          </a:bodyPr>
          <a:lstStyle/>
          <a:p>
            <a:r>
              <a:rPr lang="en-US" dirty="0"/>
              <a:t>Probably out-of-date details for NB-IoT networks</a:t>
            </a:r>
          </a:p>
          <a:p>
            <a:pPr lvl="1"/>
            <a:r>
              <a:rPr lang="en-US" dirty="0"/>
              <a:t>PSM 0 seconds – 3 hours (or 4-50 seconds?)</a:t>
            </a:r>
          </a:p>
          <a:p>
            <a:pPr lvl="1"/>
            <a:r>
              <a:rPr lang="en-US" dirty="0" err="1"/>
              <a:t>eDRX</a:t>
            </a:r>
            <a:r>
              <a:rPr lang="en-US" dirty="0"/>
              <a:t> 20 seconds – 3 hours (or not supported at all?)</a:t>
            </a:r>
          </a:p>
          <a:p>
            <a:pPr lvl="1"/>
            <a:r>
              <a:rPr lang="en-US" dirty="0"/>
              <a:t>Packet buffering none to 10 packets (or dynamic???)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70D62-0E01-2430-1CBB-DE48A369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CF7565-5C7B-A4F2-1C5C-D57661F73709}"/>
              </a:ext>
            </a:extLst>
          </p:cNvPr>
          <p:cNvGrpSpPr/>
          <p:nvPr/>
        </p:nvGrpSpPr>
        <p:grpSpPr>
          <a:xfrm>
            <a:off x="496121" y="1098549"/>
            <a:ext cx="11199758" cy="2914097"/>
            <a:chOff x="527696" y="1098549"/>
            <a:chExt cx="11199758" cy="291409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F67B5F9-58D1-51F9-400B-1E098F854C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805"/>
            <a:stretch/>
          </p:blipFill>
          <p:spPr bwMode="auto">
            <a:xfrm>
              <a:off x="527696" y="1098551"/>
              <a:ext cx="2002440" cy="2914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EDB4950-0301-6EF1-3850-F4E9AA3789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5" r="56284"/>
            <a:stretch/>
          </p:blipFill>
          <p:spPr bwMode="auto">
            <a:xfrm>
              <a:off x="2254920" y="1098550"/>
              <a:ext cx="2317080" cy="2914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F606CAD-99E5-D3B8-CC39-62FCD8DAD9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14"/>
            <a:stretch/>
          </p:blipFill>
          <p:spPr bwMode="auto">
            <a:xfrm>
              <a:off x="4554240" y="1098549"/>
              <a:ext cx="7173214" cy="2914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4D8FB7-3D28-29E9-293D-871F16CA4D9B}"/>
              </a:ext>
            </a:extLst>
          </p:cNvPr>
          <p:cNvSpPr txBox="1"/>
          <p:nvPr/>
        </p:nvSpPr>
        <p:spPr>
          <a:xfrm>
            <a:off x="607595" y="6356350"/>
            <a:ext cx="10125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https://docs.iotcreators.com/docs/nb-iot-network-information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619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B1DB-1E12-177C-C618-7E43C12D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BCF41-0932-EF00-A465-43E7E68D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0931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Hw</a:t>
            </a:r>
            <a:r>
              <a:rPr lang="en-US" dirty="0"/>
              <a:t>: Cellular</a:t>
            </a:r>
          </a:p>
          <a:p>
            <a:pPr lvl="1"/>
            <a:r>
              <a:rPr lang="en-US" dirty="0"/>
              <a:t>Be sure to claim your countries soon</a:t>
            </a:r>
          </a:p>
          <a:p>
            <a:pPr lvl="1"/>
            <a:r>
              <a:rPr lang="en-US" dirty="0"/>
              <a:t>Only two students per country</a:t>
            </a:r>
          </a:p>
          <a:p>
            <a:pPr lvl="1"/>
            <a:endParaRPr lang="en-US" dirty="0"/>
          </a:p>
          <a:p>
            <a:r>
              <a:rPr lang="en-US" dirty="0"/>
              <a:t>Final Design Project</a:t>
            </a:r>
          </a:p>
          <a:p>
            <a:pPr lvl="1"/>
            <a:r>
              <a:rPr lang="en-US" dirty="0"/>
              <a:t>Writeup, due early exam week</a:t>
            </a:r>
          </a:p>
          <a:p>
            <a:pPr lvl="1"/>
            <a:r>
              <a:rPr lang="en-US" dirty="0"/>
              <a:t>A few big parts</a:t>
            </a:r>
          </a:p>
          <a:p>
            <a:pPr lvl="2"/>
            <a:r>
              <a:rPr lang="en-US" dirty="0"/>
              <a:t>A: Explain some application</a:t>
            </a:r>
          </a:p>
          <a:p>
            <a:pPr lvl="2"/>
            <a:r>
              <a:rPr lang="en-US" dirty="0"/>
              <a:t>A: Consider the constraints on the application</a:t>
            </a:r>
          </a:p>
          <a:p>
            <a:pPr lvl="2"/>
            <a:r>
              <a:rPr lang="en-US" dirty="0"/>
              <a:t>A: Choose wireless technologies that seem to best work for it</a:t>
            </a:r>
          </a:p>
          <a:p>
            <a:pPr lvl="2"/>
            <a:r>
              <a:rPr lang="en-US" dirty="0"/>
              <a:t>B: Model and compare energy/battery life</a:t>
            </a:r>
          </a:p>
          <a:p>
            <a:pPr lvl="2"/>
            <a:r>
              <a:rPr lang="en-US" dirty="0"/>
              <a:t>C: Compare other aspects of performance</a:t>
            </a:r>
          </a:p>
          <a:p>
            <a:pPr lvl="2"/>
            <a:r>
              <a:rPr lang="en-US" dirty="0"/>
              <a:t>C: Choose a best option for your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6C55B-9943-BB89-B7CF-7F513B0B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1084-9F79-446C-9F54-35817C6F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range for LTE-M and NB-IoT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52A67-04B9-415E-AEC9-8F9A4871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LTE defines a Maximum Coupling Loss (MCL) </a:t>
            </a:r>
            <a:r>
              <a:rPr lang="en-US" dirty="0" err="1"/>
              <a:t>a.k.a</a:t>
            </a:r>
            <a:r>
              <a:rPr lang="en-US" dirty="0"/>
              <a:t> Link Budget</a:t>
            </a:r>
          </a:p>
          <a:p>
            <a:pPr lvl="1"/>
            <a:r>
              <a:rPr lang="en-US" dirty="0"/>
              <a:t>Traditional cellular: 144 dB (~2.5 km)</a:t>
            </a:r>
          </a:p>
          <a:p>
            <a:pPr lvl="1"/>
            <a:r>
              <a:rPr lang="en-US" dirty="0"/>
              <a:t>LTE-M: 160 dB (~5 km)</a:t>
            </a:r>
          </a:p>
          <a:p>
            <a:pPr lvl="1"/>
            <a:r>
              <a:rPr lang="en-US" dirty="0"/>
              <a:t>NB-IoT: 164 dB (~10 km)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Sigfox: ~155 dB</a:t>
            </a:r>
          </a:p>
          <a:p>
            <a:pPr lvl="1"/>
            <a:r>
              <a:rPr lang="en-US" dirty="0" err="1"/>
              <a:t>LoRaWAN</a:t>
            </a:r>
            <a:r>
              <a:rPr lang="en-US" dirty="0"/>
              <a:t>: ~143 dB</a:t>
            </a:r>
          </a:p>
          <a:p>
            <a:pPr lvl="1"/>
            <a:endParaRPr lang="en-US" dirty="0"/>
          </a:p>
          <a:p>
            <a:r>
              <a:rPr lang="en-US" dirty="0"/>
              <a:t>Note that many cellular bands are often on higher frequencies</a:t>
            </a:r>
          </a:p>
          <a:p>
            <a:pPr lvl="1"/>
            <a:r>
              <a:rPr lang="en-US" dirty="0"/>
              <a:t>Example: 1900 GHz</a:t>
            </a:r>
          </a:p>
          <a:p>
            <a:pPr lvl="1"/>
            <a:r>
              <a:rPr lang="en-US" dirty="0"/>
              <a:t>Coarsely, lower frequency is longer range, but it’s </a:t>
            </a:r>
            <a:r>
              <a:rPr lang="en-US" b="1" i="1" dirty="0"/>
              <a:t>complicated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09915-8079-4F7F-AE05-126858FA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7B56-BDAF-4123-8114-46902B12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40FD7-AECD-4902-AA3B-BDF6B27D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Originally unclear which would be dominant</a:t>
            </a:r>
          </a:p>
          <a:p>
            <a:pPr lvl="1"/>
            <a:r>
              <a:rPr lang="en-US" dirty="0"/>
              <a:t>Verizon and AT&amp;T focused on LTE-M</a:t>
            </a:r>
          </a:p>
          <a:p>
            <a:pPr lvl="1"/>
            <a:r>
              <a:rPr lang="en-US" dirty="0"/>
              <a:t>T-Mobile focused on NB-IoT</a:t>
            </a:r>
          </a:p>
          <a:p>
            <a:pPr lvl="1"/>
            <a:r>
              <a:rPr lang="en-US" dirty="0"/>
              <a:t>All rolled out services nationwide in the 2018-2019 timeframe</a:t>
            </a:r>
          </a:p>
          <a:p>
            <a:endParaRPr lang="en-US" dirty="0"/>
          </a:p>
          <a:p>
            <a:r>
              <a:rPr lang="en-US" dirty="0"/>
              <a:t>Networks expanded provide both capabilities</a:t>
            </a:r>
          </a:p>
          <a:p>
            <a:pPr lvl="1"/>
            <a:r>
              <a:rPr lang="en-US" dirty="0"/>
              <a:t>LTE-M: AT&amp;T, T-Mobile, Verizon, US Cellular</a:t>
            </a:r>
          </a:p>
          <a:p>
            <a:pPr lvl="1"/>
            <a:r>
              <a:rPr lang="en-US" dirty="0"/>
              <a:t>NB-IoT: AT&amp;T, T-Mobile, Verizon</a:t>
            </a:r>
          </a:p>
          <a:p>
            <a:pPr lvl="1"/>
            <a:endParaRPr lang="en-US" dirty="0"/>
          </a:p>
          <a:p>
            <a:r>
              <a:rPr lang="en-US" dirty="0"/>
              <a:t>Pricing models still very uncertain</a:t>
            </a:r>
          </a:p>
          <a:p>
            <a:pPr lvl="1"/>
            <a:r>
              <a:rPr lang="en-US" dirty="0"/>
              <a:t>NB-IoT example: $5 per device per year up to 12 MB, 10 packets per hour</a:t>
            </a:r>
          </a:p>
          <a:p>
            <a:pPr lvl="1"/>
            <a:r>
              <a:rPr lang="en-US" dirty="0"/>
              <a:t>Future adoption will greatly depend on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7C84F-9F80-40C5-91F0-0DD2BFC6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88E86-9A7E-F822-936D-A2891734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CA3592-B104-2FC0-CB45-A2D5BAC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3"/>
            <a:ext cx="12192000" cy="63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58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E54D-38DF-42B1-AEC1-CC358CF6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69EE0-9B11-40F0-B486-07B5959AE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need to be certified</a:t>
            </a:r>
          </a:p>
          <a:p>
            <a:pPr lvl="1"/>
            <a:r>
              <a:rPr lang="en-US" dirty="0"/>
              <a:t>Hardware and software</a:t>
            </a:r>
          </a:p>
          <a:p>
            <a:pPr lvl="1"/>
            <a:r>
              <a:rPr lang="en-US" dirty="0"/>
              <a:t>Tend to be modules or dual-core systems</a:t>
            </a:r>
          </a:p>
          <a:p>
            <a:pPr lvl="1"/>
            <a:endParaRPr lang="en-US" dirty="0"/>
          </a:p>
          <a:p>
            <a:r>
              <a:rPr lang="en-US" dirty="0"/>
              <a:t>Add a SIM card to connect to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13C12-90C2-49C0-8749-27F6F47D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3B8D5EF-DF4C-4C15-8ED7-9C52779C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97" y="279102"/>
            <a:ext cx="2488197" cy="58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parkFun LTE CAT M1/NB-IoT Shield - SARA-R4">
            <a:extLst>
              <a:ext uri="{FF2B5EF4-FFF2-40B4-BE49-F238E27FC236}">
                <a16:creationId xmlns:a16="http://schemas.microsoft.com/office/drawing/2014/main" id="{5381A133-7CEB-4791-B9CA-0F3E405D4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8889" r="10666" b="19333"/>
          <a:stretch/>
        </p:blipFill>
        <p:spPr bwMode="auto">
          <a:xfrm>
            <a:off x="5620436" y="3428539"/>
            <a:ext cx="3256864" cy="27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9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6C54-18AE-F32D-DEA8-83918369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835E0-8619-84FD-5EBA-B1610338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Cellular hardware almost always requires certified radio modules where you can’t change the code at all. Why?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CB3A8-1CE1-BC74-A5C0-93C11CB5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89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6C54-18AE-F32D-DEA8-83918369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835E0-8619-84FD-5EBA-B1610338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Cellular hardware almost always requires certified radio modules where you can’t change the code at all. Why?</a:t>
            </a:r>
          </a:p>
          <a:p>
            <a:endParaRPr lang="en-US" dirty="0"/>
          </a:p>
          <a:p>
            <a:pPr lvl="1"/>
            <a:r>
              <a:rPr lang="en-US" dirty="0"/>
              <a:t>Otherwise you could cheat at the protocols!!</a:t>
            </a:r>
          </a:p>
          <a:p>
            <a:pPr lvl="1"/>
            <a:r>
              <a:rPr lang="en-US" dirty="0"/>
              <a:t>Or just generally not follow them fairly.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Avoids “tragedy of the commons” by allowing specific trusted devices only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CB3A8-1CE1-BC74-A5C0-93C11CB5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2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AAD7-3D6D-92AA-FAC7-78906F1A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5G?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351E2-42F6-0AD8-CB8C-4109C1219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NB-IoT and LTE-M </a:t>
            </a:r>
            <a:r>
              <a:rPr lang="en-US" i="1" dirty="0"/>
              <a:t>are</a:t>
            </a:r>
            <a:r>
              <a:rPr lang="en-US" dirty="0"/>
              <a:t> the low-power, wide-area 5G solutions</a:t>
            </a:r>
          </a:p>
          <a:p>
            <a:pPr lvl="1"/>
            <a:r>
              <a:rPr lang="en-US" dirty="0"/>
              <a:t>Intent is to coexist with 5G solutions for human-centric devices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Even if 4G sunset occurs, LTE-M and NB-IoT will still be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2321A-C0DA-532A-5D74-90CDAC56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87279-8761-34BB-A0D0-DA392C32FB27}"/>
              </a:ext>
            </a:extLst>
          </p:cNvPr>
          <p:cNvSpPr txBox="1"/>
          <p:nvPr/>
        </p:nvSpPr>
        <p:spPr>
          <a:xfrm>
            <a:off x="607595" y="6187073"/>
            <a:ext cx="102235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https://www.ericsson.com/en/reports-and-papers/nb-iot-and-lte-m-in-the-context-of-5g-industry-white-paper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250F38-6D01-8D50-6157-7E9801FB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26" y="2142845"/>
            <a:ext cx="10272735" cy="1128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8958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2332-8394-6C61-82B8-49CB6209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IoT - Non-IP Data Delivery (NIDD)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DD2C6-E557-D89C-AA6B-DB745DE06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the amount of data necessary to transmit</a:t>
            </a:r>
          </a:p>
          <a:p>
            <a:pPr lvl="1"/>
            <a:r>
              <a:rPr lang="en-US" dirty="0"/>
              <a:t>Registers device with a single “destination IP”</a:t>
            </a:r>
          </a:p>
          <a:p>
            <a:pPr lvl="1"/>
            <a:r>
              <a:rPr lang="en-US" dirty="0"/>
              <a:t>Device just transmits data payload, network handles sending it to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97E1B-749F-D38B-C8D8-4AC57670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EDF71E-F831-5D8A-5B45-A81B9C00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57" y="2644365"/>
            <a:ext cx="3153177" cy="36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E2D9F-CBEA-F9D2-4DC8-F2AEAF3E25FB}"/>
              </a:ext>
            </a:extLst>
          </p:cNvPr>
          <p:cNvSpPr txBox="1"/>
          <p:nvPr/>
        </p:nvSpPr>
        <p:spPr>
          <a:xfrm>
            <a:off x="607595" y="6321623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https://nickvsnetworking.com/nb-iot-nidd-basics/</a:t>
            </a:r>
            <a:endParaRPr lang="en-US" sz="1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958DB27-3F35-9C63-076E-E661FCFC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96" y="3657600"/>
            <a:ext cx="3100527" cy="111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6AA2E-F2B3-EEC6-3E16-6D5193EB1934}"/>
              </a:ext>
            </a:extLst>
          </p:cNvPr>
          <p:cNvSpPr txBox="1"/>
          <p:nvPr/>
        </p:nvSpPr>
        <p:spPr>
          <a:xfrm>
            <a:off x="1284579" y="2415765"/>
            <a:ext cx="261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 Data Transmission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9714A-4D9F-AD7D-C0A7-C7F5F99B0DE3}"/>
              </a:ext>
            </a:extLst>
          </p:cNvPr>
          <p:cNvSpPr txBox="1"/>
          <p:nvPr/>
        </p:nvSpPr>
        <p:spPr>
          <a:xfrm>
            <a:off x="5205826" y="3358634"/>
            <a:ext cx="261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UDP Data Transmission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92CAC6-A009-F91D-7180-AE084D59B371}"/>
              </a:ext>
            </a:extLst>
          </p:cNvPr>
          <p:cNvGrpSpPr/>
          <p:nvPr/>
        </p:nvGrpSpPr>
        <p:grpSpPr>
          <a:xfrm>
            <a:off x="9946671" y="3657600"/>
            <a:ext cx="831396" cy="1144026"/>
            <a:chOff x="9810749" y="3818303"/>
            <a:chExt cx="2153141" cy="296278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538D63A-6F1F-0DFA-06C7-4E42D4E607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3"/>
            <a:stretch/>
          </p:blipFill>
          <p:spPr bwMode="auto">
            <a:xfrm>
              <a:off x="9810749" y="3818303"/>
              <a:ext cx="2153141" cy="29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B6BBF9-4C03-74E1-A099-6F2F7D8B109B}"/>
                </a:ext>
              </a:extLst>
            </p:cNvPr>
            <p:cNvSpPr/>
            <p:nvPr/>
          </p:nvSpPr>
          <p:spPr>
            <a:xfrm>
              <a:off x="9810749" y="3968318"/>
              <a:ext cx="342900" cy="1261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9EEC5C-5D84-AB15-406E-CA19CF321574}"/>
              </a:ext>
            </a:extLst>
          </p:cNvPr>
          <p:cNvSpPr txBox="1"/>
          <p:nvPr/>
        </p:nvSpPr>
        <p:spPr>
          <a:xfrm>
            <a:off x="9057351" y="3416560"/>
            <a:ext cx="276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NIDD Data Transmission</a:t>
            </a:r>
          </a:p>
        </p:txBody>
      </p:sp>
    </p:spTree>
    <p:extLst>
      <p:ext uri="{BB962C8B-B14F-4D97-AF65-F5344CB8AC3E}">
        <p14:creationId xmlns:p14="http://schemas.microsoft.com/office/powerpoint/2010/main" val="4276510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Cellular IoT</a:t>
            </a:r>
          </a:p>
          <a:p>
            <a:endParaRPr lang="en-US" sz="3200" b="1" dirty="0"/>
          </a:p>
          <a:p>
            <a:r>
              <a:rPr lang="en-US" sz="3200" b="1" dirty="0"/>
              <a:t>IoT on Global Cellular</a:t>
            </a:r>
          </a:p>
          <a:p>
            <a:pPr lvl="1"/>
            <a:r>
              <a:rPr lang="en-US" sz="2800" dirty="0"/>
              <a:t>Story by </a:t>
            </a:r>
            <a:r>
              <a:rPr lang="en-US" sz="2800" dirty="0">
                <a:hlinkClick r:id="rId2"/>
              </a:rPr>
              <a:t>Pat </a:t>
            </a:r>
            <a:r>
              <a:rPr lang="en-US" sz="2800" dirty="0" err="1">
                <a:hlinkClick r:id="rId2"/>
              </a:rPr>
              <a:t>Pannuto</a:t>
            </a:r>
            <a:r>
              <a:rPr lang="en-US" sz="2800" dirty="0"/>
              <a:t> &amp; </a:t>
            </a:r>
            <a:r>
              <a:rPr lang="en-US" sz="2800" dirty="0" err="1">
                <a:hlinkClick r:id="rId3"/>
              </a:rPr>
              <a:t>nLine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dirty="0"/>
              <a:t>LPWAN Design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84483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ABF9-F4E4-764E-9139-A2B7A1D2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Sizing networks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4258-38B9-5D4D-BDCC-62AD32633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8689"/>
            <a:ext cx="10972800" cy="4525963"/>
          </a:xfrm>
        </p:spPr>
        <p:txBody>
          <a:bodyPr/>
          <a:lstStyle/>
          <a:p>
            <a:r>
              <a:rPr lang="en-US" dirty="0"/>
              <a:t>Sometimes you just lose performance…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496CC-E066-3E41-B700-BCE7B792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09321-F10E-4D46-BB97-A71D1B6578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966" y="0"/>
            <a:ext cx="4474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0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modern “Cellular for IoT” fit into the existing cellular infrastructure, and what they do at a technical level to suit IoT needs</a:t>
            </a:r>
          </a:p>
          <a:p>
            <a:endParaRPr lang="en-US" dirty="0"/>
          </a:p>
          <a:p>
            <a:r>
              <a:rPr lang="en-US" dirty="0"/>
              <a:t>Discuss real-world concerns with cellular device deployments</a:t>
            </a:r>
          </a:p>
          <a:p>
            <a:endParaRPr lang="en-US" dirty="0"/>
          </a:p>
          <a:p>
            <a:r>
              <a:rPr lang="en-US" dirty="0"/>
              <a:t>Apply knowledge from the course to understand LPWAN design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A7E1-FF54-D844-81B1-0A7AB0CB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Traffic fluctuates in all networks, for cellular it becomes a function of both when and where you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D0FC-6C97-094C-AFCA-E6790841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405" y="6043961"/>
            <a:ext cx="7270595" cy="238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33" i="1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Mobile Traffic Patterns of Large Scale Cellular Towers in Urban Environment</a:t>
            </a:r>
            <a:r>
              <a:rPr lang="en-US" sz="933" i="1" dirty="0">
                <a:solidFill>
                  <a:schemeClr val="bg1">
                    <a:lumMod val="50000"/>
                  </a:schemeClr>
                </a:solidFill>
              </a:rPr>
              <a:t>; Xu, Li, Wang, Zhang, </a:t>
            </a:r>
            <a:r>
              <a:rPr lang="en-US" sz="933" i="1" dirty="0" err="1">
                <a:solidFill>
                  <a:schemeClr val="bg1">
                    <a:lumMod val="50000"/>
                  </a:schemeClr>
                </a:solidFill>
              </a:rPr>
              <a:t>Jin</a:t>
            </a:r>
            <a:r>
              <a:rPr lang="en-US" sz="933" i="1" dirty="0">
                <a:solidFill>
                  <a:schemeClr val="bg1">
                    <a:lumMod val="50000"/>
                  </a:schemeClr>
                </a:solidFill>
              </a:rPr>
              <a:t>; IEEE </a:t>
            </a:r>
            <a:r>
              <a:rPr lang="en-US" sz="933" i="1" dirty="0" err="1">
                <a:solidFill>
                  <a:schemeClr val="bg1">
                    <a:lumMod val="50000"/>
                  </a:schemeClr>
                </a:solidFill>
              </a:rPr>
              <a:t>ToN</a:t>
            </a:r>
            <a:endParaRPr lang="en-US" sz="933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EC20A-6C5F-B142-B692-0FE92BF5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5F79C-7CA6-C64A-8B13-9D0EA58E3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29" y="2312020"/>
            <a:ext cx="7656073" cy="2305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004EF-7113-554E-AC8B-60DBEAD231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990" y="1739589"/>
            <a:ext cx="4011117" cy="36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65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F21D-6111-1A45-828E-0DAA6287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 MVNO</a:t>
            </a:r>
            <a:br>
              <a:rPr lang="en-US" dirty="0"/>
            </a:br>
            <a:r>
              <a:rPr lang="en-US" dirty="0"/>
              <a:t>“Mobile Virtual Network Operator”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A8AD-206C-E04E-810A-860467AA6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Decoupling the builders of infrastructure from the sellers</a:t>
            </a:r>
          </a:p>
          <a:p>
            <a:r>
              <a:rPr lang="en-US" dirty="0"/>
              <a:t>Not a new concept, but seeing aggressive growth</a:t>
            </a:r>
          </a:p>
          <a:p>
            <a:pPr lvl="1"/>
            <a:r>
              <a:rPr lang="en-US" dirty="0"/>
              <a:t>MetroPCS; Cricket; Boost Mobile;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 err="1"/>
              <a:t>GoogleFi</a:t>
            </a:r>
            <a:r>
              <a:rPr lang="en-US" dirty="0"/>
              <a:t>; Xfinity Cellular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B43AE-FAD6-3A4C-88AF-FBB4CA39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78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C103-3836-2840-AD40-62D5262E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 for IoT Deployments?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E8C9-A3D1-2A49-9AA1-73A1A1C05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you’re building a power grid sensor you want to deploy globally…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C3A24-76B1-3C43-AA43-21EB9822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56957C-FA1D-9742-B725-F1478C7FE0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41" y="2337212"/>
            <a:ext cx="4623284" cy="3658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03CFAD-82FB-0941-AC04-7DDAE1A16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526" y="2558586"/>
            <a:ext cx="5739780" cy="714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FCE0EA-724C-BF43-B3B4-78E1F38A1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527" y="3449846"/>
            <a:ext cx="5676797" cy="25604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12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EF16-9EF9-4B4F-A44A-52B7868A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how does Particle, a small IoT platform startup, provide global cellular coverage?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760D-F6B3-2E4A-9122-C48A0B71B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deployed some Electrons in Accra, Ghana sending a message once per minute 24/7 for a few weeks</a:t>
            </a:r>
          </a:p>
          <a:p>
            <a:pPr lvl="1"/>
            <a:r>
              <a:rPr lang="en-US" dirty="0"/>
              <a:t>PRR [POST Reception Rate] changes over time</a:t>
            </a:r>
          </a:p>
          <a:p>
            <a:pPr lvl="1"/>
            <a:r>
              <a:rPr lang="en-US" dirty="0"/>
              <a:t>Almost zero PRR from ~7-9am and ~4-7pm daily</a:t>
            </a:r>
          </a:p>
          <a:p>
            <a:pPr lvl="1"/>
            <a:endParaRPr lang="en-US" dirty="0"/>
          </a:p>
          <a:p>
            <a:r>
              <a:rPr lang="en-US" dirty="0"/>
              <a:t>Introducing traffic priority</a:t>
            </a:r>
          </a:p>
          <a:p>
            <a:pPr lvl="1"/>
            <a:r>
              <a:rPr lang="en-US" dirty="0"/>
              <a:t>Call Particle: “What gives?”</a:t>
            </a:r>
          </a:p>
          <a:p>
            <a:pPr lvl="2"/>
            <a:r>
              <a:rPr lang="en-US" dirty="0"/>
              <a:t>Particle buys from T-Mobile</a:t>
            </a:r>
          </a:p>
          <a:p>
            <a:pPr lvl="2"/>
            <a:r>
              <a:rPr lang="en-US" dirty="0"/>
              <a:t>T-Mobile buys from Deutsche-Telekom [didn’t own them yet]</a:t>
            </a:r>
          </a:p>
          <a:p>
            <a:pPr lvl="2"/>
            <a:r>
              <a:rPr lang="en-US" dirty="0"/>
              <a:t>DT buys from Vodafone</a:t>
            </a:r>
          </a:p>
          <a:p>
            <a:pPr lvl="2"/>
            <a:r>
              <a:rPr lang="en-US" dirty="0"/>
              <a:t>Vodafone buys from MTN</a:t>
            </a:r>
          </a:p>
          <a:p>
            <a:pPr lvl="2"/>
            <a:r>
              <a:rPr lang="en-US" dirty="0"/>
              <a:t>MTN has 5 tiers of traffic priority on their network [guess which tier we were in?]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AC5DC-D702-5F4F-AFE7-C98938FA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DEED-F4B9-6642-985B-9F9A0C31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you get higher on the priority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0205-2B90-B048-8060-34A60E0BE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buy from MTN</a:t>
            </a:r>
          </a:p>
          <a:p>
            <a:r>
              <a:rPr lang="en-US" dirty="0"/>
              <a:t>… also not easy</a:t>
            </a:r>
          </a:p>
          <a:p>
            <a:pPr lvl="1"/>
            <a:r>
              <a:rPr lang="en-US" dirty="0"/>
              <a:t>Limit of 3 SIMs / person due to fraud</a:t>
            </a:r>
          </a:p>
          <a:p>
            <a:pPr lvl="2"/>
            <a:r>
              <a:rPr lang="en-US" dirty="0"/>
              <a:t>Particularly important due to prevalence of SIM-based mobile money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64867-FCFE-1B42-8325-F452F04D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2FA3B-D432-A64A-961E-042AF254DD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70" y="3538634"/>
            <a:ext cx="2963689" cy="2687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CEBCF-4936-2C4F-BDB0-29AB07488C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215" y="3552351"/>
            <a:ext cx="3071192" cy="270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151F0-0B7D-1249-A1E5-71F070ADD9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168" y="3650166"/>
            <a:ext cx="3977229" cy="2401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6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CC5F-BF01-6C4C-9205-FBF7B234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you deploy in Tanzania?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BE4F-5EE2-4E40-9686-551DE9E0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limited in SIMs, but limited in </a:t>
            </a:r>
            <a:r>
              <a:rPr lang="en-US" i="1" dirty="0"/>
              <a:t>payment plans</a:t>
            </a:r>
          </a:p>
          <a:p>
            <a:pPr lvl="1"/>
            <a:endParaRPr lang="en-US" dirty="0"/>
          </a:p>
          <a:p>
            <a:r>
              <a:rPr lang="en-US" dirty="0"/>
              <a:t>Post-paid plans not an option</a:t>
            </a:r>
          </a:p>
          <a:p>
            <a:pPr lvl="1"/>
            <a:r>
              <a:rPr lang="en-US" dirty="0"/>
              <a:t>Need to purchase ‘airtime recharges’</a:t>
            </a:r>
          </a:p>
          <a:p>
            <a:pPr lvl="1"/>
            <a:r>
              <a:rPr lang="en-US" dirty="0"/>
              <a:t>Which you use by texting from that phone to an SMS </a:t>
            </a:r>
            <a:r>
              <a:rPr lang="en-US" dirty="0" err="1"/>
              <a:t>shortcode</a:t>
            </a:r>
            <a:endParaRPr lang="en-US" dirty="0"/>
          </a:p>
          <a:p>
            <a:pPr lvl="2"/>
            <a:r>
              <a:rPr lang="en-US" dirty="0"/>
              <a:t>So now you must have in-country staff!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21E38-589D-9E41-91FE-29B7EAB1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2D3F3-528A-EC40-8893-42B4BC0642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308" y="4179974"/>
            <a:ext cx="4107779" cy="14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1BE9-197E-2949-B2F0-AEC9C306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you actually realize this claim?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D3FBF-4B3A-E743-AFF6-2D6D6653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Good. Question.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0BF14-AF22-4148-AAB8-083F712C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90365-779F-AB4F-8303-5F000E83FF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927" y="2276605"/>
            <a:ext cx="7092176" cy="3970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6674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6B88B-B697-4BB2-DC69-19615ED35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B2D83-EFFE-E8DB-AB15-5A140A11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6A8E4-FA1E-45A6-92DF-8A9B98323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Cellular IoT</a:t>
            </a:r>
          </a:p>
          <a:p>
            <a:endParaRPr lang="en-US" sz="3200" b="1" dirty="0"/>
          </a:p>
          <a:p>
            <a:r>
              <a:rPr lang="en-US" sz="3200" dirty="0"/>
              <a:t>IoT on Global Cellular</a:t>
            </a:r>
            <a:endParaRPr lang="en-US" sz="2800" dirty="0"/>
          </a:p>
          <a:p>
            <a:endParaRPr lang="en-US" sz="3200" dirty="0"/>
          </a:p>
          <a:p>
            <a:r>
              <a:rPr lang="en-US" sz="3200" b="1" dirty="0"/>
              <a:t>LPWAN Design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E81605-3D64-5C05-5909-A56DB3D2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13624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80FB-0B87-9949-8B71-98FCD328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LTE-M and NB-IoT design constrained by fitting within existing cellular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28098-C5C2-B543-9077-428633E8B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might a fresh design look like?</a:t>
            </a:r>
          </a:p>
          <a:p>
            <a:endParaRPr lang="en-US" dirty="0"/>
          </a:p>
          <a:p>
            <a:r>
              <a:rPr lang="en-US" i="1" dirty="0"/>
              <a:t>Caveat:</a:t>
            </a:r>
            <a:r>
              <a:rPr lang="en-US" dirty="0"/>
              <a:t> In ISM bands!</a:t>
            </a:r>
          </a:p>
          <a:p>
            <a:pPr lvl="1">
              <a:tabLst>
                <a:tab pos="4056063" algn="l"/>
              </a:tabLst>
            </a:pPr>
            <a:r>
              <a:rPr lang="en-US" dirty="0"/>
              <a:t>So it’s an unlicensed, shared communication band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492E8-5509-C342-AC05-C602DDF6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90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wide-area network (ignore low-power 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PHY choices would you make?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5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CD3F-0CA7-C866-7469-96C2BCE9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BF8EB-0AE5-2B5A-B6DB-DE190980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0F1AE4-056B-3FB5-FAF6-42B22B9A73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3200" b="1" dirty="0"/>
              <a:t>Cellular IoT</a:t>
            </a:r>
          </a:p>
          <a:p>
            <a:endParaRPr lang="en-US" sz="3200" b="1" dirty="0"/>
          </a:p>
          <a:p>
            <a:r>
              <a:rPr lang="en-US" sz="3200" dirty="0"/>
              <a:t>IoT on Global Cellular</a:t>
            </a:r>
            <a:endParaRPr lang="en-US" sz="2800" dirty="0"/>
          </a:p>
          <a:p>
            <a:endParaRPr lang="en-US" sz="3200" dirty="0"/>
          </a:p>
          <a:p>
            <a:r>
              <a:rPr lang="en-US" sz="3200" dirty="0"/>
              <a:t>LPWAN Design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A27776-4C32-8562-4691-214907A8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39886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wide-area network (ignore low-power 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What PHY choices would you make?</a:t>
            </a:r>
          </a:p>
          <a:p>
            <a:pPr lvl="1"/>
            <a:r>
              <a:rPr lang="en-US" sz="2000" dirty="0"/>
              <a:t>Modulation</a:t>
            </a:r>
          </a:p>
          <a:p>
            <a:pPr marL="914400" lvl="2" indent="0">
              <a:buNone/>
            </a:pP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Tx Power</a:t>
            </a:r>
          </a:p>
          <a:p>
            <a:pPr marL="914400" lvl="2" indent="0">
              <a:buNone/>
            </a:pP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Carrier Frequency Band</a:t>
            </a:r>
          </a:p>
          <a:p>
            <a:pPr marL="914400" lvl="2" indent="0">
              <a:buNone/>
            </a:pP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Data Throughput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Channel Bandwidth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31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wide-area network (ignore low-power 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4864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What PHY choices would you make?</a:t>
            </a:r>
          </a:p>
          <a:p>
            <a:pPr lvl="1"/>
            <a:r>
              <a:rPr lang="en-US" sz="2000" dirty="0"/>
              <a:t>Modulation</a:t>
            </a:r>
          </a:p>
          <a:p>
            <a:pPr lvl="2"/>
            <a:r>
              <a:rPr lang="en-US" sz="2000" dirty="0"/>
              <a:t>Unclear. Can’t be too crazy for cheap devices but there’s a bit of leeway there.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Tx Power</a:t>
            </a:r>
          </a:p>
          <a:p>
            <a:pPr lvl="2"/>
            <a:r>
              <a:rPr lang="en-US" sz="2000" dirty="0"/>
              <a:t>High (much higher than 0 dBm)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Carrier Frequency Band</a:t>
            </a:r>
          </a:p>
          <a:p>
            <a:pPr lvl="2"/>
            <a:r>
              <a:rPr lang="en-US" sz="2000" dirty="0"/>
              <a:t>Low (something lower than 2.4 GHz, 915 MHz or lower?)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Data Throughput</a:t>
            </a:r>
          </a:p>
          <a:p>
            <a:pPr lvl="2"/>
            <a:r>
              <a:rPr lang="en-US" sz="2000" dirty="0"/>
              <a:t>Low (much lower than 1 Mbps. Reduce )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/>
              <a:t>Channel Bandwidth</a:t>
            </a:r>
          </a:p>
          <a:p>
            <a:pPr lvl="2"/>
            <a:r>
              <a:rPr lang="en-US" sz="2000" dirty="0"/>
              <a:t>Unclear. Likely less bandwidth available on lower frequency carrier.</a:t>
            </a:r>
          </a:p>
          <a:p>
            <a:pPr lvl="2"/>
            <a:r>
              <a:rPr lang="en-US" sz="2000" dirty="0"/>
              <a:t>Higher bandwidth gives longer range (by increasing reliability)</a:t>
            </a:r>
          </a:p>
          <a:p>
            <a:pPr lvl="2"/>
            <a:r>
              <a:rPr lang="en-US" sz="2000" dirty="0"/>
              <a:t>Lower bandwidth gives more simultaneous devices (for a fixed allocation)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8988C-D902-83B5-D05C-F5558E704DE7}"/>
              </a:ext>
            </a:extLst>
          </p:cNvPr>
          <p:cNvSpPr/>
          <p:nvPr/>
        </p:nvSpPr>
        <p:spPr>
          <a:xfrm>
            <a:off x="428978" y="914400"/>
            <a:ext cx="10532533" cy="56218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5852-0D9E-4783-8557-52579901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low-power wide-area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B475A-4345-4C43-BBBA-B8B242B2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Any particular MAC choices for lower power?</a:t>
            </a:r>
          </a:p>
          <a:p>
            <a:pPr lvl="1"/>
            <a:r>
              <a:rPr lang="en-US" dirty="0"/>
              <a:t>Device Roles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When do devices listen?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Access Control Mechanism</a:t>
            </a:r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strike="sngStrik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1215B-FD90-42DB-8909-50F5A2C8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88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5852-0D9E-4783-8557-52579901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low-power wide-area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B475A-4345-4C43-BBBA-B8B242B2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Any particular MAC choices for lower power?</a:t>
            </a:r>
          </a:p>
          <a:p>
            <a:pPr lvl="1"/>
            <a:r>
              <a:rPr lang="en-US" dirty="0"/>
              <a:t>Device Roles</a:t>
            </a:r>
          </a:p>
          <a:p>
            <a:pPr lvl="2"/>
            <a:r>
              <a:rPr lang="en-US" dirty="0"/>
              <a:t>Diversity of devices in network</a:t>
            </a:r>
          </a:p>
          <a:p>
            <a:pPr lvl="2"/>
            <a:r>
              <a:rPr lang="en-US" dirty="0"/>
              <a:t>High power gateway, low power devices in star topology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do devices listen?</a:t>
            </a:r>
          </a:p>
          <a:p>
            <a:pPr lvl="2"/>
            <a:r>
              <a:rPr lang="en-US" dirty="0"/>
              <a:t>Devices should be off whenever possible</a:t>
            </a:r>
          </a:p>
          <a:p>
            <a:pPr lvl="2"/>
            <a:r>
              <a:rPr lang="en-US" dirty="0"/>
              <a:t>Listen-after send for downlink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Access Control Mechanism</a:t>
            </a:r>
          </a:p>
          <a:p>
            <a:pPr lvl="2"/>
            <a:r>
              <a:rPr lang="en-US" dirty="0"/>
              <a:t>No TDMA access control if it can be avoided</a:t>
            </a:r>
          </a:p>
          <a:p>
            <a:pPr lvl="3"/>
            <a:r>
              <a:rPr lang="en-US" dirty="0"/>
              <a:t>Removes requirement for synchronization</a:t>
            </a:r>
          </a:p>
          <a:p>
            <a:pPr lvl="2"/>
            <a:r>
              <a:rPr lang="en-US" dirty="0"/>
              <a:t>CSMA is problematic due to hidden terminal problem</a:t>
            </a:r>
          </a:p>
          <a:p>
            <a:pPr lvl="2"/>
            <a:r>
              <a:rPr lang="en-US" dirty="0"/>
              <a:t>What’s left: Aloha, FDMA, CDMA, ???</a:t>
            </a:r>
            <a:endParaRPr lang="en-US" strike="sng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1215B-FD90-42DB-8909-50F5A2C8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A1C547-ED5B-940B-392F-DC07460C2968}"/>
              </a:ext>
            </a:extLst>
          </p:cNvPr>
          <p:cNvSpPr/>
          <p:nvPr/>
        </p:nvSpPr>
        <p:spPr>
          <a:xfrm>
            <a:off x="428978" y="914400"/>
            <a:ext cx="10532533" cy="56218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B7CF-966F-4860-8FBD-9DFA9640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Long-range CSMA is problematic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36E6B-26EC-4D91-ABA9-29AD9086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Long-range makes everything more challenging</a:t>
            </a:r>
          </a:p>
          <a:p>
            <a:pPr lvl="1"/>
            <a:r>
              <a:rPr lang="en-US" dirty="0"/>
              <a:t>Kilometers of range mean kilometers between devices</a:t>
            </a:r>
          </a:p>
          <a:p>
            <a:endParaRPr lang="en-US" dirty="0"/>
          </a:p>
          <a:p>
            <a:r>
              <a:rPr lang="en-US" dirty="0"/>
              <a:t>Detection of channel use is less reliable</a:t>
            </a:r>
          </a:p>
          <a:p>
            <a:pPr lvl="1"/>
            <a:r>
              <a:rPr lang="en-US" dirty="0"/>
              <a:t>Active research in clear channel assessment for LPWANs</a:t>
            </a:r>
          </a:p>
          <a:p>
            <a:endParaRPr lang="en-US" dirty="0"/>
          </a:p>
          <a:p>
            <a:r>
              <a:rPr lang="en-US" dirty="0"/>
              <a:t>Hidden terminal problem has a wider range</a:t>
            </a:r>
          </a:p>
          <a:p>
            <a:pPr lvl="1"/>
            <a:r>
              <a:rPr lang="en-US" dirty="0"/>
              <a:t>Distance between two sensors &gt;1x range &lt;2x range</a:t>
            </a:r>
          </a:p>
          <a:p>
            <a:pPr lvl="2"/>
            <a:r>
              <a:rPr lang="en-US" dirty="0"/>
              <a:t>For </a:t>
            </a:r>
            <a:r>
              <a:rPr lang="en-US" dirty="0" err="1"/>
              <a:t>WiFi</a:t>
            </a:r>
            <a:r>
              <a:rPr lang="en-US" dirty="0"/>
              <a:t>, this is ~100 m. For LPWANs this could be ~1 km</a:t>
            </a:r>
          </a:p>
          <a:p>
            <a:pPr lvl="1"/>
            <a:r>
              <a:rPr lang="en-US" dirty="0"/>
              <a:t>Might make RTS/CTS more important</a:t>
            </a:r>
          </a:p>
          <a:p>
            <a:pPr lvl="1"/>
            <a:endParaRPr lang="en-US" dirty="0"/>
          </a:p>
          <a:p>
            <a:r>
              <a:rPr lang="en-US" dirty="0"/>
              <a:t>Result: CSMA doesn’t dominate LPWANs like it does WLANs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B2F0B-7588-4AE4-93EB-C74ACE13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0B03A-426B-283C-E22B-95DB95DB192C}"/>
              </a:ext>
            </a:extLst>
          </p:cNvPr>
          <p:cNvSpPr/>
          <p:nvPr/>
        </p:nvSpPr>
        <p:spPr>
          <a:xfrm>
            <a:off x="428978" y="228600"/>
            <a:ext cx="10532533" cy="6307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A2E6-F229-49E6-8CA3-053BF1A4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LPWANs overview (common qualities)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C2234-E7BD-4C5B-BC6E-4224B091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Unlicensed 915 MHz band (902-928 MHz)</a:t>
            </a:r>
          </a:p>
          <a:p>
            <a:endParaRPr lang="en-US" dirty="0"/>
          </a:p>
          <a:p>
            <a:r>
              <a:rPr lang="en-US" dirty="0"/>
              <a:t>Higher power transmissions: ~20 dBm (100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Low data rate 100 kbps or less</a:t>
            </a:r>
          </a:p>
          <a:p>
            <a:endParaRPr lang="en-US" dirty="0"/>
          </a:p>
          <a:p>
            <a:r>
              <a:rPr lang="en-US" dirty="0"/>
              <a:t>Range on the order of multiple kilometers</a:t>
            </a:r>
          </a:p>
          <a:p>
            <a:endParaRPr lang="en-US" dirty="0"/>
          </a:p>
          <a:p>
            <a:r>
              <a:rPr lang="en-US" dirty="0"/>
              <a:t>Simple Aloha access control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8694-055C-4CCA-A335-B7F97CE5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2AEC1-6B74-E6AA-9419-A6B304317996}"/>
              </a:ext>
            </a:extLst>
          </p:cNvPr>
          <p:cNvSpPr/>
          <p:nvPr/>
        </p:nvSpPr>
        <p:spPr>
          <a:xfrm>
            <a:off x="428978" y="228600"/>
            <a:ext cx="10532533" cy="6307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D5A1D-1462-C589-6868-DAD470F89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8D243-B97B-597A-EF0C-EFA0FAF0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5DE4CE-D74F-48B0-116F-561E0070D1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Cellular IoT</a:t>
            </a:r>
          </a:p>
          <a:p>
            <a:endParaRPr lang="en-US" sz="3200" b="1" dirty="0"/>
          </a:p>
          <a:p>
            <a:r>
              <a:rPr lang="en-US" sz="3200" dirty="0"/>
              <a:t>IoT on Global Cellular</a:t>
            </a:r>
            <a:endParaRPr lang="en-US" sz="2800" dirty="0"/>
          </a:p>
          <a:p>
            <a:endParaRPr lang="en-US" sz="3200" dirty="0"/>
          </a:p>
          <a:p>
            <a:r>
              <a:rPr lang="en-US" sz="3200" dirty="0"/>
              <a:t>LPWAN Design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A235BF-24AB-02D5-D959-99C618AC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9496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6706-A508-4AEE-AC39-AA27498A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the </a:t>
            </a:r>
            <a:r>
              <a:rPr lang="en-US" b="1" dirty="0"/>
              <a:t>cell</a:t>
            </a:r>
            <a:r>
              <a:rPr lang="en-US" dirty="0"/>
              <a:t> in cellular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475EB-A6A6-48A8-A1FC-BDFF52A4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211" y="1143000"/>
            <a:ext cx="6741184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Place towers at corners of cells</a:t>
            </a:r>
          </a:p>
          <a:p>
            <a:pPr lvl="1"/>
            <a:r>
              <a:rPr lang="en-US" dirty="0"/>
              <a:t>Directional antennas send three different frequency bands, one per cell</a:t>
            </a:r>
          </a:p>
          <a:p>
            <a:pPr lvl="1"/>
            <a:r>
              <a:rPr lang="en-US" dirty="0"/>
              <a:t>Each cell gets three tower and three bands</a:t>
            </a:r>
          </a:p>
          <a:p>
            <a:pPr lvl="1"/>
            <a:endParaRPr lang="en-US" dirty="0"/>
          </a:p>
          <a:p>
            <a:r>
              <a:rPr lang="en-US" dirty="0"/>
              <a:t>Density of cells varies based on expected number of users</a:t>
            </a:r>
          </a:p>
          <a:p>
            <a:pPr lvl="1"/>
            <a:r>
              <a:rPr lang="en-US" dirty="0"/>
              <a:t>Change cell size using Power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1D136-7F34-4DB9-898A-7CCE77A4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Cellular Communication Network Technologies | Tnuda">
            <a:extLst>
              <a:ext uri="{FF2B5EF4-FFF2-40B4-BE49-F238E27FC236}">
                <a16:creationId xmlns:a16="http://schemas.microsoft.com/office/drawing/2014/main" id="{F33F219F-4FD9-4D28-84A2-1CDE47AFB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2474" r="1360" b="1241"/>
          <a:stretch/>
        </p:blipFill>
        <p:spPr bwMode="auto">
          <a:xfrm>
            <a:off x="6420106" y="4038600"/>
            <a:ext cx="3579394" cy="25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053CD78-45EB-4CFF-BBBC-15D109FD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1143000"/>
            <a:ext cx="423161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36C3E09C-640C-403B-962A-8046AB400FAF}"/>
              </a:ext>
            </a:extLst>
          </p:cNvPr>
          <p:cNvSpPr/>
          <p:nvPr/>
        </p:nvSpPr>
        <p:spPr>
          <a:xfrm>
            <a:off x="3504981" y="1879380"/>
            <a:ext cx="457419" cy="400383"/>
          </a:xfrm>
          <a:prstGeom prst="hexagon">
            <a:avLst>
              <a:gd name="adj" fmla="val 28060"/>
              <a:gd name="vf" fmla="val 115470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30DCE0F-FBA4-44BE-9049-300098005335}"/>
              </a:ext>
            </a:extLst>
          </p:cNvPr>
          <p:cNvSpPr/>
          <p:nvPr/>
        </p:nvSpPr>
        <p:spPr>
          <a:xfrm>
            <a:off x="2425481" y="4990880"/>
            <a:ext cx="457419" cy="400383"/>
          </a:xfrm>
          <a:prstGeom prst="hexagon">
            <a:avLst>
              <a:gd name="adj" fmla="val 28060"/>
              <a:gd name="vf" fmla="val 115470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9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3GPP </a:t>
            </a:r>
            <a:r>
              <a:rPr lang="en-US" i="1" dirty="0"/>
              <a:t>(aka: the actual answer for what stuff is really doing)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 Partnership Project (3GPP)</a:t>
            </a:r>
          </a:p>
          <a:p>
            <a:pPr lvl="1"/>
            <a:endParaRPr lang="en-US" dirty="0"/>
          </a:p>
          <a:p>
            <a:r>
              <a:rPr lang="en-US" dirty="0"/>
              <a:t>Industry alliance for development of telecoms standards</a:t>
            </a:r>
          </a:p>
          <a:p>
            <a:pPr lvl="1"/>
            <a:r>
              <a:rPr lang="en-US" dirty="0"/>
              <a:t>Established around 1998</a:t>
            </a:r>
          </a:p>
          <a:p>
            <a:pPr lvl="1"/>
            <a:r>
              <a:rPr lang="en-US" dirty="0"/>
              <a:t>Makes “Releases” which are roughly analogous to IEEE standards/versions</a:t>
            </a:r>
          </a:p>
          <a:p>
            <a:pPr lvl="2"/>
            <a:r>
              <a:rPr lang="en-US" dirty="0"/>
              <a:t>Release 8 (2008) LTE ~4G</a:t>
            </a:r>
          </a:p>
          <a:p>
            <a:pPr lvl="2"/>
            <a:r>
              <a:rPr lang="en-US" dirty="0"/>
              <a:t>Release 15 (2018) NR (New Radio) ~5G</a:t>
            </a:r>
          </a:p>
          <a:p>
            <a:pPr lvl="1"/>
            <a:endParaRPr lang="en-US" dirty="0"/>
          </a:p>
          <a:p>
            <a:r>
              <a:rPr lang="en-US" dirty="0"/>
              <a:t>Focused on the practical</a:t>
            </a:r>
          </a:p>
          <a:p>
            <a:pPr lvl="1"/>
            <a:r>
              <a:rPr lang="en-US" dirty="0"/>
              <a:t>ITU post-hoc defined “4G”, 3GPP defined LTE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2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D4CC34-802A-9341-A359-CCD28604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”4G”, “LTE”, “LTE Advanced”, </a:t>
            </a:r>
            <a:r>
              <a:rPr lang="en-US" dirty="0" err="1"/>
              <a:t>etc</a:t>
            </a:r>
            <a:r>
              <a:rPr lang="en-US" dirty="0"/>
              <a:t> onto actual technologies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BD134-6993-BD40-9A12-10FD9C6B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D02FE-A2C4-8E41-969D-052F67BB3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06" y="1430517"/>
            <a:ext cx="8459537" cy="4503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1949F4-7081-F442-A994-279F9CFA3F2F}"/>
              </a:ext>
            </a:extLst>
          </p:cNvPr>
          <p:cNvSpPr txBox="1"/>
          <p:nvPr/>
        </p:nvSpPr>
        <p:spPr>
          <a:xfrm>
            <a:off x="780717" y="6010441"/>
            <a:ext cx="10019089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This Qualcomm presentation is great: </a:t>
            </a:r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https://www.qualcomm.com/media/documents/files/demystifying-3gpp-and-the-essential-role-of-qualcomm-in-leading-the-expansion-of-the-mobile-ecosystem.pdf</a:t>
            </a:r>
            <a:r>
              <a:rPr lang="en-US" sz="933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42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337F-C53B-4B99-B68D-FFE4F449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LTE Categories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DF6C-B107-43E4-9017-430F69233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6042527" cy="4525963"/>
          </a:xfrm>
        </p:spPr>
        <p:txBody>
          <a:bodyPr>
            <a:normAutofit/>
          </a:bodyPr>
          <a:lstStyle/>
          <a:p>
            <a:r>
              <a:rPr lang="en-US" dirty="0"/>
              <a:t>Different equipment supports different “categories” of LTE</a:t>
            </a:r>
          </a:p>
          <a:p>
            <a:pPr lvl="1"/>
            <a:r>
              <a:rPr lang="en-US" dirty="0"/>
              <a:t>Maximum MCS index supported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iPhone 6 (2015): Cat 4</a:t>
            </a:r>
          </a:p>
          <a:p>
            <a:pPr lvl="1"/>
            <a:r>
              <a:rPr lang="en-US" dirty="0"/>
              <a:t>Pixel 3 (2018): Cat 16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55381-CB0E-41A4-A843-0863B434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AFEE6F-1F18-4A1D-A0DA-7BCD6BB922CC}"/>
              </a:ext>
            </a:extLst>
          </p:cNvPr>
          <p:cNvGrpSpPr/>
          <p:nvPr/>
        </p:nvGrpSpPr>
        <p:grpSpPr>
          <a:xfrm>
            <a:off x="6846967" y="136525"/>
            <a:ext cx="4784228" cy="6121400"/>
            <a:chOff x="3602286" y="3263900"/>
            <a:chExt cx="4784228" cy="6121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556056-F07A-477D-A8A8-543B37372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4074"/>
            <a:stretch/>
          </p:blipFill>
          <p:spPr>
            <a:xfrm>
              <a:off x="3602286" y="4178300"/>
              <a:ext cx="4784228" cy="520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8311E9-3C56-421A-AEDC-67596DD97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6667"/>
            <a:stretch/>
          </p:blipFill>
          <p:spPr>
            <a:xfrm>
              <a:off x="3602286" y="3263900"/>
              <a:ext cx="4784228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36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2358-001B-472A-B9AC-F6E2DECF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low-end categories for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36067-0AC8-496B-BB59-13300D0B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LTE Cat 0</a:t>
            </a:r>
          </a:p>
          <a:p>
            <a:pPr lvl="1"/>
            <a:r>
              <a:rPr lang="en-US" dirty="0"/>
              <a:t>Traditional LTE, but focused on the really low end</a:t>
            </a:r>
          </a:p>
          <a:p>
            <a:pPr lvl="1"/>
            <a:r>
              <a:rPr lang="en-US" dirty="0"/>
              <a:t>1 Mbps for uplink and downlink</a:t>
            </a:r>
          </a:p>
          <a:p>
            <a:pPr lvl="1"/>
            <a:endParaRPr lang="en-US" dirty="0"/>
          </a:p>
          <a:p>
            <a:r>
              <a:rPr lang="en-US" dirty="0"/>
              <a:t>LTE-M (LTE Cat M1)</a:t>
            </a:r>
          </a:p>
          <a:p>
            <a:pPr lvl="1"/>
            <a:r>
              <a:rPr lang="en-US" dirty="0"/>
              <a:t>375 kbps uplink, 300 kbps downlink (for the commonly implemented mode)</a:t>
            </a:r>
          </a:p>
          <a:p>
            <a:pPr lvl="1"/>
            <a:r>
              <a:rPr lang="en-US" dirty="0"/>
              <a:t>Reduced power and maximum bandwidth</a:t>
            </a:r>
          </a:p>
          <a:p>
            <a:pPr lvl="1"/>
            <a:r>
              <a:rPr lang="en-US" dirty="0"/>
              <a:t>Increased range</a:t>
            </a:r>
          </a:p>
          <a:p>
            <a:pPr lvl="1"/>
            <a:endParaRPr lang="en-US" dirty="0"/>
          </a:p>
          <a:p>
            <a:r>
              <a:rPr lang="en-US" dirty="0"/>
              <a:t>NB-IoT (LTE Cat NB1)</a:t>
            </a:r>
          </a:p>
          <a:p>
            <a:pPr lvl="1"/>
            <a:r>
              <a:rPr lang="en-US" dirty="0"/>
              <a:t>65 kbps uplink, 26 kbps downlink</a:t>
            </a:r>
          </a:p>
          <a:p>
            <a:pPr lvl="1"/>
            <a:r>
              <a:rPr lang="en-US" dirty="0"/>
              <a:t>Reduced power and greatly reduced bandwidth</a:t>
            </a:r>
          </a:p>
          <a:p>
            <a:pPr lvl="1"/>
            <a:r>
              <a:rPr lang="en-US" dirty="0"/>
              <a:t>Greatly increased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1DA52-9599-41FC-9271-C80BB5C1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0402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2818</TotalTime>
  <Words>2340</Words>
  <Application>Microsoft Office PowerPoint</Application>
  <PresentationFormat>Widescreen</PresentationFormat>
  <Paragraphs>402</Paragraphs>
  <Slides>46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Seravek Light</vt:lpstr>
      <vt:lpstr>Tahoma</vt:lpstr>
      <vt:lpstr>Class Slides</vt:lpstr>
      <vt:lpstr>Lecture 13 Cellular IoT &amp; LPWAN Design</vt:lpstr>
      <vt:lpstr>Administrivia</vt:lpstr>
      <vt:lpstr>Today’s Goals</vt:lpstr>
      <vt:lpstr>Outline</vt:lpstr>
      <vt:lpstr>Reminder: the cell in cellular technologies</vt:lpstr>
      <vt:lpstr>3GPP (aka: the actual answer for what stuff is really doing)</vt:lpstr>
      <vt:lpstr>Mapping ”4G”, “LTE”, “LTE Advanced”, etc onto actual technologies</vt:lpstr>
      <vt:lpstr>LTE Categories</vt:lpstr>
      <vt:lpstr>Additional low-end categories for IoT</vt:lpstr>
      <vt:lpstr>LTE-M and NB-IoT were developed in parallel</vt:lpstr>
      <vt:lpstr>Why do we need “special categories” for IoT on cell?</vt:lpstr>
      <vt:lpstr>LTE-M and NB-IoT downlink and uplink</vt:lpstr>
      <vt:lpstr>LTE resource allocation</vt:lpstr>
      <vt:lpstr>Resources used by LTE-M and NB-IoT</vt:lpstr>
      <vt:lpstr>Resources used by LTE-M and NB-IoT</vt:lpstr>
      <vt:lpstr>Reducing energy use for IoT devices</vt:lpstr>
      <vt:lpstr>Further power reduction for simple devices</vt:lpstr>
      <vt:lpstr>Some numbers from an actual telecom: Aeris [n.b. Aeris has been a leader in cellular M2M since the 90’s]</vt:lpstr>
      <vt:lpstr>Variety of features supported in real-world</vt:lpstr>
      <vt:lpstr>Improved range for LTE-M and NB-IoT</vt:lpstr>
      <vt:lpstr>Cellular deployments</vt:lpstr>
      <vt:lpstr>PowerPoint Presentation</vt:lpstr>
      <vt:lpstr>Microcontroller support</vt:lpstr>
      <vt:lpstr>Break + Open Question</vt:lpstr>
      <vt:lpstr>Break + Open Question</vt:lpstr>
      <vt:lpstr>What about 5G?</vt:lpstr>
      <vt:lpstr>Support for IoT - Non-IP Data Delivery (NIDD)</vt:lpstr>
      <vt:lpstr>Outline</vt:lpstr>
      <vt:lpstr>Sizing networks is hard</vt:lpstr>
      <vt:lpstr>Traffic fluctuates in all networks, for cellular it becomes a function of both when and where you are</vt:lpstr>
      <vt:lpstr>What is an MVNO “Mobile Virtual Network Operator”</vt:lpstr>
      <vt:lpstr>Why does this matter for IoT Deployments?</vt:lpstr>
      <vt:lpstr>So how does Particle, a small IoT platform startup, provide global cellular coverage?</vt:lpstr>
      <vt:lpstr>So how do you get higher on the priority list?</vt:lpstr>
      <vt:lpstr>So how do you deploy in Tanzania? </vt:lpstr>
      <vt:lpstr>So how do you actually realize this claim?</vt:lpstr>
      <vt:lpstr>Outline</vt:lpstr>
      <vt:lpstr>LTE-M and NB-IoT design constrained by fitting within existing cellular ecosystem</vt:lpstr>
      <vt:lpstr>Design a wide-area network (ignore low-power for now)</vt:lpstr>
      <vt:lpstr>Design a wide-area network (ignore low-power for now)</vt:lpstr>
      <vt:lpstr>Design a wide-area network (ignore low-power for now)</vt:lpstr>
      <vt:lpstr>Design a low-power wide-area network</vt:lpstr>
      <vt:lpstr>Design a low-power wide-area network</vt:lpstr>
      <vt:lpstr>Long-range CSMA is problematic</vt:lpstr>
      <vt:lpstr>LPWANs overview (common qualities)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Unlicensed LPWANs</dc:title>
  <dc:creator>Branden Ghena</dc:creator>
  <cp:lastModifiedBy>Branden Ghena</cp:lastModifiedBy>
  <cp:revision>78</cp:revision>
  <dcterms:created xsi:type="dcterms:W3CDTF">2021-02-21T18:12:26Z</dcterms:created>
  <dcterms:modified xsi:type="dcterms:W3CDTF">2025-05-20T18:51:44Z</dcterms:modified>
</cp:coreProperties>
</file>