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0" r:id="rId1"/>
  </p:sldMasterIdLst>
  <p:notesMasterIdLst>
    <p:notesMasterId r:id="rId71"/>
  </p:notesMasterIdLst>
  <p:sldIdLst>
    <p:sldId id="256" r:id="rId2"/>
    <p:sldId id="2166" r:id="rId3"/>
    <p:sldId id="264" r:id="rId4"/>
    <p:sldId id="348" r:id="rId5"/>
    <p:sldId id="396" r:id="rId6"/>
    <p:sldId id="259" r:id="rId7"/>
    <p:sldId id="260" r:id="rId8"/>
    <p:sldId id="261" r:id="rId9"/>
    <p:sldId id="2167" r:id="rId10"/>
    <p:sldId id="262" r:id="rId11"/>
    <p:sldId id="2033" r:id="rId12"/>
    <p:sldId id="2034" r:id="rId13"/>
    <p:sldId id="2073" r:id="rId14"/>
    <p:sldId id="2035" r:id="rId15"/>
    <p:sldId id="2140" r:id="rId16"/>
    <p:sldId id="2160" r:id="rId17"/>
    <p:sldId id="2099" r:id="rId18"/>
    <p:sldId id="2100" r:id="rId19"/>
    <p:sldId id="2101" r:id="rId20"/>
    <p:sldId id="2120" r:id="rId21"/>
    <p:sldId id="2102" r:id="rId22"/>
    <p:sldId id="2104" r:id="rId23"/>
    <p:sldId id="2105" r:id="rId24"/>
    <p:sldId id="2103" r:id="rId25"/>
    <p:sldId id="2108" r:id="rId26"/>
    <p:sldId id="2113" r:id="rId27"/>
    <p:sldId id="2171" r:id="rId28"/>
    <p:sldId id="2116" r:id="rId29"/>
    <p:sldId id="2111" r:id="rId30"/>
    <p:sldId id="2112" r:id="rId31"/>
    <p:sldId id="2114" r:id="rId32"/>
    <p:sldId id="2115" r:id="rId33"/>
    <p:sldId id="2107" r:id="rId34"/>
    <p:sldId id="2109" r:id="rId35"/>
    <p:sldId id="2119" r:id="rId36"/>
    <p:sldId id="2161" r:id="rId37"/>
    <p:sldId id="2123" r:id="rId38"/>
    <p:sldId id="2124" r:id="rId39"/>
    <p:sldId id="2172" r:id="rId40"/>
    <p:sldId id="2170" r:id="rId41"/>
    <p:sldId id="2126" r:id="rId42"/>
    <p:sldId id="2127" r:id="rId43"/>
    <p:sldId id="2129" r:id="rId44"/>
    <p:sldId id="2128" r:id="rId45"/>
    <p:sldId id="2168" r:id="rId46"/>
    <p:sldId id="2169" r:id="rId47"/>
    <p:sldId id="2130" r:id="rId48"/>
    <p:sldId id="2131" r:id="rId49"/>
    <p:sldId id="2148" r:id="rId50"/>
    <p:sldId id="2149" r:id="rId51"/>
    <p:sldId id="2132" r:id="rId52"/>
    <p:sldId id="2133" r:id="rId53"/>
    <p:sldId id="2110" r:id="rId54"/>
    <p:sldId id="2165" r:id="rId55"/>
    <p:sldId id="2162" r:id="rId56"/>
    <p:sldId id="2142" r:id="rId57"/>
    <p:sldId id="2143" r:id="rId58"/>
    <p:sldId id="2144" r:id="rId59"/>
    <p:sldId id="2147" r:id="rId60"/>
    <p:sldId id="2163" r:id="rId61"/>
    <p:sldId id="2164" r:id="rId62"/>
    <p:sldId id="2145" r:id="rId63"/>
    <p:sldId id="2151" r:id="rId64"/>
    <p:sldId id="2146" r:id="rId65"/>
    <p:sldId id="2154" r:id="rId66"/>
    <p:sldId id="2155" r:id="rId67"/>
    <p:sldId id="2156" r:id="rId68"/>
    <p:sldId id="2157" r:id="rId69"/>
    <p:sldId id="2158"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4C0DD7-F1CF-4368-81C8-E87A97418579}">
          <p14:sldIdLst>
            <p14:sldId id="256"/>
          </p14:sldIdLst>
        </p14:section>
        <p14:section name="Goals" id="{1DC203D8-8C04-4F3B-815B-A15E3261C9A4}">
          <p14:sldIdLst>
            <p14:sldId id="2166"/>
            <p14:sldId id="264"/>
          </p14:sldIdLst>
        </p14:section>
        <p14:section name="WAN Background" id="{B55B8E8C-5EAB-4A1E-A4E9-AE5E896E46FA}">
          <p14:sldIdLst>
            <p14:sldId id="348"/>
            <p14:sldId id="396"/>
            <p14:sldId id="259"/>
            <p14:sldId id="260"/>
            <p14:sldId id="261"/>
            <p14:sldId id="2167"/>
            <p14:sldId id="262"/>
            <p14:sldId id="2033"/>
            <p14:sldId id="2034"/>
            <p14:sldId id="2073"/>
            <p14:sldId id="2035"/>
            <p14:sldId id="2140"/>
          </p14:sldIdLst>
        </p14:section>
        <p14:section name="1G" id="{19F37E9E-6A5E-42A1-80B1-C716A656ABEA}">
          <p14:sldIdLst>
            <p14:sldId id="2160"/>
            <p14:sldId id="2099"/>
            <p14:sldId id="2100"/>
            <p14:sldId id="2101"/>
            <p14:sldId id="2120"/>
            <p14:sldId id="2102"/>
            <p14:sldId id="2104"/>
            <p14:sldId id="2105"/>
            <p14:sldId id="2103"/>
            <p14:sldId id="2108"/>
            <p14:sldId id="2113"/>
            <p14:sldId id="2171"/>
            <p14:sldId id="2116"/>
            <p14:sldId id="2111"/>
            <p14:sldId id="2112"/>
            <p14:sldId id="2114"/>
            <p14:sldId id="2115"/>
            <p14:sldId id="2107"/>
            <p14:sldId id="2109"/>
            <p14:sldId id="2119"/>
          </p14:sldIdLst>
        </p14:section>
        <p14:section name="2G" id="{9CB9CBB2-6948-4EF6-99E2-E942291235C4}">
          <p14:sldIdLst>
            <p14:sldId id="2161"/>
            <p14:sldId id="2123"/>
            <p14:sldId id="2124"/>
            <p14:sldId id="2172"/>
            <p14:sldId id="2170"/>
            <p14:sldId id="2126"/>
            <p14:sldId id="2127"/>
            <p14:sldId id="2129"/>
            <p14:sldId id="2128"/>
            <p14:sldId id="2168"/>
            <p14:sldId id="2169"/>
            <p14:sldId id="2130"/>
            <p14:sldId id="2131"/>
            <p14:sldId id="2148"/>
            <p14:sldId id="2149"/>
            <p14:sldId id="2132"/>
            <p14:sldId id="2133"/>
            <p14:sldId id="2110"/>
            <p14:sldId id="2165"/>
          </p14:sldIdLst>
        </p14:section>
        <p14:section name="3G/4G and beyond" id="{D3CA0908-8FF4-454E-9775-3723FB5FA64D}">
          <p14:sldIdLst>
            <p14:sldId id="2162"/>
            <p14:sldId id="2142"/>
            <p14:sldId id="2143"/>
            <p14:sldId id="2144"/>
            <p14:sldId id="2147"/>
          </p14:sldIdLst>
        </p14:section>
        <p14:section name="Wrapup" id="{29A7F866-9DA9-446B-8359-CE426CB89C7A}">
          <p14:sldIdLst>
            <p14:sldId id="2163"/>
          </p14:sldIdLst>
        </p14:section>
        <p14:section name="Bonus: IoT on Global Cellular" id="{33579029-306B-4054-8ED9-67E2F44E730A}">
          <p14:sldIdLst>
            <p14:sldId id="2164"/>
            <p14:sldId id="2145"/>
            <p14:sldId id="2151"/>
            <p14:sldId id="2146"/>
            <p14:sldId id="2154"/>
            <p14:sldId id="2155"/>
            <p14:sldId id="2156"/>
            <p14:sldId id="2157"/>
            <p14:sldId id="21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2A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9" autoAdjust="0"/>
    <p:restoredTop sz="86629" autoAdjust="0"/>
  </p:normalViewPr>
  <p:slideViewPr>
    <p:cSldViewPr snapToGrid="0">
      <p:cViewPr varScale="1">
        <p:scale>
          <a:sx n="122" d="100"/>
          <a:sy n="122" d="100"/>
        </p:scale>
        <p:origin x="120" y="48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BBF250-3188-4B97-91A0-4CBD75F11794}" type="datetimeFigureOut">
              <a:rPr lang="en-US" smtClean="0"/>
              <a:t>5/15/2025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DC289-C093-4A03-96E3-7FA6F6D9C6F5}" type="slidenum">
              <a:rPr lang="en-US" smtClean="0"/>
              <a:t>‹#›</a:t>
            </a:fld>
            <a:endParaRPr lang="en-US"/>
          </a:p>
        </p:txBody>
      </p:sp>
    </p:spTree>
    <p:extLst>
      <p:ext uri="{BB962C8B-B14F-4D97-AF65-F5344CB8AC3E}">
        <p14:creationId xmlns:p14="http://schemas.microsoft.com/office/powerpoint/2010/main" val="2478410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6e365f4ea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6e365f4ea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SOL mostly. People sold adapter kits to replace transmit modules where possible [see 2G OnStar example for this happening now later in slides]. ADT got sued class-action for selling products that were ‘destined to fail’ (suit failed).</a:t>
            </a:r>
          </a:p>
        </p:txBody>
      </p:sp>
      <p:sp>
        <p:nvSpPr>
          <p:cNvPr id="4" name="Slide Number Placeholder 3"/>
          <p:cNvSpPr>
            <a:spLocks noGrp="1"/>
          </p:cNvSpPr>
          <p:nvPr>
            <p:ph type="sldNum" sz="quarter" idx="5"/>
          </p:nvPr>
        </p:nvSpPr>
        <p:spPr/>
        <p:txBody>
          <a:bodyPr/>
          <a:lstStyle/>
          <a:p>
            <a:fld id="{7A445267-E1A4-074A-A884-6BFE3F4EEE27}" type="slidenum">
              <a:rPr lang="en-US" smtClean="0"/>
              <a:t>34</a:t>
            </a:fld>
            <a:endParaRPr lang="en-US"/>
          </a:p>
        </p:txBody>
      </p:sp>
    </p:spTree>
    <p:extLst>
      <p:ext uri="{BB962C8B-B14F-4D97-AF65-F5344CB8AC3E}">
        <p14:creationId xmlns:p14="http://schemas.microsoft.com/office/powerpoint/2010/main" val="1831089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 of patting-on-back for co-operation history, but it seems somewhat genuine; plus 4 dudes who just plowed through their standard</a:t>
            </a:r>
          </a:p>
          <a:p>
            <a:r>
              <a:rPr lang="en-US" dirty="0"/>
              <a:t> — Insight: GSM</a:t>
            </a:r>
          </a:p>
        </p:txBody>
      </p:sp>
      <p:sp>
        <p:nvSpPr>
          <p:cNvPr id="4" name="Slide Number Placeholder 3"/>
          <p:cNvSpPr>
            <a:spLocks noGrp="1"/>
          </p:cNvSpPr>
          <p:nvPr>
            <p:ph type="sldNum" sz="quarter" idx="5"/>
          </p:nvPr>
        </p:nvSpPr>
        <p:spPr/>
        <p:txBody>
          <a:bodyPr/>
          <a:lstStyle/>
          <a:p>
            <a:fld id="{7A445267-E1A4-074A-A884-6BFE3F4EEE27}" type="slidenum">
              <a:rPr lang="en-US" smtClean="0"/>
              <a:t>42</a:t>
            </a:fld>
            <a:endParaRPr lang="en-US"/>
          </a:p>
        </p:txBody>
      </p:sp>
    </p:spTree>
    <p:extLst>
      <p:ext uri="{BB962C8B-B14F-4D97-AF65-F5344CB8AC3E}">
        <p14:creationId xmlns:p14="http://schemas.microsoft.com/office/powerpoint/2010/main" val="2368943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43</a:t>
            </a:fld>
            <a:endParaRPr lang="en-US"/>
          </a:p>
        </p:txBody>
      </p:sp>
    </p:spTree>
    <p:extLst>
      <p:ext uri="{BB962C8B-B14F-4D97-AF65-F5344CB8AC3E}">
        <p14:creationId xmlns:p14="http://schemas.microsoft.com/office/powerpoint/2010/main" val="2778688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44</a:t>
            </a:fld>
            <a:endParaRPr lang="en-US"/>
          </a:p>
        </p:txBody>
      </p:sp>
    </p:spTree>
    <p:extLst>
      <p:ext uri="{BB962C8B-B14F-4D97-AF65-F5344CB8AC3E}">
        <p14:creationId xmlns:p14="http://schemas.microsoft.com/office/powerpoint/2010/main" val="1054011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47</a:t>
            </a:fld>
            <a:endParaRPr lang="en-US"/>
          </a:p>
        </p:txBody>
      </p:sp>
    </p:spTree>
    <p:extLst>
      <p:ext uri="{BB962C8B-B14F-4D97-AF65-F5344CB8AC3E}">
        <p14:creationId xmlns:p14="http://schemas.microsoft.com/office/powerpoint/2010/main" val="3638539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as citation pretty lazy Pat… :D </a:t>
            </a:r>
          </a:p>
        </p:txBody>
      </p:sp>
      <p:sp>
        <p:nvSpPr>
          <p:cNvPr id="4" name="Slide Number Placeholder 3"/>
          <p:cNvSpPr>
            <a:spLocks noGrp="1"/>
          </p:cNvSpPr>
          <p:nvPr>
            <p:ph type="sldNum" sz="quarter" idx="5"/>
          </p:nvPr>
        </p:nvSpPr>
        <p:spPr/>
        <p:txBody>
          <a:bodyPr/>
          <a:lstStyle/>
          <a:p>
            <a:fld id="{7A445267-E1A4-074A-A884-6BFE3F4EEE27}" type="slidenum">
              <a:rPr lang="en-US" smtClean="0"/>
              <a:t>49</a:t>
            </a:fld>
            <a:endParaRPr lang="en-US"/>
          </a:p>
        </p:txBody>
      </p:sp>
    </p:spTree>
    <p:extLst>
      <p:ext uri="{BB962C8B-B14F-4D97-AF65-F5344CB8AC3E}">
        <p14:creationId xmlns:p14="http://schemas.microsoft.com/office/powerpoint/2010/main" val="2719107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56</a:t>
            </a:fld>
            <a:endParaRPr lang="en-US"/>
          </a:p>
        </p:txBody>
      </p:sp>
    </p:spTree>
    <p:extLst>
      <p:ext uri="{BB962C8B-B14F-4D97-AF65-F5344CB8AC3E}">
        <p14:creationId xmlns:p14="http://schemas.microsoft.com/office/powerpoint/2010/main" val="2512442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Pat’s personal guess: There are critical infrastructure bits that are/will-be effectively 2G only that will take a long time to replace. One band of 2G will live on for years. These are less frequent M2M, so one band is plenty and hit the pragmatic long-tail of legacy devices; also fixes 3g sunset. Reading between the lines, T-Mobile [which is really Deutsche-Telekom, which is really a global conglomerate, which can’t sunset 2g </a:t>
            </a:r>
            <a:r>
              <a:rPr lang="en-US" i="1" dirty="0"/>
              <a:t>globally</a:t>
            </a:r>
            <a:r>
              <a:rPr lang="en-US" dirty="0"/>
              <a:t> for a </a:t>
            </a:r>
            <a:r>
              <a:rPr lang="en-US" i="1" dirty="0"/>
              <a:t>long</a:t>
            </a:r>
            <a:r>
              <a:rPr lang="en-US" i="0" dirty="0"/>
              <a:t> time and so will have internal infra anyway</a:t>
            </a:r>
            <a:r>
              <a:rPr lang="en-US" dirty="0"/>
              <a:t>] will provide 2g services for everything left; can do MVNO-like takeover of devices that need to run on sunset networks [assuming they can roam to the one band that’s left] </a:t>
            </a:r>
          </a:p>
        </p:txBody>
      </p:sp>
      <p:sp>
        <p:nvSpPr>
          <p:cNvPr id="4" name="Slide Number Placeholder 3"/>
          <p:cNvSpPr>
            <a:spLocks noGrp="1"/>
          </p:cNvSpPr>
          <p:nvPr>
            <p:ph type="sldNum" sz="quarter" idx="5"/>
          </p:nvPr>
        </p:nvSpPr>
        <p:spPr/>
        <p:txBody>
          <a:bodyPr/>
          <a:lstStyle/>
          <a:p>
            <a:fld id="{7A445267-E1A4-074A-A884-6BFE3F4EEE27}" type="slidenum">
              <a:rPr lang="en-US" smtClean="0"/>
              <a:t>57</a:t>
            </a:fld>
            <a:endParaRPr lang="en-US"/>
          </a:p>
        </p:txBody>
      </p:sp>
    </p:spTree>
    <p:extLst>
      <p:ext uri="{BB962C8B-B14F-4D97-AF65-F5344CB8AC3E}">
        <p14:creationId xmlns:p14="http://schemas.microsoft.com/office/powerpoint/2010/main" val="1796956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68</a:t>
            </a:fld>
            <a:endParaRPr lang="en-US"/>
          </a:p>
        </p:txBody>
      </p:sp>
    </p:spTree>
    <p:extLst>
      <p:ext uri="{BB962C8B-B14F-4D97-AF65-F5344CB8AC3E}">
        <p14:creationId xmlns:p14="http://schemas.microsoft.com/office/powerpoint/2010/main" val="358146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e365f4ea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e365f4ea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6e365f4ea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6e365f4ea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6e365f4ea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6e365f4ea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single transmitter on a central tower provided a handful of channels for an entire metropolitan area. Between one and eight receiver towers handled the call return signals. At most, three subscribers could make calls at one time in any city using the single transmitter and the tiny amount of spectrum allocated by the Federal Communications Commission to this service. It was in effect a massive party line, where a tightly controlled number of subscribers had to listen first for someone else on the line, and, if finding the line free, signal an operator, who would place the call. During the call, the user depressed a button on the handset to talk and released it to listen.</a:t>
            </a:r>
          </a:p>
        </p:txBody>
      </p:sp>
      <p:sp>
        <p:nvSpPr>
          <p:cNvPr id="4" name="Slide Number Placeholder 3"/>
          <p:cNvSpPr>
            <a:spLocks noGrp="1"/>
          </p:cNvSpPr>
          <p:nvPr>
            <p:ph type="sldNum" sz="quarter" idx="5"/>
          </p:nvPr>
        </p:nvSpPr>
        <p:spPr/>
        <p:txBody>
          <a:bodyPr/>
          <a:lstStyle/>
          <a:p>
            <a:fld id="{7A445267-E1A4-074A-A884-6BFE3F4EEE27}" type="slidenum">
              <a:rPr lang="en-US" smtClean="0"/>
              <a:t>19</a:t>
            </a:fld>
            <a:endParaRPr lang="en-US"/>
          </a:p>
        </p:txBody>
      </p:sp>
    </p:spTree>
    <p:extLst>
      <p:ext uri="{BB962C8B-B14F-4D97-AF65-F5344CB8AC3E}">
        <p14:creationId xmlns:p14="http://schemas.microsoft.com/office/powerpoint/2010/main" val="2227383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single transmitter on a central tower provided a handful of channels for an entire metropolitan area. Between one and eight receiver towers handled the call return signals. At most, three subscribers could make calls at one time in any city using the single transmitter and the tiny amount of spectrum allocated by the Federal Communications Commission to this service. It was in effect a massive party line, where a tightly controlled number of subscribers had to listen first for someone else on the line, and, if finding the line free, signal an operator, who would place the call. During the call, the user depressed a button on the handset to talk and released it to listen.</a:t>
            </a:r>
          </a:p>
        </p:txBody>
      </p:sp>
      <p:sp>
        <p:nvSpPr>
          <p:cNvPr id="4" name="Slide Number Placeholder 3"/>
          <p:cNvSpPr>
            <a:spLocks noGrp="1"/>
          </p:cNvSpPr>
          <p:nvPr>
            <p:ph type="sldNum" sz="quarter" idx="5"/>
          </p:nvPr>
        </p:nvSpPr>
        <p:spPr/>
        <p:txBody>
          <a:bodyPr/>
          <a:lstStyle/>
          <a:p>
            <a:fld id="{7A445267-E1A4-074A-A884-6BFE3F4EEE27}" type="slidenum">
              <a:rPr lang="en-US" smtClean="0"/>
              <a:t>20</a:t>
            </a:fld>
            <a:endParaRPr lang="en-US"/>
          </a:p>
        </p:txBody>
      </p:sp>
    </p:spTree>
    <p:extLst>
      <p:ext uri="{BB962C8B-B14F-4D97-AF65-F5344CB8AC3E}">
        <p14:creationId xmlns:p14="http://schemas.microsoft.com/office/powerpoint/2010/main" val="355297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now full duplex, and no more operators</a:t>
            </a:r>
          </a:p>
        </p:txBody>
      </p:sp>
      <p:sp>
        <p:nvSpPr>
          <p:cNvPr id="4" name="Slide Number Placeholder 3"/>
          <p:cNvSpPr>
            <a:spLocks noGrp="1"/>
          </p:cNvSpPr>
          <p:nvPr>
            <p:ph type="sldNum" sz="quarter" idx="5"/>
          </p:nvPr>
        </p:nvSpPr>
        <p:spPr/>
        <p:txBody>
          <a:bodyPr/>
          <a:lstStyle/>
          <a:p>
            <a:fld id="{7A445267-E1A4-074A-A884-6BFE3F4EEE27}" type="slidenum">
              <a:rPr lang="en-US" smtClean="0"/>
              <a:t>21</a:t>
            </a:fld>
            <a:endParaRPr lang="en-US"/>
          </a:p>
        </p:txBody>
      </p:sp>
    </p:spTree>
    <p:extLst>
      <p:ext uri="{BB962C8B-B14F-4D97-AF65-F5344CB8AC3E}">
        <p14:creationId xmlns:p14="http://schemas.microsoft.com/office/powerpoint/2010/main" val="1435176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22</a:t>
            </a:fld>
            <a:endParaRPr lang="en-US"/>
          </a:p>
        </p:txBody>
      </p:sp>
    </p:spTree>
    <p:extLst>
      <p:ext uri="{BB962C8B-B14F-4D97-AF65-F5344CB8AC3E}">
        <p14:creationId xmlns:p14="http://schemas.microsoft.com/office/powerpoint/2010/main" val="379190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23</a:t>
            </a:fld>
            <a:endParaRPr lang="en-US"/>
          </a:p>
        </p:txBody>
      </p:sp>
    </p:spTree>
    <p:extLst>
      <p:ext uri="{BB962C8B-B14F-4D97-AF65-F5344CB8AC3E}">
        <p14:creationId xmlns:p14="http://schemas.microsoft.com/office/powerpoint/2010/main" val="2120857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4E2A8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F8AEA4-90DD-470A-A00C-52C76871BE7D}"/>
              </a:ext>
            </a:extLst>
          </p:cNvPr>
          <p:cNvSpPr/>
          <p:nvPr userDrawn="1"/>
        </p:nvSpPr>
        <p:spPr>
          <a:xfrm>
            <a:off x="607595" y="684106"/>
            <a:ext cx="10972799" cy="5485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NWU PPT Wide Opt 2_Master.jpg">
            <a:extLst>
              <a:ext uri="{FF2B5EF4-FFF2-40B4-BE49-F238E27FC236}">
                <a16:creationId xmlns:a16="http://schemas.microsoft.com/office/drawing/2014/main" id="{D5195E2D-71BD-4DAB-A8EA-C60068318A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3298"/>
            <a:ext cx="12192000" cy="504701"/>
          </a:xfrm>
          <a:prstGeom prst="rect">
            <a:avLst/>
          </a:prstGeom>
        </p:spPr>
      </p:pic>
      <p:sp>
        <p:nvSpPr>
          <p:cNvPr id="2" name="Title 1">
            <a:extLst>
              <a:ext uri="{FF2B5EF4-FFF2-40B4-BE49-F238E27FC236}">
                <a16:creationId xmlns:a16="http://schemas.microsoft.com/office/drawing/2014/main" id="{39A78A89-7B53-4AF2-9B97-0D7A0E3C415D}"/>
              </a:ext>
            </a:extLst>
          </p:cNvPr>
          <p:cNvSpPr>
            <a:spLocks noGrp="1"/>
          </p:cNvSpPr>
          <p:nvPr>
            <p:ph type="ctrTitle"/>
          </p:nvPr>
        </p:nvSpPr>
        <p:spPr>
          <a:xfrm>
            <a:off x="607595" y="684106"/>
            <a:ext cx="10972799" cy="2286000"/>
          </a:xfrm>
          <a:prstGeom prst="rect">
            <a:avLst/>
          </a:prstGeom>
        </p:spPr>
        <p:txBody>
          <a:bodyPr anchor="b"/>
          <a:lstStyle>
            <a:lvl1pPr algn="ctr">
              <a:defRPr sz="60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A3757E7-8A62-4C6A-A11F-B44CFFC7E267}"/>
              </a:ext>
            </a:extLst>
          </p:cNvPr>
          <p:cNvSpPr>
            <a:spLocks noGrp="1"/>
          </p:cNvSpPr>
          <p:nvPr>
            <p:ph type="subTitle" idx="1"/>
          </p:nvPr>
        </p:nvSpPr>
        <p:spPr>
          <a:xfrm>
            <a:off x="607595" y="3887894"/>
            <a:ext cx="10972799" cy="1369905"/>
          </a:xfr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B852B33-DB5B-406B-8EF8-7F27B15C3EB7}"/>
              </a:ext>
            </a:extLst>
          </p:cNvPr>
          <p:cNvSpPr>
            <a:spLocks noGrp="1"/>
          </p:cNvSpPr>
          <p:nvPr>
            <p:ph type="dt" sz="half" idx="10"/>
          </p:nvPr>
        </p:nvSpPr>
        <p:spPr>
          <a:xfrm>
            <a:off x="607595" y="5804324"/>
            <a:ext cx="916405" cy="365125"/>
          </a:xfrm>
        </p:spPr>
        <p:txBody>
          <a:bodyPr/>
          <a:lstStyle/>
          <a:p>
            <a:fld id="{6DA34142-4057-4E41-8FAB-93DD5A2F5272}" type="datetime1">
              <a:rPr lang="en-US" smtClean="0"/>
              <a:t>5/15/2025</a:t>
            </a:fld>
            <a:endParaRPr lang="en-US"/>
          </a:p>
        </p:txBody>
      </p:sp>
      <p:sp>
        <p:nvSpPr>
          <p:cNvPr id="5" name="Footer Placeholder 4">
            <a:extLst>
              <a:ext uri="{FF2B5EF4-FFF2-40B4-BE49-F238E27FC236}">
                <a16:creationId xmlns:a16="http://schemas.microsoft.com/office/drawing/2014/main" id="{1D218BC2-7D03-48DD-8ED3-F2F43C400C3B}"/>
              </a:ext>
            </a:extLst>
          </p:cNvPr>
          <p:cNvSpPr>
            <a:spLocks noGrp="1"/>
          </p:cNvSpPr>
          <p:nvPr>
            <p:ph type="ftr" sz="quarter" idx="11"/>
          </p:nvPr>
        </p:nvSpPr>
        <p:spPr>
          <a:xfrm>
            <a:off x="4261807" y="5806652"/>
            <a:ext cx="3664373" cy="365125"/>
          </a:xfrm>
        </p:spPr>
        <p:txBody>
          <a:bodyPr/>
          <a:lstStyle/>
          <a:p>
            <a:endParaRPr lang="en-US"/>
          </a:p>
        </p:txBody>
      </p:sp>
    </p:spTree>
    <p:extLst>
      <p:ext uri="{BB962C8B-B14F-4D97-AF65-F5344CB8AC3E}">
        <p14:creationId xmlns:p14="http://schemas.microsoft.com/office/powerpoint/2010/main" val="1437491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1B4F-AD76-4462-AF17-AA9750E0FB72}"/>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5C87F7-B5DC-45D6-AC96-43D6899A05C5}"/>
              </a:ext>
            </a:extLst>
          </p:cNvPr>
          <p:cNvSpPr>
            <a:spLocks noGrp="1"/>
          </p:cNvSpPr>
          <p:nvPr>
            <p:ph idx="1"/>
          </p:nvPr>
        </p:nvSpPr>
        <p:spPr/>
        <p:txBody>
          <a:bodyPr/>
          <a:lstStyle>
            <a:lvl1pPr>
              <a:spcBef>
                <a:spcPts val="1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F6F708-77A7-451E-A87C-DF3B5FA66ECC}"/>
              </a:ext>
            </a:extLst>
          </p:cNvPr>
          <p:cNvSpPr>
            <a:spLocks noGrp="1"/>
          </p:cNvSpPr>
          <p:nvPr>
            <p:ph type="dt" sz="half" idx="10"/>
          </p:nvPr>
        </p:nvSpPr>
        <p:spPr/>
        <p:txBody>
          <a:bodyPr/>
          <a:lstStyle/>
          <a:p>
            <a:fld id="{F8582682-8512-4993-8477-88A6B81ECC95}" type="datetime1">
              <a:rPr lang="en-US" smtClean="0"/>
              <a:t>5/15/2025</a:t>
            </a:fld>
            <a:endParaRPr lang="en-US"/>
          </a:p>
        </p:txBody>
      </p:sp>
      <p:sp>
        <p:nvSpPr>
          <p:cNvPr id="5" name="Footer Placeholder 4">
            <a:extLst>
              <a:ext uri="{FF2B5EF4-FFF2-40B4-BE49-F238E27FC236}">
                <a16:creationId xmlns:a16="http://schemas.microsoft.com/office/drawing/2014/main" id="{A0AE1449-91D8-4F9D-A105-23A1F43EC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F04F4-7CB4-4D18-91E9-7F025B560053}"/>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1322617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1B4F-AD76-4462-AF17-AA9750E0FB72}"/>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5C87F7-B5DC-45D6-AC96-43D6899A05C5}"/>
              </a:ext>
            </a:extLst>
          </p:cNvPr>
          <p:cNvSpPr>
            <a:spLocks noGrp="1"/>
          </p:cNvSpPr>
          <p:nvPr>
            <p:ph idx="1"/>
          </p:nvPr>
        </p:nvSpPr>
        <p:spPr>
          <a:xfrm>
            <a:off x="607594" y="1143000"/>
            <a:ext cx="5257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F6F708-77A7-451E-A87C-DF3B5FA66ECC}"/>
              </a:ext>
            </a:extLst>
          </p:cNvPr>
          <p:cNvSpPr>
            <a:spLocks noGrp="1"/>
          </p:cNvSpPr>
          <p:nvPr>
            <p:ph type="dt" sz="half" idx="10"/>
          </p:nvPr>
        </p:nvSpPr>
        <p:spPr/>
        <p:txBody>
          <a:bodyPr/>
          <a:lstStyle/>
          <a:p>
            <a:fld id="{F8582682-8512-4993-8477-88A6B81ECC95}" type="datetime1">
              <a:rPr lang="en-US" smtClean="0"/>
              <a:t>5/15/2025</a:t>
            </a:fld>
            <a:endParaRPr lang="en-US"/>
          </a:p>
        </p:txBody>
      </p:sp>
      <p:sp>
        <p:nvSpPr>
          <p:cNvPr id="5" name="Footer Placeholder 4">
            <a:extLst>
              <a:ext uri="{FF2B5EF4-FFF2-40B4-BE49-F238E27FC236}">
                <a16:creationId xmlns:a16="http://schemas.microsoft.com/office/drawing/2014/main" id="{A0AE1449-91D8-4F9D-A105-23A1F43EC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F04F4-7CB4-4D18-91E9-7F025B560053}"/>
              </a:ext>
            </a:extLst>
          </p:cNvPr>
          <p:cNvSpPr>
            <a:spLocks noGrp="1"/>
          </p:cNvSpPr>
          <p:nvPr>
            <p:ph type="sldNum" sz="quarter" idx="12"/>
          </p:nvPr>
        </p:nvSpPr>
        <p:spPr/>
        <p:txBody>
          <a:bodyPr/>
          <a:lstStyle/>
          <a:p>
            <a:fld id="{0778C724-3839-4D76-A707-B4C23905D055}" type="slidenum">
              <a:rPr lang="en-US" smtClean="0"/>
              <a:t>‹#›</a:t>
            </a:fld>
            <a:endParaRPr lang="en-US"/>
          </a:p>
        </p:txBody>
      </p:sp>
      <p:sp>
        <p:nvSpPr>
          <p:cNvPr id="7" name="Content Placeholder 2">
            <a:extLst>
              <a:ext uri="{FF2B5EF4-FFF2-40B4-BE49-F238E27FC236}">
                <a16:creationId xmlns:a16="http://schemas.microsoft.com/office/drawing/2014/main" id="{ED6171B2-CD8A-4537-A0B5-CFA0882ED8CE}"/>
              </a:ext>
            </a:extLst>
          </p:cNvPr>
          <p:cNvSpPr>
            <a:spLocks noGrp="1"/>
          </p:cNvSpPr>
          <p:nvPr>
            <p:ph idx="13"/>
          </p:nvPr>
        </p:nvSpPr>
        <p:spPr>
          <a:xfrm>
            <a:off x="6326608" y="1143000"/>
            <a:ext cx="5257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157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6EE6D-0807-49F6-8402-F877AEC3AE6F}"/>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F2EDB09-5A47-4685-A1EE-A5B4DA19048D}"/>
              </a:ext>
            </a:extLst>
          </p:cNvPr>
          <p:cNvSpPr>
            <a:spLocks noGrp="1"/>
          </p:cNvSpPr>
          <p:nvPr>
            <p:ph type="dt" sz="half" idx="10"/>
          </p:nvPr>
        </p:nvSpPr>
        <p:spPr/>
        <p:txBody>
          <a:bodyPr/>
          <a:lstStyle/>
          <a:p>
            <a:fld id="{A92C82BC-EFE8-41E4-A86B-07FC0B1457C3}" type="datetime1">
              <a:rPr lang="en-US" smtClean="0"/>
              <a:t>5/15/2025</a:t>
            </a:fld>
            <a:endParaRPr lang="en-US"/>
          </a:p>
        </p:txBody>
      </p:sp>
      <p:sp>
        <p:nvSpPr>
          <p:cNvPr id="4" name="Footer Placeholder 3">
            <a:extLst>
              <a:ext uri="{FF2B5EF4-FFF2-40B4-BE49-F238E27FC236}">
                <a16:creationId xmlns:a16="http://schemas.microsoft.com/office/drawing/2014/main" id="{9F5553B9-1067-4918-A0C0-3170E1AA20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B2D71-8C87-4458-AC29-EA2047202D57}"/>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2834310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D77160-3215-44CF-B830-0B88FB365401}"/>
              </a:ext>
            </a:extLst>
          </p:cNvPr>
          <p:cNvSpPr>
            <a:spLocks noGrp="1"/>
          </p:cNvSpPr>
          <p:nvPr>
            <p:ph type="dt" sz="half" idx="10"/>
          </p:nvPr>
        </p:nvSpPr>
        <p:spPr/>
        <p:txBody>
          <a:bodyPr/>
          <a:lstStyle/>
          <a:p>
            <a:fld id="{F41D1D5B-B5C1-4AF0-9BCF-12885203BE3F}" type="datetime1">
              <a:rPr lang="en-US" smtClean="0"/>
              <a:t>5/15/2025</a:t>
            </a:fld>
            <a:endParaRPr lang="en-US"/>
          </a:p>
        </p:txBody>
      </p:sp>
      <p:sp>
        <p:nvSpPr>
          <p:cNvPr id="3" name="Footer Placeholder 2">
            <a:extLst>
              <a:ext uri="{FF2B5EF4-FFF2-40B4-BE49-F238E27FC236}">
                <a16:creationId xmlns:a16="http://schemas.microsoft.com/office/drawing/2014/main" id="{BA931AD3-C3A1-4F17-AE8A-223019F625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71321F-FC35-406D-934E-9286AA485743}"/>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1580841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utline">
    <p:bg>
      <p:bgPr>
        <a:solidFill>
          <a:srgbClr val="4E2A84"/>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6553EE-3FBA-43B0-83E3-DED9FBF895AE}"/>
              </a:ext>
            </a:extLst>
          </p:cNvPr>
          <p:cNvSpPr>
            <a:spLocks noGrp="1"/>
          </p:cNvSpPr>
          <p:nvPr>
            <p:ph type="dt" sz="half" idx="10"/>
          </p:nvPr>
        </p:nvSpPr>
        <p:spPr/>
        <p:txBody>
          <a:bodyPr/>
          <a:lstStyle>
            <a:lvl1pPr>
              <a:defRPr>
                <a:solidFill>
                  <a:schemeClr val="bg1"/>
                </a:solidFill>
              </a:defRPr>
            </a:lvl1pPr>
          </a:lstStyle>
          <a:p>
            <a:fld id="{600F0348-2F1A-4EE8-8A85-4721B86DEA66}" type="datetime1">
              <a:rPr lang="en-US" smtClean="0"/>
              <a:t>5/15/2025</a:t>
            </a:fld>
            <a:endParaRPr lang="en-US"/>
          </a:p>
        </p:txBody>
      </p:sp>
      <p:sp>
        <p:nvSpPr>
          <p:cNvPr id="4" name="Footer Placeholder 3">
            <a:extLst>
              <a:ext uri="{FF2B5EF4-FFF2-40B4-BE49-F238E27FC236}">
                <a16:creationId xmlns:a16="http://schemas.microsoft.com/office/drawing/2014/main" id="{236DF780-B863-4D17-AD07-08D9915186D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37C2309-BC50-471A-9507-CB2945B5B40D}"/>
              </a:ext>
            </a:extLst>
          </p:cNvPr>
          <p:cNvSpPr>
            <a:spLocks noGrp="1"/>
          </p:cNvSpPr>
          <p:nvPr>
            <p:ph type="sldNum" sz="quarter" idx="12"/>
          </p:nvPr>
        </p:nvSpPr>
        <p:spPr/>
        <p:txBody>
          <a:bodyPr/>
          <a:lstStyle>
            <a:lvl1pPr>
              <a:defRPr>
                <a:solidFill>
                  <a:schemeClr val="bg1"/>
                </a:solidFill>
              </a:defRPr>
            </a:lvl1pPr>
          </a:lstStyle>
          <a:p>
            <a:fld id="{0778C724-3839-4D76-A707-B4C23905D055}" type="slidenum">
              <a:rPr lang="en-US" smtClean="0"/>
              <a:pPr/>
              <a:t>‹#›</a:t>
            </a:fld>
            <a:endParaRPr lang="en-US" dirty="0"/>
          </a:p>
        </p:txBody>
      </p:sp>
      <p:sp>
        <p:nvSpPr>
          <p:cNvPr id="7" name="Text Placeholder 6">
            <a:extLst>
              <a:ext uri="{FF2B5EF4-FFF2-40B4-BE49-F238E27FC236}">
                <a16:creationId xmlns:a16="http://schemas.microsoft.com/office/drawing/2014/main" id="{311DEA04-1277-494F-991B-E62F01E89264}"/>
              </a:ext>
            </a:extLst>
          </p:cNvPr>
          <p:cNvSpPr>
            <a:spLocks noGrp="1"/>
          </p:cNvSpPr>
          <p:nvPr>
            <p:ph type="body" sz="quarter" idx="13"/>
          </p:nvPr>
        </p:nvSpPr>
        <p:spPr>
          <a:xfrm>
            <a:off x="607596" y="694143"/>
            <a:ext cx="10972798" cy="5486400"/>
          </a:xfrm>
          <a:solidFill>
            <a:schemeClr val="bg1"/>
          </a:solidFill>
        </p:spPr>
        <p:txBody>
          <a:bodyPr lIns="182880" tIns="182880" rIns="182880" bIns="182880"/>
          <a:lstStyle>
            <a:lvl1pPr>
              <a:spcBef>
                <a:spcPts val="2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A84967AA-4B26-426D-8185-065158151CA2}"/>
              </a:ext>
            </a:extLst>
          </p:cNvPr>
          <p:cNvSpPr>
            <a:spLocks noGrp="1"/>
          </p:cNvSpPr>
          <p:nvPr>
            <p:ph type="title"/>
          </p:nvPr>
        </p:nvSpPr>
        <p:spPr>
          <a:xfrm>
            <a:off x="607595" y="8343"/>
            <a:ext cx="10972798" cy="685800"/>
          </a:xfrm>
        </p:spPr>
        <p:txBody>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47430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3901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03447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ACFB29-59D2-4823-BEFA-2A2FDF148C75}"/>
              </a:ext>
            </a:extLst>
          </p:cNvPr>
          <p:cNvSpPr>
            <a:spLocks noGrp="1"/>
          </p:cNvSpPr>
          <p:nvPr>
            <p:ph type="body" idx="1"/>
          </p:nvPr>
        </p:nvSpPr>
        <p:spPr>
          <a:xfrm>
            <a:off x="607595" y="1143000"/>
            <a:ext cx="10972800" cy="5029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EC448D8-B1FE-4537-8A5B-AEAA01D153E0}"/>
              </a:ext>
            </a:extLst>
          </p:cNvPr>
          <p:cNvSpPr>
            <a:spLocks noGrp="1"/>
          </p:cNvSpPr>
          <p:nvPr>
            <p:ph type="dt" sz="half" idx="2"/>
          </p:nvPr>
        </p:nvSpPr>
        <p:spPr>
          <a:xfrm>
            <a:off x="607595" y="6356350"/>
            <a:ext cx="916405"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27AB6CE-1AFC-4A94-BDA7-A76098728A1D}" type="datetime1">
              <a:rPr lang="en-US" smtClean="0"/>
              <a:t>5/15/2025</a:t>
            </a:fld>
            <a:endParaRPr lang="en-US"/>
          </a:p>
        </p:txBody>
      </p:sp>
      <p:sp>
        <p:nvSpPr>
          <p:cNvPr id="5" name="Footer Placeholder 4">
            <a:extLst>
              <a:ext uri="{FF2B5EF4-FFF2-40B4-BE49-F238E27FC236}">
                <a16:creationId xmlns:a16="http://schemas.microsoft.com/office/drawing/2014/main" id="{842C4873-1315-4883-97DC-8A47AFCAED56}"/>
              </a:ext>
            </a:extLst>
          </p:cNvPr>
          <p:cNvSpPr>
            <a:spLocks noGrp="1"/>
          </p:cNvSpPr>
          <p:nvPr>
            <p:ph type="ftr" sz="quarter" idx="3"/>
          </p:nvPr>
        </p:nvSpPr>
        <p:spPr>
          <a:xfrm>
            <a:off x="4267200" y="6356350"/>
            <a:ext cx="3664373"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6" name="Slide Number Placeholder 5">
            <a:extLst>
              <a:ext uri="{FF2B5EF4-FFF2-40B4-BE49-F238E27FC236}">
                <a16:creationId xmlns:a16="http://schemas.microsoft.com/office/drawing/2014/main" id="{451DC0E4-58B6-42DF-8BD2-2BB7A3B6E319}"/>
              </a:ext>
            </a:extLst>
          </p:cNvPr>
          <p:cNvSpPr>
            <a:spLocks noGrp="1"/>
          </p:cNvSpPr>
          <p:nvPr>
            <p:ph type="sldNum" sz="quarter" idx="4"/>
          </p:nvPr>
        </p:nvSpPr>
        <p:spPr>
          <a:xfrm>
            <a:off x="10668000" y="6356350"/>
            <a:ext cx="912394"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778C724-3839-4D76-A707-B4C23905D055}" type="slidenum">
              <a:rPr lang="en-US" smtClean="0"/>
              <a:pPr/>
              <a:t>‹#›</a:t>
            </a:fld>
            <a:endParaRPr lang="en-US" dirty="0"/>
          </a:p>
        </p:txBody>
      </p:sp>
      <p:sp>
        <p:nvSpPr>
          <p:cNvPr id="10" name="Title Placeholder 9">
            <a:extLst>
              <a:ext uri="{FF2B5EF4-FFF2-40B4-BE49-F238E27FC236}">
                <a16:creationId xmlns:a16="http://schemas.microsoft.com/office/drawing/2014/main" id="{BCB9CD12-280E-4818-853C-F36BB6D68A85}"/>
              </a:ext>
            </a:extLst>
          </p:cNvPr>
          <p:cNvSpPr>
            <a:spLocks noGrp="1"/>
          </p:cNvSpPr>
          <p:nvPr>
            <p:ph type="title"/>
          </p:nvPr>
        </p:nvSpPr>
        <p:spPr>
          <a:xfrm>
            <a:off x="607595" y="228600"/>
            <a:ext cx="10972799" cy="6858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63179962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700" r:id="rId3"/>
    <p:sldLayoutId id="2147483696" r:id="rId4"/>
    <p:sldLayoutId id="2147483697" r:id="rId5"/>
    <p:sldLayoutId id="2147483698" r:id="rId6"/>
    <p:sldLayoutId id="2147483702" r:id="rId7"/>
  </p:sldLayoutIdLst>
  <p:hf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smithsonianmag.com/innovation/first-mobile-phone-call-was-made-75-years-ago-180978003/" TargetMode="External"/><Relationship Id="rId2" Type="http://schemas.openxmlformats.org/officeDocument/2006/relationships/image" Target="../media/image30.tiff"/><Relationship Id="rId1" Type="http://schemas.openxmlformats.org/officeDocument/2006/relationships/slideLayout" Target="../slideLayouts/slideLayout2.xml"/><Relationship Id="rId4" Type="http://schemas.openxmlformats.org/officeDocument/2006/relationships/hyperlink" Target="https://ethw.org/The_Foundations_of_Mobile_and_Cellular_Telephon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tiff"/><Relationship Id="rId4" Type="http://schemas.openxmlformats.org/officeDocument/2006/relationships/image" Target="../media/image3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3.tiff"/><Relationship Id="rId4" Type="http://schemas.openxmlformats.org/officeDocument/2006/relationships/image" Target="../media/image32.tiff"/></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tiff"/><Relationship Id="rId4" Type="http://schemas.openxmlformats.org/officeDocument/2006/relationships/image" Target="../media/image32.tiff"/></Relationships>
</file>

<file path=ppt/slides/_rels/slide2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cdg.org/technology/cdma_technology/a_ross/handoff.asp"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0faCad2kKe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github.com/unsynchronized/gr-amps" TargetMode="External"/><Relationship Id="rId2" Type="http://schemas.openxmlformats.org/officeDocument/2006/relationships/hyperlink" Target="https://hackaday.com/tag/amp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s://en.wikipedia.org/wiki/File:Gsm_structures.svg"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dl.acm.org/doi/pdf/10.1145/1879141.1879159"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androidpolice.com/t-mobile-2g-network-is-still-active/"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xkcd.com/925/" TargetMode="External"/><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lightreading.com/5g/atandt-27-of-customers-will-be-affected-by-3g-shutdown/d/d-id/772115"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lightreading-images.s3.us-east-1.amazonaws.com/downloads/Letter-to-Schatz.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hyperlink" Target="https://www.researchgate.net/publication/334107628_Terahertz_Band_The_Last_Piece_of_RF_Spectrum_Puzzle_for_Communication_Systems"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hyperlink" Target="https://nline.io/index.html" TargetMode="External"/><Relationship Id="rId2" Type="http://schemas.openxmlformats.org/officeDocument/2006/relationships/hyperlink" Target="https://patpannuto.com/" TargetMode="Externa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fi.ee.tsinghua.edu.cn/~wanghuandong/papers/ton16.pdf" TargetMode="Externa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4EB4-B710-4B4C-9E9E-B9B5D5E06A83}"/>
              </a:ext>
            </a:extLst>
          </p:cNvPr>
          <p:cNvSpPr>
            <a:spLocks noGrp="1"/>
          </p:cNvSpPr>
          <p:nvPr>
            <p:ph type="ctrTitle"/>
          </p:nvPr>
        </p:nvSpPr>
        <p:spPr/>
        <p:txBody>
          <a:bodyPr/>
          <a:lstStyle/>
          <a:p>
            <a:r>
              <a:rPr lang="en-US" dirty="0"/>
              <a:t>Lecture 12</a:t>
            </a:r>
            <a:br>
              <a:rPr lang="en-US" dirty="0"/>
            </a:br>
            <a:r>
              <a:rPr lang="en-US" dirty="0"/>
              <a:t>Evolution of Cellular</a:t>
            </a:r>
          </a:p>
        </p:txBody>
      </p:sp>
      <p:sp>
        <p:nvSpPr>
          <p:cNvPr id="3" name="Subtitle 2">
            <a:extLst>
              <a:ext uri="{FF2B5EF4-FFF2-40B4-BE49-F238E27FC236}">
                <a16:creationId xmlns:a16="http://schemas.microsoft.com/office/drawing/2014/main" id="{BCC2EFA9-08FA-449E-880F-86912EE7E777}"/>
              </a:ext>
            </a:extLst>
          </p:cNvPr>
          <p:cNvSpPr>
            <a:spLocks noGrp="1"/>
          </p:cNvSpPr>
          <p:nvPr>
            <p:ph type="subTitle" idx="1"/>
          </p:nvPr>
        </p:nvSpPr>
        <p:spPr/>
        <p:txBody>
          <a:bodyPr/>
          <a:lstStyle/>
          <a:p>
            <a:r>
              <a:rPr lang="en-US" dirty="0"/>
              <a:t>CS433 – Wireless Protocols for IoT</a:t>
            </a:r>
          </a:p>
          <a:p>
            <a:r>
              <a:rPr lang="en-US" dirty="0"/>
              <a:t>Branden Ghena – Spring 2025</a:t>
            </a:r>
          </a:p>
        </p:txBody>
      </p:sp>
      <p:sp>
        <p:nvSpPr>
          <p:cNvPr id="5" name="TextBox 4">
            <a:extLst>
              <a:ext uri="{FF2B5EF4-FFF2-40B4-BE49-F238E27FC236}">
                <a16:creationId xmlns:a16="http://schemas.microsoft.com/office/drawing/2014/main" id="{49B9CA48-EA4D-4D43-92F8-33679CC1ED3A}"/>
              </a:ext>
            </a:extLst>
          </p:cNvPr>
          <p:cNvSpPr txBox="1"/>
          <p:nvPr/>
        </p:nvSpPr>
        <p:spPr>
          <a:xfrm>
            <a:off x="6697014" y="5521401"/>
            <a:ext cx="4883379" cy="646331"/>
          </a:xfrm>
          <a:prstGeom prst="rect">
            <a:avLst/>
          </a:prstGeom>
          <a:noFill/>
        </p:spPr>
        <p:txBody>
          <a:bodyPr wrap="square" rtlCol="0">
            <a:spAutoFit/>
          </a:bodyPr>
          <a:lstStyle/>
          <a:p>
            <a:r>
              <a:rPr lang="en-US" dirty="0"/>
              <a:t>Materials in collaboration with</a:t>
            </a:r>
            <a:br>
              <a:rPr lang="en-US" dirty="0"/>
            </a:br>
            <a:r>
              <a:rPr lang="en-US" dirty="0"/>
              <a:t>Pat Pannuto (UCSD) and Brad Campbell (UVA)</a:t>
            </a:r>
          </a:p>
        </p:txBody>
      </p:sp>
    </p:spTree>
    <p:extLst>
      <p:ext uri="{BB962C8B-B14F-4D97-AF65-F5344CB8AC3E}">
        <p14:creationId xmlns:p14="http://schemas.microsoft.com/office/powerpoint/2010/main" val="3802196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19"/>
          <p:cNvPicPr preferRelativeResize="0"/>
          <p:nvPr/>
        </p:nvPicPr>
        <p:blipFill>
          <a:blip r:embed="rId3">
            <a:alphaModFix/>
          </a:blip>
          <a:stretch>
            <a:fillRect/>
          </a:stretch>
        </p:blipFill>
        <p:spPr>
          <a:xfrm>
            <a:off x="7014165" y="3078565"/>
            <a:ext cx="2311833" cy="2311833"/>
          </a:xfrm>
          <a:prstGeom prst="rect">
            <a:avLst/>
          </a:prstGeom>
          <a:noFill/>
          <a:ln>
            <a:noFill/>
          </a:ln>
        </p:spPr>
      </p:pic>
      <p:pic>
        <p:nvPicPr>
          <p:cNvPr id="130" name="Google Shape;130;p19"/>
          <p:cNvPicPr preferRelativeResize="0"/>
          <p:nvPr/>
        </p:nvPicPr>
        <p:blipFill>
          <a:blip r:embed="rId4">
            <a:alphaModFix/>
          </a:blip>
          <a:stretch>
            <a:fillRect/>
          </a:stretch>
        </p:blipFill>
        <p:spPr>
          <a:xfrm>
            <a:off x="5198501" y="5561823"/>
            <a:ext cx="4127500" cy="960711"/>
          </a:xfrm>
          <a:prstGeom prst="rect">
            <a:avLst/>
          </a:prstGeom>
          <a:noFill/>
          <a:ln>
            <a:noFill/>
          </a:ln>
        </p:spPr>
      </p:pic>
      <p:pic>
        <p:nvPicPr>
          <p:cNvPr id="131" name="Google Shape;131;p19"/>
          <p:cNvPicPr preferRelativeResize="0"/>
          <p:nvPr/>
        </p:nvPicPr>
        <p:blipFill>
          <a:blip r:embed="rId5">
            <a:alphaModFix/>
          </a:blip>
          <a:stretch>
            <a:fillRect/>
          </a:stretch>
        </p:blipFill>
        <p:spPr>
          <a:xfrm>
            <a:off x="6878109" y="304230"/>
            <a:ext cx="4489425" cy="960700"/>
          </a:xfrm>
          <a:prstGeom prst="rect">
            <a:avLst/>
          </a:prstGeom>
          <a:noFill/>
          <a:ln>
            <a:noFill/>
          </a:ln>
        </p:spPr>
      </p:pic>
      <p:pic>
        <p:nvPicPr>
          <p:cNvPr id="132" name="Google Shape;132;p19"/>
          <p:cNvPicPr preferRelativeResize="0"/>
          <p:nvPr/>
        </p:nvPicPr>
        <p:blipFill>
          <a:blip r:embed="rId6">
            <a:alphaModFix/>
          </a:blip>
          <a:stretch>
            <a:fillRect/>
          </a:stretch>
        </p:blipFill>
        <p:spPr>
          <a:xfrm>
            <a:off x="107285" y="3250218"/>
            <a:ext cx="4127500" cy="1968500"/>
          </a:xfrm>
          <a:prstGeom prst="rect">
            <a:avLst/>
          </a:prstGeom>
          <a:noFill/>
          <a:ln>
            <a:noFill/>
          </a:ln>
        </p:spPr>
      </p:pic>
      <p:pic>
        <p:nvPicPr>
          <p:cNvPr id="133" name="Google Shape;133;p19"/>
          <p:cNvPicPr preferRelativeResize="0"/>
          <p:nvPr/>
        </p:nvPicPr>
        <p:blipFill>
          <a:blip r:embed="rId7">
            <a:alphaModFix/>
          </a:blip>
          <a:stretch>
            <a:fillRect/>
          </a:stretch>
        </p:blipFill>
        <p:spPr>
          <a:xfrm>
            <a:off x="0" y="5382734"/>
            <a:ext cx="4762501" cy="1515333"/>
          </a:xfrm>
          <a:prstGeom prst="rect">
            <a:avLst/>
          </a:prstGeom>
          <a:noFill/>
          <a:ln>
            <a:noFill/>
          </a:ln>
        </p:spPr>
      </p:pic>
      <p:pic>
        <p:nvPicPr>
          <p:cNvPr id="134" name="Google Shape;134;p19"/>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10257935" y="4586233"/>
            <a:ext cx="1785900" cy="2311832"/>
          </a:xfrm>
          <a:prstGeom prst="rect">
            <a:avLst/>
          </a:prstGeom>
          <a:noFill/>
          <a:ln>
            <a:noFill/>
          </a:ln>
        </p:spPr>
      </p:pic>
      <p:pic>
        <p:nvPicPr>
          <p:cNvPr id="135" name="Google Shape;135;p19"/>
          <p:cNvPicPr preferRelativeResize="0"/>
          <p:nvPr/>
        </p:nvPicPr>
        <p:blipFill>
          <a:blip r:embed="rId9">
            <a:alphaModFix/>
          </a:blip>
          <a:stretch>
            <a:fillRect/>
          </a:stretch>
        </p:blipFill>
        <p:spPr>
          <a:xfrm>
            <a:off x="4344565" y="3250232"/>
            <a:ext cx="2311833" cy="2311833"/>
          </a:xfrm>
          <a:prstGeom prst="rect">
            <a:avLst/>
          </a:prstGeom>
          <a:noFill/>
          <a:ln>
            <a:noFill/>
          </a:ln>
        </p:spPr>
      </p:pic>
      <p:pic>
        <p:nvPicPr>
          <p:cNvPr id="136" name="Google Shape;136;p19"/>
          <p:cNvPicPr preferRelativeResize="0"/>
          <p:nvPr/>
        </p:nvPicPr>
        <p:blipFill>
          <a:blip r:embed="rId10">
            <a:alphaModFix/>
          </a:blip>
          <a:stretch>
            <a:fillRect/>
          </a:stretch>
        </p:blipFill>
        <p:spPr>
          <a:xfrm>
            <a:off x="9853607" y="2765234"/>
            <a:ext cx="2190227" cy="1515333"/>
          </a:xfrm>
          <a:prstGeom prst="rect">
            <a:avLst/>
          </a:prstGeom>
          <a:noFill/>
          <a:ln>
            <a:noFill/>
          </a:ln>
        </p:spPr>
      </p:pic>
      <p:pic>
        <p:nvPicPr>
          <p:cNvPr id="137" name="Google Shape;137;p19"/>
          <p:cNvPicPr preferRelativeResize="0"/>
          <p:nvPr/>
        </p:nvPicPr>
        <p:blipFill>
          <a:blip r:embed="rId11">
            <a:alphaModFix/>
          </a:blip>
          <a:stretch>
            <a:fillRect/>
          </a:stretch>
        </p:blipFill>
        <p:spPr>
          <a:xfrm>
            <a:off x="2617529" y="-75087"/>
            <a:ext cx="3419433" cy="3419433"/>
          </a:xfrm>
          <a:prstGeom prst="rect">
            <a:avLst/>
          </a:prstGeom>
          <a:noFill/>
          <a:ln>
            <a:noFill/>
          </a:ln>
        </p:spPr>
      </p:pic>
      <p:pic>
        <p:nvPicPr>
          <p:cNvPr id="138" name="Google Shape;138;p19"/>
          <p:cNvPicPr preferRelativeResize="0"/>
          <p:nvPr/>
        </p:nvPicPr>
        <p:blipFill>
          <a:blip r:embed="rId12">
            <a:alphaModFix/>
          </a:blip>
          <a:stretch>
            <a:fillRect/>
          </a:stretch>
        </p:blipFill>
        <p:spPr>
          <a:xfrm>
            <a:off x="107295" y="107389"/>
            <a:ext cx="2857500" cy="1157571"/>
          </a:xfrm>
          <a:prstGeom prst="rect">
            <a:avLst/>
          </a:prstGeom>
          <a:noFill/>
          <a:ln>
            <a:noFill/>
          </a:ln>
        </p:spPr>
      </p:pic>
      <p:pic>
        <p:nvPicPr>
          <p:cNvPr id="139" name="Google Shape;139;p19"/>
          <p:cNvPicPr preferRelativeResize="0"/>
          <p:nvPr/>
        </p:nvPicPr>
        <p:blipFill>
          <a:blip r:embed="rId13">
            <a:alphaModFix/>
          </a:blip>
          <a:stretch>
            <a:fillRect/>
          </a:stretch>
        </p:blipFill>
        <p:spPr>
          <a:xfrm>
            <a:off x="6324554" y="1761301"/>
            <a:ext cx="3144279" cy="820916"/>
          </a:xfrm>
          <a:prstGeom prst="rect">
            <a:avLst/>
          </a:prstGeom>
          <a:noFill/>
          <a:ln>
            <a:noFill/>
          </a:ln>
        </p:spPr>
      </p:pic>
      <p:pic>
        <p:nvPicPr>
          <p:cNvPr id="140" name="Google Shape;140;p19"/>
          <p:cNvPicPr preferRelativeResize="0"/>
          <p:nvPr/>
        </p:nvPicPr>
        <p:blipFill>
          <a:blip r:embed="rId14">
            <a:alphaModFix/>
          </a:blip>
          <a:stretch>
            <a:fillRect/>
          </a:stretch>
        </p:blipFill>
        <p:spPr>
          <a:xfrm>
            <a:off x="10130484" y="1953136"/>
            <a:ext cx="1850933" cy="437233"/>
          </a:xfrm>
          <a:prstGeom prst="rect">
            <a:avLst/>
          </a:prstGeom>
          <a:noFill/>
          <a:ln>
            <a:noFill/>
          </a:ln>
        </p:spPr>
      </p:pic>
      <p:pic>
        <p:nvPicPr>
          <p:cNvPr id="141" name="Google Shape;141;p19"/>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171768" y="1667237"/>
            <a:ext cx="2311833" cy="1180713"/>
          </a:xfrm>
          <a:prstGeom prst="rect">
            <a:avLst/>
          </a:prstGeom>
          <a:noFill/>
          <a:ln>
            <a:noFill/>
          </a:ln>
        </p:spPr>
      </p:pic>
      <p:sp>
        <p:nvSpPr>
          <p:cNvPr id="142" name="Google Shape;142;p19"/>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dirty="0"/>
              <a:t>Considering wide-area networks</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11</a:t>
            </a:fld>
            <a:endParaRPr lang="en"/>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7"/>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5AEB5C57-7B3B-CD4C-81A7-34FA409481F6}"/>
              </a:ext>
            </a:extLst>
          </p:cNvPr>
          <p:cNvSpPr txBox="1"/>
          <p:nvPr/>
        </p:nvSpPr>
        <p:spPr>
          <a:xfrm>
            <a:off x="415601" y="3126580"/>
            <a:ext cx="2054087" cy="913199"/>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Data</a:t>
            </a:r>
          </a:p>
          <a:p>
            <a:pPr algn="ctr"/>
            <a:r>
              <a:rPr lang="en-US" sz="2667" dirty="0">
                <a:latin typeface="Tahoma" panose="020B0604030504040204" pitchFamily="34" charset="0"/>
                <a:ea typeface="Tahoma" panose="020B0604030504040204" pitchFamily="34" charset="0"/>
                <a:cs typeface="Tahoma" panose="020B0604030504040204" pitchFamily="34" charset="0"/>
              </a:rPr>
              <a:t>Throughput</a:t>
            </a:r>
          </a:p>
        </p:txBody>
      </p:sp>
      <p:sp>
        <p:nvSpPr>
          <p:cNvPr id="10" name="TextBox 9">
            <a:extLst>
              <a:ext uri="{FF2B5EF4-FFF2-40B4-BE49-F238E27FC236}">
                <a16:creationId xmlns:a16="http://schemas.microsoft.com/office/drawing/2014/main" id="{3B50DDE4-942B-7948-B204-7EC255720D5E}"/>
              </a:ext>
            </a:extLst>
          </p:cNvPr>
          <p:cNvSpPr txBox="1"/>
          <p:nvPr/>
        </p:nvSpPr>
        <p:spPr>
          <a:xfrm>
            <a:off x="5102994" y="5987580"/>
            <a:ext cx="1836909" cy="502766"/>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Range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8"/>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WiFi</a:t>
            </a:r>
            <a:endParaRPr lang="en-US" sz="2400" dirty="0">
              <a:solidFill>
                <a:schemeClr val="tx1"/>
              </a:solidFill>
            </a:endParaRPr>
          </a:p>
        </p:txBody>
      </p:sp>
    </p:spTree>
    <p:extLst>
      <p:ext uri="{BB962C8B-B14F-4D97-AF65-F5344CB8AC3E}">
        <p14:creationId xmlns:p14="http://schemas.microsoft.com/office/powerpoint/2010/main" val="35136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dirty="0"/>
              <a:t>Considering wide-area networks</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12</a:t>
            </a:fld>
            <a:endParaRPr lang="en"/>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7"/>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80B9F531-F750-4B40-A14C-AED85AB7880C}"/>
              </a:ext>
            </a:extLst>
          </p:cNvPr>
          <p:cNvSpPr/>
          <p:nvPr/>
        </p:nvSpPr>
        <p:spPr>
          <a:xfrm>
            <a:off x="3385229" y="3445154"/>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Bluetooth</a:t>
            </a: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8"/>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WiFi</a:t>
            </a:r>
            <a:endParaRPr lang="en-US" sz="2400" dirty="0">
              <a:solidFill>
                <a:schemeClr val="tx1"/>
              </a:solidFill>
            </a:endParaRPr>
          </a:p>
        </p:txBody>
      </p:sp>
      <p:sp>
        <p:nvSpPr>
          <p:cNvPr id="22" name="Rounded Rectangle 21">
            <a:extLst>
              <a:ext uri="{FF2B5EF4-FFF2-40B4-BE49-F238E27FC236}">
                <a16:creationId xmlns:a16="http://schemas.microsoft.com/office/drawing/2014/main" id="{CF892D98-FFA9-5344-BF3C-F0A04F92F903}"/>
              </a:ext>
            </a:extLst>
          </p:cNvPr>
          <p:cNvSpPr/>
          <p:nvPr/>
        </p:nvSpPr>
        <p:spPr>
          <a:xfrm>
            <a:off x="2919193" y="4433432"/>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BLE</a:t>
            </a:r>
          </a:p>
        </p:txBody>
      </p:sp>
      <p:sp>
        <p:nvSpPr>
          <p:cNvPr id="23" name="Rounded Rectangle 22">
            <a:extLst>
              <a:ext uri="{FF2B5EF4-FFF2-40B4-BE49-F238E27FC236}">
                <a16:creationId xmlns:a16="http://schemas.microsoft.com/office/drawing/2014/main" id="{FD443C41-A23A-DE4A-ACA5-6913131A168D}"/>
              </a:ext>
            </a:extLst>
          </p:cNvPr>
          <p:cNvSpPr/>
          <p:nvPr/>
        </p:nvSpPr>
        <p:spPr>
          <a:xfrm>
            <a:off x="3556000" y="5014817"/>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Zigbee</a:t>
            </a:r>
          </a:p>
        </p:txBody>
      </p:sp>
      <p:sp>
        <p:nvSpPr>
          <p:cNvPr id="16" name="TextBox 15">
            <a:extLst>
              <a:ext uri="{FF2B5EF4-FFF2-40B4-BE49-F238E27FC236}">
                <a16:creationId xmlns:a16="http://schemas.microsoft.com/office/drawing/2014/main" id="{FEF45A95-4084-8948-9531-7E52394B6558}"/>
              </a:ext>
            </a:extLst>
          </p:cNvPr>
          <p:cNvSpPr txBox="1"/>
          <p:nvPr/>
        </p:nvSpPr>
        <p:spPr>
          <a:xfrm>
            <a:off x="415601" y="3126580"/>
            <a:ext cx="2054087" cy="913199"/>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Data</a:t>
            </a:r>
          </a:p>
          <a:p>
            <a:pPr algn="ctr"/>
            <a:r>
              <a:rPr lang="en-US" sz="2667" dirty="0">
                <a:latin typeface="Tahoma" panose="020B0604030504040204" pitchFamily="34" charset="0"/>
                <a:ea typeface="Tahoma" panose="020B0604030504040204" pitchFamily="34" charset="0"/>
                <a:cs typeface="Tahoma" panose="020B0604030504040204" pitchFamily="34" charset="0"/>
              </a:rPr>
              <a:t>Throughput</a:t>
            </a:r>
          </a:p>
        </p:txBody>
      </p:sp>
      <p:sp>
        <p:nvSpPr>
          <p:cNvPr id="17" name="TextBox 16">
            <a:extLst>
              <a:ext uri="{FF2B5EF4-FFF2-40B4-BE49-F238E27FC236}">
                <a16:creationId xmlns:a16="http://schemas.microsoft.com/office/drawing/2014/main" id="{51C33AD0-1090-D443-B88B-54813FA1D56C}"/>
              </a:ext>
            </a:extLst>
          </p:cNvPr>
          <p:cNvSpPr txBox="1"/>
          <p:nvPr/>
        </p:nvSpPr>
        <p:spPr>
          <a:xfrm>
            <a:off x="5102994" y="5987580"/>
            <a:ext cx="1836909" cy="502766"/>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Range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6453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dirty="0"/>
              <a:t>Considering wide-area networks</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13</a:t>
            </a:fld>
            <a:endParaRPr lang="en"/>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7"/>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80B9F531-F750-4B40-A14C-AED85AB7880C}"/>
              </a:ext>
            </a:extLst>
          </p:cNvPr>
          <p:cNvSpPr/>
          <p:nvPr/>
        </p:nvSpPr>
        <p:spPr>
          <a:xfrm>
            <a:off x="3385229" y="3445154"/>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Bluetooth</a:t>
            </a: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8"/>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WiFi</a:t>
            </a:r>
            <a:endParaRPr lang="en-US" sz="2400" dirty="0">
              <a:solidFill>
                <a:schemeClr val="tx1"/>
              </a:solidFill>
            </a:endParaRPr>
          </a:p>
        </p:txBody>
      </p:sp>
      <p:sp>
        <p:nvSpPr>
          <p:cNvPr id="22" name="Rounded Rectangle 21">
            <a:extLst>
              <a:ext uri="{FF2B5EF4-FFF2-40B4-BE49-F238E27FC236}">
                <a16:creationId xmlns:a16="http://schemas.microsoft.com/office/drawing/2014/main" id="{CF892D98-FFA9-5344-BF3C-F0A04F92F903}"/>
              </a:ext>
            </a:extLst>
          </p:cNvPr>
          <p:cNvSpPr/>
          <p:nvPr/>
        </p:nvSpPr>
        <p:spPr>
          <a:xfrm>
            <a:off x="2919193" y="4433432"/>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BLE</a:t>
            </a:r>
          </a:p>
        </p:txBody>
      </p:sp>
      <p:sp>
        <p:nvSpPr>
          <p:cNvPr id="23" name="Rounded Rectangle 22">
            <a:extLst>
              <a:ext uri="{FF2B5EF4-FFF2-40B4-BE49-F238E27FC236}">
                <a16:creationId xmlns:a16="http://schemas.microsoft.com/office/drawing/2014/main" id="{FD443C41-A23A-DE4A-ACA5-6913131A168D}"/>
              </a:ext>
            </a:extLst>
          </p:cNvPr>
          <p:cNvSpPr/>
          <p:nvPr/>
        </p:nvSpPr>
        <p:spPr>
          <a:xfrm>
            <a:off x="3556000" y="5014817"/>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Zigbee</a:t>
            </a:r>
          </a:p>
        </p:txBody>
      </p:sp>
      <p:sp>
        <p:nvSpPr>
          <p:cNvPr id="16" name="TextBox 15">
            <a:extLst>
              <a:ext uri="{FF2B5EF4-FFF2-40B4-BE49-F238E27FC236}">
                <a16:creationId xmlns:a16="http://schemas.microsoft.com/office/drawing/2014/main" id="{FEF45A95-4084-8948-9531-7E52394B6558}"/>
              </a:ext>
            </a:extLst>
          </p:cNvPr>
          <p:cNvSpPr txBox="1"/>
          <p:nvPr/>
        </p:nvSpPr>
        <p:spPr>
          <a:xfrm>
            <a:off x="415601" y="3126580"/>
            <a:ext cx="2054087" cy="913199"/>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Data</a:t>
            </a:r>
          </a:p>
          <a:p>
            <a:pPr algn="ctr"/>
            <a:r>
              <a:rPr lang="en-US" sz="2667" dirty="0">
                <a:latin typeface="Tahoma" panose="020B0604030504040204" pitchFamily="34" charset="0"/>
                <a:ea typeface="Tahoma" panose="020B0604030504040204" pitchFamily="34" charset="0"/>
                <a:cs typeface="Tahoma" panose="020B0604030504040204" pitchFamily="34" charset="0"/>
              </a:rPr>
              <a:t>Throughput</a:t>
            </a:r>
          </a:p>
        </p:txBody>
      </p:sp>
      <p:sp>
        <p:nvSpPr>
          <p:cNvPr id="17" name="TextBox 16">
            <a:extLst>
              <a:ext uri="{FF2B5EF4-FFF2-40B4-BE49-F238E27FC236}">
                <a16:creationId xmlns:a16="http://schemas.microsoft.com/office/drawing/2014/main" id="{51C33AD0-1090-D443-B88B-54813FA1D56C}"/>
              </a:ext>
            </a:extLst>
          </p:cNvPr>
          <p:cNvSpPr txBox="1"/>
          <p:nvPr/>
        </p:nvSpPr>
        <p:spPr>
          <a:xfrm>
            <a:off x="5102994" y="5987580"/>
            <a:ext cx="1836909" cy="502766"/>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Range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196B8AF2-2295-EC45-B02C-5190A5D5A93F}"/>
              </a:ext>
            </a:extLst>
          </p:cNvPr>
          <p:cNvSpPr txBox="1"/>
          <p:nvPr/>
        </p:nvSpPr>
        <p:spPr>
          <a:xfrm>
            <a:off x="980718" y="5387993"/>
            <a:ext cx="1855249" cy="748795"/>
          </a:xfrm>
          <a:prstGeom prst="rect">
            <a:avLst/>
          </a:prstGeom>
          <a:noFill/>
        </p:spPr>
        <p:txBody>
          <a:bodyPr wrap="square" rtlCol="0">
            <a:spAutoFit/>
          </a:bodyPr>
          <a:lstStyle/>
          <a:p>
            <a:r>
              <a:rPr lang="en-US" sz="2133" i="1" dirty="0">
                <a:latin typeface="Tahoma" panose="020B0604030504040204" pitchFamily="34" charset="0"/>
                <a:ea typeface="Tahoma" panose="020B0604030504040204" pitchFamily="34" charset="0"/>
                <a:cs typeface="Tahoma" panose="020B0604030504040204" pitchFamily="34" charset="0"/>
              </a:rPr>
              <a:t>Lower Power</a:t>
            </a:r>
            <a:br>
              <a:rPr lang="en-US" sz="2133" i="1" dirty="0">
                <a:latin typeface="Tahoma" panose="020B0604030504040204" pitchFamily="34" charset="0"/>
                <a:ea typeface="Tahoma" panose="020B0604030504040204" pitchFamily="34" charset="0"/>
                <a:cs typeface="Tahoma" panose="020B0604030504040204" pitchFamily="34" charset="0"/>
              </a:rPr>
            </a:br>
            <a:r>
              <a:rPr lang="en-US" sz="2133" i="1" dirty="0">
                <a:latin typeface="Tahoma" panose="020B0604030504040204" pitchFamily="34" charset="0"/>
                <a:ea typeface="Tahoma" panose="020B0604030504040204" pitchFamily="34" charset="0"/>
                <a:cs typeface="Tahoma" panose="020B0604030504040204" pitchFamily="34" charset="0"/>
              </a:rPr>
              <a:t>&amp; Lower Cost</a:t>
            </a:r>
          </a:p>
        </p:txBody>
      </p:sp>
      <p:sp>
        <p:nvSpPr>
          <p:cNvPr id="13" name="TextBox 12">
            <a:extLst>
              <a:ext uri="{FF2B5EF4-FFF2-40B4-BE49-F238E27FC236}">
                <a16:creationId xmlns:a16="http://schemas.microsoft.com/office/drawing/2014/main" id="{57F9A607-8AF4-2247-A1BC-2071DABF2EF8}"/>
              </a:ext>
            </a:extLst>
          </p:cNvPr>
          <p:cNvSpPr txBox="1"/>
          <p:nvPr/>
        </p:nvSpPr>
        <p:spPr>
          <a:xfrm>
            <a:off x="9207500" y="1811006"/>
            <a:ext cx="1971265" cy="748795"/>
          </a:xfrm>
          <a:prstGeom prst="rect">
            <a:avLst/>
          </a:prstGeom>
          <a:noFill/>
        </p:spPr>
        <p:txBody>
          <a:bodyPr wrap="square" rtlCol="0">
            <a:spAutoFit/>
          </a:bodyPr>
          <a:lstStyle/>
          <a:p>
            <a:r>
              <a:rPr lang="en-US" sz="2133" i="1" dirty="0">
                <a:latin typeface="Tahoma" panose="020B0604030504040204" pitchFamily="34" charset="0"/>
                <a:ea typeface="Tahoma" panose="020B0604030504040204" pitchFamily="34" charset="0"/>
                <a:cs typeface="Tahoma" panose="020B0604030504040204" pitchFamily="34" charset="0"/>
              </a:rPr>
              <a:t>Higher Power</a:t>
            </a:r>
            <a:br>
              <a:rPr lang="en-US" sz="2133" i="1" dirty="0">
                <a:latin typeface="Tahoma" panose="020B0604030504040204" pitchFamily="34" charset="0"/>
                <a:ea typeface="Tahoma" panose="020B0604030504040204" pitchFamily="34" charset="0"/>
                <a:cs typeface="Tahoma" panose="020B0604030504040204" pitchFamily="34" charset="0"/>
              </a:rPr>
            </a:br>
            <a:r>
              <a:rPr lang="en-US" sz="2133" i="1" dirty="0">
                <a:latin typeface="Tahoma" panose="020B0604030504040204" pitchFamily="34" charset="0"/>
                <a:ea typeface="Tahoma" panose="020B0604030504040204" pitchFamily="34" charset="0"/>
                <a:cs typeface="Tahoma" panose="020B0604030504040204" pitchFamily="34" charset="0"/>
              </a:rPr>
              <a:t>&amp; Higher Cost</a:t>
            </a:r>
          </a:p>
        </p:txBody>
      </p:sp>
      <p:cxnSp>
        <p:nvCxnSpPr>
          <p:cNvPr id="15" name="Straight Arrow Connector 14">
            <a:extLst>
              <a:ext uri="{FF2B5EF4-FFF2-40B4-BE49-F238E27FC236}">
                <a16:creationId xmlns:a16="http://schemas.microsoft.com/office/drawing/2014/main" id="{9DBAD1EA-3002-094B-B26E-FDC31A18BC0C}"/>
              </a:ext>
            </a:extLst>
          </p:cNvPr>
          <p:cNvCxnSpPr/>
          <p:nvPr/>
        </p:nvCxnSpPr>
        <p:spPr>
          <a:xfrm flipH="1">
            <a:off x="1265383" y="6136788"/>
            <a:ext cx="655781" cy="485083"/>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90D7993A-E19A-8641-808A-6C59652B44C0}"/>
              </a:ext>
            </a:extLst>
          </p:cNvPr>
          <p:cNvCxnSpPr>
            <a:cxnSpLocks/>
          </p:cNvCxnSpPr>
          <p:nvPr/>
        </p:nvCxnSpPr>
        <p:spPr>
          <a:xfrm flipV="1">
            <a:off x="9982391" y="1335669"/>
            <a:ext cx="631768" cy="475337"/>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0672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dirty="0"/>
              <a:t>Considering wide-area networks</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14</a:t>
            </a:fld>
            <a:endParaRPr lang="en"/>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7"/>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80B9F531-F750-4B40-A14C-AED85AB7880C}"/>
              </a:ext>
            </a:extLst>
          </p:cNvPr>
          <p:cNvSpPr/>
          <p:nvPr/>
        </p:nvSpPr>
        <p:spPr>
          <a:xfrm>
            <a:off x="3385229" y="3445154"/>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Bluetooth</a:t>
            </a: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8"/>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WiFi</a:t>
            </a:r>
            <a:endParaRPr lang="en-US" sz="2400" dirty="0">
              <a:solidFill>
                <a:schemeClr val="tx1"/>
              </a:solidFill>
            </a:endParaRPr>
          </a:p>
        </p:txBody>
      </p:sp>
      <p:sp>
        <p:nvSpPr>
          <p:cNvPr id="19" name="Rounded Rectangle 18">
            <a:extLst>
              <a:ext uri="{FF2B5EF4-FFF2-40B4-BE49-F238E27FC236}">
                <a16:creationId xmlns:a16="http://schemas.microsoft.com/office/drawing/2014/main" id="{3FF70C35-BD35-5140-ACC8-5F628393FC4D}"/>
              </a:ext>
            </a:extLst>
          </p:cNvPr>
          <p:cNvSpPr/>
          <p:nvPr/>
        </p:nvSpPr>
        <p:spPr>
          <a:xfrm>
            <a:off x="6685280" y="3426181"/>
            <a:ext cx="2092960" cy="48768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2G</a:t>
            </a:r>
          </a:p>
        </p:txBody>
      </p:sp>
      <p:sp>
        <p:nvSpPr>
          <p:cNvPr id="20" name="Rounded Rectangle 19">
            <a:extLst>
              <a:ext uri="{FF2B5EF4-FFF2-40B4-BE49-F238E27FC236}">
                <a16:creationId xmlns:a16="http://schemas.microsoft.com/office/drawing/2014/main" id="{6280CF75-F5AD-4A40-8131-FD19BE102040}"/>
              </a:ext>
            </a:extLst>
          </p:cNvPr>
          <p:cNvSpPr/>
          <p:nvPr/>
        </p:nvSpPr>
        <p:spPr>
          <a:xfrm>
            <a:off x="6685280" y="2617602"/>
            <a:ext cx="2092960" cy="48768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3G</a:t>
            </a:r>
          </a:p>
        </p:txBody>
      </p:sp>
      <p:sp>
        <p:nvSpPr>
          <p:cNvPr id="21" name="Rounded Rectangle 20">
            <a:extLst>
              <a:ext uri="{FF2B5EF4-FFF2-40B4-BE49-F238E27FC236}">
                <a16:creationId xmlns:a16="http://schemas.microsoft.com/office/drawing/2014/main" id="{C03D2AF6-AE5A-3F42-B3AA-989B58322BC7}"/>
              </a:ext>
            </a:extLst>
          </p:cNvPr>
          <p:cNvSpPr/>
          <p:nvPr/>
        </p:nvSpPr>
        <p:spPr>
          <a:xfrm>
            <a:off x="6685280" y="1809024"/>
            <a:ext cx="2092960" cy="48768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4G</a:t>
            </a:r>
          </a:p>
        </p:txBody>
      </p:sp>
      <p:sp>
        <p:nvSpPr>
          <p:cNvPr id="22" name="Rounded Rectangle 21">
            <a:extLst>
              <a:ext uri="{FF2B5EF4-FFF2-40B4-BE49-F238E27FC236}">
                <a16:creationId xmlns:a16="http://schemas.microsoft.com/office/drawing/2014/main" id="{CF892D98-FFA9-5344-BF3C-F0A04F92F903}"/>
              </a:ext>
            </a:extLst>
          </p:cNvPr>
          <p:cNvSpPr/>
          <p:nvPr/>
        </p:nvSpPr>
        <p:spPr>
          <a:xfrm>
            <a:off x="2919193" y="4433432"/>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BLE</a:t>
            </a:r>
          </a:p>
        </p:txBody>
      </p:sp>
      <p:sp>
        <p:nvSpPr>
          <p:cNvPr id="23" name="Rounded Rectangle 22">
            <a:extLst>
              <a:ext uri="{FF2B5EF4-FFF2-40B4-BE49-F238E27FC236}">
                <a16:creationId xmlns:a16="http://schemas.microsoft.com/office/drawing/2014/main" id="{FD443C41-A23A-DE4A-ACA5-6913131A168D}"/>
              </a:ext>
            </a:extLst>
          </p:cNvPr>
          <p:cNvSpPr/>
          <p:nvPr/>
        </p:nvSpPr>
        <p:spPr>
          <a:xfrm>
            <a:off x="3556000" y="5014817"/>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Zigbee</a:t>
            </a:r>
          </a:p>
        </p:txBody>
      </p:sp>
      <p:sp>
        <p:nvSpPr>
          <p:cNvPr id="17" name="TextBox 16">
            <a:extLst>
              <a:ext uri="{FF2B5EF4-FFF2-40B4-BE49-F238E27FC236}">
                <a16:creationId xmlns:a16="http://schemas.microsoft.com/office/drawing/2014/main" id="{808119A4-013C-DD41-8E85-CDCC251B646E}"/>
              </a:ext>
            </a:extLst>
          </p:cNvPr>
          <p:cNvSpPr txBox="1"/>
          <p:nvPr/>
        </p:nvSpPr>
        <p:spPr>
          <a:xfrm>
            <a:off x="415601" y="3126580"/>
            <a:ext cx="2054087" cy="913199"/>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Data</a:t>
            </a:r>
          </a:p>
          <a:p>
            <a:pPr algn="ctr"/>
            <a:r>
              <a:rPr lang="en-US" sz="2667" dirty="0">
                <a:latin typeface="Tahoma" panose="020B0604030504040204" pitchFamily="34" charset="0"/>
                <a:ea typeface="Tahoma" panose="020B0604030504040204" pitchFamily="34" charset="0"/>
                <a:cs typeface="Tahoma" panose="020B0604030504040204" pitchFamily="34" charset="0"/>
              </a:rPr>
              <a:t>Throughput</a:t>
            </a:r>
          </a:p>
        </p:txBody>
      </p:sp>
      <p:sp>
        <p:nvSpPr>
          <p:cNvPr id="25" name="TextBox 24">
            <a:extLst>
              <a:ext uri="{FF2B5EF4-FFF2-40B4-BE49-F238E27FC236}">
                <a16:creationId xmlns:a16="http://schemas.microsoft.com/office/drawing/2014/main" id="{2B1ABA86-416E-3E43-A093-F07D95F48B9D}"/>
              </a:ext>
            </a:extLst>
          </p:cNvPr>
          <p:cNvSpPr txBox="1"/>
          <p:nvPr/>
        </p:nvSpPr>
        <p:spPr>
          <a:xfrm>
            <a:off x="5102994" y="5987580"/>
            <a:ext cx="1836909" cy="502766"/>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Range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cxnSp>
        <p:nvCxnSpPr>
          <p:cNvPr id="27" name="Straight Arrow Connector 26">
            <a:extLst>
              <a:ext uri="{FF2B5EF4-FFF2-40B4-BE49-F238E27FC236}">
                <a16:creationId xmlns:a16="http://schemas.microsoft.com/office/drawing/2014/main" id="{2E3EFC90-A07B-FF40-99E7-6BE18A859F76}"/>
              </a:ext>
            </a:extLst>
          </p:cNvPr>
          <p:cNvCxnSpPr/>
          <p:nvPr/>
        </p:nvCxnSpPr>
        <p:spPr>
          <a:xfrm flipH="1">
            <a:off x="1265383" y="6136788"/>
            <a:ext cx="655781" cy="485083"/>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ADE26267-3780-4E4E-8DE8-62469D02D17A}"/>
              </a:ext>
            </a:extLst>
          </p:cNvPr>
          <p:cNvCxnSpPr>
            <a:cxnSpLocks/>
          </p:cNvCxnSpPr>
          <p:nvPr/>
        </p:nvCxnSpPr>
        <p:spPr>
          <a:xfrm flipV="1">
            <a:off x="9982391" y="1335669"/>
            <a:ext cx="631768" cy="475337"/>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B1C3237E-78A4-41AE-9F0E-8B8ACBC3DA23}"/>
              </a:ext>
            </a:extLst>
          </p:cNvPr>
          <p:cNvSpPr txBox="1"/>
          <p:nvPr/>
        </p:nvSpPr>
        <p:spPr>
          <a:xfrm>
            <a:off x="980718" y="5387993"/>
            <a:ext cx="1855249" cy="748795"/>
          </a:xfrm>
          <a:prstGeom prst="rect">
            <a:avLst/>
          </a:prstGeom>
          <a:noFill/>
        </p:spPr>
        <p:txBody>
          <a:bodyPr wrap="square" rtlCol="0">
            <a:spAutoFit/>
          </a:bodyPr>
          <a:lstStyle/>
          <a:p>
            <a:r>
              <a:rPr lang="en-US" sz="2133" i="1" dirty="0">
                <a:latin typeface="Tahoma" panose="020B0604030504040204" pitchFamily="34" charset="0"/>
                <a:ea typeface="Tahoma" panose="020B0604030504040204" pitchFamily="34" charset="0"/>
                <a:cs typeface="Tahoma" panose="020B0604030504040204" pitchFamily="34" charset="0"/>
              </a:rPr>
              <a:t>Lower Power</a:t>
            </a:r>
            <a:br>
              <a:rPr lang="en-US" sz="2133" i="1" dirty="0">
                <a:latin typeface="Tahoma" panose="020B0604030504040204" pitchFamily="34" charset="0"/>
                <a:ea typeface="Tahoma" panose="020B0604030504040204" pitchFamily="34" charset="0"/>
                <a:cs typeface="Tahoma" panose="020B0604030504040204" pitchFamily="34" charset="0"/>
              </a:rPr>
            </a:br>
            <a:r>
              <a:rPr lang="en-US" sz="2133" i="1" dirty="0">
                <a:latin typeface="Tahoma" panose="020B0604030504040204" pitchFamily="34" charset="0"/>
                <a:ea typeface="Tahoma" panose="020B0604030504040204" pitchFamily="34" charset="0"/>
                <a:cs typeface="Tahoma" panose="020B0604030504040204" pitchFamily="34" charset="0"/>
              </a:rPr>
              <a:t>&amp; Lower Cost</a:t>
            </a:r>
          </a:p>
        </p:txBody>
      </p:sp>
      <p:sp>
        <p:nvSpPr>
          <p:cNvPr id="30" name="TextBox 29">
            <a:extLst>
              <a:ext uri="{FF2B5EF4-FFF2-40B4-BE49-F238E27FC236}">
                <a16:creationId xmlns:a16="http://schemas.microsoft.com/office/drawing/2014/main" id="{484B191F-D416-494B-9CA4-7B3EC9CDA21C}"/>
              </a:ext>
            </a:extLst>
          </p:cNvPr>
          <p:cNvSpPr txBox="1"/>
          <p:nvPr/>
        </p:nvSpPr>
        <p:spPr>
          <a:xfrm>
            <a:off x="9207500" y="1811006"/>
            <a:ext cx="1971265" cy="748795"/>
          </a:xfrm>
          <a:prstGeom prst="rect">
            <a:avLst/>
          </a:prstGeom>
          <a:noFill/>
        </p:spPr>
        <p:txBody>
          <a:bodyPr wrap="square" rtlCol="0">
            <a:spAutoFit/>
          </a:bodyPr>
          <a:lstStyle/>
          <a:p>
            <a:r>
              <a:rPr lang="en-US" sz="2133" i="1" dirty="0">
                <a:latin typeface="Tahoma" panose="020B0604030504040204" pitchFamily="34" charset="0"/>
                <a:ea typeface="Tahoma" panose="020B0604030504040204" pitchFamily="34" charset="0"/>
                <a:cs typeface="Tahoma" panose="020B0604030504040204" pitchFamily="34" charset="0"/>
              </a:rPr>
              <a:t>Higher Power</a:t>
            </a:r>
            <a:br>
              <a:rPr lang="en-US" sz="2133" i="1" dirty="0">
                <a:latin typeface="Tahoma" panose="020B0604030504040204" pitchFamily="34" charset="0"/>
                <a:ea typeface="Tahoma" panose="020B0604030504040204" pitchFamily="34" charset="0"/>
                <a:cs typeface="Tahoma" panose="020B0604030504040204" pitchFamily="34" charset="0"/>
              </a:rPr>
            </a:br>
            <a:r>
              <a:rPr lang="en-US" sz="2133" i="1" dirty="0">
                <a:latin typeface="Tahoma" panose="020B0604030504040204" pitchFamily="34" charset="0"/>
                <a:ea typeface="Tahoma" panose="020B0604030504040204" pitchFamily="34" charset="0"/>
                <a:cs typeface="Tahoma" panose="020B0604030504040204" pitchFamily="34" charset="0"/>
              </a:rPr>
              <a:t>&amp; Higher Cost</a:t>
            </a:r>
          </a:p>
        </p:txBody>
      </p:sp>
    </p:spTree>
    <p:extLst>
      <p:ext uri="{BB962C8B-B14F-4D97-AF65-F5344CB8AC3E}">
        <p14:creationId xmlns:p14="http://schemas.microsoft.com/office/powerpoint/2010/main" val="179819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p:tgtEl>
                                          <p:spTgt spid="20"/>
                                        </p:tgtEl>
                                        <p:attrNameLst>
                                          <p:attrName>ppt_y</p:attrName>
                                        </p:attrNameLst>
                                      </p:cBhvr>
                                      <p:tavLst>
                                        <p:tav tm="0">
                                          <p:val>
                                            <p:strVal val="#ppt_y+#ppt_h*1.125000"/>
                                          </p:val>
                                        </p:tav>
                                        <p:tav tm="100000">
                                          <p:val>
                                            <p:strVal val="#ppt_y"/>
                                          </p:val>
                                        </p:tav>
                                      </p:tavLst>
                                    </p:anim>
                                    <p:animEffect transition="in" filter="wipe(up)">
                                      <p:cBhvr>
                                        <p:cTn id="14" dur="500"/>
                                        <p:tgtEl>
                                          <p:spTgt spid="2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p:tgtEl>
                                          <p:spTgt spid="21"/>
                                        </p:tgtEl>
                                        <p:attrNameLst>
                                          <p:attrName>ppt_y</p:attrName>
                                        </p:attrNameLst>
                                      </p:cBhvr>
                                      <p:tavLst>
                                        <p:tav tm="0">
                                          <p:val>
                                            <p:strVal val="#ppt_y+#ppt_h*1.125000"/>
                                          </p:val>
                                        </p:tav>
                                        <p:tav tm="100000">
                                          <p:val>
                                            <p:strVal val="#ppt_y"/>
                                          </p:val>
                                        </p:tav>
                                      </p:tavLst>
                                    </p:anim>
                                    <p:animEffect transition="in" filter="wipe(up)">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A12DE-5D4C-EF43-90BC-DA20828D4A8C}"/>
              </a:ext>
            </a:extLst>
          </p:cNvPr>
          <p:cNvSpPr>
            <a:spLocks noGrp="1"/>
          </p:cNvSpPr>
          <p:nvPr>
            <p:ph type="title"/>
          </p:nvPr>
        </p:nvSpPr>
        <p:spPr>
          <a:xfrm>
            <a:off x="607595" y="228600"/>
            <a:ext cx="10972799" cy="914400"/>
          </a:xfrm>
        </p:spPr>
        <p:txBody>
          <a:bodyPr>
            <a:normAutofit fontScale="90000"/>
          </a:bodyPr>
          <a:lstStyle/>
          <a:p>
            <a:r>
              <a:rPr lang="en-US" dirty="0"/>
              <a:t>Takeaway: Cellular provides the IoT the only reliable global coverage available today</a:t>
            </a:r>
          </a:p>
        </p:txBody>
      </p:sp>
      <p:sp>
        <p:nvSpPr>
          <p:cNvPr id="3" name="Content Placeholder 2">
            <a:extLst>
              <a:ext uri="{FF2B5EF4-FFF2-40B4-BE49-F238E27FC236}">
                <a16:creationId xmlns:a16="http://schemas.microsoft.com/office/drawing/2014/main" id="{3C76E14C-9F46-304E-A5D5-F9F974A45461}"/>
              </a:ext>
            </a:extLst>
          </p:cNvPr>
          <p:cNvSpPr>
            <a:spLocks noGrp="1"/>
          </p:cNvSpPr>
          <p:nvPr>
            <p:ph idx="1"/>
          </p:nvPr>
        </p:nvSpPr>
        <p:spPr>
          <a:xfrm>
            <a:off x="607595" y="1862666"/>
            <a:ext cx="10972800" cy="4309533"/>
          </a:xfrm>
        </p:spPr>
        <p:txBody>
          <a:bodyPr/>
          <a:lstStyle/>
          <a:p>
            <a:r>
              <a:rPr lang="en-US" dirty="0"/>
              <a:t>If the goal is deploy-today + work-anywhere, cell is the only option</a:t>
            </a:r>
          </a:p>
          <a:p>
            <a:pPr lvl="1"/>
            <a:r>
              <a:rPr lang="en-US" dirty="0"/>
              <a:t>(Or arguably satellite, we’ll cover that later in class)</a:t>
            </a:r>
          </a:p>
          <a:p>
            <a:pPr lvl="1"/>
            <a:endParaRPr lang="en-US" dirty="0"/>
          </a:p>
          <a:p>
            <a:r>
              <a:rPr lang="en-US" dirty="0"/>
              <a:t>That’s not to say cell actually works everywhere!</a:t>
            </a:r>
          </a:p>
          <a:p>
            <a:pPr lvl="1"/>
            <a:r>
              <a:rPr lang="en-US" dirty="0"/>
              <a:t>Just the best-available</a:t>
            </a:r>
          </a:p>
          <a:p>
            <a:pPr lvl="1"/>
            <a:endParaRPr lang="en-US" dirty="0"/>
          </a:p>
        </p:txBody>
      </p:sp>
      <p:sp>
        <p:nvSpPr>
          <p:cNvPr id="4" name="Slide Number Placeholder 3">
            <a:extLst>
              <a:ext uri="{FF2B5EF4-FFF2-40B4-BE49-F238E27FC236}">
                <a16:creationId xmlns:a16="http://schemas.microsoft.com/office/drawing/2014/main" id="{704E5F5F-9D8B-2E4C-BB67-DDAAA2312316}"/>
              </a:ext>
            </a:extLst>
          </p:cNvPr>
          <p:cNvSpPr>
            <a:spLocks noGrp="1"/>
          </p:cNvSpPr>
          <p:nvPr>
            <p:ph type="sldNum" sz="quarter" idx="12"/>
          </p:nvPr>
        </p:nvSpPr>
        <p:spPr/>
        <p:txBody>
          <a:bodyPr/>
          <a:lstStyle/>
          <a:p>
            <a:pPr algn="r"/>
            <a:fld id="{434A358D-2637-E146-A3BD-05BD470B507B}" type="slidenum">
              <a:rPr lang="en-US" smtClean="0"/>
              <a:pPr algn="r"/>
              <a:t>15</a:t>
            </a:fld>
            <a:endParaRPr lang="en-US" dirty="0"/>
          </a:p>
        </p:txBody>
      </p:sp>
    </p:spTree>
    <p:extLst>
      <p:ext uri="{BB962C8B-B14F-4D97-AF65-F5344CB8AC3E}">
        <p14:creationId xmlns:p14="http://schemas.microsoft.com/office/powerpoint/2010/main" val="3068986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16</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Wide-Area Network Background</a:t>
            </a:r>
            <a:br>
              <a:rPr lang="en-US" dirty="0"/>
            </a:br>
            <a:endParaRPr lang="en-US" dirty="0"/>
          </a:p>
          <a:p>
            <a:r>
              <a:rPr lang="en-US" b="1" dirty="0"/>
              <a:t>Cellular Network Technologies</a:t>
            </a:r>
          </a:p>
          <a:p>
            <a:pPr lvl="1"/>
            <a:r>
              <a:rPr lang="en-US" sz="2800" b="1" dirty="0"/>
              <a:t>1G</a:t>
            </a:r>
          </a:p>
          <a:p>
            <a:pPr lvl="1"/>
            <a:r>
              <a:rPr lang="en-US" sz="2800" dirty="0"/>
              <a:t>2G</a:t>
            </a:r>
          </a:p>
          <a:p>
            <a:pPr lvl="1"/>
            <a:r>
              <a:rPr lang="en-US" sz="2800" dirty="0"/>
              <a:t>3G/4G and beyond</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277199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F8A11-7E6D-A143-B36E-18A7E8513956}"/>
              </a:ext>
            </a:extLst>
          </p:cNvPr>
          <p:cNvSpPr>
            <a:spLocks noGrp="1"/>
          </p:cNvSpPr>
          <p:nvPr>
            <p:ph type="title"/>
          </p:nvPr>
        </p:nvSpPr>
        <p:spPr/>
        <p:txBody>
          <a:bodyPr/>
          <a:lstStyle/>
          <a:p>
            <a:r>
              <a:rPr lang="en-US" dirty="0"/>
              <a:t>Poll: What decade was the first commercial mobile phone?</a:t>
            </a:r>
          </a:p>
        </p:txBody>
      </p:sp>
      <p:sp>
        <p:nvSpPr>
          <p:cNvPr id="5" name="Content Placeholder 4">
            <a:extLst>
              <a:ext uri="{FF2B5EF4-FFF2-40B4-BE49-F238E27FC236}">
                <a16:creationId xmlns:a16="http://schemas.microsoft.com/office/drawing/2014/main" id="{81F0B744-9D9F-F643-A84C-AF29EBE09E87}"/>
              </a:ext>
            </a:extLst>
          </p:cNvPr>
          <p:cNvSpPr>
            <a:spLocks noGrp="1"/>
          </p:cNvSpPr>
          <p:nvPr>
            <p:ph idx="1"/>
          </p:nvPr>
        </p:nvSpPr>
        <p:spPr/>
        <p:txBody>
          <a:bodyPr>
            <a:normAutofit fontScale="77500" lnSpcReduction="20000"/>
          </a:bodyPr>
          <a:lstStyle/>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1910-1920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1920-1930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1930-1940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1940-1950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1950-1960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1960-1970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1970-1980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1980-1990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1990-2000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2000-2010</a:t>
            </a:r>
          </a:p>
          <a:p>
            <a:pPr marL="685783" indent="-685783" algn="ctr">
              <a:buFont typeface="+mj-lt"/>
              <a:buAutoNum type="arabicPeriod"/>
            </a:pPr>
            <a:endParaRPr lang="en-US" sz="3733" dirty="0">
              <a:latin typeface="Consolas" panose="020B0609020204030204" pitchFamily="49" charset="0"/>
              <a:cs typeface="Consolas" panose="020B0609020204030204" pitchFamily="49" charset="0"/>
            </a:endParaRPr>
          </a:p>
          <a:p>
            <a:pPr marL="685783" indent="-685783" algn="ctr">
              <a:buFont typeface="+mj-lt"/>
              <a:buAutoNum type="arabicPeriod"/>
            </a:pPr>
            <a:endParaRPr lang="en-US" sz="3733" dirty="0">
              <a:latin typeface="Consolas" panose="020B0609020204030204" pitchFamily="49" charset="0"/>
              <a:cs typeface="Consolas" panose="020B0609020204030204" pitchFamily="49" charset="0"/>
            </a:endParaRPr>
          </a:p>
        </p:txBody>
      </p:sp>
      <p:sp>
        <p:nvSpPr>
          <p:cNvPr id="4" name="Slide Number Placeholder 3">
            <a:extLst>
              <a:ext uri="{FF2B5EF4-FFF2-40B4-BE49-F238E27FC236}">
                <a16:creationId xmlns:a16="http://schemas.microsoft.com/office/drawing/2014/main" id="{56C90AFC-F2D4-3C49-9773-5F03D34EB9C0}"/>
              </a:ext>
            </a:extLst>
          </p:cNvPr>
          <p:cNvSpPr>
            <a:spLocks noGrp="1"/>
          </p:cNvSpPr>
          <p:nvPr>
            <p:ph type="sldNum" sz="quarter" idx="12"/>
          </p:nvPr>
        </p:nvSpPr>
        <p:spPr/>
        <p:txBody>
          <a:bodyPr/>
          <a:lstStyle/>
          <a:p>
            <a:pPr algn="r"/>
            <a:fld id="{434A358D-2637-E146-A3BD-05BD470B507B}" type="slidenum">
              <a:rPr lang="en-US" smtClean="0"/>
              <a:pPr algn="r"/>
              <a:t>17</a:t>
            </a:fld>
            <a:endParaRPr lang="en-US" dirty="0"/>
          </a:p>
        </p:txBody>
      </p:sp>
    </p:spTree>
    <p:extLst>
      <p:ext uri="{BB962C8B-B14F-4D97-AF65-F5344CB8AC3E}">
        <p14:creationId xmlns:p14="http://schemas.microsoft.com/office/powerpoint/2010/main" val="3471197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8726C-6D40-904A-82F0-928EC612C842}"/>
              </a:ext>
            </a:extLst>
          </p:cNvPr>
          <p:cNvSpPr>
            <a:spLocks noGrp="1"/>
          </p:cNvSpPr>
          <p:nvPr>
            <p:ph type="title"/>
          </p:nvPr>
        </p:nvSpPr>
        <p:spPr/>
        <p:txBody>
          <a:bodyPr/>
          <a:lstStyle/>
          <a:p>
            <a:r>
              <a:rPr lang="en-US" dirty="0"/>
              <a:t>The first commercial mobile phone was in 1946!</a:t>
            </a:r>
          </a:p>
        </p:txBody>
      </p:sp>
      <p:sp>
        <p:nvSpPr>
          <p:cNvPr id="3" name="Content Placeholder 2">
            <a:extLst>
              <a:ext uri="{FF2B5EF4-FFF2-40B4-BE49-F238E27FC236}">
                <a16:creationId xmlns:a16="http://schemas.microsoft.com/office/drawing/2014/main" id="{864BFB8E-1CAF-E54D-B5C8-83C2EE76D872}"/>
              </a:ext>
            </a:extLst>
          </p:cNvPr>
          <p:cNvSpPr>
            <a:spLocks noGrp="1"/>
          </p:cNvSpPr>
          <p:nvPr>
            <p:ph idx="1"/>
          </p:nvPr>
        </p:nvSpPr>
        <p:spPr/>
        <p:txBody>
          <a:bodyPr/>
          <a:lstStyle/>
          <a:p>
            <a:r>
              <a:rPr lang="en-US" dirty="0"/>
              <a:t>By 1948, 5000 users placing around 30,000 calls weekly</a:t>
            </a:r>
          </a:p>
        </p:txBody>
      </p:sp>
      <p:sp>
        <p:nvSpPr>
          <p:cNvPr id="4" name="Slide Number Placeholder 3">
            <a:extLst>
              <a:ext uri="{FF2B5EF4-FFF2-40B4-BE49-F238E27FC236}">
                <a16:creationId xmlns:a16="http://schemas.microsoft.com/office/drawing/2014/main" id="{D3A49DC6-348F-EF40-87CA-8966836DACE7}"/>
              </a:ext>
            </a:extLst>
          </p:cNvPr>
          <p:cNvSpPr>
            <a:spLocks noGrp="1"/>
          </p:cNvSpPr>
          <p:nvPr>
            <p:ph type="sldNum" sz="quarter" idx="12"/>
          </p:nvPr>
        </p:nvSpPr>
        <p:spPr/>
        <p:txBody>
          <a:bodyPr/>
          <a:lstStyle/>
          <a:p>
            <a:pPr algn="r"/>
            <a:fld id="{434A358D-2637-E146-A3BD-05BD470B507B}" type="slidenum">
              <a:rPr lang="en-US" smtClean="0"/>
              <a:pPr algn="r"/>
              <a:t>18</a:t>
            </a:fld>
            <a:endParaRPr lang="en-US" dirty="0"/>
          </a:p>
        </p:txBody>
      </p:sp>
      <p:pic>
        <p:nvPicPr>
          <p:cNvPr id="5" name="Picture 4">
            <a:extLst>
              <a:ext uri="{FF2B5EF4-FFF2-40B4-BE49-F238E27FC236}">
                <a16:creationId xmlns:a16="http://schemas.microsoft.com/office/drawing/2014/main" id="{8522AEBB-9F3C-B349-80A6-772C42A3B963}"/>
              </a:ext>
            </a:extLst>
          </p:cNvPr>
          <p:cNvPicPr>
            <a:picLocks noChangeAspect="1"/>
          </p:cNvPicPr>
          <p:nvPr/>
        </p:nvPicPr>
        <p:blipFill>
          <a:blip r:embed="rId2"/>
          <a:stretch>
            <a:fillRect/>
          </a:stretch>
        </p:blipFill>
        <p:spPr>
          <a:xfrm>
            <a:off x="1097747" y="2190041"/>
            <a:ext cx="4998253" cy="3936124"/>
          </a:xfrm>
          <a:prstGeom prst="rect">
            <a:avLst/>
          </a:prstGeom>
        </p:spPr>
      </p:pic>
      <p:sp>
        <p:nvSpPr>
          <p:cNvPr id="6" name="TextBox 5">
            <a:extLst>
              <a:ext uri="{FF2B5EF4-FFF2-40B4-BE49-F238E27FC236}">
                <a16:creationId xmlns:a16="http://schemas.microsoft.com/office/drawing/2014/main" id="{01F02615-1DA7-014D-9803-D6023118D4A4}"/>
              </a:ext>
            </a:extLst>
          </p:cNvPr>
          <p:cNvSpPr txBox="1"/>
          <p:nvPr/>
        </p:nvSpPr>
        <p:spPr>
          <a:xfrm>
            <a:off x="990308" y="6089611"/>
            <a:ext cx="5477782" cy="235898"/>
          </a:xfrm>
          <a:prstGeom prst="rect">
            <a:avLst/>
          </a:prstGeom>
          <a:noFill/>
        </p:spPr>
        <p:txBody>
          <a:bodyPr wrap="none" rtlCol="0">
            <a:spAutoFit/>
          </a:bodyPr>
          <a:lstStyle/>
          <a:p>
            <a:r>
              <a:rPr lang="en-US" sz="933"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https://www.smithsonianmag.com/innovation/first-mobile-phone-call-was-made-75-years-ago-180978003/</a:t>
            </a:r>
            <a:r>
              <a:rPr lang="en-US" sz="933" dirty="0">
                <a:solidFill>
                  <a:schemeClr val="bg1">
                    <a:lumMod val="50000"/>
                  </a:schemeClr>
                </a:solidFill>
                <a:latin typeface="Seravek Light"/>
                <a:cs typeface="Seravek Light"/>
              </a:rPr>
              <a:t> </a:t>
            </a:r>
          </a:p>
        </p:txBody>
      </p:sp>
      <p:sp>
        <p:nvSpPr>
          <p:cNvPr id="7" name="Content Placeholder 2">
            <a:extLst>
              <a:ext uri="{FF2B5EF4-FFF2-40B4-BE49-F238E27FC236}">
                <a16:creationId xmlns:a16="http://schemas.microsoft.com/office/drawing/2014/main" id="{FCDC52B0-37C0-8249-AFA7-C6A4843672AE}"/>
              </a:ext>
            </a:extLst>
          </p:cNvPr>
          <p:cNvSpPr txBox="1">
            <a:spLocks/>
          </p:cNvSpPr>
          <p:nvPr/>
        </p:nvSpPr>
        <p:spPr>
          <a:xfrm>
            <a:off x="5731641" y="2190039"/>
            <a:ext cx="5850760" cy="3899572"/>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Seravek Light"/>
                <a:ea typeface="+mn-ea"/>
                <a:cs typeface="Seravek Light"/>
              </a:defRPr>
            </a:lvl1pPr>
            <a:lvl2pPr marL="742950" indent="-285750" algn="l" defTabSz="457200" rtl="0" eaLnBrk="1" latinLnBrk="0" hangingPunct="1">
              <a:spcBef>
                <a:spcPct val="20000"/>
              </a:spcBef>
              <a:buFont typeface="Arial"/>
              <a:buChar char="–"/>
              <a:defRPr sz="1800" b="0" kern="1200">
                <a:solidFill>
                  <a:schemeClr val="tx1"/>
                </a:solidFill>
                <a:latin typeface="Seravek ExtraLight"/>
                <a:ea typeface="+mn-ea"/>
                <a:cs typeface="Seravek ExtraLight"/>
              </a:defRPr>
            </a:lvl2pPr>
            <a:lvl3pPr marL="1143000" indent="-228600" algn="l" defTabSz="457200" rtl="0" eaLnBrk="1" latinLnBrk="0" hangingPunct="1">
              <a:spcBef>
                <a:spcPct val="20000"/>
              </a:spcBef>
              <a:buFont typeface="Arial"/>
              <a:buChar char="•"/>
              <a:defRPr sz="1600" kern="1200">
                <a:solidFill>
                  <a:schemeClr val="tx1"/>
                </a:solidFill>
                <a:latin typeface="Seravek ExtraLight"/>
                <a:ea typeface="+mn-ea"/>
                <a:cs typeface="Seravek ExtraLight"/>
              </a:defRPr>
            </a:lvl3pPr>
            <a:lvl4pPr marL="1600200" indent="-228600" algn="l" defTabSz="457200" rtl="0" eaLnBrk="1" latinLnBrk="0" hangingPunct="1">
              <a:spcBef>
                <a:spcPct val="20000"/>
              </a:spcBef>
              <a:buFont typeface="Arial"/>
              <a:buChar char="–"/>
              <a:defRPr sz="1400" kern="1200">
                <a:solidFill>
                  <a:schemeClr val="tx1"/>
                </a:solidFill>
                <a:latin typeface="Seravek ExtraLight"/>
                <a:ea typeface="+mn-ea"/>
                <a:cs typeface="Seravek ExtraLight"/>
              </a:defRPr>
            </a:lvl4pPr>
            <a:lvl5pPr marL="2057400" indent="-228600" algn="l" defTabSz="457200" rtl="0" eaLnBrk="1" latinLnBrk="0" hangingPunct="1">
              <a:spcBef>
                <a:spcPct val="20000"/>
              </a:spcBef>
              <a:buFont typeface="Arial"/>
              <a:buChar char="»"/>
              <a:defRPr sz="1400" kern="1200">
                <a:solidFill>
                  <a:schemeClr val="tx1"/>
                </a:solidFill>
                <a:latin typeface="Seravek ExtraLight"/>
                <a:ea typeface="+mn-ea"/>
                <a:cs typeface="Seravek Extra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400" dirty="0"/>
              <a:t>“The equipment, of course employing vacuum tubes, </a:t>
            </a:r>
            <a:r>
              <a:rPr lang="en-US" sz="2400" b="1" dirty="0"/>
              <a:t>weighed eighty pounds, filled much of a vehicle’s trunk and drew so much power that it would cause the headlights to dim. </a:t>
            </a:r>
            <a:r>
              <a:rPr lang="en-US" sz="2400" dirty="0"/>
              <a:t>Service cost $15 per month, plus thirty to forty cents per local call, equivalent to $175 2012 dollars, plus $3.50 to $4.65 per call. “</a:t>
            </a:r>
          </a:p>
        </p:txBody>
      </p:sp>
      <p:sp>
        <p:nvSpPr>
          <p:cNvPr id="8" name="TextBox 7">
            <a:extLst>
              <a:ext uri="{FF2B5EF4-FFF2-40B4-BE49-F238E27FC236}">
                <a16:creationId xmlns:a16="http://schemas.microsoft.com/office/drawing/2014/main" id="{97F4B17F-5102-454F-BBEF-FA894BE3D9D6}"/>
              </a:ext>
            </a:extLst>
          </p:cNvPr>
          <p:cNvSpPr txBox="1"/>
          <p:nvPr/>
        </p:nvSpPr>
        <p:spPr>
          <a:xfrm>
            <a:off x="6757272" y="5556131"/>
            <a:ext cx="3708066" cy="235898"/>
          </a:xfrm>
          <a:prstGeom prst="rect">
            <a:avLst/>
          </a:prstGeom>
          <a:noFill/>
        </p:spPr>
        <p:txBody>
          <a:bodyPr wrap="none" rtlCol="0">
            <a:spAutoFit/>
          </a:bodyPr>
          <a:lstStyle/>
          <a:p>
            <a:r>
              <a:rPr lang="en-US" sz="933"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https://ethw.org/The_Foundations_of_Mobile_and_Cellular_Telephony</a:t>
            </a:r>
            <a:r>
              <a:rPr lang="en-US" sz="933"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2835704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D8E4-DA68-1840-90D2-9ED7297EF2B6}"/>
              </a:ext>
            </a:extLst>
          </p:cNvPr>
          <p:cNvSpPr>
            <a:spLocks noGrp="1"/>
          </p:cNvSpPr>
          <p:nvPr>
            <p:ph type="title"/>
          </p:nvPr>
        </p:nvSpPr>
        <p:spPr/>
        <p:txBody>
          <a:bodyPr/>
          <a:lstStyle/>
          <a:p>
            <a:r>
              <a:rPr lang="en-US" dirty="0"/>
              <a:t>The first `mobile` network architecture</a:t>
            </a:r>
          </a:p>
        </p:txBody>
      </p:sp>
      <p:sp>
        <p:nvSpPr>
          <p:cNvPr id="3" name="Content Placeholder 2">
            <a:extLst>
              <a:ext uri="{FF2B5EF4-FFF2-40B4-BE49-F238E27FC236}">
                <a16:creationId xmlns:a16="http://schemas.microsoft.com/office/drawing/2014/main" id="{13F515CC-DA0E-0D4E-8EF9-344CB726F0FE}"/>
              </a:ext>
            </a:extLst>
          </p:cNvPr>
          <p:cNvSpPr>
            <a:spLocks noGrp="1"/>
          </p:cNvSpPr>
          <p:nvPr>
            <p:ph idx="1"/>
          </p:nvPr>
        </p:nvSpPr>
        <p:spPr>
          <a:xfrm>
            <a:off x="609600" y="1600201"/>
            <a:ext cx="6358272" cy="4525963"/>
          </a:xfrm>
        </p:spPr>
        <p:txBody>
          <a:bodyPr/>
          <a:lstStyle/>
          <a:p>
            <a:r>
              <a:rPr lang="en-US" dirty="0"/>
              <a:t>Single transmitter tower, multiple receiver towers</a:t>
            </a:r>
          </a:p>
          <a:p>
            <a:pPr lvl="1"/>
            <a:r>
              <a:rPr lang="en-US" b="1" dirty="0"/>
              <a:t>Why?</a:t>
            </a:r>
          </a:p>
          <a:p>
            <a:pPr lvl="1"/>
            <a:endParaRPr lang="en-US" dirty="0"/>
          </a:p>
        </p:txBody>
      </p:sp>
      <p:sp>
        <p:nvSpPr>
          <p:cNvPr id="4" name="Slide Number Placeholder 3">
            <a:extLst>
              <a:ext uri="{FF2B5EF4-FFF2-40B4-BE49-F238E27FC236}">
                <a16:creationId xmlns:a16="http://schemas.microsoft.com/office/drawing/2014/main" id="{68F452EC-B665-1D41-AA72-DD205A383B47}"/>
              </a:ext>
            </a:extLst>
          </p:cNvPr>
          <p:cNvSpPr>
            <a:spLocks noGrp="1"/>
          </p:cNvSpPr>
          <p:nvPr>
            <p:ph type="sldNum" sz="quarter" idx="12"/>
          </p:nvPr>
        </p:nvSpPr>
        <p:spPr/>
        <p:txBody>
          <a:bodyPr/>
          <a:lstStyle/>
          <a:p>
            <a:pPr algn="r"/>
            <a:fld id="{434A358D-2637-E146-A3BD-05BD470B507B}" type="slidenum">
              <a:rPr lang="en-US" smtClean="0"/>
              <a:pPr algn="r"/>
              <a:t>19</a:t>
            </a:fld>
            <a:endParaRPr lang="en-US" dirty="0"/>
          </a:p>
        </p:txBody>
      </p:sp>
      <p:pic>
        <p:nvPicPr>
          <p:cNvPr id="6" name="Picture 5">
            <a:extLst>
              <a:ext uri="{FF2B5EF4-FFF2-40B4-BE49-F238E27FC236}">
                <a16:creationId xmlns:a16="http://schemas.microsoft.com/office/drawing/2014/main" id="{60FF1927-852A-5943-96A2-08951CE057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8" name="Picture 7">
            <a:extLst>
              <a:ext uri="{FF2B5EF4-FFF2-40B4-BE49-F238E27FC236}">
                <a16:creationId xmlns:a16="http://schemas.microsoft.com/office/drawing/2014/main" id="{2B4C98F1-C9D9-3044-97C5-6370AA4C78CD}"/>
              </a:ext>
            </a:extLst>
          </p:cNvPr>
          <p:cNvPicPr>
            <a:picLocks noChangeAspect="1"/>
          </p:cNvPicPr>
          <p:nvPr/>
        </p:nvPicPr>
        <p:blipFill>
          <a:blip r:embed="rId4"/>
          <a:stretch>
            <a:fillRect/>
          </a:stretch>
        </p:blipFill>
        <p:spPr>
          <a:xfrm>
            <a:off x="8505676" y="2592290"/>
            <a:ext cx="1693333" cy="1693333"/>
          </a:xfrm>
          <a:prstGeom prst="rect">
            <a:avLst/>
          </a:prstGeom>
        </p:spPr>
      </p:pic>
      <p:pic>
        <p:nvPicPr>
          <p:cNvPr id="9" name="Picture 8">
            <a:extLst>
              <a:ext uri="{FF2B5EF4-FFF2-40B4-BE49-F238E27FC236}">
                <a16:creationId xmlns:a16="http://schemas.microsoft.com/office/drawing/2014/main" id="{513344B4-5BB0-E04D-866A-B327738B5D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4314" y="2088094"/>
            <a:ext cx="447725" cy="1008391"/>
          </a:xfrm>
          <a:prstGeom prst="rect">
            <a:avLst/>
          </a:prstGeom>
        </p:spPr>
      </p:pic>
      <p:pic>
        <p:nvPicPr>
          <p:cNvPr id="10" name="Picture 9">
            <a:extLst>
              <a:ext uri="{FF2B5EF4-FFF2-40B4-BE49-F238E27FC236}">
                <a16:creationId xmlns:a16="http://schemas.microsoft.com/office/drawing/2014/main" id="{A5A690E2-6B71-7C48-97C8-B9F0B57879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8480" y="1647826"/>
            <a:ext cx="447725" cy="1008391"/>
          </a:xfrm>
          <a:prstGeom prst="rect">
            <a:avLst/>
          </a:prstGeom>
        </p:spPr>
      </p:pic>
      <p:pic>
        <p:nvPicPr>
          <p:cNvPr id="11" name="Picture 10">
            <a:extLst>
              <a:ext uri="{FF2B5EF4-FFF2-40B4-BE49-F238E27FC236}">
                <a16:creationId xmlns:a16="http://schemas.microsoft.com/office/drawing/2014/main" id="{B150F476-CFF3-EE45-86FA-132C00D91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5023" y="2088093"/>
            <a:ext cx="447725" cy="1008391"/>
          </a:xfrm>
          <a:prstGeom prst="rect">
            <a:avLst/>
          </a:prstGeom>
        </p:spPr>
      </p:pic>
      <p:pic>
        <p:nvPicPr>
          <p:cNvPr id="12" name="Picture 11">
            <a:extLst>
              <a:ext uri="{FF2B5EF4-FFF2-40B4-BE49-F238E27FC236}">
                <a16:creationId xmlns:a16="http://schemas.microsoft.com/office/drawing/2014/main" id="{090C03D5-CFFC-E64C-933C-3AC630B6E6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54998" y="3172293"/>
            <a:ext cx="447725" cy="1008391"/>
          </a:xfrm>
          <a:prstGeom prst="rect">
            <a:avLst/>
          </a:prstGeom>
        </p:spPr>
      </p:pic>
      <p:pic>
        <p:nvPicPr>
          <p:cNvPr id="13" name="Picture 12">
            <a:extLst>
              <a:ext uri="{FF2B5EF4-FFF2-40B4-BE49-F238E27FC236}">
                <a16:creationId xmlns:a16="http://schemas.microsoft.com/office/drawing/2014/main" id="{213A64A9-14D9-5E4F-AD2E-B69D188DC3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1927" y="3829051"/>
            <a:ext cx="447725" cy="1008391"/>
          </a:xfrm>
          <a:prstGeom prst="rect">
            <a:avLst/>
          </a:prstGeom>
        </p:spPr>
      </p:pic>
      <p:pic>
        <p:nvPicPr>
          <p:cNvPr id="14" name="Picture 13">
            <a:extLst>
              <a:ext uri="{FF2B5EF4-FFF2-40B4-BE49-F238E27FC236}">
                <a16:creationId xmlns:a16="http://schemas.microsoft.com/office/drawing/2014/main" id="{449F8ECD-1D37-3045-A9D4-58FD24608D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7270" y="3261967"/>
            <a:ext cx="447725" cy="1008391"/>
          </a:xfrm>
          <a:prstGeom prst="rect">
            <a:avLst/>
          </a:prstGeom>
        </p:spPr>
      </p:pic>
    </p:spTree>
    <p:extLst>
      <p:ext uri="{BB962C8B-B14F-4D97-AF65-F5344CB8AC3E}">
        <p14:creationId xmlns:p14="http://schemas.microsoft.com/office/powerpoint/2010/main" val="37024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2864-6A9D-1122-7432-4B97DB29DF52}"/>
              </a:ext>
            </a:extLst>
          </p:cNvPr>
          <p:cNvSpPr>
            <a:spLocks noGrp="1"/>
          </p:cNvSpPr>
          <p:nvPr>
            <p:ph type="title"/>
          </p:nvPr>
        </p:nvSpPr>
        <p:spPr/>
        <p:txBody>
          <a:bodyPr/>
          <a:lstStyle/>
          <a:p>
            <a:r>
              <a:rPr lang="en-US" dirty="0"/>
              <a:t>Administrivia</a:t>
            </a:r>
          </a:p>
        </p:txBody>
      </p:sp>
      <p:sp>
        <p:nvSpPr>
          <p:cNvPr id="3" name="Content Placeholder 2">
            <a:extLst>
              <a:ext uri="{FF2B5EF4-FFF2-40B4-BE49-F238E27FC236}">
                <a16:creationId xmlns:a16="http://schemas.microsoft.com/office/drawing/2014/main" id="{2AD308C5-77E6-1738-C439-3EF6B8350A31}"/>
              </a:ext>
            </a:extLst>
          </p:cNvPr>
          <p:cNvSpPr>
            <a:spLocks noGrp="1"/>
          </p:cNvSpPr>
          <p:nvPr>
            <p:ph idx="1"/>
          </p:nvPr>
        </p:nvSpPr>
        <p:spPr/>
        <p:txBody>
          <a:bodyPr>
            <a:normAutofit/>
          </a:bodyPr>
          <a:lstStyle/>
          <a:p>
            <a:r>
              <a:rPr lang="en-US" dirty="0"/>
              <a:t>Lab: Thread due tonight</a:t>
            </a:r>
          </a:p>
          <a:p>
            <a:pPr lvl="1"/>
            <a:r>
              <a:rPr lang="en-US" dirty="0"/>
              <a:t>But I’ll give you checkoffs tomorrow without late penalty if you need</a:t>
            </a:r>
          </a:p>
          <a:p>
            <a:pPr lvl="1"/>
            <a:endParaRPr lang="en-US" dirty="0"/>
          </a:p>
          <a:p>
            <a:r>
              <a:rPr lang="en-US" dirty="0" err="1"/>
              <a:t>Hw</a:t>
            </a:r>
            <a:r>
              <a:rPr lang="en-US" dirty="0"/>
              <a:t>: Cellular out now</a:t>
            </a:r>
          </a:p>
          <a:p>
            <a:pPr lvl="1"/>
            <a:r>
              <a:rPr lang="en-US" dirty="0"/>
              <a:t>You’ll have two weeks to complete it</a:t>
            </a:r>
          </a:p>
          <a:p>
            <a:pPr lvl="1"/>
            <a:r>
              <a:rPr lang="en-US" dirty="0"/>
              <a:t>Due Thursday, May 29 still</a:t>
            </a:r>
          </a:p>
          <a:p>
            <a:pPr marL="457200" lvl="1" indent="0">
              <a:buNone/>
            </a:pPr>
            <a:endParaRPr lang="en-US" dirty="0"/>
          </a:p>
          <a:p>
            <a:r>
              <a:rPr lang="en-US" dirty="0"/>
              <a:t>Lab office hours on Friday</a:t>
            </a:r>
          </a:p>
          <a:p>
            <a:pPr lvl="1"/>
            <a:r>
              <a:rPr lang="en-US" dirty="0"/>
              <a:t>Come finish </a:t>
            </a:r>
            <a:r>
              <a:rPr lang="en-US" dirty="0" err="1"/>
              <a:t>WiFi</a:t>
            </a:r>
            <a:r>
              <a:rPr lang="en-US" dirty="0"/>
              <a:t> lab and be free next week</a:t>
            </a:r>
          </a:p>
          <a:p>
            <a:pPr lvl="1"/>
            <a:endParaRPr lang="en-US" dirty="0"/>
          </a:p>
          <a:p>
            <a:r>
              <a:rPr lang="en-US" dirty="0"/>
              <a:t>Quiz today at 1:30</a:t>
            </a:r>
          </a:p>
        </p:txBody>
      </p:sp>
      <p:sp>
        <p:nvSpPr>
          <p:cNvPr id="4" name="Slide Number Placeholder 3">
            <a:extLst>
              <a:ext uri="{FF2B5EF4-FFF2-40B4-BE49-F238E27FC236}">
                <a16:creationId xmlns:a16="http://schemas.microsoft.com/office/drawing/2014/main" id="{020E1856-EB87-403E-38E1-73707724356C}"/>
              </a:ext>
            </a:extLst>
          </p:cNvPr>
          <p:cNvSpPr>
            <a:spLocks noGrp="1"/>
          </p:cNvSpPr>
          <p:nvPr>
            <p:ph type="sldNum" sz="quarter" idx="12"/>
          </p:nvPr>
        </p:nvSpPr>
        <p:spPr/>
        <p:txBody>
          <a:bodyPr/>
          <a:lstStyle/>
          <a:p>
            <a:fld id="{0778C724-3839-4D76-A707-B4C23905D055}" type="slidenum">
              <a:rPr lang="en-US" smtClean="0"/>
              <a:t>2</a:t>
            </a:fld>
            <a:endParaRPr lang="en-US"/>
          </a:p>
        </p:txBody>
      </p:sp>
    </p:spTree>
    <p:extLst>
      <p:ext uri="{BB962C8B-B14F-4D97-AF65-F5344CB8AC3E}">
        <p14:creationId xmlns:p14="http://schemas.microsoft.com/office/powerpoint/2010/main" val="4290774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D8E4-DA68-1840-90D2-9ED7297EF2B6}"/>
              </a:ext>
            </a:extLst>
          </p:cNvPr>
          <p:cNvSpPr>
            <a:spLocks noGrp="1"/>
          </p:cNvSpPr>
          <p:nvPr>
            <p:ph type="title"/>
          </p:nvPr>
        </p:nvSpPr>
        <p:spPr/>
        <p:txBody>
          <a:bodyPr/>
          <a:lstStyle/>
          <a:p>
            <a:r>
              <a:rPr lang="en-US" dirty="0"/>
              <a:t>The first `mobile` network architecture</a:t>
            </a:r>
          </a:p>
        </p:txBody>
      </p:sp>
      <p:sp>
        <p:nvSpPr>
          <p:cNvPr id="3" name="Content Placeholder 2">
            <a:extLst>
              <a:ext uri="{FF2B5EF4-FFF2-40B4-BE49-F238E27FC236}">
                <a16:creationId xmlns:a16="http://schemas.microsoft.com/office/drawing/2014/main" id="{13F515CC-DA0E-0D4E-8EF9-344CB726F0FE}"/>
              </a:ext>
            </a:extLst>
          </p:cNvPr>
          <p:cNvSpPr>
            <a:spLocks noGrp="1"/>
          </p:cNvSpPr>
          <p:nvPr>
            <p:ph idx="1"/>
          </p:nvPr>
        </p:nvSpPr>
        <p:spPr>
          <a:xfrm>
            <a:off x="609600" y="1600201"/>
            <a:ext cx="6358272" cy="4525963"/>
          </a:xfrm>
        </p:spPr>
        <p:txBody>
          <a:bodyPr/>
          <a:lstStyle/>
          <a:p>
            <a:r>
              <a:rPr lang="en-US" dirty="0"/>
              <a:t>Single transmitter tower, multiple receiver towers</a:t>
            </a:r>
          </a:p>
          <a:p>
            <a:pPr lvl="1"/>
            <a:r>
              <a:rPr lang="en-US" b="1" dirty="0"/>
              <a:t>Why?</a:t>
            </a:r>
            <a:r>
              <a:rPr lang="en-US" dirty="0"/>
              <a:t> Transmission energy of phone!</a:t>
            </a:r>
          </a:p>
          <a:p>
            <a:pPr lvl="1"/>
            <a:endParaRPr lang="en-US" dirty="0"/>
          </a:p>
          <a:p>
            <a:r>
              <a:rPr lang="en-US" dirty="0"/>
              <a:t>Medium Access Control?</a:t>
            </a:r>
          </a:p>
          <a:p>
            <a:pPr lvl="1"/>
            <a:r>
              <a:rPr lang="en-US" dirty="0"/>
              <a:t>Push-to-talk [half-duplex]</a:t>
            </a:r>
          </a:p>
          <a:p>
            <a:pPr lvl="1"/>
            <a:r>
              <a:rPr lang="en-US" dirty="0"/>
              <a:t>City-wide “party line”</a:t>
            </a:r>
          </a:p>
          <a:p>
            <a:pPr lvl="1"/>
            <a:r>
              <a:rPr lang="en-US" dirty="0"/>
              <a:t>Maximum of three concurrent callers</a:t>
            </a:r>
          </a:p>
        </p:txBody>
      </p:sp>
      <p:sp>
        <p:nvSpPr>
          <p:cNvPr id="4" name="Slide Number Placeholder 3">
            <a:extLst>
              <a:ext uri="{FF2B5EF4-FFF2-40B4-BE49-F238E27FC236}">
                <a16:creationId xmlns:a16="http://schemas.microsoft.com/office/drawing/2014/main" id="{68F452EC-B665-1D41-AA72-DD205A383B47}"/>
              </a:ext>
            </a:extLst>
          </p:cNvPr>
          <p:cNvSpPr>
            <a:spLocks noGrp="1"/>
          </p:cNvSpPr>
          <p:nvPr>
            <p:ph type="sldNum" sz="quarter" idx="12"/>
          </p:nvPr>
        </p:nvSpPr>
        <p:spPr/>
        <p:txBody>
          <a:bodyPr/>
          <a:lstStyle/>
          <a:p>
            <a:pPr algn="r"/>
            <a:fld id="{434A358D-2637-E146-A3BD-05BD470B507B}" type="slidenum">
              <a:rPr lang="en-US" smtClean="0"/>
              <a:pPr algn="r"/>
              <a:t>20</a:t>
            </a:fld>
            <a:endParaRPr lang="en-US" dirty="0"/>
          </a:p>
        </p:txBody>
      </p:sp>
      <p:pic>
        <p:nvPicPr>
          <p:cNvPr id="6" name="Picture 5">
            <a:extLst>
              <a:ext uri="{FF2B5EF4-FFF2-40B4-BE49-F238E27FC236}">
                <a16:creationId xmlns:a16="http://schemas.microsoft.com/office/drawing/2014/main" id="{60FF1927-852A-5943-96A2-08951CE057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8" name="Picture 7">
            <a:extLst>
              <a:ext uri="{FF2B5EF4-FFF2-40B4-BE49-F238E27FC236}">
                <a16:creationId xmlns:a16="http://schemas.microsoft.com/office/drawing/2014/main" id="{2B4C98F1-C9D9-3044-97C5-6370AA4C78CD}"/>
              </a:ext>
            </a:extLst>
          </p:cNvPr>
          <p:cNvPicPr>
            <a:picLocks noChangeAspect="1"/>
          </p:cNvPicPr>
          <p:nvPr/>
        </p:nvPicPr>
        <p:blipFill>
          <a:blip r:embed="rId4"/>
          <a:stretch>
            <a:fillRect/>
          </a:stretch>
        </p:blipFill>
        <p:spPr>
          <a:xfrm>
            <a:off x="8505676" y="2592290"/>
            <a:ext cx="1693333" cy="1693333"/>
          </a:xfrm>
          <a:prstGeom prst="rect">
            <a:avLst/>
          </a:prstGeom>
        </p:spPr>
      </p:pic>
      <p:pic>
        <p:nvPicPr>
          <p:cNvPr id="9" name="Picture 8">
            <a:extLst>
              <a:ext uri="{FF2B5EF4-FFF2-40B4-BE49-F238E27FC236}">
                <a16:creationId xmlns:a16="http://schemas.microsoft.com/office/drawing/2014/main" id="{513344B4-5BB0-E04D-866A-B327738B5D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4314" y="2088094"/>
            <a:ext cx="447725" cy="1008391"/>
          </a:xfrm>
          <a:prstGeom prst="rect">
            <a:avLst/>
          </a:prstGeom>
        </p:spPr>
      </p:pic>
      <p:pic>
        <p:nvPicPr>
          <p:cNvPr id="10" name="Picture 9">
            <a:extLst>
              <a:ext uri="{FF2B5EF4-FFF2-40B4-BE49-F238E27FC236}">
                <a16:creationId xmlns:a16="http://schemas.microsoft.com/office/drawing/2014/main" id="{A5A690E2-6B71-7C48-97C8-B9F0B57879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8480" y="1647826"/>
            <a:ext cx="447725" cy="1008391"/>
          </a:xfrm>
          <a:prstGeom prst="rect">
            <a:avLst/>
          </a:prstGeom>
        </p:spPr>
      </p:pic>
      <p:pic>
        <p:nvPicPr>
          <p:cNvPr id="11" name="Picture 10">
            <a:extLst>
              <a:ext uri="{FF2B5EF4-FFF2-40B4-BE49-F238E27FC236}">
                <a16:creationId xmlns:a16="http://schemas.microsoft.com/office/drawing/2014/main" id="{B150F476-CFF3-EE45-86FA-132C00D91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5023" y="2088093"/>
            <a:ext cx="447725" cy="1008391"/>
          </a:xfrm>
          <a:prstGeom prst="rect">
            <a:avLst/>
          </a:prstGeom>
        </p:spPr>
      </p:pic>
      <p:pic>
        <p:nvPicPr>
          <p:cNvPr id="12" name="Picture 11">
            <a:extLst>
              <a:ext uri="{FF2B5EF4-FFF2-40B4-BE49-F238E27FC236}">
                <a16:creationId xmlns:a16="http://schemas.microsoft.com/office/drawing/2014/main" id="{090C03D5-CFFC-E64C-933C-3AC630B6E6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54998" y="3172293"/>
            <a:ext cx="447725" cy="1008391"/>
          </a:xfrm>
          <a:prstGeom prst="rect">
            <a:avLst/>
          </a:prstGeom>
        </p:spPr>
      </p:pic>
      <p:pic>
        <p:nvPicPr>
          <p:cNvPr id="13" name="Picture 12">
            <a:extLst>
              <a:ext uri="{FF2B5EF4-FFF2-40B4-BE49-F238E27FC236}">
                <a16:creationId xmlns:a16="http://schemas.microsoft.com/office/drawing/2014/main" id="{213A64A9-14D9-5E4F-AD2E-B69D188DC3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1927" y="3829051"/>
            <a:ext cx="447725" cy="1008391"/>
          </a:xfrm>
          <a:prstGeom prst="rect">
            <a:avLst/>
          </a:prstGeom>
        </p:spPr>
      </p:pic>
      <p:pic>
        <p:nvPicPr>
          <p:cNvPr id="14" name="Picture 13">
            <a:extLst>
              <a:ext uri="{FF2B5EF4-FFF2-40B4-BE49-F238E27FC236}">
                <a16:creationId xmlns:a16="http://schemas.microsoft.com/office/drawing/2014/main" id="{449F8ECD-1D37-3045-A9D4-58FD24608D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7270" y="3261967"/>
            <a:ext cx="447725" cy="1008391"/>
          </a:xfrm>
          <a:prstGeom prst="rect">
            <a:avLst/>
          </a:prstGeom>
        </p:spPr>
      </p:pic>
    </p:spTree>
    <p:extLst>
      <p:ext uri="{BB962C8B-B14F-4D97-AF65-F5344CB8AC3E}">
        <p14:creationId xmlns:p14="http://schemas.microsoft.com/office/powerpoint/2010/main" val="106148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3318B-A4CF-3743-9C34-79889AEA11D5}"/>
              </a:ext>
            </a:extLst>
          </p:cNvPr>
          <p:cNvSpPr>
            <a:spLocks noGrp="1"/>
          </p:cNvSpPr>
          <p:nvPr>
            <p:ph type="title"/>
          </p:nvPr>
        </p:nvSpPr>
        <p:spPr/>
        <p:txBody>
          <a:bodyPr/>
          <a:lstStyle/>
          <a:p>
            <a:r>
              <a:rPr lang="en-US" dirty="0"/>
              <a:t>1965: The Improved Mobile Telephone Service</a:t>
            </a:r>
          </a:p>
        </p:txBody>
      </p:sp>
      <p:sp>
        <p:nvSpPr>
          <p:cNvPr id="3" name="Content Placeholder 2">
            <a:extLst>
              <a:ext uri="{FF2B5EF4-FFF2-40B4-BE49-F238E27FC236}">
                <a16:creationId xmlns:a16="http://schemas.microsoft.com/office/drawing/2014/main" id="{76D301A9-2B29-044A-9BCD-6BEB702FC9EF}"/>
              </a:ext>
            </a:extLst>
          </p:cNvPr>
          <p:cNvSpPr>
            <a:spLocks noGrp="1"/>
          </p:cNvSpPr>
          <p:nvPr>
            <p:ph idx="1"/>
          </p:nvPr>
        </p:nvSpPr>
        <p:spPr>
          <a:xfrm>
            <a:off x="607595" y="1143000"/>
            <a:ext cx="10828844" cy="5029200"/>
          </a:xfrm>
        </p:spPr>
        <p:txBody>
          <a:bodyPr>
            <a:normAutofit fontScale="92500" lnSpcReduction="20000"/>
          </a:bodyPr>
          <a:lstStyle/>
          <a:p>
            <a:r>
              <a:rPr lang="en-US" dirty="0"/>
              <a:t>“More spectrum”</a:t>
            </a:r>
          </a:p>
          <a:p>
            <a:pPr lvl="1"/>
            <a:r>
              <a:rPr lang="en-US" dirty="0"/>
              <a:t>Bell: VHF Low (35-44 MHz, 9 channels),</a:t>
            </a:r>
            <a:br>
              <a:rPr lang="en-US" dirty="0"/>
            </a:br>
            <a:r>
              <a:rPr lang="en-US" dirty="0"/>
              <a:t>       VHF High (152-158 MHz, 11 channels), </a:t>
            </a:r>
            <a:br>
              <a:rPr lang="en-US" dirty="0"/>
            </a:br>
            <a:r>
              <a:rPr lang="en-US" dirty="0"/>
              <a:t>       UHF (454-460 MHz, 12 channels)</a:t>
            </a:r>
          </a:p>
          <a:p>
            <a:pPr lvl="1"/>
            <a:r>
              <a:rPr lang="en-US" dirty="0"/>
              <a:t>7 channels at VHF, and 12 channels at UHF for</a:t>
            </a:r>
            <a:br>
              <a:rPr lang="en-US" dirty="0"/>
            </a:br>
            <a:r>
              <a:rPr lang="en-US" dirty="0"/>
              <a:t>"RCCs" (Radio Common Carriers)</a:t>
            </a:r>
          </a:p>
          <a:p>
            <a:pPr lvl="2"/>
            <a:r>
              <a:rPr lang="en-US" dirty="0"/>
              <a:t>These will end up becoming pagers, mostly</a:t>
            </a:r>
          </a:p>
          <a:p>
            <a:pPr lvl="1"/>
            <a:endParaRPr lang="en-US" dirty="0"/>
          </a:p>
          <a:p>
            <a:r>
              <a:rPr lang="en-US" dirty="0"/>
              <a:t>“Full Duplex”</a:t>
            </a:r>
          </a:p>
          <a:p>
            <a:pPr lvl="1"/>
            <a:r>
              <a:rPr lang="en-US" dirty="0"/>
              <a:t>Implemented as channel pairs (two half-duplex)</a:t>
            </a:r>
          </a:p>
          <a:p>
            <a:pPr lvl="1"/>
            <a:endParaRPr lang="en-US" dirty="0"/>
          </a:p>
          <a:p>
            <a:r>
              <a:rPr lang="en-US" dirty="0"/>
              <a:t>Increased spectrum is still not enough</a:t>
            </a:r>
          </a:p>
          <a:p>
            <a:pPr lvl="1"/>
            <a:r>
              <a:rPr lang="en-US" dirty="0"/>
              <a:t>Limited to 40,000 total subscribers</a:t>
            </a:r>
          </a:p>
          <a:p>
            <a:pPr lvl="1"/>
            <a:r>
              <a:rPr lang="en-US" dirty="0"/>
              <a:t>E.g. NYC had 2,000 people on 12 channels with a typical wait of 30 minutes to place a call</a:t>
            </a:r>
          </a:p>
        </p:txBody>
      </p:sp>
      <p:sp>
        <p:nvSpPr>
          <p:cNvPr id="4" name="Slide Number Placeholder 3">
            <a:extLst>
              <a:ext uri="{FF2B5EF4-FFF2-40B4-BE49-F238E27FC236}">
                <a16:creationId xmlns:a16="http://schemas.microsoft.com/office/drawing/2014/main" id="{F67A39B6-03F0-8B40-8268-F46D37CD7618}"/>
              </a:ext>
            </a:extLst>
          </p:cNvPr>
          <p:cNvSpPr>
            <a:spLocks noGrp="1"/>
          </p:cNvSpPr>
          <p:nvPr>
            <p:ph type="sldNum" sz="quarter" idx="12"/>
          </p:nvPr>
        </p:nvSpPr>
        <p:spPr/>
        <p:txBody>
          <a:bodyPr/>
          <a:lstStyle/>
          <a:p>
            <a:pPr algn="r"/>
            <a:fld id="{434A358D-2637-E146-A3BD-05BD470B507B}" type="slidenum">
              <a:rPr lang="en-US" smtClean="0"/>
              <a:pPr algn="r"/>
              <a:t>21</a:t>
            </a:fld>
            <a:endParaRPr lang="en-US" dirty="0"/>
          </a:p>
        </p:txBody>
      </p:sp>
      <p:pic>
        <p:nvPicPr>
          <p:cNvPr id="5" name="Picture 4">
            <a:extLst>
              <a:ext uri="{FF2B5EF4-FFF2-40B4-BE49-F238E27FC236}">
                <a16:creationId xmlns:a16="http://schemas.microsoft.com/office/drawing/2014/main" id="{3ACD3624-FCCA-154B-A1F3-B79B8E70F7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8858" y="1098550"/>
            <a:ext cx="3441536" cy="2581153"/>
          </a:xfrm>
          <a:prstGeom prst="rect">
            <a:avLst/>
          </a:prstGeom>
        </p:spPr>
      </p:pic>
      <p:sp>
        <p:nvSpPr>
          <p:cNvPr id="6" name="TextBox 5">
            <a:extLst>
              <a:ext uri="{FF2B5EF4-FFF2-40B4-BE49-F238E27FC236}">
                <a16:creationId xmlns:a16="http://schemas.microsoft.com/office/drawing/2014/main" id="{DE426741-4F86-4443-8DDF-0E18D9BCE064}"/>
              </a:ext>
            </a:extLst>
          </p:cNvPr>
          <p:cNvSpPr txBox="1"/>
          <p:nvPr/>
        </p:nvSpPr>
        <p:spPr>
          <a:xfrm>
            <a:off x="8138858" y="3679703"/>
            <a:ext cx="3441536" cy="379656"/>
          </a:xfrm>
          <a:prstGeom prst="rect">
            <a:avLst/>
          </a:prstGeom>
          <a:noFill/>
        </p:spPr>
        <p:txBody>
          <a:bodyPr wrap="square" rtlCol="0">
            <a:spAutoFit/>
          </a:bodyPr>
          <a:lstStyle/>
          <a:p>
            <a:pPr algn="ctr"/>
            <a:r>
              <a:rPr lang="en-US" sz="1867" i="1" dirty="0">
                <a:latin typeface="Seravek Light"/>
                <a:cs typeface="Seravek Light"/>
              </a:rPr>
              <a:t>Phones fit in a briefcase now</a:t>
            </a:r>
          </a:p>
        </p:txBody>
      </p:sp>
    </p:spTree>
    <p:extLst>
      <p:ext uri="{BB962C8B-B14F-4D97-AF65-F5344CB8AC3E}">
        <p14:creationId xmlns:p14="http://schemas.microsoft.com/office/powerpoint/2010/main" val="428727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4944-DA4D-3543-8423-BE232A6FB6B9}"/>
              </a:ext>
            </a:extLst>
          </p:cNvPr>
          <p:cNvSpPr>
            <a:spLocks noGrp="1"/>
          </p:cNvSpPr>
          <p:nvPr>
            <p:ph type="title"/>
          </p:nvPr>
        </p:nvSpPr>
        <p:spPr/>
        <p:txBody>
          <a:bodyPr/>
          <a:lstStyle/>
          <a:p>
            <a:r>
              <a:rPr lang="en-US" dirty="0"/>
              <a:t>Quick review: How can we share spectrum?</a:t>
            </a:r>
          </a:p>
        </p:txBody>
      </p:sp>
      <p:sp>
        <p:nvSpPr>
          <p:cNvPr id="3" name="Content Placeholder 2">
            <a:extLst>
              <a:ext uri="{FF2B5EF4-FFF2-40B4-BE49-F238E27FC236}">
                <a16:creationId xmlns:a16="http://schemas.microsoft.com/office/drawing/2014/main" id="{0C07B9F6-FBCE-D04D-B64C-3C09C0307228}"/>
              </a:ext>
            </a:extLst>
          </p:cNvPr>
          <p:cNvSpPr>
            <a:spLocks noGrp="1"/>
          </p:cNvSpPr>
          <p:nvPr>
            <p:ph idx="1"/>
          </p:nvPr>
        </p:nvSpPr>
        <p:spPr/>
        <p:txBody>
          <a:bodyPr/>
          <a:lstStyle/>
          <a:p>
            <a:r>
              <a:rPr lang="en-US" dirty="0"/>
              <a:t>Frequency division</a:t>
            </a:r>
          </a:p>
          <a:p>
            <a:pPr lvl="1"/>
            <a:r>
              <a:rPr lang="en-US" dirty="0"/>
              <a:t>Already doing that</a:t>
            </a:r>
          </a:p>
          <a:p>
            <a:r>
              <a:rPr lang="en-US" dirty="0"/>
              <a:t>Time division</a:t>
            </a:r>
          </a:p>
          <a:p>
            <a:pPr lvl="1"/>
            <a:r>
              <a:rPr lang="en-US" dirty="0"/>
              <a:t>Already doing that</a:t>
            </a:r>
          </a:p>
          <a:p>
            <a:r>
              <a:rPr lang="en-US" dirty="0"/>
              <a:t>Code division</a:t>
            </a:r>
          </a:p>
          <a:p>
            <a:pPr lvl="1"/>
            <a:r>
              <a:rPr lang="en-US" dirty="0"/>
              <a:t>Won’t come to [US…] mobile networks until the 80’s</a:t>
            </a:r>
          </a:p>
          <a:p>
            <a:endParaRPr lang="en-US" dirty="0"/>
          </a:p>
          <a:p>
            <a:r>
              <a:rPr lang="en-US" dirty="0"/>
              <a:t>Spatial division!!</a:t>
            </a:r>
          </a:p>
        </p:txBody>
      </p:sp>
      <p:sp>
        <p:nvSpPr>
          <p:cNvPr id="4" name="Slide Number Placeholder 3">
            <a:extLst>
              <a:ext uri="{FF2B5EF4-FFF2-40B4-BE49-F238E27FC236}">
                <a16:creationId xmlns:a16="http://schemas.microsoft.com/office/drawing/2014/main" id="{0359F854-28A2-6048-B81E-4D7423689F42}"/>
              </a:ext>
            </a:extLst>
          </p:cNvPr>
          <p:cNvSpPr>
            <a:spLocks noGrp="1"/>
          </p:cNvSpPr>
          <p:nvPr>
            <p:ph type="sldNum" sz="quarter" idx="12"/>
          </p:nvPr>
        </p:nvSpPr>
        <p:spPr/>
        <p:txBody>
          <a:bodyPr/>
          <a:lstStyle/>
          <a:p>
            <a:pPr algn="r"/>
            <a:fld id="{434A358D-2637-E146-A3BD-05BD470B507B}" type="slidenum">
              <a:rPr lang="en-US" smtClean="0"/>
              <a:pPr algn="r"/>
              <a:t>22</a:t>
            </a:fld>
            <a:endParaRPr lang="en-US" dirty="0"/>
          </a:p>
        </p:txBody>
      </p:sp>
    </p:spTree>
    <p:extLst>
      <p:ext uri="{BB962C8B-B14F-4D97-AF65-F5344CB8AC3E}">
        <p14:creationId xmlns:p14="http://schemas.microsoft.com/office/powerpoint/2010/main" val="3978448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D8E4-DA68-1840-90D2-9ED7297EF2B6}"/>
              </a:ext>
            </a:extLst>
          </p:cNvPr>
          <p:cNvSpPr>
            <a:spLocks noGrp="1"/>
          </p:cNvSpPr>
          <p:nvPr>
            <p:ph type="title"/>
          </p:nvPr>
        </p:nvSpPr>
        <p:spPr/>
        <p:txBody>
          <a:bodyPr/>
          <a:lstStyle/>
          <a:p>
            <a:r>
              <a:rPr lang="en-US" dirty="0"/>
              <a:t>What’s </a:t>
            </a:r>
            <a:r>
              <a:rPr lang="en-US" strike="sngStrike" dirty="0"/>
              <a:t>wrong</a:t>
            </a:r>
            <a:r>
              <a:rPr lang="en-US" dirty="0"/>
              <a:t> inefficient with this picture?</a:t>
            </a:r>
          </a:p>
        </p:txBody>
      </p:sp>
      <p:sp>
        <p:nvSpPr>
          <p:cNvPr id="3" name="Content Placeholder 2">
            <a:extLst>
              <a:ext uri="{FF2B5EF4-FFF2-40B4-BE49-F238E27FC236}">
                <a16:creationId xmlns:a16="http://schemas.microsoft.com/office/drawing/2014/main" id="{13F515CC-DA0E-0D4E-8EF9-344CB726F0FE}"/>
              </a:ext>
            </a:extLst>
          </p:cNvPr>
          <p:cNvSpPr>
            <a:spLocks noGrp="1"/>
          </p:cNvSpPr>
          <p:nvPr>
            <p:ph idx="1"/>
          </p:nvPr>
        </p:nvSpPr>
        <p:spPr>
          <a:xfrm>
            <a:off x="609600" y="1600201"/>
            <a:ext cx="6358272" cy="4525963"/>
          </a:xfrm>
        </p:spPr>
        <p:txBody>
          <a:bodyPr/>
          <a:lstStyle/>
          <a:p>
            <a:r>
              <a:rPr lang="en-US" dirty="0"/>
              <a:t>Early mobile networks handled the mobility challenge with wide-area coverage</a:t>
            </a:r>
          </a:p>
          <a:p>
            <a:r>
              <a:rPr lang="en-US" dirty="0"/>
              <a:t>The active user could be anywhere in the 40~60 mile range of the transmit tower</a:t>
            </a:r>
          </a:p>
          <a:p>
            <a:pPr lvl="1"/>
            <a:r>
              <a:rPr lang="en-US" dirty="0"/>
              <a:t>So they had exclusive access to that whole area!</a:t>
            </a:r>
          </a:p>
          <a:p>
            <a:r>
              <a:rPr lang="en-US" dirty="0">
                <a:solidFill>
                  <a:srgbClr val="FF0000"/>
                </a:solidFill>
              </a:rPr>
              <a:t>12 frequency channels </a:t>
            </a:r>
            <a:r>
              <a:rPr lang="en-US" dirty="0">
                <a:solidFill>
                  <a:srgbClr val="FF0000"/>
                </a:solidFill>
                <a:sym typeface="Wingdings" pitchFamily="2" charset="2"/>
              </a:rPr>
              <a:t> 12 users</a:t>
            </a:r>
            <a:endParaRPr lang="en-US" dirty="0">
              <a:solidFill>
                <a:srgbClr val="FF0000"/>
              </a:solidFill>
            </a:endParaRPr>
          </a:p>
        </p:txBody>
      </p:sp>
      <p:sp>
        <p:nvSpPr>
          <p:cNvPr id="4" name="Slide Number Placeholder 3">
            <a:extLst>
              <a:ext uri="{FF2B5EF4-FFF2-40B4-BE49-F238E27FC236}">
                <a16:creationId xmlns:a16="http://schemas.microsoft.com/office/drawing/2014/main" id="{68F452EC-B665-1D41-AA72-DD205A383B47}"/>
              </a:ext>
            </a:extLst>
          </p:cNvPr>
          <p:cNvSpPr>
            <a:spLocks noGrp="1"/>
          </p:cNvSpPr>
          <p:nvPr>
            <p:ph type="sldNum" sz="quarter" idx="12"/>
          </p:nvPr>
        </p:nvSpPr>
        <p:spPr/>
        <p:txBody>
          <a:bodyPr/>
          <a:lstStyle/>
          <a:p>
            <a:pPr algn="r"/>
            <a:fld id="{434A358D-2637-E146-A3BD-05BD470B507B}" type="slidenum">
              <a:rPr lang="en-US" smtClean="0"/>
              <a:pPr algn="r"/>
              <a:t>23</a:t>
            </a:fld>
            <a:endParaRPr lang="en-US" dirty="0"/>
          </a:p>
        </p:txBody>
      </p:sp>
      <p:pic>
        <p:nvPicPr>
          <p:cNvPr id="6" name="Picture 5">
            <a:extLst>
              <a:ext uri="{FF2B5EF4-FFF2-40B4-BE49-F238E27FC236}">
                <a16:creationId xmlns:a16="http://schemas.microsoft.com/office/drawing/2014/main" id="{60FF1927-852A-5943-96A2-08951CE057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8" name="Picture 7">
            <a:extLst>
              <a:ext uri="{FF2B5EF4-FFF2-40B4-BE49-F238E27FC236}">
                <a16:creationId xmlns:a16="http://schemas.microsoft.com/office/drawing/2014/main" id="{2B4C98F1-C9D9-3044-97C5-6370AA4C78CD}"/>
              </a:ext>
            </a:extLst>
          </p:cNvPr>
          <p:cNvPicPr>
            <a:picLocks noChangeAspect="1"/>
          </p:cNvPicPr>
          <p:nvPr/>
        </p:nvPicPr>
        <p:blipFill>
          <a:blip r:embed="rId4"/>
          <a:stretch>
            <a:fillRect/>
          </a:stretch>
        </p:blipFill>
        <p:spPr>
          <a:xfrm>
            <a:off x="8505676" y="2592290"/>
            <a:ext cx="1693333" cy="1693333"/>
          </a:xfrm>
          <a:prstGeom prst="rect">
            <a:avLst/>
          </a:prstGeom>
        </p:spPr>
      </p:pic>
      <p:pic>
        <p:nvPicPr>
          <p:cNvPr id="9" name="Picture 8">
            <a:extLst>
              <a:ext uri="{FF2B5EF4-FFF2-40B4-BE49-F238E27FC236}">
                <a16:creationId xmlns:a16="http://schemas.microsoft.com/office/drawing/2014/main" id="{513344B4-5BB0-E04D-866A-B327738B5D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4314" y="2088094"/>
            <a:ext cx="447725" cy="1008391"/>
          </a:xfrm>
          <a:prstGeom prst="rect">
            <a:avLst/>
          </a:prstGeom>
        </p:spPr>
      </p:pic>
      <p:pic>
        <p:nvPicPr>
          <p:cNvPr id="10" name="Picture 9">
            <a:extLst>
              <a:ext uri="{FF2B5EF4-FFF2-40B4-BE49-F238E27FC236}">
                <a16:creationId xmlns:a16="http://schemas.microsoft.com/office/drawing/2014/main" id="{A5A690E2-6B71-7C48-97C8-B9F0B57879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8480" y="1647826"/>
            <a:ext cx="447725" cy="1008391"/>
          </a:xfrm>
          <a:prstGeom prst="rect">
            <a:avLst/>
          </a:prstGeom>
        </p:spPr>
      </p:pic>
      <p:pic>
        <p:nvPicPr>
          <p:cNvPr id="11" name="Picture 10">
            <a:extLst>
              <a:ext uri="{FF2B5EF4-FFF2-40B4-BE49-F238E27FC236}">
                <a16:creationId xmlns:a16="http://schemas.microsoft.com/office/drawing/2014/main" id="{B150F476-CFF3-EE45-86FA-132C00D91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5023" y="2088093"/>
            <a:ext cx="447725" cy="1008391"/>
          </a:xfrm>
          <a:prstGeom prst="rect">
            <a:avLst/>
          </a:prstGeom>
        </p:spPr>
      </p:pic>
      <p:pic>
        <p:nvPicPr>
          <p:cNvPr id="12" name="Picture 11">
            <a:extLst>
              <a:ext uri="{FF2B5EF4-FFF2-40B4-BE49-F238E27FC236}">
                <a16:creationId xmlns:a16="http://schemas.microsoft.com/office/drawing/2014/main" id="{090C03D5-CFFC-E64C-933C-3AC630B6E6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54998" y="3172293"/>
            <a:ext cx="447725" cy="1008391"/>
          </a:xfrm>
          <a:prstGeom prst="rect">
            <a:avLst/>
          </a:prstGeom>
        </p:spPr>
      </p:pic>
      <p:pic>
        <p:nvPicPr>
          <p:cNvPr id="13" name="Picture 12">
            <a:extLst>
              <a:ext uri="{FF2B5EF4-FFF2-40B4-BE49-F238E27FC236}">
                <a16:creationId xmlns:a16="http://schemas.microsoft.com/office/drawing/2014/main" id="{213A64A9-14D9-5E4F-AD2E-B69D188DC3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1927" y="3829051"/>
            <a:ext cx="447725" cy="1008391"/>
          </a:xfrm>
          <a:prstGeom prst="rect">
            <a:avLst/>
          </a:prstGeom>
        </p:spPr>
      </p:pic>
      <p:pic>
        <p:nvPicPr>
          <p:cNvPr id="14" name="Picture 13">
            <a:extLst>
              <a:ext uri="{FF2B5EF4-FFF2-40B4-BE49-F238E27FC236}">
                <a16:creationId xmlns:a16="http://schemas.microsoft.com/office/drawing/2014/main" id="{449F8ECD-1D37-3045-A9D4-58FD24608D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7270" y="3261967"/>
            <a:ext cx="447725" cy="1008391"/>
          </a:xfrm>
          <a:prstGeom prst="rect">
            <a:avLst/>
          </a:prstGeom>
        </p:spPr>
      </p:pic>
      <p:sp>
        <p:nvSpPr>
          <p:cNvPr id="5" name="Oval 4">
            <a:extLst>
              <a:ext uri="{FF2B5EF4-FFF2-40B4-BE49-F238E27FC236}">
                <a16:creationId xmlns:a16="http://schemas.microsoft.com/office/drawing/2014/main" id="{B169EC92-7964-DB41-8762-96C2351965F4}"/>
              </a:ext>
            </a:extLst>
          </p:cNvPr>
          <p:cNvSpPr/>
          <p:nvPr/>
        </p:nvSpPr>
        <p:spPr>
          <a:xfrm>
            <a:off x="7082283" y="991907"/>
            <a:ext cx="4540120" cy="4540120"/>
          </a:xfrm>
          <a:prstGeom prst="ellipse">
            <a:avLst/>
          </a:prstGeom>
          <a:solidFill>
            <a:schemeClr val="accent1">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C4E3F943-155A-AC43-A375-AE57FB78362F}"/>
              </a:ext>
            </a:extLst>
          </p:cNvPr>
          <p:cNvSpPr/>
          <p:nvPr/>
        </p:nvSpPr>
        <p:spPr>
          <a:xfrm>
            <a:off x="6914350" y="1216799"/>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A39209F9-24A5-064E-BAD5-B98333450BF9}"/>
              </a:ext>
            </a:extLst>
          </p:cNvPr>
          <p:cNvSpPr/>
          <p:nvPr/>
        </p:nvSpPr>
        <p:spPr>
          <a:xfrm>
            <a:off x="6827765" y="2359799"/>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Oval 16">
            <a:extLst>
              <a:ext uri="{FF2B5EF4-FFF2-40B4-BE49-F238E27FC236}">
                <a16:creationId xmlns:a16="http://schemas.microsoft.com/office/drawing/2014/main" id="{5677B899-F7D5-3140-AF7F-24834158E0BD}"/>
              </a:ext>
            </a:extLst>
          </p:cNvPr>
          <p:cNvSpPr/>
          <p:nvPr/>
        </p:nvSpPr>
        <p:spPr>
          <a:xfrm>
            <a:off x="8224215" y="768787"/>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Oval 17">
            <a:extLst>
              <a:ext uri="{FF2B5EF4-FFF2-40B4-BE49-F238E27FC236}">
                <a16:creationId xmlns:a16="http://schemas.microsoft.com/office/drawing/2014/main" id="{10D4F180-FA36-444E-B2A9-F85DBDB581DA}"/>
              </a:ext>
            </a:extLst>
          </p:cNvPr>
          <p:cNvSpPr/>
          <p:nvPr/>
        </p:nvSpPr>
        <p:spPr>
          <a:xfrm>
            <a:off x="9263350" y="1272985"/>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Oval 18">
            <a:extLst>
              <a:ext uri="{FF2B5EF4-FFF2-40B4-BE49-F238E27FC236}">
                <a16:creationId xmlns:a16="http://schemas.microsoft.com/office/drawing/2014/main" id="{8AB3A0C7-F20C-094B-B1B5-9C85B7EFD9E6}"/>
              </a:ext>
            </a:extLst>
          </p:cNvPr>
          <p:cNvSpPr/>
          <p:nvPr/>
        </p:nvSpPr>
        <p:spPr>
          <a:xfrm>
            <a:off x="9263349" y="2348487"/>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Oval 19">
            <a:extLst>
              <a:ext uri="{FF2B5EF4-FFF2-40B4-BE49-F238E27FC236}">
                <a16:creationId xmlns:a16="http://schemas.microsoft.com/office/drawing/2014/main" id="{5169350B-4196-E540-A6F6-D74073B840B1}"/>
              </a:ext>
            </a:extLst>
          </p:cNvPr>
          <p:cNvSpPr/>
          <p:nvPr/>
        </p:nvSpPr>
        <p:spPr>
          <a:xfrm>
            <a:off x="8703109" y="2810309"/>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5146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603F4-3740-B640-9F34-E3A226884080}"/>
              </a:ext>
            </a:extLst>
          </p:cNvPr>
          <p:cNvSpPr>
            <a:spLocks noGrp="1"/>
          </p:cNvSpPr>
          <p:nvPr>
            <p:ph type="title"/>
          </p:nvPr>
        </p:nvSpPr>
        <p:spPr/>
        <p:txBody>
          <a:bodyPr/>
          <a:lstStyle/>
          <a:p>
            <a:r>
              <a:rPr lang="en-US" dirty="0"/>
              <a:t>The “cell” in cellular networks</a:t>
            </a:r>
          </a:p>
        </p:txBody>
      </p:sp>
      <p:sp>
        <p:nvSpPr>
          <p:cNvPr id="3" name="Content Placeholder 2">
            <a:extLst>
              <a:ext uri="{FF2B5EF4-FFF2-40B4-BE49-F238E27FC236}">
                <a16:creationId xmlns:a16="http://schemas.microsoft.com/office/drawing/2014/main" id="{D5C97C3F-67F5-854C-A86E-105F0CC930A5}"/>
              </a:ext>
            </a:extLst>
          </p:cNvPr>
          <p:cNvSpPr>
            <a:spLocks noGrp="1"/>
          </p:cNvSpPr>
          <p:nvPr>
            <p:ph idx="1"/>
          </p:nvPr>
        </p:nvSpPr>
        <p:spPr>
          <a:xfrm>
            <a:off x="609600" y="1600201"/>
            <a:ext cx="5754624" cy="4525963"/>
          </a:xfrm>
        </p:spPr>
        <p:txBody>
          <a:bodyPr/>
          <a:lstStyle/>
          <a:p>
            <a:r>
              <a:rPr lang="en-US" dirty="0"/>
              <a:t>Cells use </a:t>
            </a:r>
            <a:r>
              <a:rPr lang="en-US" i="1" dirty="0"/>
              <a:t>spatial </a:t>
            </a:r>
            <a:r>
              <a:rPr lang="en-US" dirty="0"/>
              <a:t>division</a:t>
            </a:r>
          </a:p>
          <a:p>
            <a:pPr lvl="1"/>
            <a:r>
              <a:rPr lang="en-US" dirty="0"/>
              <a:t>Reduce transmit power, smaller area</a:t>
            </a:r>
          </a:p>
          <a:p>
            <a:r>
              <a:rPr lang="en-US" dirty="0"/>
              <a:t>Now… </a:t>
            </a:r>
          </a:p>
          <a:p>
            <a:pPr lvl="1"/>
            <a:r>
              <a:rPr lang="en-US" dirty="0"/>
              <a:t>12 / 3 = 4 channels per cell</a:t>
            </a:r>
            <a:r>
              <a:rPr lang="en-US" i="1" dirty="0"/>
              <a:t> </a:t>
            </a:r>
          </a:p>
          <a:p>
            <a:pPr lvl="1"/>
            <a:r>
              <a:rPr lang="en-US" dirty="0"/>
              <a:t>* 6 cells in area</a:t>
            </a:r>
          </a:p>
          <a:p>
            <a:pPr lvl="1"/>
            <a:r>
              <a:rPr lang="en-US" dirty="0">
                <a:solidFill>
                  <a:srgbClr val="FF0000"/>
                </a:solidFill>
              </a:rPr>
              <a:t>= 24 users of same spectrum!</a:t>
            </a:r>
          </a:p>
          <a:p>
            <a:r>
              <a:rPr lang="en-US" dirty="0"/>
              <a:t>And we can choose the cell size based on our expected needs</a:t>
            </a:r>
          </a:p>
        </p:txBody>
      </p:sp>
      <p:sp>
        <p:nvSpPr>
          <p:cNvPr id="4" name="Slide Number Placeholder 3">
            <a:extLst>
              <a:ext uri="{FF2B5EF4-FFF2-40B4-BE49-F238E27FC236}">
                <a16:creationId xmlns:a16="http://schemas.microsoft.com/office/drawing/2014/main" id="{F9B0E527-BF54-7C48-B7CC-0EADF07770D4}"/>
              </a:ext>
            </a:extLst>
          </p:cNvPr>
          <p:cNvSpPr>
            <a:spLocks noGrp="1"/>
          </p:cNvSpPr>
          <p:nvPr>
            <p:ph type="sldNum" sz="quarter" idx="12"/>
          </p:nvPr>
        </p:nvSpPr>
        <p:spPr/>
        <p:txBody>
          <a:bodyPr/>
          <a:lstStyle/>
          <a:p>
            <a:pPr algn="r"/>
            <a:fld id="{434A358D-2637-E146-A3BD-05BD470B507B}" type="slidenum">
              <a:rPr lang="en-US" smtClean="0"/>
              <a:pPr algn="r"/>
              <a:t>24</a:t>
            </a:fld>
            <a:endParaRPr lang="en-US" dirty="0"/>
          </a:p>
        </p:txBody>
      </p:sp>
      <p:pic>
        <p:nvPicPr>
          <p:cNvPr id="5" name="Picture 4">
            <a:extLst>
              <a:ext uri="{FF2B5EF4-FFF2-40B4-BE49-F238E27FC236}">
                <a16:creationId xmlns:a16="http://schemas.microsoft.com/office/drawing/2014/main" id="{7C098B59-86CF-DC4A-BE3F-03F4AB023B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10" name="Picture 9">
            <a:extLst>
              <a:ext uri="{FF2B5EF4-FFF2-40B4-BE49-F238E27FC236}">
                <a16:creationId xmlns:a16="http://schemas.microsoft.com/office/drawing/2014/main" id="{FA6BC71E-4BD1-FF46-8E08-827331CCAE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0283" y="2195529"/>
            <a:ext cx="447725" cy="1008391"/>
          </a:xfrm>
          <a:prstGeom prst="rect">
            <a:avLst/>
          </a:prstGeom>
        </p:spPr>
      </p:pic>
      <p:pic>
        <p:nvPicPr>
          <p:cNvPr id="11" name="Picture 10">
            <a:extLst>
              <a:ext uri="{FF2B5EF4-FFF2-40B4-BE49-F238E27FC236}">
                <a16:creationId xmlns:a16="http://schemas.microsoft.com/office/drawing/2014/main" id="{824368A2-CE79-4F4A-A42D-FF8960D1AF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5071" y="2949774"/>
            <a:ext cx="447725" cy="1008391"/>
          </a:xfrm>
          <a:prstGeom prst="rect">
            <a:avLst/>
          </a:prstGeom>
        </p:spPr>
      </p:pic>
      <p:pic>
        <p:nvPicPr>
          <p:cNvPr id="12" name="Picture 11">
            <a:extLst>
              <a:ext uri="{FF2B5EF4-FFF2-40B4-BE49-F238E27FC236}">
                <a16:creationId xmlns:a16="http://schemas.microsoft.com/office/drawing/2014/main" id="{BEF9BDE2-3115-FD4A-AEC5-48FC90ACED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5071" y="1297173"/>
            <a:ext cx="447725" cy="1008391"/>
          </a:xfrm>
          <a:prstGeom prst="rect">
            <a:avLst/>
          </a:prstGeom>
        </p:spPr>
      </p:pic>
      <p:sp>
        <p:nvSpPr>
          <p:cNvPr id="20" name="Hexagon 19">
            <a:extLst>
              <a:ext uri="{FF2B5EF4-FFF2-40B4-BE49-F238E27FC236}">
                <a16:creationId xmlns:a16="http://schemas.microsoft.com/office/drawing/2014/main" id="{E0831443-0123-314D-8DB3-CD5363AE3F13}"/>
              </a:ext>
            </a:extLst>
          </p:cNvPr>
          <p:cNvSpPr/>
          <p:nvPr/>
        </p:nvSpPr>
        <p:spPr>
          <a:xfrm>
            <a:off x="7049192" y="869384"/>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Hexagon 20">
            <a:extLst>
              <a:ext uri="{FF2B5EF4-FFF2-40B4-BE49-F238E27FC236}">
                <a16:creationId xmlns:a16="http://schemas.microsoft.com/office/drawing/2014/main" id="{9A8D33C9-6A76-B040-80C5-B2909C7E7094}"/>
              </a:ext>
            </a:extLst>
          </p:cNvPr>
          <p:cNvSpPr/>
          <p:nvPr/>
        </p:nvSpPr>
        <p:spPr>
          <a:xfrm>
            <a:off x="8506227" y="3370851"/>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2" name="Hexagon 21">
            <a:extLst>
              <a:ext uri="{FF2B5EF4-FFF2-40B4-BE49-F238E27FC236}">
                <a16:creationId xmlns:a16="http://schemas.microsoft.com/office/drawing/2014/main" id="{6E84D988-3230-EB45-BCA1-8495D87D8487}"/>
              </a:ext>
            </a:extLst>
          </p:cNvPr>
          <p:cNvSpPr/>
          <p:nvPr/>
        </p:nvSpPr>
        <p:spPr>
          <a:xfrm>
            <a:off x="8526272" y="1736556"/>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Hexagon 22">
            <a:extLst>
              <a:ext uri="{FF2B5EF4-FFF2-40B4-BE49-F238E27FC236}">
                <a16:creationId xmlns:a16="http://schemas.microsoft.com/office/drawing/2014/main" id="{92526E04-A6EC-6747-B502-E9CC0D27C2AA}"/>
              </a:ext>
            </a:extLst>
          </p:cNvPr>
          <p:cNvSpPr/>
          <p:nvPr/>
        </p:nvSpPr>
        <p:spPr>
          <a:xfrm>
            <a:off x="10008786" y="4134743"/>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4" name="Hexagon 23">
            <a:extLst>
              <a:ext uri="{FF2B5EF4-FFF2-40B4-BE49-F238E27FC236}">
                <a16:creationId xmlns:a16="http://schemas.microsoft.com/office/drawing/2014/main" id="{7B7FD998-59C6-114B-9A5E-FCEBFA2A0471}"/>
              </a:ext>
            </a:extLst>
          </p:cNvPr>
          <p:cNvSpPr/>
          <p:nvPr/>
        </p:nvSpPr>
        <p:spPr>
          <a:xfrm>
            <a:off x="7029147" y="2514997"/>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5" name="Hexagon 24">
            <a:extLst>
              <a:ext uri="{FF2B5EF4-FFF2-40B4-BE49-F238E27FC236}">
                <a16:creationId xmlns:a16="http://schemas.microsoft.com/office/drawing/2014/main" id="{54140254-6EBE-854B-A79D-593B7B81A348}"/>
              </a:ext>
            </a:extLst>
          </p:cNvPr>
          <p:cNvSpPr/>
          <p:nvPr/>
        </p:nvSpPr>
        <p:spPr>
          <a:xfrm>
            <a:off x="10006908" y="2490800"/>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6" name="Picture 25">
            <a:extLst>
              <a:ext uri="{FF2B5EF4-FFF2-40B4-BE49-F238E27FC236}">
                <a16:creationId xmlns:a16="http://schemas.microsoft.com/office/drawing/2014/main" id="{CA513F69-193D-6D43-B233-6A3501D114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09662" y="3829825"/>
            <a:ext cx="447725" cy="1008391"/>
          </a:xfrm>
          <a:prstGeom prst="rect">
            <a:avLst/>
          </a:prstGeom>
        </p:spPr>
      </p:pic>
      <p:pic>
        <p:nvPicPr>
          <p:cNvPr id="27" name="Picture 26">
            <a:extLst>
              <a:ext uri="{FF2B5EF4-FFF2-40B4-BE49-F238E27FC236}">
                <a16:creationId xmlns:a16="http://schemas.microsoft.com/office/drawing/2014/main" id="{F9BF8880-FE45-8649-8623-BC4FE78DEF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8143" y="2866655"/>
            <a:ext cx="447725" cy="1008391"/>
          </a:xfrm>
          <a:prstGeom prst="rect">
            <a:avLst/>
          </a:prstGeom>
        </p:spPr>
      </p:pic>
      <p:pic>
        <p:nvPicPr>
          <p:cNvPr id="28" name="Picture 27">
            <a:extLst>
              <a:ext uri="{FF2B5EF4-FFF2-40B4-BE49-F238E27FC236}">
                <a16:creationId xmlns:a16="http://schemas.microsoft.com/office/drawing/2014/main" id="{E1DAD96F-B1A1-2D48-8B85-0B02F3E88D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8143" y="4523183"/>
            <a:ext cx="447725" cy="1008391"/>
          </a:xfrm>
          <a:prstGeom prst="rect">
            <a:avLst/>
          </a:prstGeom>
        </p:spPr>
      </p:pic>
    </p:spTree>
    <p:extLst>
      <p:ext uri="{BB962C8B-B14F-4D97-AF65-F5344CB8AC3E}">
        <p14:creationId xmlns:p14="http://schemas.microsoft.com/office/powerpoint/2010/main" val="2531575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813D-904B-6F49-A14A-5A1897086555}"/>
              </a:ext>
            </a:extLst>
          </p:cNvPr>
          <p:cNvSpPr>
            <a:spLocks noGrp="1"/>
          </p:cNvSpPr>
          <p:nvPr>
            <p:ph type="title"/>
          </p:nvPr>
        </p:nvSpPr>
        <p:spPr/>
        <p:txBody>
          <a:bodyPr/>
          <a:lstStyle/>
          <a:p>
            <a:r>
              <a:rPr lang="en-US" dirty="0"/>
              <a:t>Spatial division tradeoffs</a:t>
            </a:r>
          </a:p>
        </p:txBody>
      </p:sp>
      <p:sp>
        <p:nvSpPr>
          <p:cNvPr id="3" name="Content Placeholder 2">
            <a:extLst>
              <a:ext uri="{FF2B5EF4-FFF2-40B4-BE49-F238E27FC236}">
                <a16:creationId xmlns:a16="http://schemas.microsoft.com/office/drawing/2014/main" id="{225A81D8-B305-E448-8C23-928C4F674FD6}"/>
              </a:ext>
            </a:extLst>
          </p:cNvPr>
          <p:cNvSpPr>
            <a:spLocks noGrp="1"/>
          </p:cNvSpPr>
          <p:nvPr>
            <p:ph idx="1"/>
          </p:nvPr>
        </p:nvSpPr>
        <p:spPr>
          <a:xfrm>
            <a:off x="607595" y="1647824"/>
            <a:ext cx="5175019" cy="4524375"/>
          </a:xfrm>
        </p:spPr>
        <p:txBody>
          <a:bodyPr/>
          <a:lstStyle/>
          <a:p>
            <a:r>
              <a:rPr lang="en-US" dirty="0"/>
              <a:t>Need more infrastructure (more towers)</a:t>
            </a:r>
          </a:p>
          <a:p>
            <a:endParaRPr lang="en-US" dirty="0"/>
          </a:p>
          <a:p>
            <a:r>
              <a:rPr lang="en-US" dirty="0"/>
              <a:t>Need logic to support handoff</a:t>
            </a:r>
          </a:p>
          <a:p>
            <a:pPr lvl="1"/>
            <a:r>
              <a:rPr lang="en-US" dirty="0"/>
              <a:t>Cellular concept in Bell labs at 1947 [one year after first mobile], but no handoff solution yet</a:t>
            </a:r>
          </a:p>
        </p:txBody>
      </p:sp>
      <p:sp>
        <p:nvSpPr>
          <p:cNvPr id="4" name="Slide Number Placeholder 3">
            <a:extLst>
              <a:ext uri="{FF2B5EF4-FFF2-40B4-BE49-F238E27FC236}">
                <a16:creationId xmlns:a16="http://schemas.microsoft.com/office/drawing/2014/main" id="{EBF6C468-74EE-F34D-B34B-0204DF0A4258}"/>
              </a:ext>
            </a:extLst>
          </p:cNvPr>
          <p:cNvSpPr>
            <a:spLocks noGrp="1"/>
          </p:cNvSpPr>
          <p:nvPr>
            <p:ph type="sldNum" sz="quarter" idx="12"/>
          </p:nvPr>
        </p:nvSpPr>
        <p:spPr/>
        <p:txBody>
          <a:bodyPr/>
          <a:lstStyle/>
          <a:p>
            <a:pPr algn="r"/>
            <a:fld id="{434A358D-2637-E146-A3BD-05BD470B507B}" type="slidenum">
              <a:rPr lang="en-US" smtClean="0"/>
              <a:pPr algn="r"/>
              <a:t>25</a:t>
            </a:fld>
            <a:endParaRPr lang="en-US" dirty="0"/>
          </a:p>
        </p:txBody>
      </p:sp>
      <p:pic>
        <p:nvPicPr>
          <p:cNvPr id="5" name="Picture 4">
            <a:extLst>
              <a:ext uri="{FF2B5EF4-FFF2-40B4-BE49-F238E27FC236}">
                <a16:creationId xmlns:a16="http://schemas.microsoft.com/office/drawing/2014/main" id="{97FC0235-27A0-F077-610B-3F92637EA5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6" name="Picture 5">
            <a:extLst>
              <a:ext uri="{FF2B5EF4-FFF2-40B4-BE49-F238E27FC236}">
                <a16:creationId xmlns:a16="http://schemas.microsoft.com/office/drawing/2014/main" id="{70A4AA92-A764-3680-6F28-348A36F5DC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0283" y="2195529"/>
            <a:ext cx="447725" cy="1008391"/>
          </a:xfrm>
          <a:prstGeom prst="rect">
            <a:avLst/>
          </a:prstGeom>
        </p:spPr>
      </p:pic>
      <p:pic>
        <p:nvPicPr>
          <p:cNvPr id="7" name="Picture 6">
            <a:extLst>
              <a:ext uri="{FF2B5EF4-FFF2-40B4-BE49-F238E27FC236}">
                <a16:creationId xmlns:a16="http://schemas.microsoft.com/office/drawing/2014/main" id="{0E7B4273-CCE3-FD51-4131-057ADF975B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5071" y="2949774"/>
            <a:ext cx="447725" cy="1008391"/>
          </a:xfrm>
          <a:prstGeom prst="rect">
            <a:avLst/>
          </a:prstGeom>
        </p:spPr>
      </p:pic>
      <p:pic>
        <p:nvPicPr>
          <p:cNvPr id="8" name="Picture 7">
            <a:extLst>
              <a:ext uri="{FF2B5EF4-FFF2-40B4-BE49-F238E27FC236}">
                <a16:creationId xmlns:a16="http://schemas.microsoft.com/office/drawing/2014/main" id="{E0B35B8E-D380-6222-5EC0-DDD2D93410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5071" y="1297173"/>
            <a:ext cx="447725" cy="1008391"/>
          </a:xfrm>
          <a:prstGeom prst="rect">
            <a:avLst/>
          </a:prstGeom>
        </p:spPr>
      </p:pic>
      <p:sp>
        <p:nvSpPr>
          <p:cNvPr id="9" name="Hexagon 8">
            <a:extLst>
              <a:ext uri="{FF2B5EF4-FFF2-40B4-BE49-F238E27FC236}">
                <a16:creationId xmlns:a16="http://schemas.microsoft.com/office/drawing/2014/main" id="{8D8EC519-FAC0-C3A6-FA7B-1DF52673C173}"/>
              </a:ext>
            </a:extLst>
          </p:cNvPr>
          <p:cNvSpPr/>
          <p:nvPr/>
        </p:nvSpPr>
        <p:spPr>
          <a:xfrm>
            <a:off x="7049192" y="869384"/>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Hexagon 9">
            <a:extLst>
              <a:ext uri="{FF2B5EF4-FFF2-40B4-BE49-F238E27FC236}">
                <a16:creationId xmlns:a16="http://schemas.microsoft.com/office/drawing/2014/main" id="{528BBCA6-3810-3BEC-E203-B654AA9B34E5}"/>
              </a:ext>
            </a:extLst>
          </p:cNvPr>
          <p:cNvSpPr/>
          <p:nvPr/>
        </p:nvSpPr>
        <p:spPr>
          <a:xfrm>
            <a:off x="8506227" y="3370851"/>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Hexagon 10">
            <a:extLst>
              <a:ext uri="{FF2B5EF4-FFF2-40B4-BE49-F238E27FC236}">
                <a16:creationId xmlns:a16="http://schemas.microsoft.com/office/drawing/2014/main" id="{ACE42916-B5C4-565D-2A82-C334937B014D}"/>
              </a:ext>
            </a:extLst>
          </p:cNvPr>
          <p:cNvSpPr/>
          <p:nvPr/>
        </p:nvSpPr>
        <p:spPr>
          <a:xfrm>
            <a:off x="8526272" y="1736556"/>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Hexagon 11">
            <a:extLst>
              <a:ext uri="{FF2B5EF4-FFF2-40B4-BE49-F238E27FC236}">
                <a16:creationId xmlns:a16="http://schemas.microsoft.com/office/drawing/2014/main" id="{4B676693-4C41-0108-DA15-8661D2ABAF74}"/>
              </a:ext>
            </a:extLst>
          </p:cNvPr>
          <p:cNvSpPr/>
          <p:nvPr/>
        </p:nvSpPr>
        <p:spPr>
          <a:xfrm>
            <a:off x="7029147" y="2514997"/>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3" name="Picture 12">
            <a:extLst>
              <a:ext uri="{FF2B5EF4-FFF2-40B4-BE49-F238E27FC236}">
                <a16:creationId xmlns:a16="http://schemas.microsoft.com/office/drawing/2014/main" id="{39555765-0CE9-A3B9-AE6B-EF1123E73B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09662" y="3829825"/>
            <a:ext cx="447725" cy="1008391"/>
          </a:xfrm>
          <a:prstGeom prst="rect">
            <a:avLst/>
          </a:prstGeom>
        </p:spPr>
      </p:pic>
      <p:pic>
        <p:nvPicPr>
          <p:cNvPr id="14" name="Picture 13">
            <a:extLst>
              <a:ext uri="{FF2B5EF4-FFF2-40B4-BE49-F238E27FC236}">
                <a16:creationId xmlns:a16="http://schemas.microsoft.com/office/drawing/2014/main" id="{BEF78507-A785-D45D-8C9E-B18616F8E7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8143" y="2866655"/>
            <a:ext cx="447725" cy="1008391"/>
          </a:xfrm>
          <a:prstGeom prst="rect">
            <a:avLst/>
          </a:prstGeom>
        </p:spPr>
      </p:pic>
      <p:pic>
        <p:nvPicPr>
          <p:cNvPr id="15" name="Picture 14">
            <a:extLst>
              <a:ext uri="{FF2B5EF4-FFF2-40B4-BE49-F238E27FC236}">
                <a16:creationId xmlns:a16="http://schemas.microsoft.com/office/drawing/2014/main" id="{37DD074C-735A-A3EF-5F6A-9766758D86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8143" y="4523183"/>
            <a:ext cx="447725" cy="1008391"/>
          </a:xfrm>
          <a:prstGeom prst="rect">
            <a:avLst/>
          </a:prstGeom>
        </p:spPr>
      </p:pic>
      <p:grpSp>
        <p:nvGrpSpPr>
          <p:cNvPr id="16" name="Group 15">
            <a:extLst>
              <a:ext uri="{FF2B5EF4-FFF2-40B4-BE49-F238E27FC236}">
                <a16:creationId xmlns:a16="http://schemas.microsoft.com/office/drawing/2014/main" id="{06C67486-1EB7-0048-3CD4-112A9DB53797}"/>
              </a:ext>
            </a:extLst>
          </p:cNvPr>
          <p:cNvGrpSpPr/>
          <p:nvPr/>
        </p:nvGrpSpPr>
        <p:grpSpPr>
          <a:xfrm>
            <a:off x="8598951" y="486191"/>
            <a:ext cx="1181751" cy="2886191"/>
            <a:chOff x="6449212" y="364643"/>
            <a:chExt cx="886313" cy="2164643"/>
          </a:xfrm>
        </p:grpSpPr>
        <p:sp>
          <p:nvSpPr>
            <p:cNvPr id="17" name="Oval 16">
              <a:extLst>
                <a:ext uri="{FF2B5EF4-FFF2-40B4-BE49-F238E27FC236}">
                  <a16:creationId xmlns:a16="http://schemas.microsoft.com/office/drawing/2014/main" id="{01D37C34-FA69-0C54-8FAF-A674958B9E91}"/>
                </a:ext>
              </a:extLst>
            </p:cNvPr>
            <p:cNvSpPr/>
            <p:nvPr/>
          </p:nvSpPr>
          <p:spPr>
            <a:xfrm rot="17760102">
              <a:off x="5831352" y="1457549"/>
              <a:ext cx="1689597" cy="45387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B4FEAF4C-5458-55F0-039F-594BE850F3B7}"/>
                </a:ext>
              </a:extLst>
            </p:cNvPr>
            <p:cNvSpPr txBox="1"/>
            <p:nvPr/>
          </p:nvSpPr>
          <p:spPr>
            <a:xfrm>
              <a:off x="6958979" y="364643"/>
              <a:ext cx="376546" cy="684755"/>
            </a:xfrm>
            <a:prstGeom prst="rect">
              <a:avLst/>
            </a:prstGeom>
            <a:noFill/>
          </p:spPr>
          <p:txBody>
            <a:bodyPr wrap="none" rtlCol="0">
              <a:spAutoFit/>
            </a:bodyPr>
            <a:lstStyle/>
            <a:p>
              <a:r>
                <a:rPr lang="en-US" sz="5333" b="1" dirty="0">
                  <a:solidFill>
                    <a:srgbClr val="FF0000"/>
                  </a:solidFill>
                  <a:latin typeface="Seravek Light"/>
                  <a:cs typeface="Seravek Light"/>
                </a:rPr>
                <a:t>?</a:t>
              </a:r>
            </a:p>
          </p:txBody>
        </p:sp>
      </p:grpSp>
      <p:sp>
        <p:nvSpPr>
          <p:cNvPr id="19" name="Hexagon 18">
            <a:extLst>
              <a:ext uri="{FF2B5EF4-FFF2-40B4-BE49-F238E27FC236}">
                <a16:creationId xmlns:a16="http://schemas.microsoft.com/office/drawing/2014/main" id="{387CE175-61C1-65E0-90FB-AF2F20DCAA9E}"/>
              </a:ext>
            </a:extLst>
          </p:cNvPr>
          <p:cNvSpPr/>
          <p:nvPr/>
        </p:nvSpPr>
        <p:spPr>
          <a:xfrm>
            <a:off x="10008786" y="4134743"/>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Hexagon 19">
            <a:extLst>
              <a:ext uri="{FF2B5EF4-FFF2-40B4-BE49-F238E27FC236}">
                <a16:creationId xmlns:a16="http://schemas.microsoft.com/office/drawing/2014/main" id="{25CC36DA-0480-746B-DC31-2CFDF2E6908B}"/>
              </a:ext>
            </a:extLst>
          </p:cNvPr>
          <p:cNvSpPr/>
          <p:nvPr/>
        </p:nvSpPr>
        <p:spPr>
          <a:xfrm>
            <a:off x="10006908" y="2490800"/>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3774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D6AEF-2DAE-364F-B20C-176BEFD434A5}"/>
              </a:ext>
            </a:extLst>
          </p:cNvPr>
          <p:cNvSpPr>
            <a:spLocks noGrp="1"/>
          </p:cNvSpPr>
          <p:nvPr>
            <p:ph type="title"/>
          </p:nvPr>
        </p:nvSpPr>
        <p:spPr/>
        <p:txBody>
          <a:bodyPr/>
          <a:lstStyle/>
          <a:p>
            <a:r>
              <a:rPr lang="en-US" dirty="0"/>
              <a:t>How often does handoff need to happen anyway?</a:t>
            </a:r>
          </a:p>
        </p:txBody>
      </p:sp>
      <p:sp>
        <p:nvSpPr>
          <p:cNvPr id="3" name="Content Placeholder 2">
            <a:extLst>
              <a:ext uri="{FF2B5EF4-FFF2-40B4-BE49-F238E27FC236}">
                <a16:creationId xmlns:a16="http://schemas.microsoft.com/office/drawing/2014/main" id="{AE664885-8B38-6B47-AFBE-36E98CDB40A0}"/>
              </a:ext>
            </a:extLst>
          </p:cNvPr>
          <p:cNvSpPr>
            <a:spLocks noGrp="1"/>
          </p:cNvSpPr>
          <p:nvPr>
            <p:ph idx="1"/>
          </p:nvPr>
        </p:nvSpPr>
        <p:spPr/>
        <p:txBody>
          <a:bodyPr/>
          <a:lstStyle/>
          <a:p>
            <a:r>
              <a:rPr lang="en-US" dirty="0"/>
              <a:t>Really a question of “how big are cells”</a:t>
            </a:r>
          </a:p>
          <a:p>
            <a:endParaRPr lang="en-US" dirty="0"/>
          </a:p>
          <a:p>
            <a:r>
              <a:rPr lang="en-US" dirty="0"/>
              <a:t>A back-of-envelope answer for “Handoffs per 3-minute call”:</a:t>
            </a:r>
          </a:p>
        </p:txBody>
      </p:sp>
      <p:sp>
        <p:nvSpPr>
          <p:cNvPr id="4" name="Slide Number Placeholder 3">
            <a:extLst>
              <a:ext uri="{FF2B5EF4-FFF2-40B4-BE49-F238E27FC236}">
                <a16:creationId xmlns:a16="http://schemas.microsoft.com/office/drawing/2014/main" id="{E1225671-872F-6247-9C55-5F7CF3125FD2}"/>
              </a:ext>
            </a:extLst>
          </p:cNvPr>
          <p:cNvSpPr>
            <a:spLocks noGrp="1"/>
          </p:cNvSpPr>
          <p:nvPr>
            <p:ph type="sldNum" sz="quarter" idx="12"/>
          </p:nvPr>
        </p:nvSpPr>
        <p:spPr/>
        <p:txBody>
          <a:bodyPr/>
          <a:lstStyle/>
          <a:p>
            <a:pPr algn="r"/>
            <a:fld id="{434A358D-2637-E146-A3BD-05BD470B507B}" type="slidenum">
              <a:rPr lang="en-US" smtClean="0"/>
              <a:pPr algn="r"/>
              <a:t>26</a:t>
            </a:fld>
            <a:endParaRPr lang="en-US" dirty="0"/>
          </a:p>
        </p:txBody>
      </p:sp>
      <p:graphicFrame>
        <p:nvGraphicFramePr>
          <p:cNvPr id="5" name="Table 4">
            <a:extLst>
              <a:ext uri="{FF2B5EF4-FFF2-40B4-BE49-F238E27FC236}">
                <a16:creationId xmlns:a16="http://schemas.microsoft.com/office/drawing/2014/main" id="{9533EAFE-1FD0-4C40-A5D7-D4FCA1AB00B1}"/>
              </a:ext>
            </a:extLst>
          </p:cNvPr>
          <p:cNvGraphicFramePr>
            <a:graphicFrameLocks noGrp="1"/>
          </p:cNvGraphicFramePr>
          <p:nvPr/>
        </p:nvGraphicFramePr>
        <p:xfrm>
          <a:off x="609600" y="2718817"/>
          <a:ext cx="10765535" cy="3273240"/>
        </p:xfrm>
        <a:graphic>
          <a:graphicData uri="http://schemas.openxmlformats.org/drawingml/2006/table">
            <a:tbl>
              <a:tblPr firstRow="1" bandRow="1">
                <a:tableStyleId>{69012ECD-51FC-41F1-AA8D-1B2483CD663E}</a:tableStyleId>
              </a:tblPr>
              <a:tblGrid>
                <a:gridCol w="2153107">
                  <a:extLst>
                    <a:ext uri="{9D8B030D-6E8A-4147-A177-3AD203B41FA5}">
                      <a16:colId xmlns:a16="http://schemas.microsoft.com/office/drawing/2014/main" val="1083751725"/>
                    </a:ext>
                  </a:extLst>
                </a:gridCol>
                <a:gridCol w="2153107">
                  <a:extLst>
                    <a:ext uri="{9D8B030D-6E8A-4147-A177-3AD203B41FA5}">
                      <a16:colId xmlns:a16="http://schemas.microsoft.com/office/drawing/2014/main" val="2204800961"/>
                    </a:ext>
                  </a:extLst>
                </a:gridCol>
                <a:gridCol w="2153107">
                  <a:extLst>
                    <a:ext uri="{9D8B030D-6E8A-4147-A177-3AD203B41FA5}">
                      <a16:colId xmlns:a16="http://schemas.microsoft.com/office/drawing/2014/main" val="4049061476"/>
                    </a:ext>
                  </a:extLst>
                </a:gridCol>
                <a:gridCol w="2153107">
                  <a:extLst>
                    <a:ext uri="{9D8B030D-6E8A-4147-A177-3AD203B41FA5}">
                      <a16:colId xmlns:a16="http://schemas.microsoft.com/office/drawing/2014/main" val="3619646399"/>
                    </a:ext>
                  </a:extLst>
                </a:gridCol>
                <a:gridCol w="2153107">
                  <a:extLst>
                    <a:ext uri="{9D8B030D-6E8A-4147-A177-3AD203B41FA5}">
                      <a16:colId xmlns:a16="http://schemas.microsoft.com/office/drawing/2014/main" val="3100517724"/>
                    </a:ext>
                  </a:extLst>
                </a:gridCol>
              </a:tblGrid>
              <a:tr h="509171">
                <a:tc>
                  <a:txBody>
                    <a:bodyPr/>
                    <a:lstStyle/>
                    <a:p>
                      <a:endParaRPr lang="en-US" sz="1600" dirty="0">
                        <a:latin typeface="Seravek" panose="020B0503040000020004" pitchFamily="34" charset="0"/>
                      </a:endParaRPr>
                    </a:p>
                  </a:txBody>
                  <a:tcPr marL="121920" marR="121920" marT="60960" marB="60960"/>
                </a:tc>
                <a:tc>
                  <a:txBody>
                    <a:bodyPr/>
                    <a:lstStyle/>
                    <a:p>
                      <a:r>
                        <a:rPr lang="en-US" sz="1600" dirty="0"/>
                        <a:t>Speed (mph)</a:t>
                      </a:r>
                      <a:endParaRPr lang="en-US" sz="1600" dirty="0">
                        <a:latin typeface="Seravek" panose="020B0503040000020004" pitchFamily="34" charset="0"/>
                      </a:endParaRPr>
                    </a:p>
                  </a:txBody>
                  <a:tcPr marL="121920" marR="121920" marT="60960" marB="60960"/>
                </a:tc>
                <a:tc>
                  <a:txBody>
                    <a:bodyPr/>
                    <a:lstStyle/>
                    <a:p>
                      <a:r>
                        <a:rPr lang="en-US" sz="1600" dirty="0"/>
                        <a:t>Speed (</a:t>
                      </a:r>
                      <a:r>
                        <a:rPr lang="en-US" sz="1600" dirty="0" err="1"/>
                        <a:t>kph</a:t>
                      </a:r>
                      <a:r>
                        <a:rPr lang="en-US" sz="1600" dirty="0"/>
                        <a:t>)</a:t>
                      </a:r>
                      <a:endParaRPr lang="en-US" sz="1600" dirty="0">
                        <a:latin typeface="Seravek" panose="020B0503040000020004" pitchFamily="34" charset="0"/>
                      </a:endParaRPr>
                    </a:p>
                  </a:txBody>
                  <a:tcPr marL="121920" marR="121920" marT="60960" marB="60960"/>
                </a:tc>
                <a:tc>
                  <a:txBody>
                    <a:bodyPr/>
                    <a:lstStyle/>
                    <a:p>
                      <a:r>
                        <a:rPr lang="en-US" sz="1600" dirty="0"/>
                        <a:t>Cell Radius (km)</a:t>
                      </a:r>
                      <a:endParaRPr lang="en-US" sz="1600" dirty="0">
                        <a:latin typeface="Seravek" panose="020B0503040000020004" pitchFamily="34" charset="0"/>
                      </a:endParaRPr>
                    </a:p>
                  </a:txBody>
                  <a:tcPr marL="121920" marR="121920" marT="60960" marB="60960"/>
                </a:tc>
                <a:tc>
                  <a:txBody>
                    <a:bodyPr/>
                    <a:lstStyle/>
                    <a:p>
                      <a:r>
                        <a:rPr lang="en-US" sz="1600" dirty="0"/>
                        <a:t>Handoffs</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338239091"/>
                  </a:ext>
                </a:extLst>
              </a:tr>
              <a:tr h="509171">
                <a:tc>
                  <a:txBody>
                    <a:bodyPr/>
                    <a:lstStyle/>
                    <a:p>
                      <a:r>
                        <a:rPr lang="en-US" sz="1600" dirty="0"/>
                        <a:t>Freeway, rural</a:t>
                      </a:r>
                      <a:endParaRPr lang="en-US" sz="1600" dirty="0">
                        <a:latin typeface="Seravek" panose="020B0503040000020004" pitchFamily="34" charset="0"/>
                      </a:endParaRPr>
                    </a:p>
                  </a:txBody>
                  <a:tcPr marL="121920" marR="121920" marT="60960" marB="60960"/>
                </a:tc>
                <a:tc>
                  <a:txBody>
                    <a:bodyPr/>
                    <a:lstStyle/>
                    <a:p>
                      <a:r>
                        <a:rPr lang="en-US" sz="1600" dirty="0"/>
                        <a:t>65</a:t>
                      </a:r>
                      <a:endParaRPr lang="en-US" sz="1600" dirty="0">
                        <a:latin typeface="Seravek" panose="020B0503040000020004" pitchFamily="34" charset="0"/>
                      </a:endParaRPr>
                    </a:p>
                  </a:txBody>
                  <a:tcPr marL="121920" marR="121920" marT="60960" marB="60960"/>
                </a:tc>
                <a:tc>
                  <a:txBody>
                    <a:bodyPr/>
                    <a:lstStyle/>
                    <a:p>
                      <a:r>
                        <a:rPr lang="en-US" sz="1600" dirty="0"/>
                        <a:t>104</a:t>
                      </a:r>
                      <a:endParaRPr lang="en-US" sz="1600" dirty="0">
                        <a:latin typeface="Seravek" panose="020B0503040000020004" pitchFamily="34" charset="0"/>
                      </a:endParaRPr>
                    </a:p>
                  </a:txBody>
                  <a:tcPr marL="121920" marR="121920" marT="60960" marB="60960"/>
                </a:tc>
                <a:tc>
                  <a:txBody>
                    <a:bodyPr/>
                    <a:lstStyle/>
                    <a:p>
                      <a:r>
                        <a:rPr lang="en-US" sz="1600" dirty="0"/>
                        <a:t>16</a:t>
                      </a:r>
                      <a:endParaRPr lang="en-US" sz="1600" dirty="0">
                        <a:latin typeface="Seravek" panose="020B0503040000020004" pitchFamily="34" charset="0"/>
                      </a:endParaRPr>
                    </a:p>
                  </a:txBody>
                  <a:tcPr marL="121920" marR="121920" marT="60960" marB="60960"/>
                </a:tc>
                <a:tc>
                  <a:txBody>
                    <a:bodyPr/>
                    <a:lstStyle/>
                    <a:p>
                      <a:r>
                        <a:rPr lang="en-US" sz="1600" dirty="0"/>
                        <a:t>0.33</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66179337"/>
                  </a:ext>
                </a:extLst>
              </a:tr>
              <a:tr h="509171">
                <a:tc>
                  <a:txBody>
                    <a:bodyPr/>
                    <a:lstStyle/>
                    <a:p>
                      <a:r>
                        <a:rPr lang="en-US" sz="1600" dirty="0"/>
                        <a:t>Freeway, urban</a:t>
                      </a:r>
                      <a:endParaRPr lang="en-US" sz="1600" dirty="0">
                        <a:latin typeface="Seravek" panose="020B0503040000020004" pitchFamily="34" charset="0"/>
                      </a:endParaRPr>
                    </a:p>
                  </a:txBody>
                  <a:tcPr marL="121920" marR="121920" marT="60960" marB="60960"/>
                </a:tc>
                <a:tc>
                  <a:txBody>
                    <a:bodyPr/>
                    <a:lstStyle/>
                    <a:p>
                      <a:r>
                        <a:rPr lang="en-US" sz="1600" dirty="0"/>
                        <a:t>65</a:t>
                      </a:r>
                      <a:endParaRPr lang="en-US" sz="1600" dirty="0">
                        <a:latin typeface="Seravek" panose="020B0503040000020004" pitchFamily="34" charset="0"/>
                      </a:endParaRPr>
                    </a:p>
                  </a:txBody>
                  <a:tcPr marL="121920" marR="121920" marT="60960" marB="60960"/>
                </a:tc>
                <a:tc>
                  <a:txBody>
                    <a:bodyPr/>
                    <a:lstStyle/>
                    <a:p>
                      <a:r>
                        <a:rPr lang="en-US" sz="1600" dirty="0"/>
                        <a:t>104</a:t>
                      </a:r>
                      <a:endParaRPr lang="en-US" sz="1600" dirty="0">
                        <a:latin typeface="Seravek" panose="020B0503040000020004" pitchFamily="34" charset="0"/>
                      </a:endParaRPr>
                    </a:p>
                  </a:txBody>
                  <a:tcPr marL="121920" marR="121920" marT="60960" marB="60960"/>
                </a:tc>
                <a:tc>
                  <a:txBody>
                    <a:bodyPr/>
                    <a:lstStyle/>
                    <a:p>
                      <a:r>
                        <a:rPr lang="en-US" sz="1600" dirty="0"/>
                        <a:t>1.6</a:t>
                      </a:r>
                      <a:endParaRPr lang="en-US" sz="1600" dirty="0">
                        <a:latin typeface="Seravek" panose="020B0503040000020004" pitchFamily="34" charset="0"/>
                      </a:endParaRPr>
                    </a:p>
                  </a:txBody>
                  <a:tcPr marL="121920" marR="121920" marT="60960" marB="60960"/>
                </a:tc>
                <a:tc>
                  <a:txBody>
                    <a:bodyPr/>
                    <a:lstStyle/>
                    <a:p>
                      <a:r>
                        <a:rPr lang="en-US" sz="1600" dirty="0"/>
                        <a:t>3.25</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2347648983"/>
                  </a:ext>
                </a:extLst>
              </a:tr>
              <a:tr h="727385">
                <a:tc>
                  <a:txBody>
                    <a:bodyPr/>
                    <a:lstStyle/>
                    <a:p>
                      <a:r>
                        <a:rPr lang="en-US" sz="1600" dirty="0"/>
                        <a:t>Surface streets, urban</a:t>
                      </a:r>
                      <a:endParaRPr lang="en-US" sz="1600" dirty="0">
                        <a:latin typeface="Seravek" panose="020B0503040000020004" pitchFamily="34" charset="0"/>
                      </a:endParaRPr>
                    </a:p>
                  </a:txBody>
                  <a:tcPr marL="121920" marR="121920" marT="60960" marB="60960"/>
                </a:tc>
                <a:tc>
                  <a:txBody>
                    <a:bodyPr/>
                    <a:lstStyle/>
                    <a:p>
                      <a:r>
                        <a:rPr lang="en-US" sz="1600" dirty="0"/>
                        <a:t>30</a:t>
                      </a:r>
                      <a:endParaRPr lang="en-US" sz="1600" dirty="0">
                        <a:latin typeface="Seravek" panose="020B0503040000020004" pitchFamily="34" charset="0"/>
                      </a:endParaRPr>
                    </a:p>
                  </a:txBody>
                  <a:tcPr marL="121920" marR="121920" marT="60960" marB="60960"/>
                </a:tc>
                <a:tc>
                  <a:txBody>
                    <a:bodyPr/>
                    <a:lstStyle/>
                    <a:p>
                      <a:r>
                        <a:rPr lang="en-US" sz="1600" dirty="0"/>
                        <a:t>48</a:t>
                      </a:r>
                      <a:endParaRPr lang="en-US" sz="1600" dirty="0">
                        <a:latin typeface="Seravek" panose="020B0503040000020004" pitchFamily="34" charset="0"/>
                      </a:endParaRPr>
                    </a:p>
                  </a:txBody>
                  <a:tcPr marL="121920" marR="121920" marT="60960" marB="60960"/>
                </a:tc>
                <a:tc>
                  <a:txBody>
                    <a:bodyPr/>
                    <a:lstStyle/>
                    <a:p>
                      <a:r>
                        <a:rPr lang="en-US" sz="1600" dirty="0"/>
                        <a:t>1</a:t>
                      </a:r>
                      <a:endParaRPr lang="en-US" sz="1600" dirty="0">
                        <a:latin typeface="Seravek" panose="020B0503040000020004" pitchFamily="34" charset="0"/>
                      </a:endParaRPr>
                    </a:p>
                  </a:txBody>
                  <a:tcPr marL="121920" marR="121920" marT="60960" marB="60960"/>
                </a:tc>
                <a:tc>
                  <a:txBody>
                    <a:bodyPr/>
                    <a:lstStyle/>
                    <a:p>
                      <a:r>
                        <a:rPr lang="en-US" sz="1600" dirty="0"/>
                        <a:t>2.4</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2853847922"/>
                  </a:ext>
                </a:extLst>
              </a:tr>
              <a:tr h="509171">
                <a:tc>
                  <a:txBody>
                    <a:bodyPr/>
                    <a:lstStyle/>
                    <a:p>
                      <a:r>
                        <a:rPr lang="en-US" sz="1600" dirty="0"/>
                        <a:t>Pedestrian, urban</a:t>
                      </a:r>
                      <a:endParaRPr lang="en-US" sz="1600" dirty="0">
                        <a:latin typeface="Seravek" panose="020B0503040000020004" pitchFamily="34" charset="0"/>
                      </a:endParaRPr>
                    </a:p>
                  </a:txBody>
                  <a:tcPr marL="121920" marR="121920" marT="60960" marB="60960"/>
                </a:tc>
                <a:tc>
                  <a:txBody>
                    <a:bodyPr/>
                    <a:lstStyle/>
                    <a:p>
                      <a:r>
                        <a:rPr lang="en-US" sz="1600" dirty="0"/>
                        <a:t>1.5</a:t>
                      </a:r>
                      <a:endParaRPr lang="en-US" sz="1600" dirty="0">
                        <a:latin typeface="Seravek" panose="020B0503040000020004" pitchFamily="34" charset="0"/>
                      </a:endParaRPr>
                    </a:p>
                  </a:txBody>
                  <a:tcPr marL="121920" marR="121920" marT="60960" marB="60960"/>
                </a:tc>
                <a:tc>
                  <a:txBody>
                    <a:bodyPr/>
                    <a:lstStyle/>
                    <a:p>
                      <a:r>
                        <a:rPr lang="en-US" sz="1600" dirty="0"/>
                        <a:t>2.4</a:t>
                      </a:r>
                      <a:endParaRPr lang="en-US" sz="1600" dirty="0">
                        <a:latin typeface="Seravek" panose="020B0503040000020004" pitchFamily="34" charset="0"/>
                      </a:endParaRPr>
                    </a:p>
                  </a:txBody>
                  <a:tcPr marL="121920" marR="121920" marT="60960" marB="60960"/>
                </a:tc>
                <a:tc>
                  <a:txBody>
                    <a:bodyPr/>
                    <a:lstStyle/>
                    <a:p>
                      <a:r>
                        <a:rPr lang="en-US" sz="1600" dirty="0"/>
                        <a:t>1</a:t>
                      </a:r>
                      <a:endParaRPr lang="en-US" sz="1600" dirty="0">
                        <a:latin typeface="Seravek" panose="020B0503040000020004" pitchFamily="34" charset="0"/>
                      </a:endParaRPr>
                    </a:p>
                  </a:txBody>
                  <a:tcPr marL="121920" marR="121920" marT="60960" marB="60960"/>
                </a:tc>
                <a:tc>
                  <a:txBody>
                    <a:bodyPr/>
                    <a:lstStyle/>
                    <a:p>
                      <a:r>
                        <a:rPr lang="en-US" sz="1600" dirty="0"/>
                        <a:t>0.12</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1326655983"/>
                  </a:ext>
                </a:extLst>
              </a:tr>
              <a:tr h="509171">
                <a:tc>
                  <a:txBody>
                    <a:bodyPr/>
                    <a:lstStyle/>
                    <a:p>
                      <a:r>
                        <a:rPr lang="en-US" sz="1600" dirty="0"/>
                        <a:t>Pedestrian, microcell</a:t>
                      </a:r>
                      <a:endParaRPr lang="en-US" sz="1600" dirty="0">
                        <a:latin typeface="Seravek" panose="020B0503040000020004" pitchFamily="34" charset="0"/>
                      </a:endParaRPr>
                    </a:p>
                  </a:txBody>
                  <a:tcPr marL="121920" marR="121920" marT="60960" marB="60960"/>
                </a:tc>
                <a:tc>
                  <a:txBody>
                    <a:bodyPr/>
                    <a:lstStyle/>
                    <a:p>
                      <a:r>
                        <a:rPr lang="en-US" sz="1600" dirty="0"/>
                        <a:t>1.5</a:t>
                      </a:r>
                      <a:endParaRPr lang="en-US" sz="1600" dirty="0">
                        <a:latin typeface="Seravek" panose="020B0503040000020004" pitchFamily="34" charset="0"/>
                      </a:endParaRPr>
                    </a:p>
                  </a:txBody>
                  <a:tcPr marL="121920" marR="121920" marT="60960" marB="60960"/>
                </a:tc>
                <a:tc>
                  <a:txBody>
                    <a:bodyPr/>
                    <a:lstStyle/>
                    <a:p>
                      <a:r>
                        <a:rPr lang="en-US" sz="1600" dirty="0"/>
                        <a:t>2.4</a:t>
                      </a:r>
                      <a:endParaRPr lang="en-US" sz="1600" dirty="0">
                        <a:latin typeface="Seravek" panose="020B0503040000020004" pitchFamily="34" charset="0"/>
                      </a:endParaRPr>
                    </a:p>
                  </a:txBody>
                  <a:tcPr marL="121920" marR="121920" marT="60960" marB="60960"/>
                </a:tc>
                <a:tc>
                  <a:txBody>
                    <a:bodyPr/>
                    <a:lstStyle/>
                    <a:p>
                      <a:r>
                        <a:rPr lang="en-US" sz="1600" dirty="0"/>
                        <a:t>0.1</a:t>
                      </a:r>
                      <a:endParaRPr lang="en-US" sz="1600" dirty="0">
                        <a:latin typeface="Seravek" panose="020B0503040000020004" pitchFamily="34" charset="0"/>
                      </a:endParaRPr>
                    </a:p>
                  </a:txBody>
                  <a:tcPr marL="121920" marR="121920" marT="60960" marB="60960"/>
                </a:tc>
                <a:tc>
                  <a:txBody>
                    <a:bodyPr/>
                    <a:lstStyle/>
                    <a:p>
                      <a:r>
                        <a:rPr lang="en-US" sz="1600" dirty="0"/>
                        <a:t>1.2</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3208712547"/>
                  </a:ext>
                </a:extLst>
              </a:tr>
            </a:tbl>
          </a:graphicData>
        </a:graphic>
      </p:graphicFrame>
      <p:sp>
        <p:nvSpPr>
          <p:cNvPr id="6" name="TextBox 5">
            <a:extLst>
              <a:ext uri="{FF2B5EF4-FFF2-40B4-BE49-F238E27FC236}">
                <a16:creationId xmlns:a16="http://schemas.microsoft.com/office/drawing/2014/main" id="{202DF918-BE15-6540-960A-BB381722B111}"/>
              </a:ext>
            </a:extLst>
          </p:cNvPr>
          <p:cNvSpPr txBox="1"/>
          <p:nvPr/>
        </p:nvSpPr>
        <p:spPr>
          <a:xfrm>
            <a:off x="5758825" y="5992793"/>
            <a:ext cx="5630067"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rPr>
              <a:t>Table data from Arthur H. M. Ross, PhD: </a:t>
            </a:r>
            <a:r>
              <a:rPr lang="en-US" sz="933" i="1" dirty="0">
                <a:solidFill>
                  <a:schemeClr val="bg1">
                    <a:lumMod val="50000"/>
                  </a:schemeClr>
                </a:solidFill>
                <a:latin typeface="Seravek Light"/>
                <a:cs typeface="Seravek Light"/>
                <a:hlinkClick r:id="rId2">
                  <a:extLst>
                    <a:ext uri="{A12FA001-AC4F-418D-AE19-62706E023703}">
                      <ahyp:hlinkClr xmlns:ahyp="http://schemas.microsoft.com/office/drawing/2018/hyperlinkcolor" val="tx"/>
                    </a:ext>
                  </a:extLst>
                </a:hlinkClick>
              </a:rPr>
              <a:t>http://www.cdg.org/technology/cdma_technology/a_ross/handoff.asp</a:t>
            </a:r>
            <a:r>
              <a:rPr lang="en-US" sz="933"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637895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8DF77-CB32-6165-8471-1C910EA1AF6F}"/>
              </a:ext>
            </a:extLst>
          </p:cNvPr>
          <p:cNvSpPr>
            <a:spLocks noGrp="1"/>
          </p:cNvSpPr>
          <p:nvPr>
            <p:ph type="title"/>
          </p:nvPr>
        </p:nvSpPr>
        <p:spPr/>
        <p:txBody>
          <a:bodyPr/>
          <a:lstStyle/>
          <a:p>
            <a:r>
              <a:rPr lang="en-US" dirty="0"/>
              <a:t>Sidebar: bullet trains and airplanes</a:t>
            </a:r>
          </a:p>
        </p:txBody>
      </p:sp>
      <p:sp>
        <p:nvSpPr>
          <p:cNvPr id="3" name="Content Placeholder 2">
            <a:extLst>
              <a:ext uri="{FF2B5EF4-FFF2-40B4-BE49-F238E27FC236}">
                <a16:creationId xmlns:a16="http://schemas.microsoft.com/office/drawing/2014/main" id="{78726123-93C6-095D-5A81-0BE71D619303}"/>
              </a:ext>
            </a:extLst>
          </p:cNvPr>
          <p:cNvSpPr>
            <a:spLocks noGrp="1"/>
          </p:cNvSpPr>
          <p:nvPr>
            <p:ph idx="1"/>
          </p:nvPr>
        </p:nvSpPr>
        <p:spPr/>
        <p:txBody>
          <a:bodyPr>
            <a:normAutofit/>
          </a:bodyPr>
          <a:lstStyle/>
          <a:p>
            <a:r>
              <a:rPr lang="en-US" dirty="0"/>
              <a:t>Commercially operating high-speed rail (~200-400 km/h)</a:t>
            </a:r>
          </a:p>
          <a:p>
            <a:pPr lvl="1"/>
            <a:r>
              <a:rPr lang="en-US" dirty="0"/>
              <a:t>Fastest: 431 km/h (268 mph) – Shanghai Maglev</a:t>
            </a:r>
          </a:p>
          <a:p>
            <a:pPr lvl="1"/>
            <a:endParaRPr lang="en-US" dirty="0"/>
          </a:p>
          <a:p>
            <a:r>
              <a:rPr lang="en-US" dirty="0"/>
              <a:t>Commercial airlines (~800-1200 km/h)</a:t>
            </a:r>
          </a:p>
          <a:p>
            <a:pPr lvl="1"/>
            <a:r>
              <a:rPr lang="en-US" dirty="0"/>
              <a:t>Standard: 988 km/h (614 mph) – Boeing 747</a:t>
            </a:r>
          </a:p>
          <a:p>
            <a:pPr lvl="1"/>
            <a:r>
              <a:rPr lang="en-US" dirty="0"/>
              <a:t>Fastest: 2180 km/h (1354 mph) – Concorde (no longer operational)</a:t>
            </a:r>
          </a:p>
          <a:p>
            <a:pPr lvl="1"/>
            <a:endParaRPr lang="en-US" dirty="0"/>
          </a:p>
          <a:p>
            <a:pPr lvl="1"/>
            <a:endParaRPr lang="en-US" dirty="0"/>
          </a:p>
          <a:p>
            <a:r>
              <a:rPr lang="en-US" dirty="0"/>
              <a:t>5G specs seem to support up to 500 km/h</a:t>
            </a:r>
          </a:p>
          <a:p>
            <a:pPr lvl="1"/>
            <a:r>
              <a:rPr lang="en-US" dirty="0"/>
              <a:t>Per prior chart: ~1.5 handoffs per 3 minute call</a:t>
            </a:r>
          </a:p>
          <a:p>
            <a:pPr lvl="1"/>
            <a:r>
              <a:rPr lang="en-US" dirty="0"/>
              <a:t>Less impactful for non-real-time internet browsing</a:t>
            </a:r>
          </a:p>
        </p:txBody>
      </p:sp>
      <p:sp>
        <p:nvSpPr>
          <p:cNvPr id="4" name="Slide Number Placeholder 3">
            <a:extLst>
              <a:ext uri="{FF2B5EF4-FFF2-40B4-BE49-F238E27FC236}">
                <a16:creationId xmlns:a16="http://schemas.microsoft.com/office/drawing/2014/main" id="{4494920C-0093-BD77-DC87-919B9C5CAB4B}"/>
              </a:ext>
            </a:extLst>
          </p:cNvPr>
          <p:cNvSpPr>
            <a:spLocks noGrp="1"/>
          </p:cNvSpPr>
          <p:nvPr>
            <p:ph type="sldNum" sz="quarter" idx="12"/>
          </p:nvPr>
        </p:nvSpPr>
        <p:spPr/>
        <p:txBody>
          <a:bodyPr/>
          <a:lstStyle/>
          <a:p>
            <a:fld id="{0778C724-3839-4D76-A707-B4C23905D055}" type="slidenum">
              <a:rPr lang="en-US" smtClean="0"/>
              <a:t>27</a:t>
            </a:fld>
            <a:endParaRPr lang="en-US"/>
          </a:p>
        </p:txBody>
      </p:sp>
    </p:spTree>
    <p:extLst>
      <p:ext uri="{BB962C8B-B14F-4D97-AF65-F5344CB8AC3E}">
        <p14:creationId xmlns:p14="http://schemas.microsoft.com/office/powerpoint/2010/main" val="1401967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16BDA-FA5C-1245-97E1-32B2A8810291}"/>
              </a:ext>
            </a:extLst>
          </p:cNvPr>
          <p:cNvSpPr>
            <a:spLocks noGrp="1"/>
          </p:cNvSpPr>
          <p:nvPr>
            <p:ph type="title"/>
          </p:nvPr>
        </p:nvSpPr>
        <p:spPr/>
        <p:txBody>
          <a:bodyPr/>
          <a:lstStyle/>
          <a:p>
            <a:r>
              <a:rPr lang="en-US" dirty="0"/>
              <a:t>Introducing 1G! (First Generation)</a:t>
            </a:r>
          </a:p>
        </p:txBody>
      </p:sp>
      <p:sp>
        <p:nvSpPr>
          <p:cNvPr id="3" name="Content Placeholder 2">
            <a:extLst>
              <a:ext uri="{FF2B5EF4-FFF2-40B4-BE49-F238E27FC236}">
                <a16:creationId xmlns:a16="http://schemas.microsoft.com/office/drawing/2014/main" id="{D41A3296-A715-C741-A150-2A7371FA89A0}"/>
              </a:ext>
            </a:extLst>
          </p:cNvPr>
          <p:cNvSpPr>
            <a:spLocks noGrp="1"/>
          </p:cNvSpPr>
          <p:nvPr>
            <p:ph idx="1"/>
          </p:nvPr>
        </p:nvSpPr>
        <p:spPr/>
        <p:txBody>
          <a:bodyPr/>
          <a:lstStyle/>
          <a:p>
            <a:r>
              <a:rPr lang="en-US" dirty="0"/>
              <a:t>AMPS — Advanced Mobile Phone Service (circa 1983)</a:t>
            </a:r>
          </a:p>
          <a:p>
            <a:pPr lvl="1"/>
            <a:r>
              <a:rPr lang="en-US" dirty="0"/>
              <a:t>Other 1G’s:</a:t>
            </a:r>
          </a:p>
          <a:p>
            <a:pPr lvl="2"/>
            <a:r>
              <a:rPr lang="en-US" dirty="0"/>
              <a:t>Nordic Mobile Telephone (NMT) — Nordics, Eastern Europe, Russia</a:t>
            </a:r>
          </a:p>
          <a:p>
            <a:pPr lvl="2"/>
            <a:r>
              <a:rPr lang="en-US" dirty="0"/>
              <a:t>Total Access Communications System (TACS) — UK, West Germany, Portugal South Africa</a:t>
            </a:r>
          </a:p>
          <a:p>
            <a:pPr lvl="2"/>
            <a:r>
              <a:rPr lang="en-US" dirty="0" err="1"/>
              <a:t>Radiocom</a:t>
            </a:r>
            <a:r>
              <a:rPr lang="en-US" dirty="0"/>
              <a:t> 2000 — France</a:t>
            </a:r>
          </a:p>
          <a:p>
            <a:pPr lvl="2"/>
            <a:endParaRPr lang="en-US" dirty="0"/>
          </a:p>
          <a:p>
            <a:pPr lvl="2"/>
            <a:endParaRPr lang="en-US" dirty="0"/>
          </a:p>
          <a:p>
            <a:r>
              <a:rPr lang="en-US" dirty="0"/>
              <a:t>1G is defined by:</a:t>
            </a:r>
          </a:p>
          <a:p>
            <a:pPr lvl="1"/>
            <a:r>
              <a:rPr lang="en-US" dirty="0"/>
              <a:t>Analog voice channels</a:t>
            </a:r>
          </a:p>
          <a:p>
            <a:pPr lvl="1"/>
            <a:r>
              <a:rPr lang="en-US" dirty="0"/>
              <a:t>Established by </a:t>
            </a:r>
            <a:r>
              <a:rPr lang="en-US" dirty="0">
                <a:solidFill>
                  <a:srgbClr val="FF0000"/>
                </a:solidFill>
              </a:rPr>
              <a:t>digital</a:t>
            </a:r>
            <a:r>
              <a:rPr lang="en-US" dirty="0"/>
              <a:t> control channel  </a:t>
            </a:r>
            <a:r>
              <a:rPr lang="en-US" dirty="0">
                <a:solidFill>
                  <a:srgbClr val="FF0000"/>
                </a:solidFill>
                <a:sym typeface="Wingdings" pitchFamily="2" charset="2"/>
              </a:rPr>
              <a:t>  </a:t>
            </a:r>
            <a:r>
              <a:rPr lang="en-US" b="1" dirty="0">
                <a:solidFill>
                  <a:srgbClr val="FF0000"/>
                </a:solidFill>
                <a:sym typeface="Wingdings" pitchFamily="2" charset="2"/>
              </a:rPr>
              <a:t>handoffs</a:t>
            </a:r>
            <a:endParaRPr lang="en-US" dirty="0">
              <a:solidFill>
                <a:srgbClr val="FF0000"/>
              </a:solidFill>
            </a:endParaRPr>
          </a:p>
        </p:txBody>
      </p:sp>
      <p:sp>
        <p:nvSpPr>
          <p:cNvPr id="4" name="Slide Number Placeholder 3">
            <a:extLst>
              <a:ext uri="{FF2B5EF4-FFF2-40B4-BE49-F238E27FC236}">
                <a16:creationId xmlns:a16="http://schemas.microsoft.com/office/drawing/2014/main" id="{8CD8496A-6D2D-F341-BEF6-C6FD0AA45B0F}"/>
              </a:ext>
            </a:extLst>
          </p:cNvPr>
          <p:cNvSpPr>
            <a:spLocks noGrp="1"/>
          </p:cNvSpPr>
          <p:nvPr>
            <p:ph type="sldNum" sz="quarter" idx="12"/>
          </p:nvPr>
        </p:nvSpPr>
        <p:spPr/>
        <p:txBody>
          <a:bodyPr/>
          <a:lstStyle/>
          <a:p>
            <a:pPr algn="r"/>
            <a:fld id="{434A358D-2637-E146-A3BD-05BD470B507B}" type="slidenum">
              <a:rPr lang="en-US" smtClean="0"/>
              <a:pPr algn="r"/>
              <a:t>28</a:t>
            </a:fld>
            <a:endParaRPr lang="en-US" dirty="0"/>
          </a:p>
        </p:txBody>
      </p:sp>
    </p:spTree>
    <p:extLst>
      <p:ext uri="{BB962C8B-B14F-4D97-AF65-F5344CB8AC3E}">
        <p14:creationId xmlns:p14="http://schemas.microsoft.com/office/powerpoint/2010/main" val="1224267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813D-904B-6F49-A14A-5A1897086555}"/>
              </a:ext>
            </a:extLst>
          </p:cNvPr>
          <p:cNvSpPr>
            <a:spLocks noGrp="1"/>
          </p:cNvSpPr>
          <p:nvPr>
            <p:ph type="title"/>
          </p:nvPr>
        </p:nvSpPr>
        <p:spPr/>
        <p:txBody>
          <a:bodyPr/>
          <a:lstStyle/>
          <a:p>
            <a:r>
              <a:rPr lang="en-US" dirty="0"/>
              <a:t>Break + Discussion: How to implement handoff?</a:t>
            </a:r>
          </a:p>
        </p:txBody>
      </p:sp>
      <p:sp>
        <p:nvSpPr>
          <p:cNvPr id="3" name="Content Placeholder 2">
            <a:extLst>
              <a:ext uri="{FF2B5EF4-FFF2-40B4-BE49-F238E27FC236}">
                <a16:creationId xmlns:a16="http://schemas.microsoft.com/office/drawing/2014/main" id="{225A81D8-B305-E448-8C23-928C4F674FD6}"/>
              </a:ext>
            </a:extLst>
          </p:cNvPr>
          <p:cNvSpPr>
            <a:spLocks noGrp="1"/>
          </p:cNvSpPr>
          <p:nvPr>
            <p:ph idx="1"/>
          </p:nvPr>
        </p:nvSpPr>
        <p:spPr>
          <a:xfrm>
            <a:off x="609599" y="1600201"/>
            <a:ext cx="6838156" cy="4525963"/>
          </a:xfrm>
        </p:spPr>
        <p:txBody>
          <a:bodyPr/>
          <a:lstStyle/>
          <a:p>
            <a:r>
              <a:rPr lang="en-US" dirty="0"/>
              <a:t>&lt;brainstorm&gt;</a:t>
            </a:r>
          </a:p>
        </p:txBody>
      </p:sp>
      <p:sp>
        <p:nvSpPr>
          <p:cNvPr id="4" name="Slide Number Placeholder 3">
            <a:extLst>
              <a:ext uri="{FF2B5EF4-FFF2-40B4-BE49-F238E27FC236}">
                <a16:creationId xmlns:a16="http://schemas.microsoft.com/office/drawing/2014/main" id="{EBF6C468-74EE-F34D-B34B-0204DF0A4258}"/>
              </a:ext>
            </a:extLst>
          </p:cNvPr>
          <p:cNvSpPr>
            <a:spLocks noGrp="1"/>
          </p:cNvSpPr>
          <p:nvPr>
            <p:ph type="sldNum" sz="quarter" idx="12"/>
          </p:nvPr>
        </p:nvSpPr>
        <p:spPr/>
        <p:txBody>
          <a:bodyPr/>
          <a:lstStyle/>
          <a:p>
            <a:pPr algn="r"/>
            <a:fld id="{434A358D-2637-E146-A3BD-05BD470B507B}" type="slidenum">
              <a:rPr lang="en-US" smtClean="0"/>
              <a:pPr algn="r"/>
              <a:t>29</a:t>
            </a:fld>
            <a:endParaRPr lang="en-US" dirty="0"/>
          </a:p>
        </p:txBody>
      </p:sp>
      <p:pic>
        <p:nvPicPr>
          <p:cNvPr id="5" name="Picture 4">
            <a:extLst>
              <a:ext uri="{FF2B5EF4-FFF2-40B4-BE49-F238E27FC236}">
                <a16:creationId xmlns:a16="http://schemas.microsoft.com/office/drawing/2014/main" id="{08E0841E-B5F8-754D-BE91-A3FB15F8E5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1232" y="1600201"/>
            <a:ext cx="4011168" cy="3087963"/>
          </a:xfrm>
          <a:prstGeom prst="rect">
            <a:avLst/>
          </a:prstGeom>
        </p:spPr>
      </p:pic>
      <p:pic>
        <p:nvPicPr>
          <p:cNvPr id="6" name="Picture 5">
            <a:extLst>
              <a:ext uri="{FF2B5EF4-FFF2-40B4-BE49-F238E27FC236}">
                <a16:creationId xmlns:a16="http://schemas.microsoft.com/office/drawing/2014/main" id="{8B71C8A2-5CE1-B94E-A487-299893E87D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77419" y="3062305"/>
            <a:ext cx="447725" cy="1008391"/>
          </a:xfrm>
          <a:prstGeom prst="rect">
            <a:avLst/>
          </a:prstGeom>
        </p:spPr>
      </p:pic>
      <p:pic>
        <p:nvPicPr>
          <p:cNvPr id="8" name="Picture 7">
            <a:extLst>
              <a:ext uri="{FF2B5EF4-FFF2-40B4-BE49-F238E27FC236}">
                <a16:creationId xmlns:a16="http://schemas.microsoft.com/office/drawing/2014/main" id="{0395AEB7-A42F-FB43-BA2E-FE313D5868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62207" y="2163949"/>
            <a:ext cx="447725" cy="1008391"/>
          </a:xfrm>
          <a:prstGeom prst="rect">
            <a:avLst/>
          </a:prstGeom>
        </p:spPr>
      </p:pic>
      <p:sp>
        <p:nvSpPr>
          <p:cNvPr id="9" name="Hexagon 8">
            <a:extLst>
              <a:ext uri="{FF2B5EF4-FFF2-40B4-BE49-F238E27FC236}">
                <a16:creationId xmlns:a16="http://schemas.microsoft.com/office/drawing/2014/main" id="{C9A4C81A-85E7-A348-8EAF-0B0D32E9F732}"/>
              </a:ext>
            </a:extLst>
          </p:cNvPr>
          <p:cNvSpPr/>
          <p:nvPr/>
        </p:nvSpPr>
        <p:spPr>
          <a:xfrm>
            <a:off x="7756328" y="1736160"/>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Hexagon 10">
            <a:extLst>
              <a:ext uri="{FF2B5EF4-FFF2-40B4-BE49-F238E27FC236}">
                <a16:creationId xmlns:a16="http://schemas.microsoft.com/office/drawing/2014/main" id="{FCEA8579-2323-E34A-B014-5343A8838216}"/>
              </a:ext>
            </a:extLst>
          </p:cNvPr>
          <p:cNvSpPr/>
          <p:nvPr/>
        </p:nvSpPr>
        <p:spPr>
          <a:xfrm>
            <a:off x="9233408" y="2603332"/>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22" name="Straight Arrow Connector 21">
            <a:extLst>
              <a:ext uri="{FF2B5EF4-FFF2-40B4-BE49-F238E27FC236}">
                <a16:creationId xmlns:a16="http://schemas.microsoft.com/office/drawing/2014/main" id="{18B3D57A-C2EB-3742-B012-14E5099BA33B}"/>
              </a:ext>
            </a:extLst>
          </p:cNvPr>
          <p:cNvCxnSpPr>
            <a:cxnSpLocks/>
          </p:cNvCxnSpPr>
          <p:nvPr/>
        </p:nvCxnSpPr>
        <p:spPr>
          <a:xfrm flipV="1">
            <a:off x="9280003" y="2905155"/>
            <a:ext cx="735808" cy="15714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50901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EF959-C62E-4F8A-8D4C-BEF087A77FAC}"/>
              </a:ext>
            </a:extLst>
          </p:cNvPr>
          <p:cNvSpPr>
            <a:spLocks noGrp="1"/>
          </p:cNvSpPr>
          <p:nvPr>
            <p:ph type="title"/>
          </p:nvPr>
        </p:nvSpPr>
        <p:spPr/>
        <p:txBody>
          <a:bodyPr/>
          <a:lstStyle/>
          <a:p>
            <a:r>
              <a:rPr lang="en-US" dirty="0"/>
              <a:t>Today’s Goals</a:t>
            </a:r>
          </a:p>
        </p:txBody>
      </p:sp>
      <p:sp>
        <p:nvSpPr>
          <p:cNvPr id="3" name="Content Placeholder 2">
            <a:extLst>
              <a:ext uri="{FF2B5EF4-FFF2-40B4-BE49-F238E27FC236}">
                <a16:creationId xmlns:a16="http://schemas.microsoft.com/office/drawing/2014/main" id="{D7EDBE37-7B8E-47BF-A4AD-CD288F601EC9}"/>
              </a:ext>
            </a:extLst>
          </p:cNvPr>
          <p:cNvSpPr>
            <a:spLocks noGrp="1"/>
          </p:cNvSpPr>
          <p:nvPr>
            <p:ph idx="1"/>
          </p:nvPr>
        </p:nvSpPr>
        <p:spPr>
          <a:xfrm>
            <a:off x="607594" y="1143000"/>
            <a:ext cx="11584405" cy="5029200"/>
          </a:xfrm>
        </p:spPr>
        <p:txBody>
          <a:bodyPr>
            <a:normAutofit/>
          </a:bodyPr>
          <a:lstStyle/>
          <a:p>
            <a:r>
              <a:rPr lang="en-US" dirty="0"/>
              <a:t>Introduction to the Wide-area communication space</a:t>
            </a:r>
          </a:p>
          <a:p>
            <a:endParaRPr lang="en-US" dirty="0"/>
          </a:p>
          <a:p>
            <a:r>
              <a:rPr lang="en-US" dirty="0"/>
              <a:t>Understand fundamentals of cellular technology</a:t>
            </a:r>
          </a:p>
          <a:p>
            <a:endParaRPr lang="en-US" dirty="0"/>
          </a:p>
          <a:p>
            <a:r>
              <a:rPr lang="en-US" dirty="0"/>
              <a:t>Learn how “older” cellular technology works</a:t>
            </a:r>
          </a:p>
          <a:p>
            <a:pPr lvl="1"/>
            <a:r>
              <a:rPr lang="en-US" dirty="0"/>
              <a:t>And why it is relevant to the IoT today</a:t>
            </a:r>
          </a:p>
          <a:p>
            <a:pPr lvl="1"/>
            <a:endParaRPr lang="en-US" dirty="0"/>
          </a:p>
          <a:p>
            <a:pPr lvl="1"/>
            <a:endParaRPr lang="en-US" dirty="0"/>
          </a:p>
          <a:p>
            <a:r>
              <a:rPr lang="en-US" sz="2200" dirty="0"/>
              <a:t>Good video overview of cellular: </a:t>
            </a:r>
            <a:r>
              <a:rPr lang="en-US" sz="2200" dirty="0">
                <a:hlinkClick r:id="rId2"/>
              </a:rPr>
              <a:t>https://www.youtube.com/watch?v=0faCad2kKeg</a:t>
            </a:r>
            <a:endParaRPr lang="en-US" sz="2200" dirty="0"/>
          </a:p>
          <a:p>
            <a:pPr lvl="1"/>
            <a:r>
              <a:rPr lang="en-US" sz="2200" dirty="0"/>
              <a:t>(we watched a few minutes of this on modulation earlier in class)</a:t>
            </a:r>
          </a:p>
        </p:txBody>
      </p:sp>
      <p:sp>
        <p:nvSpPr>
          <p:cNvPr id="4" name="Slide Number Placeholder 3">
            <a:extLst>
              <a:ext uri="{FF2B5EF4-FFF2-40B4-BE49-F238E27FC236}">
                <a16:creationId xmlns:a16="http://schemas.microsoft.com/office/drawing/2014/main" id="{3B366CAC-B34E-4A3F-AB6B-24F84A057246}"/>
              </a:ext>
            </a:extLst>
          </p:cNvPr>
          <p:cNvSpPr>
            <a:spLocks noGrp="1"/>
          </p:cNvSpPr>
          <p:nvPr>
            <p:ph type="sldNum" sz="quarter" idx="12"/>
          </p:nvPr>
        </p:nvSpPr>
        <p:spPr/>
        <p:txBody>
          <a:bodyPr/>
          <a:lstStyle/>
          <a:p>
            <a:fld id="{0778C724-3839-4D76-A707-B4C23905D055}" type="slidenum">
              <a:rPr lang="en-US" smtClean="0"/>
              <a:t>3</a:t>
            </a:fld>
            <a:endParaRPr lang="en-US"/>
          </a:p>
        </p:txBody>
      </p:sp>
    </p:spTree>
    <p:extLst>
      <p:ext uri="{BB962C8B-B14F-4D97-AF65-F5344CB8AC3E}">
        <p14:creationId xmlns:p14="http://schemas.microsoft.com/office/powerpoint/2010/main" val="2609719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813D-904B-6F49-A14A-5A1897086555}"/>
              </a:ext>
            </a:extLst>
          </p:cNvPr>
          <p:cNvSpPr>
            <a:spLocks noGrp="1"/>
          </p:cNvSpPr>
          <p:nvPr>
            <p:ph type="title"/>
          </p:nvPr>
        </p:nvSpPr>
        <p:spPr/>
        <p:txBody>
          <a:bodyPr/>
          <a:lstStyle/>
          <a:p>
            <a:r>
              <a:rPr lang="en-US" dirty="0"/>
              <a:t>How does AMPS implement handoff?</a:t>
            </a:r>
          </a:p>
        </p:txBody>
      </p:sp>
      <p:sp>
        <p:nvSpPr>
          <p:cNvPr id="3" name="Content Placeholder 2">
            <a:extLst>
              <a:ext uri="{FF2B5EF4-FFF2-40B4-BE49-F238E27FC236}">
                <a16:creationId xmlns:a16="http://schemas.microsoft.com/office/drawing/2014/main" id="{225A81D8-B305-E448-8C23-928C4F674FD6}"/>
              </a:ext>
            </a:extLst>
          </p:cNvPr>
          <p:cNvSpPr>
            <a:spLocks noGrp="1"/>
          </p:cNvSpPr>
          <p:nvPr>
            <p:ph idx="1"/>
          </p:nvPr>
        </p:nvSpPr>
        <p:spPr>
          <a:xfrm>
            <a:off x="609601" y="1600201"/>
            <a:ext cx="7032284" cy="4525963"/>
          </a:xfrm>
        </p:spPr>
        <p:txBody>
          <a:bodyPr/>
          <a:lstStyle/>
          <a:p>
            <a:r>
              <a:rPr lang="en-US" dirty="0"/>
              <a:t>Base station detects weak signal</a:t>
            </a:r>
          </a:p>
          <a:p>
            <a:r>
              <a:rPr lang="en-US" dirty="0"/>
              <a:t>Base station tells mobile about new, better tower</a:t>
            </a:r>
          </a:p>
          <a:p>
            <a:r>
              <a:rPr lang="en-US" dirty="0"/>
              <a:t>Base station sends cutover trigger</a:t>
            </a:r>
          </a:p>
          <a:p>
            <a:endParaRPr lang="en-US" dirty="0"/>
          </a:p>
          <a:p>
            <a:r>
              <a:rPr lang="en-US" dirty="0"/>
              <a:t>Lots bad about this:</a:t>
            </a:r>
          </a:p>
          <a:p>
            <a:pPr lvl="1"/>
            <a:r>
              <a:rPr lang="en-US" dirty="0"/>
              <a:t>No `make before break` — many drops!</a:t>
            </a:r>
          </a:p>
          <a:p>
            <a:pPr lvl="1"/>
            <a:r>
              <a:rPr lang="en-US" dirty="0"/>
              <a:t>Mobile has better estimates than base station</a:t>
            </a:r>
          </a:p>
        </p:txBody>
      </p:sp>
      <p:sp>
        <p:nvSpPr>
          <p:cNvPr id="4" name="Slide Number Placeholder 3">
            <a:extLst>
              <a:ext uri="{FF2B5EF4-FFF2-40B4-BE49-F238E27FC236}">
                <a16:creationId xmlns:a16="http://schemas.microsoft.com/office/drawing/2014/main" id="{EBF6C468-74EE-F34D-B34B-0204DF0A4258}"/>
              </a:ext>
            </a:extLst>
          </p:cNvPr>
          <p:cNvSpPr>
            <a:spLocks noGrp="1"/>
          </p:cNvSpPr>
          <p:nvPr>
            <p:ph type="sldNum" sz="quarter" idx="12"/>
          </p:nvPr>
        </p:nvSpPr>
        <p:spPr/>
        <p:txBody>
          <a:bodyPr/>
          <a:lstStyle/>
          <a:p>
            <a:pPr algn="r"/>
            <a:fld id="{434A358D-2637-E146-A3BD-05BD470B507B}" type="slidenum">
              <a:rPr lang="en-US" smtClean="0"/>
              <a:pPr algn="r"/>
              <a:t>30</a:t>
            </a:fld>
            <a:endParaRPr lang="en-US" dirty="0"/>
          </a:p>
        </p:txBody>
      </p:sp>
      <p:pic>
        <p:nvPicPr>
          <p:cNvPr id="5" name="Picture 4">
            <a:extLst>
              <a:ext uri="{FF2B5EF4-FFF2-40B4-BE49-F238E27FC236}">
                <a16:creationId xmlns:a16="http://schemas.microsoft.com/office/drawing/2014/main" id="{08E0841E-B5F8-754D-BE91-A3FB15F8E5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1232" y="1600201"/>
            <a:ext cx="4011168" cy="3087963"/>
          </a:xfrm>
          <a:prstGeom prst="rect">
            <a:avLst/>
          </a:prstGeom>
        </p:spPr>
      </p:pic>
      <p:pic>
        <p:nvPicPr>
          <p:cNvPr id="6" name="Picture 5">
            <a:extLst>
              <a:ext uri="{FF2B5EF4-FFF2-40B4-BE49-F238E27FC236}">
                <a16:creationId xmlns:a16="http://schemas.microsoft.com/office/drawing/2014/main" id="{8B71C8A2-5CE1-B94E-A487-299893E87D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77419" y="3062305"/>
            <a:ext cx="447725" cy="1008391"/>
          </a:xfrm>
          <a:prstGeom prst="rect">
            <a:avLst/>
          </a:prstGeom>
        </p:spPr>
      </p:pic>
      <p:pic>
        <p:nvPicPr>
          <p:cNvPr id="8" name="Picture 7">
            <a:extLst>
              <a:ext uri="{FF2B5EF4-FFF2-40B4-BE49-F238E27FC236}">
                <a16:creationId xmlns:a16="http://schemas.microsoft.com/office/drawing/2014/main" id="{0395AEB7-A42F-FB43-BA2E-FE313D5868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62207" y="2163949"/>
            <a:ext cx="447725" cy="1008391"/>
          </a:xfrm>
          <a:prstGeom prst="rect">
            <a:avLst/>
          </a:prstGeom>
        </p:spPr>
      </p:pic>
      <p:sp>
        <p:nvSpPr>
          <p:cNvPr id="9" name="Hexagon 8">
            <a:extLst>
              <a:ext uri="{FF2B5EF4-FFF2-40B4-BE49-F238E27FC236}">
                <a16:creationId xmlns:a16="http://schemas.microsoft.com/office/drawing/2014/main" id="{C9A4C81A-85E7-A348-8EAF-0B0D32E9F732}"/>
              </a:ext>
            </a:extLst>
          </p:cNvPr>
          <p:cNvSpPr/>
          <p:nvPr/>
        </p:nvSpPr>
        <p:spPr>
          <a:xfrm>
            <a:off x="7756328" y="1736160"/>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Hexagon 10">
            <a:extLst>
              <a:ext uri="{FF2B5EF4-FFF2-40B4-BE49-F238E27FC236}">
                <a16:creationId xmlns:a16="http://schemas.microsoft.com/office/drawing/2014/main" id="{FCEA8579-2323-E34A-B014-5343A8838216}"/>
              </a:ext>
            </a:extLst>
          </p:cNvPr>
          <p:cNvSpPr/>
          <p:nvPr/>
        </p:nvSpPr>
        <p:spPr>
          <a:xfrm>
            <a:off x="9233408" y="2603332"/>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22" name="Straight Arrow Connector 21">
            <a:extLst>
              <a:ext uri="{FF2B5EF4-FFF2-40B4-BE49-F238E27FC236}">
                <a16:creationId xmlns:a16="http://schemas.microsoft.com/office/drawing/2014/main" id="{18B3D57A-C2EB-3742-B012-14E5099BA33B}"/>
              </a:ext>
            </a:extLst>
          </p:cNvPr>
          <p:cNvCxnSpPr>
            <a:cxnSpLocks/>
          </p:cNvCxnSpPr>
          <p:nvPr/>
        </p:nvCxnSpPr>
        <p:spPr>
          <a:xfrm flipV="1">
            <a:off x="9280003" y="2905155"/>
            <a:ext cx="735808" cy="15714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327452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C36E-BAFE-0744-A41D-7E9FA34F3DE0}"/>
              </a:ext>
            </a:extLst>
          </p:cNvPr>
          <p:cNvSpPr>
            <a:spLocks noGrp="1"/>
          </p:cNvSpPr>
          <p:nvPr>
            <p:ph type="title"/>
          </p:nvPr>
        </p:nvSpPr>
        <p:spPr/>
        <p:txBody>
          <a:bodyPr/>
          <a:lstStyle/>
          <a:p>
            <a:r>
              <a:rPr lang="en-US" dirty="0"/>
              <a:t>Spatial division in practice</a:t>
            </a:r>
          </a:p>
        </p:txBody>
      </p:sp>
      <p:sp>
        <p:nvSpPr>
          <p:cNvPr id="3" name="Content Placeholder 2">
            <a:extLst>
              <a:ext uri="{FF2B5EF4-FFF2-40B4-BE49-F238E27FC236}">
                <a16:creationId xmlns:a16="http://schemas.microsoft.com/office/drawing/2014/main" id="{682C11F1-39A9-8B4F-8877-C4DCF942B482}"/>
              </a:ext>
            </a:extLst>
          </p:cNvPr>
          <p:cNvSpPr>
            <a:spLocks noGrp="1"/>
          </p:cNvSpPr>
          <p:nvPr>
            <p:ph idx="1"/>
          </p:nvPr>
        </p:nvSpPr>
        <p:spPr>
          <a:xfrm>
            <a:off x="609602" y="1600201"/>
            <a:ext cx="5754029" cy="4525963"/>
          </a:xfrm>
        </p:spPr>
        <p:txBody>
          <a:bodyPr/>
          <a:lstStyle/>
          <a:p>
            <a:r>
              <a:rPr lang="en-US" dirty="0"/>
              <a:t>Directional antennas at tessellation corners provide redundant coverage [robustness!]</a:t>
            </a:r>
          </a:p>
        </p:txBody>
      </p:sp>
      <p:sp>
        <p:nvSpPr>
          <p:cNvPr id="4" name="Slide Number Placeholder 3">
            <a:extLst>
              <a:ext uri="{FF2B5EF4-FFF2-40B4-BE49-F238E27FC236}">
                <a16:creationId xmlns:a16="http://schemas.microsoft.com/office/drawing/2014/main" id="{C5F84E3B-CD72-2D44-82FF-D5F5186FD72F}"/>
              </a:ext>
            </a:extLst>
          </p:cNvPr>
          <p:cNvSpPr>
            <a:spLocks noGrp="1"/>
          </p:cNvSpPr>
          <p:nvPr>
            <p:ph type="sldNum" sz="quarter" idx="12"/>
          </p:nvPr>
        </p:nvSpPr>
        <p:spPr/>
        <p:txBody>
          <a:bodyPr/>
          <a:lstStyle/>
          <a:p>
            <a:pPr algn="r"/>
            <a:fld id="{434A358D-2637-E146-A3BD-05BD470B507B}" type="slidenum">
              <a:rPr lang="en-US" smtClean="0"/>
              <a:pPr algn="r"/>
              <a:t>31</a:t>
            </a:fld>
            <a:endParaRPr lang="en-US" dirty="0"/>
          </a:p>
        </p:txBody>
      </p:sp>
      <p:pic>
        <p:nvPicPr>
          <p:cNvPr id="6" name="Picture 5">
            <a:extLst>
              <a:ext uri="{FF2B5EF4-FFF2-40B4-BE49-F238E27FC236}">
                <a16:creationId xmlns:a16="http://schemas.microsoft.com/office/drawing/2014/main" id="{E6F4C214-1F75-1A45-9A9F-C78276E6E1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73640" y="3613606"/>
            <a:ext cx="447725" cy="1008391"/>
          </a:xfrm>
          <a:prstGeom prst="rect">
            <a:avLst/>
          </a:prstGeom>
        </p:spPr>
      </p:pic>
      <p:sp>
        <p:nvSpPr>
          <p:cNvPr id="7" name="Hexagon 6">
            <a:extLst>
              <a:ext uri="{FF2B5EF4-FFF2-40B4-BE49-F238E27FC236}">
                <a16:creationId xmlns:a16="http://schemas.microsoft.com/office/drawing/2014/main" id="{154EF546-28A8-B342-9A1D-419A3B6B41AC}"/>
              </a:ext>
            </a:extLst>
          </p:cNvPr>
          <p:cNvSpPr/>
          <p:nvPr/>
        </p:nvSpPr>
        <p:spPr>
          <a:xfrm>
            <a:off x="1667762" y="3185817"/>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0ADDF2F4-C88C-4B42-B121-8C2025CA9C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3502" y="2723351"/>
            <a:ext cx="447725" cy="1008391"/>
          </a:xfrm>
          <a:prstGeom prst="rect">
            <a:avLst/>
          </a:prstGeom>
        </p:spPr>
      </p:pic>
      <p:pic>
        <p:nvPicPr>
          <p:cNvPr id="12" name="Picture 11">
            <a:extLst>
              <a:ext uri="{FF2B5EF4-FFF2-40B4-BE49-F238E27FC236}">
                <a16:creationId xmlns:a16="http://schemas.microsoft.com/office/drawing/2014/main" id="{846F9622-2883-2E4A-83E6-C420BDBDF0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22700" y="1750655"/>
            <a:ext cx="447725" cy="1008391"/>
          </a:xfrm>
          <a:prstGeom prst="rect">
            <a:avLst/>
          </a:prstGeom>
        </p:spPr>
      </p:pic>
      <p:sp>
        <p:nvSpPr>
          <p:cNvPr id="13" name="Hexagon 12">
            <a:extLst>
              <a:ext uri="{FF2B5EF4-FFF2-40B4-BE49-F238E27FC236}">
                <a16:creationId xmlns:a16="http://schemas.microsoft.com/office/drawing/2014/main" id="{B4C42209-13DF-A44F-9062-BD9DAAC3BC95}"/>
              </a:ext>
            </a:extLst>
          </p:cNvPr>
          <p:cNvSpPr/>
          <p:nvPr/>
        </p:nvSpPr>
        <p:spPr>
          <a:xfrm>
            <a:off x="6224002" y="1374905"/>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Hexagon 13">
            <a:extLst>
              <a:ext uri="{FF2B5EF4-FFF2-40B4-BE49-F238E27FC236}">
                <a16:creationId xmlns:a16="http://schemas.microsoft.com/office/drawing/2014/main" id="{991CE1D3-3DE7-8F4A-8744-416A9C2053AF}"/>
              </a:ext>
            </a:extLst>
          </p:cNvPr>
          <p:cNvSpPr/>
          <p:nvPr/>
        </p:nvSpPr>
        <p:spPr>
          <a:xfrm>
            <a:off x="7970970" y="4262948"/>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Hexagon 14">
            <a:extLst>
              <a:ext uri="{FF2B5EF4-FFF2-40B4-BE49-F238E27FC236}">
                <a16:creationId xmlns:a16="http://schemas.microsoft.com/office/drawing/2014/main" id="{792273A5-3589-8147-97A1-B5E9B0FF5366}"/>
              </a:ext>
            </a:extLst>
          </p:cNvPr>
          <p:cNvSpPr/>
          <p:nvPr/>
        </p:nvSpPr>
        <p:spPr>
          <a:xfrm>
            <a:off x="7968711" y="2331288"/>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Hexagon 16">
            <a:extLst>
              <a:ext uri="{FF2B5EF4-FFF2-40B4-BE49-F238E27FC236}">
                <a16:creationId xmlns:a16="http://schemas.microsoft.com/office/drawing/2014/main" id="{307E7E52-380A-F644-A4D6-01DAE361855D}"/>
              </a:ext>
            </a:extLst>
          </p:cNvPr>
          <p:cNvSpPr/>
          <p:nvPr/>
        </p:nvSpPr>
        <p:spPr>
          <a:xfrm>
            <a:off x="6218824" y="3295581"/>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Hexagon 17">
            <a:extLst>
              <a:ext uri="{FF2B5EF4-FFF2-40B4-BE49-F238E27FC236}">
                <a16:creationId xmlns:a16="http://schemas.microsoft.com/office/drawing/2014/main" id="{F331126D-BD07-4D4A-B8B6-55951B61CDDE}"/>
              </a:ext>
            </a:extLst>
          </p:cNvPr>
          <p:cNvSpPr/>
          <p:nvPr/>
        </p:nvSpPr>
        <p:spPr>
          <a:xfrm>
            <a:off x="7977387" y="409239"/>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18">
            <a:extLst>
              <a:ext uri="{FF2B5EF4-FFF2-40B4-BE49-F238E27FC236}">
                <a16:creationId xmlns:a16="http://schemas.microsoft.com/office/drawing/2014/main" id="{BAE9D030-E10C-304C-A4FC-D28D4D1029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42500" y="3762918"/>
            <a:ext cx="447725" cy="1008391"/>
          </a:xfrm>
          <a:prstGeom prst="rect">
            <a:avLst/>
          </a:prstGeom>
        </p:spPr>
      </p:pic>
      <p:sp>
        <p:nvSpPr>
          <p:cNvPr id="25" name="Hexagon 24">
            <a:extLst>
              <a:ext uri="{FF2B5EF4-FFF2-40B4-BE49-F238E27FC236}">
                <a16:creationId xmlns:a16="http://schemas.microsoft.com/office/drawing/2014/main" id="{9C7D36A8-AFD6-B644-A35E-39D000A75AC2}"/>
              </a:ext>
            </a:extLst>
          </p:cNvPr>
          <p:cNvSpPr/>
          <p:nvPr/>
        </p:nvSpPr>
        <p:spPr>
          <a:xfrm>
            <a:off x="9720528" y="1384817"/>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Hexagon 25">
            <a:extLst>
              <a:ext uri="{FF2B5EF4-FFF2-40B4-BE49-F238E27FC236}">
                <a16:creationId xmlns:a16="http://schemas.microsoft.com/office/drawing/2014/main" id="{088BBDAD-99EB-284A-A6DF-67D063935EC3}"/>
              </a:ext>
            </a:extLst>
          </p:cNvPr>
          <p:cNvSpPr/>
          <p:nvPr/>
        </p:nvSpPr>
        <p:spPr>
          <a:xfrm>
            <a:off x="9715351" y="3290625"/>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9" name="Picture 28">
            <a:extLst>
              <a:ext uri="{FF2B5EF4-FFF2-40B4-BE49-F238E27FC236}">
                <a16:creationId xmlns:a16="http://schemas.microsoft.com/office/drawing/2014/main" id="{0B917393-0C36-B846-B17F-632E8673FD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59839" y="4541699"/>
            <a:ext cx="447725" cy="1008391"/>
          </a:xfrm>
          <a:prstGeom prst="rect">
            <a:avLst/>
          </a:prstGeom>
        </p:spPr>
      </p:pic>
      <p:sp>
        <p:nvSpPr>
          <p:cNvPr id="30" name="Hexagon 29">
            <a:extLst>
              <a:ext uri="{FF2B5EF4-FFF2-40B4-BE49-F238E27FC236}">
                <a16:creationId xmlns:a16="http://schemas.microsoft.com/office/drawing/2014/main" id="{CFC816F3-9BB0-2340-BDF0-E525B50A02BF}"/>
              </a:ext>
            </a:extLst>
          </p:cNvPr>
          <p:cNvSpPr/>
          <p:nvPr/>
        </p:nvSpPr>
        <p:spPr>
          <a:xfrm>
            <a:off x="3315828" y="4082727"/>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2" name="Cross 31">
            <a:extLst>
              <a:ext uri="{FF2B5EF4-FFF2-40B4-BE49-F238E27FC236}">
                <a16:creationId xmlns:a16="http://schemas.microsoft.com/office/drawing/2014/main" id="{248519F4-2111-4F4A-BD68-844413E45875}"/>
              </a:ext>
            </a:extLst>
          </p:cNvPr>
          <p:cNvSpPr/>
          <p:nvPr/>
        </p:nvSpPr>
        <p:spPr>
          <a:xfrm rot="2700000">
            <a:off x="2312021" y="3397408"/>
            <a:ext cx="2609385" cy="2609385"/>
          </a:xfrm>
          <a:prstGeom prst="plus">
            <a:avLst>
              <a:gd name="adj" fmla="val 4750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p>
        </p:txBody>
      </p:sp>
      <p:cxnSp>
        <p:nvCxnSpPr>
          <p:cNvPr id="34" name="Straight Arrow Connector 33">
            <a:extLst>
              <a:ext uri="{FF2B5EF4-FFF2-40B4-BE49-F238E27FC236}">
                <a16:creationId xmlns:a16="http://schemas.microsoft.com/office/drawing/2014/main" id="{A8FDD317-9EEC-784A-B560-AB7A3604EB7F}"/>
              </a:ext>
            </a:extLst>
          </p:cNvPr>
          <p:cNvCxnSpPr>
            <a:cxnSpLocks/>
            <a:stCxn id="18" idx="2"/>
          </p:cNvCxnSpPr>
          <p:nvPr/>
        </p:nvCxnSpPr>
        <p:spPr>
          <a:xfrm flipH="1">
            <a:off x="7363646" y="2335575"/>
            <a:ext cx="10953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29C5207B-C33D-3849-A835-EE6C20E53CA9}"/>
              </a:ext>
            </a:extLst>
          </p:cNvPr>
          <p:cNvCxnSpPr>
            <a:stCxn id="18" idx="2"/>
          </p:cNvCxnSpPr>
          <p:nvPr/>
        </p:nvCxnSpPr>
        <p:spPr>
          <a:xfrm flipV="1">
            <a:off x="8458971" y="1477574"/>
            <a:ext cx="608325" cy="85800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7" name="Straight Arrow Connector 36">
            <a:extLst>
              <a:ext uri="{FF2B5EF4-FFF2-40B4-BE49-F238E27FC236}">
                <a16:creationId xmlns:a16="http://schemas.microsoft.com/office/drawing/2014/main" id="{A3FE3B71-E219-724B-881C-7939103FBD6A}"/>
              </a:ext>
            </a:extLst>
          </p:cNvPr>
          <p:cNvCxnSpPr>
            <a:cxnSpLocks/>
          </p:cNvCxnSpPr>
          <p:nvPr/>
        </p:nvCxnSpPr>
        <p:spPr>
          <a:xfrm>
            <a:off x="8452244" y="2336922"/>
            <a:ext cx="631201" cy="97348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41229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C36E-BAFE-0744-A41D-7E9FA34F3DE0}"/>
              </a:ext>
            </a:extLst>
          </p:cNvPr>
          <p:cNvSpPr>
            <a:spLocks noGrp="1"/>
          </p:cNvSpPr>
          <p:nvPr>
            <p:ph type="title"/>
          </p:nvPr>
        </p:nvSpPr>
        <p:spPr/>
        <p:txBody>
          <a:bodyPr/>
          <a:lstStyle/>
          <a:p>
            <a:r>
              <a:rPr lang="en-US" dirty="0"/>
              <a:t>Spatial division in practice</a:t>
            </a:r>
          </a:p>
        </p:txBody>
      </p:sp>
      <p:sp>
        <p:nvSpPr>
          <p:cNvPr id="3" name="Content Placeholder 2">
            <a:extLst>
              <a:ext uri="{FF2B5EF4-FFF2-40B4-BE49-F238E27FC236}">
                <a16:creationId xmlns:a16="http://schemas.microsoft.com/office/drawing/2014/main" id="{682C11F1-39A9-8B4F-8877-C4DCF942B482}"/>
              </a:ext>
            </a:extLst>
          </p:cNvPr>
          <p:cNvSpPr>
            <a:spLocks noGrp="1"/>
          </p:cNvSpPr>
          <p:nvPr>
            <p:ph idx="1"/>
          </p:nvPr>
        </p:nvSpPr>
        <p:spPr/>
        <p:txBody>
          <a:bodyPr/>
          <a:lstStyle/>
          <a:p>
            <a:r>
              <a:rPr lang="en-US" dirty="0"/>
              <a:t>Directional isolation is imperfect, requires many bands in practice</a:t>
            </a:r>
          </a:p>
          <a:p>
            <a:pPr lvl="1"/>
            <a:r>
              <a:rPr lang="en-US" dirty="0"/>
              <a:t>~5-7 cells are within conflict range, so we need to divide channels by ~7</a:t>
            </a:r>
          </a:p>
        </p:txBody>
      </p:sp>
      <p:sp>
        <p:nvSpPr>
          <p:cNvPr id="4" name="Slide Number Placeholder 3">
            <a:extLst>
              <a:ext uri="{FF2B5EF4-FFF2-40B4-BE49-F238E27FC236}">
                <a16:creationId xmlns:a16="http://schemas.microsoft.com/office/drawing/2014/main" id="{C5F84E3B-CD72-2D44-82FF-D5F5186FD72F}"/>
              </a:ext>
            </a:extLst>
          </p:cNvPr>
          <p:cNvSpPr>
            <a:spLocks noGrp="1"/>
          </p:cNvSpPr>
          <p:nvPr>
            <p:ph type="sldNum" sz="quarter" idx="12"/>
          </p:nvPr>
        </p:nvSpPr>
        <p:spPr/>
        <p:txBody>
          <a:bodyPr/>
          <a:lstStyle/>
          <a:p>
            <a:pPr algn="r"/>
            <a:fld id="{434A358D-2637-E146-A3BD-05BD470B507B}" type="slidenum">
              <a:rPr lang="en-US" smtClean="0"/>
              <a:pPr algn="r"/>
              <a:t>32</a:t>
            </a:fld>
            <a:endParaRPr lang="en-US" dirty="0"/>
          </a:p>
        </p:txBody>
      </p:sp>
      <p:pic>
        <p:nvPicPr>
          <p:cNvPr id="5" name="Picture 4">
            <a:extLst>
              <a:ext uri="{FF2B5EF4-FFF2-40B4-BE49-F238E27FC236}">
                <a16:creationId xmlns:a16="http://schemas.microsoft.com/office/drawing/2014/main" id="{4E5AA9CB-5578-C644-98C9-03304EFB0261}"/>
              </a:ext>
            </a:extLst>
          </p:cNvPr>
          <p:cNvPicPr>
            <a:picLocks noChangeAspect="1"/>
          </p:cNvPicPr>
          <p:nvPr/>
        </p:nvPicPr>
        <p:blipFill>
          <a:blip r:embed="rId2"/>
          <a:stretch>
            <a:fillRect/>
          </a:stretch>
        </p:blipFill>
        <p:spPr>
          <a:xfrm>
            <a:off x="4055121" y="2317389"/>
            <a:ext cx="3234267" cy="3843867"/>
          </a:xfrm>
          <a:prstGeom prst="rect">
            <a:avLst/>
          </a:prstGeom>
        </p:spPr>
      </p:pic>
      <p:sp>
        <p:nvSpPr>
          <p:cNvPr id="28" name="Pie 27">
            <a:extLst>
              <a:ext uri="{FF2B5EF4-FFF2-40B4-BE49-F238E27FC236}">
                <a16:creationId xmlns:a16="http://schemas.microsoft.com/office/drawing/2014/main" id="{E60B4663-165E-1E40-9376-F3BBD0C9879F}"/>
              </a:ext>
            </a:extLst>
          </p:cNvPr>
          <p:cNvSpPr/>
          <p:nvPr/>
        </p:nvSpPr>
        <p:spPr>
          <a:xfrm>
            <a:off x="4728757" y="3352061"/>
            <a:ext cx="1286107" cy="1286107"/>
          </a:xfrm>
          <a:prstGeom prst="pie">
            <a:avLst>
              <a:gd name="adj1" fmla="val 20758260"/>
              <a:gd name="adj2" fmla="val 7889791"/>
            </a:avLst>
          </a:prstGeom>
          <a:solidFill>
            <a:schemeClr val="accent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0" name="Pie 19">
            <a:extLst>
              <a:ext uri="{FF2B5EF4-FFF2-40B4-BE49-F238E27FC236}">
                <a16:creationId xmlns:a16="http://schemas.microsoft.com/office/drawing/2014/main" id="{CAC13767-95F7-DE41-937E-FE01622CEE3C}"/>
              </a:ext>
            </a:extLst>
          </p:cNvPr>
          <p:cNvSpPr/>
          <p:nvPr/>
        </p:nvSpPr>
        <p:spPr>
          <a:xfrm rot="14400000">
            <a:off x="4730104" y="4290012"/>
            <a:ext cx="1286107" cy="1286107"/>
          </a:xfrm>
          <a:prstGeom prst="pie">
            <a:avLst>
              <a:gd name="adj1" fmla="val 20758260"/>
              <a:gd name="adj2" fmla="val 7889791"/>
            </a:avLst>
          </a:prstGeom>
          <a:solidFill>
            <a:schemeClr val="accent2">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1" name="Pie 20">
            <a:extLst>
              <a:ext uri="{FF2B5EF4-FFF2-40B4-BE49-F238E27FC236}">
                <a16:creationId xmlns:a16="http://schemas.microsoft.com/office/drawing/2014/main" id="{83E69B78-0A34-9D4B-B8EF-37EBB129686B}"/>
              </a:ext>
            </a:extLst>
          </p:cNvPr>
          <p:cNvSpPr/>
          <p:nvPr/>
        </p:nvSpPr>
        <p:spPr>
          <a:xfrm rot="7200000">
            <a:off x="5529445" y="3845933"/>
            <a:ext cx="1286107" cy="1286107"/>
          </a:xfrm>
          <a:prstGeom prst="pie">
            <a:avLst>
              <a:gd name="adj1" fmla="val 20758260"/>
              <a:gd name="adj2" fmla="val 7889791"/>
            </a:avLst>
          </a:prstGeom>
          <a:solidFill>
            <a:schemeClr val="accent3">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9" name="Pie 28">
            <a:extLst>
              <a:ext uri="{FF2B5EF4-FFF2-40B4-BE49-F238E27FC236}">
                <a16:creationId xmlns:a16="http://schemas.microsoft.com/office/drawing/2014/main" id="{05DDF300-CBC4-DA4A-BE0D-3C4E3E064CC0}"/>
              </a:ext>
            </a:extLst>
          </p:cNvPr>
          <p:cNvSpPr/>
          <p:nvPr/>
        </p:nvSpPr>
        <p:spPr>
          <a:xfrm rot="14400000">
            <a:off x="3907876" y="4775808"/>
            <a:ext cx="1286107" cy="1286107"/>
          </a:xfrm>
          <a:prstGeom prst="pie">
            <a:avLst>
              <a:gd name="adj1" fmla="val 20758260"/>
              <a:gd name="adj2" fmla="val 7889791"/>
            </a:avLst>
          </a:prstGeom>
          <a:solidFill>
            <a:srgbClr val="FFFF00">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0" name="Pie 29">
            <a:extLst>
              <a:ext uri="{FF2B5EF4-FFF2-40B4-BE49-F238E27FC236}">
                <a16:creationId xmlns:a16="http://schemas.microsoft.com/office/drawing/2014/main" id="{A10A1B37-0054-D24E-B9A2-F9BB326B05E3}"/>
              </a:ext>
            </a:extLst>
          </p:cNvPr>
          <p:cNvSpPr/>
          <p:nvPr/>
        </p:nvSpPr>
        <p:spPr>
          <a:xfrm rot="7200000">
            <a:off x="4715293" y="3354753"/>
            <a:ext cx="1286107" cy="1286107"/>
          </a:xfrm>
          <a:prstGeom prst="pie">
            <a:avLst>
              <a:gd name="adj1" fmla="val 20758260"/>
              <a:gd name="adj2" fmla="val 7889791"/>
            </a:avLst>
          </a:prstGeom>
          <a:solidFill>
            <a:schemeClr val="accent4">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1" name="Pie 30">
            <a:extLst>
              <a:ext uri="{FF2B5EF4-FFF2-40B4-BE49-F238E27FC236}">
                <a16:creationId xmlns:a16="http://schemas.microsoft.com/office/drawing/2014/main" id="{32952B2D-3E16-C14C-A3EF-00BC15CC086A}"/>
              </a:ext>
            </a:extLst>
          </p:cNvPr>
          <p:cNvSpPr/>
          <p:nvPr/>
        </p:nvSpPr>
        <p:spPr>
          <a:xfrm>
            <a:off x="3922677" y="3813636"/>
            <a:ext cx="1286107" cy="1286107"/>
          </a:xfrm>
          <a:prstGeom prst="pie">
            <a:avLst>
              <a:gd name="adj1" fmla="val 20758260"/>
              <a:gd name="adj2" fmla="val 7889791"/>
            </a:avLst>
          </a:prstGeom>
          <a:solidFill>
            <a:schemeClr val="accent5">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2" name="Pie 31">
            <a:extLst>
              <a:ext uri="{FF2B5EF4-FFF2-40B4-BE49-F238E27FC236}">
                <a16:creationId xmlns:a16="http://schemas.microsoft.com/office/drawing/2014/main" id="{DDB87FEE-2F22-384D-B3E9-470A6E79768C}"/>
              </a:ext>
            </a:extLst>
          </p:cNvPr>
          <p:cNvSpPr/>
          <p:nvPr/>
        </p:nvSpPr>
        <p:spPr>
          <a:xfrm rot="7200000">
            <a:off x="4700492" y="4284631"/>
            <a:ext cx="1286107" cy="1286107"/>
          </a:xfrm>
          <a:prstGeom prst="pie">
            <a:avLst>
              <a:gd name="adj1" fmla="val 20758260"/>
              <a:gd name="adj2" fmla="val 7889791"/>
            </a:avLst>
          </a:prstGeom>
          <a:solidFill>
            <a:schemeClr val="accent6">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3" name="Pie 32">
            <a:extLst>
              <a:ext uri="{FF2B5EF4-FFF2-40B4-BE49-F238E27FC236}">
                <a16:creationId xmlns:a16="http://schemas.microsoft.com/office/drawing/2014/main" id="{29567390-061A-5846-B4CE-FCD87406CD2F}"/>
              </a:ext>
            </a:extLst>
          </p:cNvPr>
          <p:cNvSpPr/>
          <p:nvPr/>
        </p:nvSpPr>
        <p:spPr>
          <a:xfrm rot="14400000">
            <a:off x="6363768" y="4284629"/>
            <a:ext cx="1286107" cy="1286107"/>
          </a:xfrm>
          <a:prstGeom prst="pie">
            <a:avLst>
              <a:gd name="adj1" fmla="val 20758260"/>
              <a:gd name="adj2" fmla="val 7889791"/>
            </a:avLst>
          </a:prstGeom>
          <a:solidFill>
            <a:srgbClr val="FFFF00">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4" name="Pie 33">
            <a:extLst>
              <a:ext uri="{FF2B5EF4-FFF2-40B4-BE49-F238E27FC236}">
                <a16:creationId xmlns:a16="http://schemas.microsoft.com/office/drawing/2014/main" id="{D61CD38E-5D58-3846-8F4C-A21407D0C5F1}"/>
              </a:ext>
            </a:extLst>
          </p:cNvPr>
          <p:cNvSpPr/>
          <p:nvPr/>
        </p:nvSpPr>
        <p:spPr>
          <a:xfrm rot="14400000">
            <a:off x="4716640" y="2395273"/>
            <a:ext cx="1286107" cy="1286107"/>
          </a:xfrm>
          <a:prstGeom prst="pie">
            <a:avLst>
              <a:gd name="adj1" fmla="val 20758260"/>
              <a:gd name="adj2" fmla="val 7889791"/>
            </a:avLst>
          </a:prstGeom>
          <a:solidFill>
            <a:srgbClr val="FFFF00">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Tree>
    <p:extLst>
      <p:ext uri="{BB962C8B-B14F-4D97-AF65-F5344CB8AC3E}">
        <p14:creationId xmlns:p14="http://schemas.microsoft.com/office/powerpoint/2010/main" val="361541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395B1-48DD-F14E-9410-944CF8A92ECF}"/>
              </a:ext>
            </a:extLst>
          </p:cNvPr>
          <p:cNvSpPr>
            <a:spLocks noGrp="1"/>
          </p:cNvSpPr>
          <p:nvPr>
            <p:ph type="title"/>
          </p:nvPr>
        </p:nvSpPr>
        <p:spPr/>
        <p:txBody>
          <a:bodyPr/>
          <a:lstStyle/>
          <a:p>
            <a:r>
              <a:rPr lang="en-US" dirty="0"/>
              <a:t>Over time, AMPS did also get more frequencies </a:t>
            </a:r>
          </a:p>
        </p:txBody>
      </p:sp>
      <p:sp>
        <p:nvSpPr>
          <p:cNvPr id="3" name="Content Placeholder 2">
            <a:extLst>
              <a:ext uri="{FF2B5EF4-FFF2-40B4-BE49-F238E27FC236}">
                <a16:creationId xmlns:a16="http://schemas.microsoft.com/office/drawing/2014/main" id="{E2983043-F900-B84C-A296-91068E4DD49D}"/>
              </a:ext>
            </a:extLst>
          </p:cNvPr>
          <p:cNvSpPr>
            <a:spLocks noGrp="1"/>
          </p:cNvSpPr>
          <p:nvPr>
            <p:ph idx="1"/>
          </p:nvPr>
        </p:nvSpPr>
        <p:spPr/>
        <p:txBody>
          <a:bodyPr/>
          <a:lstStyle/>
          <a:p>
            <a:r>
              <a:rPr lang="en-US" dirty="0"/>
              <a:t>AMPS in the US:</a:t>
            </a:r>
          </a:p>
          <a:p>
            <a:pPr lvl="1"/>
            <a:r>
              <a:rPr lang="en-US" dirty="0"/>
              <a:t>850 MHz band </a:t>
            </a:r>
          </a:p>
          <a:p>
            <a:pPr lvl="1"/>
            <a:r>
              <a:rPr lang="en-US" dirty="0"/>
              <a:t>Divided into “A” block and “B” block</a:t>
            </a:r>
          </a:p>
          <a:p>
            <a:pPr lvl="2"/>
            <a:r>
              <a:rPr lang="en-US" dirty="0"/>
              <a:t>Granted to local phone company and “wireless company” respectively</a:t>
            </a:r>
          </a:p>
          <a:p>
            <a:pPr lvl="1"/>
            <a:r>
              <a:rPr lang="en-US" dirty="0"/>
              <a:t>Each block had 21 control, 395 voice channels</a:t>
            </a:r>
          </a:p>
          <a:p>
            <a:pPr lvl="2"/>
            <a:r>
              <a:rPr lang="en-US" dirty="0"/>
              <a:t>Divide by 7 to get voice channels per cell: ~56</a:t>
            </a:r>
          </a:p>
          <a:p>
            <a:pPr lvl="2"/>
            <a:r>
              <a:rPr lang="en-US" dirty="0"/>
              <a:t>So ~56 users per cell, rather than 12 for the entire city</a:t>
            </a:r>
          </a:p>
          <a:p>
            <a:pPr lvl="1"/>
            <a:endParaRPr lang="en-US" dirty="0"/>
          </a:p>
          <a:p>
            <a:r>
              <a:rPr lang="en-US" dirty="0"/>
              <a:t>Several expansions of this frequency block</a:t>
            </a:r>
          </a:p>
          <a:p>
            <a:pPr lvl="1"/>
            <a:r>
              <a:rPr lang="en-US" dirty="0"/>
              <a:t>Most interesting: in 1989 UHF TV channels 70-83 added 666 more channels</a:t>
            </a:r>
          </a:p>
          <a:p>
            <a:pPr lvl="1"/>
            <a:endParaRPr lang="en-US" dirty="0"/>
          </a:p>
        </p:txBody>
      </p:sp>
      <p:sp>
        <p:nvSpPr>
          <p:cNvPr id="4" name="Slide Number Placeholder 3">
            <a:extLst>
              <a:ext uri="{FF2B5EF4-FFF2-40B4-BE49-F238E27FC236}">
                <a16:creationId xmlns:a16="http://schemas.microsoft.com/office/drawing/2014/main" id="{1B215F8D-82ED-7F4C-92DE-DE818E2E2CDA}"/>
              </a:ext>
            </a:extLst>
          </p:cNvPr>
          <p:cNvSpPr>
            <a:spLocks noGrp="1"/>
          </p:cNvSpPr>
          <p:nvPr>
            <p:ph type="sldNum" sz="quarter" idx="12"/>
          </p:nvPr>
        </p:nvSpPr>
        <p:spPr/>
        <p:txBody>
          <a:bodyPr/>
          <a:lstStyle/>
          <a:p>
            <a:pPr algn="r"/>
            <a:fld id="{434A358D-2637-E146-A3BD-05BD470B507B}" type="slidenum">
              <a:rPr lang="en-US" smtClean="0"/>
              <a:pPr algn="r"/>
              <a:t>33</a:t>
            </a:fld>
            <a:endParaRPr lang="en-US" dirty="0"/>
          </a:p>
        </p:txBody>
      </p:sp>
    </p:spTree>
    <p:extLst>
      <p:ext uri="{BB962C8B-B14F-4D97-AF65-F5344CB8AC3E}">
        <p14:creationId xmlns:p14="http://schemas.microsoft.com/office/powerpoint/2010/main" val="118392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15B81-D726-B94A-AB9D-C2A4F3C6A83E}"/>
              </a:ext>
            </a:extLst>
          </p:cNvPr>
          <p:cNvSpPr>
            <a:spLocks noGrp="1"/>
          </p:cNvSpPr>
          <p:nvPr>
            <p:ph type="title"/>
          </p:nvPr>
        </p:nvSpPr>
        <p:spPr/>
        <p:txBody>
          <a:bodyPr/>
          <a:lstStyle/>
          <a:p>
            <a:r>
              <a:rPr lang="en-US" dirty="0"/>
              <a:t>The first “sunset”</a:t>
            </a:r>
          </a:p>
        </p:txBody>
      </p:sp>
      <p:sp>
        <p:nvSpPr>
          <p:cNvPr id="3" name="Content Placeholder 2">
            <a:extLst>
              <a:ext uri="{FF2B5EF4-FFF2-40B4-BE49-F238E27FC236}">
                <a16:creationId xmlns:a16="http://schemas.microsoft.com/office/drawing/2014/main" id="{BFBB3CCD-8BCA-CA4A-B4BE-2899C1F5A747}"/>
              </a:ext>
            </a:extLst>
          </p:cNvPr>
          <p:cNvSpPr>
            <a:spLocks noGrp="1"/>
          </p:cNvSpPr>
          <p:nvPr>
            <p:ph idx="1"/>
          </p:nvPr>
        </p:nvSpPr>
        <p:spPr/>
        <p:txBody>
          <a:bodyPr>
            <a:normAutofit fontScale="92500" lnSpcReduction="10000"/>
          </a:bodyPr>
          <a:lstStyle/>
          <a:p>
            <a:r>
              <a:rPr lang="en-US" dirty="0"/>
              <a:t>Single-user analog channels is not very efficient</a:t>
            </a:r>
          </a:p>
          <a:p>
            <a:r>
              <a:rPr lang="en-US" dirty="0"/>
              <a:t>Wireless carriers want to replace 1G</a:t>
            </a:r>
          </a:p>
          <a:p>
            <a:pPr lvl="1"/>
            <a:r>
              <a:rPr lang="en-US" i="1" dirty="0"/>
              <a:t>Key Takeaway:</a:t>
            </a:r>
            <a:r>
              <a:rPr lang="en-US" dirty="0"/>
              <a:t> Spectrum allocation is the most scarce resource, therefore want to maximize efficiency of its use</a:t>
            </a:r>
            <a:br>
              <a:rPr lang="en-US" dirty="0"/>
            </a:br>
            <a:r>
              <a:rPr lang="en-US" dirty="0">
                <a:solidFill>
                  <a:schemeClr val="accent4"/>
                </a:solidFill>
              </a:rPr>
              <a:t>[</a:t>
            </a:r>
            <a:r>
              <a:rPr lang="en-US" i="1" dirty="0">
                <a:solidFill>
                  <a:schemeClr val="accent4"/>
                </a:solidFill>
              </a:rPr>
              <a:t>efficiency:</a:t>
            </a:r>
            <a:r>
              <a:rPr lang="en-US" dirty="0">
                <a:solidFill>
                  <a:schemeClr val="accent4"/>
                </a:solidFill>
              </a:rPr>
              <a:t> number of paying customers / spectrum?]</a:t>
            </a:r>
          </a:p>
          <a:p>
            <a:pPr lvl="1"/>
            <a:endParaRPr lang="en-US" dirty="0">
              <a:solidFill>
                <a:schemeClr val="accent4"/>
              </a:solidFill>
            </a:endParaRPr>
          </a:p>
          <a:p>
            <a:r>
              <a:rPr lang="en-US" dirty="0"/>
              <a:t>But many things in the built environment rely on AMPS</a:t>
            </a:r>
          </a:p>
          <a:p>
            <a:pPr lvl="1"/>
            <a:r>
              <a:rPr lang="en-US" dirty="0"/>
              <a:t>Because when </a:t>
            </a:r>
            <a:r>
              <a:rPr lang="en-US" i="1" dirty="0"/>
              <a:t>they</a:t>
            </a:r>
            <a:r>
              <a:rPr lang="en-US" dirty="0"/>
              <a:t> were built, AMPS was the most reliable</a:t>
            </a:r>
          </a:p>
          <a:p>
            <a:pPr lvl="2"/>
            <a:r>
              <a:rPr lang="en-US" dirty="0"/>
              <a:t>OnStar</a:t>
            </a:r>
          </a:p>
          <a:p>
            <a:pPr lvl="2"/>
            <a:r>
              <a:rPr lang="en-US" dirty="0"/>
              <a:t>ADT home alarms [got sued!]</a:t>
            </a:r>
          </a:p>
          <a:p>
            <a:pPr lvl="1"/>
            <a:r>
              <a:rPr lang="en-US" dirty="0"/>
              <a:t>Some systems made adapters, others just stopped working</a:t>
            </a:r>
          </a:p>
          <a:p>
            <a:pPr lvl="1"/>
            <a:endParaRPr lang="en-US" dirty="0"/>
          </a:p>
          <a:p>
            <a:r>
              <a:rPr lang="en-US" dirty="0"/>
              <a:t>FCC required network support until early 2008 (dropped soon after)</a:t>
            </a:r>
          </a:p>
        </p:txBody>
      </p:sp>
      <p:sp>
        <p:nvSpPr>
          <p:cNvPr id="4" name="Slide Number Placeholder 3">
            <a:extLst>
              <a:ext uri="{FF2B5EF4-FFF2-40B4-BE49-F238E27FC236}">
                <a16:creationId xmlns:a16="http://schemas.microsoft.com/office/drawing/2014/main" id="{667AF6DA-4623-C941-B415-8D59818AE643}"/>
              </a:ext>
            </a:extLst>
          </p:cNvPr>
          <p:cNvSpPr>
            <a:spLocks noGrp="1"/>
          </p:cNvSpPr>
          <p:nvPr>
            <p:ph type="sldNum" sz="quarter" idx="12"/>
          </p:nvPr>
        </p:nvSpPr>
        <p:spPr/>
        <p:txBody>
          <a:bodyPr/>
          <a:lstStyle/>
          <a:p>
            <a:pPr algn="r"/>
            <a:fld id="{434A358D-2637-E146-A3BD-05BD470B507B}" type="slidenum">
              <a:rPr lang="en-US" smtClean="0"/>
              <a:pPr algn="r"/>
              <a:t>34</a:t>
            </a:fld>
            <a:endParaRPr lang="en-US" dirty="0"/>
          </a:p>
        </p:txBody>
      </p:sp>
    </p:spTree>
    <p:extLst>
      <p:ext uri="{BB962C8B-B14F-4D97-AF65-F5344CB8AC3E}">
        <p14:creationId xmlns:p14="http://schemas.microsoft.com/office/powerpoint/2010/main" val="4164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7220-9A97-9E41-836D-DF9C01D4711E}"/>
              </a:ext>
            </a:extLst>
          </p:cNvPr>
          <p:cNvSpPr>
            <a:spLocks noGrp="1"/>
          </p:cNvSpPr>
          <p:nvPr>
            <p:ph type="title"/>
          </p:nvPr>
        </p:nvSpPr>
        <p:spPr/>
        <p:txBody>
          <a:bodyPr/>
          <a:lstStyle/>
          <a:p>
            <a:r>
              <a:rPr lang="en-US" dirty="0"/>
              <a:t>Aside: Super cool </a:t>
            </a:r>
            <a:r>
              <a:rPr lang="en-US" dirty="0" err="1"/>
              <a:t>hackaday</a:t>
            </a:r>
            <a:r>
              <a:rPr lang="en-US" dirty="0"/>
              <a:t> projects</a:t>
            </a:r>
          </a:p>
        </p:txBody>
      </p:sp>
      <p:sp>
        <p:nvSpPr>
          <p:cNvPr id="3" name="Content Placeholder 2">
            <a:extLst>
              <a:ext uri="{FF2B5EF4-FFF2-40B4-BE49-F238E27FC236}">
                <a16:creationId xmlns:a16="http://schemas.microsoft.com/office/drawing/2014/main" id="{EC52CEAB-E7E3-8B4C-B471-48EB4BF102FD}"/>
              </a:ext>
            </a:extLst>
          </p:cNvPr>
          <p:cNvSpPr>
            <a:spLocks noGrp="1"/>
          </p:cNvSpPr>
          <p:nvPr>
            <p:ph idx="1"/>
          </p:nvPr>
        </p:nvSpPr>
        <p:spPr/>
        <p:txBody>
          <a:bodyPr/>
          <a:lstStyle/>
          <a:p>
            <a:r>
              <a:rPr lang="en-US" dirty="0"/>
              <a:t>Building your own 1G network!</a:t>
            </a:r>
          </a:p>
          <a:p>
            <a:pPr lvl="1"/>
            <a:r>
              <a:rPr lang="en-US" dirty="0">
                <a:hlinkClick r:id="rId2"/>
              </a:rPr>
              <a:t>https://hackaday.com/tag/amps/</a:t>
            </a:r>
            <a:endParaRPr lang="en-US" dirty="0"/>
          </a:p>
          <a:p>
            <a:pPr lvl="1"/>
            <a:r>
              <a:rPr lang="en-US" dirty="0">
                <a:hlinkClick r:id="rId3"/>
              </a:rPr>
              <a:t>https://github.com/unsynchronized/gr-amps</a:t>
            </a:r>
            <a:r>
              <a:rPr lang="en-US" dirty="0"/>
              <a:t> </a:t>
            </a:r>
          </a:p>
          <a:p>
            <a:pPr marL="0" indent="0">
              <a:buNone/>
            </a:pPr>
            <a:br>
              <a:rPr lang="en-US" dirty="0"/>
            </a:br>
            <a:endParaRPr lang="en-US" dirty="0"/>
          </a:p>
          <a:p>
            <a:pPr lvl="1"/>
            <a:r>
              <a:rPr lang="en-US" dirty="0"/>
              <a:t>⚠ ⚠ ⚠ This uses spectrum you do not own ⚠ ⚠ ⚠</a:t>
            </a:r>
          </a:p>
          <a:p>
            <a:pPr lvl="2"/>
            <a:r>
              <a:rPr lang="en-US" b="1" dirty="0">
                <a:solidFill>
                  <a:srgbClr val="FF0000"/>
                </a:solidFill>
              </a:rPr>
              <a:t>“The FCC can levy fines of up to $11,000, per transmitter, per day, with up to six months in federal prison, for violations of the Code of Federal Regulations.”</a:t>
            </a:r>
          </a:p>
          <a:p>
            <a:pPr lvl="2"/>
            <a:r>
              <a:rPr lang="en-US" dirty="0"/>
              <a:t>Could deploy with wired connections though…</a:t>
            </a:r>
          </a:p>
        </p:txBody>
      </p:sp>
      <p:sp>
        <p:nvSpPr>
          <p:cNvPr id="4" name="Slide Number Placeholder 3">
            <a:extLst>
              <a:ext uri="{FF2B5EF4-FFF2-40B4-BE49-F238E27FC236}">
                <a16:creationId xmlns:a16="http://schemas.microsoft.com/office/drawing/2014/main" id="{10BD82E5-04F8-964A-9D76-293621573A51}"/>
              </a:ext>
            </a:extLst>
          </p:cNvPr>
          <p:cNvSpPr>
            <a:spLocks noGrp="1"/>
          </p:cNvSpPr>
          <p:nvPr>
            <p:ph type="sldNum" sz="quarter" idx="12"/>
          </p:nvPr>
        </p:nvSpPr>
        <p:spPr/>
        <p:txBody>
          <a:bodyPr/>
          <a:lstStyle/>
          <a:p>
            <a:pPr algn="r"/>
            <a:fld id="{434A358D-2637-E146-A3BD-05BD470B507B}" type="slidenum">
              <a:rPr lang="en-US" smtClean="0"/>
              <a:pPr algn="r"/>
              <a:t>35</a:t>
            </a:fld>
            <a:endParaRPr lang="en-US" dirty="0"/>
          </a:p>
        </p:txBody>
      </p:sp>
    </p:spTree>
    <p:extLst>
      <p:ext uri="{BB962C8B-B14F-4D97-AF65-F5344CB8AC3E}">
        <p14:creationId xmlns:p14="http://schemas.microsoft.com/office/powerpoint/2010/main" val="3195403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36</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Wide-Area Network Background</a:t>
            </a:r>
            <a:br>
              <a:rPr lang="en-US" dirty="0"/>
            </a:br>
            <a:endParaRPr lang="en-US" dirty="0"/>
          </a:p>
          <a:p>
            <a:r>
              <a:rPr lang="en-US" b="1" dirty="0"/>
              <a:t>Cellular Network Technologies</a:t>
            </a:r>
          </a:p>
          <a:p>
            <a:pPr lvl="1"/>
            <a:r>
              <a:rPr lang="en-US" sz="2800" dirty="0"/>
              <a:t>1G</a:t>
            </a:r>
          </a:p>
          <a:p>
            <a:pPr lvl="1"/>
            <a:r>
              <a:rPr lang="en-US" sz="2800" b="1" dirty="0"/>
              <a:t>2G</a:t>
            </a:r>
          </a:p>
          <a:p>
            <a:pPr lvl="1"/>
            <a:r>
              <a:rPr lang="en-US" sz="2800" dirty="0"/>
              <a:t>3G/4G and beyond</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833111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7268-4899-1641-A16E-AE24D31A1DA6}"/>
              </a:ext>
            </a:extLst>
          </p:cNvPr>
          <p:cNvSpPr>
            <a:spLocks noGrp="1"/>
          </p:cNvSpPr>
          <p:nvPr>
            <p:ph type="title"/>
          </p:nvPr>
        </p:nvSpPr>
        <p:spPr/>
        <p:txBody>
          <a:bodyPr/>
          <a:lstStyle/>
          <a:p>
            <a:r>
              <a:rPr lang="en-US" dirty="0">
                <a:latin typeface="Consolas" panose="020B0609020204030204" pitchFamily="49" charset="0"/>
                <a:cs typeface="Consolas" panose="020B0609020204030204" pitchFamily="49" charset="0"/>
              </a:rPr>
              <a:t>IS-54</a:t>
            </a:r>
            <a:r>
              <a:rPr lang="en-US" dirty="0"/>
              <a:t>  aka  </a:t>
            </a:r>
            <a:r>
              <a:rPr lang="en-US" dirty="0">
                <a:latin typeface="Consolas" panose="020B0609020204030204" pitchFamily="49" charset="0"/>
                <a:cs typeface="Consolas" panose="020B0609020204030204" pitchFamily="49" charset="0"/>
              </a:rPr>
              <a:t>2G</a:t>
            </a:r>
            <a:r>
              <a:rPr lang="en-US" dirty="0"/>
              <a:t>  aka </a:t>
            </a:r>
            <a:r>
              <a:rPr lang="en-US" dirty="0">
                <a:latin typeface="Consolas" panose="020B0609020204030204" pitchFamily="49" charset="0"/>
                <a:cs typeface="Consolas" panose="020B0609020204030204" pitchFamily="49" charset="0"/>
              </a:rPr>
              <a:t>TDMA</a:t>
            </a:r>
            <a:r>
              <a:rPr lang="en-US" dirty="0"/>
              <a:t> aka  </a:t>
            </a:r>
            <a:r>
              <a:rPr lang="en-US" dirty="0">
                <a:latin typeface="Consolas" panose="020B0609020204030204" pitchFamily="49" charset="0"/>
                <a:cs typeface="Consolas" panose="020B0609020204030204" pitchFamily="49" charset="0"/>
              </a:rPr>
              <a:t>D-AMPS</a:t>
            </a:r>
            <a:r>
              <a:rPr lang="en-US" dirty="0"/>
              <a:t> (Digital AMPS)</a:t>
            </a:r>
          </a:p>
        </p:txBody>
      </p:sp>
      <p:sp>
        <p:nvSpPr>
          <p:cNvPr id="3" name="Content Placeholder 2">
            <a:extLst>
              <a:ext uri="{FF2B5EF4-FFF2-40B4-BE49-F238E27FC236}">
                <a16:creationId xmlns:a16="http://schemas.microsoft.com/office/drawing/2014/main" id="{9D6DA16F-C91B-5B47-9EF9-897F8E94B5C9}"/>
              </a:ext>
            </a:extLst>
          </p:cNvPr>
          <p:cNvSpPr>
            <a:spLocks noGrp="1"/>
          </p:cNvSpPr>
          <p:nvPr>
            <p:ph idx="1"/>
          </p:nvPr>
        </p:nvSpPr>
        <p:spPr/>
        <p:txBody>
          <a:bodyPr>
            <a:normAutofit fontScale="92500"/>
          </a:bodyPr>
          <a:lstStyle/>
          <a:p>
            <a:r>
              <a:rPr lang="en-US" dirty="0"/>
              <a:t>Deployed ~1993</a:t>
            </a:r>
          </a:p>
          <a:p>
            <a:pPr lvl="1"/>
            <a:endParaRPr lang="en-US" dirty="0"/>
          </a:p>
          <a:p>
            <a:r>
              <a:rPr lang="en-US" dirty="0"/>
              <a:t>Used TDMA to share AMPS channels</a:t>
            </a:r>
          </a:p>
          <a:p>
            <a:pPr lvl="1"/>
            <a:r>
              <a:rPr lang="en-US" dirty="0"/>
              <a:t>Each AMPS analog channel-pair was 30 kHz</a:t>
            </a:r>
          </a:p>
          <a:p>
            <a:pPr lvl="1"/>
            <a:r>
              <a:rPr lang="en-US" dirty="0"/>
              <a:t>Digital compression allowed for 3 time slots per channel — tripled capacity!</a:t>
            </a:r>
          </a:p>
          <a:p>
            <a:pPr lvl="2"/>
            <a:r>
              <a:rPr lang="en-US" dirty="0"/>
              <a:t>Later iterations would compress further, 6 time slots per channel</a:t>
            </a:r>
          </a:p>
          <a:p>
            <a:pPr lvl="2"/>
            <a:r>
              <a:rPr lang="en-US" dirty="0"/>
              <a:t>Without additional bandwidth: 6*56 = 336 simultaneous devices per cell</a:t>
            </a:r>
          </a:p>
          <a:p>
            <a:pPr lvl="2"/>
            <a:endParaRPr lang="en-US" dirty="0"/>
          </a:p>
          <a:p>
            <a:r>
              <a:rPr lang="en-US" dirty="0"/>
              <a:t>Beat out competing FDMA analog solution from Motorola</a:t>
            </a:r>
          </a:p>
          <a:p>
            <a:pPr lvl="1"/>
            <a:r>
              <a:rPr lang="en-US" dirty="0"/>
              <a:t>Narrowband AMPS, “N-AMPS”, compressed calls to fit in 10 kHz channels</a:t>
            </a:r>
          </a:p>
          <a:p>
            <a:pPr lvl="1"/>
            <a:endParaRPr lang="en-US" dirty="0"/>
          </a:p>
          <a:p>
            <a:r>
              <a:rPr lang="en-US" dirty="0"/>
              <a:t>Also encrypted [poorly: CMEA broken publicly in 1997]</a:t>
            </a:r>
          </a:p>
        </p:txBody>
      </p:sp>
      <p:sp>
        <p:nvSpPr>
          <p:cNvPr id="4" name="Slide Number Placeholder 3">
            <a:extLst>
              <a:ext uri="{FF2B5EF4-FFF2-40B4-BE49-F238E27FC236}">
                <a16:creationId xmlns:a16="http://schemas.microsoft.com/office/drawing/2014/main" id="{A206017A-325C-D449-9AD1-0181350A38A3}"/>
              </a:ext>
            </a:extLst>
          </p:cNvPr>
          <p:cNvSpPr>
            <a:spLocks noGrp="1"/>
          </p:cNvSpPr>
          <p:nvPr>
            <p:ph type="sldNum" sz="quarter" idx="12"/>
          </p:nvPr>
        </p:nvSpPr>
        <p:spPr/>
        <p:txBody>
          <a:bodyPr/>
          <a:lstStyle/>
          <a:p>
            <a:pPr algn="r"/>
            <a:fld id="{434A358D-2637-E146-A3BD-05BD470B507B}" type="slidenum">
              <a:rPr lang="en-US" smtClean="0"/>
              <a:pPr algn="r"/>
              <a:t>37</a:t>
            </a:fld>
            <a:endParaRPr lang="en-US" dirty="0"/>
          </a:p>
        </p:txBody>
      </p:sp>
    </p:spTree>
    <p:extLst>
      <p:ext uri="{BB962C8B-B14F-4D97-AF65-F5344CB8AC3E}">
        <p14:creationId xmlns:p14="http://schemas.microsoft.com/office/powerpoint/2010/main" val="38262094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0B5EA-87A0-AA45-86B1-4FC61C0A035F}"/>
              </a:ext>
            </a:extLst>
          </p:cNvPr>
          <p:cNvSpPr>
            <a:spLocks noGrp="1"/>
          </p:cNvSpPr>
          <p:nvPr>
            <p:ph type="title"/>
          </p:nvPr>
        </p:nvSpPr>
        <p:spPr/>
        <p:txBody>
          <a:bodyPr/>
          <a:lstStyle/>
          <a:p>
            <a:r>
              <a:rPr lang="en-US" dirty="0">
                <a:latin typeface="Consolas" panose="020B0609020204030204" pitchFamily="49" charset="0"/>
                <a:cs typeface="Consolas" panose="020B0609020204030204" pitchFamily="49" charset="0"/>
              </a:rPr>
              <a:t>GSM</a:t>
            </a:r>
            <a:r>
              <a:rPr lang="en-US" dirty="0"/>
              <a:t> aka </a:t>
            </a:r>
            <a:r>
              <a:rPr lang="en-US" dirty="0">
                <a:latin typeface="Consolas" panose="020B0609020204030204" pitchFamily="49" charset="0"/>
                <a:cs typeface="Consolas" panose="020B0609020204030204" pitchFamily="49" charset="0"/>
              </a:rPr>
              <a:t>2G</a:t>
            </a:r>
          </a:p>
        </p:txBody>
      </p:sp>
      <p:sp>
        <p:nvSpPr>
          <p:cNvPr id="3" name="Content Placeholder 2">
            <a:extLst>
              <a:ext uri="{FF2B5EF4-FFF2-40B4-BE49-F238E27FC236}">
                <a16:creationId xmlns:a16="http://schemas.microsoft.com/office/drawing/2014/main" id="{6EFB601E-720F-F642-8AEE-166E1CE72132}"/>
              </a:ext>
            </a:extLst>
          </p:cNvPr>
          <p:cNvSpPr>
            <a:spLocks noGrp="1"/>
          </p:cNvSpPr>
          <p:nvPr>
            <p:ph idx="1"/>
          </p:nvPr>
        </p:nvSpPr>
        <p:spPr/>
        <p:txBody>
          <a:bodyPr/>
          <a:lstStyle/>
          <a:p>
            <a:r>
              <a:rPr lang="en-US" dirty="0"/>
              <a:t>Wait, didn’t the last slide say 2G was something else?</a:t>
            </a:r>
          </a:p>
          <a:p>
            <a:endParaRPr lang="en-US" dirty="0"/>
          </a:p>
          <a:p>
            <a:endParaRPr lang="en-US" dirty="0"/>
          </a:p>
          <a:p>
            <a:r>
              <a:rPr lang="en-US" dirty="0"/>
              <a:t>What is “2G” then?</a:t>
            </a:r>
          </a:p>
          <a:p>
            <a:pPr lvl="1"/>
            <a:r>
              <a:rPr lang="en-US" dirty="0"/>
              <a:t>Exactly.</a:t>
            </a:r>
          </a:p>
          <a:p>
            <a:pPr lvl="1"/>
            <a:r>
              <a:rPr lang="en-US" dirty="0"/>
              <a:t>“2G” isn’t one technology, it’s a collection of “second generation” protocols</a:t>
            </a:r>
          </a:p>
          <a:p>
            <a:pPr lvl="1"/>
            <a:r>
              <a:rPr lang="en-US" dirty="0"/>
              <a:t>This is true for later generations too</a:t>
            </a:r>
          </a:p>
          <a:p>
            <a:pPr lvl="1"/>
            <a:endParaRPr lang="en-US" dirty="0"/>
          </a:p>
          <a:p>
            <a:r>
              <a:rPr lang="en-US" dirty="0"/>
              <a:t>And if you think this is confusing, it only gets worse</a:t>
            </a:r>
          </a:p>
          <a:p>
            <a:pPr lvl="1"/>
            <a:r>
              <a:rPr lang="en-US" dirty="0"/>
              <a:t>Anecdote: Pat as a Qualcomm intern in 2010 asked everyone I met there “what actually is 4G,” and every engineer just laughed at me</a:t>
            </a:r>
          </a:p>
          <a:p>
            <a:pPr lvl="1"/>
            <a:endParaRPr lang="en-US" dirty="0"/>
          </a:p>
        </p:txBody>
      </p:sp>
      <p:sp>
        <p:nvSpPr>
          <p:cNvPr id="4" name="Slide Number Placeholder 3">
            <a:extLst>
              <a:ext uri="{FF2B5EF4-FFF2-40B4-BE49-F238E27FC236}">
                <a16:creationId xmlns:a16="http://schemas.microsoft.com/office/drawing/2014/main" id="{889D5849-9C42-CE44-A764-FBD614326296}"/>
              </a:ext>
            </a:extLst>
          </p:cNvPr>
          <p:cNvSpPr>
            <a:spLocks noGrp="1"/>
          </p:cNvSpPr>
          <p:nvPr>
            <p:ph type="sldNum" sz="quarter" idx="12"/>
          </p:nvPr>
        </p:nvSpPr>
        <p:spPr/>
        <p:txBody>
          <a:bodyPr/>
          <a:lstStyle/>
          <a:p>
            <a:pPr algn="r"/>
            <a:fld id="{434A358D-2637-E146-A3BD-05BD470B507B}" type="slidenum">
              <a:rPr lang="en-US" smtClean="0"/>
              <a:pPr algn="r"/>
              <a:t>38</a:t>
            </a:fld>
            <a:endParaRPr lang="en-US" dirty="0"/>
          </a:p>
        </p:txBody>
      </p:sp>
      <p:pic>
        <p:nvPicPr>
          <p:cNvPr id="6" name="Picture 5">
            <a:extLst>
              <a:ext uri="{FF2B5EF4-FFF2-40B4-BE49-F238E27FC236}">
                <a16:creationId xmlns:a16="http://schemas.microsoft.com/office/drawing/2014/main" id="{86801F80-46AE-0C41-B45D-6434328349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17299" y="1641877"/>
            <a:ext cx="8709613" cy="459937"/>
          </a:xfrm>
          <a:prstGeom prst="rect">
            <a:avLst/>
          </a:prstGeom>
          <a:ln>
            <a:solidFill>
              <a:schemeClr val="tx1"/>
            </a:solidFill>
          </a:ln>
        </p:spPr>
      </p:pic>
    </p:spTree>
    <p:extLst>
      <p:ext uri="{BB962C8B-B14F-4D97-AF65-F5344CB8AC3E}">
        <p14:creationId xmlns:p14="http://schemas.microsoft.com/office/powerpoint/2010/main" val="354357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45195-D859-D8A4-86E6-7A0D20745F77}"/>
              </a:ext>
            </a:extLst>
          </p:cNvPr>
          <p:cNvSpPr>
            <a:spLocks noGrp="1"/>
          </p:cNvSpPr>
          <p:nvPr>
            <p:ph type="title"/>
          </p:nvPr>
        </p:nvSpPr>
        <p:spPr/>
        <p:txBody>
          <a:bodyPr/>
          <a:lstStyle/>
          <a:p>
            <a:r>
              <a:rPr lang="en-US" dirty="0"/>
              <a:t>Cellular generations</a:t>
            </a:r>
          </a:p>
        </p:txBody>
      </p:sp>
      <p:sp>
        <p:nvSpPr>
          <p:cNvPr id="3" name="Content Placeholder 2">
            <a:extLst>
              <a:ext uri="{FF2B5EF4-FFF2-40B4-BE49-F238E27FC236}">
                <a16:creationId xmlns:a16="http://schemas.microsoft.com/office/drawing/2014/main" id="{D43B3FD5-1BCE-717A-C9E9-0ADD763CDFDF}"/>
              </a:ext>
            </a:extLst>
          </p:cNvPr>
          <p:cNvSpPr>
            <a:spLocks noGrp="1"/>
          </p:cNvSpPr>
          <p:nvPr>
            <p:ph idx="1"/>
          </p:nvPr>
        </p:nvSpPr>
        <p:spPr>
          <a:xfrm>
            <a:off x="607595" y="1143000"/>
            <a:ext cx="3114399" cy="5029200"/>
          </a:xfrm>
        </p:spPr>
        <p:txBody>
          <a:bodyPr/>
          <a:lstStyle/>
          <a:p>
            <a:r>
              <a:rPr lang="en-US" dirty="0"/>
              <a:t>Multiple competing technologies</a:t>
            </a:r>
          </a:p>
          <a:p>
            <a:endParaRPr lang="en-US" dirty="0"/>
          </a:p>
          <a:p>
            <a:r>
              <a:rPr lang="en-US" dirty="0"/>
              <a:t>Edges of these get quite a bit “fuzzy”</a:t>
            </a:r>
          </a:p>
        </p:txBody>
      </p:sp>
      <p:sp>
        <p:nvSpPr>
          <p:cNvPr id="4" name="Slide Number Placeholder 3">
            <a:extLst>
              <a:ext uri="{FF2B5EF4-FFF2-40B4-BE49-F238E27FC236}">
                <a16:creationId xmlns:a16="http://schemas.microsoft.com/office/drawing/2014/main" id="{5F14243D-4A6D-EF49-CD3F-3B6C1420C9E1}"/>
              </a:ext>
            </a:extLst>
          </p:cNvPr>
          <p:cNvSpPr>
            <a:spLocks noGrp="1"/>
          </p:cNvSpPr>
          <p:nvPr>
            <p:ph type="sldNum" sz="quarter" idx="12"/>
          </p:nvPr>
        </p:nvSpPr>
        <p:spPr/>
        <p:txBody>
          <a:bodyPr/>
          <a:lstStyle/>
          <a:p>
            <a:fld id="{0778C724-3839-4D76-A707-B4C23905D055}" type="slidenum">
              <a:rPr lang="en-US" smtClean="0"/>
              <a:t>39</a:t>
            </a:fld>
            <a:endParaRPr lang="en-US"/>
          </a:p>
        </p:txBody>
      </p:sp>
      <p:pic>
        <p:nvPicPr>
          <p:cNvPr id="1026" name="Picture 2" descr="undefined">
            <a:extLst>
              <a:ext uri="{FF2B5EF4-FFF2-40B4-BE49-F238E27FC236}">
                <a16:creationId xmlns:a16="http://schemas.microsoft.com/office/drawing/2014/main" id="{19EA86C7-5155-6000-0A89-50A988C16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0423" y="465059"/>
            <a:ext cx="8007082" cy="6073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474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4</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b="1" dirty="0"/>
              <a:t>Wide-Area Network Background</a:t>
            </a:r>
            <a:br>
              <a:rPr lang="en-US" dirty="0"/>
            </a:br>
            <a:endParaRPr lang="en-US" dirty="0"/>
          </a:p>
          <a:p>
            <a:r>
              <a:rPr lang="en-US" dirty="0"/>
              <a:t>Cellular Network Technologies</a:t>
            </a:r>
          </a:p>
          <a:p>
            <a:pPr lvl="1"/>
            <a:r>
              <a:rPr lang="en-US" sz="2800" dirty="0"/>
              <a:t>1G</a:t>
            </a:r>
          </a:p>
          <a:p>
            <a:pPr lvl="1"/>
            <a:r>
              <a:rPr lang="en-US" sz="2800" dirty="0"/>
              <a:t>2G</a:t>
            </a:r>
          </a:p>
          <a:p>
            <a:pPr lvl="1"/>
            <a:r>
              <a:rPr lang="en-US" sz="2800" dirty="0"/>
              <a:t>3G/4G and beyond</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776497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D5F0D-7EE1-D097-3AEB-64D4238DEE4E}"/>
              </a:ext>
            </a:extLst>
          </p:cNvPr>
          <p:cNvSpPr>
            <a:spLocks noGrp="1"/>
          </p:cNvSpPr>
          <p:nvPr>
            <p:ph type="title"/>
          </p:nvPr>
        </p:nvSpPr>
        <p:spPr/>
        <p:txBody>
          <a:bodyPr/>
          <a:lstStyle/>
          <a:p>
            <a:r>
              <a:rPr lang="en-US" dirty="0"/>
              <a:t>CDMA in 2G</a:t>
            </a:r>
          </a:p>
        </p:txBody>
      </p:sp>
      <p:sp>
        <p:nvSpPr>
          <p:cNvPr id="3" name="Content Placeholder 2">
            <a:extLst>
              <a:ext uri="{FF2B5EF4-FFF2-40B4-BE49-F238E27FC236}">
                <a16:creationId xmlns:a16="http://schemas.microsoft.com/office/drawing/2014/main" id="{1A40069E-48F4-4A5A-C1F7-C5794356F7A0}"/>
              </a:ext>
            </a:extLst>
          </p:cNvPr>
          <p:cNvSpPr>
            <a:spLocks noGrp="1"/>
          </p:cNvSpPr>
          <p:nvPr>
            <p:ph idx="1"/>
          </p:nvPr>
        </p:nvSpPr>
        <p:spPr/>
        <p:txBody>
          <a:bodyPr/>
          <a:lstStyle/>
          <a:p>
            <a:r>
              <a:rPr lang="en-US" dirty="0" err="1"/>
              <a:t>todo</a:t>
            </a:r>
            <a:r>
              <a:rPr lang="en-US" dirty="0"/>
              <a:t>, ran out of time</a:t>
            </a:r>
          </a:p>
        </p:txBody>
      </p:sp>
      <p:sp>
        <p:nvSpPr>
          <p:cNvPr id="4" name="Slide Number Placeholder 3">
            <a:extLst>
              <a:ext uri="{FF2B5EF4-FFF2-40B4-BE49-F238E27FC236}">
                <a16:creationId xmlns:a16="http://schemas.microsoft.com/office/drawing/2014/main" id="{6D1203DB-AAB0-9219-200A-07CE86D8CDD2}"/>
              </a:ext>
            </a:extLst>
          </p:cNvPr>
          <p:cNvSpPr>
            <a:spLocks noGrp="1"/>
          </p:cNvSpPr>
          <p:nvPr>
            <p:ph type="sldNum" sz="quarter" idx="12"/>
          </p:nvPr>
        </p:nvSpPr>
        <p:spPr/>
        <p:txBody>
          <a:bodyPr/>
          <a:lstStyle/>
          <a:p>
            <a:fld id="{0778C724-3839-4D76-A707-B4C23905D055}" type="slidenum">
              <a:rPr lang="en-US" smtClean="0"/>
              <a:t>40</a:t>
            </a:fld>
            <a:endParaRPr lang="en-US"/>
          </a:p>
        </p:txBody>
      </p:sp>
    </p:spTree>
    <p:extLst>
      <p:ext uri="{BB962C8B-B14F-4D97-AF65-F5344CB8AC3E}">
        <p14:creationId xmlns:p14="http://schemas.microsoft.com/office/powerpoint/2010/main" val="9698204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5999A-3B73-1C46-BEB7-E8906F66D35B}"/>
              </a:ext>
            </a:extLst>
          </p:cNvPr>
          <p:cNvSpPr>
            <a:spLocks noGrp="1"/>
          </p:cNvSpPr>
          <p:nvPr>
            <p:ph type="title"/>
          </p:nvPr>
        </p:nvSpPr>
        <p:spPr/>
        <p:txBody>
          <a:bodyPr/>
          <a:lstStyle/>
          <a:p>
            <a:r>
              <a:rPr lang="en-US" dirty="0"/>
              <a:t>GSM</a:t>
            </a:r>
          </a:p>
        </p:txBody>
      </p:sp>
      <p:sp>
        <p:nvSpPr>
          <p:cNvPr id="3" name="Content Placeholder 2">
            <a:extLst>
              <a:ext uri="{FF2B5EF4-FFF2-40B4-BE49-F238E27FC236}">
                <a16:creationId xmlns:a16="http://schemas.microsoft.com/office/drawing/2014/main" id="{EA945BC0-F237-424E-9B43-0D2BBBFBF26D}"/>
              </a:ext>
            </a:extLst>
          </p:cNvPr>
          <p:cNvSpPr>
            <a:spLocks noGrp="1"/>
          </p:cNvSpPr>
          <p:nvPr>
            <p:ph idx="1"/>
          </p:nvPr>
        </p:nvSpPr>
        <p:spPr/>
        <p:txBody>
          <a:bodyPr>
            <a:normAutofit fontScale="92500" lnSpcReduction="10000"/>
          </a:bodyPr>
          <a:lstStyle/>
          <a:p>
            <a:r>
              <a:rPr lang="en-US" dirty="0"/>
              <a:t>D-AMPS was sunset when AMPS was sunset in 2008</a:t>
            </a:r>
          </a:p>
          <a:p>
            <a:endParaRPr lang="en-US" dirty="0"/>
          </a:p>
          <a:p>
            <a:r>
              <a:rPr lang="en-US" dirty="0"/>
              <a:t>So “modern” 2G is entirely built upon GSM</a:t>
            </a:r>
          </a:p>
          <a:p>
            <a:endParaRPr lang="en-US" dirty="0"/>
          </a:p>
          <a:p>
            <a:r>
              <a:rPr lang="en-US" dirty="0"/>
              <a:t>“</a:t>
            </a:r>
            <a:r>
              <a:rPr lang="en-US" u="sng" dirty="0"/>
              <a:t>G</a:t>
            </a:r>
            <a:r>
              <a:rPr lang="en-US" dirty="0"/>
              <a:t>lobal </a:t>
            </a:r>
            <a:r>
              <a:rPr lang="en-US" u="sng" dirty="0"/>
              <a:t>S</a:t>
            </a:r>
            <a:r>
              <a:rPr lang="en-US" dirty="0"/>
              <a:t>ystem for </a:t>
            </a:r>
            <a:r>
              <a:rPr lang="en-US" u="sng" dirty="0"/>
              <a:t>M</a:t>
            </a:r>
            <a:r>
              <a:rPr lang="en-US" dirty="0"/>
              <a:t>obile Communications”</a:t>
            </a:r>
          </a:p>
          <a:p>
            <a:pPr lvl="1"/>
            <a:r>
              <a:rPr lang="en-US" dirty="0"/>
              <a:t>It is a standard [the dominant 2G]</a:t>
            </a:r>
          </a:p>
          <a:p>
            <a:pPr lvl="1"/>
            <a:r>
              <a:rPr lang="en-US" dirty="0"/>
              <a:t>GSM meant “phone” for a while in parts of Europe</a:t>
            </a:r>
          </a:p>
          <a:p>
            <a:pPr lvl="2"/>
            <a:r>
              <a:rPr lang="en-US" dirty="0"/>
              <a:t>(and apparently still in Belgium?)</a:t>
            </a:r>
          </a:p>
          <a:p>
            <a:pPr lvl="1"/>
            <a:r>
              <a:rPr lang="en-US" dirty="0"/>
              <a:t>GSMA is the </a:t>
            </a:r>
            <a:r>
              <a:rPr lang="en-US" u="sng" dirty="0"/>
              <a:t>GSM</a:t>
            </a:r>
            <a:r>
              <a:rPr lang="en-US" dirty="0"/>
              <a:t> </a:t>
            </a:r>
            <a:r>
              <a:rPr lang="en-US" u="sng" dirty="0"/>
              <a:t>A</a:t>
            </a:r>
            <a:r>
              <a:rPr lang="en-US" dirty="0"/>
              <a:t>ssociation; which a lot of people just call GSM</a:t>
            </a:r>
          </a:p>
          <a:p>
            <a:pPr lvl="2"/>
            <a:r>
              <a:rPr lang="en-US" dirty="0"/>
              <a:t>Because GSM made [a] 3G and LTE [which is a 4g?] and 5g [</a:t>
            </a:r>
            <a:r>
              <a:rPr lang="en-US" dirty="0" err="1"/>
              <a:t>ish</a:t>
            </a:r>
            <a:r>
              <a:rPr lang="en-US" dirty="0"/>
              <a:t>! more next time]</a:t>
            </a:r>
          </a:p>
          <a:p>
            <a:pPr lvl="1"/>
            <a:r>
              <a:rPr lang="en-US" dirty="0"/>
              <a:t>Yay.</a:t>
            </a:r>
          </a:p>
        </p:txBody>
      </p:sp>
      <p:sp>
        <p:nvSpPr>
          <p:cNvPr id="4" name="Slide Number Placeholder 3">
            <a:extLst>
              <a:ext uri="{FF2B5EF4-FFF2-40B4-BE49-F238E27FC236}">
                <a16:creationId xmlns:a16="http://schemas.microsoft.com/office/drawing/2014/main" id="{BA34FE87-79C0-CD42-8E70-02A1CDD77B10}"/>
              </a:ext>
            </a:extLst>
          </p:cNvPr>
          <p:cNvSpPr>
            <a:spLocks noGrp="1"/>
          </p:cNvSpPr>
          <p:nvPr>
            <p:ph type="sldNum" sz="quarter" idx="12"/>
          </p:nvPr>
        </p:nvSpPr>
        <p:spPr/>
        <p:txBody>
          <a:bodyPr/>
          <a:lstStyle/>
          <a:p>
            <a:pPr algn="r"/>
            <a:fld id="{434A358D-2637-E146-A3BD-05BD470B507B}" type="slidenum">
              <a:rPr lang="en-US" smtClean="0"/>
              <a:pPr algn="r"/>
              <a:t>41</a:t>
            </a:fld>
            <a:endParaRPr lang="en-US" dirty="0"/>
          </a:p>
        </p:txBody>
      </p:sp>
    </p:spTree>
    <p:extLst>
      <p:ext uri="{BB962C8B-B14F-4D97-AF65-F5344CB8AC3E}">
        <p14:creationId xmlns:p14="http://schemas.microsoft.com/office/powerpoint/2010/main" val="416997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6A7-0080-2C41-96B6-3D88C7D56608}"/>
              </a:ext>
            </a:extLst>
          </p:cNvPr>
          <p:cNvSpPr>
            <a:spLocks noGrp="1"/>
          </p:cNvSpPr>
          <p:nvPr>
            <p:ph type="title"/>
          </p:nvPr>
        </p:nvSpPr>
        <p:spPr/>
        <p:txBody>
          <a:bodyPr/>
          <a:lstStyle/>
          <a:p>
            <a:r>
              <a:rPr lang="en-US" dirty="0"/>
              <a:t>Origins of GSM</a:t>
            </a:r>
          </a:p>
        </p:txBody>
      </p:sp>
      <p:sp>
        <p:nvSpPr>
          <p:cNvPr id="3" name="Content Placeholder 2">
            <a:extLst>
              <a:ext uri="{FF2B5EF4-FFF2-40B4-BE49-F238E27FC236}">
                <a16:creationId xmlns:a16="http://schemas.microsoft.com/office/drawing/2014/main" id="{7E99F11F-5797-D245-85C0-92C7E41905D9}"/>
              </a:ext>
            </a:extLst>
          </p:cNvPr>
          <p:cNvSpPr>
            <a:spLocks noGrp="1"/>
          </p:cNvSpPr>
          <p:nvPr>
            <p:ph idx="1"/>
          </p:nvPr>
        </p:nvSpPr>
        <p:spPr>
          <a:xfrm>
            <a:off x="607595" y="1143000"/>
            <a:ext cx="10972800" cy="5486400"/>
          </a:xfrm>
        </p:spPr>
        <p:txBody>
          <a:bodyPr>
            <a:normAutofit fontScale="92500"/>
          </a:bodyPr>
          <a:lstStyle/>
          <a:p>
            <a:r>
              <a:rPr lang="en-US" dirty="0"/>
              <a:t>An incredible sweet spot of timing, technology need, and politics?</a:t>
            </a:r>
          </a:p>
          <a:p>
            <a:endParaRPr lang="en-US" dirty="0"/>
          </a:p>
          <a:p>
            <a:endParaRPr lang="en-US" dirty="0"/>
          </a:p>
          <a:p>
            <a:endParaRPr lang="en-US" dirty="0"/>
          </a:p>
          <a:p>
            <a:endParaRPr lang="en-US" dirty="0"/>
          </a:p>
          <a:p>
            <a:endParaRPr lang="en-US" dirty="0"/>
          </a:p>
          <a:p>
            <a:endParaRPr lang="en-US" dirty="0"/>
          </a:p>
          <a:p>
            <a:r>
              <a:rPr lang="en-US" dirty="0"/>
              <a:t>1987: 13 European countries sign accord to use one wireless standard</a:t>
            </a:r>
          </a:p>
          <a:p>
            <a:pPr lvl="1"/>
            <a:r>
              <a:rPr lang="en-US" dirty="0"/>
              <a:t>10 months later: GSM standard ratified</a:t>
            </a:r>
          </a:p>
          <a:p>
            <a:pPr lvl="1"/>
            <a:r>
              <a:rPr lang="en-US" dirty="0"/>
              <a:t>Insight: Not a ton new in GSM by ‘87, just a </a:t>
            </a:r>
            <a:r>
              <a:rPr lang="en-US" i="1" u="sng" dirty="0"/>
              <a:t>lot</a:t>
            </a:r>
            <a:r>
              <a:rPr lang="en-US" dirty="0"/>
              <a:t> of arbitrary design decisions</a:t>
            </a:r>
          </a:p>
          <a:p>
            <a:pPr lvl="2"/>
            <a:r>
              <a:rPr lang="en-US" dirty="0"/>
              <a:t>Combined with broad agreement</a:t>
            </a:r>
          </a:p>
        </p:txBody>
      </p:sp>
      <p:sp>
        <p:nvSpPr>
          <p:cNvPr id="4" name="Slide Number Placeholder 3">
            <a:extLst>
              <a:ext uri="{FF2B5EF4-FFF2-40B4-BE49-F238E27FC236}">
                <a16:creationId xmlns:a16="http://schemas.microsoft.com/office/drawing/2014/main" id="{8F7F6118-AF07-544C-91DD-A4C8BD68653D}"/>
              </a:ext>
            </a:extLst>
          </p:cNvPr>
          <p:cNvSpPr>
            <a:spLocks noGrp="1"/>
          </p:cNvSpPr>
          <p:nvPr>
            <p:ph type="sldNum" sz="quarter" idx="12"/>
          </p:nvPr>
        </p:nvSpPr>
        <p:spPr/>
        <p:txBody>
          <a:bodyPr/>
          <a:lstStyle/>
          <a:p>
            <a:pPr algn="r"/>
            <a:fld id="{434A358D-2637-E146-A3BD-05BD470B507B}" type="slidenum">
              <a:rPr lang="en-US" smtClean="0"/>
              <a:pPr algn="r"/>
              <a:t>42</a:t>
            </a:fld>
            <a:endParaRPr lang="en-US" dirty="0"/>
          </a:p>
        </p:txBody>
      </p:sp>
      <p:pic>
        <p:nvPicPr>
          <p:cNvPr id="5" name="Picture 4">
            <a:extLst>
              <a:ext uri="{FF2B5EF4-FFF2-40B4-BE49-F238E27FC236}">
                <a16:creationId xmlns:a16="http://schemas.microsoft.com/office/drawing/2014/main" id="{46D18037-4C79-4D4F-92C0-F8F1A588C7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0733" y="1999214"/>
            <a:ext cx="7702132" cy="2760361"/>
          </a:xfrm>
          <a:prstGeom prst="rect">
            <a:avLst/>
          </a:prstGeom>
          <a:ln>
            <a:solidFill>
              <a:schemeClr val="tx1"/>
            </a:solidFill>
          </a:ln>
        </p:spPr>
      </p:pic>
      <p:sp>
        <p:nvSpPr>
          <p:cNvPr id="6" name="Rectangle 5">
            <a:extLst>
              <a:ext uri="{FF2B5EF4-FFF2-40B4-BE49-F238E27FC236}">
                <a16:creationId xmlns:a16="http://schemas.microsoft.com/office/drawing/2014/main" id="{E1125234-9E04-6848-81B6-B80A6546CA38}"/>
              </a:ext>
            </a:extLst>
          </p:cNvPr>
          <p:cNvSpPr/>
          <p:nvPr/>
        </p:nvSpPr>
        <p:spPr>
          <a:xfrm>
            <a:off x="2482205" y="3336379"/>
            <a:ext cx="6767655" cy="137251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8" name="Straight Arrow Connector 7">
            <a:extLst>
              <a:ext uri="{FF2B5EF4-FFF2-40B4-BE49-F238E27FC236}">
                <a16:creationId xmlns:a16="http://schemas.microsoft.com/office/drawing/2014/main" id="{5E081933-EEAB-674D-8D22-EAF5F25C770E}"/>
              </a:ext>
            </a:extLst>
          </p:cNvPr>
          <p:cNvCxnSpPr/>
          <p:nvPr/>
        </p:nvCxnSpPr>
        <p:spPr>
          <a:xfrm flipH="1">
            <a:off x="3073554" y="4540977"/>
            <a:ext cx="562145"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id="{92CDA21F-B22C-1E48-ABA2-6500427A6C7A}"/>
              </a:ext>
            </a:extLst>
          </p:cNvPr>
          <p:cNvSpPr txBox="1"/>
          <p:nvPr/>
        </p:nvSpPr>
        <p:spPr>
          <a:xfrm>
            <a:off x="3613798" y="4358462"/>
            <a:ext cx="3293722" cy="338554"/>
          </a:xfrm>
          <a:prstGeom prst="rect">
            <a:avLst/>
          </a:prstGeom>
          <a:noFill/>
        </p:spPr>
        <p:txBody>
          <a:bodyPr wrap="none" rtlCol="0">
            <a:spAutoFit/>
          </a:bodyPr>
          <a:lstStyle/>
          <a:p>
            <a:r>
              <a:rPr lang="en-US" sz="1600" dirty="0">
                <a:solidFill>
                  <a:srgbClr val="FF0000"/>
                </a:solidFill>
                <a:latin typeface="Seravek Light"/>
                <a:cs typeface="Seravek Light"/>
              </a:rPr>
              <a:t>Not a very `mobile` mobile network…</a:t>
            </a:r>
          </a:p>
        </p:txBody>
      </p:sp>
    </p:spTree>
    <p:extLst>
      <p:ext uri="{BB962C8B-B14F-4D97-AF65-F5344CB8AC3E}">
        <p14:creationId xmlns:p14="http://schemas.microsoft.com/office/powerpoint/2010/main" val="1609826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252E8B-22F8-E743-B3BD-FE257B32E2A4}"/>
              </a:ext>
            </a:extLst>
          </p:cNvPr>
          <p:cNvSpPr>
            <a:spLocks noGrp="1"/>
          </p:cNvSpPr>
          <p:nvPr>
            <p:ph type="title"/>
          </p:nvPr>
        </p:nvSpPr>
        <p:spPr/>
        <p:txBody>
          <a:bodyPr>
            <a:normAutofit fontScale="90000"/>
          </a:bodyPr>
          <a:lstStyle/>
          <a:p>
            <a:r>
              <a:rPr lang="en-US" dirty="0"/>
              <a:t>The real innovation of GSM was the indirection and interoperability it enabled</a:t>
            </a:r>
          </a:p>
        </p:txBody>
      </p:sp>
      <p:sp>
        <p:nvSpPr>
          <p:cNvPr id="4" name="Content Placeholder 3">
            <a:extLst>
              <a:ext uri="{FF2B5EF4-FFF2-40B4-BE49-F238E27FC236}">
                <a16:creationId xmlns:a16="http://schemas.microsoft.com/office/drawing/2014/main" id="{890EF99A-FD7E-6C46-AD6A-C1966A6F6C3D}"/>
              </a:ext>
            </a:extLst>
          </p:cNvPr>
          <p:cNvSpPr>
            <a:spLocks noGrp="1"/>
          </p:cNvSpPr>
          <p:nvPr>
            <p:ph idx="1"/>
          </p:nvPr>
        </p:nvSpPr>
        <p:spPr/>
        <p:txBody>
          <a:bodyPr/>
          <a:lstStyle/>
          <a:p>
            <a:r>
              <a:rPr lang="en-US" dirty="0"/>
              <a:t>Europe hit this problem before the US because the US is large</a:t>
            </a:r>
          </a:p>
          <a:p>
            <a:pPr lvl="1"/>
            <a:r>
              <a:rPr lang="en-US" dirty="0"/>
              <a:t>(and US telecoms owned/operated subsidiaries in Canada)</a:t>
            </a:r>
          </a:p>
          <a:p>
            <a:pPr lvl="1"/>
            <a:endParaRPr lang="en-US" dirty="0"/>
          </a:p>
          <a:p>
            <a:r>
              <a:rPr lang="en-US" dirty="0"/>
              <a:t>Coincided with major growth in global mobility</a:t>
            </a:r>
          </a:p>
          <a:p>
            <a:pPr lvl="1"/>
            <a:r>
              <a:rPr lang="en-US" dirty="0"/>
              <a:t>Mobile devices needed to be able to use other carriers infrastructure</a:t>
            </a:r>
          </a:p>
          <a:p>
            <a:pPr lvl="1"/>
            <a:endParaRPr lang="en-US" dirty="0"/>
          </a:p>
          <a:p>
            <a:r>
              <a:rPr lang="en-US" dirty="0"/>
              <a:t>Early GSM isn’t anything fancy in modulation, data, </a:t>
            </a:r>
            <a:r>
              <a:rPr lang="en-US" dirty="0" err="1"/>
              <a:t>etc</a:t>
            </a:r>
            <a:endParaRPr lang="en-US" dirty="0"/>
          </a:p>
          <a:p>
            <a:pPr lvl="1"/>
            <a:r>
              <a:rPr lang="en-US" dirty="0"/>
              <a:t>It’s all about the control channels</a:t>
            </a:r>
          </a:p>
        </p:txBody>
      </p:sp>
      <p:sp>
        <p:nvSpPr>
          <p:cNvPr id="2" name="Slide Number Placeholder 1">
            <a:extLst>
              <a:ext uri="{FF2B5EF4-FFF2-40B4-BE49-F238E27FC236}">
                <a16:creationId xmlns:a16="http://schemas.microsoft.com/office/drawing/2014/main" id="{C93173F2-AD18-4F48-A8DF-4930B35C48AC}"/>
              </a:ext>
            </a:extLst>
          </p:cNvPr>
          <p:cNvSpPr>
            <a:spLocks noGrp="1"/>
          </p:cNvSpPr>
          <p:nvPr>
            <p:ph type="sldNum" sz="quarter" idx="12"/>
          </p:nvPr>
        </p:nvSpPr>
        <p:spPr/>
        <p:txBody>
          <a:bodyPr/>
          <a:lstStyle/>
          <a:p>
            <a:fld id="{434A358D-2637-E146-A3BD-05BD470B507B}" type="slidenum">
              <a:rPr lang="en-US" smtClean="0"/>
              <a:t>43</a:t>
            </a:fld>
            <a:endParaRPr lang="en-US"/>
          </a:p>
        </p:txBody>
      </p:sp>
    </p:spTree>
    <p:extLst>
      <p:ext uri="{BB962C8B-B14F-4D97-AF65-F5344CB8AC3E}">
        <p14:creationId xmlns:p14="http://schemas.microsoft.com/office/powerpoint/2010/main" val="5169345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90DCFC-12E5-B54B-88BD-C798EFB7F31A}"/>
              </a:ext>
            </a:extLst>
          </p:cNvPr>
          <p:cNvSpPr>
            <a:spLocks noGrp="1"/>
          </p:cNvSpPr>
          <p:nvPr>
            <p:ph type="sldNum" sz="quarter" idx="12"/>
          </p:nvPr>
        </p:nvSpPr>
        <p:spPr/>
        <p:txBody>
          <a:bodyPr/>
          <a:lstStyle/>
          <a:p>
            <a:pPr algn="r"/>
            <a:fld id="{434A358D-2637-E146-A3BD-05BD470B507B}" type="slidenum">
              <a:rPr lang="en-US" smtClean="0"/>
              <a:pPr algn="r"/>
              <a:t>44</a:t>
            </a:fld>
            <a:endParaRPr lang="en-US" dirty="0"/>
          </a:p>
        </p:txBody>
      </p:sp>
      <p:pic>
        <p:nvPicPr>
          <p:cNvPr id="5" name="Picture 4">
            <a:extLst>
              <a:ext uri="{FF2B5EF4-FFF2-40B4-BE49-F238E27FC236}">
                <a16:creationId xmlns:a16="http://schemas.microsoft.com/office/drawing/2014/main" id="{E6F95848-C885-FE4E-99DB-A504E4D06FDF}"/>
              </a:ext>
            </a:extLst>
          </p:cNvPr>
          <p:cNvPicPr>
            <a:picLocks noChangeAspect="1"/>
          </p:cNvPicPr>
          <p:nvPr/>
        </p:nvPicPr>
        <p:blipFill>
          <a:blip r:embed="rId3"/>
          <a:stretch>
            <a:fillRect/>
          </a:stretch>
        </p:blipFill>
        <p:spPr>
          <a:xfrm>
            <a:off x="927176" y="95301"/>
            <a:ext cx="10308445" cy="6275267"/>
          </a:xfrm>
          <a:prstGeom prst="rect">
            <a:avLst/>
          </a:prstGeom>
        </p:spPr>
      </p:pic>
      <p:sp>
        <p:nvSpPr>
          <p:cNvPr id="6" name="TextBox 5">
            <a:extLst>
              <a:ext uri="{FF2B5EF4-FFF2-40B4-BE49-F238E27FC236}">
                <a16:creationId xmlns:a16="http://schemas.microsoft.com/office/drawing/2014/main" id="{CF5D9D3E-D18C-3D4B-9AEE-77C17D9A8426}"/>
              </a:ext>
            </a:extLst>
          </p:cNvPr>
          <p:cNvSpPr txBox="1"/>
          <p:nvPr/>
        </p:nvSpPr>
        <p:spPr>
          <a:xfrm>
            <a:off x="817665" y="5460848"/>
            <a:ext cx="2828018"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https://en.wikipedia.org/wiki/File:Gsm_structures.svg</a:t>
            </a:r>
            <a:r>
              <a:rPr lang="en-US" sz="933"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766588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D8574C-4B4E-014F-F8F8-DD27548D3E6B}"/>
              </a:ext>
            </a:extLst>
          </p:cNvPr>
          <p:cNvSpPr>
            <a:spLocks noGrp="1"/>
          </p:cNvSpPr>
          <p:nvPr>
            <p:ph type="title"/>
          </p:nvPr>
        </p:nvSpPr>
        <p:spPr/>
        <p:txBody>
          <a:bodyPr/>
          <a:lstStyle/>
          <a:p>
            <a:r>
              <a:rPr lang="en-US" dirty="0"/>
              <a:t>Circuit switching</a:t>
            </a:r>
          </a:p>
        </p:txBody>
      </p:sp>
      <p:sp>
        <p:nvSpPr>
          <p:cNvPr id="2" name="Slide Number Placeholder 1">
            <a:extLst>
              <a:ext uri="{FF2B5EF4-FFF2-40B4-BE49-F238E27FC236}">
                <a16:creationId xmlns:a16="http://schemas.microsoft.com/office/drawing/2014/main" id="{EBB38BAD-D71C-FAD2-04AD-046C6347C120}"/>
              </a:ext>
            </a:extLst>
          </p:cNvPr>
          <p:cNvSpPr>
            <a:spLocks noGrp="1"/>
          </p:cNvSpPr>
          <p:nvPr>
            <p:ph type="sldNum" sz="quarter" idx="12"/>
          </p:nvPr>
        </p:nvSpPr>
        <p:spPr/>
        <p:txBody>
          <a:bodyPr/>
          <a:lstStyle/>
          <a:p>
            <a:fld id="{0778C724-3839-4D76-A707-B4C23905D055}" type="slidenum">
              <a:rPr lang="en-US" smtClean="0"/>
              <a:t>45</a:t>
            </a:fld>
            <a:endParaRPr lang="en-US"/>
          </a:p>
        </p:txBody>
      </p:sp>
      <p:pic>
        <p:nvPicPr>
          <p:cNvPr id="2050" name="Picture 2">
            <a:extLst>
              <a:ext uri="{FF2B5EF4-FFF2-40B4-BE49-F238E27FC236}">
                <a16:creationId xmlns:a16="http://schemas.microsoft.com/office/drawing/2014/main" id="{4CA38435-90EF-F2D8-BE44-AF7BE6ED3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8551" y="1582938"/>
            <a:ext cx="9690886" cy="4104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3235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E1209E1-57EF-7DAD-8EEC-F7DD2B111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5903" y="542522"/>
            <a:ext cx="6594491" cy="57729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F49C15-C546-40C9-FF57-65FF530115A8}"/>
              </a:ext>
            </a:extLst>
          </p:cNvPr>
          <p:cNvSpPr>
            <a:spLocks noGrp="1"/>
          </p:cNvSpPr>
          <p:nvPr>
            <p:ph type="title"/>
          </p:nvPr>
        </p:nvSpPr>
        <p:spPr/>
        <p:txBody>
          <a:bodyPr/>
          <a:lstStyle/>
          <a:p>
            <a:r>
              <a:rPr lang="en-US" dirty="0"/>
              <a:t>Comparing circuits vs packets</a:t>
            </a:r>
          </a:p>
        </p:txBody>
      </p:sp>
      <p:sp>
        <p:nvSpPr>
          <p:cNvPr id="4" name="Content Placeholder 3">
            <a:extLst>
              <a:ext uri="{FF2B5EF4-FFF2-40B4-BE49-F238E27FC236}">
                <a16:creationId xmlns:a16="http://schemas.microsoft.com/office/drawing/2014/main" id="{8E7DB370-CF90-22E4-ACFA-555E83A5280F}"/>
              </a:ext>
            </a:extLst>
          </p:cNvPr>
          <p:cNvSpPr>
            <a:spLocks noGrp="1"/>
          </p:cNvSpPr>
          <p:nvPr>
            <p:ph idx="1"/>
          </p:nvPr>
        </p:nvSpPr>
        <p:spPr>
          <a:xfrm>
            <a:off x="607595" y="1143000"/>
            <a:ext cx="4221982" cy="5029200"/>
          </a:xfrm>
        </p:spPr>
        <p:txBody>
          <a:bodyPr/>
          <a:lstStyle/>
          <a:p>
            <a:r>
              <a:rPr lang="en-US" dirty="0"/>
              <a:t>Circuit switching</a:t>
            </a:r>
          </a:p>
          <a:p>
            <a:pPr lvl="1"/>
            <a:r>
              <a:rPr lang="en-US" dirty="0"/>
              <a:t>Virtual electrical connections between two devices</a:t>
            </a:r>
          </a:p>
          <a:p>
            <a:pPr lvl="1"/>
            <a:r>
              <a:rPr lang="en-US" dirty="0"/>
              <a:t>Full capacity is dedicated to only those two devices</a:t>
            </a:r>
          </a:p>
          <a:p>
            <a:pPr lvl="1"/>
            <a:endParaRPr lang="en-US" dirty="0"/>
          </a:p>
          <a:p>
            <a:r>
              <a:rPr lang="en-US" dirty="0"/>
              <a:t>Packet switching</a:t>
            </a:r>
          </a:p>
          <a:p>
            <a:pPr lvl="1"/>
            <a:r>
              <a:rPr lang="en-US" dirty="0"/>
              <a:t>Chunks of data get routed between devices</a:t>
            </a:r>
          </a:p>
          <a:p>
            <a:pPr lvl="1"/>
            <a:r>
              <a:rPr lang="en-US" dirty="0"/>
              <a:t>Overhead to figure out where they go</a:t>
            </a:r>
          </a:p>
        </p:txBody>
      </p:sp>
      <p:sp>
        <p:nvSpPr>
          <p:cNvPr id="3" name="Slide Number Placeholder 2">
            <a:extLst>
              <a:ext uri="{FF2B5EF4-FFF2-40B4-BE49-F238E27FC236}">
                <a16:creationId xmlns:a16="http://schemas.microsoft.com/office/drawing/2014/main" id="{0B4DC2D8-680B-F0E4-CDCB-21B73D13ABE0}"/>
              </a:ext>
            </a:extLst>
          </p:cNvPr>
          <p:cNvSpPr>
            <a:spLocks noGrp="1"/>
          </p:cNvSpPr>
          <p:nvPr>
            <p:ph type="sldNum" sz="quarter" idx="12"/>
          </p:nvPr>
        </p:nvSpPr>
        <p:spPr/>
        <p:txBody>
          <a:bodyPr/>
          <a:lstStyle/>
          <a:p>
            <a:fld id="{0778C724-3839-4D76-A707-B4C23905D055}" type="slidenum">
              <a:rPr lang="en-US" smtClean="0"/>
              <a:t>46</a:t>
            </a:fld>
            <a:endParaRPr lang="en-US"/>
          </a:p>
        </p:txBody>
      </p:sp>
    </p:spTree>
    <p:extLst>
      <p:ext uri="{BB962C8B-B14F-4D97-AF65-F5344CB8AC3E}">
        <p14:creationId xmlns:p14="http://schemas.microsoft.com/office/powerpoint/2010/main" val="1912057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834-4604-0146-9562-6D48743CD571}"/>
              </a:ext>
            </a:extLst>
          </p:cNvPr>
          <p:cNvSpPr>
            <a:spLocks noGrp="1"/>
          </p:cNvSpPr>
          <p:nvPr>
            <p:ph type="title"/>
          </p:nvPr>
        </p:nvSpPr>
        <p:spPr/>
        <p:txBody>
          <a:bodyPr/>
          <a:lstStyle/>
          <a:p>
            <a:r>
              <a:rPr lang="en-US" dirty="0"/>
              <a:t>GSM evolved over time to add data</a:t>
            </a:r>
          </a:p>
        </p:txBody>
      </p:sp>
      <p:sp>
        <p:nvSpPr>
          <p:cNvPr id="3" name="Content Placeholder 2">
            <a:extLst>
              <a:ext uri="{FF2B5EF4-FFF2-40B4-BE49-F238E27FC236}">
                <a16:creationId xmlns:a16="http://schemas.microsoft.com/office/drawing/2014/main" id="{7F2CD619-232C-8B4A-8140-8A19C93C22E8}"/>
              </a:ext>
            </a:extLst>
          </p:cNvPr>
          <p:cNvSpPr>
            <a:spLocks noGrp="1"/>
          </p:cNvSpPr>
          <p:nvPr>
            <p:ph idx="1"/>
          </p:nvPr>
        </p:nvSpPr>
        <p:spPr/>
        <p:txBody>
          <a:bodyPr>
            <a:normAutofit lnSpcReduction="10000"/>
          </a:bodyPr>
          <a:lstStyle/>
          <a:p>
            <a:r>
              <a:rPr lang="en-US" dirty="0"/>
              <a:t>GSM was voice-only at first</a:t>
            </a:r>
          </a:p>
          <a:p>
            <a:pPr lvl="1"/>
            <a:endParaRPr lang="en-US" dirty="0"/>
          </a:p>
          <a:p>
            <a:r>
              <a:rPr lang="en-US" dirty="0"/>
              <a:t>Then overlaid data on the voice channel</a:t>
            </a:r>
          </a:p>
          <a:p>
            <a:pPr lvl="1"/>
            <a:r>
              <a:rPr lang="en-US" dirty="0"/>
              <a:t>Circuit Switched Data (CSD)</a:t>
            </a:r>
          </a:p>
          <a:p>
            <a:pPr lvl="2"/>
            <a:r>
              <a:rPr lang="en-US" dirty="0"/>
              <a:t>9.6 — 14.4 kb/s</a:t>
            </a:r>
          </a:p>
          <a:p>
            <a:pPr lvl="2"/>
            <a:r>
              <a:rPr lang="en-US" dirty="0"/>
              <a:t>Previous hacks were literally cell phone calling a modem (~3.5 kb/s); same concept</a:t>
            </a:r>
          </a:p>
          <a:p>
            <a:pPr lvl="2"/>
            <a:endParaRPr lang="en-US" dirty="0"/>
          </a:p>
          <a:p>
            <a:r>
              <a:rPr lang="en-US" dirty="0"/>
              <a:t>Then added actual packetized data [“2.5G”]</a:t>
            </a:r>
          </a:p>
          <a:p>
            <a:pPr lvl="1"/>
            <a:r>
              <a:rPr lang="en-US" dirty="0"/>
              <a:t>General Packet Radio Service (GPRS)</a:t>
            </a:r>
          </a:p>
          <a:p>
            <a:pPr lvl="2"/>
            <a:r>
              <a:rPr lang="en-US" dirty="0"/>
              <a:t>Throughput 9.2 – 21.55 </a:t>
            </a:r>
            <a:r>
              <a:rPr lang="en-US" dirty="0" err="1"/>
              <a:t>kbit</a:t>
            </a:r>
            <a:r>
              <a:rPr lang="en-US" dirty="0"/>
              <a:t>/s/timeslot	[goodput 8-20 </a:t>
            </a:r>
            <a:r>
              <a:rPr lang="en-US" dirty="0" err="1"/>
              <a:t>kbit</a:t>
            </a:r>
            <a:r>
              <a:rPr lang="en-US" dirty="0"/>
              <a:t>/s/timeslot]</a:t>
            </a:r>
          </a:p>
          <a:p>
            <a:pPr lvl="1"/>
            <a:r>
              <a:rPr lang="en-US" dirty="0"/>
              <a:t>Enhanced Data Rates for GSM Evolution (EDGE)</a:t>
            </a:r>
          </a:p>
          <a:p>
            <a:endParaRPr lang="en-US" dirty="0"/>
          </a:p>
        </p:txBody>
      </p:sp>
      <p:sp>
        <p:nvSpPr>
          <p:cNvPr id="4" name="Slide Number Placeholder 3">
            <a:extLst>
              <a:ext uri="{FF2B5EF4-FFF2-40B4-BE49-F238E27FC236}">
                <a16:creationId xmlns:a16="http://schemas.microsoft.com/office/drawing/2014/main" id="{C2A6236B-BE9F-ED40-A7CB-0DF15709F009}"/>
              </a:ext>
            </a:extLst>
          </p:cNvPr>
          <p:cNvSpPr>
            <a:spLocks noGrp="1"/>
          </p:cNvSpPr>
          <p:nvPr>
            <p:ph type="sldNum" sz="quarter" idx="12"/>
          </p:nvPr>
        </p:nvSpPr>
        <p:spPr/>
        <p:txBody>
          <a:bodyPr/>
          <a:lstStyle/>
          <a:p>
            <a:pPr algn="r"/>
            <a:fld id="{434A358D-2637-E146-A3BD-05BD470B507B}" type="slidenum">
              <a:rPr lang="en-US" smtClean="0"/>
              <a:pPr algn="r"/>
              <a:t>47</a:t>
            </a:fld>
            <a:endParaRPr lang="en-US" dirty="0"/>
          </a:p>
        </p:txBody>
      </p:sp>
    </p:spTree>
    <p:extLst>
      <p:ext uri="{BB962C8B-B14F-4D97-AF65-F5344CB8AC3E}">
        <p14:creationId xmlns:p14="http://schemas.microsoft.com/office/powerpoint/2010/main" val="1882231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C646-5D9B-914F-B24D-FE6F9887525D}"/>
              </a:ext>
            </a:extLst>
          </p:cNvPr>
          <p:cNvSpPr>
            <a:spLocks noGrp="1"/>
          </p:cNvSpPr>
          <p:nvPr>
            <p:ph type="title"/>
          </p:nvPr>
        </p:nvSpPr>
        <p:spPr/>
        <p:txBody>
          <a:bodyPr/>
          <a:lstStyle/>
          <a:p>
            <a:r>
              <a:rPr lang="en-US" dirty="0"/>
              <a:t>So why does the IoT care about 2G?</a:t>
            </a:r>
          </a:p>
        </p:txBody>
      </p:sp>
      <p:sp>
        <p:nvSpPr>
          <p:cNvPr id="3" name="Content Placeholder 2">
            <a:extLst>
              <a:ext uri="{FF2B5EF4-FFF2-40B4-BE49-F238E27FC236}">
                <a16:creationId xmlns:a16="http://schemas.microsoft.com/office/drawing/2014/main" id="{FECED18E-DA53-4C48-8B01-7D81FC8ED379}"/>
              </a:ext>
            </a:extLst>
          </p:cNvPr>
          <p:cNvSpPr>
            <a:spLocks noGrp="1"/>
          </p:cNvSpPr>
          <p:nvPr>
            <p:ph idx="1"/>
          </p:nvPr>
        </p:nvSpPr>
        <p:spPr/>
        <p:txBody>
          <a:bodyPr>
            <a:normAutofit lnSpcReduction="10000"/>
          </a:bodyPr>
          <a:lstStyle/>
          <a:p>
            <a:pPr marL="609585" indent="-609585">
              <a:buFont typeface="+mj-lt"/>
              <a:buAutoNum type="arabicPeriod"/>
            </a:pPr>
            <a:r>
              <a:rPr lang="en-US" dirty="0"/>
              <a:t>It’s easy to implement</a:t>
            </a:r>
          </a:p>
          <a:p>
            <a:pPr lvl="1"/>
            <a:r>
              <a:rPr lang="en-US" dirty="0"/>
              <a:t>2G == GMSK</a:t>
            </a:r>
          </a:p>
          <a:p>
            <a:pPr lvl="2"/>
            <a:r>
              <a:rPr lang="en-US" dirty="0"/>
              <a:t>3G = QPSK [requires better hardware]</a:t>
            </a:r>
          </a:p>
          <a:p>
            <a:pPr lvl="2"/>
            <a:r>
              <a:rPr lang="en-US" dirty="0"/>
              <a:t>4G and up is more complex</a:t>
            </a:r>
          </a:p>
          <a:p>
            <a:pPr lvl="1"/>
            <a:endParaRPr lang="en-US" dirty="0"/>
          </a:p>
          <a:p>
            <a:pPr marL="609585" indent="-609585">
              <a:buFont typeface="+mj-lt"/>
              <a:buAutoNum type="arabicPeriod"/>
            </a:pPr>
            <a:r>
              <a:rPr lang="en-US" dirty="0"/>
              <a:t>It’s cheap</a:t>
            </a:r>
          </a:p>
          <a:p>
            <a:pPr lvl="1"/>
            <a:r>
              <a:rPr lang="en-US" dirty="0"/>
              <a:t>Relative to other cellular plans, anyways. This may be changing finally</a:t>
            </a:r>
          </a:p>
          <a:p>
            <a:pPr marL="1142971" lvl="1" indent="-609585"/>
            <a:endParaRPr lang="en-US" dirty="0"/>
          </a:p>
          <a:p>
            <a:pPr marL="609585" indent="-609585">
              <a:buFont typeface="+mj-lt"/>
              <a:buAutoNum type="arabicPeriod"/>
            </a:pPr>
            <a:r>
              <a:rPr lang="en-US" dirty="0"/>
              <a:t>It’s low power*</a:t>
            </a:r>
          </a:p>
          <a:p>
            <a:pPr marL="1142971" lvl="1" indent="-609585"/>
            <a:r>
              <a:rPr lang="en-US" dirty="0"/>
              <a:t>*For select IoT workloads</a:t>
            </a:r>
          </a:p>
          <a:p>
            <a:pPr marL="1142971" lvl="1" indent="-609585"/>
            <a:r>
              <a:rPr lang="en-US" dirty="0"/>
              <a:t>Energy-per-bit of continuous stream improves each generation</a:t>
            </a:r>
          </a:p>
          <a:p>
            <a:pPr marL="1142971" lvl="1" indent="-609585"/>
            <a:r>
              <a:rPr lang="en-US" dirty="0"/>
              <a:t>Energy-per-event of infrequent event is more tricky though</a:t>
            </a:r>
          </a:p>
        </p:txBody>
      </p:sp>
      <p:sp>
        <p:nvSpPr>
          <p:cNvPr id="4" name="Slide Number Placeholder 3">
            <a:extLst>
              <a:ext uri="{FF2B5EF4-FFF2-40B4-BE49-F238E27FC236}">
                <a16:creationId xmlns:a16="http://schemas.microsoft.com/office/drawing/2014/main" id="{91A498EA-D183-A642-945E-BFB9D97091CF}"/>
              </a:ext>
            </a:extLst>
          </p:cNvPr>
          <p:cNvSpPr>
            <a:spLocks noGrp="1"/>
          </p:cNvSpPr>
          <p:nvPr>
            <p:ph type="sldNum" sz="quarter" idx="12"/>
          </p:nvPr>
        </p:nvSpPr>
        <p:spPr/>
        <p:txBody>
          <a:bodyPr/>
          <a:lstStyle/>
          <a:p>
            <a:pPr algn="r"/>
            <a:fld id="{434A358D-2637-E146-A3BD-05BD470B507B}" type="slidenum">
              <a:rPr lang="en-US" smtClean="0"/>
              <a:pPr algn="r"/>
              <a:t>48</a:t>
            </a:fld>
            <a:endParaRPr lang="en-US" dirty="0"/>
          </a:p>
        </p:txBody>
      </p:sp>
    </p:spTree>
    <p:extLst>
      <p:ext uri="{BB962C8B-B14F-4D97-AF65-F5344CB8AC3E}">
        <p14:creationId xmlns:p14="http://schemas.microsoft.com/office/powerpoint/2010/main" val="12273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79FE0-A74D-B049-83D3-225F963415D9}"/>
              </a:ext>
            </a:extLst>
          </p:cNvPr>
          <p:cNvSpPr>
            <a:spLocks noGrp="1"/>
          </p:cNvSpPr>
          <p:nvPr>
            <p:ph type="title"/>
          </p:nvPr>
        </p:nvSpPr>
        <p:spPr/>
        <p:txBody>
          <a:bodyPr>
            <a:normAutofit fontScale="90000"/>
          </a:bodyPr>
          <a:lstStyle/>
          <a:p>
            <a:r>
              <a:rPr lang="en-US" dirty="0"/>
              <a:t>Corollary to improved throughput is improved energy performance</a:t>
            </a:r>
          </a:p>
        </p:txBody>
      </p:sp>
      <p:sp>
        <p:nvSpPr>
          <p:cNvPr id="3" name="Content Placeholder 2">
            <a:extLst>
              <a:ext uri="{FF2B5EF4-FFF2-40B4-BE49-F238E27FC236}">
                <a16:creationId xmlns:a16="http://schemas.microsoft.com/office/drawing/2014/main" id="{6B7C18C1-1F8B-134F-BCF0-B316DDCCAC0F}"/>
              </a:ext>
            </a:extLst>
          </p:cNvPr>
          <p:cNvSpPr>
            <a:spLocks noGrp="1"/>
          </p:cNvSpPr>
          <p:nvPr>
            <p:ph idx="1"/>
          </p:nvPr>
        </p:nvSpPr>
        <p:spPr/>
        <p:txBody>
          <a:bodyPr/>
          <a:lstStyle/>
          <a:p>
            <a:r>
              <a:rPr lang="en-US" dirty="0"/>
              <a:t>Same philosophy as high-performance architecture, </a:t>
            </a:r>
            <a:r>
              <a:rPr lang="en-US" dirty="0" err="1"/>
              <a:t>etc</a:t>
            </a:r>
            <a:endParaRPr lang="en-US" dirty="0"/>
          </a:p>
          <a:p>
            <a:pPr lvl="1"/>
            <a:r>
              <a:rPr lang="en-US" dirty="0"/>
              <a:t>There is always baseline load, which going faster amortizes</a:t>
            </a:r>
          </a:p>
        </p:txBody>
      </p:sp>
      <p:sp>
        <p:nvSpPr>
          <p:cNvPr id="4" name="Slide Number Placeholder 3">
            <a:extLst>
              <a:ext uri="{FF2B5EF4-FFF2-40B4-BE49-F238E27FC236}">
                <a16:creationId xmlns:a16="http://schemas.microsoft.com/office/drawing/2014/main" id="{1920DDEF-27F3-0649-9A89-D013ED41320E}"/>
              </a:ext>
            </a:extLst>
          </p:cNvPr>
          <p:cNvSpPr>
            <a:spLocks noGrp="1"/>
          </p:cNvSpPr>
          <p:nvPr>
            <p:ph type="sldNum" sz="quarter" idx="12"/>
          </p:nvPr>
        </p:nvSpPr>
        <p:spPr/>
        <p:txBody>
          <a:bodyPr/>
          <a:lstStyle/>
          <a:p>
            <a:pPr algn="r"/>
            <a:fld id="{434A358D-2637-E146-A3BD-05BD470B507B}" type="slidenum">
              <a:rPr lang="en-US" smtClean="0"/>
              <a:pPr algn="r"/>
              <a:t>49</a:t>
            </a:fld>
            <a:endParaRPr lang="en-US" dirty="0"/>
          </a:p>
        </p:txBody>
      </p:sp>
      <p:pic>
        <p:nvPicPr>
          <p:cNvPr id="5" name="Picture 4">
            <a:extLst>
              <a:ext uri="{FF2B5EF4-FFF2-40B4-BE49-F238E27FC236}">
                <a16:creationId xmlns:a16="http://schemas.microsoft.com/office/drawing/2014/main" id="{530E6DC7-DD19-6447-BB8F-4C8D8095DF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7747" y="2019167"/>
            <a:ext cx="5499278" cy="4620977"/>
          </a:xfrm>
          <a:prstGeom prst="rect">
            <a:avLst/>
          </a:prstGeom>
        </p:spPr>
      </p:pic>
      <p:pic>
        <p:nvPicPr>
          <p:cNvPr id="6" name="Picture 5">
            <a:extLst>
              <a:ext uri="{FF2B5EF4-FFF2-40B4-BE49-F238E27FC236}">
                <a16:creationId xmlns:a16="http://schemas.microsoft.com/office/drawing/2014/main" id="{68968345-1F5B-A246-A091-96EE6F6C7601}"/>
              </a:ext>
            </a:extLst>
          </p:cNvPr>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770513" y="4569341"/>
            <a:ext cx="3257935" cy="1650400"/>
          </a:xfrm>
          <a:prstGeom prst="rect">
            <a:avLst/>
          </a:prstGeom>
        </p:spPr>
      </p:pic>
    </p:spTree>
    <p:extLst>
      <p:ext uri="{BB962C8B-B14F-4D97-AF65-F5344CB8AC3E}">
        <p14:creationId xmlns:p14="http://schemas.microsoft.com/office/powerpoint/2010/main" val="2044843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ECD21-62F7-447E-9617-BF89C01C41DE}"/>
              </a:ext>
            </a:extLst>
          </p:cNvPr>
          <p:cNvSpPr>
            <a:spLocks noGrp="1"/>
          </p:cNvSpPr>
          <p:nvPr>
            <p:ph type="title"/>
          </p:nvPr>
        </p:nvSpPr>
        <p:spPr/>
        <p:txBody>
          <a:bodyPr/>
          <a:lstStyle/>
          <a:p>
            <a:r>
              <a:rPr lang="en-US" dirty="0"/>
              <a:t>Wide area networks</a:t>
            </a:r>
          </a:p>
        </p:txBody>
      </p:sp>
      <p:sp>
        <p:nvSpPr>
          <p:cNvPr id="3" name="Content Placeholder 2">
            <a:extLst>
              <a:ext uri="{FF2B5EF4-FFF2-40B4-BE49-F238E27FC236}">
                <a16:creationId xmlns:a16="http://schemas.microsoft.com/office/drawing/2014/main" id="{C476AB57-13C5-4FD3-B3C0-049F02FD959A}"/>
              </a:ext>
            </a:extLst>
          </p:cNvPr>
          <p:cNvSpPr>
            <a:spLocks noGrp="1"/>
          </p:cNvSpPr>
          <p:nvPr>
            <p:ph idx="1"/>
          </p:nvPr>
        </p:nvSpPr>
        <p:spPr/>
        <p:txBody>
          <a:bodyPr/>
          <a:lstStyle/>
          <a:p>
            <a:r>
              <a:rPr lang="en-US" dirty="0"/>
              <a:t>Communication at the region/city scale rather than the building/residence scale</a:t>
            </a:r>
          </a:p>
          <a:p>
            <a:pPr lvl="1"/>
            <a:r>
              <a:rPr lang="en-US" dirty="0"/>
              <a:t>Throughout cities</a:t>
            </a:r>
          </a:p>
          <a:p>
            <a:pPr lvl="1"/>
            <a:r>
              <a:rPr lang="en-US" dirty="0"/>
              <a:t>Agricultural deployments</a:t>
            </a:r>
          </a:p>
          <a:p>
            <a:pPr lvl="1"/>
            <a:r>
              <a:rPr lang="en-US" dirty="0"/>
              <a:t>Industrial facilities</a:t>
            </a:r>
          </a:p>
          <a:p>
            <a:pPr lvl="1"/>
            <a:endParaRPr lang="en-US" dirty="0"/>
          </a:p>
          <a:p>
            <a:r>
              <a:rPr lang="en-US" dirty="0"/>
              <a:t>City-scale sensing is one very popular domain</a:t>
            </a:r>
          </a:p>
          <a:p>
            <a:pPr lvl="1"/>
            <a:r>
              <a:rPr lang="en-US" dirty="0"/>
              <a:t>What might we want to sense throughout a city?</a:t>
            </a:r>
          </a:p>
          <a:p>
            <a:pPr lvl="1"/>
            <a:endParaRPr lang="en-US" dirty="0"/>
          </a:p>
        </p:txBody>
      </p:sp>
      <p:sp>
        <p:nvSpPr>
          <p:cNvPr id="4" name="Slide Number Placeholder 3">
            <a:extLst>
              <a:ext uri="{FF2B5EF4-FFF2-40B4-BE49-F238E27FC236}">
                <a16:creationId xmlns:a16="http://schemas.microsoft.com/office/drawing/2014/main" id="{A6A3A374-57F1-4B8A-9F0D-6E0ED5F5E919}"/>
              </a:ext>
            </a:extLst>
          </p:cNvPr>
          <p:cNvSpPr>
            <a:spLocks noGrp="1"/>
          </p:cNvSpPr>
          <p:nvPr>
            <p:ph type="sldNum" sz="quarter" idx="12"/>
          </p:nvPr>
        </p:nvSpPr>
        <p:spPr/>
        <p:txBody>
          <a:bodyPr/>
          <a:lstStyle/>
          <a:p>
            <a:fld id="{0778C724-3839-4D76-A707-B4C23905D055}" type="slidenum">
              <a:rPr lang="en-US" smtClean="0"/>
              <a:t>5</a:t>
            </a:fld>
            <a:endParaRPr lang="en-US"/>
          </a:p>
        </p:txBody>
      </p:sp>
    </p:spTree>
    <p:extLst>
      <p:ext uri="{BB962C8B-B14F-4D97-AF65-F5344CB8AC3E}">
        <p14:creationId xmlns:p14="http://schemas.microsoft.com/office/powerpoint/2010/main" val="2935444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29B91-95ED-8F40-9A93-4F3279286D55}"/>
              </a:ext>
            </a:extLst>
          </p:cNvPr>
          <p:cNvSpPr>
            <a:spLocks noGrp="1"/>
          </p:cNvSpPr>
          <p:nvPr>
            <p:ph type="title"/>
          </p:nvPr>
        </p:nvSpPr>
        <p:spPr/>
        <p:txBody>
          <a:bodyPr/>
          <a:lstStyle/>
          <a:p>
            <a:r>
              <a:rPr lang="en-US" dirty="0"/>
              <a:t>But energy per transaction is complex</a:t>
            </a:r>
          </a:p>
        </p:txBody>
      </p:sp>
      <p:sp>
        <p:nvSpPr>
          <p:cNvPr id="3" name="Content Placeholder 2">
            <a:extLst>
              <a:ext uri="{FF2B5EF4-FFF2-40B4-BE49-F238E27FC236}">
                <a16:creationId xmlns:a16="http://schemas.microsoft.com/office/drawing/2014/main" id="{6C768114-F3B7-9147-AB60-321548701F5F}"/>
              </a:ext>
            </a:extLst>
          </p:cNvPr>
          <p:cNvSpPr>
            <a:spLocks noGrp="1"/>
          </p:cNvSpPr>
          <p:nvPr>
            <p:ph idx="1"/>
          </p:nvPr>
        </p:nvSpPr>
        <p:spPr/>
        <p:txBody>
          <a:bodyPr/>
          <a:lstStyle/>
          <a:p>
            <a:r>
              <a:rPr lang="en-US" dirty="0"/>
              <a:t>Radios, cellular protocols, and cellular providers have state machines</a:t>
            </a:r>
          </a:p>
          <a:p>
            <a:pPr lvl="1"/>
            <a:r>
              <a:rPr lang="en-US" dirty="0"/>
              <a:t>Hard to predict </a:t>
            </a:r>
            <a:r>
              <a:rPr lang="en-US" i="1" dirty="0"/>
              <a:t>a priori</a:t>
            </a:r>
            <a:r>
              <a:rPr lang="en-US" dirty="0"/>
              <a:t> and globally </a:t>
            </a:r>
            <a:r>
              <a:rPr lang="en-US" dirty="0">
                <a:sym typeface="Wingdings" pitchFamily="2" charset="2"/>
              </a:rPr>
              <a:t> </a:t>
            </a:r>
            <a:endParaRPr lang="en-US" dirty="0"/>
          </a:p>
        </p:txBody>
      </p:sp>
      <p:sp>
        <p:nvSpPr>
          <p:cNvPr id="4" name="Slide Number Placeholder 3">
            <a:extLst>
              <a:ext uri="{FF2B5EF4-FFF2-40B4-BE49-F238E27FC236}">
                <a16:creationId xmlns:a16="http://schemas.microsoft.com/office/drawing/2014/main" id="{97E22BCA-C0AA-0145-A285-EF88078364A1}"/>
              </a:ext>
            </a:extLst>
          </p:cNvPr>
          <p:cNvSpPr>
            <a:spLocks noGrp="1"/>
          </p:cNvSpPr>
          <p:nvPr>
            <p:ph type="sldNum" sz="quarter" idx="12"/>
          </p:nvPr>
        </p:nvSpPr>
        <p:spPr/>
        <p:txBody>
          <a:bodyPr/>
          <a:lstStyle/>
          <a:p>
            <a:pPr algn="r"/>
            <a:fld id="{434A358D-2637-E146-A3BD-05BD470B507B}" type="slidenum">
              <a:rPr lang="en-US" smtClean="0"/>
              <a:pPr algn="r"/>
              <a:t>50</a:t>
            </a:fld>
            <a:endParaRPr lang="en-US" dirty="0"/>
          </a:p>
        </p:txBody>
      </p:sp>
      <p:pic>
        <p:nvPicPr>
          <p:cNvPr id="5" name="Picture 4">
            <a:extLst>
              <a:ext uri="{FF2B5EF4-FFF2-40B4-BE49-F238E27FC236}">
                <a16:creationId xmlns:a16="http://schemas.microsoft.com/office/drawing/2014/main" id="{E8BD4AA5-B0E9-8C4B-8D85-491B63339DBF}"/>
              </a:ext>
            </a:extLst>
          </p:cNvPr>
          <p:cNvPicPr>
            <a:picLocks noChangeAspect="1"/>
          </p:cNvPicPr>
          <p:nvPr/>
        </p:nvPicPr>
        <p:blipFill>
          <a:blip r:embed="rId2"/>
          <a:stretch>
            <a:fillRect/>
          </a:stretch>
        </p:blipFill>
        <p:spPr>
          <a:xfrm>
            <a:off x="944137" y="2761533"/>
            <a:ext cx="10668000" cy="3274711"/>
          </a:xfrm>
          <a:prstGeom prst="rect">
            <a:avLst/>
          </a:prstGeom>
          <a:ln>
            <a:solidFill>
              <a:schemeClr val="tx1"/>
            </a:solidFill>
          </a:ln>
        </p:spPr>
      </p:pic>
      <p:sp>
        <p:nvSpPr>
          <p:cNvPr id="6" name="TextBox 5">
            <a:extLst>
              <a:ext uri="{FF2B5EF4-FFF2-40B4-BE49-F238E27FC236}">
                <a16:creationId xmlns:a16="http://schemas.microsoft.com/office/drawing/2014/main" id="{F12CD1E1-BA66-DA43-A810-2BC615C9F151}"/>
              </a:ext>
            </a:extLst>
          </p:cNvPr>
          <p:cNvSpPr txBox="1"/>
          <p:nvPr/>
        </p:nvSpPr>
        <p:spPr>
          <a:xfrm>
            <a:off x="2847278" y="6043961"/>
            <a:ext cx="8861721"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Characterizing radio resource allocation for 3G networks; Feng Qian,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Zhaoguang</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Wang, Alexandre Gerber,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Zhuoqing</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Morley Mao,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Subhabrata</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Sen, Oliver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Spatscheck</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SIGCOMM’10</a:t>
            </a:r>
            <a:endParaRPr lang="en-US" sz="933" i="1" dirty="0">
              <a:solidFill>
                <a:schemeClr val="bg1">
                  <a:lumMod val="50000"/>
                </a:schemeClr>
              </a:solidFill>
              <a:latin typeface="Seravek Light"/>
              <a:cs typeface="Seravek Light"/>
            </a:endParaRPr>
          </a:p>
        </p:txBody>
      </p:sp>
    </p:spTree>
    <p:extLst>
      <p:ext uri="{BB962C8B-B14F-4D97-AF65-F5344CB8AC3E}">
        <p14:creationId xmlns:p14="http://schemas.microsoft.com/office/powerpoint/2010/main" val="32820949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15010-2CC6-0A4D-BD45-3D0424EA0825}"/>
              </a:ext>
            </a:extLst>
          </p:cNvPr>
          <p:cNvSpPr>
            <a:spLocks noGrp="1"/>
          </p:cNvSpPr>
          <p:nvPr>
            <p:ph type="title"/>
          </p:nvPr>
        </p:nvSpPr>
        <p:spPr/>
        <p:txBody>
          <a:bodyPr/>
          <a:lstStyle/>
          <a:p>
            <a:r>
              <a:rPr lang="en-US" dirty="0"/>
              <a:t>Why might 2G continue to survive [globally]?</a:t>
            </a:r>
          </a:p>
        </p:txBody>
      </p:sp>
      <p:sp>
        <p:nvSpPr>
          <p:cNvPr id="3" name="Content Placeholder 2">
            <a:extLst>
              <a:ext uri="{FF2B5EF4-FFF2-40B4-BE49-F238E27FC236}">
                <a16:creationId xmlns:a16="http://schemas.microsoft.com/office/drawing/2014/main" id="{6D15823D-CEB5-134F-BB5B-77229C0C67EF}"/>
              </a:ext>
            </a:extLst>
          </p:cNvPr>
          <p:cNvSpPr>
            <a:spLocks noGrp="1"/>
          </p:cNvSpPr>
          <p:nvPr>
            <p:ph idx="1"/>
          </p:nvPr>
        </p:nvSpPr>
        <p:spPr/>
        <p:txBody>
          <a:bodyPr/>
          <a:lstStyle/>
          <a:p>
            <a:pPr marL="609585" indent="-609585">
              <a:buFont typeface="+mj-lt"/>
              <a:buAutoNum type="arabicPeriod"/>
            </a:pPr>
            <a:r>
              <a:rPr lang="en-US" dirty="0"/>
              <a:t>More coverage for lower costs</a:t>
            </a:r>
          </a:p>
          <a:p>
            <a:pPr marL="1142971" lvl="1" indent="-609585"/>
            <a:r>
              <a:rPr lang="en-US" dirty="0"/>
              <a:t>2G has longer range than 3G</a:t>
            </a:r>
          </a:p>
          <a:p>
            <a:pPr marL="609585" indent="-609585">
              <a:buFont typeface="+mj-lt"/>
              <a:buAutoNum type="arabicPeriod"/>
            </a:pPr>
            <a:r>
              <a:rPr lang="en-US" dirty="0"/>
              <a:t>It fills the legacy niche</a:t>
            </a:r>
          </a:p>
          <a:p>
            <a:pPr lvl="1"/>
            <a:r>
              <a:rPr lang="en-US" dirty="0"/>
              <a:t>High performance HW includes fallbacks</a:t>
            </a:r>
          </a:p>
          <a:p>
            <a:pPr lvl="2"/>
            <a:r>
              <a:rPr lang="en-US" dirty="0"/>
              <a:t>2G/3G radios, then 2G/3G/4G radios, now 2G/3G/4G/5G radios</a:t>
            </a:r>
          </a:p>
          <a:p>
            <a:pPr lvl="2"/>
            <a:r>
              <a:rPr lang="en-US" dirty="0"/>
              <a:t>Consider the iPhone 16 Pro (2024):</a:t>
            </a:r>
          </a:p>
          <a:p>
            <a:pPr lvl="1"/>
            <a:r>
              <a:rPr lang="en-US" dirty="0"/>
              <a:t>Brick phones still popular!</a:t>
            </a:r>
          </a:p>
        </p:txBody>
      </p:sp>
      <p:sp>
        <p:nvSpPr>
          <p:cNvPr id="4" name="Slide Number Placeholder 3">
            <a:extLst>
              <a:ext uri="{FF2B5EF4-FFF2-40B4-BE49-F238E27FC236}">
                <a16:creationId xmlns:a16="http://schemas.microsoft.com/office/drawing/2014/main" id="{7561EB85-3045-DE40-B0CF-87931ECA2413}"/>
              </a:ext>
            </a:extLst>
          </p:cNvPr>
          <p:cNvSpPr>
            <a:spLocks noGrp="1"/>
          </p:cNvSpPr>
          <p:nvPr>
            <p:ph type="sldNum" sz="quarter" idx="12"/>
          </p:nvPr>
        </p:nvSpPr>
        <p:spPr/>
        <p:txBody>
          <a:bodyPr/>
          <a:lstStyle/>
          <a:p>
            <a:pPr algn="r"/>
            <a:fld id="{434A358D-2637-E146-A3BD-05BD470B507B}" type="slidenum">
              <a:rPr lang="en-US" smtClean="0"/>
              <a:pPr algn="r"/>
              <a:t>51</a:t>
            </a:fld>
            <a:endParaRPr lang="en-US" dirty="0"/>
          </a:p>
        </p:txBody>
      </p:sp>
      <p:pic>
        <p:nvPicPr>
          <p:cNvPr id="7" name="Picture 6">
            <a:extLst>
              <a:ext uri="{FF2B5EF4-FFF2-40B4-BE49-F238E27FC236}">
                <a16:creationId xmlns:a16="http://schemas.microsoft.com/office/drawing/2014/main" id="{946DEB72-C197-D806-942C-A6D7AE685907}"/>
              </a:ext>
            </a:extLst>
          </p:cNvPr>
          <p:cNvPicPr>
            <a:picLocks noChangeAspect="1"/>
          </p:cNvPicPr>
          <p:nvPr/>
        </p:nvPicPr>
        <p:blipFill>
          <a:blip r:embed="rId2"/>
          <a:stretch>
            <a:fillRect/>
          </a:stretch>
        </p:blipFill>
        <p:spPr>
          <a:xfrm>
            <a:off x="3193960" y="4290656"/>
            <a:ext cx="7933386" cy="2338744"/>
          </a:xfrm>
          <a:prstGeom prst="rect">
            <a:avLst/>
          </a:prstGeom>
        </p:spPr>
      </p:pic>
      <p:sp>
        <p:nvSpPr>
          <p:cNvPr id="8" name="Rectangle: Rounded Corners 7">
            <a:extLst>
              <a:ext uri="{FF2B5EF4-FFF2-40B4-BE49-F238E27FC236}">
                <a16:creationId xmlns:a16="http://schemas.microsoft.com/office/drawing/2014/main" id="{A604842D-6BBA-37E9-C2F0-1D828BA808F5}"/>
              </a:ext>
            </a:extLst>
          </p:cNvPr>
          <p:cNvSpPr/>
          <p:nvPr/>
        </p:nvSpPr>
        <p:spPr>
          <a:xfrm>
            <a:off x="6658708" y="6291955"/>
            <a:ext cx="2477477" cy="265153"/>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507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88B2-6A4B-C54E-80D9-97C16263331D}"/>
              </a:ext>
            </a:extLst>
          </p:cNvPr>
          <p:cNvSpPr>
            <a:spLocks noGrp="1"/>
          </p:cNvSpPr>
          <p:nvPr>
            <p:ph type="title"/>
          </p:nvPr>
        </p:nvSpPr>
        <p:spPr/>
        <p:txBody>
          <a:bodyPr>
            <a:normAutofit/>
          </a:bodyPr>
          <a:lstStyle/>
          <a:p>
            <a:r>
              <a:rPr lang="en-US" dirty="0"/>
              <a:t>2G in the US… [Plans]</a:t>
            </a:r>
          </a:p>
        </p:txBody>
      </p:sp>
      <p:sp>
        <p:nvSpPr>
          <p:cNvPr id="3" name="Content Placeholder 2">
            <a:extLst>
              <a:ext uri="{FF2B5EF4-FFF2-40B4-BE49-F238E27FC236}">
                <a16:creationId xmlns:a16="http://schemas.microsoft.com/office/drawing/2014/main" id="{6E85E232-7DAE-9D44-83C6-AF771E15D36D}"/>
              </a:ext>
            </a:extLst>
          </p:cNvPr>
          <p:cNvSpPr>
            <a:spLocks noGrp="1"/>
          </p:cNvSpPr>
          <p:nvPr>
            <p:ph idx="1"/>
          </p:nvPr>
        </p:nvSpPr>
        <p:spPr/>
        <p:txBody>
          <a:bodyPr/>
          <a:lstStyle/>
          <a:p>
            <a:r>
              <a:rPr lang="en-US" dirty="0"/>
              <a:t>AT&amp;T stopped servicing 2G networks in 2016</a:t>
            </a:r>
          </a:p>
          <a:p>
            <a:r>
              <a:rPr lang="en-US" dirty="0"/>
              <a:t>Verizon Wireless also phased out its 2G CDMA network at the end of 2020</a:t>
            </a:r>
          </a:p>
          <a:p>
            <a:r>
              <a:rPr lang="en-US" dirty="0"/>
              <a:t>Sprint had plans to shut down 2G in April 2022</a:t>
            </a:r>
          </a:p>
          <a:p>
            <a:pPr lvl="1"/>
            <a:r>
              <a:rPr lang="en-US" dirty="0"/>
              <a:t>Purchased by T-Mobile anyways</a:t>
            </a:r>
          </a:p>
          <a:p>
            <a:pPr lvl="1"/>
            <a:endParaRPr lang="en-US" dirty="0"/>
          </a:p>
          <a:p>
            <a:r>
              <a:rPr lang="en-US" dirty="0"/>
              <a:t>T-Mobile plans on</a:t>
            </a:r>
          </a:p>
          <a:p>
            <a:pPr marL="457200" lvl="1" indent="0">
              <a:buNone/>
            </a:pPr>
            <a:r>
              <a:rPr lang="en-US" strike="sngStrike" dirty="0"/>
              <a:t>2023</a:t>
            </a:r>
            <a:br>
              <a:rPr lang="en-US" dirty="0"/>
            </a:br>
            <a:r>
              <a:rPr lang="en-US" strike="sngStrike" dirty="0"/>
              <a:t>April 2024</a:t>
            </a:r>
            <a:br>
              <a:rPr lang="en-US" strike="sngStrike" dirty="0"/>
            </a:br>
            <a:r>
              <a:rPr lang="en-US" strike="sngStrike" dirty="0"/>
              <a:t>February 2025</a:t>
            </a:r>
            <a:br>
              <a:rPr lang="en-US" strike="sngStrike" dirty="0"/>
            </a:br>
            <a:r>
              <a:rPr lang="en-US" dirty="0">
                <a:hlinkClick r:id="rId2"/>
              </a:rPr>
              <a:t>Still running…</a:t>
            </a:r>
            <a:endParaRPr lang="en-US" dirty="0"/>
          </a:p>
        </p:txBody>
      </p:sp>
      <p:sp>
        <p:nvSpPr>
          <p:cNvPr id="4" name="Slide Number Placeholder 3">
            <a:extLst>
              <a:ext uri="{FF2B5EF4-FFF2-40B4-BE49-F238E27FC236}">
                <a16:creationId xmlns:a16="http://schemas.microsoft.com/office/drawing/2014/main" id="{A228C528-8600-924C-902E-4E6809810560}"/>
              </a:ext>
            </a:extLst>
          </p:cNvPr>
          <p:cNvSpPr>
            <a:spLocks noGrp="1"/>
          </p:cNvSpPr>
          <p:nvPr>
            <p:ph type="sldNum" sz="quarter" idx="12"/>
          </p:nvPr>
        </p:nvSpPr>
        <p:spPr/>
        <p:txBody>
          <a:bodyPr/>
          <a:lstStyle/>
          <a:p>
            <a:pPr algn="r"/>
            <a:fld id="{434A358D-2637-E146-A3BD-05BD470B507B}" type="slidenum">
              <a:rPr lang="en-US" smtClean="0"/>
              <a:pPr algn="r"/>
              <a:t>52</a:t>
            </a:fld>
            <a:endParaRPr lang="en-US" dirty="0"/>
          </a:p>
        </p:txBody>
      </p:sp>
      <p:pic>
        <p:nvPicPr>
          <p:cNvPr id="5" name="Picture 4">
            <a:extLst>
              <a:ext uri="{FF2B5EF4-FFF2-40B4-BE49-F238E27FC236}">
                <a16:creationId xmlns:a16="http://schemas.microsoft.com/office/drawing/2014/main" id="{BC5B60E2-08CD-564E-A49B-9EAF0262D0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2102" y="3292475"/>
            <a:ext cx="5102095" cy="2971800"/>
          </a:xfrm>
          <a:prstGeom prst="rect">
            <a:avLst/>
          </a:prstGeom>
          <a:ln>
            <a:solidFill>
              <a:schemeClr val="tx1"/>
            </a:solidFill>
          </a:ln>
        </p:spPr>
      </p:pic>
    </p:spTree>
    <p:extLst>
      <p:ext uri="{BB962C8B-B14F-4D97-AF65-F5344CB8AC3E}">
        <p14:creationId xmlns:p14="http://schemas.microsoft.com/office/powerpoint/2010/main" val="2828542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4CF70-0B75-D349-AB4D-C2114C3AAFF9}"/>
              </a:ext>
            </a:extLst>
          </p:cNvPr>
          <p:cNvSpPr>
            <a:spLocks noGrp="1"/>
          </p:cNvSpPr>
          <p:nvPr>
            <p:ph type="title"/>
          </p:nvPr>
        </p:nvSpPr>
        <p:spPr/>
        <p:txBody>
          <a:bodyPr>
            <a:normAutofit fontScale="90000"/>
          </a:bodyPr>
          <a:lstStyle/>
          <a:p>
            <a:r>
              <a:rPr lang="en-US" dirty="0"/>
              <a:t>Does GM ever learn?</a:t>
            </a:r>
            <a:br>
              <a:rPr lang="en-US" dirty="0"/>
            </a:br>
            <a:r>
              <a:rPr lang="en-US" dirty="0"/>
              <a:t>[Could they have?]</a:t>
            </a:r>
          </a:p>
        </p:txBody>
      </p:sp>
      <p:sp>
        <p:nvSpPr>
          <p:cNvPr id="3" name="Content Placeholder 2">
            <a:extLst>
              <a:ext uri="{FF2B5EF4-FFF2-40B4-BE49-F238E27FC236}">
                <a16:creationId xmlns:a16="http://schemas.microsoft.com/office/drawing/2014/main" id="{D0C3AD9A-87FA-1347-BA1D-C7021B202B76}"/>
              </a:ext>
            </a:extLst>
          </p:cNvPr>
          <p:cNvSpPr>
            <a:spLocks noGrp="1"/>
          </p:cNvSpPr>
          <p:nvPr>
            <p:ph idx="1"/>
          </p:nvPr>
        </p:nvSpPr>
        <p:spPr>
          <a:xfrm>
            <a:off x="339477" y="1841122"/>
            <a:ext cx="3998976" cy="1871186"/>
          </a:xfrm>
          <a:ln>
            <a:solidFill>
              <a:srgbClr val="FF0000"/>
            </a:solidFill>
          </a:ln>
        </p:spPr>
        <p:txBody>
          <a:bodyPr>
            <a:normAutofit/>
          </a:bodyPr>
          <a:lstStyle/>
          <a:p>
            <a:r>
              <a:rPr lang="en-US" dirty="0">
                <a:solidFill>
                  <a:srgbClr val="FF0000"/>
                </a:solidFill>
              </a:rPr>
              <a:t>What would you put in cars if you were the PM of OnStar today?</a:t>
            </a:r>
          </a:p>
          <a:p>
            <a:pPr lvl="1"/>
            <a:r>
              <a:rPr lang="en-US" dirty="0">
                <a:solidFill>
                  <a:srgbClr val="FF0000"/>
                </a:solidFill>
              </a:rPr>
              <a:t>Moved to 4G…</a:t>
            </a:r>
          </a:p>
        </p:txBody>
      </p:sp>
      <p:sp>
        <p:nvSpPr>
          <p:cNvPr id="4" name="Slide Number Placeholder 3">
            <a:extLst>
              <a:ext uri="{FF2B5EF4-FFF2-40B4-BE49-F238E27FC236}">
                <a16:creationId xmlns:a16="http://schemas.microsoft.com/office/drawing/2014/main" id="{37B5E55D-0DD4-A549-9CD8-6EBF9E3C77F3}"/>
              </a:ext>
            </a:extLst>
          </p:cNvPr>
          <p:cNvSpPr>
            <a:spLocks noGrp="1"/>
          </p:cNvSpPr>
          <p:nvPr>
            <p:ph type="sldNum" sz="quarter" idx="12"/>
          </p:nvPr>
        </p:nvSpPr>
        <p:spPr/>
        <p:txBody>
          <a:bodyPr/>
          <a:lstStyle/>
          <a:p>
            <a:pPr algn="r"/>
            <a:fld id="{434A358D-2637-E146-A3BD-05BD470B507B}" type="slidenum">
              <a:rPr lang="en-US" smtClean="0"/>
              <a:pPr algn="r"/>
              <a:t>53</a:t>
            </a:fld>
            <a:endParaRPr lang="en-US" dirty="0"/>
          </a:p>
        </p:txBody>
      </p:sp>
      <p:pic>
        <p:nvPicPr>
          <p:cNvPr id="5" name="Picture 4">
            <a:extLst>
              <a:ext uri="{FF2B5EF4-FFF2-40B4-BE49-F238E27FC236}">
                <a16:creationId xmlns:a16="http://schemas.microsoft.com/office/drawing/2014/main" id="{10243CBD-90EE-C74A-AB30-ECD3539EE8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45080" y="70769"/>
            <a:ext cx="7485888" cy="3938192"/>
          </a:xfrm>
          <a:prstGeom prst="rect">
            <a:avLst/>
          </a:prstGeom>
          <a:ln>
            <a:solidFill>
              <a:schemeClr val="tx1"/>
            </a:solidFill>
          </a:ln>
        </p:spPr>
      </p:pic>
      <p:pic>
        <p:nvPicPr>
          <p:cNvPr id="6" name="Picture 5">
            <a:extLst>
              <a:ext uri="{FF2B5EF4-FFF2-40B4-BE49-F238E27FC236}">
                <a16:creationId xmlns:a16="http://schemas.microsoft.com/office/drawing/2014/main" id="{F3C3BA0C-7F54-6548-BCE7-9C7311A10408}"/>
              </a:ext>
            </a:extLst>
          </p:cNvPr>
          <p:cNvPicPr>
            <a:picLocks noChangeAspect="1"/>
          </p:cNvPicPr>
          <p:nvPr/>
        </p:nvPicPr>
        <p:blipFill>
          <a:blip r:embed="rId3"/>
          <a:stretch>
            <a:fillRect/>
          </a:stretch>
        </p:blipFill>
        <p:spPr>
          <a:xfrm>
            <a:off x="1215443" y="4060065"/>
            <a:ext cx="10366957" cy="2066099"/>
          </a:xfrm>
          <a:prstGeom prst="rect">
            <a:avLst/>
          </a:prstGeom>
          <a:ln>
            <a:solidFill>
              <a:schemeClr val="tx1"/>
            </a:solidFill>
          </a:ln>
        </p:spPr>
      </p:pic>
    </p:spTree>
    <p:extLst>
      <p:ext uri="{BB962C8B-B14F-4D97-AF65-F5344CB8AC3E}">
        <p14:creationId xmlns:p14="http://schemas.microsoft.com/office/powerpoint/2010/main" val="93948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0014F-B5BE-2D49-6386-83C739C7AF45}"/>
              </a:ext>
            </a:extLst>
          </p:cNvPr>
          <p:cNvSpPr>
            <a:spLocks noGrp="1"/>
          </p:cNvSpPr>
          <p:nvPr>
            <p:ph type="title"/>
          </p:nvPr>
        </p:nvSpPr>
        <p:spPr/>
        <p:txBody>
          <a:bodyPr/>
          <a:lstStyle/>
          <a:p>
            <a:r>
              <a:rPr lang="en-US" dirty="0"/>
              <a:t>Break + </a:t>
            </a:r>
            <a:r>
              <a:rPr lang="en-US" dirty="0" err="1"/>
              <a:t>xkcd</a:t>
            </a:r>
            <a:endParaRPr lang="en-US" dirty="0"/>
          </a:p>
        </p:txBody>
      </p:sp>
      <p:sp>
        <p:nvSpPr>
          <p:cNvPr id="4" name="Slide Number Placeholder 3">
            <a:extLst>
              <a:ext uri="{FF2B5EF4-FFF2-40B4-BE49-F238E27FC236}">
                <a16:creationId xmlns:a16="http://schemas.microsoft.com/office/drawing/2014/main" id="{A6088EFB-A041-D2F9-FF69-9805358569E3}"/>
              </a:ext>
            </a:extLst>
          </p:cNvPr>
          <p:cNvSpPr>
            <a:spLocks noGrp="1"/>
          </p:cNvSpPr>
          <p:nvPr>
            <p:ph type="sldNum" sz="quarter" idx="12"/>
          </p:nvPr>
        </p:nvSpPr>
        <p:spPr/>
        <p:txBody>
          <a:bodyPr/>
          <a:lstStyle/>
          <a:p>
            <a:fld id="{0778C724-3839-4D76-A707-B4C23905D055}" type="slidenum">
              <a:rPr lang="en-US" smtClean="0"/>
              <a:t>54</a:t>
            </a:fld>
            <a:endParaRPr lang="en-US"/>
          </a:p>
        </p:txBody>
      </p:sp>
      <p:pic>
        <p:nvPicPr>
          <p:cNvPr id="1028" name="Picture 4">
            <a:extLst>
              <a:ext uri="{FF2B5EF4-FFF2-40B4-BE49-F238E27FC236}">
                <a16:creationId xmlns:a16="http://schemas.microsoft.com/office/drawing/2014/main" id="{53E9AF77-5F9E-5D15-D275-CA6E3EFF8F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4816" y="1098549"/>
            <a:ext cx="11081322" cy="36089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2467B83-57AC-D158-42D0-13CC44946E95}"/>
              </a:ext>
            </a:extLst>
          </p:cNvPr>
          <p:cNvSpPr txBox="1"/>
          <p:nvPr/>
        </p:nvSpPr>
        <p:spPr>
          <a:xfrm>
            <a:off x="607595" y="6171684"/>
            <a:ext cx="6098146" cy="369332"/>
          </a:xfrm>
          <a:prstGeom prst="rect">
            <a:avLst/>
          </a:prstGeom>
          <a:noFill/>
        </p:spPr>
        <p:txBody>
          <a:bodyPr wrap="square">
            <a:spAutoFit/>
          </a:bodyPr>
          <a:lstStyle/>
          <a:p>
            <a:r>
              <a:rPr lang="en-US" dirty="0">
                <a:hlinkClick r:id="rId3"/>
              </a:rPr>
              <a:t>https://xkcd.com/925/</a:t>
            </a:r>
            <a:endParaRPr lang="en-US" dirty="0"/>
          </a:p>
        </p:txBody>
      </p:sp>
    </p:spTree>
    <p:extLst>
      <p:ext uri="{BB962C8B-B14F-4D97-AF65-F5344CB8AC3E}">
        <p14:creationId xmlns:p14="http://schemas.microsoft.com/office/powerpoint/2010/main" val="1607920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55</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Wide-Area Network Background</a:t>
            </a:r>
            <a:br>
              <a:rPr lang="en-US" dirty="0"/>
            </a:br>
            <a:endParaRPr lang="en-US" dirty="0"/>
          </a:p>
          <a:p>
            <a:r>
              <a:rPr lang="en-US" b="1" dirty="0"/>
              <a:t>Cellular Network Technologies</a:t>
            </a:r>
          </a:p>
          <a:p>
            <a:pPr lvl="1"/>
            <a:r>
              <a:rPr lang="en-US" sz="2800" dirty="0"/>
              <a:t>1G</a:t>
            </a:r>
          </a:p>
          <a:p>
            <a:pPr lvl="1"/>
            <a:r>
              <a:rPr lang="en-US" sz="2800" dirty="0"/>
              <a:t>2G</a:t>
            </a:r>
          </a:p>
          <a:p>
            <a:pPr lvl="1"/>
            <a:r>
              <a:rPr lang="en-US" sz="2800" b="1" dirty="0"/>
              <a:t>3G/4G and beyond</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0625871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D323-1ADB-9042-9EE7-41E8F9CA0734}"/>
              </a:ext>
            </a:extLst>
          </p:cNvPr>
          <p:cNvSpPr>
            <a:spLocks noGrp="1"/>
          </p:cNvSpPr>
          <p:nvPr>
            <p:ph type="title"/>
          </p:nvPr>
        </p:nvSpPr>
        <p:spPr/>
        <p:txBody>
          <a:bodyPr/>
          <a:lstStyle/>
          <a:p>
            <a:r>
              <a:rPr lang="en-US" dirty="0"/>
              <a:t>Starting with the end: the 3G sunset</a:t>
            </a:r>
          </a:p>
        </p:txBody>
      </p:sp>
      <p:sp>
        <p:nvSpPr>
          <p:cNvPr id="3" name="Content Placeholder 2">
            <a:extLst>
              <a:ext uri="{FF2B5EF4-FFF2-40B4-BE49-F238E27FC236}">
                <a16:creationId xmlns:a16="http://schemas.microsoft.com/office/drawing/2014/main" id="{12BA7C19-EA39-C849-BA87-C8976A83D1C7}"/>
              </a:ext>
            </a:extLst>
          </p:cNvPr>
          <p:cNvSpPr>
            <a:spLocks noGrp="1"/>
          </p:cNvSpPr>
          <p:nvPr>
            <p:ph idx="1"/>
          </p:nvPr>
        </p:nvSpPr>
        <p:spPr/>
        <p:txBody>
          <a:bodyPr>
            <a:normAutofit/>
          </a:bodyPr>
          <a:lstStyle/>
          <a:p>
            <a:r>
              <a:rPr lang="en-US" dirty="0"/>
              <a:t>Announced retirements:</a:t>
            </a:r>
          </a:p>
          <a:p>
            <a:pPr lvl="1"/>
            <a:r>
              <a:rPr lang="en-US" dirty="0"/>
              <a:t>Verizon: Dec 2022</a:t>
            </a:r>
          </a:p>
          <a:p>
            <a:pPr lvl="1"/>
            <a:r>
              <a:rPr lang="en-US" dirty="0"/>
              <a:t>AT&amp;T: Feb 2022</a:t>
            </a:r>
          </a:p>
          <a:p>
            <a:pPr lvl="1"/>
            <a:r>
              <a:rPr lang="en-US" dirty="0"/>
              <a:t>T-Mobile: Finally got there in July 2022 (after months of delays)</a:t>
            </a:r>
          </a:p>
          <a:p>
            <a:pPr lvl="1"/>
            <a:endParaRPr lang="en-US" dirty="0"/>
          </a:p>
          <a:p>
            <a:pPr lvl="1"/>
            <a:endParaRPr lang="en-US" dirty="0"/>
          </a:p>
          <a:p>
            <a:r>
              <a:rPr lang="en-US" dirty="0"/>
              <a:t>2G reminder</a:t>
            </a:r>
          </a:p>
          <a:p>
            <a:pPr lvl="1"/>
            <a:r>
              <a:rPr lang="en-US" dirty="0"/>
              <a:t>Verizon and AT&amp;T</a:t>
            </a:r>
            <a:br>
              <a:rPr lang="en-US" dirty="0"/>
            </a:br>
            <a:r>
              <a:rPr lang="en-US" dirty="0"/>
              <a:t>actually did sunset 2G</a:t>
            </a:r>
          </a:p>
          <a:p>
            <a:pPr lvl="1"/>
            <a:r>
              <a:rPr lang="en-US" dirty="0"/>
              <a:t>T-Mobile plans on ???</a:t>
            </a:r>
          </a:p>
        </p:txBody>
      </p:sp>
      <p:sp>
        <p:nvSpPr>
          <p:cNvPr id="4" name="Slide Number Placeholder 3">
            <a:extLst>
              <a:ext uri="{FF2B5EF4-FFF2-40B4-BE49-F238E27FC236}">
                <a16:creationId xmlns:a16="http://schemas.microsoft.com/office/drawing/2014/main" id="{E23E721A-6FF3-644E-A54D-D2C33AE2A437}"/>
              </a:ext>
            </a:extLst>
          </p:cNvPr>
          <p:cNvSpPr>
            <a:spLocks noGrp="1"/>
          </p:cNvSpPr>
          <p:nvPr>
            <p:ph type="sldNum" sz="quarter" idx="12"/>
          </p:nvPr>
        </p:nvSpPr>
        <p:spPr/>
        <p:txBody>
          <a:bodyPr/>
          <a:lstStyle/>
          <a:p>
            <a:pPr algn="r"/>
            <a:fld id="{434A358D-2637-E146-A3BD-05BD470B507B}" type="slidenum">
              <a:rPr lang="en-US" smtClean="0"/>
              <a:pPr algn="r"/>
              <a:t>56</a:t>
            </a:fld>
            <a:endParaRPr lang="en-US" dirty="0"/>
          </a:p>
        </p:txBody>
      </p:sp>
      <p:grpSp>
        <p:nvGrpSpPr>
          <p:cNvPr id="7" name="Group 6">
            <a:extLst>
              <a:ext uri="{FF2B5EF4-FFF2-40B4-BE49-F238E27FC236}">
                <a16:creationId xmlns:a16="http://schemas.microsoft.com/office/drawing/2014/main" id="{89EE08D6-963F-1144-AB6B-1C24452E6424}"/>
              </a:ext>
            </a:extLst>
          </p:cNvPr>
          <p:cNvGrpSpPr/>
          <p:nvPr/>
        </p:nvGrpSpPr>
        <p:grpSpPr>
          <a:xfrm>
            <a:off x="4898292" y="4455543"/>
            <a:ext cx="7022443" cy="1552534"/>
            <a:chOff x="5915721" y="4007562"/>
            <a:chExt cx="2895135" cy="531449"/>
          </a:xfrm>
        </p:grpSpPr>
        <p:pic>
          <p:nvPicPr>
            <p:cNvPr id="5" name="Picture 4">
              <a:extLst>
                <a:ext uri="{FF2B5EF4-FFF2-40B4-BE49-F238E27FC236}">
                  <a16:creationId xmlns:a16="http://schemas.microsoft.com/office/drawing/2014/main" id="{8C515ACA-1254-8247-9939-F401AC001AF6}"/>
                </a:ext>
              </a:extLst>
            </p:cNvPr>
            <p:cNvPicPr>
              <a:picLocks noChangeAspect="1"/>
            </p:cNvPicPr>
            <p:nvPr/>
          </p:nvPicPr>
          <p:blipFill>
            <a:blip r:embed="rId3"/>
            <a:stretch>
              <a:fillRect/>
            </a:stretch>
          </p:blipFill>
          <p:spPr>
            <a:xfrm>
              <a:off x="5915721" y="4007562"/>
              <a:ext cx="2895135" cy="468413"/>
            </a:xfrm>
            <a:prstGeom prst="rect">
              <a:avLst/>
            </a:prstGeom>
            <a:ln>
              <a:solidFill>
                <a:schemeClr val="tx1"/>
              </a:solidFill>
            </a:ln>
          </p:spPr>
        </p:pic>
        <p:sp>
          <p:nvSpPr>
            <p:cNvPr id="6" name="TextBox 5">
              <a:extLst>
                <a:ext uri="{FF2B5EF4-FFF2-40B4-BE49-F238E27FC236}">
                  <a16:creationId xmlns:a16="http://schemas.microsoft.com/office/drawing/2014/main" id="{1DA6B059-9149-D549-A3B1-2732E1DE7E26}"/>
                </a:ext>
              </a:extLst>
            </p:cNvPr>
            <p:cNvSpPr txBox="1"/>
            <p:nvPr/>
          </p:nvSpPr>
          <p:spPr>
            <a:xfrm>
              <a:off x="7000311" y="4392769"/>
              <a:ext cx="1763694" cy="146242"/>
            </a:xfrm>
            <a:prstGeom prst="rect">
              <a:avLst/>
            </a:prstGeom>
            <a:noFill/>
          </p:spPr>
          <p:txBody>
            <a:bodyPr wrap="square" rtlCol="0">
              <a:spAutoFit/>
            </a:bodyPr>
            <a:lstStyle/>
            <a:p>
              <a:pPr algn="r"/>
              <a:r>
                <a:rPr lang="en-US" sz="667" i="1" dirty="0">
                  <a:latin typeface="Seravek" panose="020B0503040000020004" pitchFamily="34" charset="0"/>
                  <a:hlinkClick r:id="rId4"/>
                </a:rPr>
                <a:t>AT&amp;T: 2.7% of customers will be affected by 3G shutdown</a:t>
              </a:r>
              <a:endParaRPr lang="en-US" sz="667" i="1" dirty="0">
                <a:latin typeface="Seravek" panose="020B0503040000020004" pitchFamily="34" charset="0"/>
              </a:endParaRPr>
            </a:p>
          </p:txBody>
        </p:sp>
      </p:grpSp>
    </p:spTree>
    <p:extLst>
      <p:ext uri="{BB962C8B-B14F-4D97-AF65-F5344CB8AC3E}">
        <p14:creationId xmlns:p14="http://schemas.microsoft.com/office/powerpoint/2010/main" val="295904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3A139-56A4-8248-AAB0-1CC158DE64C1}"/>
              </a:ext>
            </a:extLst>
          </p:cNvPr>
          <p:cNvSpPr>
            <a:spLocks noGrp="1"/>
          </p:cNvSpPr>
          <p:nvPr>
            <p:ph type="title"/>
          </p:nvPr>
        </p:nvSpPr>
        <p:spPr/>
        <p:txBody>
          <a:bodyPr/>
          <a:lstStyle/>
          <a:p>
            <a:r>
              <a:rPr lang="en-US" dirty="0"/>
              <a:t>Why does 2G have staying power that 3G doesn’t?</a:t>
            </a:r>
          </a:p>
        </p:txBody>
      </p:sp>
      <p:sp>
        <p:nvSpPr>
          <p:cNvPr id="3" name="Content Placeholder 2">
            <a:extLst>
              <a:ext uri="{FF2B5EF4-FFF2-40B4-BE49-F238E27FC236}">
                <a16:creationId xmlns:a16="http://schemas.microsoft.com/office/drawing/2014/main" id="{18AB33BA-2F1C-8141-B0FA-99599504BEC6}"/>
              </a:ext>
            </a:extLst>
          </p:cNvPr>
          <p:cNvSpPr>
            <a:spLocks noGrp="1"/>
          </p:cNvSpPr>
          <p:nvPr>
            <p:ph idx="1"/>
          </p:nvPr>
        </p:nvSpPr>
        <p:spPr/>
        <p:txBody>
          <a:bodyPr/>
          <a:lstStyle/>
          <a:p>
            <a:r>
              <a:rPr lang="en-US" dirty="0">
                <a:hlinkClick r:id="rId3"/>
              </a:rPr>
              <a:t>T-Mobile’s letter to Congress on 2g/3g sunset</a:t>
            </a:r>
            <a:endParaRPr lang="en-US" dirty="0"/>
          </a:p>
          <a:p>
            <a:pPr lvl="1"/>
            <a:r>
              <a:rPr lang="en-US" dirty="0" err="1"/>
              <a:t>n.b.</a:t>
            </a:r>
            <a:r>
              <a:rPr lang="en-US" dirty="0"/>
              <a:t> Senator Schatz seems to get this stuff</a:t>
            </a:r>
          </a:p>
        </p:txBody>
      </p:sp>
      <p:sp>
        <p:nvSpPr>
          <p:cNvPr id="4" name="Slide Number Placeholder 3">
            <a:extLst>
              <a:ext uri="{FF2B5EF4-FFF2-40B4-BE49-F238E27FC236}">
                <a16:creationId xmlns:a16="http://schemas.microsoft.com/office/drawing/2014/main" id="{8AF37B3D-F925-A842-BD5B-39435BE3ADF0}"/>
              </a:ext>
            </a:extLst>
          </p:cNvPr>
          <p:cNvSpPr>
            <a:spLocks noGrp="1"/>
          </p:cNvSpPr>
          <p:nvPr>
            <p:ph type="sldNum" sz="quarter" idx="12"/>
          </p:nvPr>
        </p:nvSpPr>
        <p:spPr/>
        <p:txBody>
          <a:bodyPr/>
          <a:lstStyle/>
          <a:p>
            <a:pPr algn="r"/>
            <a:fld id="{434A358D-2637-E146-A3BD-05BD470B507B}" type="slidenum">
              <a:rPr lang="en-US" smtClean="0"/>
              <a:pPr algn="r"/>
              <a:t>57</a:t>
            </a:fld>
            <a:endParaRPr lang="en-US" dirty="0"/>
          </a:p>
        </p:txBody>
      </p:sp>
      <p:pic>
        <p:nvPicPr>
          <p:cNvPr id="5" name="Picture 4">
            <a:extLst>
              <a:ext uri="{FF2B5EF4-FFF2-40B4-BE49-F238E27FC236}">
                <a16:creationId xmlns:a16="http://schemas.microsoft.com/office/drawing/2014/main" id="{408DB57E-A91E-4046-BBC1-54B32ED385B3}"/>
              </a:ext>
            </a:extLst>
          </p:cNvPr>
          <p:cNvPicPr>
            <a:picLocks noChangeAspect="1"/>
          </p:cNvPicPr>
          <p:nvPr/>
        </p:nvPicPr>
        <p:blipFill>
          <a:blip r:embed="rId4"/>
          <a:stretch>
            <a:fillRect/>
          </a:stretch>
        </p:blipFill>
        <p:spPr>
          <a:xfrm>
            <a:off x="884664" y="2953197"/>
            <a:ext cx="10482147" cy="1119324"/>
          </a:xfrm>
          <a:prstGeom prst="rect">
            <a:avLst/>
          </a:prstGeom>
        </p:spPr>
      </p:pic>
      <p:pic>
        <p:nvPicPr>
          <p:cNvPr id="6" name="Picture 5">
            <a:extLst>
              <a:ext uri="{FF2B5EF4-FFF2-40B4-BE49-F238E27FC236}">
                <a16:creationId xmlns:a16="http://schemas.microsoft.com/office/drawing/2014/main" id="{EDD434AA-584B-D443-98BB-E172DD8391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9852" y="3993742"/>
            <a:ext cx="9359592" cy="1699599"/>
          </a:xfrm>
          <a:prstGeom prst="rect">
            <a:avLst/>
          </a:prstGeom>
        </p:spPr>
      </p:pic>
      <p:pic>
        <p:nvPicPr>
          <p:cNvPr id="7" name="Picture 6">
            <a:extLst>
              <a:ext uri="{FF2B5EF4-FFF2-40B4-BE49-F238E27FC236}">
                <a16:creationId xmlns:a16="http://schemas.microsoft.com/office/drawing/2014/main" id="{A7FAD6BD-48AD-7246-B3B3-2813D6D84D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32156" y="5729661"/>
            <a:ext cx="5505605" cy="401184"/>
          </a:xfrm>
          <a:prstGeom prst="rect">
            <a:avLst/>
          </a:prstGeom>
        </p:spPr>
      </p:pic>
      <p:sp>
        <p:nvSpPr>
          <p:cNvPr id="8" name="Oval 7">
            <a:extLst>
              <a:ext uri="{FF2B5EF4-FFF2-40B4-BE49-F238E27FC236}">
                <a16:creationId xmlns:a16="http://schemas.microsoft.com/office/drawing/2014/main" id="{DD0B344B-9EA7-B148-A1E5-2F283ECB7CE1}"/>
              </a:ext>
            </a:extLst>
          </p:cNvPr>
          <p:cNvSpPr/>
          <p:nvPr/>
        </p:nvSpPr>
        <p:spPr>
          <a:xfrm>
            <a:off x="1434789" y="5701990"/>
            <a:ext cx="6170343" cy="557561"/>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11243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6DCF0-1382-BF46-B4B7-BFA28076E5BC}"/>
              </a:ext>
            </a:extLst>
          </p:cNvPr>
          <p:cNvSpPr>
            <a:spLocks noGrp="1"/>
          </p:cNvSpPr>
          <p:nvPr>
            <p:ph type="title"/>
          </p:nvPr>
        </p:nvSpPr>
        <p:spPr/>
        <p:txBody>
          <a:bodyPr/>
          <a:lstStyle/>
          <a:p>
            <a:r>
              <a:rPr lang="en-US" dirty="0"/>
              <a:t>So what did [*]G provide over 2G anyway?</a:t>
            </a:r>
          </a:p>
        </p:txBody>
      </p:sp>
      <p:sp>
        <p:nvSpPr>
          <p:cNvPr id="3" name="Content Placeholder 2">
            <a:extLst>
              <a:ext uri="{FF2B5EF4-FFF2-40B4-BE49-F238E27FC236}">
                <a16:creationId xmlns:a16="http://schemas.microsoft.com/office/drawing/2014/main" id="{F9157F01-6D66-814F-8506-EFB39A92BB67}"/>
              </a:ext>
            </a:extLst>
          </p:cNvPr>
          <p:cNvSpPr>
            <a:spLocks noGrp="1"/>
          </p:cNvSpPr>
          <p:nvPr>
            <p:ph idx="1"/>
          </p:nvPr>
        </p:nvSpPr>
        <p:spPr>
          <a:xfrm>
            <a:off x="609600" y="1600201"/>
            <a:ext cx="5791200" cy="4525963"/>
          </a:xfrm>
        </p:spPr>
        <p:txBody>
          <a:bodyPr>
            <a:normAutofit fontScale="92500" lnSpcReduction="10000"/>
          </a:bodyPr>
          <a:lstStyle/>
          <a:p>
            <a:r>
              <a:rPr lang="en-US" dirty="0"/>
              <a:t>Biggest thing is throughput</a:t>
            </a:r>
          </a:p>
          <a:p>
            <a:pPr lvl="1"/>
            <a:endParaRPr lang="en-US" dirty="0"/>
          </a:p>
          <a:p>
            <a:r>
              <a:rPr lang="en-US" dirty="0"/>
              <a:t>And a spectrum land-grab</a:t>
            </a:r>
          </a:p>
          <a:p>
            <a:pPr lvl="1"/>
            <a:r>
              <a:rPr lang="en-US" dirty="0"/>
              <a:t>Wireless providers advocated [successfully] for [global] release of additional spectrum to support new, faster wireless</a:t>
            </a:r>
          </a:p>
          <a:p>
            <a:pPr lvl="1"/>
            <a:r>
              <a:rPr lang="en-US" dirty="0"/>
              <a:t>Lots of [initial] 4G rollout also on new spectrum</a:t>
            </a:r>
          </a:p>
          <a:p>
            <a:pPr lvl="2"/>
            <a:r>
              <a:rPr lang="en-US" dirty="0"/>
              <a:t>But no more coming — sunsets only way to get more 4G spectrum</a:t>
            </a:r>
          </a:p>
          <a:p>
            <a:pPr lvl="1"/>
            <a:r>
              <a:rPr lang="en-US" dirty="0"/>
              <a:t>5G is [mostly] on much higher bands, not suited for 4G</a:t>
            </a:r>
          </a:p>
        </p:txBody>
      </p:sp>
      <p:sp>
        <p:nvSpPr>
          <p:cNvPr id="4" name="Slide Number Placeholder 3">
            <a:extLst>
              <a:ext uri="{FF2B5EF4-FFF2-40B4-BE49-F238E27FC236}">
                <a16:creationId xmlns:a16="http://schemas.microsoft.com/office/drawing/2014/main" id="{A320977E-FD98-BA4C-B0DC-6639455C4EA4}"/>
              </a:ext>
            </a:extLst>
          </p:cNvPr>
          <p:cNvSpPr>
            <a:spLocks noGrp="1"/>
          </p:cNvSpPr>
          <p:nvPr>
            <p:ph type="sldNum" sz="quarter" idx="12"/>
          </p:nvPr>
        </p:nvSpPr>
        <p:spPr/>
        <p:txBody>
          <a:bodyPr/>
          <a:lstStyle/>
          <a:p>
            <a:pPr algn="r"/>
            <a:fld id="{434A358D-2637-E146-A3BD-05BD470B507B}" type="slidenum">
              <a:rPr lang="en-US" smtClean="0"/>
              <a:pPr algn="r"/>
              <a:t>58</a:t>
            </a:fld>
            <a:endParaRPr lang="en-US" dirty="0"/>
          </a:p>
        </p:txBody>
      </p:sp>
      <p:pic>
        <p:nvPicPr>
          <p:cNvPr id="6" name="Picture 5">
            <a:extLst>
              <a:ext uri="{FF2B5EF4-FFF2-40B4-BE49-F238E27FC236}">
                <a16:creationId xmlns:a16="http://schemas.microsoft.com/office/drawing/2014/main" id="{94E9ADD6-6E30-9646-AE67-02CC274C71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38820" y="1367883"/>
            <a:ext cx="5465289" cy="4274637"/>
          </a:xfrm>
          <a:prstGeom prst="rect">
            <a:avLst/>
          </a:prstGeom>
          <a:ln>
            <a:solidFill>
              <a:schemeClr val="tx1"/>
            </a:solidFill>
          </a:ln>
        </p:spPr>
      </p:pic>
      <p:sp>
        <p:nvSpPr>
          <p:cNvPr id="7" name="TextBox 6">
            <a:extLst>
              <a:ext uri="{FF2B5EF4-FFF2-40B4-BE49-F238E27FC236}">
                <a16:creationId xmlns:a16="http://schemas.microsoft.com/office/drawing/2014/main" id="{BE735C8D-E752-CF48-A6A9-2F2FD2CE7A34}"/>
              </a:ext>
            </a:extLst>
          </p:cNvPr>
          <p:cNvSpPr txBox="1"/>
          <p:nvPr/>
        </p:nvSpPr>
        <p:spPr>
          <a:xfrm>
            <a:off x="6839415" y="5664819"/>
            <a:ext cx="5508704" cy="235898"/>
          </a:xfrm>
          <a:prstGeom prst="rect">
            <a:avLst/>
          </a:prstGeom>
          <a:noFill/>
        </p:spPr>
        <p:txBody>
          <a:bodyPr wrap="square" rtlCol="0">
            <a:spAutoFit/>
          </a:bodyPr>
          <a:lstStyle/>
          <a:p>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Terahertz Band: The Last Piece of RF Spectrum Puzzle for Communication Systems (preprint;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Elayan</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et al.)</a:t>
            </a:r>
            <a:endParaRPr lang="en-US" sz="933" i="1" dirty="0">
              <a:solidFill>
                <a:schemeClr val="bg1">
                  <a:lumMod val="50000"/>
                </a:schemeClr>
              </a:solidFill>
              <a:latin typeface="Seravek Light"/>
              <a:cs typeface="Seravek Light"/>
            </a:endParaRPr>
          </a:p>
        </p:txBody>
      </p:sp>
    </p:spTree>
    <p:extLst>
      <p:ext uri="{BB962C8B-B14F-4D97-AF65-F5344CB8AC3E}">
        <p14:creationId xmlns:p14="http://schemas.microsoft.com/office/powerpoint/2010/main" val="31870658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0BCB-F584-7D48-A2C0-E13CD90F9D60}"/>
              </a:ext>
            </a:extLst>
          </p:cNvPr>
          <p:cNvSpPr>
            <a:spLocks noGrp="1"/>
          </p:cNvSpPr>
          <p:nvPr>
            <p:ph type="title"/>
          </p:nvPr>
        </p:nvSpPr>
        <p:spPr>
          <a:xfrm>
            <a:off x="607595" y="228600"/>
            <a:ext cx="10972799" cy="840346"/>
          </a:xfrm>
        </p:spPr>
        <p:txBody>
          <a:bodyPr>
            <a:normAutofit fontScale="90000"/>
          </a:bodyPr>
          <a:lstStyle/>
          <a:p>
            <a:r>
              <a:rPr lang="en-US" dirty="0"/>
              <a:t>Aside: Eventually, the naming thing got annoying, so an international standards body fixed* it</a:t>
            </a:r>
            <a:br>
              <a:rPr lang="en-US" dirty="0"/>
            </a:br>
            <a:r>
              <a:rPr lang="en-US" sz="1600" dirty="0"/>
              <a:t>*Yeah, you know how this story will end</a:t>
            </a:r>
            <a:endParaRPr lang="en-US" dirty="0"/>
          </a:p>
        </p:txBody>
      </p:sp>
      <p:sp>
        <p:nvSpPr>
          <p:cNvPr id="3" name="Content Placeholder 2">
            <a:extLst>
              <a:ext uri="{FF2B5EF4-FFF2-40B4-BE49-F238E27FC236}">
                <a16:creationId xmlns:a16="http://schemas.microsoft.com/office/drawing/2014/main" id="{785A681A-8D25-CC41-A681-4104FE4548DC}"/>
              </a:ext>
            </a:extLst>
          </p:cNvPr>
          <p:cNvSpPr>
            <a:spLocks noGrp="1"/>
          </p:cNvSpPr>
          <p:nvPr>
            <p:ph idx="1"/>
          </p:nvPr>
        </p:nvSpPr>
        <p:spPr>
          <a:xfrm>
            <a:off x="607595" y="1468192"/>
            <a:ext cx="10972800" cy="4704008"/>
          </a:xfrm>
        </p:spPr>
        <p:txBody>
          <a:bodyPr/>
          <a:lstStyle/>
          <a:p>
            <a:r>
              <a:rPr lang="en-US" dirty="0"/>
              <a:t>The International Telecommunications Union (ITU) is a UN branch</a:t>
            </a:r>
          </a:p>
          <a:p>
            <a:pPr lvl="1"/>
            <a:r>
              <a:rPr lang="en-US" dirty="0"/>
              <a:t>ITU-R set standards for what can be considered “a 4G technology”</a:t>
            </a:r>
          </a:p>
          <a:p>
            <a:pPr lvl="1"/>
            <a:endParaRPr lang="en-US" dirty="0"/>
          </a:p>
          <a:p>
            <a:r>
              <a:rPr lang="en-US" dirty="0"/>
              <a:t>”Generations” are now defined by speed</a:t>
            </a:r>
          </a:p>
          <a:p>
            <a:pPr lvl="1"/>
            <a:r>
              <a:rPr lang="en-US" dirty="0"/>
              <a:t>E.g. to qualify as “a 4G technology”: 100 Mb/s+ (mobile), 1 Gb/s+ (stationary)</a:t>
            </a:r>
          </a:p>
          <a:p>
            <a:pPr lvl="1"/>
            <a:endParaRPr lang="en-US" dirty="0"/>
          </a:p>
          <a:p>
            <a:pPr lvl="1"/>
            <a:r>
              <a:rPr lang="en-US" dirty="0"/>
              <a:t>Fun game: How fast is LTE?</a:t>
            </a:r>
          </a:p>
          <a:p>
            <a:pPr lvl="2"/>
            <a:r>
              <a:rPr lang="en-US" dirty="0"/>
              <a:t>LTE spec maxes out at 300 MB/s down and 75 MB/s up</a:t>
            </a:r>
          </a:p>
          <a:p>
            <a:pPr lvl="2"/>
            <a:r>
              <a:rPr lang="en-US" dirty="0"/>
              <a:t>It seems LTE has been retroactively classified as 3.95G</a:t>
            </a:r>
          </a:p>
          <a:p>
            <a:pPr lvl="3"/>
            <a:r>
              <a:rPr lang="en-US" dirty="0"/>
              <a:t>[By everyone except the wireless carriers?]</a:t>
            </a:r>
          </a:p>
        </p:txBody>
      </p:sp>
      <p:sp>
        <p:nvSpPr>
          <p:cNvPr id="4" name="Slide Number Placeholder 3">
            <a:extLst>
              <a:ext uri="{FF2B5EF4-FFF2-40B4-BE49-F238E27FC236}">
                <a16:creationId xmlns:a16="http://schemas.microsoft.com/office/drawing/2014/main" id="{99F61065-6028-FA4C-B147-65D8998D6D34}"/>
              </a:ext>
            </a:extLst>
          </p:cNvPr>
          <p:cNvSpPr>
            <a:spLocks noGrp="1"/>
          </p:cNvSpPr>
          <p:nvPr>
            <p:ph type="sldNum" sz="quarter" idx="12"/>
          </p:nvPr>
        </p:nvSpPr>
        <p:spPr/>
        <p:txBody>
          <a:bodyPr/>
          <a:lstStyle/>
          <a:p>
            <a:pPr algn="r"/>
            <a:fld id="{434A358D-2637-E146-A3BD-05BD470B507B}" type="slidenum">
              <a:rPr lang="en-US" smtClean="0"/>
              <a:pPr algn="r"/>
              <a:t>59</a:t>
            </a:fld>
            <a:endParaRPr lang="en-US" dirty="0"/>
          </a:p>
        </p:txBody>
      </p:sp>
    </p:spTree>
    <p:extLst>
      <p:ext uri="{BB962C8B-B14F-4D97-AF65-F5344CB8AC3E}">
        <p14:creationId xmlns:p14="http://schemas.microsoft.com/office/powerpoint/2010/main" val="4156835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6"/>
          <p:cNvPicPr preferRelativeResize="0"/>
          <p:nvPr/>
        </p:nvPicPr>
        <p:blipFill>
          <a:blip r:embed="rId3">
            <a:alphaModFix/>
          </a:blip>
          <a:stretch>
            <a:fillRect/>
          </a:stretch>
        </p:blipFill>
        <p:spPr>
          <a:xfrm>
            <a:off x="3286633" y="3405367"/>
            <a:ext cx="4096000" cy="3017300"/>
          </a:xfrm>
          <a:prstGeom prst="rect">
            <a:avLst/>
          </a:prstGeom>
          <a:noFill/>
          <a:ln>
            <a:noFill/>
          </a:ln>
        </p:spPr>
      </p:pic>
      <p:sp>
        <p:nvSpPr>
          <p:cNvPr id="84" name="Google Shape;84;p16"/>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a:t>Air quality monitoring</a:t>
            </a:r>
            <a:endParaRPr/>
          </a:p>
        </p:txBody>
      </p:sp>
      <p:sp>
        <p:nvSpPr>
          <p:cNvPr id="94" name="Google Shape;94;p16"/>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6</a:t>
            </a:fld>
            <a:endParaRPr/>
          </a:p>
        </p:txBody>
      </p:sp>
      <p:pic>
        <p:nvPicPr>
          <p:cNvPr id="85" name="Google Shape;85;p1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607033" y="3559633"/>
            <a:ext cx="2817600" cy="2807200"/>
          </a:xfrm>
          <a:prstGeom prst="roundRect">
            <a:avLst>
              <a:gd name="adj" fmla="val 16667"/>
            </a:avLst>
          </a:prstGeom>
          <a:noFill/>
          <a:ln>
            <a:noFill/>
          </a:ln>
        </p:spPr>
      </p:pic>
      <p:pic>
        <p:nvPicPr>
          <p:cNvPr id="86" name="Google Shape;86;p16"/>
          <p:cNvPicPr preferRelativeResize="0"/>
          <p:nvPr/>
        </p:nvPicPr>
        <p:blipFill>
          <a:blip r:embed="rId5">
            <a:alphaModFix/>
          </a:blip>
          <a:stretch>
            <a:fillRect/>
          </a:stretch>
        </p:blipFill>
        <p:spPr>
          <a:xfrm>
            <a:off x="5443100" y="1808500"/>
            <a:ext cx="3537987" cy="2295267"/>
          </a:xfrm>
          <a:prstGeom prst="rect">
            <a:avLst/>
          </a:prstGeom>
          <a:noFill/>
          <a:ln>
            <a:noFill/>
          </a:ln>
        </p:spPr>
      </p:pic>
      <p:pic>
        <p:nvPicPr>
          <p:cNvPr id="87" name="Google Shape;87;p1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32234" y="1719634"/>
            <a:ext cx="4259533" cy="2484300"/>
          </a:xfrm>
          <a:prstGeom prst="rect">
            <a:avLst/>
          </a:prstGeom>
          <a:noFill/>
          <a:ln>
            <a:noFill/>
          </a:ln>
        </p:spPr>
      </p:pic>
      <p:pic>
        <p:nvPicPr>
          <p:cNvPr id="88" name="Google Shape;88;p16"/>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8726736" y="288567"/>
            <a:ext cx="2697901" cy="2580900"/>
          </a:xfrm>
          <a:prstGeom prst="rect">
            <a:avLst/>
          </a:prstGeom>
          <a:noFill/>
          <a:ln>
            <a:noFill/>
          </a:ln>
        </p:spPr>
      </p:pic>
      <p:sp>
        <p:nvSpPr>
          <p:cNvPr id="89" name="Google Shape;89;p16"/>
          <p:cNvSpPr txBox="1"/>
          <p:nvPr/>
        </p:nvSpPr>
        <p:spPr>
          <a:xfrm>
            <a:off x="-25233" y="6525767"/>
            <a:ext cx="9124400" cy="284800"/>
          </a:xfrm>
          <a:prstGeom prst="rect">
            <a:avLst/>
          </a:prstGeom>
          <a:noFill/>
          <a:ln>
            <a:noFill/>
          </a:ln>
        </p:spPr>
        <p:txBody>
          <a:bodyPr spcFirstLastPara="1" wrap="square" lIns="121900" tIns="121900" rIns="121900" bIns="121900" anchor="t" anchorCtr="0">
            <a:noAutofit/>
          </a:bodyPr>
          <a:lstStyle/>
          <a:p>
            <a:r>
              <a:rPr lang="en" sz="800"/>
              <a:t>[1] Cheng et al. AirCloud: a cloud-based air-quality monitoring system for everyone. 2014. 	[2] Purple Air. 2018.</a:t>
            </a:r>
            <a:endParaRPr sz="800"/>
          </a:p>
        </p:txBody>
      </p:sp>
      <p:sp>
        <p:nvSpPr>
          <p:cNvPr id="90" name="Google Shape;90;p16"/>
          <p:cNvSpPr txBox="1"/>
          <p:nvPr/>
        </p:nvSpPr>
        <p:spPr>
          <a:xfrm>
            <a:off x="47600" y="3919133"/>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91" name="Google Shape;91;p16"/>
          <p:cNvSpPr txBox="1"/>
          <p:nvPr/>
        </p:nvSpPr>
        <p:spPr>
          <a:xfrm>
            <a:off x="3069500" y="6082033"/>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92" name="Google Shape;92;p16"/>
          <p:cNvSpPr txBox="1"/>
          <p:nvPr/>
        </p:nvSpPr>
        <p:spPr>
          <a:xfrm>
            <a:off x="5150633" y="1808500"/>
            <a:ext cx="368000" cy="284800"/>
          </a:xfrm>
          <a:prstGeom prst="rect">
            <a:avLst/>
          </a:prstGeom>
          <a:noFill/>
          <a:ln>
            <a:noFill/>
          </a:ln>
        </p:spPr>
        <p:txBody>
          <a:bodyPr spcFirstLastPara="1" wrap="square" lIns="121900" tIns="121900" rIns="121900" bIns="121900" anchor="t" anchorCtr="0">
            <a:noAutofit/>
          </a:bodyPr>
          <a:lstStyle/>
          <a:p>
            <a:r>
              <a:rPr lang="en" sz="800"/>
              <a:t>[2]</a:t>
            </a:r>
            <a:endParaRPr sz="800"/>
          </a:p>
        </p:txBody>
      </p:sp>
      <p:sp>
        <p:nvSpPr>
          <p:cNvPr id="93" name="Google Shape;93;p16"/>
          <p:cNvSpPr txBox="1"/>
          <p:nvPr/>
        </p:nvSpPr>
        <p:spPr>
          <a:xfrm>
            <a:off x="8429900" y="288567"/>
            <a:ext cx="368000" cy="284800"/>
          </a:xfrm>
          <a:prstGeom prst="rect">
            <a:avLst/>
          </a:prstGeom>
          <a:noFill/>
          <a:ln>
            <a:noFill/>
          </a:ln>
        </p:spPr>
        <p:txBody>
          <a:bodyPr spcFirstLastPara="1" wrap="square" lIns="121900" tIns="121900" rIns="121900" bIns="121900" anchor="t" anchorCtr="0">
            <a:noAutofit/>
          </a:bodyPr>
          <a:lstStyle/>
          <a:p>
            <a:r>
              <a:rPr lang="en" sz="800"/>
              <a:t>[2]</a:t>
            </a:r>
            <a:endParaRPr sz="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60</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Wide-Area Network Background</a:t>
            </a:r>
            <a:br>
              <a:rPr lang="en-US" dirty="0"/>
            </a:br>
            <a:endParaRPr lang="en-US" dirty="0"/>
          </a:p>
          <a:p>
            <a:r>
              <a:rPr lang="en-US" dirty="0"/>
              <a:t>Cellular Network Technologies</a:t>
            </a:r>
          </a:p>
          <a:p>
            <a:pPr lvl="1"/>
            <a:r>
              <a:rPr lang="en-US" sz="2800" dirty="0"/>
              <a:t>1G</a:t>
            </a:r>
          </a:p>
          <a:p>
            <a:pPr lvl="1"/>
            <a:r>
              <a:rPr lang="en-US" sz="2800" dirty="0"/>
              <a:t>2G</a:t>
            </a:r>
          </a:p>
          <a:p>
            <a:pPr lvl="1"/>
            <a:r>
              <a:rPr lang="en-US" sz="2800" dirty="0"/>
              <a:t>3G/4G and beyond</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002800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61</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Wide-Area Network Background</a:t>
            </a:r>
            <a:br>
              <a:rPr lang="en-US" dirty="0"/>
            </a:br>
            <a:endParaRPr lang="en-US" dirty="0"/>
          </a:p>
          <a:p>
            <a:r>
              <a:rPr lang="en-US" dirty="0"/>
              <a:t>Cellular Network Technologies</a:t>
            </a:r>
          </a:p>
          <a:p>
            <a:pPr lvl="1"/>
            <a:r>
              <a:rPr lang="en-US" sz="2800" dirty="0"/>
              <a:t>1G</a:t>
            </a:r>
          </a:p>
          <a:p>
            <a:pPr lvl="1"/>
            <a:r>
              <a:rPr lang="en-US" sz="2800" dirty="0"/>
              <a:t>2G</a:t>
            </a:r>
          </a:p>
          <a:p>
            <a:pPr lvl="1"/>
            <a:r>
              <a:rPr lang="en-US" sz="2800" dirty="0"/>
              <a:t>3G/4G and beyond</a:t>
            </a:r>
          </a:p>
          <a:p>
            <a:pPr lvl="1"/>
            <a:endParaRPr lang="en-US" sz="2800" dirty="0"/>
          </a:p>
          <a:p>
            <a:r>
              <a:rPr lang="en-US" sz="3200" b="1" dirty="0"/>
              <a:t>Bonus: IoT on Global Cellular</a:t>
            </a:r>
          </a:p>
          <a:p>
            <a:pPr lvl="1"/>
            <a:r>
              <a:rPr lang="en-US" sz="2800" dirty="0"/>
              <a:t>Story by </a:t>
            </a:r>
            <a:r>
              <a:rPr lang="en-US" sz="2800" dirty="0">
                <a:hlinkClick r:id="rId2"/>
              </a:rPr>
              <a:t>Pat </a:t>
            </a:r>
            <a:r>
              <a:rPr lang="en-US" sz="2800" dirty="0" err="1">
                <a:hlinkClick r:id="rId2"/>
              </a:rPr>
              <a:t>Pannuto</a:t>
            </a:r>
            <a:r>
              <a:rPr lang="en-US" sz="2800" dirty="0"/>
              <a:t> &amp; </a:t>
            </a:r>
            <a:r>
              <a:rPr lang="en-US" sz="2800" dirty="0">
                <a:hlinkClick r:id="rId3"/>
              </a:rPr>
              <a:t>nLine</a:t>
            </a:r>
            <a:endParaRPr lang="en-US" sz="2800"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9844833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ABF9-F4E4-764E-9139-A2B7A1D245D9}"/>
              </a:ext>
            </a:extLst>
          </p:cNvPr>
          <p:cNvSpPr>
            <a:spLocks noGrp="1"/>
          </p:cNvSpPr>
          <p:nvPr>
            <p:ph type="title"/>
          </p:nvPr>
        </p:nvSpPr>
        <p:spPr/>
        <p:txBody>
          <a:bodyPr/>
          <a:lstStyle/>
          <a:p>
            <a:r>
              <a:rPr lang="en-US" dirty="0"/>
              <a:t>Sizing networks is hard</a:t>
            </a:r>
          </a:p>
        </p:txBody>
      </p:sp>
      <p:sp>
        <p:nvSpPr>
          <p:cNvPr id="3" name="Content Placeholder 2">
            <a:extLst>
              <a:ext uri="{FF2B5EF4-FFF2-40B4-BE49-F238E27FC236}">
                <a16:creationId xmlns:a16="http://schemas.microsoft.com/office/drawing/2014/main" id="{57974258-38B9-5D4D-BDCC-62AD326331DE}"/>
              </a:ext>
            </a:extLst>
          </p:cNvPr>
          <p:cNvSpPr>
            <a:spLocks noGrp="1"/>
          </p:cNvSpPr>
          <p:nvPr>
            <p:ph idx="1"/>
          </p:nvPr>
        </p:nvSpPr>
        <p:spPr>
          <a:xfrm>
            <a:off x="609600" y="1488689"/>
            <a:ext cx="10972800" cy="4525963"/>
          </a:xfrm>
        </p:spPr>
        <p:txBody>
          <a:bodyPr/>
          <a:lstStyle/>
          <a:p>
            <a:r>
              <a:rPr lang="en-US" dirty="0"/>
              <a:t>Sometimes you just lose performance…</a:t>
            </a:r>
          </a:p>
        </p:txBody>
      </p:sp>
      <p:sp>
        <p:nvSpPr>
          <p:cNvPr id="4" name="Slide Number Placeholder 3">
            <a:extLst>
              <a:ext uri="{FF2B5EF4-FFF2-40B4-BE49-F238E27FC236}">
                <a16:creationId xmlns:a16="http://schemas.microsoft.com/office/drawing/2014/main" id="{2B0496CC-E066-3E41-B700-BCE7B79292E0}"/>
              </a:ext>
            </a:extLst>
          </p:cNvPr>
          <p:cNvSpPr>
            <a:spLocks noGrp="1"/>
          </p:cNvSpPr>
          <p:nvPr>
            <p:ph type="sldNum" sz="quarter" idx="12"/>
          </p:nvPr>
        </p:nvSpPr>
        <p:spPr/>
        <p:txBody>
          <a:bodyPr/>
          <a:lstStyle/>
          <a:p>
            <a:pPr algn="r"/>
            <a:fld id="{434A358D-2637-E146-A3BD-05BD470B507B}" type="slidenum">
              <a:rPr lang="en-US" smtClean="0"/>
              <a:pPr algn="r"/>
              <a:t>62</a:t>
            </a:fld>
            <a:endParaRPr lang="en-US" dirty="0"/>
          </a:p>
        </p:txBody>
      </p:sp>
      <p:pic>
        <p:nvPicPr>
          <p:cNvPr id="5" name="Picture 4">
            <a:extLst>
              <a:ext uri="{FF2B5EF4-FFF2-40B4-BE49-F238E27FC236}">
                <a16:creationId xmlns:a16="http://schemas.microsoft.com/office/drawing/2014/main" id="{CC309321-F10E-4D46-BB97-A71D1B6578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7966" y="0"/>
            <a:ext cx="4474564" cy="6858000"/>
          </a:xfrm>
          <a:prstGeom prst="rect">
            <a:avLst/>
          </a:prstGeom>
        </p:spPr>
      </p:pic>
    </p:spTree>
    <p:extLst>
      <p:ext uri="{BB962C8B-B14F-4D97-AF65-F5344CB8AC3E}">
        <p14:creationId xmlns:p14="http://schemas.microsoft.com/office/powerpoint/2010/main" val="6652043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A7E1-FF54-D844-81B1-0A7AB0CB5B19}"/>
              </a:ext>
            </a:extLst>
          </p:cNvPr>
          <p:cNvSpPr>
            <a:spLocks noGrp="1"/>
          </p:cNvSpPr>
          <p:nvPr>
            <p:ph type="title"/>
          </p:nvPr>
        </p:nvSpPr>
        <p:spPr/>
        <p:txBody>
          <a:bodyPr>
            <a:normAutofit fontScale="90000"/>
          </a:bodyPr>
          <a:lstStyle/>
          <a:p>
            <a:r>
              <a:rPr lang="en-US" dirty="0"/>
              <a:t>Traffic fluctuates in all networks, for cellular it becomes a function of both when and where you are</a:t>
            </a:r>
          </a:p>
        </p:txBody>
      </p:sp>
      <p:sp>
        <p:nvSpPr>
          <p:cNvPr id="3" name="Content Placeholder 2">
            <a:extLst>
              <a:ext uri="{FF2B5EF4-FFF2-40B4-BE49-F238E27FC236}">
                <a16:creationId xmlns:a16="http://schemas.microsoft.com/office/drawing/2014/main" id="{AE56D0FC-6C97-094C-AFCA-E6790841059B}"/>
              </a:ext>
            </a:extLst>
          </p:cNvPr>
          <p:cNvSpPr>
            <a:spLocks noGrp="1"/>
          </p:cNvSpPr>
          <p:nvPr>
            <p:ph idx="1"/>
          </p:nvPr>
        </p:nvSpPr>
        <p:spPr>
          <a:xfrm>
            <a:off x="4921405" y="6043961"/>
            <a:ext cx="7270595" cy="238320"/>
          </a:xfrm>
        </p:spPr>
        <p:txBody>
          <a:bodyPr>
            <a:noAutofit/>
          </a:bodyPr>
          <a:lstStyle/>
          <a:p>
            <a:pPr marL="0" indent="0">
              <a:buNone/>
            </a:pPr>
            <a:r>
              <a:rPr lang="en-US" sz="933" i="1" dirty="0">
                <a:solidFill>
                  <a:schemeClr val="bg1">
                    <a:lumMod val="50000"/>
                  </a:schemeClr>
                </a:solidFill>
                <a:hlinkClick r:id="rId2">
                  <a:extLst>
                    <a:ext uri="{A12FA001-AC4F-418D-AE19-62706E023703}">
                      <ahyp:hlinkClr xmlns:ahyp="http://schemas.microsoft.com/office/drawing/2018/hyperlinkcolor" val="tx"/>
                    </a:ext>
                  </a:extLst>
                </a:hlinkClick>
              </a:rPr>
              <a:t>Understanding Mobile Traffic Patterns of Large Scale Cellular Towers in Urban Environment</a:t>
            </a:r>
            <a:r>
              <a:rPr lang="en-US" sz="933" i="1" dirty="0">
                <a:solidFill>
                  <a:schemeClr val="bg1">
                    <a:lumMod val="50000"/>
                  </a:schemeClr>
                </a:solidFill>
              </a:rPr>
              <a:t>; Xu, Li, Wang, Zhang, </a:t>
            </a:r>
            <a:r>
              <a:rPr lang="en-US" sz="933" i="1" dirty="0" err="1">
                <a:solidFill>
                  <a:schemeClr val="bg1">
                    <a:lumMod val="50000"/>
                  </a:schemeClr>
                </a:solidFill>
              </a:rPr>
              <a:t>Jin</a:t>
            </a:r>
            <a:r>
              <a:rPr lang="en-US" sz="933" i="1" dirty="0">
                <a:solidFill>
                  <a:schemeClr val="bg1">
                    <a:lumMod val="50000"/>
                  </a:schemeClr>
                </a:solidFill>
              </a:rPr>
              <a:t>; IEEE </a:t>
            </a:r>
            <a:r>
              <a:rPr lang="en-US" sz="933" i="1" dirty="0" err="1">
                <a:solidFill>
                  <a:schemeClr val="bg1">
                    <a:lumMod val="50000"/>
                  </a:schemeClr>
                </a:solidFill>
              </a:rPr>
              <a:t>ToN</a:t>
            </a:r>
            <a:endParaRPr lang="en-US" sz="933" i="1" dirty="0">
              <a:solidFill>
                <a:schemeClr val="bg1">
                  <a:lumMod val="50000"/>
                </a:schemeClr>
              </a:solidFill>
            </a:endParaRPr>
          </a:p>
        </p:txBody>
      </p:sp>
      <p:sp>
        <p:nvSpPr>
          <p:cNvPr id="4" name="Slide Number Placeholder 3">
            <a:extLst>
              <a:ext uri="{FF2B5EF4-FFF2-40B4-BE49-F238E27FC236}">
                <a16:creationId xmlns:a16="http://schemas.microsoft.com/office/drawing/2014/main" id="{8EAEC20A-6C5F-B142-B692-0FE92BF55794}"/>
              </a:ext>
            </a:extLst>
          </p:cNvPr>
          <p:cNvSpPr>
            <a:spLocks noGrp="1"/>
          </p:cNvSpPr>
          <p:nvPr>
            <p:ph type="sldNum" sz="quarter" idx="12"/>
          </p:nvPr>
        </p:nvSpPr>
        <p:spPr/>
        <p:txBody>
          <a:bodyPr/>
          <a:lstStyle/>
          <a:p>
            <a:pPr algn="r"/>
            <a:fld id="{434A358D-2637-E146-A3BD-05BD470B507B}" type="slidenum">
              <a:rPr lang="en-US" smtClean="0"/>
              <a:pPr algn="r"/>
              <a:t>63</a:t>
            </a:fld>
            <a:endParaRPr lang="en-US" dirty="0"/>
          </a:p>
        </p:txBody>
      </p:sp>
      <p:pic>
        <p:nvPicPr>
          <p:cNvPr id="5" name="Picture 4">
            <a:extLst>
              <a:ext uri="{FF2B5EF4-FFF2-40B4-BE49-F238E27FC236}">
                <a16:creationId xmlns:a16="http://schemas.microsoft.com/office/drawing/2014/main" id="{5A35F79C-7CA6-C64A-8B13-9D0EA58E37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629" y="2312020"/>
            <a:ext cx="7656073" cy="2305829"/>
          </a:xfrm>
          <a:prstGeom prst="rect">
            <a:avLst/>
          </a:prstGeom>
        </p:spPr>
      </p:pic>
      <p:pic>
        <p:nvPicPr>
          <p:cNvPr id="6" name="Picture 5">
            <a:extLst>
              <a:ext uri="{FF2B5EF4-FFF2-40B4-BE49-F238E27FC236}">
                <a16:creationId xmlns:a16="http://schemas.microsoft.com/office/drawing/2014/main" id="{22E004EF-7113-554E-AC8B-60DBEAD231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42990" y="1739589"/>
            <a:ext cx="4011117" cy="3661524"/>
          </a:xfrm>
          <a:prstGeom prst="rect">
            <a:avLst/>
          </a:prstGeom>
        </p:spPr>
      </p:pic>
    </p:spTree>
    <p:extLst>
      <p:ext uri="{BB962C8B-B14F-4D97-AF65-F5344CB8AC3E}">
        <p14:creationId xmlns:p14="http://schemas.microsoft.com/office/powerpoint/2010/main" val="41076654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EC103-3836-2840-AD40-62D5262EEDEE}"/>
              </a:ext>
            </a:extLst>
          </p:cNvPr>
          <p:cNvSpPr>
            <a:spLocks noGrp="1"/>
          </p:cNvSpPr>
          <p:nvPr>
            <p:ph type="title"/>
          </p:nvPr>
        </p:nvSpPr>
        <p:spPr/>
        <p:txBody>
          <a:bodyPr/>
          <a:lstStyle/>
          <a:p>
            <a:r>
              <a:rPr lang="en-US" dirty="0"/>
              <a:t>Why does this matter for IoT Deployments?</a:t>
            </a:r>
          </a:p>
        </p:txBody>
      </p:sp>
      <p:sp>
        <p:nvSpPr>
          <p:cNvPr id="3" name="Content Placeholder 2">
            <a:extLst>
              <a:ext uri="{FF2B5EF4-FFF2-40B4-BE49-F238E27FC236}">
                <a16:creationId xmlns:a16="http://schemas.microsoft.com/office/drawing/2014/main" id="{C8EAE8C9-A3D1-2A49-9AA1-73A1A1C0524A}"/>
              </a:ext>
            </a:extLst>
          </p:cNvPr>
          <p:cNvSpPr>
            <a:spLocks noGrp="1"/>
          </p:cNvSpPr>
          <p:nvPr>
            <p:ph idx="1"/>
          </p:nvPr>
        </p:nvSpPr>
        <p:spPr/>
        <p:txBody>
          <a:bodyPr/>
          <a:lstStyle/>
          <a:p>
            <a:r>
              <a:rPr lang="en-US" dirty="0"/>
              <a:t>Say you’re building a power grid sensor you want to deploy globally…</a:t>
            </a:r>
          </a:p>
          <a:p>
            <a:endParaRPr lang="en-US" dirty="0"/>
          </a:p>
        </p:txBody>
      </p:sp>
      <p:sp>
        <p:nvSpPr>
          <p:cNvPr id="4" name="Slide Number Placeholder 3">
            <a:extLst>
              <a:ext uri="{FF2B5EF4-FFF2-40B4-BE49-F238E27FC236}">
                <a16:creationId xmlns:a16="http://schemas.microsoft.com/office/drawing/2014/main" id="{C84C3A24-76B1-3C43-AA43-21EB98222CEF}"/>
              </a:ext>
            </a:extLst>
          </p:cNvPr>
          <p:cNvSpPr>
            <a:spLocks noGrp="1"/>
          </p:cNvSpPr>
          <p:nvPr>
            <p:ph type="sldNum" sz="quarter" idx="12"/>
          </p:nvPr>
        </p:nvSpPr>
        <p:spPr/>
        <p:txBody>
          <a:bodyPr/>
          <a:lstStyle/>
          <a:p>
            <a:pPr algn="r"/>
            <a:fld id="{434A358D-2637-E146-A3BD-05BD470B507B}" type="slidenum">
              <a:rPr lang="en-US" smtClean="0"/>
              <a:pPr algn="r"/>
              <a:t>64</a:t>
            </a:fld>
            <a:endParaRPr lang="en-US" dirty="0"/>
          </a:p>
        </p:txBody>
      </p:sp>
      <p:pic>
        <p:nvPicPr>
          <p:cNvPr id="9" name="Picture 8">
            <a:extLst>
              <a:ext uri="{FF2B5EF4-FFF2-40B4-BE49-F238E27FC236}">
                <a16:creationId xmlns:a16="http://schemas.microsoft.com/office/drawing/2014/main" id="{FF56957C-FA1D-9742-B725-F1478C7FE0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6141" y="2337212"/>
            <a:ext cx="4623284" cy="3658425"/>
          </a:xfrm>
          <a:prstGeom prst="rect">
            <a:avLst/>
          </a:prstGeom>
          <a:ln>
            <a:solidFill>
              <a:schemeClr val="tx1"/>
            </a:solidFill>
          </a:ln>
        </p:spPr>
      </p:pic>
      <p:pic>
        <p:nvPicPr>
          <p:cNvPr id="10" name="Picture 9">
            <a:extLst>
              <a:ext uri="{FF2B5EF4-FFF2-40B4-BE49-F238E27FC236}">
                <a16:creationId xmlns:a16="http://schemas.microsoft.com/office/drawing/2014/main" id="{FD03CFAD-82FB-0941-AC04-7DDAE1A161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6526" y="2558586"/>
            <a:ext cx="5739780" cy="714393"/>
          </a:xfrm>
          <a:prstGeom prst="rect">
            <a:avLst/>
          </a:prstGeom>
          <a:ln>
            <a:solidFill>
              <a:schemeClr val="tx1"/>
            </a:solidFill>
          </a:ln>
        </p:spPr>
      </p:pic>
      <p:pic>
        <p:nvPicPr>
          <p:cNvPr id="11" name="Picture 10">
            <a:extLst>
              <a:ext uri="{FF2B5EF4-FFF2-40B4-BE49-F238E27FC236}">
                <a16:creationId xmlns:a16="http://schemas.microsoft.com/office/drawing/2014/main" id="{EFFCE0EA-724C-BF43-B3B4-78E1F38A1B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6527" y="3449846"/>
            <a:ext cx="5676797" cy="2560455"/>
          </a:xfrm>
          <a:prstGeom prst="rect">
            <a:avLst/>
          </a:prstGeom>
          <a:ln>
            <a:solidFill>
              <a:schemeClr val="tx1"/>
            </a:solidFill>
          </a:ln>
        </p:spPr>
      </p:pic>
    </p:spTree>
    <p:extLst>
      <p:ext uri="{BB962C8B-B14F-4D97-AF65-F5344CB8AC3E}">
        <p14:creationId xmlns:p14="http://schemas.microsoft.com/office/powerpoint/2010/main" val="334124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F21D-6111-1A45-828E-0DAA62879214}"/>
              </a:ext>
            </a:extLst>
          </p:cNvPr>
          <p:cNvSpPr>
            <a:spLocks noGrp="1"/>
          </p:cNvSpPr>
          <p:nvPr>
            <p:ph type="title"/>
          </p:nvPr>
        </p:nvSpPr>
        <p:spPr/>
        <p:txBody>
          <a:bodyPr>
            <a:normAutofit fontScale="90000"/>
          </a:bodyPr>
          <a:lstStyle/>
          <a:p>
            <a:r>
              <a:rPr lang="en-US" dirty="0"/>
              <a:t>What is a MVNO</a:t>
            </a:r>
            <a:br>
              <a:rPr lang="en-US" dirty="0"/>
            </a:br>
            <a:r>
              <a:rPr lang="en-US" dirty="0"/>
              <a:t>“Mobile Virtual Network Operator”</a:t>
            </a:r>
          </a:p>
        </p:txBody>
      </p:sp>
      <p:sp>
        <p:nvSpPr>
          <p:cNvPr id="3" name="Content Placeholder 2">
            <a:extLst>
              <a:ext uri="{FF2B5EF4-FFF2-40B4-BE49-F238E27FC236}">
                <a16:creationId xmlns:a16="http://schemas.microsoft.com/office/drawing/2014/main" id="{855FA8AD-206C-E04E-810A-860467AA6A95}"/>
              </a:ext>
            </a:extLst>
          </p:cNvPr>
          <p:cNvSpPr>
            <a:spLocks noGrp="1"/>
          </p:cNvSpPr>
          <p:nvPr>
            <p:ph idx="1"/>
          </p:nvPr>
        </p:nvSpPr>
        <p:spPr/>
        <p:txBody>
          <a:bodyPr/>
          <a:lstStyle/>
          <a:p>
            <a:r>
              <a:rPr lang="en-US" dirty="0"/>
              <a:t>Decoupling the builders of infrastructure from the sellers</a:t>
            </a:r>
          </a:p>
          <a:p>
            <a:r>
              <a:rPr lang="en-US" dirty="0"/>
              <a:t>Not a new concept, but seeing aggressive growth</a:t>
            </a:r>
          </a:p>
          <a:p>
            <a:pPr lvl="1"/>
            <a:r>
              <a:rPr lang="en-US" dirty="0"/>
              <a:t>MetroPCS; Cricket; Boost Mobile; </a:t>
            </a:r>
            <a:r>
              <a:rPr lang="en-US" dirty="0" err="1"/>
              <a:t>etc</a:t>
            </a:r>
            <a:endParaRPr lang="en-US" dirty="0"/>
          </a:p>
          <a:p>
            <a:pPr lvl="1"/>
            <a:r>
              <a:rPr lang="en-US" dirty="0" err="1"/>
              <a:t>GoogleFi</a:t>
            </a:r>
            <a:r>
              <a:rPr lang="en-US" dirty="0"/>
              <a:t>; Xfinity Cellular</a:t>
            </a:r>
          </a:p>
        </p:txBody>
      </p:sp>
      <p:sp>
        <p:nvSpPr>
          <p:cNvPr id="4" name="Slide Number Placeholder 3">
            <a:extLst>
              <a:ext uri="{FF2B5EF4-FFF2-40B4-BE49-F238E27FC236}">
                <a16:creationId xmlns:a16="http://schemas.microsoft.com/office/drawing/2014/main" id="{FDFB43AE-FAD6-3A4C-88AF-FBB4CA39D980}"/>
              </a:ext>
            </a:extLst>
          </p:cNvPr>
          <p:cNvSpPr>
            <a:spLocks noGrp="1"/>
          </p:cNvSpPr>
          <p:nvPr>
            <p:ph type="sldNum" sz="quarter" idx="12"/>
          </p:nvPr>
        </p:nvSpPr>
        <p:spPr/>
        <p:txBody>
          <a:bodyPr/>
          <a:lstStyle/>
          <a:p>
            <a:pPr algn="r"/>
            <a:fld id="{434A358D-2637-E146-A3BD-05BD470B507B}" type="slidenum">
              <a:rPr lang="en-US" smtClean="0"/>
              <a:pPr algn="r"/>
              <a:t>65</a:t>
            </a:fld>
            <a:endParaRPr lang="en-US" dirty="0"/>
          </a:p>
        </p:txBody>
      </p:sp>
    </p:spTree>
    <p:extLst>
      <p:ext uri="{BB962C8B-B14F-4D97-AF65-F5344CB8AC3E}">
        <p14:creationId xmlns:p14="http://schemas.microsoft.com/office/powerpoint/2010/main" val="20212783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EF16-9EF9-4B4F-A44A-52B7868AA838}"/>
              </a:ext>
            </a:extLst>
          </p:cNvPr>
          <p:cNvSpPr>
            <a:spLocks noGrp="1"/>
          </p:cNvSpPr>
          <p:nvPr>
            <p:ph type="title"/>
          </p:nvPr>
        </p:nvSpPr>
        <p:spPr/>
        <p:txBody>
          <a:bodyPr>
            <a:normAutofit fontScale="90000"/>
          </a:bodyPr>
          <a:lstStyle/>
          <a:p>
            <a:r>
              <a:rPr lang="en-US" dirty="0"/>
              <a:t>So how does Particle, a small IoT platform startup, provide global cellular coverage?</a:t>
            </a:r>
          </a:p>
        </p:txBody>
      </p:sp>
      <p:sp>
        <p:nvSpPr>
          <p:cNvPr id="3" name="Content Placeholder 2">
            <a:extLst>
              <a:ext uri="{FF2B5EF4-FFF2-40B4-BE49-F238E27FC236}">
                <a16:creationId xmlns:a16="http://schemas.microsoft.com/office/drawing/2014/main" id="{7C74760D-F6B3-2E4A-9122-C48A0B71B1D9}"/>
              </a:ext>
            </a:extLst>
          </p:cNvPr>
          <p:cNvSpPr>
            <a:spLocks noGrp="1"/>
          </p:cNvSpPr>
          <p:nvPr>
            <p:ph idx="1"/>
          </p:nvPr>
        </p:nvSpPr>
        <p:spPr/>
        <p:txBody>
          <a:bodyPr>
            <a:normAutofit lnSpcReduction="10000"/>
          </a:bodyPr>
          <a:lstStyle/>
          <a:p>
            <a:r>
              <a:rPr lang="en-US" dirty="0"/>
              <a:t>We deployed some Electrons in Accra, Ghana sending a message once per minute 24/7 for a few weeks</a:t>
            </a:r>
          </a:p>
          <a:p>
            <a:pPr lvl="1"/>
            <a:r>
              <a:rPr lang="en-US" dirty="0"/>
              <a:t>PRR [POST Reception Rate] changes over time</a:t>
            </a:r>
          </a:p>
          <a:p>
            <a:pPr lvl="1"/>
            <a:r>
              <a:rPr lang="en-US" dirty="0"/>
              <a:t>Almost zero PRR from ~7-9am and ~4-7pm daily</a:t>
            </a:r>
          </a:p>
          <a:p>
            <a:pPr lvl="1"/>
            <a:endParaRPr lang="en-US" dirty="0"/>
          </a:p>
          <a:p>
            <a:r>
              <a:rPr lang="en-US" dirty="0"/>
              <a:t>Introducing traffic priority</a:t>
            </a:r>
          </a:p>
          <a:p>
            <a:pPr lvl="1"/>
            <a:r>
              <a:rPr lang="en-US" dirty="0"/>
              <a:t>Call Particle: “What gives?”</a:t>
            </a:r>
          </a:p>
          <a:p>
            <a:pPr lvl="2"/>
            <a:r>
              <a:rPr lang="en-US" dirty="0"/>
              <a:t>Particle buys from T-Mobile</a:t>
            </a:r>
          </a:p>
          <a:p>
            <a:pPr lvl="2"/>
            <a:r>
              <a:rPr lang="en-US" dirty="0"/>
              <a:t>T-Mobile buys from Deutsche-Telekom [didn’t own them yet]</a:t>
            </a:r>
          </a:p>
          <a:p>
            <a:pPr lvl="2"/>
            <a:r>
              <a:rPr lang="en-US" dirty="0"/>
              <a:t>DT buys from Vodafone</a:t>
            </a:r>
          </a:p>
          <a:p>
            <a:pPr lvl="2"/>
            <a:r>
              <a:rPr lang="en-US" dirty="0"/>
              <a:t>Vodafone buys from MTN</a:t>
            </a:r>
          </a:p>
          <a:p>
            <a:pPr lvl="2"/>
            <a:r>
              <a:rPr lang="en-US" dirty="0"/>
              <a:t>MTN has 5 tiers of traffic priority on their network [guess which tier we were in?]</a:t>
            </a:r>
          </a:p>
        </p:txBody>
      </p:sp>
      <p:sp>
        <p:nvSpPr>
          <p:cNvPr id="4" name="Slide Number Placeholder 3">
            <a:extLst>
              <a:ext uri="{FF2B5EF4-FFF2-40B4-BE49-F238E27FC236}">
                <a16:creationId xmlns:a16="http://schemas.microsoft.com/office/drawing/2014/main" id="{430AC5DC-D702-5F4F-AFE7-C98938FA4B65}"/>
              </a:ext>
            </a:extLst>
          </p:cNvPr>
          <p:cNvSpPr>
            <a:spLocks noGrp="1"/>
          </p:cNvSpPr>
          <p:nvPr>
            <p:ph type="sldNum" sz="quarter" idx="12"/>
          </p:nvPr>
        </p:nvSpPr>
        <p:spPr/>
        <p:txBody>
          <a:bodyPr/>
          <a:lstStyle/>
          <a:p>
            <a:pPr algn="r"/>
            <a:fld id="{434A358D-2637-E146-A3BD-05BD470B507B}" type="slidenum">
              <a:rPr lang="en-US" smtClean="0"/>
              <a:pPr algn="r"/>
              <a:t>66</a:t>
            </a:fld>
            <a:endParaRPr lang="en-US" dirty="0"/>
          </a:p>
        </p:txBody>
      </p:sp>
    </p:spTree>
    <p:extLst>
      <p:ext uri="{BB962C8B-B14F-4D97-AF65-F5344CB8AC3E}">
        <p14:creationId xmlns:p14="http://schemas.microsoft.com/office/powerpoint/2010/main" val="24218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7DEED-F4B9-6642-985B-9F9A0C31584F}"/>
              </a:ext>
            </a:extLst>
          </p:cNvPr>
          <p:cNvSpPr>
            <a:spLocks noGrp="1"/>
          </p:cNvSpPr>
          <p:nvPr>
            <p:ph type="title"/>
          </p:nvPr>
        </p:nvSpPr>
        <p:spPr/>
        <p:txBody>
          <a:bodyPr/>
          <a:lstStyle/>
          <a:p>
            <a:r>
              <a:rPr lang="en-US" dirty="0"/>
              <a:t>So how do you get higher on the priority list?</a:t>
            </a:r>
          </a:p>
        </p:txBody>
      </p:sp>
      <p:sp>
        <p:nvSpPr>
          <p:cNvPr id="3" name="Content Placeholder 2">
            <a:extLst>
              <a:ext uri="{FF2B5EF4-FFF2-40B4-BE49-F238E27FC236}">
                <a16:creationId xmlns:a16="http://schemas.microsoft.com/office/drawing/2014/main" id="{70A10205-2B90-B048-8060-34A60E0BEA86}"/>
              </a:ext>
            </a:extLst>
          </p:cNvPr>
          <p:cNvSpPr>
            <a:spLocks noGrp="1"/>
          </p:cNvSpPr>
          <p:nvPr>
            <p:ph idx="1"/>
          </p:nvPr>
        </p:nvSpPr>
        <p:spPr/>
        <p:txBody>
          <a:bodyPr/>
          <a:lstStyle/>
          <a:p>
            <a:r>
              <a:rPr lang="en-US" dirty="0"/>
              <a:t>You buy from MTN</a:t>
            </a:r>
          </a:p>
          <a:p>
            <a:r>
              <a:rPr lang="en-US" dirty="0"/>
              <a:t>… also not easy</a:t>
            </a:r>
          </a:p>
          <a:p>
            <a:pPr lvl="1"/>
            <a:r>
              <a:rPr lang="en-US" dirty="0"/>
              <a:t>Limit of 3 SIMs / person due to fraud</a:t>
            </a:r>
          </a:p>
          <a:p>
            <a:pPr lvl="2"/>
            <a:r>
              <a:rPr lang="en-US" dirty="0"/>
              <a:t>Particularly important due to prevalence of SIM-based mobile money</a:t>
            </a:r>
          </a:p>
        </p:txBody>
      </p:sp>
      <p:sp>
        <p:nvSpPr>
          <p:cNvPr id="4" name="Slide Number Placeholder 3">
            <a:extLst>
              <a:ext uri="{FF2B5EF4-FFF2-40B4-BE49-F238E27FC236}">
                <a16:creationId xmlns:a16="http://schemas.microsoft.com/office/drawing/2014/main" id="{30064867-FCFE-1B42-8325-F452F04DD7F5}"/>
              </a:ext>
            </a:extLst>
          </p:cNvPr>
          <p:cNvSpPr>
            <a:spLocks noGrp="1"/>
          </p:cNvSpPr>
          <p:nvPr>
            <p:ph type="sldNum" sz="quarter" idx="12"/>
          </p:nvPr>
        </p:nvSpPr>
        <p:spPr/>
        <p:txBody>
          <a:bodyPr/>
          <a:lstStyle/>
          <a:p>
            <a:pPr algn="r"/>
            <a:fld id="{434A358D-2637-E146-A3BD-05BD470B507B}" type="slidenum">
              <a:rPr lang="en-US" smtClean="0"/>
              <a:pPr algn="r"/>
              <a:t>67</a:t>
            </a:fld>
            <a:endParaRPr lang="en-US" dirty="0"/>
          </a:p>
        </p:txBody>
      </p:sp>
      <p:pic>
        <p:nvPicPr>
          <p:cNvPr id="5" name="Picture 4">
            <a:extLst>
              <a:ext uri="{FF2B5EF4-FFF2-40B4-BE49-F238E27FC236}">
                <a16:creationId xmlns:a16="http://schemas.microsoft.com/office/drawing/2014/main" id="{89A2FA3B-D432-A64A-961E-042AF254DD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9570" y="3538634"/>
            <a:ext cx="2963689" cy="2687463"/>
          </a:xfrm>
          <a:prstGeom prst="rect">
            <a:avLst/>
          </a:prstGeom>
        </p:spPr>
      </p:pic>
      <p:pic>
        <p:nvPicPr>
          <p:cNvPr id="6" name="Picture 5">
            <a:extLst>
              <a:ext uri="{FF2B5EF4-FFF2-40B4-BE49-F238E27FC236}">
                <a16:creationId xmlns:a16="http://schemas.microsoft.com/office/drawing/2014/main" id="{C5BCEBCF-4936-2C4F-BDB0-29AB07488C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6215" y="3552351"/>
            <a:ext cx="3071192" cy="2707200"/>
          </a:xfrm>
          <a:prstGeom prst="rect">
            <a:avLst/>
          </a:prstGeom>
        </p:spPr>
      </p:pic>
      <p:pic>
        <p:nvPicPr>
          <p:cNvPr id="7" name="Picture 6">
            <a:extLst>
              <a:ext uri="{FF2B5EF4-FFF2-40B4-BE49-F238E27FC236}">
                <a16:creationId xmlns:a16="http://schemas.microsoft.com/office/drawing/2014/main" id="{2D6151F0-0B7D-1249-A1E5-71F070ADD9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6168" y="3650166"/>
            <a:ext cx="3977229" cy="2401229"/>
          </a:xfrm>
          <a:prstGeom prst="rect">
            <a:avLst/>
          </a:prstGeom>
          <a:ln>
            <a:solidFill>
              <a:schemeClr val="tx1"/>
            </a:solidFill>
          </a:ln>
        </p:spPr>
      </p:pic>
    </p:spTree>
    <p:extLst>
      <p:ext uri="{BB962C8B-B14F-4D97-AF65-F5344CB8AC3E}">
        <p14:creationId xmlns:p14="http://schemas.microsoft.com/office/powerpoint/2010/main" val="240760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1CC5F-BF01-6C4C-9205-FBF7B2341AA4}"/>
              </a:ext>
            </a:extLst>
          </p:cNvPr>
          <p:cNvSpPr>
            <a:spLocks noGrp="1"/>
          </p:cNvSpPr>
          <p:nvPr>
            <p:ph type="title"/>
          </p:nvPr>
        </p:nvSpPr>
        <p:spPr/>
        <p:txBody>
          <a:bodyPr/>
          <a:lstStyle/>
          <a:p>
            <a:r>
              <a:rPr lang="en-US" dirty="0"/>
              <a:t>So how do you deploy in Tanzania? </a:t>
            </a:r>
          </a:p>
        </p:txBody>
      </p:sp>
      <p:sp>
        <p:nvSpPr>
          <p:cNvPr id="3" name="Content Placeholder 2">
            <a:extLst>
              <a:ext uri="{FF2B5EF4-FFF2-40B4-BE49-F238E27FC236}">
                <a16:creationId xmlns:a16="http://schemas.microsoft.com/office/drawing/2014/main" id="{A943BE4F-5EE2-4E40-9686-551DE9E025B0}"/>
              </a:ext>
            </a:extLst>
          </p:cNvPr>
          <p:cNvSpPr>
            <a:spLocks noGrp="1"/>
          </p:cNvSpPr>
          <p:nvPr>
            <p:ph idx="1"/>
          </p:nvPr>
        </p:nvSpPr>
        <p:spPr/>
        <p:txBody>
          <a:bodyPr/>
          <a:lstStyle/>
          <a:p>
            <a:r>
              <a:rPr lang="en-US" dirty="0"/>
              <a:t>Not limited in SIMs, but limited in </a:t>
            </a:r>
            <a:r>
              <a:rPr lang="en-US" i="1" dirty="0"/>
              <a:t>payment plans</a:t>
            </a:r>
          </a:p>
          <a:p>
            <a:pPr lvl="1"/>
            <a:endParaRPr lang="en-US" dirty="0"/>
          </a:p>
          <a:p>
            <a:r>
              <a:rPr lang="en-US" dirty="0"/>
              <a:t>Post-paid plans not an option</a:t>
            </a:r>
          </a:p>
          <a:p>
            <a:pPr lvl="1"/>
            <a:r>
              <a:rPr lang="en-US" dirty="0"/>
              <a:t>Need to purchase ‘airtime recharges’</a:t>
            </a:r>
          </a:p>
          <a:p>
            <a:pPr lvl="1"/>
            <a:r>
              <a:rPr lang="en-US" dirty="0"/>
              <a:t>Which you use by texting from that phone to an SMS </a:t>
            </a:r>
            <a:r>
              <a:rPr lang="en-US" dirty="0" err="1"/>
              <a:t>shortcode</a:t>
            </a:r>
            <a:endParaRPr lang="en-US" dirty="0"/>
          </a:p>
          <a:p>
            <a:pPr lvl="2"/>
            <a:r>
              <a:rPr lang="en-US" dirty="0"/>
              <a:t>So now you must have in-country staff!</a:t>
            </a:r>
          </a:p>
        </p:txBody>
      </p:sp>
      <p:sp>
        <p:nvSpPr>
          <p:cNvPr id="4" name="Slide Number Placeholder 3">
            <a:extLst>
              <a:ext uri="{FF2B5EF4-FFF2-40B4-BE49-F238E27FC236}">
                <a16:creationId xmlns:a16="http://schemas.microsoft.com/office/drawing/2014/main" id="{75D21E38-589D-9E41-91FE-29B7EAB1888F}"/>
              </a:ext>
            </a:extLst>
          </p:cNvPr>
          <p:cNvSpPr>
            <a:spLocks noGrp="1"/>
          </p:cNvSpPr>
          <p:nvPr>
            <p:ph type="sldNum" sz="quarter" idx="12"/>
          </p:nvPr>
        </p:nvSpPr>
        <p:spPr/>
        <p:txBody>
          <a:bodyPr/>
          <a:lstStyle/>
          <a:p>
            <a:pPr algn="r"/>
            <a:fld id="{434A358D-2637-E146-A3BD-05BD470B507B}" type="slidenum">
              <a:rPr lang="en-US" smtClean="0"/>
              <a:pPr algn="r"/>
              <a:t>68</a:t>
            </a:fld>
            <a:endParaRPr lang="en-US" dirty="0"/>
          </a:p>
        </p:txBody>
      </p:sp>
      <p:pic>
        <p:nvPicPr>
          <p:cNvPr id="5" name="Picture 4">
            <a:extLst>
              <a:ext uri="{FF2B5EF4-FFF2-40B4-BE49-F238E27FC236}">
                <a16:creationId xmlns:a16="http://schemas.microsoft.com/office/drawing/2014/main" id="{18D2D3F3-528A-EC40-8893-42B4BC0642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0308" y="4179974"/>
            <a:ext cx="4107779" cy="1472457"/>
          </a:xfrm>
          <a:prstGeom prst="rect">
            <a:avLst/>
          </a:prstGeom>
        </p:spPr>
      </p:pic>
    </p:spTree>
    <p:extLst>
      <p:ext uri="{BB962C8B-B14F-4D97-AF65-F5344CB8AC3E}">
        <p14:creationId xmlns:p14="http://schemas.microsoft.com/office/powerpoint/2010/main" val="418630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D1BE9-197E-2949-B2F0-AEC9C306E0B8}"/>
              </a:ext>
            </a:extLst>
          </p:cNvPr>
          <p:cNvSpPr>
            <a:spLocks noGrp="1"/>
          </p:cNvSpPr>
          <p:nvPr>
            <p:ph type="title"/>
          </p:nvPr>
        </p:nvSpPr>
        <p:spPr/>
        <p:txBody>
          <a:bodyPr/>
          <a:lstStyle/>
          <a:p>
            <a:r>
              <a:rPr lang="en-US" dirty="0"/>
              <a:t>So how do you actually realize this claim?</a:t>
            </a:r>
          </a:p>
        </p:txBody>
      </p:sp>
      <p:sp>
        <p:nvSpPr>
          <p:cNvPr id="3" name="Content Placeholder 2">
            <a:extLst>
              <a:ext uri="{FF2B5EF4-FFF2-40B4-BE49-F238E27FC236}">
                <a16:creationId xmlns:a16="http://schemas.microsoft.com/office/drawing/2014/main" id="{D9AD3FBF-4B3A-E743-AFF6-2D6D6653CC7F}"/>
              </a:ext>
            </a:extLst>
          </p:cNvPr>
          <p:cNvSpPr>
            <a:spLocks noGrp="1"/>
          </p:cNvSpPr>
          <p:nvPr>
            <p:ph idx="1"/>
          </p:nvPr>
        </p:nvSpPr>
        <p:spPr/>
        <p:txBody>
          <a:bodyPr/>
          <a:lstStyle/>
          <a:p>
            <a:r>
              <a:rPr lang="en-US" u="sng" dirty="0"/>
              <a:t>Good. Question.</a:t>
            </a:r>
          </a:p>
        </p:txBody>
      </p:sp>
      <p:sp>
        <p:nvSpPr>
          <p:cNvPr id="4" name="Slide Number Placeholder 3">
            <a:extLst>
              <a:ext uri="{FF2B5EF4-FFF2-40B4-BE49-F238E27FC236}">
                <a16:creationId xmlns:a16="http://schemas.microsoft.com/office/drawing/2014/main" id="{D510BF14-AF22-4148-AAB8-083F712C7511}"/>
              </a:ext>
            </a:extLst>
          </p:cNvPr>
          <p:cNvSpPr>
            <a:spLocks noGrp="1"/>
          </p:cNvSpPr>
          <p:nvPr>
            <p:ph type="sldNum" sz="quarter" idx="12"/>
          </p:nvPr>
        </p:nvSpPr>
        <p:spPr/>
        <p:txBody>
          <a:bodyPr/>
          <a:lstStyle/>
          <a:p>
            <a:pPr algn="r"/>
            <a:fld id="{434A358D-2637-E146-A3BD-05BD470B507B}" type="slidenum">
              <a:rPr lang="en-US" smtClean="0"/>
              <a:pPr algn="r"/>
              <a:t>69</a:t>
            </a:fld>
            <a:endParaRPr lang="en-US" dirty="0"/>
          </a:p>
        </p:txBody>
      </p:sp>
      <p:pic>
        <p:nvPicPr>
          <p:cNvPr id="5" name="Picture 4">
            <a:extLst>
              <a:ext uri="{FF2B5EF4-FFF2-40B4-BE49-F238E27FC236}">
                <a16:creationId xmlns:a16="http://schemas.microsoft.com/office/drawing/2014/main" id="{B1990365-779F-AB4F-8303-5F000E83FF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78927" y="2276605"/>
            <a:ext cx="7092176" cy="3970220"/>
          </a:xfrm>
          <a:prstGeom prst="rect">
            <a:avLst/>
          </a:prstGeom>
          <a:ln>
            <a:solidFill>
              <a:schemeClr val="tx1"/>
            </a:solidFill>
          </a:ln>
        </p:spPr>
      </p:pic>
    </p:spTree>
    <p:extLst>
      <p:ext uri="{BB962C8B-B14F-4D97-AF65-F5344CB8AC3E}">
        <p14:creationId xmlns:p14="http://schemas.microsoft.com/office/powerpoint/2010/main" val="1306674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7"/>
          <p:cNvPicPr preferRelativeResize="0"/>
          <p:nvPr/>
        </p:nvPicPr>
        <p:blipFill>
          <a:blip r:embed="rId3">
            <a:alphaModFix/>
          </a:blip>
          <a:stretch>
            <a:fillRect/>
          </a:stretch>
        </p:blipFill>
        <p:spPr>
          <a:xfrm>
            <a:off x="3203567" y="4125800"/>
            <a:ext cx="5613867" cy="2411200"/>
          </a:xfrm>
          <a:prstGeom prst="rect">
            <a:avLst/>
          </a:prstGeom>
          <a:noFill/>
          <a:ln>
            <a:noFill/>
          </a:ln>
        </p:spPr>
      </p:pic>
      <p:sp>
        <p:nvSpPr>
          <p:cNvPr id="100" name="Google Shape;100;p17"/>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a:t>Audio detection, classification, and localization</a:t>
            </a:r>
            <a:endParaRPr/>
          </a:p>
        </p:txBody>
      </p:sp>
      <p:sp>
        <p:nvSpPr>
          <p:cNvPr id="110" name="Google Shape;110;p17"/>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7</a:t>
            </a:fld>
            <a:endParaRPr/>
          </a:p>
        </p:txBody>
      </p:sp>
      <p:pic>
        <p:nvPicPr>
          <p:cNvPr id="101" name="Google Shape;101;p17"/>
          <p:cNvPicPr preferRelativeResize="0"/>
          <p:nvPr/>
        </p:nvPicPr>
        <p:blipFill>
          <a:blip r:embed="rId4">
            <a:alphaModFix/>
          </a:blip>
          <a:stretch>
            <a:fillRect/>
          </a:stretch>
        </p:blipFill>
        <p:spPr>
          <a:xfrm>
            <a:off x="7744566" y="1521133"/>
            <a:ext cx="4031833" cy="2478267"/>
          </a:xfrm>
          <a:prstGeom prst="rect">
            <a:avLst/>
          </a:prstGeom>
          <a:noFill/>
          <a:ln>
            <a:noFill/>
          </a:ln>
        </p:spPr>
      </p:pic>
      <p:pic>
        <p:nvPicPr>
          <p:cNvPr id="102" name="Google Shape;102;p17"/>
          <p:cNvPicPr preferRelativeResize="0"/>
          <p:nvPr/>
        </p:nvPicPr>
        <p:blipFill>
          <a:blip r:embed="rId5">
            <a:alphaModFix/>
          </a:blip>
          <a:stretch>
            <a:fillRect/>
          </a:stretch>
        </p:blipFill>
        <p:spPr>
          <a:xfrm>
            <a:off x="298134" y="1799768"/>
            <a:ext cx="2905433" cy="3409033"/>
          </a:xfrm>
          <a:prstGeom prst="rect">
            <a:avLst/>
          </a:prstGeom>
          <a:noFill/>
          <a:ln>
            <a:noFill/>
          </a:ln>
        </p:spPr>
      </p:pic>
      <p:pic>
        <p:nvPicPr>
          <p:cNvPr id="103" name="Google Shape;103;p17"/>
          <p:cNvPicPr preferRelativeResize="0"/>
          <p:nvPr/>
        </p:nvPicPr>
        <p:blipFill>
          <a:blip r:embed="rId6">
            <a:alphaModFix/>
          </a:blip>
          <a:stretch>
            <a:fillRect/>
          </a:stretch>
        </p:blipFill>
        <p:spPr>
          <a:xfrm>
            <a:off x="8959634" y="4199400"/>
            <a:ext cx="3032404" cy="2291933"/>
          </a:xfrm>
          <a:prstGeom prst="rect">
            <a:avLst/>
          </a:prstGeom>
          <a:noFill/>
          <a:ln>
            <a:noFill/>
          </a:ln>
        </p:spPr>
      </p:pic>
      <p:sp>
        <p:nvSpPr>
          <p:cNvPr id="104" name="Google Shape;104;p17"/>
          <p:cNvSpPr txBox="1"/>
          <p:nvPr/>
        </p:nvSpPr>
        <p:spPr>
          <a:xfrm>
            <a:off x="-25233" y="6431834"/>
            <a:ext cx="11961600" cy="378733"/>
          </a:xfrm>
          <a:prstGeom prst="rect">
            <a:avLst/>
          </a:prstGeom>
          <a:noFill/>
          <a:ln>
            <a:noFill/>
          </a:ln>
        </p:spPr>
        <p:txBody>
          <a:bodyPr spcFirstLastPara="1" wrap="square" lIns="121900" tIns="121900" rIns="121900" bIns="121900" anchor="t" anchorCtr="0">
            <a:noAutofit/>
          </a:bodyPr>
          <a:lstStyle/>
          <a:p>
            <a:r>
              <a:rPr lang="en" sz="800" dirty="0"/>
              <a:t>[1] </a:t>
            </a:r>
            <a:r>
              <a:rPr lang="en" sz="800" dirty="0" err="1"/>
              <a:t>Girod</a:t>
            </a:r>
            <a:r>
              <a:rPr lang="en" sz="800" dirty="0"/>
              <a:t> et al. The Design and Implementation of a Self-Calibrating Distributed Acoustic Sensing Platform. 2006. 	[2] </a:t>
            </a:r>
            <a:r>
              <a:rPr lang="en" sz="800" dirty="0" err="1"/>
              <a:t>Lédeczi</a:t>
            </a:r>
            <a:r>
              <a:rPr lang="en" sz="800" dirty="0"/>
              <a:t> et al. Multiple Simultaneous Acoustic Source Localization in Urban Terrain. 2005.   [3] Sounds of New York City. 2016.</a:t>
            </a:r>
            <a:endParaRPr sz="800" dirty="0"/>
          </a:p>
          <a:p>
            <a:endParaRPr sz="800" dirty="0"/>
          </a:p>
        </p:txBody>
      </p:sp>
      <p:sp>
        <p:nvSpPr>
          <p:cNvPr id="105" name="Google Shape;105;p17"/>
          <p:cNvSpPr txBox="1"/>
          <p:nvPr/>
        </p:nvSpPr>
        <p:spPr>
          <a:xfrm>
            <a:off x="47600" y="4924000"/>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106" name="Google Shape;106;p17"/>
          <p:cNvSpPr txBox="1"/>
          <p:nvPr/>
        </p:nvSpPr>
        <p:spPr>
          <a:xfrm>
            <a:off x="3039100" y="6152733"/>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107" name="Google Shape;107;p17"/>
          <p:cNvSpPr txBox="1"/>
          <p:nvPr/>
        </p:nvSpPr>
        <p:spPr>
          <a:xfrm>
            <a:off x="7454400" y="3821000"/>
            <a:ext cx="368000" cy="284800"/>
          </a:xfrm>
          <a:prstGeom prst="rect">
            <a:avLst/>
          </a:prstGeom>
          <a:noFill/>
          <a:ln>
            <a:noFill/>
          </a:ln>
        </p:spPr>
        <p:txBody>
          <a:bodyPr spcFirstLastPara="1" wrap="square" lIns="121900" tIns="121900" rIns="121900" bIns="121900" anchor="t" anchorCtr="0">
            <a:noAutofit/>
          </a:bodyPr>
          <a:lstStyle/>
          <a:p>
            <a:r>
              <a:rPr lang="en" sz="800"/>
              <a:t>[2]</a:t>
            </a:r>
            <a:endParaRPr sz="800"/>
          </a:p>
        </p:txBody>
      </p:sp>
      <p:pic>
        <p:nvPicPr>
          <p:cNvPr id="108" name="Google Shape;108;p17"/>
          <p:cNvPicPr preferRelativeResize="0"/>
          <p:nvPr/>
        </p:nvPicPr>
        <p:blipFill>
          <a:blip r:embed="rId7">
            <a:alphaModFix/>
          </a:blip>
          <a:stretch>
            <a:fillRect/>
          </a:stretch>
        </p:blipFill>
        <p:spPr>
          <a:xfrm>
            <a:off x="3735301" y="1560167"/>
            <a:ext cx="3289300" cy="2463800"/>
          </a:xfrm>
          <a:prstGeom prst="rect">
            <a:avLst/>
          </a:prstGeom>
          <a:noFill/>
          <a:ln>
            <a:noFill/>
          </a:ln>
        </p:spPr>
      </p:pic>
      <p:sp>
        <p:nvSpPr>
          <p:cNvPr id="109" name="Google Shape;109;p17"/>
          <p:cNvSpPr txBox="1"/>
          <p:nvPr/>
        </p:nvSpPr>
        <p:spPr>
          <a:xfrm>
            <a:off x="3466433" y="3739167"/>
            <a:ext cx="368000" cy="284800"/>
          </a:xfrm>
          <a:prstGeom prst="rect">
            <a:avLst/>
          </a:prstGeom>
          <a:noFill/>
          <a:ln>
            <a:noFill/>
          </a:ln>
        </p:spPr>
        <p:txBody>
          <a:bodyPr spcFirstLastPara="1" wrap="square" lIns="121900" tIns="121900" rIns="121900" bIns="121900" anchor="t" anchorCtr="0">
            <a:noAutofit/>
          </a:bodyPr>
          <a:lstStyle/>
          <a:p>
            <a:r>
              <a:rPr lang="en" sz="800"/>
              <a:t>[3]</a:t>
            </a:r>
            <a:endParaRPr sz="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114"/>
        <p:cNvGrpSpPr/>
        <p:nvPr/>
      </p:nvGrpSpPr>
      <p:grpSpPr>
        <a:xfrm>
          <a:off x="0" y="0"/>
          <a:ext cx="0" cy="0"/>
          <a:chOff x="0" y="0"/>
          <a:chExt cx="0" cy="0"/>
        </a:xfrm>
      </p:grpSpPr>
      <p:pic>
        <p:nvPicPr>
          <p:cNvPr id="115" name="Google Shape;115;p18"/>
          <p:cNvPicPr preferRelativeResize="0"/>
          <p:nvPr/>
        </p:nvPicPr>
        <p:blipFill>
          <a:blip r:embed="rId3">
            <a:alphaModFix/>
          </a:blip>
          <a:stretch>
            <a:fillRect/>
          </a:stretch>
        </p:blipFill>
        <p:spPr>
          <a:xfrm>
            <a:off x="3541900" y="2792501"/>
            <a:ext cx="4312333" cy="1584129"/>
          </a:xfrm>
          <a:prstGeom prst="rect">
            <a:avLst/>
          </a:prstGeom>
          <a:noFill/>
          <a:ln>
            <a:noFill/>
          </a:ln>
        </p:spPr>
      </p:pic>
      <p:pic>
        <p:nvPicPr>
          <p:cNvPr id="116" name="Google Shape;116;p18"/>
          <p:cNvPicPr preferRelativeResize="0"/>
          <p:nvPr/>
        </p:nvPicPr>
        <p:blipFill rotWithShape="1">
          <a:blip r:embed="rId4" cstate="screen">
            <a:alphaModFix/>
            <a:extLst>
              <a:ext uri="{28A0092B-C50C-407E-A947-70E740481C1C}">
                <a14:useLocalDpi xmlns:a14="http://schemas.microsoft.com/office/drawing/2010/main"/>
              </a:ext>
            </a:extLst>
          </a:blip>
          <a:srcRect b="4049"/>
          <a:stretch/>
        </p:blipFill>
        <p:spPr>
          <a:xfrm>
            <a:off x="2854001" y="4401934"/>
            <a:ext cx="5547567" cy="2064533"/>
          </a:xfrm>
          <a:prstGeom prst="rect">
            <a:avLst/>
          </a:prstGeom>
          <a:noFill/>
          <a:ln>
            <a:noFill/>
          </a:ln>
        </p:spPr>
      </p:pic>
      <p:sp>
        <p:nvSpPr>
          <p:cNvPr id="117" name="Google Shape;117;p18"/>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dirty="0"/>
              <a:t>Traffic queue sensing and congestion control</a:t>
            </a:r>
            <a:endParaRPr dirty="0"/>
          </a:p>
        </p:txBody>
      </p:sp>
      <p:sp>
        <p:nvSpPr>
          <p:cNvPr id="124" name="Google Shape;124;p18"/>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8</a:t>
            </a:fld>
            <a:endParaRPr/>
          </a:p>
        </p:txBody>
      </p:sp>
      <p:pic>
        <p:nvPicPr>
          <p:cNvPr id="118" name="Google Shape;118;p1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977565" y="1532849"/>
            <a:ext cx="4048000" cy="2693200"/>
          </a:xfrm>
          <a:prstGeom prst="roundRect">
            <a:avLst>
              <a:gd name="adj" fmla="val 16667"/>
            </a:avLst>
          </a:prstGeom>
          <a:noFill/>
          <a:ln>
            <a:noFill/>
          </a:ln>
        </p:spPr>
      </p:pic>
      <p:pic>
        <p:nvPicPr>
          <p:cNvPr id="119" name="Google Shape;119;p18"/>
          <p:cNvPicPr preferRelativeResize="0"/>
          <p:nvPr/>
        </p:nvPicPr>
        <p:blipFill rotWithShape="1">
          <a:blip r:embed="rId6" cstate="screen">
            <a:alphaModFix/>
            <a:extLst>
              <a:ext uri="{28A0092B-C50C-407E-A947-70E740481C1C}">
                <a14:useLocalDpi xmlns:a14="http://schemas.microsoft.com/office/drawing/2010/main"/>
              </a:ext>
            </a:extLst>
          </a:blip>
          <a:srcRect l="2764" t="5631" r="4471" b="5114"/>
          <a:stretch/>
        </p:blipFill>
        <p:spPr>
          <a:xfrm>
            <a:off x="260833" y="1850932"/>
            <a:ext cx="3382667" cy="2349133"/>
          </a:xfrm>
          <a:prstGeom prst="rect">
            <a:avLst/>
          </a:prstGeom>
          <a:noFill/>
          <a:ln>
            <a:noFill/>
          </a:ln>
        </p:spPr>
      </p:pic>
      <p:sp>
        <p:nvSpPr>
          <p:cNvPr id="120" name="Google Shape;120;p18"/>
          <p:cNvSpPr txBox="1"/>
          <p:nvPr/>
        </p:nvSpPr>
        <p:spPr>
          <a:xfrm>
            <a:off x="-25233" y="6525767"/>
            <a:ext cx="9124400" cy="284800"/>
          </a:xfrm>
          <a:prstGeom prst="rect">
            <a:avLst/>
          </a:prstGeom>
          <a:noFill/>
          <a:ln>
            <a:noFill/>
          </a:ln>
        </p:spPr>
        <p:txBody>
          <a:bodyPr spcFirstLastPara="1" wrap="square" lIns="121900" tIns="121900" rIns="121900" bIns="121900" anchor="t" anchorCtr="0">
            <a:noAutofit/>
          </a:bodyPr>
          <a:lstStyle/>
          <a:p>
            <a:r>
              <a:rPr lang="en" sz="800"/>
              <a:t>[1] Sen et al. Kyun Queue: A Sensor Network System To Monitor Road Traffic Queues, 2012 </a:t>
            </a:r>
            <a:endParaRPr sz="800"/>
          </a:p>
        </p:txBody>
      </p:sp>
      <p:sp>
        <p:nvSpPr>
          <p:cNvPr id="121" name="Google Shape;121;p18"/>
          <p:cNvSpPr txBox="1"/>
          <p:nvPr/>
        </p:nvSpPr>
        <p:spPr>
          <a:xfrm>
            <a:off x="0" y="3915267"/>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122" name="Google Shape;122;p18"/>
          <p:cNvSpPr txBox="1"/>
          <p:nvPr/>
        </p:nvSpPr>
        <p:spPr>
          <a:xfrm>
            <a:off x="3596033" y="3998333"/>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123" name="Google Shape;123;p18"/>
          <p:cNvSpPr txBox="1"/>
          <p:nvPr/>
        </p:nvSpPr>
        <p:spPr>
          <a:xfrm>
            <a:off x="2637033" y="6181667"/>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89DA559-0FD9-BE96-7471-F05AA93D37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95" b="4842"/>
          <a:stretch/>
        </p:blipFill>
        <p:spPr bwMode="auto">
          <a:xfrm>
            <a:off x="298502" y="914400"/>
            <a:ext cx="11281891" cy="56900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C609C18-4258-22FB-E72F-B1E586102F62}"/>
              </a:ext>
            </a:extLst>
          </p:cNvPr>
          <p:cNvSpPr>
            <a:spLocks noGrp="1"/>
          </p:cNvSpPr>
          <p:nvPr>
            <p:ph type="title"/>
          </p:nvPr>
        </p:nvSpPr>
        <p:spPr/>
        <p:txBody>
          <a:bodyPr/>
          <a:lstStyle/>
          <a:p>
            <a:r>
              <a:rPr lang="en-US" dirty="0"/>
              <a:t>Array of Things project - Chicago</a:t>
            </a:r>
          </a:p>
        </p:txBody>
      </p:sp>
      <p:sp>
        <p:nvSpPr>
          <p:cNvPr id="3" name="Slide Number Placeholder 2">
            <a:extLst>
              <a:ext uri="{FF2B5EF4-FFF2-40B4-BE49-F238E27FC236}">
                <a16:creationId xmlns:a16="http://schemas.microsoft.com/office/drawing/2014/main" id="{4E4C36A0-5A3F-8A80-CB2B-24213001FC92}"/>
              </a:ext>
            </a:extLst>
          </p:cNvPr>
          <p:cNvSpPr>
            <a:spLocks noGrp="1"/>
          </p:cNvSpPr>
          <p:nvPr>
            <p:ph type="sldNum" sz="quarter" idx="12"/>
          </p:nvPr>
        </p:nvSpPr>
        <p:spPr/>
        <p:txBody>
          <a:bodyPr/>
          <a:lstStyle/>
          <a:p>
            <a:fld id="{0778C724-3839-4D76-A707-B4C23905D055}" type="slidenum">
              <a:rPr lang="en-US" smtClean="0"/>
              <a:t>9</a:t>
            </a:fld>
            <a:endParaRPr lang="en-US"/>
          </a:p>
        </p:txBody>
      </p:sp>
    </p:spTree>
    <p:extLst>
      <p:ext uri="{BB962C8B-B14F-4D97-AF65-F5344CB8AC3E}">
        <p14:creationId xmlns:p14="http://schemas.microsoft.com/office/powerpoint/2010/main" val="3982714865"/>
      </p:ext>
    </p:extLst>
  </p:cSld>
  <p:clrMapOvr>
    <a:masterClrMapping/>
  </p:clrMapOvr>
</p:sld>
</file>

<file path=ppt/theme/theme1.xml><?xml version="1.0" encoding="utf-8"?>
<a:theme xmlns:a="http://schemas.openxmlformats.org/drawingml/2006/main" name="Class Slides">
  <a:themeElements>
    <a:clrScheme name="Custom Colors">
      <a:dk1>
        <a:sysClr val="windowText" lastClr="000000"/>
      </a:dk1>
      <a:lt1>
        <a:sysClr val="window" lastClr="FFFFFF"/>
      </a:lt1>
      <a:dk2>
        <a:srgbClr val="000000"/>
      </a:dk2>
      <a:lt2>
        <a:srgbClr val="FFFFFF"/>
      </a:lt2>
      <a:accent1>
        <a:srgbClr val="4472C4"/>
      </a:accent1>
      <a:accent2>
        <a:srgbClr val="ED7D31"/>
      </a:accent2>
      <a:accent3>
        <a:srgbClr val="FFC000"/>
      </a:accent3>
      <a:accent4>
        <a:srgbClr val="70AD47"/>
      </a:accent4>
      <a:accent5>
        <a:srgbClr val="954F72"/>
      </a:accent5>
      <a:accent6>
        <a:srgbClr val="A5A5A5"/>
      </a:accent6>
      <a:hlink>
        <a:srgbClr val="0563C1"/>
      </a:hlink>
      <a:folHlink>
        <a:srgbClr val="0563C1"/>
      </a:folHlink>
    </a:clrScheme>
    <a:fontScheme name="Custom 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1FF9501-8777-470B-A8C6-E79AF52D4E7C}" vid="{317817C1-429F-4BA5-B259-C4AAC6A82E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cs397_template</Template>
  <TotalTime>2764</TotalTime>
  <Words>3800</Words>
  <Application>Microsoft Office PowerPoint</Application>
  <PresentationFormat>Widescreen</PresentationFormat>
  <Paragraphs>593</Paragraphs>
  <Slides>69</Slides>
  <Notes>18</Notes>
  <HiddenSlides>6</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Arial</vt:lpstr>
      <vt:lpstr>Calibri</vt:lpstr>
      <vt:lpstr>Consolas</vt:lpstr>
      <vt:lpstr>Seravek</vt:lpstr>
      <vt:lpstr>Seravek Light</vt:lpstr>
      <vt:lpstr>Tahoma</vt:lpstr>
      <vt:lpstr>Wingdings</vt:lpstr>
      <vt:lpstr>Class Slides</vt:lpstr>
      <vt:lpstr>Lecture 12 Evolution of Cellular</vt:lpstr>
      <vt:lpstr>Administrivia</vt:lpstr>
      <vt:lpstr>Today’s Goals</vt:lpstr>
      <vt:lpstr>Outline</vt:lpstr>
      <vt:lpstr>Wide area networks</vt:lpstr>
      <vt:lpstr>Air quality monitoring</vt:lpstr>
      <vt:lpstr>Audio detection, classification, and localization</vt:lpstr>
      <vt:lpstr>Traffic queue sensing and congestion control</vt:lpstr>
      <vt:lpstr>Array of Things project - Chicago</vt:lpstr>
      <vt:lpstr>PowerPoint Presentation</vt:lpstr>
      <vt:lpstr>Considering wide-area networks</vt:lpstr>
      <vt:lpstr>Considering wide-area networks</vt:lpstr>
      <vt:lpstr>Considering wide-area networks</vt:lpstr>
      <vt:lpstr>Considering wide-area networks</vt:lpstr>
      <vt:lpstr>Takeaway: Cellular provides the IoT the only reliable global coverage available today</vt:lpstr>
      <vt:lpstr>Outline</vt:lpstr>
      <vt:lpstr>Poll: What decade was the first commercial mobile phone?</vt:lpstr>
      <vt:lpstr>The first commercial mobile phone was in 1946!</vt:lpstr>
      <vt:lpstr>The first `mobile` network architecture</vt:lpstr>
      <vt:lpstr>The first `mobile` network architecture</vt:lpstr>
      <vt:lpstr>1965: The Improved Mobile Telephone Service</vt:lpstr>
      <vt:lpstr>Quick review: How can we share spectrum?</vt:lpstr>
      <vt:lpstr>What’s wrong inefficient with this picture?</vt:lpstr>
      <vt:lpstr>The “cell” in cellular networks</vt:lpstr>
      <vt:lpstr>Spatial division tradeoffs</vt:lpstr>
      <vt:lpstr>How often does handoff need to happen anyway?</vt:lpstr>
      <vt:lpstr>Sidebar: bullet trains and airplanes</vt:lpstr>
      <vt:lpstr>Introducing 1G! (First Generation)</vt:lpstr>
      <vt:lpstr>Break + Discussion: How to implement handoff?</vt:lpstr>
      <vt:lpstr>How does AMPS implement handoff?</vt:lpstr>
      <vt:lpstr>Spatial division in practice</vt:lpstr>
      <vt:lpstr>Spatial division in practice</vt:lpstr>
      <vt:lpstr>Over time, AMPS did also get more frequencies </vt:lpstr>
      <vt:lpstr>The first “sunset”</vt:lpstr>
      <vt:lpstr>Aside: Super cool hackaday projects</vt:lpstr>
      <vt:lpstr>Outline</vt:lpstr>
      <vt:lpstr>IS-54  aka  2G  aka TDMA aka  D-AMPS (Digital AMPS)</vt:lpstr>
      <vt:lpstr>GSM aka 2G</vt:lpstr>
      <vt:lpstr>Cellular generations</vt:lpstr>
      <vt:lpstr>CDMA in 2G</vt:lpstr>
      <vt:lpstr>GSM</vt:lpstr>
      <vt:lpstr>Origins of GSM</vt:lpstr>
      <vt:lpstr>The real innovation of GSM was the indirection and interoperability it enabled</vt:lpstr>
      <vt:lpstr>PowerPoint Presentation</vt:lpstr>
      <vt:lpstr>Circuit switching</vt:lpstr>
      <vt:lpstr>Comparing circuits vs packets</vt:lpstr>
      <vt:lpstr>GSM evolved over time to add data</vt:lpstr>
      <vt:lpstr>So why does the IoT care about 2G?</vt:lpstr>
      <vt:lpstr>Corollary to improved throughput is improved energy performance</vt:lpstr>
      <vt:lpstr>But energy per transaction is complex</vt:lpstr>
      <vt:lpstr>Why might 2G continue to survive [globally]?</vt:lpstr>
      <vt:lpstr>2G in the US… [Plans]</vt:lpstr>
      <vt:lpstr>Does GM ever learn? [Could they have?]</vt:lpstr>
      <vt:lpstr>Break + xkcd</vt:lpstr>
      <vt:lpstr>Outline</vt:lpstr>
      <vt:lpstr>Starting with the end: the 3G sunset</vt:lpstr>
      <vt:lpstr>Why does 2G have staying power that 3G doesn’t?</vt:lpstr>
      <vt:lpstr>So what did [*]G provide over 2G anyway?</vt:lpstr>
      <vt:lpstr>Aside: Eventually, the naming thing got annoying, so an international standards body fixed* it *Yeah, you know how this story will end</vt:lpstr>
      <vt:lpstr>Outline</vt:lpstr>
      <vt:lpstr>Outline</vt:lpstr>
      <vt:lpstr>Sizing networks is hard</vt:lpstr>
      <vt:lpstr>Traffic fluctuates in all networks, for cellular it becomes a function of both when and where you are</vt:lpstr>
      <vt:lpstr>Why does this matter for IoT Deployments?</vt:lpstr>
      <vt:lpstr>What is a MVNO “Mobile Virtual Network Operator”</vt:lpstr>
      <vt:lpstr>So how does Particle, a small IoT platform startup, provide global cellular coverage?</vt:lpstr>
      <vt:lpstr>So how do you get higher on the priority list?</vt:lpstr>
      <vt:lpstr>So how do you deploy in Tanzania? </vt:lpstr>
      <vt:lpstr>So how do you actually realize this claim?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13 Unlicensed LPWANs</dc:title>
  <dc:creator>Branden Ghena</dc:creator>
  <cp:lastModifiedBy>Branden Ghena</cp:lastModifiedBy>
  <cp:revision>71</cp:revision>
  <dcterms:created xsi:type="dcterms:W3CDTF">2021-02-21T18:12:26Z</dcterms:created>
  <dcterms:modified xsi:type="dcterms:W3CDTF">2025-05-15T16:21:22Z</dcterms:modified>
</cp:coreProperties>
</file>