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72"/>
  </p:notesMasterIdLst>
  <p:sldIdLst>
    <p:sldId id="256" r:id="rId2"/>
    <p:sldId id="2301" r:id="rId3"/>
    <p:sldId id="264" r:id="rId4"/>
    <p:sldId id="348" r:id="rId5"/>
    <p:sldId id="438" r:id="rId6"/>
    <p:sldId id="385" r:id="rId7"/>
    <p:sldId id="2321" r:id="rId8"/>
    <p:sldId id="390" r:id="rId9"/>
    <p:sldId id="391" r:id="rId10"/>
    <p:sldId id="2309" r:id="rId11"/>
    <p:sldId id="389" r:id="rId12"/>
    <p:sldId id="392" r:id="rId13"/>
    <p:sldId id="400" r:id="rId14"/>
    <p:sldId id="2299" r:id="rId15"/>
    <p:sldId id="399" r:id="rId16"/>
    <p:sldId id="393" r:id="rId17"/>
    <p:sldId id="2277" r:id="rId18"/>
    <p:sldId id="394" r:id="rId19"/>
    <p:sldId id="406" r:id="rId20"/>
    <p:sldId id="2280" r:id="rId21"/>
    <p:sldId id="2281" r:id="rId22"/>
    <p:sldId id="2326" r:id="rId23"/>
    <p:sldId id="402" r:id="rId24"/>
    <p:sldId id="408" r:id="rId25"/>
    <p:sldId id="403" r:id="rId26"/>
    <p:sldId id="407" r:id="rId27"/>
    <p:sldId id="2327" r:id="rId28"/>
    <p:sldId id="415" r:id="rId29"/>
    <p:sldId id="404" r:id="rId30"/>
    <p:sldId id="2279" r:id="rId31"/>
    <p:sldId id="422" r:id="rId32"/>
    <p:sldId id="2328" r:id="rId33"/>
    <p:sldId id="405" r:id="rId34"/>
    <p:sldId id="2284" r:id="rId35"/>
    <p:sldId id="426" r:id="rId36"/>
    <p:sldId id="423" r:id="rId37"/>
    <p:sldId id="420" r:id="rId38"/>
    <p:sldId id="425" r:id="rId39"/>
    <p:sldId id="2282" r:id="rId40"/>
    <p:sldId id="2300" r:id="rId41"/>
    <p:sldId id="2329" r:id="rId42"/>
    <p:sldId id="2286" r:id="rId43"/>
    <p:sldId id="421" r:id="rId44"/>
    <p:sldId id="2312" r:id="rId45"/>
    <p:sldId id="395" r:id="rId46"/>
    <p:sldId id="428" r:id="rId47"/>
    <p:sldId id="424" r:id="rId48"/>
    <p:sldId id="2330" r:id="rId49"/>
    <p:sldId id="2289" r:id="rId50"/>
    <p:sldId id="396" r:id="rId51"/>
    <p:sldId id="2290" r:id="rId52"/>
    <p:sldId id="398" r:id="rId53"/>
    <p:sldId id="2322" r:id="rId54"/>
    <p:sldId id="2294" r:id="rId55"/>
    <p:sldId id="2303" r:id="rId56"/>
    <p:sldId id="2292" r:id="rId57"/>
    <p:sldId id="2302" r:id="rId58"/>
    <p:sldId id="2331" r:id="rId59"/>
    <p:sldId id="2313" r:id="rId60"/>
    <p:sldId id="2325" r:id="rId61"/>
    <p:sldId id="2310" r:id="rId62"/>
    <p:sldId id="401" r:id="rId63"/>
    <p:sldId id="414" r:id="rId64"/>
    <p:sldId id="433" r:id="rId65"/>
    <p:sldId id="2314" r:id="rId66"/>
    <p:sldId id="2320" r:id="rId67"/>
    <p:sldId id="2317" r:id="rId68"/>
    <p:sldId id="2318" r:id="rId69"/>
    <p:sldId id="2319" r:id="rId70"/>
    <p:sldId id="2311" r:id="rId7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2301"/>
            <p14:sldId id="264"/>
          </p14:sldIdLst>
        </p14:section>
        <p14:section name="WiFi Overview" id="{B55B8E8C-5EAB-4A1E-A4E9-AE5E896E46FA}">
          <p14:sldIdLst>
            <p14:sldId id="348"/>
            <p14:sldId id="438"/>
            <p14:sldId id="385"/>
            <p14:sldId id="2321"/>
            <p14:sldId id="390"/>
            <p14:sldId id="391"/>
          </p14:sldIdLst>
        </p14:section>
        <p14:section name="WiFi PHY" id="{3DEA54FC-E67C-43B5-865C-522C35BFD864}">
          <p14:sldIdLst>
            <p14:sldId id="2309"/>
            <p14:sldId id="389"/>
            <p14:sldId id="392"/>
            <p14:sldId id="400"/>
          </p14:sldIdLst>
        </p14:section>
        <p14:section name="802.11/802.11b" id="{CDB458A2-4CA5-4A9F-9D7F-6CFD5BD1ADDB}">
          <p14:sldIdLst>
            <p14:sldId id="2299"/>
            <p14:sldId id="399"/>
            <p14:sldId id="393"/>
            <p14:sldId id="2277"/>
            <p14:sldId id="394"/>
            <p14:sldId id="406"/>
            <p14:sldId id="2280"/>
            <p14:sldId id="2281"/>
          </p14:sldIdLst>
        </p14:section>
        <p14:section name="802.11a/802.11g" id="{80199D6B-606A-4F3F-BED6-CBE34FA07999}">
          <p14:sldIdLst>
            <p14:sldId id="2326"/>
            <p14:sldId id="402"/>
            <p14:sldId id="408"/>
            <p14:sldId id="403"/>
            <p14:sldId id="407"/>
            <p14:sldId id="2327"/>
            <p14:sldId id="415"/>
            <p14:sldId id="404"/>
            <p14:sldId id="2279"/>
            <p14:sldId id="422"/>
          </p14:sldIdLst>
        </p14:section>
        <p14:section name="802.11n/802.11ac" id="{4E0FD184-EFE8-431E-B157-5BC61A4CA454}">
          <p14:sldIdLst>
            <p14:sldId id="2328"/>
            <p14:sldId id="405"/>
            <p14:sldId id="2284"/>
            <p14:sldId id="426"/>
            <p14:sldId id="423"/>
            <p14:sldId id="420"/>
            <p14:sldId id="425"/>
            <p14:sldId id="2282"/>
            <p14:sldId id="2300"/>
            <p14:sldId id="2329"/>
            <p14:sldId id="2286"/>
            <p14:sldId id="421"/>
            <p14:sldId id="2312"/>
            <p14:sldId id="395"/>
            <p14:sldId id="428"/>
            <p14:sldId id="424"/>
          </p14:sldIdLst>
        </p14:section>
        <p14:section name="802.11ax" id="{CE4012B7-E4F8-4A44-91AF-C8CE28884D3C}">
          <p14:sldIdLst>
            <p14:sldId id="2330"/>
            <p14:sldId id="2289"/>
            <p14:sldId id="396"/>
            <p14:sldId id="2290"/>
            <p14:sldId id="398"/>
            <p14:sldId id="2322"/>
            <p14:sldId id="2294"/>
            <p14:sldId id="2303"/>
            <p14:sldId id="2292"/>
            <p14:sldId id="2302"/>
          </p14:sldIdLst>
        </p14:section>
        <p14:section name="802.11be and Beyond" id="{D9656B9B-0122-4B8E-B810-86BE27750E0F}">
          <p14:sldIdLst>
            <p14:sldId id="2331"/>
            <p14:sldId id="2313"/>
            <p14:sldId id="2325"/>
          </p14:sldIdLst>
        </p14:section>
        <p14:section name="Real-World WiFi" id="{DAA2F532-399C-4314-ABE1-59FE6DE7FB52}">
          <p14:sldIdLst>
            <p14:sldId id="2310"/>
            <p14:sldId id="401"/>
            <p14:sldId id="414"/>
            <p14:sldId id="433"/>
            <p14:sldId id="2314"/>
            <p14:sldId id="2320"/>
            <p14:sldId id="2317"/>
            <p14:sldId id="2318"/>
            <p14:sldId id="2319"/>
          </p14:sldIdLst>
        </p14:section>
        <p14:section name="Wrapup" id="{29A7F866-9DA9-446B-8359-CE426CB89C7A}">
          <p14:sldIdLst>
            <p14:sldId id="231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84" d="100"/>
          <a:sy n="84" d="100"/>
        </p:scale>
        <p:origin x="90" y="181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really 57–71 GHz, and in total is ~10x the bandwidth of all prior bands combined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02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5/6/2025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5/6/2025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5/6/2025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ircuitcellar.com/research-design-hub/dsss-in-a-nutshell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if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xplore.ieee.org/document/986432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apple.com/us/app/wifi-explorer/id494803304?mt=12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lay.google.com/store/apps/details?id=com.vrem.wifianalyzer" TargetMode="Externa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p-link.com/us/deco-mesh-wifi/product-family/deco-xe75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cmu.edu/~prs/wirelessS18/handouts/L12-LAN.pdf" TargetMode="External"/><Relationship Id="rId2" Type="http://schemas.openxmlformats.org/officeDocument/2006/relationships/hyperlink" Target="https://www.cs.cmu.edu/~prs/wirelessS18/handouts/L11-AdHoc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IEEE_802.11" TargetMode="External"/><Relationship Id="rId5" Type="http://schemas.openxmlformats.org/officeDocument/2006/relationships/hyperlink" Target="https://www.cse.wustl.edu/~jain/cse574-14/ftp/j_06lan.pdf" TargetMode="External"/><Relationship Id="rId4" Type="http://schemas.openxmlformats.org/officeDocument/2006/relationships/hyperlink" Target="https://www.cse.wustl.edu/~jain/cse574-14/ftp/j_05lan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10</a:t>
            </a:r>
            <a:br>
              <a:rPr lang="en-US" dirty="0"/>
            </a:br>
            <a:r>
              <a:rPr lang="en-US" dirty="0"/>
              <a:t>WiFi PHY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CS433 – Wireless Protocols for IoT</a:t>
            </a:r>
          </a:p>
          <a:p>
            <a:r>
              <a:rPr lang="en-US" dirty="0"/>
              <a:t>Branden Ghena – Spring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DCD1C7-B2D7-DD9A-FD54-7010C9E3B7B4}"/>
              </a:ext>
            </a:extLst>
          </p:cNvPr>
          <p:cNvSpPr txBox="1"/>
          <p:nvPr/>
        </p:nvSpPr>
        <p:spPr>
          <a:xfrm>
            <a:off x="6697014" y="5521401"/>
            <a:ext cx="4883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Materials in collaboration with</a:t>
            </a:r>
            <a:br>
              <a:rPr lang="en-US" dirty="0"/>
            </a:br>
            <a:r>
              <a:rPr lang="en-US" dirty="0"/>
              <a:t>Pat Pannuto (UCSD) and Brad Campbell (UVA)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WiFi Overview</a:t>
            </a:r>
          </a:p>
          <a:p>
            <a:pPr lvl="1"/>
            <a:endParaRPr lang="en-US" b="1" dirty="0"/>
          </a:p>
          <a:p>
            <a:r>
              <a:rPr lang="en-US" b="1" dirty="0" err="1"/>
              <a:t>WiFi</a:t>
            </a:r>
            <a:r>
              <a:rPr lang="en-US" b="1" dirty="0"/>
              <a:t> PHY</a:t>
            </a:r>
          </a:p>
          <a:p>
            <a:pPr lvl="1"/>
            <a:r>
              <a:rPr lang="en-US" dirty="0"/>
              <a:t>802.11/802.11b</a:t>
            </a:r>
          </a:p>
          <a:p>
            <a:pPr lvl="1"/>
            <a:r>
              <a:rPr lang="en-US" dirty="0"/>
              <a:t>802.11a/802.11g</a:t>
            </a:r>
          </a:p>
          <a:p>
            <a:pPr lvl="1"/>
            <a:r>
              <a:rPr lang="en-US" dirty="0"/>
              <a:t>802.11n/802.11ac</a:t>
            </a:r>
          </a:p>
          <a:p>
            <a:pPr lvl="1"/>
            <a:r>
              <a:rPr lang="en-US" dirty="0"/>
              <a:t>802.11ax</a:t>
            </a:r>
          </a:p>
          <a:p>
            <a:pPr lvl="1"/>
            <a:r>
              <a:rPr lang="en-US" dirty="0"/>
              <a:t>802.11be and Beyond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Real-World </a:t>
            </a:r>
            <a:r>
              <a:rPr lang="en-US" dirty="0" err="1"/>
              <a:t>WiFi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644696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WiFi</a:t>
            </a:r>
            <a:r>
              <a:rPr lang="en-US" dirty="0"/>
              <a:t> Physical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Details start to get pretty messy here for multiple reasons: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Different countries/regions have different standards</a:t>
            </a:r>
          </a:p>
          <a:p>
            <a:pPr lvl="1"/>
            <a:r>
              <a:rPr lang="en-US" dirty="0"/>
              <a:t>Channels look a little different in different areas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WiFi</a:t>
            </a:r>
            <a:r>
              <a:rPr lang="en-US" dirty="0"/>
              <a:t> has evolved over the last 30 years</a:t>
            </a:r>
          </a:p>
          <a:p>
            <a:pPr lvl="1"/>
            <a:r>
              <a:rPr lang="en-US" dirty="0"/>
              <a:t>Different features are designed for different amendments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WiFi</a:t>
            </a:r>
            <a:r>
              <a:rPr lang="en-US" dirty="0"/>
              <a:t> is focused on improving throughput</a:t>
            </a:r>
          </a:p>
          <a:p>
            <a:pPr lvl="1"/>
            <a:r>
              <a:rPr lang="en-US" dirty="0"/>
              <a:t>Solutions that were initially “too complicated” no longer 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85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4842A-1502-405C-9D8D-EF6FBBDDE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improve throughput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2336A-15E2-4461-835E-DAA80D513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twenty years, </a:t>
            </a:r>
            <a:r>
              <a:rPr lang="en-US" dirty="0" err="1"/>
              <a:t>WiFi</a:t>
            </a:r>
            <a:r>
              <a:rPr lang="en-US" dirty="0"/>
              <a:t> has gone from 2 Mbps to 9.6 Gbps</a:t>
            </a:r>
          </a:p>
          <a:p>
            <a:r>
              <a:rPr lang="en-US" b="1" dirty="0"/>
              <a:t>How does a network PHY improve its throughput?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39569-2AC6-40DB-A0D3-1F9030B57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118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4842A-1502-405C-9D8D-EF6FBBDDE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improve throughput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2336A-15E2-4461-835E-DAA80D513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twenty years, </a:t>
            </a:r>
            <a:r>
              <a:rPr lang="en-US" dirty="0" err="1"/>
              <a:t>WiFi</a:t>
            </a:r>
            <a:r>
              <a:rPr lang="en-US" dirty="0"/>
              <a:t> has gone from 2 Mbps to 9.6 Gbps</a:t>
            </a:r>
          </a:p>
          <a:p>
            <a:r>
              <a:rPr lang="en-US" b="1" dirty="0"/>
              <a:t>How does a network PHY improve its throughput?</a:t>
            </a:r>
          </a:p>
          <a:p>
            <a:pPr lvl="1"/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More capable modulation and/or bit transmission</a:t>
            </a:r>
          </a:p>
          <a:p>
            <a:pPr lvl="1"/>
            <a:r>
              <a:rPr lang="en-US" dirty="0"/>
              <a:t>Techniques like OFDM and MIMO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More bandwidth</a:t>
            </a:r>
          </a:p>
          <a:p>
            <a:pPr lvl="1"/>
            <a:r>
              <a:rPr lang="en-US" dirty="0"/>
              <a:t>Increased channel with at 2.4 </a:t>
            </a:r>
            <a:r>
              <a:rPr lang="en-US" dirty="0" err="1"/>
              <a:t>Ghz</a:t>
            </a:r>
            <a:r>
              <a:rPr lang="en-US" dirty="0"/>
              <a:t> and bigger 5 GHz channels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Better spatial use</a:t>
            </a:r>
          </a:p>
          <a:p>
            <a:pPr lvl="1"/>
            <a:r>
              <a:rPr lang="en-US" dirty="0"/>
              <a:t>MIMO + beam steering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39569-2AC6-40DB-A0D3-1F9030B57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8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ECB40-F81A-488D-84D9-B74240595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A8CE3-857E-4176-B412-C223C382B1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56564E-B8F1-4B0D-B92B-BCC9D93EE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Walking through PHY changes by amendment</a:t>
            </a:r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21A76463-1AC6-F99C-094A-3CC6D6FDF8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596793"/>
              </p:ext>
            </p:extLst>
          </p:nvPr>
        </p:nvGraphicFramePr>
        <p:xfrm>
          <a:off x="1330157" y="1645920"/>
          <a:ext cx="9531687" cy="356616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449134">
                  <a:extLst>
                    <a:ext uri="{9D8B030D-6E8A-4147-A177-3AD203B41FA5}">
                      <a16:colId xmlns:a16="http://schemas.microsoft.com/office/drawing/2014/main" val="2408432903"/>
                    </a:ext>
                  </a:extLst>
                </a:gridCol>
                <a:gridCol w="1326523">
                  <a:extLst>
                    <a:ext uri="{9D8B030D-6E8A-4147-A177-3AD203B41FA5}">
                      <a16:colId xmlns:a16="http://schemas.microsoft.com/office/drawing/2014/main" val="1423973458"/>
                    </a:ext>
                  </a:extLst>
                </a:gridCol>
                <a:gridCol w="811369">
                  <a:extLst>
                    <a:ext uri="{9D8B030D-6E8A-4147-A177-3AD203B41FA5}">
                      <a16:colId xmlns:a16="http://schemas.microsoft.com/office/drawing/2014/main" val="58224141"/>
                    </a:ext>
                  </a:extLst>
                </a:gridCol>
                <a:gridCol w="1738648">
                  <a:extLst>
                    <a:ext uri="{9D8B030D-6E8A-4147-A177-3AD203B41FA5}">
                      <a16:colId xmlns:a16="http://schemas.microsoft.com/office/drawing/2014/main" val="1518310121"/>
                    </a:ext>
                  </a:extLst>
                </a:gridCol>
                <a:gridCol w="2550017">
                  <a:extLst>
                    <a:ext uri="{9D8B030D-6E8A-4147-A177-3AD203B41FA5}">
                      <a16:colId xmlns:a16="http://schemas.microsoft.com/office/drawing/2014/main" val="436619150"/>
                    </a:ext>
                  </a:extLst>
                </a:gridCol>
                <a:gridCol w="1622738">
                  <a:extLst>
                    <a:ext uri="{9D8B030D-6E8A-4147-A177-3AD203B41FA5}">
                      <a16:colId xmlns:a16="http://schemas.microsoft.com/office/drawing/2014/main" val="2654513425"/>
                    </a:ext>
                  </a:extLst>
                </a:gridCol>
                <a:gridCol w="1033258">
                  <a:extLst>
                    <a:ext uri="{9D8B030D-6E8A-4147-A177-3AD203B41FA5}">
                      <a16:colId xmlns:a16="http://schemas.microsoft.com/office/drawing/2014/main" val="33808977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Max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343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/>
                        <a:t>-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802.11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1997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2.4 GHz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DSSS/FHSS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/>
                        <a:t>2 Mbps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20 m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602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/>
                        <a:t>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802.11b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1999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/>
                        <a:t>2.4 GHz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DSSS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/>
                        <a:t>11 Mbps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35 m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11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5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54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254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54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38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708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2.4/5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 + MIMO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600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112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 + MU-MIMO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3400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501609"/>
                  </a:ext>
                </a:extLst>
              </a:tr>
              <a:tr h="298021">
                <a:tc>
                  <a:txBody>
                    <a:bodyPr/>
                    <a:lstStyle/>
                    <a:p>
                      <a:r>
                        <a:rPr lang="en-US" sz="2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2.4/5/[6]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OFDMA + MU-MIMO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9600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080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2.4/5/6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OFDMA + MU-MIMO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23000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080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703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397BC-8A47-4B16-8757-2C930DE00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 </a:t>
            </a:r>
            <a:r>
              <a:rPr lang="en-US" dirty="0" err="1"/>
              <a:t>WiFi</a:t>
            </a:r>
            <a:r>
              <a:rPr lang="en-US" dirty="0"/>
              <a:t> specification (1997)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0F54A-E57C-4BB4-8B44-175EAA2DD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Legacy </a:t>
            </a:r>
            <a:r>
              <a:rPr lang="en-US" dirty="0" err="1"/>
              <a:t>WiFi</a:t>
            </a:r>
            <a:endParaRPr lang="en-US" dirty="0"/>
          </a:p>
          <a:p>
            <a:pPr lvl="1"/>
            <a:r>
              <a:rPr lang="en-US" dirty="0"/>
              <a:t>Frequency Hopping Spread Spectrum (FHSS)</a:t>
            </a:r>
          </a:p>
          <a:p>
            <a:pPr lvl="1"/>
            <a:r>
              <a:rPr lang="en-US" dirty="0"/>
              <a:t>GFSK (Gaussian Frequency-Shift Keying)</a:t>
            </a:r>
          </a:p>
          <a:p>
            <a:pPr lvl="2"/>
            <a:r>
              <a:rPr lang="en-US" dirty="0"/>
              <a:t>Relatively simple radio design</a:t>
            </a:r>
          </a:p>
          <a:p>
            <a:pPr lvl="1"/>
            <a:r>
              <a:rPr lang="en-US" dirty="0"/>
              <a:t>Frequency hopping over 80 channels (1 MHz each)</a:t>
            </a:r>
          </a:p>
          <a:p>
            <a:pPr lvl="1"/>
            <a:r>
              <a:rPr lang="en-US" dirty="0"/>
              <a:t>Actually supports an Infrared PHY as well!!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7C522-338B-4768-8FCE-C90488BC9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933C2C-20E7-485E-A800-A6F8734E9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018" y="4024824"/>
            <a:ext cx="8137952" cy="214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034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74144-DA8B-439C-8C4A-689346B44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802.11b (1999)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A42A8-246F-495F-9194-5CF976EBD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708105" cy="5029200"/>
          </a:xfrm>
        </p:spPr>
        <p:txBody>
          <a:bodyPr>
            <a:normAutofit/>
          </a:bodyPr>
          <a:lstStyle/>
          <a:p>
            <a:r>
              <a:rPr lang="en-US" dirty="0"/>
              <a:t>802.11b</a:t>
            </a:r>
          </a:p>
          <a:p>
            <a:pPr lvl="1"/>
            <a:r>
              <a:rPr lang="en-US" dirty="0"/>
              <a:t>Direct Sequence Spread Spectrum (DSSS)</a:t>
            </a:r>
          </a:p>
          <a:p>
            <a:pPr lvl="1"/>
            <a:r>
              <a:rPr lang="en-US" dirty="0"/>
              <a:t>DBPSK and DQPSK (Differential Binary/Quadrature Phase-Shift Keying)</a:t>
            </a:r>
          </a:p>
          <a:p>
            <a:endParaRPr lang="en-US" dirty="0"/>
          </a:p>
          <a:p>
            <a:r>
              <a:rPr lang="en-US" dirty="0"/>
              <a:t>Translate data into “codes”</a:t>
            </a:r>
          </a:p>
          <a:p>
            <a:pPr lvl="1"/>
            <a:r>
              <a:rPr lang="en-US" dirty="0"/>
              <a:t>Each data bit corresponds to several</a:t>
            </a:r>
            <a:br>
              <a:rPr lang="en-US" dirty="0"/>
            </a:br>
            <a:r>
              <a:rPr lang="en-US" dirty="0"/>
              <a:t>code bits (Chips)</a:t>
            </a:r>
          </a:p>
          <a:p>
            <a:pPr lvl="1"/>
            <a:r>
              <a:rPr lang="en-US" dirty="0"/>
              <a:t>Chips are what is actually modulated</a:t>
            </a:r>
            <a:br>
              <a:rPr lang="en-US" dirty="0"/>
            </a:br>
            <a:r>
              <a:rPr lang="en-US" dirty="0"/>
              <a:t>over the air</a:t>
            </a:r>
          </a:p>
          <a:p>
            <a:pPr lvl="1"/>
            <a:r>
              <a:rPr lang="en-US" dirty="0"/>
              <a:t>Data can be recovered by knowing</a:t>
            </a:r>
            <a:br>
              <a:rPr lang="en-US" dirty="0"/>
            </a:br>
            <a:r>
              <a:rPr lang="en-US" dirty="0"/>
              <a:t>the code patterns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A8BF0-4D31-4BB6-AEF5-C0454CA32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861A93-3AE5-43E5-96C2-C121129E8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195" y="3138481"/>
            <a:ext cx="4421606" cy="1372223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47641C8-B453-4CFD-B481-9F69628F21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6" t="82720" r="27747"/>
          <a:stretch/>
        </p:blipFill>
        <p:spPr bwMode="auto">
          <a:xfrm>
            <a:off x="7645401" y="4791456"/>
            <a:ext cx="2130148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A9111F-F50D-4714-8391-AE9EC979838C}"/>
              </a:ext>
            </a:extLst>
          </p:cNvPr>
          <p:cNvSpPr txBox="1"/>
          <p:nvPr/>
        </p:nvSpPr>
        <p:spPr>
          <a:xfrm>
            <a:off x="9969502" y="4791456"/>
            <a:ext cx="2120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Phase-shift Keying (of the Chips)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A3E4F2-11E5-49E5-A06D-D96A20F770FB}"/>
              </a:ext>
            </a:extLst>
          </p:cNvPr>
          <p:cNvSpPr txBox="1"/>
          <p:nvPr/>
        </p:nvSpPr>
        <p:spPr>
          <a:xfrm>
            <a:off x="6680201" y="4890372"/>
            <a:ext cx="1739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Modulation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EDABA76-3A29-4F3B-9EE9-79BD3237EC3E}"/>
              </a:ext>
            </a:extLst>
          </p:cNvPr>
          <p:cNvCxnSpPr/>
          <p:nvPr/>
        </p:nvCxnSpPr>
        <p:spPr>
          <a:xfrm>
            <a:off x="7645401" y="5031093"/>
            <a:ext cx="22351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5079DEB0-8B6A-87A7-EE2D-8AB63BA7EE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1800" y="136524"/>
            <a:ext cx="3784601" cy="176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836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F388A-7A9E-4FE0-ABB1-75FE7A73A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100" y="228600"/>
            <a:ext cx="5827294" cy="685800"/>
          </a:xfrm>
        </p:spPr>
        <p:txBody>
          <a:bodyPr/>
          <a:lstStyle/>
          <a:p>
            <a:r>
              <a:rPr lang="en-US" dirty="0"/>
              <a:t>DSSS example from 802.15.4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72F41-2719-47D2-94E7-A327B8570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2251" y="1143000"/>
            <a:ext cx="5928144" cy="5029200"/>
          </a:xfrm>
        </p:spPr>
        <p:txBody>
          <a:bodyPr/>
          <a:lstStyle/>
          <a:p>
            <a:r>
              <a:rPr lang="en-US" dirty="0"/>
              <a:t>Data sent is </a:t>
            </a:r>
            <a:r>
              <a:rPr lang="en-US" b="1" dirty="0"/>
              <a:t>101</a:t>
            </a:r>
            <a:endParaRPr lang="en-US" dirty="0"/>
          </a:p>
          <a:p>
            <a:pPr lvl="1"/>
            <a:r>
              <a:rPr lang="en-US" dirty="0"/>
              <a:t>Code is longer than data, so we replicate bits</a:t>
            </a:r>
          </a:p>
          <a:p>
            <a:pPr lvl="1"/>
            <a:r>
              <a:rPr lang="en-US" dirty="0"/>
              <a:t>Data is recoverable, even with noise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8F836F-2CC5-4351-99D7-EF9B8DB27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2BB9EB0-F72F-4776-87E9-E0964DC45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90" y="92159"/>
            <a:ext cx="5275261" cy="626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D71996A9-9D2E-4E0F-ABEC-D4CE228C3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40" y="2440884"/>
            <a:ext cx="5108154" cy="391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464B14-96B7-472E-9B9E-41E308024CBF}"/>
              </a:ext>
            </a:extLst>
          </p:cNvPr>
          <p:cNvSpPr txBox="1"/>
          <p:nvPr/>
        </p:nvSpPr>
        <p:spPr>
          <a:xfrm>
            <a:off x="611606" y="6352143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https://circuitcellar.com/research-design-hub/dsss-in-a-nutshell/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18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1E6F6-20AF-46DD-BD36-2939D033F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DSSS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343D4-38F3-41CD-94CD-5EBCDF4A1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9692105" cy="5029200"/>
          </a:xfrm>
        </p:spPr>
        <p:txBody>
          <a:bodyPr/>
          <a:lstStyle/>
          <a:p>
            <a:r>
              <a:rPr lang="en-US" dirty="0"/>
              <a:t>DSSS increases bandwidth of a signal</a:t>
            </a:r>
          </a:p>
          <a:p>
            <a:pPr lvl="1"/>
            <a:r>
              <a:rPr lang="en-US" dirty="0"/>
              <a:t>Beyond what is needed for the data</a:t>
            </a:r>
          </a:p>
          <a:p>
            <a:pPr lvl="1"/>
            <a:r>
              <a:rPr lang="en-US" dirty="0"/>
              <a:t>Energy is smeared across the frequencies</a:t>
            </a:r>
          </a:p>
          <a:p>
            <a:pPr lvl="1"/>
            <a:endParaRPr lang="en-US" dirty="0"/>
          </a:p>
          <a:p>
            <a:r>
              <a:rPr lang="en-US" dirty="0"/>
              <a:t>More robust against interference</a:t>
            </a:r>
          </a:p>
          <a:p>
            <a:pPr lvl="1"/>
            <a:r>
              <a:rPr lang="en-US" dirty="0"/>
              <a:t>Narrowband signals knock out only part</a:t>
            </a:r>
            <a:br>
              <a:rPr lang="en-US" dirty="0"/>
            </a:br>
            <a:r>
              <a:rPr lang="en-US" dirty="0"/>
              <a:t>of the signal</a:t>
            </a:r>
          </a:p>
          <a:p>
            <a:pPr lvl="1"/>
            <a:r>
              <a:rPr lang="en-US" dirty="0"/>
              <a:t>Data can be recovered from partial code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Cost: using a lot of bandwidth for only a little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C4048-917F-4A3D-A62B-B81F10330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2C6465-1D63-4118-B471-DCE291D95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1356980"/>
            <a:ext cx="4315427" cy="14384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0445A3-2059-C3A8-6B9F-91CE4A97E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200" y="2962714"/>
            <a:ext cx="4832588" cy="219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499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D1958-A5BC-4853-9902-4F4C48B7D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802.11b channels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6B121-5956-40C3-BD5B-AE078D618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14 channels total</a:t>
            </a:r>
          </a:p>
          <a:p>
            <a:pPr lvl="1"/>
            <a:r>
              <a:rPr lang="en-US" dirty="0"/>
              <a:t>1-11 for US</a:t>
            </a:r>
          </a:p>
          <a:p>
            <a:pPr lvl="1"/>
            <a:r>
              <a:rPr lang="en-US" dirty="0"/>
              <a:t>1-13 for most of the rest of the world</a:t>
            </a:r>
          </a:p>
          <a:p>
            <a:pPr lvl="1"/>
            <a:r>
              <a:rPr lang="en-US" dirty="0"/>
              <a:t>1-14 for Japan (but 14 only for 802.11b)</a:t>
            </a:r>
          </a:p>
          <a:p>
            <a:r>
              <a:rPr lang="en-US" dirty="0"/>
              <a:t>22 MHz channels</a:t>
            </a:r>
          </a:p>
          <a:p>
            <a:pPr lvl="1"/>
            <a:r>
              <a:rPr lang="en-US" dirty="0"/>
              <a:t>5 MHz spacing -&gt; significant channel overlap</a:t>
            </a:r>
          </a:p>
          <a:p>
            <a:pPr lvl="1"/>
            <a:r>
              <a:rPr lang="en-US" dirty="0"/>
              <a:t>Channels 1, 6, and 11 can be used without overlap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11F032-9014-4CC9-B485-A2A85506F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CD5EB28-7914-4602-88A3-B0F2E0FC7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53" y="4105275"/>
            <a:ext cx="10842881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70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2B461-740B-7F8C-AAF7-28761CF96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6DD68-F3EA-C16A-06F2-5F81E7BE7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Hw</a:t>
            </a:r>
            <a:r>
              <a:rPr lang="en-US" dirty="0"/>
              <a:t>: Matter</a:t>
            </a:r>
          </a:p>
          <a:p>
            <a:pPr lvl="1"/>
            <a:r>
              <a:rPr lang="en-US" dirty="0"/>
              <a:t>Due Thursday</a:t>
            </a:r>
          </a:p>
          <a:p>
            <a:pPr lvl="1"/>
            <a:endParaRPr lang="en-US" dirty="0"/>
          </a:p>
          <a:p>
            <a:r>
              <a:rPr lang="en-US" dirty="0"/>
              <a:t>Lab: Thread</a:t>
            </a:r>
          </a:p>
          <a:p>
            <a:pPr lvl="1"/>
            <a:r>
              <a:rPr lang="en-US" dirty="0"/>
              <a:t>Due next week Thursday</a:t>
            </a:r>
          </a:p>
          <a:p>
            <a:endParaRPr lang="en-US" dirty="0"/>
          </a:p>
          <a:p>
            <a:r>
              <a:rPr lang="en-US" dirty="0"/>
              <a:t>Lab: </a:t>
            </a:r>
            <a:r>
              <a:rPr lang="en-US" dirty="0" err="1"/>
              <a:t>WiFi</a:t>
            </a:r>
            <a:endParaRPr lang="en-US" dirty="0"/>
          </a:p>
          <a:p>
            <a:pPr lvl="1"/>
            <a:r>
              <a:rPr lang="en-US" dirty="0"/>
              <a:t>Overlaps with Lab: Thread unfortunately</a:t>
            </a:r>
          </a:p>
          <a:p>
            <a:pPr lvl="1"/>
            <a:r>
              <a:rPr lang="en-US" dirty="0"/>
              <a:t>Moving on to </a:t>
            </a:r>
            <a:r>
              <a:rPr lang="en-US" dirty="0" err="1"/>
              <a:t>WiFi</a:t>
            </a:r>
            <a:r>
              <a:rPr lang="en-US" dirty="0"/>
              <a:t> lab this Friday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948D3-F93B-F514-320B-9934A18C0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1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32F88-C295-B206-C211-358AD19CC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C2267-07FB-5463-C176-F3876177E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majority of channels overlap, why even have them?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D512B9-A421-DB0C-5D4D-A42A9ECFA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9AC464E-203E-E958-2071-3585B5BCD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53" y="4105275"/>
            <a:ext cx="10842881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551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32F88-C295-B206-C211-358AD19CC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C2267-07FB-5463-C176-F3876177E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317705" cy="5029200"/>
          </a:xfrm>
        </p:spPr>
        <p:txBody>
          <a:bodyPr/>
          <a:lstStyle/>
          <a:p>
            <a:r>
              <a:rPr lang="en-US" dirty="0"/>
              <a:t>If the majority of channels overlap, why even have them?</a:t>
            </a:r>
          </a:p>
          <a:p>
            <a:pPr lvl="1"/>
            <a:r>
              <a:rPr lang="en-US" dirty="0"/>
              <a:t>Different options for different regions</a:t>
            </a:r>
          </a:p>
          <a:p>
            <a:pPr lvl="1"/>
            <a:r>
              <a:rPr lang="en-US" dirty="0"/>
              <a:t>Inside US use three channels: 1, 6, 11</a:t>
            </a:r>
          </a:p>
          <a:p>
            <a:pPr lvl="1"/>
            <a:r>
              <a:rPr lang="en-US" dirty="0"/>
              <a:t>Outside of North America can use four channels: 1, 5, 9, 13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Historical: avoid other 2.4 GHz users</a:t>
            </a:r>
          </a:p>
          <a:p>
            <a:pPr lvl="2"/>
            <a:r>
              <a:rPr lang="en-US" dirty="0"/>
              <a:t>If they’re at the low end of the band, you could switch to channel 2 or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D512B9-A421-DB0C-5D4D-A42A9ECFA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9AC464E-203E-E958-2071-3585B5BCD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53" y="4105275"/>
            <a:ext cx="10842881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125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748C58-7733-1F1A-1A85-CA7C346FC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6306EE-76A0-364A-177D-CD6A0ECF8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A473D-D917-D37C-9C94-9218088FBC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A17CAC-0966-671D-DBB4-52EC02D21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Walking through PHY changes by amendment</a:t>
            </a:r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6182EDFA-2146-69CC-C0B1-7C55B45AC5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267466"/>
              </p:ext>
            </p:extLst>
          </p:nvPr>
        </p:nvGraphicFramePr>
        <p:xfrm>
          <a:off x="1330157" y="1645920"/>
          <a:ext cx="9531687" cy="356616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449134">
                  <a:extLst>
                    <a:ext uri="{9D8B030D-6E8A-4147-A177-3AD203B41FA5}">
                      <a16:colId xmlns:a16="http://schemas.microsoft.com/office/drawing/2014/main" val="2408432903"/>
                    </a:ext>
                  </a:extLst>
                </a:gridCol>
                <a:gridCol w="1326523">
                  <a:extLst>
                    <a:ext uri="{9D8B030D-6E8A-4147-A177-3AD203B41FA5}">
                      <a16:colId xmlns:a16="http://schemas.microsoft.com/office/drawing/2014/main" val="1423973458"/>
                    </a:ext>
                  </a:extLst>
                </a:gridCol>
                <a:gridCol w="811369">
                  <a:extLst>
                    <a:ext uri="{9D8B030D-6E8A-4147-A177-3AD203B41FA5}">
                      <a16:colId xmlns:a16="http://schemas.microsoft.com/office/drawing/2014/main" val="58224141"/>
                    </a:ext>
                  </a:extLst>
                </a:gridCol>
                <a:gridCol w="1738648">
                  <a:extLst>
                    <a:ext uri="{9D8B030D-6E8A-4147-A177-3AD203B41FA5}">
                      <a16:colId xmlns:a16="http://schemas.microsoft.com/office/drawing/2014/main" val="1518310121"/>
                    </a:ext>
                  </a:extLst>
                </a:gridCol>
                <a:gridCol w="2550017">
                  <a:extLst>
                    <a:ext uri="{9D8B030D-6E8A-4147-A177-3AD203B41FA5}">
                      <a16:colId xmlns:a16="http://schemas.microsoft.com/office/drawing/2014/main" val="436619150"/>
                    </a:ext>
                  </a:extLst>
                </a:gridCol>
                <a:gridCol w="1622738">
                  <a:extLst>
                    <a:ext uri="{9D8B030D-6E8A-4147-A177-3AD203B41FA5}">
                      <a16:colId xmlns:a16="http://schemas.microsoft.com/office/drawing/2014/main" val="2654513425"/>
                    </a:ext>
                  </a:extLst>
                </a:gridCol>
                <a:gridCol w="1033258">
                  <a:extLst>
                    <a:ext uri="{9D8B030D-6E8A-4147-A177-3AD203B41FA5}">
                      <a16:colId xmlns:a16="http://schemas.microsoft.com/office/drawing/2014/main" val="33808977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Max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343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DSSS/FHSS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2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602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2.4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DSSS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11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11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802.11a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1999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5 GHz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54 Mbps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254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54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38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708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2.4/5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 + MIMO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600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112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 + MU-MIMO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3400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501609"/>
                  </a:ext>
                </a:extLst>
              </a:tr>
              <a:tr h="298021">
                <a:tc>
                  <a:txBody>
                    <a:bodyPr/>
                    <a:lstStyle/>
                    <a:p>
                      <a:r>
                        <a:rPr lang="en-US" sz="2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2.4/5/[6]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OFDMA + MU-MIMO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9600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080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2.4/5/6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OFDMA + MU-MIMO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23000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080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8150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6388C-75ED-43EB-9AB3-E1FE18276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OFDM enables higher throughput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19355-1073-4EA8-B05D-8A9BE49F1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0972799" cy="28051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Replace DSSS with</a:t>
            </a:r>
            <a:br>
              <a:rPr lang="en-US" dirty="0"/>
            </a:br>
            <a:r>
              <a:rPr lang="en-US" dirty="0"/>
              <a:t>Orthogonal Frequency Division Multiplexing</a:t>
            </a:r>
          </a:p>
          <a:p>
            <a:pPr lvl="1"/>
            <a:endParaRPr lang="en-US" dirty="0"/>
          </a:p>
          <a:p>
            <a:r>
              <a:rPr lang="en-US" dirty="0"/>
              <a:t>OFDM idea</a:t>
            </a:r>
          </a:p>
          <a:p>
            <a:pPr lvl="1"/>
            <a:r>
              <a:rPr lang="en-US" dirty="0"/>
              <a:t>Split band into a number of narrow subcarriers</a:t>
            </a:r>
          </a:p>
          <a:p>
            <a:pPr lvl="1"/>
            <a:r>
              <a:rPr lang="en-US" dirty="0"/>
              <a:t>Subcarriers are spaced so that they don’t interfere</a:t>
            </a:r>
          </a:p>
          <a:p>
            <a:pPr lvl="1"/>
            <a:r>
              <a:rPr lang="en-US" dirty="0"/>
              <a:t>Transmit on multiple subcarriers at once to increase throughput</a:t>
            </a:r>
          </a:p>
          <a:p>
            <a:pPr lvl="1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552B2EE-CDFB-47FC-B4C3-9579C2BDB498}"/>
              </a:ext>
            </a:extLst>
          </p:cNvPr>
          <p:cNvGrpSpPr/>
          <p:nvPr/>
        </p:nvGrpSpPr>
        <p:grpSpPr>
          <a:xfrm>
            <a:off x="361608" y="3948112"/>
            <a:ext cx="5526506" cy="2590800"/>
            <a:chOff x="607594" y="3948112"/>
            <a:chExt cx="5526506" cy="25908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62A0C22-9AFE-4AD0-877C-CD66B6C554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0267"/>
            <a:stretch/>
          </p:blipFill>
          <p:spPr>
            <a:xfrm>
              <a:off x="607594" y="3948112"/>
              <a:ext cx="5526506" cy="25908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212B5CC-70DD-4762-9E29-87C7328EA391}"/>
                </a:ext>
              </a:extLst>
            </p:cNvPr>
            <p:cNvSpPr/>
            <p:nvPr/>
          </p:nvSpPr>
          <p:spPr>
            <a:xfrm>
              <a:off x="4786896" y="4523581"/>
              <a:ext cx="1347204" cy="9628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DB55A3F-6117-4D82-B939-11B0440E6FFC}"/>
              </a:ext>
            </a:extLst>
          </p:cNvPr>
          <p:cNvGrpSpPr/>
          <p:nvPr/>
        </p:nvGrpSpPr>
        <p:grpSpPr>
          <a:xfrm>
            <a:off x="5888114" y="3948112"/>
            <a:ext cx="5692279" cy="2590800"/>
            <a:chOff x="3867330" y="6629400"/>
            <a:chExt cx="5692279" cy="25908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85BCE19-40E5-444A-B973-CF7E879A14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0700"/>
            <a:stretch/>
          </p:blipFill>
          <p:spPr>
            <a:xfrm>
              <a:off x="3867330" y="6629400"/>
              <a:ext cx="5692279" cy="25908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DB4B85D-96F0-4452-81E7-07E1D47541EC}"/>
                </a:ext>
              </a:extLst>
            </p:cNvPr>
            <p:cNvSpPr/>
            <p:nvPr/>
          </p:nvSpPr>
          <p:spPr>
            <a:xfrm>
              <a:off x="8086409" y="8257381"/>
              <a:ext cx="1473200" cy="9628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918B16C-D527-404F-BCB3-10753BEAB78C}"/>
                </a:ext>
              </a:extLst>
            </p:cNvPr>
            <p:cNvSpPr/>
            <p:nvPr/>
          </p:nvSpPr>
          <p:spPr>
            <a:xfrm>
              <a:off x="9377205" y="7559674"/>
              <a:ext cx="182404" cy="3651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B4462-0D0A-4E2E-AE7B-D0B0272E4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86AD5EA-9CAD-995F-6CE4-99F49E699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0627" y="-24607"/>
            <a:ext cx="4213131" cy="19177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B23AD77-DFBF-C679-7468-62C3275989F7}"/>
              </a:ext>
            </a:extLst>
          </p:cNvPr>
          <p:cNvSpPr txBox="1"/>
          <p:nvPr/>
        </p:nvSpPr>
        <p:spPr>
          <a:xfrm>
            <a:off x="9322726" y="1856343"/>
            <a:ext cx="1568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Seravek Light"/>
                <a:cs typeface="Seravek Light"/>
              </a:rPr>
              <a:t>Recall DSSS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F25DBE-3A01-2706-84B9-DBB9259EFEC7}"/>
              </a:ext>
            </a:extLst>
          </p:cNvPr>
          <p:cNvSpPr/>
          <p:nvPr/>
        </p:nvSpPr>
        <p:spPr>
          <a:xfrm>
            <a:off x="8000627" y="24924"/>
            <a:ext cx="4147926" cy="220075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779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6388C-75ED-43EB-9AB3-E1FE18276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OFDM enables higher throughput at complexity 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19355-1073-4EA8-B05D-8A9BE49F1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0972799" cy="5029200"/>
          </a:xfrm>
        </p:spPr>
        <p:txBody>
          <a:bodyPr/>
          <a:lstStyle/>
          <a:p>
            <a:r>
              <a:rPr lang="en-US" dirty="0"/>
              <a:t>Receivers collect signal from entire channel</a:t>
            </a:r>
          </a:p>
          <a:p>
            <a:pPr lvl="1"/>
            <a:r>
              <a:rPr lang="en-US" dirty="0"/>
              <a:t>And then can split it apart to gain the data on each subcarrier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Tradeoffs</a:t>
            </a:r>
          </a:p>
          <a:p>
            <a:pPr lvl="1"/>
            <a:r>
              <a:rPr lang="en-US" dirty="0"/>
              <a:t>Benefits: more throughput, still robust against narrowband interference</a:t>
            </a:r>
          </a:p>
          <a:p>
            <a:pPr lvl="1"/>
            <a:r>
              <a:rPr lang="en-US" dirty="0"/>
              <a:t>Costs: more complicated and sensitive radio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B4462-0D0A-4E2E-AE7B-D0B0272E4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7CA94C-7197-400D-B2A1-2AF06C0B9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883" y="2187430"/>
            <a:ext cx="5868219" cy="20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39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D1958-A5BC-4853-9902-4F4C48B7D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802.11a (1999)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6B121-5956-40C3-BD5B-AE078D618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Applied OFDM techniques on the 5 GHz band</a:t>
            </a:r>
          </a:p>
          <a:p>
            <a:pPr lvl="1"/>
            <a:r>
              <a:rPr lang="en-US" dirty="0"/>
              <a:t>Enabled more data throughput 54 Mbps (compare to 11 Mbps for 802.11b)</a:t>
            </a:r>
          </a:p>
          <a:p>
            <a:pPr lvl="1"/>
            <a:endParaRPr lang="en-US" dirty="0"/>
          </a:p>
          <a:p>
            <a:r>
              <a:rPr lang="en-US" dirty="0"/>
              <a:t>Multiple rates available</a:t>
            </a:r>
          </a:p>
          <a:p>
            <a:pPr lvl="1"/>
            <a:r>
              <a:rPr lang="en-US" dirty="0"/>
              <a:t>BPSK/QPSK/QAM over OFDM</a:t>
            </a:r>
          </a:p>
          <a:p>
            <a:pPr lvl="1"/>
            <a:r>
              <a:rPr lang="en-US" dirty="0"/>
              <a:t>Quadrature Amplitude Modulation (QAM)</a:t>
            </a:r>
          </a:p>
          <a:p>
            <a:pPr lvl="1"/>
            <a:r>
              <a:rPr lang="en-US" dirty="0"/>
              <a:t>2, 4, 16, 64 bits per symbol</a:t>
            </a:r>
          </a:p>
          <a:p>
            <a:pPr lvl="1"/>
            <a:endParaRPr lang="en-US" dirty="0"/>
          </a:p>
          <a:p>
            <a:r>
              <a:rPr lang="en-US" dirty="0"/>
              <a:t>Never reached widespread adoption</a:t>
            </a:r>
          </a:p>
          <a:p>
            <a:pPr lvl="1"/>
            <a:r>
              <a:rPr lang="en-US" dirty="0"/>
              <a:t>Regulatory hurdles in some regions</a:t>
            </a:r>
          </a:p>
          <a:p>
            <a:pPr lvl="1"/>
            <a:r>
              <a:rPr lang="en-US" dirty="0"/>
              <a:t>More complicated hardware delayed it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11F032-9014-4CC9-B485-A2A85506F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02A700-598A-45D1-8FAF-D31FAD8F0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547" y="2347729"/>
            <a:ext cx="4222848" cy="371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89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D1958-A5BC-4853-9902-4F4C48B7D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802.11a channels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6B121-5956-40C3-BD5B-AE078D618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802.11a did promote the use of 5 GHz band</a:t>
            </a:r>
          </a:p>
          <a:p>
            <a:pPr lvl="1"/>
            <a:r>
              <a:rPr lang="en-US" dirty="0"/>
              <a:t>Several 20 MHz channels with no overlap (9ish in the US)</a:t>
            </a:r>
          </a:p>
          <a:p>
            <a:pPr lvl="2"/>
            <a:r>
              <a:rPr lang="en-US" dirty="0"/>
              <a:t>Big increase from “three” channels of 2.4 GHz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Various regional rules on a number of different channels</a:t>
            </a:r>
          </a:p>
          <a:p>
            <a:pPr lvl="2"/>
            <a:r>
              <a:rPr lang="en-US" dirty="0"/>
              <a:t>Needs to avoid frequencies in use by existing radar deployments</a:t>
            </a:r>
          </a:p>
          <a:p>
            <a:pPr lvl="2"/>
            <a:r>
              <a:rPr lang="en-US" dirty="0"/>
              <a:t>Orange channels aren’t usually used in the US at least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11F032-9014-4CC9-B485-A2A85506F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BB1417D-086C-4BC8-AEA2-CFE81FBD4308}"/>
              </a:ext>
            </a:extLst>
          </p:cNvPr>
          <p:cNvGrpSpPr/>
          <p:nvPr/>
        </p:nvGrpSpPr>
        <p:grpSpPr>
          <a:xfrm>
            <a:off x="1155138" y="3969478"/>
            <a:ext cx="9877712" cy="2202722"/>
            <a:chOff x="1029773" y="2533197"/>
            <a:chExt cx="9877712" cy="2202722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7C0026E9-60E7-431B-8B74-65142587B4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97" r="1359" b="44350"/>
            <a:stretch/>
          </p:blipFill>
          <p:spPr bwMode="auto">
            <a:xfrm>
              <a:off x="1029773" y="2533197"/>
              <a:ext cx="9877712" cy="2202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BCBC65A-A324-47A0-8F92-3080D388DBB2}"/>
                </a:ext>
              </a:extLst>
            </p:cNvPr>
            <p:cNvSpPr/>
            <p:nvPr/>
          </p:nvSpPr>
          <p:spPr>
            <a:xfrm>
              <a:off x="10805885" y="3554819"/>
              <a:ext cx="101600" cy="1181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118605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E9B5B0-6A7F-6E05-3E3F-DD5B69DF9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E0D12B-8F85-F494-0855-2D96A3791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6F6F7-3E24-9328-6DDA-7AE6AD1F5F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8F6D45-DF27-59D5-3231-875AFF065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Walking through PHY changes by amendment</a:t>
            </a:r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93883E57-212B-2461-C4A3-B91BA08831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777170"/>
              </p:ext>
            </p:extLst>
          </p:nvPr>
        </p:nvGraphicFramePr>
        <p:xfrm>
          <a:off x="1330157" y="1645920"/>
          <a:ext cx="9531687" cy="356616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449134">
                  <a:extLst>
                    <a:ext uri="{9D8B030D-6E8A-4147-A177-3AD203B41FA5}">
                      <a16:colId xmlns:a16="http://schemas.microsoft.com/office/drawing/2014/main" val="2408432903"/>
                    </a:ext>
                  </a:extLst>
                </a:gridCol>
                <a:gridCol w="1326523">
                  <a:extLst>
                    <a:ext uri="{9D8B030D-6E8A-4147-A177-3AD203B41FA5}">
                      <a16:colId xmlns:a16="http://schemas.microsoft.com/office/drawing/2014/main" val="1423973458"/>
                    </a:ext>
                  </a:extLst>
                </a:gridCol>
                <a:gridCol w="811369">
                  <a:extLst>
                    <a:ext uri="{9D8B030D-6E8A-4147-A177-3AD203B41FA5}">
                      <a16:colId xmlns:a16="http://schemas.microsoft.com/office/drawing/2014/main" val="58224141"/>
                    </a:ext>
                  </a:extLst>
                </a:gridCol>
                <a:gridCol w="1738648">
                  <a:extLst>
                    <a:ext uri="{9D8B030D-6E8A-4147-A177-3AD203B41FA5}">
                      <a16:colId xmlns:a16="http://schemas.microsoft.com/office/drawing/2014/main" val="1518310121"/>
                    </a:ext>
                  </a:extLst>
                </a:gridCol>
                <a:gridCol w="2550017">
                  <a:extLst>
                    <a:ext uri="{9D8B030D-6E8A-4147-A177-3AD203B41FA5}">
                      <a16:colId xmlns:a16="http://schemas.microsoft.com/office/drawing/2014/main" val="436619150"/>
                    </a:ext>
                  </a:extLst>
                </a:gridCol>
                <a:gridCol w="1622738">
                  <a:extLst>
                    <a:ext uri="{9D8B030D-6E8A-4147-A177-3AD203B41FA5}">
                      <a16:colId xmlns:a16="http://schemas.microsoft.com/office/drawing/2014/main" val="2654513425"/>
                    </a:ext>
                  </a:extLst>
                </a:gridCol>
                <a:gridCol w="1033258">
                  <a:extLst>
                    <a:ext uri="{9D8B030D-6E8A-4147-A177-3AD203B41FA5}">
                      <a16:colId xmlns:a16="http://schemas.microsoft.com/office/drawing/2014/main" val="33808977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Max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343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DSSS/FHSS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2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602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2.4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DSSS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11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11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5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54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254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802.11g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2003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 GHz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54 Mbps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38 m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708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2.4/5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 + MIMO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600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112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 + MU-MIMO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3400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501609"/>
                  </a:ext>
                </a:extLst>
              </a:tr>
              <a:tr h="298021">
                <a:tc>
                  <a:txBody>
                    <a:bodyPr/>
                    <a:lstStyle/>
                    <a:p>
                      <a:r>
                        <a:rPr lang="en-US" sz="2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2.4/5/[6]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OFDMA + MU-MIMO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9600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080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2.4/5/6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OFDMA + MU-MIMO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23000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080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65945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80D51-470C-472B-875F-1715B327C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802.11g (2003)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C3B01-0569-4A93-A606-0820FD0F5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Applies OFDM to 2.4 GHz band</a:t>
            </a:r>
          </a:p>
          <a:p>
            <a:pPr lvl="1"/>
            <a:r>
              <a:rPr lang="en-US" dirty="0"/>
              <a:t>Increases throughput from 11 Mbps to 54 Mbps</a:t>
            </a:r>
          </a:p>
          <a:p>
            <a:pPr lvl="1"/>
            <a:r>
              <a:rPr lang="en-US" dirty="0"/>
              <a:t>Repeats rate choices of 802.11a but on more support 2.4 GHz band</a:t>
            </a:r>
          </a:p>
          <a:p>
            <a:pPr lvl="1"/>
            <a:endParaRPr lang="en-US" dirty="0"/>
          </a:p>
          <a:p>
            <a:r>
              <a:rPr lang="en-US" dirty="0"/>
              <a:t>Same 2.4 GHz channels as 802.11b, but 20 MHz bandwidth</a:t>
            </a:r>
          </a:p>
          <a:p>
            <a:pPr lvl="1"/>
            <a:r>
              <a:rPr lang="en-US" dirty="0"/>
              <a:t>Still 1, 6, 11 in US</a:t>
            </a:r>
          </a:p>
          <a:p>
            <a:pPr lvl="1"/>
            <a:r>
              <a:rPr lang="en-US" dirty="0"/>
              <a:t>1, 5, 9, 13 in other regions</a:t>
            </a:r>
          </a:p>
          <a:p>
            <a:pPr lvl="1"/>
            <a:endParaRPr lang="en-US" dirty="0"/>
          </a:p>
          <a:p>
            <a:r>
              <a:rPr lang="en-US" dirty="0"/>
              <a:t>Backwards compatible with 802.11b</a:t>
            </a:r>
          </a:p>
          <a:p>
            <a:pPr lvl="1"/>
            <a:r>
              <a:rPr lang="en-US" dirty="0"/>
              <a:t>Capable of DSSS communication when required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4B2F38-6E34-4C39-B954-DE072A347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849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BD8E6-8BA8-45ED-9D4A-57B23D18D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of supporting 802.11b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C6CFB-D15F-4FD4-92E6-4E66CF0E5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802.11g uses a completely different PHY layer than 802.11b</a:t>
            </a:r>
          </a:p>
          <a:p>
            <a:pPr lvl="1"/>
            <a:r>
              <a:rPr lang="en-US" dirty="0"/>
              <a:t>DSSS -&gt; OFDM</a:t>
            </a:r>
          </a:p>
          <a:p>
            <a:pPr lvl="1"/>
            <a:r>
              <a:rPr lang="en-US" dirty="0"/>
              <a:t>Unintelligible to old receivers creating an interoperability problem</a:t>
            </a:r>
          </a:p>
          <a:p>
            <a:pPr lvl="1"/>
            <a:endParaRPr lang="en-US" dirty="0"/>
          </a:p>
          <a:p>
            <a:r>
              <a:rPr lang="en-US" dirty="0"/>
              <a:t>Interoperability mode: send part of message in old format</a:t>
            </a:r>
          </a:p>
          <a:p>
            <a:pPr lvl="1"/>
            <a:r>
              <a:rPr lang="en-US" dirty="0"/>
              <a:t>DSSS header with OFDM payload</a:t>
            </a:r>
          </a:p>
          <a:p>
            <a:pPr lvl="1"/>
            <a:r>
              <a:rPr lang="en-US" dirty="0"/>
              <a:t>Adds overhead and slows down the entire network</a:t>
            </a:r>
          </a:p>
          <a:p>
            <a:pPr lvl="2"/>
            <a:r>
              <a:rPr lang="en-US" dirty="0"/>
              <a:t>Starting with 802.11n, routers don’t support 802.11b by default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F618E6-34AD-4154-AA3B-11DF53E4F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3DBF0A-31F1-454C-83DA-66FED751F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082" y="5111726"/>
            <a:ext cx="4222916" cy="60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125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</a:t>
            </a:r>
            <a:r>
              <a:rPr lang="en-US" dirty="0" err="1"/>
              <a:t>WiFi</a:t>
            </a:r>
            <a:r>
              <a:rPr lang="en-US" dirty="0"/>
              <a:t> physical layers</a:t>
            </a:r>
          </a:p>
          <a:p>
            <a:pPr lvl="1"/>
            <a:r>
              <a:rPr lang="en-US" dirty="0"/>
              <a:t>Get a feel for what choices are leading to more throughput</a:t>
            </a:r>
          </a:p>
          <a:p>
            <a:pPr lvl="1"/>
            <a:r>
              <a:rPr lang="en-US" dirty="0"/>
              <a:t>Think a little about what the costs of that are</a:t>
            </a:r>
          </a:p>
          <a:p>
            <a:pPr lvl="1"/>
            <a:endParaRPr lang="en-US" dirty="0"/>
          </a:p>
          <a:p>
            <a:r>
              <a:rPr lang="en-US" dirty="0"/>
              <a:t>Explore how </a:t>
            </a:r>
            <a:r>
              <a:rPr lang="en-US" dirty="0" err="1"/>
              <a:t>WiFi</a:t>
            </a:r>
            <a:r>
              <a:rPr lang="en-US" dirty="0"/>
              <a:t> has continuously improved over 30 years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C18DA-83B1-D24E-AF80-0692EC3E5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Truth or Fiction: </a:t>
            </a:r>
            <a:br>
              <a:rPr lang="en-US" dirty="0"/>
            </a:br>
            <a:r>
              <a:rPr lang="en-US" dirty="0"/>
              <a:t>“An 802.11b device slows your whole network to b speed”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439E6-31E2-C94D-AD1A-49914ECE1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Aka, should you have followed all the blogs telling you to do this?: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A: ”Sort of”, and “no”</a:t>
            </a:r>
          </a:p>
          <a:p>
            <a:pPr lvl="1"/>
            <a:r>
              <a:rPr lang="en-US" dirty="0"/>
              <a:t>When </a:t>
            </a:r>
            <a:r>
              <a:rPr lang="en-US" i="1" dirty="0"/>
              <a:t>active</a:t>
            </a:r>
            <a:r>
              <a:rPr lang="en-US" dirty="0"/>
              <a:t>, </a:t>
            </a:r>
            <a:r>
              <a:rPr lang="en-US" b="1" dirty="0"/>
              <a:t>b</a:t>
            </a:r>
            <a:r>
              <a:rPr lang="en-US" dirty="0"/>
              <a:t> devices slow networks simply because they occupy the channel</a:t>
            </a:r>
          </a:p>
          <a:p>
            <a:pPr lvl="1"/>
            <a:r>
              <a:rPr lang="en-US" dirty="0"/>
              <a:t>Cutting off your </a:t>
            </a:r>
            <a:r>
              <a:rPr lang="en-US" b="1" dirty="0"/>
              <a:t>b</a:t>
            </a:r>
            <a:r>
              <a:rPr lang="en-US" dirty="0"/>
              <a:t> devices doesn’t cut off your neighbor’s</a:t>
            </a:r>
          </a:p>
          <a:p>
            <a:pPr lvl="2"/>
            <a:r>
              <a:rPr lang="en-US" i="1" dirty="0"/>
              <a:t>Contention</a:t>
            </a:r>
            <a:r>
              <a:rPr lang="en-US" dirty="0"/>
              <a:t> [without coordination] is the bigger problem</a:t>
            </a:r>
          </a:p>
          <a:p>
            <a:pPr lvl="1"/>
            <a:r>
              <a:rPr lang="en-US" dirty="0"/>
              <a:t>On own network, routers are “</a:t>
            </a:r>
            <a:r>
              <a:rPr lang="en-US" b="1" dirty="0"/>
              <a:t>b</a:t>
            </a:r>
            <a:r>
              <a:rPr lang="en-US" dirty="0"/>
              <a:t>-aware”, and can schedule around efficiently</a:t>
            </a:r>
          </a:p>
          <a:p>
            <a:pPr lvl="2"/>
            <a:r>
              <a:rPr lang="en-US" dirty="0"/>
              <a:t>At cost of “talking </a:t>
            </a:r>
            <a:r>
              <a:rPr lang="en-US" b="1" dirty="0"/>
              <a:t>b</a:t>
            </a:r>
            <a:r>
              <a:rPr lang="en-US" dirty="0"/>
              <a:t>” to everyone a little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8FE3D6-BA5E-364F-9E1E-94F0F294C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30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7AF537-6BC4-304B-8064-52147BD65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618" y="1844023"/>
            <a:ext cx="4532705" cy="149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2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77C2B-99D9-44DE-9EF9-BBCCD356F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</a:t>
            </a:r>
            <a:r>
              <a:rPr lang="en-US" dirty="0" err="1"/>
              <a:t>WiFi</a:t>
            </a:r>
            <a:r>
              <a:rPr lang="en-US" dirty="0"/>
              <a:t> hardware is in high demand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6D590-0285-4C14-8A28-378DC5083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Typically, standards lead hardware by several years</a:t>
            </a:r>
          </a:p>
          <a:p>
            <a:pPr lvl="1"/>
            <a:r>
              <a:rPr lang="en-US" dirty="0"/>
              <a:t>BLE 5.2 was out while BLE 5.0 was just being adopted in phones</a:t>
            </a:r>
          </a:p>
          <a:p>
            <a:endParaRPr lang="en-US" dirty="0"/>
          </a:p>
          <a:p>
            <a:r>
              <a:rPr lang="en-US" dirty="0"/>
              <a:t>Development of 802.11g hardware started </a:t>
            </a:r>
            <a:r>
              <a:rPr lang="en-US" i="1" dirty="0"/>
              <a:t>before</a:t>
            </a:r>
            <a:r>
              <a:rPr lang="en-US" dirty="0"/>
              <a:t> finalization of standard</a:t>
            </a:r>
          </a:p>
          <a:p>
            <a:pPr lvl="1"/>
            <a:r>
              <a:rPr lang="en-US" dirty="0"/>
              <a:t>Demand for increased performance was already high in 2003</a:t>
            </a:r>
          </a:p>
          <a:p>
            <a:endParaRPr lang="en-US" dirty="0"/>
          </a:p>
          <a:p>
            <a:r>
              <a:rPr lang="en-US" dirty="0"/>
              <a:t>Phenomena continues in modern </a:t>
            </a:r>
            <a:r>
              <a:rPr lang="en-US" dirty="0" err="1"/>
              <a:t>WiFi</a:t>
            </a:r>
            <a:r>
              <a:rPr lang="en-US" dirty="0"/>
              <a:t> and Cellular protocols</a:t>
            </a:r>
          </a:p>
          <a:p>
            <a:pPr lvl="1"/>
            <a:r>
              <a:rPr lang="en-US" dirty="0"/>
              <a:t>Hardware supports some features as soon as it’s clear they’ll exist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3B0728-88DD-42AE-9B18-2C336C72A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6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3DE22-E981-9745-7A9C-FA2043AE8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34CB07-8B88-39C0-22C8-6737850CD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F4631-6636-F09A-2F3F-20EC74CD01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E7D7A-8921-8274-5B18-86EC29882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Walking through PHY changes by amendment</a:t>
            </a:r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678E07C4-2015-6A2D-0AD0-700F86A10C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171178"/>
              </p:ext>
            </p:extLst>
          </p:nvPr>
        </p:nvGraphicFramePr>
        <p:xfrm>
          <a:off x="1330157" y="1645920"/>
          <a:ext cx="9531687" cy="356616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449134">
                  <a:extLst>
                    <a:ext uri="{9D8B030D-6E8A-4147-A177-3AD203B41FA5}">
                      <a16:colId xmlns:a16="http://schemas.microsoft.com/office/drawing/2014/main" val="2408432903"/>
                    </a:ext>
                  </a:extLst>
                </a:gridCol>
                <a:gridCol w="1326523">
                  <a:extLst>
                    <a:ext uri="{9D8B030D-6E8A-4147-A177-3AD203B41FA5}">
                      <a16:colId xmlns:a16="http://schemas.microsoft.com/office/drawing/2014/main" val="1423973458"/>
                    </a:ext>
                  </a:extLst>
                </a:gridCol>
                <a:gridCol w="811369">
                  <a:extLst>
                    <a:ext uri="{9D8B030D-6E8A-4147-A177-3AD203B41FA5}">
                      <a16:colId xmlns:a16="http://schemas.microsoft.com/office/drawing/2014/main" val="58224141"/>
                    </a:ext>
                  </a:extLst>
                </a:gridCol>
                <a:gridCol w="1738648">
                  <a:extLst>
                    <a:ext uri="{9D8B030D-6E8A-4147-A177-3AD203B41FA5}">
                      <a16:colId xmlns:a16="http://schemas.microsoft.com/office/drawing/2014/main" val="1518310121"/>
                    </a:ext>
                  </a:extLst>
                </a:gridCol>
                <a:gridCol w="2550017">
                  <a:extLst>
                    <a:ext uri="{9D8B030D-6E8A-4147-A177-3AD203B41FA5}">
                      <a16:colId xmlns:a16="http://schemas.microsoft.com/office/drawing/2014/main" val="436619150"/>
                    </a:ext>
                  </a:extLst>
                </a:gridCol>
                <a:gridCol w="1622738">
                  <a:extLst>
                    <a:ext uri="{9D8B030D-6E8A-4147-A177-3AD203B41FA5}">
                      <a16:colId xmlns:a16="http://schemas.microsoft.com/office/drawing/2014/main" val="2654513425"/>
                    </a:ext>
                  </a:extLst>
                </a:gridCol>
                <a:gridCol w="1033258">
                  <a:extLst>
                    <a:ext uri="{9D8B030D-6E8A-4147-A177-3AD203B41FA5}">
                      <a16:colId xmlns:a16="http://schemas.microsoft.com/office/drawing/2014/main" val="33808977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Max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343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DSSS/FHSS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2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602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2.4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DSSS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11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11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5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54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254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54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38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708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802.11n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2009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2.4/5 GHz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 + MIMO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600 Mbps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70 m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112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 + MU-MIMO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3400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501609"/>
                  </a:ext>
                </a:extLst>
              </a:tr>
              <a:tr h="298021">
                <a:tc>
                  <a:txBody>
                    <a:bodyPr/>
                    <a:lstStyle/>
                    <a:p>
                      <a:r>
                        <a:rPr lang="en-US" sz="2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2.4/5/[6]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OFDMA + MU-MIMO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9600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080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2.4/5/6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OFDMA + MU-MIMO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23000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080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90820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9D7FB-4037-4069-A0B1-F794F21FF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increase throughput?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C0394-542A-4B31-98E4-240F88941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Wired world</a:t>
            </a:r>
          </a:p>
          <a:p>
            <a:pPr lvl="1"/>
            <a:r>
              <a:rPr lang="en-US" dirty="0"/>
              <a:t>Add more wires in parallel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Wireless world</a:t>
            </a:r>
          </a:p>
          <a:p>
            <a:pPr lvl="1"/>
            <a:r>
              <a:rPr lang="en-US" dirty="0"/>
              <a:t>Add more antennas?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B9C219-3288-4EC9-8897-3AE1B18AC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D0CA0-7EF5-4581-B093-D112D2BE4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189" y="1098550"/>
            <a:ext cx="5611008" cy="360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193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A88E9-2860-0248-BDC0-CDED11D1A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increase throughput?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FDBE4-FD2B-8F44-9E39-2FA8CF115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Water world</a:t>
            </a:r>
          </a:p>
          <a:p>
            <a:pPr lvl="1"/>
            <a:r>
              <a:rPr lang="en-US" dirty="0"/>
              <a:t>Fatter pipes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Wireless world</a:t>
            </a:r>
          </a:p>
          <a:p>
            <a:pPr lvl="1"/>
            <a:r>
              <a:rPr lang="en-US" dirty="0"/>
              <a:t>Fatter channels</a:t>
            </a:r>
            <a:br>
              <a:rPr lang="en-US" dirty="0"/>
            </a:br>
            <a:r>
              <a:rPr lang="en-US" dirty="0"/>
              <a:t>(with more bandwidth)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158F1-A123-2545-96B0-3483F0F1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34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52918BD-E7BE-C34C-B483-82376995F4D0}"/>
              </a:ext>
            </a:extLst>
          </p:cNvPr>
          <p:cNvGrpSpPr/>
          <p:nvPr/>
        </p:nvGrpSpPr>
        <p:grpSpPr>
          <a:xfrm>
            <a:off x="4959303" y="1200866"/>
            <a:ext cx="5905023" cy="2851612"/>
            <a:chOff x="3746977" y="996901"/>
            <a:chExt cx="4428767" cy="213870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E2C277A-060B-C444-B1F1-3FAAA6D69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89039" y="996901"/>
              <a:ext cx="4086705" cy="2138709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EFB0695-55BC-EF41-BC21-102255D5D5F4}"/>
                </a:ext>
              </a:extLst>
            </p:cNvPr>
            <p:cNvSpPr/>
            <p:nvPr/>
          </p:nvSpPr>
          <p:spPr>
            <a:xfrm>
              <a:off x="3746977" y="1038154"/>
              <a:ext cx="2241311" cy="7218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FDF2A30-0E18-654E-9E3D-610DBB22F16A}"/>
              </a:ext>
            </a:extLst>
          </p:cNvPr>
          <p:cNvSpPr txBox="1"/>
          <p:nvPr/>
        </p:nvSpPr>
        <p:spPr>
          <a:xfrm>
            <a:off x="3510928" y="5005137"/>
            <a:ext cx="5219506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b="1" i="1" dirty="0">
                <a:solidFill>
                  <a:srgbClr val="C00000"/>
                </a:solidFill>
                <a:latin typeface="Seravek Light"/>
                <a:cs typeface="Seravek Light"/>
              </a:rPr>
              <a:t>802.11.n — Y NOT BOTH?</a:t>
            </a:r>
          </a:p>
        </p:txBody>
      </p:sp>
    </p:spTree>
    <p:extLst>
      <p:ext uri="{BB962C8B-B14F-4D97-AF65-F5344CB8AC3E}">
        <p14:creationId xmlns:p14="http://schemas.microsoft.com/office/powerpoint/2010/main" val="197446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0607E-7C64-461F-8EC8-340FF41AD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MIMO – Multiple In Multiple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DF9AC-7B10-4E39-BBC4-AF904AE3E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2730500"/>
            <a:ext cx="10972800" cy="3784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 x M subchannels can be used to send data simultaneously</a:t>
            </a:r>
          </a:p>
          <a:p>
            <a:pPr lvl="1"/>
            <a:r>
              <a:rPr lang="en-US" dirty="0"/>
              <a:t>Huge boost in data throughput</a:t>
            </a:r>
          </a:p>
          <a:p>
            <a:pPr lvl="1"/>
            <a:r>
              <a:rPr lang="en-US" dirty="0"/>
              <a:t>Antenna diversity adds to reliability as well</a:t>
            </a:r>
          </a:p>
          <a:p>
            <a:pPr lvl="1"/>
            <a:endParaRPr lang="en-US" dirty="0"/>
          </a:p>
          <a:p>
            <a:r>
              <a:rPr lang="en-US" dirty="0"/>
              <a:t>The signals may interfere with each other</a:t>
            </a:r>
          </a:p>
          <a:p>
            <a:pPr lvl="1"/>
            <a:r>
              <a:rPr lang="en-US" dirty="0"/>
              <a:t>But receiving all of them allows the data to be recovered</a:t>
            </a:r>
          </a:p>
          <a:p>
            <a:pPr lvl="1"/>
            <a:endParaRPr lang="en-US" dirty="0"/>
          </a:p>
          <a:p>
            <a:r>
              <a:rPr lang="en-US" dirty="0"/>
              <a:t>Beamforming</a:t>
            </a:r>
          </a:p>
          <a:p>
            <a:pPr lvl="1"/>
            <a:r>
              <a:rPr lang="en-US" dirty="0"/>
              <a:t>Use interactions between array of antennas to focus energy on the receiver</a:t>
            </a:r>
          </a:p>
          <a:p>
            <a:pPr lvl="1"/>
            <a:r>
              <a:rPr lang="en-US" dirty="0"/>
              <a:t>Way outside of the scope of this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B4153-A746-4D2D-B38F-07792FFF2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17C8D6-DD22-4EF5-B1CF-5357157EE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29" y="931882"/>
            <a:ext cx="4575341" cy="1316328"/>
          </a:xfrm>
          <a:prstGeom prst="rect">
            <a:avLst/>
          </a:prstGeom>
        </p:spPr>
      </p:pic>
      <p:pic>
        <p:nvPicPr>
          <p:cNvPr id="9" name="Picture 2" descr="Image result for wifi router">
            <a:extLst>
              <a:ext uri="{FF2B5EF4-FFF2-40B4-BE49-F238E27FC236}">
                <a16:creationId xmlns:a16="http://schemas.microsoft.com/office/drawing/2014/main" id="{9AAD37C1-FDC7-4CA3-9299-8FCABCF91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697" y="0"/>
            <a:ext cx="2730500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1802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77C2B-99D9-44DE-9EF9-BBCCD356F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Expandable bandwidth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6D590-0285-4C14-8A28-378DC5083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OFDM allows many subcarriers within a channel to be used at once</a:t>
            </a:r>
          </a:p>
          <a:p>
            <a:pPr lvl="1"/>
            <a:r>
              <a:rPr lang="en-US" dirty="0"/>
              <a:t>Throughput scales with the amount of bandwidth available</a:t>
            </a:r>
          </a:p>
          <a:p>
            <a:pPr lvl="1"/>
            <a:r>
              <a:rPr lang="en-US" dirty="0"/>
              <a:t>Allow larger 40 MHz channels to be used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3B0728-88DD-42AE-9B18-2C336C72A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2FE87E4-B214-432D-90FD-AF545DD878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08"/>
          <a:stretch/>
        </p:blipFill>
        <p:spPr bwMode="auto">
          <a:xfrm>
            <a:off x="3344444" y="3096883"/>
            <a:ext cx="5499100" cy="344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6021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CED67-0E5C-4313-A563-C78BB837A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802.11n (2009)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93CDE-C0D7-4459-BECC-4CA996050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Supports OFDM and MIMO on 2.4 GHz and 5 GHz</a:t>
            </a:r>
          </a:p>
          <a:p>
            <a:pPr lvl="1"/>
            <a:endParaRPr lang="en-US" dirty="0"/>
          </a:p>
          <a:p>
            <a:r>
              <a:rPr lang="en-US" dirty="0"/>
              <a:t>Supports 20 MHz and 40 MHz channels</a:t>
            </a:r>
          </a:p>
          <a:p>
            <a:pPr lvl="1"/>
            <a:r>
              <a:rPr lang="en-US" dirty="0"/>
              <a:t>Easier to create large channels in 5 GHz band</a:t>
            </a:r>
          </a:p>
          <a:p>
            <a:pPr lvl="1"/>
            <a:endParaRPr lang="en-US" dirty="0"/>
          </a:p>
          <a:p>
            <a:r>
              <a:rPr lang="en-US" dirty="0"/>
              <a:t>Backwards compatible with 802.11g (tries not to be with 802.11b)</a:t>
            </a:r>
          </a:p>
          <a:p>
            <a:pPr lvl="1"/>
            <a:endParaRPr lang="en-US" dirty="0"/>
          </a:p>
          <a:p>
            <a:r>
              <a:rPr lang="en-US" dirty="0"/>
              <a:t>Wildly successful</a:t>
            </a:r>
          </a:p>
          <a:p>
            <a:pPr lvl="1"/>
            <a:r>
              <a:rPr lang="en-US" dirty="0"/>
              <a:t>Still the 2.4 GHz band protocol (802.11ac is 5 GHz only)</a:t>
            </a:r>
          </a:p>
          <a:p>
            <a:pPr lvl="1"/>
            <a:r>
              <a:rPr lang="en-US" dirty="0"/>
              <a:t>A little less than half of the networks visible to me are still 802.11n</a:t>
            </a:r>
          </a:p>
          <a:p>
            <a:pPr lvl="1"/>
            <a:r>
              <a:rPr lang="en-US" dirty="0"/>
              <a:t>My apartment “building </a:t>
            </a:r>
            <a:r>
              <a:rPr lang="en-US" dirty="0" err="1"/>
              <a:t>WiFi</a:t>
            </a:r>
            <a:r>
              <a:rPr lang="en-US" dirty="0"/>
              <a:t>” was still 802.11g…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AE387-8574-41BC-803D-0B6C6ECEE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880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CED67-0E5C-4313-A563-C78BB837A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802.11n modulation and coding schemes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AE387-8574-41BC-803D-0B6C6ECEE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FD45B6-9365-456B-9F6B-FFA9EF2C4A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837"/>
          <a:stretch/>
        </p:blipFill>
        <p:spPr>
          <a:xfrm>
            <a:off x="607596" y="914401"/>
            <a:ext cx="5454386" cy="55625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2B490F-C2EB-4B08-92C9-B2C5AF968A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163"/>
          <a:stretch/>
        </p:blipFill>
        <p:spPr>
          <a:xfrm>
            <a:off x="6126008" y="1765299"/>
            <a:ext cx="5454386" cy="28448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876C98-7112-4788-ADC4-B49C28D1EB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62" b="89728"/>
          <a:stretch/>
        </p:blipFill>
        <p:spPr>
          <a:xfrm>
            <a:off x="6126008" y="1041399"/>
            <a:ext cx="5454386" cy="7238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82F4284-CF4C-40AC-97B2-53EC96403520}"/>
              </a:ext>
            </a:extLst>
          </p:cNvPr>
          <p:cNvSpPr txBox="1"/>
          <p:nvPr/>
        </p:nvSpPr>
        <p:spPr>
          <a:xfrm>
            <a:off x="6400800" y="5170270"/>
            <a:ext cx="459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MCS – Modulation and Coding Scheme</a:t>
            </a:r>
          </a:p>
          <a:p>
            <a:r>
              <a:rPr lang="en-US" dirty="0"/>
              <a:t>GI – Guard Interval: delay between transmitted symbols</a:t>
            </a:r>
          </a:p>
        </p:txBody>
      </p:sp>
    </p:spTree>
    <p:extLst>
      <p:ext uri="{BB962C8B-B14F-4D97-AF65-F5344CB8AC3E}">
        <p14:creationId xmlns:p14="http://schemas.microsoft.com/office/powerpoint/2010/main" val="6251635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62E6A-CF0B-D910-BB44-5F9BE237B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2160D-EB4C-3FD7-D897-89C49EFDA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much bandwidth is acceptable to use?</a:t>
            </a:r>
          </a:p>
          <a:p>
            <a:pPr lvl="1"/>
            <a:r>
              <a:rPr lang="en-US" dirty="0"/>
              <a:t>Is it okay for a WiFi network to use</a:t>
            </a:r>
            <a:br>
              <a:rPr lang="en-US" dirty="0"/>
            </a:br>
            <a:r>
              <a:rPr lang="en-US" dirty="0"/>
              <a:t>the entire 2.4 GHz spectrum?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D32BCE-54BF-D4F1-917A-D41DDBDFC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413B66F-1E4B-0EB9-2153-AA7E7FFC95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08"/>
          <a:stretch/>
        </p:blipFill>
        <p:spPr bwMode="auto">
          <a:xfrm>
            <a:off x="7920507" y="408904"/>
            <a:ext cx="3782284" cy="236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780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WiFi Overview</a:t>
            </a:r>
          </a:p>
          <a:p>
            <a:pPr lvl="1"/>
            <a:endParaRPr lang="en-US" b="1" dirty="0"/>
          </a:p>
          <a:p>
            <a:r>
              <a:rPr lang="en-US" dirty="0" err="1"/>
              <a:t>WiFi</a:t>
            </a:r>
            <a:r>
              <a:rPr lang="en-US" dirty="0"/>
              <a:t> PHY</a:t>
            </a:r>
          </a:p>
          <a:p>
            <a:pPr lvl="1"/>
            <a:r>
              <a:rPr lang="en-US" dirty="0"/>
              <a:t>802.11/802.11b</a:t>
            </a:r>
          </a:p>
          <a:p>
            <a:pPr lvl="1"/>
            <a:r>
              <a:rPr lang="en-US" dirty="0"/>
              <a:t>802.11a/802.11g</a:t>
            </a:r>
          </a:p>
          <a:p>
            <a:pPr lvl="1"/>
            <a:r>
              <a:rPr lang="en-US" dirty="0"/>
              <a:t>802.11n/802.11ac</a:t>
            </a:r>
          </a:p>
          <a:p>
            <a:pPr lvl="1"/>
            <a:r>
              <a:rPr lang="en-US" dirty="0"/>
              <a:t>802.11ax</a:t>
            </a:r>
          </a:p>
          <a:p>
            <a:pPr lvl="1"/>
            <a:r>
              <a:rPr lang="en-US" dirty="0"/>
              <a:t>802.11be and Beyond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Real-World </a:t>
            </a:r>
            <a:r>
              <a:rPr lang="en-US" dirty="0" err="1"/>
              <a:t>WiFi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62E6A-CF0B-D910-BB44-5F9BE237B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2160D-EB4C-3FD7-D897-89C49EFDA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much bandwidth is acceptable to use?</a:t>
            </a:r>
          </a:p>
          <a:p>
            <a:pPr lvl="1"/>
            <a:r>
              <a:rPr lang="en-US" dirty="0"/>
              <a:t>Is it okay for a WiFi network to use</a:t>
            </a:r>
            <a:br>
              <a:rPr lang="en-US" dirty="0"/>
            </a:br>
            <a:r>
              <a:rPr lang="en-US" dirty="0"/>
              <a:t>the entire 2.4 GHz spectrum?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Maybe. At least the range is pretty short!</a:t>
            </a:r>
          </a:p>
          <a:p>
            <a:pPr lvl="2"/>
            <a:r>
              <a:rPr lang="en-US" dirty="0"/>
              <a:t>Only next-door neighbor’s network interfere with your network</a:t>
            </a:r>
          </a:p>
          <a:p>
            <a:pPr lvl="2"/>
            <a:r>
              <a:rPr lang="en-US" dirty="0"/>
              <a:t>Someone further away isn’t affected at all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Need to share with neighbors nearby though</a:t>
            </a:r>
          </a:p>
          <a:p>
            <a:pPr lvl="2"/>
            <a:r>
              <a:rPr lang="en-US" dirty="0"/>
              <a:t>Theoretically better to have separate allocations than to overlap and deal with the collisions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D32BCE-54BF-D4F1-917A-D41DDBDFC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41F88BC-0B00-A31C-5D2F-B9B652A7BB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08"/>
          <a:stretch/>
        </p:blipFill>
        <p:spPr bwMode="auto">
          <a:xfrm>
            <a:off x="7920507" y="408904"/>
            <a:ext cx="3782284" cy="236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6726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94B18D-5FE0-9119-C0AE-E71055C00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B3FA2B-7EC3-811A-6CE8-E6F009E3D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EA74C-6EDB-908B-FC86-66572D8E8E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FD3362-BEC2-AD09-85CF-3158D9ABE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Walking through PHY changes by amendment</a:t>
            </a:r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E6F9054A-34C3-C05A-0447-22002A2162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141234"/>
              </p:ext>
            </p:extLst>
          </p:nvPr>
        </p:nvGraphicFramePr>
        <p:xfrm>
          <a:off x="1330157" y="1645920"/>
          <a:ext cx="9531687" cy="356616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356975">
                  <a:extLst>
                    <a:ext uri="{9D8B030D-6E8A-4147-A177-3AD203B41FA5}">
                      <a16:colId xmlns:a16="http://schemas.microsoft.com/office/drawing/2014/main" val="2408432903"/>
                    </a:ext>
                  </a:extLst>
                </a:gridCol>
                <a:gridCol w="1416676">
                  <a:extLst>
                    <a:ext uri="{9D8B030D-6E8A-4147-A177-3AD203B41FA5}">
                      <a16:colId xmlns:a16="http://schemas.microsoft.com/office/drawing/2014/main" val="1423973458"/>
                    </a:ext>
                  </a:extLst>
                </a:gridCol>
                <a:gridCol w="813375">
                  <a:extLst>
                    <a:ext uri="{9D8B030D-6E8A-4147-A177-3AD203B41FA5}">
                      <a16:colId xmlns:a16="http://schemas.microsoft.com/office/drawing/2014/main" val="58224141"/>
                    </a:ext>
                  </a:extLst>
                </a:gridCol>
                <a:gridCol w="1738648">
                  <a:extLst>
                    <a:ext uri="{9D8B030D-6E8A-4147-A177-3AD203B41FA5}">
                      <a16:colId xmlns:a16="http://schemas.microsoft.com/office/drawing/2014/main" val="1518310121"/>
                    </a:ext>
                  </a:extLst>
                </a:gridCol>
                <a:gridCol w="2550017">
                  <a:extLst>
                    <a:ext uri="{9D8B030D-6E8A-4147-A177-3AD203B41FA5}">
                      <a16:colId xmlns:a16="http://schemas.microsoft.com/office/drawing/2014/main" val="436619150"/>
                    </a:ext>
                  </a:extLst>
                </a:gridCol>
                <a:gridCol w="1622738">
                  <a:extLst>
                    <a:ext uri="{9D8B030D-6E8A-4147-A177-3AD203B41FA5}">
                      <a16:colId xmlns:a16="http://schemas.microsoft.com/office/drawing/2014/main" val="2654513425"/>
                    </a:ext>
                  </a:extLst>
                </a:gridCol>
                <a:gridCol w="1033258">
                  <a:extLst>
                    <a:ext uri="{9D8B030D-6E8A-4147-A177-3AD203B41FA5}">
                      <a16:colId xmlns:a16="http://schemas.microsoft.com/office/drawing/2014/main" val="33808977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Max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343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DSSS/FHSS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2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602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2.4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DSSS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11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11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5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54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254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54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38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708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2.4/5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 + MIMO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600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112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802.11ac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2013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 GHz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 + MU-MIMO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3400 Mbps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501609"/>
                  </a:ext>
                </a:extLst>
              </a:tr>
              <a:tr h="298021">
                <a:tc>
                  <a:txBody>
                    <a:bodyPr/>
                    <a:lstStyle/>
                    <a:p>
                      <a:r>
                        <a:rPr lang="en-US" sz="2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2.4/5/[6]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OFDMA + MU-MIMO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9600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080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2.4/5/6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OFDMA + MU-MIMO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23000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080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02964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38823-F95A-214B-93F2-6A2CE3E0E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”The MIMO Gap”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E9AA0-EE45-8447-BAD4-AAB4E2ADD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Access points have 3-4 [or more now] antennas</a:t>
            </a:r>
          </a:p>
          <a:p>
            <a:r>
              <a:rPr lang="en-US" dirty="0"/>
              <a:t>Client devices have 1-2 [or more now] antennas</a:t>
            </a:r>
          </a:p>
          <a:p>
            <a:pPr lvl="1"/>
            <a:r>
              <a:rPr lang="en-US" dirty="0"/>
              <a:t>While absolute numbers keep going up, trend holds</a:t>
            </a:r>
          </a:p>
          <a:p>
            <a:pPr lvl="1"/>
            <a:r>
              <a:rPr lang="en-US" b="1" dirty="0"/>
              <a:t>Asymmetric design pattern</a:t>
            </a:r>
            <a:r>
              <a:rPr lang="en-US" dirty="0"/>
              <a:t> again: More complexity in the AP than clients</a:t>
            </a:r>
          </a:p>
          <a:p>
            <a:pPr lvl="1"/>
            <a:endParaRPr lang="en-US" dirty="0"/>
          </a:p>
          <a:p>
            <a:r>
              <a:rPr lang="en-US" dirty="0"/>
              <a:t>Original MIMO was one</a:t>
            </a:r>
            <a:br>
              <a:rPr lang="en-US" dirty="0"/>
            </a:br>
            <a:r>
              <a:rPr lang="en-US" dirty="0"/>
              <a:t>device at a time</a:t>
            </a:r>
            <a:br>
              <a:rPr lang="en-US" dirty="0"/>
            </a:br>
            <a:endParaRPr lang="en-US" dirty="0"/>
          </a:p>
          <a:p>
            <a:r>
              <a:rPr lang="en-US" dirty="0"/>
              <a:t>Now expand to be multiple</a:t>
            </a:r>
            <a:br>
              <a:rPr lang="en-US" dirty="0"/>
            </a:br>
            <a:r>
              <a:rPr lang="en-US" dirty="0"/>
              <a:t>devices simultaneously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B29E30-22C9-0D44-B4CB-6E2DD76C3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42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94517F-4B5F-4049-B82B-D08105DC0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858" y="3197846"/>
            <a:ext cx="5441244" cy="333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689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CD64D-9C82-450A-9AAF-123DFC4FA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Multi-user Multiple In Multiple Out (MU-MIMO)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3CC13-16CA-4742-8C81-CAA27B838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00" y="1143000"/>
            <a:ext cx="5166895" cy="5029200"/>
          </a:xfrm>
        </p:spPr>
        <p:txBody>
          <a:bodyPr/>
          <a:lstStyle/>
          <a:p>
            <a:r>
              <a:rPr lang="en-US" dirty="0"/>
              <a:t>Multi-user MIMO uses the same techniques to send in parallel to multiple devices</a:t>
            </a:r>
          </a:p>
          <a:p>
            <a:pPr lvl="1"/>
            <a:r>
              <a:rPr lang="en-US" dirty="0"/>
              <a:t>Devices cannot cancel out interference anymore</a:t>
            </a:r>
          </a:p>
          <a:p>
            <a:pPr lvl="1"/>
            <a:r>
              <a:rPr lang="en-US" dirty="0"/>
              <a:t>Send slower, more reliable data streams to overcome this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33AA6-5C4B-4AD5-942D-AA2979D99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4AD21E-D02C-42B3-9C55-5AFB63CA9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5" y="1143000"/>
            <a:ext cx="5476175" cy="36643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523BEB-FFBF-45F5-9599-C312B1568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1142" y="4028393"/>
            <a:ext cx="2991610" cy="259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649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9E4D1-0A77-9DC1-D5CE-C23D39B7A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data can a single device use?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468562-805F-1305-773F-5AE40078A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B8B7BD-B5BB-E9E8-A459-97E80FB25F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706"/>
          <a:stretch/>
        </p:blipFill>
        <p:spPr>
          <a:xfrm>
            <a:off x="607593" y="1143000"/>
            <a:ext cx="10972801" cy="23311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065FDC-C98B-603A-C5E9-459CC9E999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661"/>
          <a:stretch/>
        </p:blipFill>
        <p:spPr>
          <a:xfrm>
            <a:off x="2990185" y="3592156"/>
            <a:ext cx="6207616" cy="312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638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1D5F1-AAEA-44CC-9072-EC64E8656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802.11ac (2013)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88A68-4164-42A8-BBF8-A46849FBE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Update for 5 GHz band only</a:t>
            </a:r>
          </a:p>
          <a:p>
            <a:pPr lvl="1"/>
            <a:r>
              <a:rPr lang="en-US" dirty="0"/>
              <a:t>Supports Downlink MU-MIMO (from AP to device)</a:t>
            </a:r>
          </a:p>
          <a:p>
            <a:pPr lvl="1"/>
            <a:r>
              <a:rPr lang="en-US" dirty="0"/>
              <a:t>Supports channels widths up to 160 MHz</a:t>
            </a:r>
          </a:p>
          <a:p>
            <a:pPr lvl="1"/>
            <a:r>
              <a:rPr lang="en-US" dirty="0"/>
              <a:t>Engineering updates: up to 256-QAM</a:t>
            </a:r>
          </a:p>
          <a:p>
            <a:pPr lvl="1"/>
            <a:endParaRPr lang="en-US" dirty="0"/>
          </a:p>
          <a:p>
            <a:r>
              <a:rPr lang="en-US" dirty="0"/>
              <a:t>Routers apply 802.11ac to 5 GHz and 802.11n to 2.4 GHz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Still in wide use (as of 2024)</a:t>
            </a:r>
          </a:p>
          <a:p>
            <a:pPr lvl="1"/>
            <a:r>
              <a:rPr lang="en-US" dirty="0"/>
              <a:t>Northwestern </a:t>
            </a:r>
            <a:r>
              <a:rPr lang="en-US" dirty="0" err="1"/>
              <a:t>WiFi</a:t>
            </a:r>
            <a:r>
              <a:rPr lang="en-US" dirty="0"/>
              <a:t> networks are 802.11ac (</a:t>
            </a:r>
            <a:r>
              <a:rPr lang="en-US" dirty="0" err="1"/>
              <a:t>Eduroam</a:t>
            </a:r>
            <a:r>
              <a:rPr lang="en-US" dirty="0"/>
              <a:t>, Device, Guest)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315C7-F88F-4FDB-B4EA-04F2DE101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323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1D5F1-AAEA-44CC-9072-EC64E8656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802.11ac channels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315C7-F88F-4FDB-B4EA-04F2DE101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926CEB5E-DE31-47E2-8BB8-6244444FB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95" y="1439920"/>
            <a:ext cx="10401300" cy="468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8380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B3DF9475-FD40-4156-B70C-524857A4C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95" y="766091"/>
            <a:ext cx="8023225" cy="595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51D5F1-AAEA-44CC-9072-EC64E8656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802.11ac modulation and coding schemes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315C7-F88F-4FDB-B4EA-04F2DE101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33D43A-B83D-422E-95CA-846D1BA9034F}"/>
              </a:ext>
            </a:extLst>
          </p:cNvPr>
          <p:cNvSpPr txBox="1"/>
          <p:nvPr/>
        </p:nvSpPr>
        <p:spPr>
          <a:xfrm>
            <a:off x="8892757" y="5615582"/>
            <a:ext cx="2425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 spatial streams is also allowed, getting up to 3466 Mbps</a:t>
            </a:r>
          </a:p>
        </p:txBody>
      </p:sp>
    </p:spTree>
    <p:extLst>
      <p:ext uri="{BB962C8B-B14F-4D97-AF65-F5344CB8AC3E}">
        <p14:creationId xmlns:p14="http://schemas.microsoft.com/office/powerpoint/2010/main" val="29166872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D2EC40-38D9-E130-D198-DE3C6E2F9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D6014B-052A-E59B-109A-E5AA9672C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18863-85B4-5B67-1EE2-30D3FD48C2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66F298-D5F7-1973-A794-1361E51C5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Walking through PHY changes by amendment</a:t>
            </a:r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7C2DA630-8B5E-5B13-E541-5CCD778F56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158124"/>
              </p:ext>
            </p:extLst>
          </p:nvPr>
        </p:nvGraphicFramePr>
        <p:xfrm>
          <a:off x="1330157" y="1645920"/>
          <a:ext cx="9531687" cy="356616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356975">
                  <a:extLst>
                    <a:ext uri="{9D8B030D-6E8A-4147-A177-3AD203B41FA5}">
                      <a16:colId xmlns:a16="http://schemas.microsoft.com/office/drawing/2014/main" val="2408432903"/>
                    </a:ext>
                  </a:extLst>
                </a:gridCol>
                <a:gridCol w="1416676">
                  <a:extLst>
                    <a:ext uri="{9D8B030D-6E8A-4147-A177-3AD203B41FA5}">
                      <a16:colId xmlns:a16="http://schemas.microsoft.com/office/drawing/2014/main" val="1423973458"/>
                    </a:ext>
                  </a:extLst>
                </a:gridCol>
                <a:gridCol w="813375">
                  <a:extLst>
                    <a:ext uri="{9D8B030D-6E8A-4147-A177-3AD203B41FA5}">
                      <a16:colId xmlns:a16="http://schemas.microsoft.com/office/drawing/2014/main" val="58224141"/>
                    </a:ext>
                  </a:extLst>
                </a:gridCol>
                <a:gridCol w="1738648">
                  <a:extLst>
                    <a:ext uri="{9D8B030D-6E8A-4147-A177-3AD203B41FA5}">
                      <a16:colId xmlns:a16="http://schemas.microsoft.com/office/drawing/2014/main" val="1518310121"/>
                    </a:ext>
                  </a:extLst>
                </a:gridCol>
                <a:gridCol w="2550017">
                  <a:extLst>
                    <a:ext uri="{9D8B030D-6E8A-4147-A177-3AD203B41FA5}">
                      <a16:colId xmlns:a16="http://schemas.microsoft.com/office/drawing/2014/main" val="436619150"/>
                    </a:ext>
                  </a:extLst>
                </a:gridCol>
                <a:gridCol w="1622738">
                  <a:extLst>
                    <a:ext uri="{9D8B030D-6E8A-4147-A177-3AD203B41FA5}">
                      <a16:colId xmlns:a16="http://schemas.microsoft.com/office/drawing/2014/main" val="2654513425"/>
                    </a:ext>
                  </a:extLst>
                </a:gridCol>
                <a:gridCol w="1033258">
                  <a:extLst>
                    <a:ext uri="{9D8B030D-6E8A-4147-A177-3AD203B41FA5}">
                      <a16:colId xmlns:a16="http://schemas.microsoft.com/office/drawing/2014/main" val="33808977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Max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343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DSSS/FHSS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2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602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2.4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DSSS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11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11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5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54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254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54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38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708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2.4/5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 + MIMO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600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112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802.11ac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 + MU-MIMO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3400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501609"/>
                  </a:ext>
                </a:extLst>
              </a:tr>
              <a:tr h="298021">
                <a:tc>
                  <a:txBody>
                    <a:bodyPr/>
                    <a:lstStyle/>
                    <a:p>
                      <a:r>
                        <a:rPr lang="en-US" sz="2000" dirty="0"/>
                        <a:t>6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802.11ax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2021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2.4/5/[6] GHz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OFDMA + MU-MIMO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9600 Mbps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080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2.4/5/6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OFDMA + MU-MIMO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23000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080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73005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19E5782-96C9-B24E-A32E-73F602C1F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directions in </a:t>
            </a:r>
            <a:r>
              <a:rPr lang="en-US" dirty="0" err="1"/>
              <a:t>WiFi</a:t>
            </a:r>
            <a:r>
              <a:rPr lang="en-US" dirty="0"/>
              <a:t> focus:</a:t>
            </a:r>
            <a:br>
              <a:rPr lang="en-US" dirty="0"/>
            </a:br>
            <a:r>
              <a:rPr lang="en-US" dirty="0"/>
              <a:t>Aggregate throughput across all devices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9501FA-649D-D440-B88E-786037DD0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point-to-point, </a:t>
            </a:r>
            <a:r>
              <a:rPr lang="en-US" dirty="0" err="1"/>
              <a:t>WiFi</a:t>
            </a:r>
            <a:r>
              <a:rPr lang="en-US" dirty="0"/>
              <a:t> is “(more than) fast enough”</a:t>
            </a:r>
          </a:p>
          <a:p>
            <a:endParaRPr lang="en-US" dirty="0"/>
          </a:p>
          <a:p>
            <a:r>
              <a:rPr lang="en-US" dirty="0"/>
              <a:t>Now the problem is the quantity of devices in a single space</a:t>
            </a:r>
          </a:p>
          <a:p>
            <a:pPr lvl="1"/>
            <a:r>
              <a:rPr lang="en-US" dirty="0"/>
              <a:t>Desktop, laptop, tablet, smartphone, smartwatch, IoT devices, etc.</a:t>
            </a:r>
          </a:p>
          <a:p>
            <a:endParaRPr lang="en-US" dirty="0"/>
          </a:p>
          <a:p>
            <a:r>
              <a:rPr lang="en-US" dirty="0"/>
              <a:t>Insight: Bring established cellular techniques to </a:t>
            </a:r>
            <a:r>
              <a:rPr lang="en-US" dirty="0" err="1"/>
              <a:t>WiFi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74A184-EEC4-2443-B4C3-06D6E1CDC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48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59FE9-C163-39BF-D87D-D162B8829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WiFi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5CFCC-4262-0F8F-299A-B75C508E4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successful wireless protocol (family)</a:t>
            </a:r>
          </a:p>
          <a:p>
            <a:pPr lvl="1"/>
            <a:endParaRPr lang="en-US" dirty="0"/>
          </a:p>
          <a:p>
            <a:r>
              <a:rPr lang="en-US" dirty="0"/>
              <a:t>Small Area (~35m), high performance (up to 9,600 Mbit/s)</a:t>
            </a:r>
          </a:p>
          <a:p>
            <a:pPr lvl="1"/>
            <a:endParaRPr lang="en-US" dirty="0"/>
          </a:p>
          <a:p>
            <a:r>
              <a:rPr lang="en-US" dirty="0"/>
              <a:t>~30 years young</a:t>
            </a:r>
          </a:p>
          <a:p>
            <a:pPr lvl="1"/>
            <a:r>
              <a:rPr lang="en-US" dirty="0"/>
              <a:t>We’ll do some history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Note the parallels in technology development</a:t>
            </a:r>
          </a:p>
          <a:p>
            <a:pPr lvl="2"/>
            <a:r>
              <a:rPr lang="en-US" dirty="0"/>
              <a:t>First: Maximize the performance of a single channel</a:t>
            </a:r>
          </a:p>
          <a:p>
            <a:pPr lvl="2"/>
            <a:r>
              <a:rPr lang="en-US" dirty="0"/>
              <a:t>Now: Improve performance through parallelism</a:t>
            </a:r>
            <a:br>
              <a:rPr lang="en-US" dirty="0"/>
            </a:br>
            <a:r>
              <a:rPr lang="en-US" dirty="0"/>
              <a:t>(more channels working together)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6BB8B1-04C9-A269-E775-192E99306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C56E5A-2F6D-FE26-08E5-1559EBCB2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800" y="410501"/>
            <a:ext cx="1916793" cy="160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448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AAB10-2681-4CDA-9774-74113A254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Orthogonal Frequency Division Multiple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67673-F066-4203-A175-C721A96E4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OFDM: split channel into subcarriers and transmit on those</a:t>
            </a:r>
          </a:p>
          <a:p>
            <a:r>
              <a:rPr lang="en-US" dirty="0"/>
              <a:t>OFDMA: allocate subcarriers to a device for an amount of time</a:t>
            </a:r>
          </a:p>
          <a:p>
            <a:pPr lvl="1"/>
            <a:r>
              <a:rPr lang="en-US" dirty="0"/>
              <a:t>Turns OFDM into an access control mechanism (frequency + time)</a:t>
            </a:r>
          </a:p>
          <a:p>
            <a:pPr lvl="1"/>
            <a:r>
              <a:rPr lang="en-US" dirty="0"/>
              <a:t>Complicated question: which device gets which subcarriers at which time?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16DFCE-CE2E-4B7D-B481-A1AF32735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C4C653D-A586-4B52-A661-67772ADE4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948" y="3354591"/>
            <a:ext cx="8690092" cy="300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2129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4403B-BD46-C647-93CB-D4629A68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OFDM vs OFDMA</a:t>
            </a:r>
            <a:br>
              <a:rPr lang="en-US" dirty="0"/>
            </a:br>
            <a:r>
              <a:rPr lang="en-US" sz="2133" dirty="0"/>
              <a:t>Orthogonal Frequency Division Multiplexing vs. Orthogonal Frequency Division Multiple Access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77CD4-E737-2A40-8862-F62941470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 spectrum usage ~the same</a:t>
            </a:r>
          </a:p>
          <a:p>
            <a:pPr lvl="1"/>
            <a:endParaRPr lang="en-US" dirty="0"/>
          </a:p>
          <a:p>
            <a:r>
              <a:rPr lang="en-US" dirty="0"/>
              <a:t>In same time slot, assign sub-carriers to different users</a:t>
            </a:r>
          </a:p>
          <a:p>
            <a:pPr lvl="1"/>
            <a:r>
              <a:rPr lang="en-US" dirty="0"/>
              <a:t>Effect: Lower bandwidth per user, but more simultaneous users</a:t>
            </a:r>
          </a:p>
          <a:p>
            <a:pPr lvl="1"/>
            <a:endParaRPr lang="en-US" dirty="0"/>
          </a:p>
          <a:p>
            <a:r>
              <a:rPr lang="en-US" dirty="0"/>
              <a:t>This is the same strategy cellular “resource blocks” use</a:t>
            </a:r>
          </a:p>
          <a:p>
            <a:pPr lvl="1"/>
            <a:r>
              <a:rPr lang="en-US" dirty="0"/>
              <a:t>Called “Resource Units” in </a:t>
            </a:r>
            <a:r>
              <a:rPr lang="en-US" dirty="0" err="1"/>
              <a:t>WiFi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B12286-DDFA-614D-BF87-2F81E124B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4414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F9E99-9C6B-43BF-8545-E4BF97E0C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802.11ax (2021)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0215A-3DB6-43C0-89CE-AF0BB26CE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 approved in February 2021</a:t>
            </a:r>
          </a:p>
          <a:p>
            <a:pPr lvl="1"/>
            <a:r>
              <a:rPr lang="en-US" dirty="0"/>
              <a:t>First devices started supporting it in 2019 (</a:t>
            </a:r>
            <a:r>
              <a:rPr lang="en-US" dirty="0" err="1"/>
              <a:t>WiFi</a:t>
            </a:r>
            <a:r>
              <a:rPr lang="en-US" dirty="0"/>
              <a:t> 6)</a:t>
            </a:r>
          </a:p>
          <a:p>
            <a:pPr lvl="1"/>
            <a:endParaRPr lang="en-US" dirty="0"/>
          </a:p>
          <a:p>
            <a:r>
              <a:rPr lang="en-US" dirty="0"/>
              <a:t>6 GHz band (</a:t>
            </a:r>
            <a:r>
              <a:rPr lang="en-US" dirty="0" err="1"/>
              <a:t>WiFi</a:t>
            </a:r>
            <a:r>
              <a:rPr lang="en-US" dirty="0"/>
              <a:t> 6E)</a:t>
            </a:r>
          </a:p>
          <a:p>
            <a:pPr lvl="1"/>
            <a:r>
              <a:rPr lang="en-US" dirty="0"/>
              <a:t>1.2 GHz of bandwidth (5.925-7.125 GHz)</a:t>
            </a:r>
          </a:p>
          <a:p>
            <a:pPr lvl="1"/>
            <a:r>
              <a:rPr lang="en-US" dirty="0"/>
              <a:t>2020: US FCC made band available for unlicensed use!!!</a:t>
            </a:r>
          </a:p>
          <a:p>
            <a:pPr lvl="1"/>
            <a:r>
              <a:rPr lang="en-US" dirty="0"/>
              <a:t>EU followed by June 2021</a:t>
            </a:r>
          </a:p>
          <a:p>
            <a:pPr lvl="1"/>
            <a:endParaRPr lang="en-US" dirty="0"/>
          </a:p>
          <a:p>
            <a:r>
              <a:rPr lang="en-US" dirty="0"/>
              <a:t>OFDMA</a:t>
            </a:r>
          </a:p>
          <a:p>
            <a:pPr lvl="1"/>
            <a:r>
              <a:rPr lang="en-US" dirty="0"/>
              <a:t>MAC scheduling variant of OFDM</a:t>
            </a:r>
          </a:p>
          <a:p>
            <a:pPr lvl="1"/>
            <a:r>
              <a:rPr lang="en-US" dirty="0"/>
              <a:t>AP schedules devices based on time and subcarrier allocations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B9F4B4-A1A5-4442-94B6-DEE6B4E0D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702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0A6E1-9762-A411-550F-B4E4A048D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802.11ax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880B3-7A40-8046-69E2-767D37AA3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Uplink MU-MIMO</a:t>
            </a:r>
          </a:p>
          <a:p>
            <a:pPr lvl="1"/>
            <a:r>
              <a:rPr lang="en-US" dirty="0"/>
              <a:t>Multiple devices can transmit to the Access Point simultaneously as long as they use separate frequencies</a:t>
            </a:r>
          </a:p>
          <a:p>
            <a:pPr lvl="1"/>
            <a:r>
              <a:rPr lang="en-US" dirty="0"/>
              <a:t>Enabled by OFDMA resource unit scheduling</a:t>
            </a:r>
          </a:p>
          <a:p>
            <a:pPr lvl="1"/>
            <a:endParaRPr lang="en-US" dirty="0"/>
          </a:p>
          <a:p>
            <a:r>
              <a:rPr lang="en-US" dirty="0"/>
              <a:t>Target Wake Time</a:t>
            </a:r>
          </a:p>
          <a:p>
            <a:pPr lvl="1"/>
            <a:r>
              <a:rPr lang="en-US" dirty="0"/>
              <a:t>Support for low-power devices (taken from 802.11ah </a:t>
            </a:r>
            <a:r>
              <a:rPr lang="en-US" dirty="0" err="1"/>
              <a:t>HaLow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Station (IoT device) informs Access Point that it will sleep for some duration before checking in</a:t>
            </a:r>
          </a:p>
          <a:p>
            <a:pPr lvl="1"/>
            <a:r>
              <a:rPr lang="en-US" dirty="0"/>
              <a:t>Access Point saves packets until Station wakes and can even schedule wake times to avoid overlap with other devices (TDMA)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F500D3-F5BC-2470-F060-D68F01FFF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678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DA9459-CA6C-4602-B17E-DF4C80AD4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 GHz band is an enormous amount of bandwidth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85A64A-8CC1-4682-A5EC-3B03F37B5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5F76BB-D360-4057-A559-941C4C61F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66008"/>
            <a:ext cx="10972799" cy="427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090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E3A9A-CB46-763E-B2A5-6D21FBC63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 bandwidth in the 6 GHz band in Europe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FA9250-56F1-4907-DE80-053BE2E39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C8605CD-444F-E8CE-78F0-27A53B53A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194" y="1038225"/>
            <a:ext cx="9753600" cy="581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2350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C1B36-8BD8-CF4A-A5B1-3A80A393E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1203405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Reminder: </a:t>
            </a:r>
            <a:r>
              <a:rPr lang="en-US" dirty="0" err="1"/>
              <a:t>WiFi</a:t>
            </a:r>
            <a:r>
              <a:rPr lang="en-US" dirty="0"/>
              <a:t> technology (and to some extent cellular) a unicorn – HW support rolls out </a:t>
            </a:r>
            <a:r>
              <a:rPr lang="en-US" i="1" dirty="0"/>
              <a:t>before</a:t>
            </a:r>
            <a:r>
              <a:rPr lang="en-US" dirty="0"/>
              <a:t> specification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08A5F-2EFD-8245-9225-40B6BC1D7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56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F1D267-8AC6-ED48-8B19-BA41241D4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940" y="1398041"/>
            <a:ext cx="6374301" cy="48824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E1F665-0923-364E-AA88-13F5CC7BD60A}"/>
              </a:ext>
            </a:extLst>
          </p:cNvPr>
          <p:cNvSpPr txBox="1"/>
          <p:nvPr/>
        </p:nvSpPr>
        <p:spPr>
          <a:xfrm>
            <a:off x="1723376" y="4115944"/>
            <a:ext cx="2232278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latin typeface="Seravek Light"/>
                <a:cs typeface="Seravek Light"/>
              </a:rPr>
              <a:t>Release: Sep 2019 </a:t>
            </a:r>
            <a:r>
              <a:rPr lang="en-US" sz="1867" dirty="0">
                <a:latin typeface="Seravek Light"/>
                <a:cs typeface="Seravek Light"/>
                <a:sym typeface="Wingdings" pitchFamily="2" charset="2"/>
              </a:rPr>
              <a:t></a:t>
            </a:r>
            <a:endParaRPr lang="en-US" sz="1867" dirty="0">
              <a:latin typeface="Seravek Light"/>
              <a:cs typeface="Seravek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7F3390-C443-B448-A9D2-8F944DBF5B34}"/>
              </a:ext>
            </a:extLst>
          </p:cNvPr>
          <p:cNvSpPr txBox="1"/>
          <p:nvPr/>
        </p:nvSpPr>
        <p:spPr>
          <a:xfrm>
            <a:off x="386533" y="1578241"/>
            <a:ext cx="3037242" cy="6669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67" dirty="0">
                <a:latin typeface="Seravek Light"/>
                <a:cs typeface="Seravek Light"/>
              </a:rPr>
              <a:t>Standard Finalized:  Sep 2020</a:t>
            </a:r>
          </a:p>
          <a:p>
            <a:r>
              <a:rPr lang="en-US" sz="1867" dirty="0">
                <a:latin typeface="Seravek Light"/>
                <a:cs typeface="Seravek Light"/>
              </a:rPr>
              <a:t>Standard Ratified:    Feb 2021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6CC84F7-AB77-184B-8F0F-665546D77E3A}"/>
              </a:ext>
            </a:extLst>
          </p:cNvPr>
          <p:cNvSpPr/>
          <p:nvPr/>
        </p:nvSpPr>
        <p:spPr>
          <a:xfrm>
            <a:off x="4904302" y="1439208"/>
            <a:ext cx="999193" cy="385009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D73391F-0761-FC4E-941B-A9B19443A02B}"/>
              </a:ext>
            </a:extLst>
          </p:cNvPr>
          <p:cNvCxnSpPr>
            <a:cxnSpLocks/>
            <a:stCxn id="9" idx="2"/>
            <a:endCxn id="8" idx="3"/>
          </p:cNvCxnSpPr>
          <p:nvPr/>
        </p:nvCxnSpPr>
        <p:spPr>
          <a:xfrm flipH="1">
            <a:off x="3423775" y="1631713"/>
            <a:ext cx="1480527" cy="280017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7464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1DFF5B-7BAB-3DEC-1156-5395106F8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WiFi 6 Hardware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603969-084F-0208-405F-ED5274F19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varieties:</a:t>
            </a:r>
          </a:p>
          <a:p>
            <a:pPr lvl="1"/>
            <a:r>
              <a:rPr lang="en-US" dirty="0"/>
              <a:t>WiFi 6</a:t>
            </a:r>
          </a:p>
          <a:p>
            <a:pPr lvl="2"/>
            <a:r>
              <a:rPr lang="en-US" dirty="0"/>
              <a:t>Most of the features, but NOT the new frequencies</a:t>
            </a:r>
          </a:p>
          <a:p>
            <a:pPr lvl="1"/>
            <a:r>
              <a:rPr lang="en-US" dirty="0"/>
              <a:t>WiFi 6E</a:t>
            </a:r>
          </a:p>
          <a:p>
            <a:pPr lvl="2"/>
            <a:r>
              <a:rPr lang="en-US" dirty="0"/>
              <a:t>Includes the extra 6 GHz channels</a:t>
            </a:r>
          </a:p>
          <a:p>
            <a:pPr lvl="2"/>
            <a:r>
              <a:rPr lang="en-US" dirty="0"/>
              <a:t>Basically entirely unused as of 2023</a:t>
            </a:r>
          </a:p>
          <a:p>
            <a:endParaRPr lang="en-US" dirty="0"/>
          </a:p>
          <a:p>
            <a:r>
              <a:rPr lang="en-US" dirty="0"/>
              <a:t>WiFi 6E is the stuff you want for future proofing</a:t>
            </a:r>
          </a:p>
          <a:p>
            <a:pPr lvl="1"/>
            <a:r>
              <a:rPr lang="en-US" dirty="0"/>
              <a:t>Devices capable of 6E started rolling out in 2022-2023</a:t>
            </a:r>
          </a:p>
          <a:p>
            <a:pPr lvl="2"/>
            <a:r>
              <a:rPr lang="en-US" dirty="0"/>
              <a:t>iPhone 15 (2023), </a:t>
            </a:r>
            <a:r>
              <a:rPr lang="en-US" dirty="0" err="1"/>
              <a:t>Macbooks</a:t>
            </a:r>
            <a:r>
              <a:rPr lang="en-US" dirty="0"/>
              <a:t> 2023 and newer</a:t>
            </a:r>
          </a:p>
          <a:p>
            <a:pPr lvl="2"/>
            <a:r>
              <a:rPr lang="en-US" dirty="0"/>
              <a:t>Google Pixel 6 (2022) and newer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3AD5FE-9100-C786-A56B-CBF617C29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616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106BC-130E-7E12-4FDB-7796A8C30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1B71A-5BEF-C23A-69D6-8DF2774E0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E663B-8B5A-49C0-40BC-EB320897A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9DD7E1-A02C-1F74-94E2-565B4A5EE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Walking through PHY changes by amendment</a:t>
            </a:r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F893CCBC-202E-9F89-65B6-2FF917F3AE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70390"/>
              </p:ext>
            </p:extLst>
          </p:nvPr>
        </p:nvGraphicFramePr>
        <p:xfrm>
          <a:off x="1330157" y="1645920"/>
          <a:ext cx="9531687" cy="356616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356975">
                  <a:extLst>
                    <a:ext uri="{9D8B030D-6E8A-4147-A177-3AD203B41FA5}">
                      <a16:colId xmlns:a16="http://schemas.microsoft.com/office/drawing/2014/main" val="2408432903"/>
                    </a:ext>
                  </a:extLst>
                </a:gridCol>
                <a:gridCol w="1416676">
                  <a:extLst>
                    <a:ext uri="{9D8B030D-6E8A-4147-A177-3AD203B41FA5}">
                      <a16:colId xmlns:a16="http://schemas.microsoft.com/office/drawing/2014/main" val="1423973458"/>
                    </a:ext>
                  </a:extLst>
                </a:gridCol>
                <a:gridCol w="813375">
                  <a:extLst>
                    <a:ext uri="{9D8B030D-6E8A-4147-A177-3AD203B41FA5}">
                      <a16:colId xmlns:a16="http://schemas.microsoft.com/office/drawing/2014/main" val="58224141"/>
                    </a:ext>
                  </a:extLst>
                </a:gridCol>
                <a:gridCol w="1738648">
                  <a:extLst>
                    <a:ext uri="{9D8B030D-6E8A-4147-A177-3AD203B41FA5}">
                      <a16:colId xmlns:a16="http://schemas.microsoft.com/office/drawing/2014/main" val="1518310121"/>
                    </a:ext>
                  </a:extLst>
                </a:gridCol>
                <a:gridCol w="2550017">
                  <a:extLst>
                    <a:ext uri="{9D8B030D-6E8A-4147-A177-3AD203B41FA5}">
                      <a16:colId xmlns:a16="http://schemas.microsoft.com/office/drawing/2014/main" val="436619150"/>
                    </a:ext>
                  </a:extLst>
                </a:gridCol>
                <a:gridCol w="1622738">
                  <a:extLst>
                    <a:ext uri="{9D8B030D-6E8A-4147-A177-3AD203B41FA5}">
                      <a16:colId xmlns:a16="http://schemas.microsoft.com/office/drawing/2014/main" val="2654513425"/>
                    </a:ext>
                  </a:extLst>
                </a:gridCol>
                <a:gridCol w="1033258">
                  <a:extLst>
                    <a:ext uri="{9D8B030D-6E8A-4147-A177-3AD203B41FA5}">
                      <a16:colId xmlns:a16="http://schemas.microsoft.com/office/drawing/2014/main" val="33808977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Max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343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DSSS/FHSS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2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602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2.4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DSSS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11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11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5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54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254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54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38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708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2.4/5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 + MIMO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600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112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802.11ac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 + MU-MIMO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3400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501609"/>
                  </a:ext>
                </a:extLst>
              </a:tr>
              <a:tr h="298021">
                <a:tc>
                  <a:txBody>
                    <a:bodyPr/>
                    <a:lstStyle/>
                    <a:p>
                      <a:r>
                        <a:rPr lang="en-US" sz="2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2.4/5/[6]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OFDMA + MU-MIMO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9600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080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7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802.11be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2024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2.4/5/6 GHz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OFDMA + MU-MIMO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23000 Mbps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080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83746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941E2-B5E5-4646-9575-2F7DD3A3E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802.11be (2024)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9B846-7DC4-1040-BF80-AB2B888EE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“</a:t>
            </a:r>
            <a:r>
              <a:rPr lang="en-US" dirty="0" err="1"/>
              <a:t>WiFi</a:t>
            </a:r>
            <a:r>
              <a:rPr lang="en-US" dirty="0"/>
              <a:t> 7” </a:t>
            </a:r>
          </a:p>
          <a:p>
            <a:pPr lvl="1"/>
            <a:r>
              <a:rPr lang="en-US" dirty="0"/>
              <a:t>Ratified in September 2024</a:t>
            </a:r>
          </a:p>
          <a:p>
            <a:pPr lvl="1"/>
            <a:endParaRPr lang="en-US" dirty="0"/>
          </a:p>
          <a:p>
            <a:r>
              <a:rPr lang="en-US" dirty="0"/>
              <a:t>Essentially: more of everything</a:t>
            </a:r>
          </a:p>
          <a:p>
            <a:pPr lvl="1"/>
            <a:r>
              <a:rPr lang="en-US" dirty="0"/>
              <a:t>More channel bonding / wider bandwidth: up to 320 MHz</a:t>
            </a:r>
          </a:p>
          <a:p>
            <a:pPr lvl="2"/>
            <a:r>
              <a:rPr lang="en-US" dirty="0"/>
              <a:t>Including non-contiguous blocks now that we have OFDMA</a:t>
            </a:r>
          </a:p>
          <a:p>
            <a:pPr lvl="1"/>
            <a:r>
              <a:rPr lang="en-US" dirty="0"/>
              <a:t>Up to 4096-QAM</a:t>
            </a:r>
          </a:p>
          <a:p>
            <a:pPr lvl="1"/>
            <a:r>
              <a:rPr lang="en-US" dirty="0"/>
              <a:t>Up to 16-stream MIMO</a:t>
            </a:r>
          </a:p>
          <a:p>
            <a:pPr lvl="1"/>
            <a:endParaRPr lang="en-US" dirty="0"/>
          </a:p>
          <a:p>
            <a:r>
              <a:rPr lang="en-US" dirty="0"/>
              <a:t>New features</a:t>
            </a:r>
          </a:p>
          <a:p>
            <a:pPr lvl="1"/>
            <a:r>
              <a:rPr lang="en-US" dirty="0"/>
              <a:t>AP coordination for non-enterprise networks</a:t>
            </a:r>
          </a:p>
          <a:p>
            <a:pPr lvl="1"/>
            <a:r>
              <a:rPr lang="en-US" dirty="0"/>
              <a:t>Lots of fancy timing estimation stuff (802.1Q)</a:t>
            </a:r>
          </a:p>
          <a:p>
            <a:pPr lvl="2"/>
            <a:r>
              <a:rPr lang="en-US" dirty="0"/>
              <a:t>Primary focus seems to be AV-streaming Quality-of-Service (QoS)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73330-AD5C-7843-A470-08D9BD5FA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28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1985 – US FCC rules ISM band for unlicensed use</a:t>
            </a:r>
          </a:p>
          <a:p>
            <a:r>
              <a:rPr lang="en-US" dirty="0"/>
              <a:t>1990s – </a:t>
            </a:r>
            <a:r>
              <a:rPr lang="en-US" dirty="0" err="1"/>
              <a:t>WaveLAN</a:t>
            </a:r>
            <a:r>
              <a:rPr lang="en-US" dirty="0"/>
              <a:t> (NCR Corporation, Netherlands)</a:t>
            </a:r>
          </a:p>
          <a:p>
            <a:pPr lvl="1"/>
            <a:r>
              <a:rPr lang="en-US" dirty="0"/>
              <a:t>Wireless ethernet for cashier systems</a:t>
            </a:r>
          </a:p>
          <a:p>
            <a:r>
              <a:rPr lang="en-US" dirty="0"/>
              <a:t>1997 – 802.11 specification</a:t>
            </a:r>
          </a:p>
          <a:p>
            <a:r>
              <a:rPr lang="en-US" dirty="0"/>
              <a:t>1999 – 802.11b and 802.11a amendments</a:t>
            </a:r>
          </a:p>
          <a:p>
            <a:r>
              <a:rPr lang="en-US" dirty="0"/>
              <a:t>1999 – </a:t>
            </a:r>
            <a:r>
              <a:rPr lang="en-US" dirty="0" err="1"/>
              <a:t>WiFi</a:t>
            </a:r>
            <a:r>
              <a:rPr lang="en-US" dirty="0"/>
              <a:t> Alliance formed for certification of devices</a:t>
            </a:r>
          </a:p>
          <a:p>
            <a:r>
              <a:rPr lang="en-US" dirty="0"/>
              <a:t>1999 – Apple iBook is the first consumer </a:t>
            </a:r>
            <a:r>
              <a:rPr lang="en-US" dirty="0" err="1"/>
              <a:t>WiFi</a:t>
            </a:r>
            <a:r>
              <a:rPr lang="en-US" dirty="0"/>
              <a:t> product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439D3CA-F0A8-4FC5-A195-BBEF3B893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894" y="266700"/>
            <a:ext cx="20955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27443B8-DDC4-40F2-9515-0CE19D71D3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3" t="5396" r="8911" b="5586"/>
          <a:stretch/>
        </p:blipFill>
        <p:spPr bwMode="auto">
          <a:xfrm>
            <a:off x="9643690" y="4838700"/>
            <a:ext cx="2037985" cy="151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ADF66DA-EBF8-4595-8BFB-EBB12E6BA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134" y="2312996"/>
            <a:ext cx="2095499" cy="241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76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C6B7E-EEDC-A0CC-0253-6136210D4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802.11bn what (might be) coming next?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F6B8C-A342-6F66-ADEE-C03B36474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52133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Target release: 2028</a:t>
            </a:r>
          </a:p>
          <a:p>
            <a:pPr lvl="1"/>
            <a:r>
              <a:rPr lang="en-US" dirty="0"/>
              <a:t>But lots of pressure from the billion-dollar </a:t>
            </a:r>
            <a:r>
              <a:rPr lang="en-US" dirty="0" err="1"/>
              <a:t>WiFi</a:t>
            </a:r>
            <a:r>
              <a:rPr lang="en-US" dirty="0"/>
              <a:t> industry means that some hardware “support” will certainly arrive early</a:t>
            </a:r>
          </a:p>
          <a:p>
            <a:pPr lvl="1"/>
            <a:endParaRPr lang="en-US" dirty="0"/>
          </a:p>
          <a:p>
            <a:r>
              <a:rPr lang="en-US" dirty="0"/>
              <a:t>Almost certainly</a:t>
            </a:r>
          </a:p>
          <a:p>
            <a:pPr lvl="1"/>
            <a:r>
              <a:rPr lang="en-US" dirty="0"/>
              <a:t>More channel bonding, higher QAM, better MIMO, </a:t>
            </a:r>
            <a:r>
              <a:rPr lang="en-US" dirty="0" err="1"/>
              <a:t>etc</a:t>
            </a:r>
            <a:r>
              <a:rPr lang="en-US" dirty="0"/>
              <a:t> improvements</a:t>
            </a:r>
          </a:p>
          <a:p>
            <a:pPr lvl="1"/>
            <a:r>
              <a:rPr lang="en-US" dirty="0" err="1"/>
              <a:t>mmWave</a:t>
            </a:r>
            <a:r>
              <a:rPr lang="en-US" dirty="0"/>
              <a:t> (“60 GHz ISM”) PHY option</a:t>
            </a:r>
          </a:p>
          <a:p>
            <a:pPr lvl="2"/>
            <a:r>
              <a:rPr lang="en-US" dirty="0"/>
              <a:t>Very high throughput but </a:t>
            </a:r>
            <a:r>
              <a:rPr lang="en-US" i="1" dirty="0"/>
              <a:t>much</a:t>
            </a:r>
            <a:r>
              <a:rPr lang="en-US" dirty="0"/>
              <a:t> shorter range</a:t>
            </a:r>
          </a:p>
          <a:p>
            <a:pPr lvl="1"/>
            <a:endParaRPr lang="en-US" dirty="0"/>
          </a:p>
          <a:p>
            <a:r>
              <a:rPr lang="en-US" dirty="0"/>
              <a:t>Lots of other things on the table</a:t>
            </a:r>
          </a:p>
          <a:p>
            <a:pPr lvl="1"/>
            <a:r>
              <a:rPr lang="en-US" dirty="0"/>
              <a:t>Mostly around network management, fine-timing, </a:t>
            </a:r>
            <a:r>
              <a:rPr lang="en-US" b="1" dirty="0"/>
              <a:t>latency</a:t>
            </a:r>
            <a:r>
              <a:rPr lang="en-US" dirty="0"/>
              <a:t> (XR/VR), scale…</a:t>
            </a:r>
          </a:p>
          <a:p>
            <a:pPr lvl="1"/>
            <a:endParaRPr lang="en-US" dirty="0"/>
          </a:p>
          <a:p>
            <a:r>
              <a:rPr lang="en-US" dirty="0"/>
              <a:t>More authoritative details:</a:t>
            </a:r>
          </a:p>
          <a:p>
            <a:pPr lvl="1"/>
            <a:r>
              <a:rPr lang="en-US" sz="1900" b="1" dirty="0"/>
              <a:t>Future Directions for Wi-Fi 8 and Beyond </a:t>
            </a:r>
            <a:r>
              <a:rPr lang="en-US" sz="1900" dirty="0">
                <a:hlinkClick r:id="rId3"/>
              </a:rPr>
              <a:t>https://ieeexplore.ieee.org/document/9864321</a:t>
            </a:r>
            <a:r>
              <a:rPr lang="en-US" sz="1900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81AA42-F130-99CB-8FA5-F5EEEF340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63004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WiFi Overview</a:t>
            </a:r>
          </a:p>
          <a:p>
            <a:pPr lvl="1"/>
            <a:endParaRPr lang="en-US" b="1" dirty="0"/>
          </a:p>
          <a:p>
            <a:r>
              <a:rPr lang="en-US" dirty="0" err="1"/>
              <a:t>WiFi</a:t>
            </a:r>
            <a:r>
              <a:rPr lang="en-US" dirty="0"/>
              <a:t> PHY</a:t>
            </a:r>
          </a:p>
          <a:p>
            <a:pPr lvl="1"/>
            <a:r>
              <a:rPr lang="en-US" dirty="0"/>
              <a:t>802.11/802.11b</a:t>
            </a:r>
          </a:p>
          <a:p>
            <a:pPr lvl="1"/>
            <a:r>
              <a:rPr lang="en-US" dirty="0"/>
              <a:t>802.11a/802.11g</a:t>
            </a:r>
          </a:p>
          <a:p>
            <a:pPr lvl="1"/>
            <a:r>
              <a:rPr lang="en-US" dirty="0"/>
              <a:t>802.11n/802.11ac</a:t>
            </a:r>
          </a:p>
          <a:p>
            <a:pPr lvl="1"/>
            <a:r>
              <a:rPr lang="en-US" dirty="0"/>
              <a:t>802.11ax</a:t>
            </a:r>
          </a:p>
          <a:p>
            <a:pPr lvl="1"/>
            <a:r>
              <a:rPr lang="en-US" dirty="0"/>
              <a:t>802.11be and Beyond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Real-World </a:t>
            </a:r>
            <a:r>
              <a:rPr lang="en-US" b="1" dirty="0" err="1"/>
              <a:t>WiFi</a:t>
            </a:r>
            <a:endParaRPr lang="en-US" b="1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19179076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4842A-1502-405C-9D8D-EF6FBBDDE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improve throughput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2336A-15E2-4461-835E-DAA80D513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203405" cy="5029200"/>
          </a:xfrm>
        </p:spPr>
        <p:txBody>
          <a:bodyPr>
            <a:normAutofit/>
          </a:bodyPr>
          <a:lstStyle/>
          <a:p>
            <a:r>
              <a:rPr lang="en-US" dirty="0"/>
              <a:t>In twenty years, </a:t>
            </a:r>
            <a:r>
              <a:rPr lang="en-US" dirty="0" err="1"/>
              <a:t>WiFi</a:t>
            </a:r>
            <a:r>
              <a:rPr lang="en-US" dirty="0"/>
              <a:t> has gone from 2 Mbps to 9.6 Gbps</a:t>
            </a:r>
          </a:p>
          <a:p>
            <a:r>
              <a:rPr lang="en-US" b="1" dirty="0"/>
              <a:t>How does a network PHY improve its throughput?</a:t>
            </a:r>
          </a:p>
          <a:p>
            <a:pPr lvl="1"/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More capable modulation and/or bit transmission</a:t>
            </a:r>
          </a:p>
          <a:p>
            <a:pPr lvl="1"/>
            <a:r>
              <a:rPr lang="en-US" dirty="0"/>
              <a:t>Techniques like OFDM and MIMO</a:t>
            </a:r>
          </a:p>
          <a:p>
            <a:pPr lvl="2"/>
            <a:r>
              <a:rPr lang="en-US" dirty="0"/>
              <a:t>Original 2 Mbps -&gt; 54 Mbps with OFDM -&gt; 346 Mbps with MIMO </a:t>
            </a:r>
            <a:r>
              <a:rPr lang="en-US" b="1" dirty="0"/>
              <a:t>(100x)</a:t>
            </a:r>
            <a:endParaRPr lang="en-US" sz="2800" b="1" dirty="0"/>
          </a:p>
          <a:p>
            <a:pPr lvl="2"/>
            <a:r>
              <a:rPr lang="en-US" dirty="0"/>
              <a:t>Engineering improvements are baked into these steps too</a:t>
            </a:r>
          </a:p>
          <a:p>
            <a:pPr lvl="2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More bandwidth</a:t>
            </a:r>
          </a:p>
          <a:p>
            <a:pPr lvl="1"/>
            <a:r>
              <a:rPr lang="en-US" dirty="0"/>
              <a:t>Increased channel with at 2.4 </a:t>
            </a:r>
            <a:r>
              <a:rPr lang="en-US" dirty="0" err="1"/>
              <a:t>Ghz</a:t>
            </a:r>
            <a:r>
              <a:rPr lang="en-US" dirty="0"/>
              <a:t> and bigger 5 GHz channels</a:t>
            </a:r>
          </a:p>
          <a:p>
            <a:pPr lvl="2"/>
            <a:r>
              <a:rPr lang="en-US" dirty="0"/>
              <a:t>346 Mbps with 20 MHz -&gt; 3466 Mbps with 160 MHz </a:t>
            </a:r>
            <a:r>
              <a:rPr lang="en-US" b="1" dirty="0"/>
              <a:t>(10x)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39569-2AC6-40DB-A0D3-1F9030B57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998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 rate adaptation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16383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All modern </a:t>
            </a:r>
            <a:r>
              <a:rPr lang="en-US" dirty="0" err="1"/>
              <a:t>WiFi</a:t>
            </a:r>
            <a:r>
              <a:rPr lang="en-US" dirty="0"/>
              <a:t> standards support multiple bit rates (MCS)</a:t>
            </a:r>
          </a:p>
          <a:p>
            <a:pPr lvl="1"/>
            <a:endParaRPr lang="en-US" dirty="0"/>
          </a:p>
          <a:p>
            <a:r>
              <a:rPr lang="en-US" dirty="0"/>
              <a:t>Many factors can influence the choice of bit rate</a:t>
            </a:r>
          </a:p>
          <a:p>
            <a:pPr lvl="1"/>
            <a:r>
              <a:rPr lang="en-US" dirty="0"/>
              <a:t>Capability of device: not all devices support all bit rates</a:t>
            </a:r>
          </a:p>
          <a:p>
            <a:pPr lvl="1"/>
            <a:r>
              <a:rPr lang="en-US" dirty="0"/>
              <a:t>Range and packet reliability (interference)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04E8C5-D30D-4EDB-9BEF-2DC0A3875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952" y="2992839"/>
            <a:ext cx="6210083" cy="354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05075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 rate adaptation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Selecting the right rate at the right time is a complex problem</a:t>
            </a:r>
          </a:p>
          <a:p>
            <a:pPr lvl="1"/>
            <a:r>
              <a:rPr lang="en-US" dirty="0"/>
              <a:t>And needs to be decided per-device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Trial and Error</a:t>
            </a:r>
          </a:p>
          <a:p>
            <a:pPr lvl="2"/>
            <a:r>
              <a:rPr lang="en-US" dirty="0"/>
              <a:t>Failures -&gt; reduce rate</a:t>
            </a:r>
          </a:p>
          <a:p>
            <a:pPr lvl="2"/>
            <a:r>
              <a:rPr lang="en-US" dirty="0"/>
              <a:t>Successes -&gt; increase rate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Signal strength</a:t>
            </a:r>
          </a:p>
          <a:p>
            <a:pPr lvl="2"/>
            <a:r>
              <a:rPr lang="en-US" dirty="0"/>
              <a:t>Use channel state information to decide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Context sensitive</a:t>
            </a:r>
          </a:p>
          <a:p>
            <a:pPr lvl="2"/>
            <a:r>
              <a:rPr lang="en-US" dirty="0"/>
              <a:t>Mobile devices can use lower rates for higher reliability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5496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B0316-B129-86A9-F012-F6108FB97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Real-world 802.11 channel use – 2.4 </a:t>
            </a:r>
            <a:r>
              <a:rPr lang="en-US" dirty="0" err="1"/>
              <a:t>Ghz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DBB25-81AA-422D-9E77-6B48AC46E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878888"/>
            <a:ext cx="10972800" cy="1293312"/>
          </a:xfrm>
        </p:spPr>
        <p:txBody>
          <a:bodyPr>
            <a:normAutofit fontScale="92500"/>
          </a:bodyPr>
          <a:lstStyle/>
          <a:p>
            <a:r>
              <a:rPr lang="en-US" dirty="0"/>
              <a:t>Lots of congestion</a:t>
            </a:r>
          </a:p>
          <a:p>
            <a:pPr lvl="1"/>
            <a:r>
              <a:rPr lang="en-US" dirty="0"/>
              <a:t>Some devices only use 20 MHz bandwidth (mostly on channel 1 or 11 here)</a:t>
            </a:r>
          </a:p>
          <a:p>
            <a:pPr lvl="1"/>
            <a:r>
              <a:rPr lang="en-US" dirty="0"/>
              <a:t>Some devices use 40 MHz bandwidth (&lt;1 through 8, or 5-13)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C5FC8-B66C-2487-4C6D-49A410C17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65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9D2E70-F1EF-35E6-A0F2-C74D13DF9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5" y="1143000"/>
            <a:ext cx="8555194" cy="36275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E345A3-C4EB-131A-CA51-19AB809C2D9E}"/>
              </a:ext>
            </a:extLst>
          </p:cNvPr>
          <p:cNvSpPr txBox="1"/>
          <p:nvPr/>
        </p:nvSpPr>
        <p:spPr>
          <a:xfrm>
            <a:off x="9263077" y="1022704"/>
            <a:ext cx="23173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Collected from Branden’s prior apartment building in Evanston</a:t>
            </a:r>
          </a:p>
          <a:p>
            <a:endParaRPr lang="en-US" dirty="0"/>
          </a:p>
          <a:p>
            <a:r>
              <a:rPr lang="en-US" dirty="0"/>
              <a:t>Tool: </a:t>
            </a:r>
            <a:r>
              <a:rPr lang="en-US" dirty="0">
                <a:hlinkClick r:id="rId3"/>
              </a:rPr>
              <a:t>WiFi Explorer</a:t>
            </a:r>
            <a:r>
              <a:rPr lang="en-US" dirty="0"/>
              <a:t> (MacOS only, paid)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On Android try “</a:t>
            </a:r>
            <a:r>
              <a:rPr lang="en-US" dirty="0">
                <a:hlinkClick r:id="rId4"/>
              </a:rPr>
              <a:t>WiFiAnalyzer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700168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B0316-B129-86A9-F012-F6108FB97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real-world devices are weird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DBB25-81AA-422D-9E77-6B48AC46E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878888"/>
            <a:ext cx="10972800" cy="1293312"/>
          </a:xfrm>
        </p:spPr>
        <p:txBody>
          <a:bodyPr>
            <a:normAutofit/>
          </a:bodyPr>
          <a:lstStyle/>
          <a:p>
            <a:r>
              <a:rPr lang="en-US" dirty="0"/>
              <a:t>Why make a 40 MHz allocation centered on channel 6??</a:t>
            </a:r>
          </a:p>
          <a:p>
            <a:r>
              <a:rPr lang="en-US" dirty="0"/>
              <a:t>Similarly, some 20 MHz networks use channels 2, 9, or 10</a:t>
            </a:r>
            <a:endParaRPr lang="en-US" sz="36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C5FC8-B66C-2487-4C6D-49A410C17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89EDDF-26EF-3D0D-D429-636FFFF6C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6" y="1143000"/>
            <a:ext cx="8492564" cy="362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5331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B0316-B129-86A9-F012-F6108FB97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Real-world 802.11 channel use – 5 </a:t>
            </a:r>
            <a:r>
              <a:rPr lang="en-US" dirty="0" err="1"/>
              <a:t>Ghz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DBB25-81AA-422D-9E77-6B48AC46E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878888"/>
            <a:ext cx="10972800" cy="1293312"/>
          </a:xfrm>
        </p:spPr>
        <p:txBody>
          <a:bodyPr>
            <a:normAutofit/>
          </a:bodyPr>
          <a:lstStyle/>
          <a:p>
            <a:r>
              <a:rPr lang="en-US" dirty="0"/>
              <a:t>Much less choice</a:t>
            </a:r>
          </a:p>
          <a:p>
            <a:pPr lvl="1"/>
            <a:r>
              <a:rPr lang="en-US" dirty="0"/>
              <a:t>80 MHz bandwidth on lower channels or upper channels</a:t>
            </a:r>
          </a:p>
          <a:p>
            <a:pPr lvl="1"/>
            <a:r>
              <a:rPr lang="en-US" b="1" dirty="0"/>
              <a:t>Why no use of channel 165?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C5FC8-B66C-2487-4C6D-49A410C17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E283EE-3C83-20C5-0A65-EC616F2847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46"/>
          <a:stretch/>
        </p:blipFill>
        <p:spPr>
          <a:xfrm>
            <a:off x="607595" y="1151402"/>
            <a:ext cx="3037479" cy="36275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23B992-E8EB-6BAA-2D16-A8C9383ECA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676"/>
          <a:stretch/>
        </p:blipFill>
        <p:spPr>
          <a:xfrm>
            <a:off x="3645074" y="1151402"/>
            <a:ext cx="4718202" cy="362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9118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B0316-B129-86A9-F012-F6108FB97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Real-world 802.11 channel use – 5 </a:t>
            </a:r>
            <a:r>
              <a:rPr lang="en-US" dirty="0" err="1"/>
              <a:t>Ghz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DBB25-81AA-422D-9E77-6B48AC46E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878888"/>
            <a:ext cx="10972800" cy="1293312"/>
          </a:xfrm>
        </p:spPr>
        <p:txBody>
          <a:bodyPr>
            <a:normAutofit/>
          </a:bodyPr>
          <a:lstStyle/>
          <a:p>
            <a:r>
              <a:rPr lang="en-US" dirty="0"/>
              <a:t>Much less choice</a:t>
            </a:r>
          </a:p>
          <a:p>
            <a:pPr lvl="1"/>
            <a:r>
              <a:rPr lang="en-US" dirty="0"/>
              <a:t>80 MHz bandwidth on lower channels or upper channels</a:t>
            </a:r>
          </a:p>
          <a:p>
            <a:pPr lvl="1"/>
            <a:r>
              <a:rPr lang="en-US" b="1" dirty="0"/>
              <a:t>Why no use of channel 165?</a:t>
            </a:r>
            <a:r>
              <a:rPr lang="en-US" dirty="0"/>
              <a:t> Only 20 MHz, can’t be 100 MHz in size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C5FC8-B66C-2487-4C6D-49A410C17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E283EE-3C83-20C5-0A65-EC616F2847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46"/>
          <a:stretch/>
        </p:blipFill>
        <p:spPr>
          <a:xfrm>
            <a:off x="607595" y="1151402"/>
            <a:ext cx="3037479" cy="36275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23B992-E8EB-6BAA-2D16-A8C9383ECA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676"/>
          <a:stretch/>
        </p:blipFill>
        <p:spPr>
          <a:xfrm>
            <a:off x="3645074" y="1151402"/>
            <a:ext cx="4718202" cy="362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7900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B0316-B129-86A9-F012-F6108FB97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does a new, (moderately) expensive router get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DBB25-81AA-422D-9E77-6B48AC46E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878887"/>
            <a:ext cx="6475873" cy="152817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160 MHz bandwidth channel 💪</a:t>
            </a:r>
          </a:p>
          <a:p>
            <a:r>
              <a:rPr lang="en-US" dirty="0"/>
              <a:t>Uses channels 52-64 which have special rules</a:t>
            </a:r>
          </a:p>
          <a:p>
            <a:pPr lvl="1"/>
            <a:r>
              <a:rPr lang="en-US" dirty="0"/>
              <a:t>Must detect radar use and leave channel if it occurs (DFS)</a:t>
            </a:r>
          </a:p>
          <a:p>
            <a:pPr lvl="1"/>
            <a:r>
              <a:rPr lang="en-US" dirty="0"/>
              <a:t>Must control transmission power between devices (TPC)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C5FC8-B66C-2487-4C6D-49A410C17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E283EE-3C83-20C5-0A65-EC616F2847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46"/>
          <a:stretch/>
        </p:blipFill>
        <p:spPr>
          <a:xfrm>
            <a:off x="607595" y="1151402"/>
            <a:ext cx="3037479" cy="36275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23B992-E8EB-6BAA-2D16-A8C9383ECA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676"/>
          <a:stretch/>
        </p:blipFill>
        <p:spPr>
          <a:xfrm>
            <a:off x="3645074" y="1151402"/>
            <a:ext cx="4718202" cy="36275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73104B-6E5F-3E74-7B76-398CFBCEA9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9287"/>
          <a:stretch/>
        </p:blipFill>
        <p:spPr>
          <a:xfrm>
            <a:off x="626385" y="1151402"/>
            <a:ext cx="2943534" cy="36042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B812901-1E1E-65A5-288E-275C37FCDCE9}"/>
              </a:ext>
            </a:extLst>
          </p:cNvPr>
          <p:cNvSpPr txBox="1"/>
          <p:nvPr/>
        </p:nvSpPr>
        <p:spPr>
          <a:xfrm>
            <a:off x="8584506" y="1468533"/>
            <a:ext cx="288933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TP-Link Deco XE75</a:t>
            </a:r>
          </a:p>
          <a:p>
            <a:r>
              <a:rPr lang="en-US" dirty="0"/>
              <a:t>WiFi 6E with Mesh</a:t>
            </a:r>
          </a:p>
          <a:p>
            <a:endParaRPr lang="en-US" dirty="0"/>
          </a:p>
          <a:p>
            <a:r>
              <a:rPr lang="en-US" dirty="0">
                <a:hlinkClick r:id="rId4"/>
              </a:rPr>
              <a:t>https://www.tp-link.com/us/deco-mesh-wifi/product-family/deco-xe75/</a:t>
            </a:r>
            <a:endParaRPr lang="en-US" dirty="0"/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0D2659-DEB5-D7C7-BC4F-101813381043}"/>
              </a:ext>
            </a:extLst>
          </p:cNvPr>
          <p:cNvSpPr txBox="1"/>
          <p:nvPr/>
        </p:nvSpPr>
        <p:spPr>
          <a:xfrm>
            <a:off x="7083468" y="4878887"/>
            <a:ext cx="47182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dirty="0"/>
              <a:t>Also has a 160 MHz bandwidth allocation on channels 33-61 of the 6 GHz space</a:t>
            </a:r>
          </a:p>
          <a:p>
            <a:pPr marL="688975" lvl="1" indent="-231775">
              <a:buFont typeface="Arial" panose="020B0604020202020204" pitchFamily="34" charset="0"/>
              <a:buChar char="•"/>
            </a:pPr>
            <a:r>
              <a:rPr lang="en-US" dirty="0"/>
              <a:t>My scans showed no other network in the 6 GHz bands</a:t>
            </a:r>
          </a:p>
        </p:txBody>
      </p:sp>
    </p:spTree>
    <p:extLst>
      <p:ext uri="{BB962C8B-B14F-4D97-AF65-F5344CB8AC3E}">
        <p14:creationId xmlns:p14="http://schemas.microsoft.com/office/powerpoint/2010/main" val="757381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A5C3C4-4D20-6F65-E9DE-A9F8A8098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015" y="205435"/>
            <a:ext cx="8559932" cy="642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807F6F-8EB8-CD75-0D4B-E9B8F4C0B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different “versions” of </a:t>
            </a:r>
            <a:r>
              <a:rPr lang="en-US" dirty="0" err="1"/>
              <a:t>WiFi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FEA41A-0699-FA52-7146-8B6051264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5800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WiFi Overview</a:t>
            </a:r>
          </a:p>
          <a:p>
            <a:pPr lvl="1"/>
            <a:endParaRPr lang="en-US" b="1" dirty="0"/>
          </a:p>
          <a:p>
            <a:r>
              <a:rPr lang="en-US" dirty="0" err="1"/>
              <a:t>WiFi</a:t>
            </a:r>
            <a:r>
              <a:rPr lang="en-US" dirty="0"/>
              <a:t> PHY</a:t>
            </a:r>
          </a:p>
          <a:p>
            <a:pPr lvl="1"/>
            <a:r>
              <a:rPr lang="en-US" dirty="0"/>
              <a:t>802.11/802.11b</a:t>
            </a:r>
          </a:p>
          <a:p>
            <a:pPr lvl="1"/>
            <a:r>
              <a:rPr lang="en-US" dirty="0"/>
              <a:t>802.11a/802.11g</a:t>
            </a:r>
          </a:p>
          <a:p>
            <a:pPr lvl="1"/>
            <a:r>
              <a:rPr lang="en-US" dirty="0"/>
              <a:t>802.11n/802.11ac</a:t>
            </a:r>
          </a:p>
          <a:p>
            <a:pPr lvl="1"/>
            <a:r>
              <a:rPr lang="en-US" dirty="0"/>
              <a:t>802.11ax</a:t>
            </a:r>
          </a:p>
          <a:p>
            <a:pPr lvl="1"/>
            <a:r>
              <a:rPr lang="en-US" dirty="0"/>
              <a:t>802.11be and Beyond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Real-World </a:t>
            </a:r>
            <a:r>
              <a:rPr lang="en-US" dirty="0" err="1"/>
              <a:t>WiFi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0135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6564E-B8F1-4B0D-B92B-BCC9D93EE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amendments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A8CE3-857E-4176-B412-C223C382B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713667"/>
            <a:ext cx="10972800" cy="176440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802.11b was very popular but is now usually unsupported</a:t>
            </a:r>
          </a:p>
          <a:p>
            <a:r>
              <a:rPr lang="en-US" dirty="0"/>
              <a:t>802.11a never saw major deployment</a:t>
            </a:r>
            <a:br>
              <a:rPr lang="en-US" dirty="0"/>
            </a:br>
            <a:endParaRPr lang="en-US" dirty="0"/>
          </a:p>
          <a:p>
            <a:r>
              <a:rPr lang="en-US" dirty="0" err="1"/>
              <a:t>WiFi</a:t>
            </a:r>
            <a:r>
              <a:rPr lang="en-US" dirty="0"/>
              <a:t> Alliance rebranded 802.11ac as “</a:t>
            </a:r>
            <a:r>
              <a:rPr lang="en-US" dirty="0" err="1"/>
              <a:t>WiFi</a:t>
            </a:r>
            <a:r>
              <a:rPr lang="en-US" dirty="0"/>
              <a:t> 5” and backported scheme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ECB40-F81A-488D-84D9-B74240595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12377C1-BDF4-4689-8A92-8995ACB09C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457803"/>
              </p:ext>
            </p:extLst>
          </p:nvPr>
        </p:nvGraphicFramePr>
        <p:xfrm>
          <a:off x="552114" y="895350"/>
          <a:ext cx="11233486" cy="356616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487309">
                  <a:extLst>
                    <a:ext uri="{9D8B030D-6E8A-4147-A177-3AD203B41FA5}">
                      <a16:colId xmlns:a16="http://schemas.microsoft.com/office/drawing/2014/main" val="2408432903"/>
                    </a:ext>
                  </a:extLst>
                </a:gridCol>
                <a:gridCol w="1357616">
                  <a:extLst>
                    <a:ext uri="{9D8B030D-6E8A-4147-A177-3AD203B41FA5}">
                      <a16:colId xmlns:a16="http://schemas.microsoft.com/office/drawing/2014/main" val="1423973458"/>
                    </a:ext>
                  </a:extLst>
                </a:gridCol>
                <a:gridCol w="835558">
                  <a:extLst>
                    <a:ext uri="{9D8B030D-6E8A-4147-A177-3AD203B41FA5}">
                      <a16:colId xmlns:a16="http://schemas.microsoft.com/office/drawing/2014/main" val="58224141"/>
                    </a:ext>
                  </a:extLst>
                </a:gridCol>
                <a:gridCol w="1751527">
                  <a:extLst>
                    <a:ext uri="{9D8B030D-6E8A-4147-A177-3AD203B41FA5}">
                      <a16:colId xmlns:a16="http://schemas.microsoft.com/office/drawing/2014/main" val="1518310121"/>
                    </a:ext>
                  </a:extLst>
                </a:gridCol>
                <a:gridCol w="3972049">
                  <a:extLst>
                    <a:ext uri="{9D8B030D-6E8A-4147-A177-3AD203B41FA5}">
                      <a16:colId xmlns:a16="http://schemas.microsoft.com/office/drawing/2014/main" val="436619150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2654513425"/>
                    </a:ext>
                  </a:extLst>
                </a:gridCol>
                <a:gridCol w="1064127">
                  <a:extLst>
                    <a:ext uri="{9D8B030D-6E8A-4147-A177-3AD203B41FA5}">
                      <a16:colId xmlns:a16="http://schemas.microsoft.com/office/drawing/2014/main" val="33808977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Max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343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DSSS/FHSS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2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602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2.4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DSSS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11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11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5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54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254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54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38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708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2.4/5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 + MIMO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600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112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 + MU-MIMO</a:t>
                      </a:r>
                      <a:r>
                        <a:rPr lang="en-US" sz="1800" dirty="0"/>
                        <a:t> (downlink only)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3400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501609"/>
                  </a:ext>
                </a:extLst>
              </a:tr>
              <a:tr h="298021">
                <a:tc>
                  <a:txBody>
                    <a:bodyPr/>
                    <a:lstStyle/>
                    <a:p>
                      <a:r>
                        <a:rPr lang="en-US" sz="2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2.4/5/[6]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OFDMA + MU-MIMO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9600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080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2.4/5/6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OFDMA + MU-MIMO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23000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080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0797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B3D7A-6D5D-4F80-8B78-6A48572FF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5BAE7-E28B-4149-8315-93F7EAE73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Peter </a:t>
            </a:r>
            <a:r>
              <a:rPr lang="en-US" dirty="0" err="1"/>
              <a:t>Steenkiste</a:t>
            </a:r>
            <a:r>
              <a:rPr lang="en-US" dirty="0"/>
              <a:t> – Carnegie Mellon University</a:t>
            </a:r>
          </a:p>
          <a:p>
            <a:pPr lvl="1"/>
            <a:r>
              <a:rPr lang="en-US" dirty="0">
                <a:hlinkClick r:id="rId2"/>
              </a:rPr>
              <a:t>https://www.cs.cmu.edu/~prs/wirelessS18/handouts/L11-AdHoc.pdf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https://www.cs.cmu.edu/~prs/wirelessS18/handouts/L12-LAN.pdf</a:t>
            </a:r>
            <a:endParaRPr lang="en-US" dirty="0"/>
          </a:p>
          <a:p>
            <a:endParaRPr lang="en-US" dirty="0"/>
          </a:p>
          <a:p>
            <a:r>
              <a:rPr lang="en-US" dirty="0"/>
              <a:t>Raj Jain – Washington University in Saint Louis</a:t>
            </a:r>
          </a:p>
          <a:p>
            <a:pPr lvl="1"/>
            <a:r>
              <a:rPr lang="en-US" dirty="0">
                <a:hlinkClick r:id="rId4"/>
              </a:rPr>
              <a:t>https://www.cse.wustl.edu/~jain/cse574-14/ftp/j_05lan.pdf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https://www.cse.wustl.edu/~jain/cse574-14/ftp/j_06lan.pdf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Honestly</a:t>
            </a:r>
          </a:p>
          <a:p>
            <a:pPr lvl="1"/>
            <a:r>
              <a:rPr lang="en-US" dirty="0">
                <a:hlinkClick r:id="rId6"/>
              </a:rPr>
              <a:t>https://en.wikipedia.org/wiki/IEEE_802.11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3D4DC-1779-4BDF-9A73-AB5EFC31A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65983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FF9501-8777-470B-A8C6-E79AF52D4E7C}" vid="{317817C1-429F-4BA5-B259-C4AAC6A82E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cs397_template</Template>
  <TotalTime>3894</TotalTime>
  <Words>3943</Words>
  <Application>Microsoft Office PowerPoint</Application>
  <PresentationFormat>Widescreen</PresentationFormat>
  <Paragraphs>1095</Paragraphs>
  <Slides>70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5" baseType="lpstr">
      <vt:lpstr>Arial</vt:lpstr>
      <vt:lpstr>Calibri</vt:lpstr>
      <vt:lpstr>Seravek Light</vt:lpstr>
      <vt:lpstr>Tahoma</vt:lpstr>
      <vt:lpstr>Class Slides</vt:lpstr>
      <vt:lpstr>Lecture 10 WiFi PHY</vt:lpstr>
      <vt:lpstr>Administrivia</vt:lpstr>
      <vt:lpstr>Today’s Goals</vt:lpstr>
      <vt:lpstr>Outline</vt:lpstr>
      <vt:lpstr>What is WiFi?</vt:lpstr>
      <vt:lpstr>802.11 timeline</vt:lpstr>
      <vt:lpstr>Many different “versions” of WiFi</vt:lpstr>
      <vt:lpstr>Major amendments</vt:lpstr>
      <vt:lpstr>Resources</vt:lpstr>
      <vt:lpstr>Outline</vt:lpstr>
      <vt:lpstr>WiFi Physical Layer</vt:lpstr>
      <vt:lpstr>Goal: improve throughput</vt:lpstr>
      <vt:lpstr>Goal: improve throughput</vt:lpstr>
      <vt:lpstr>Walking through PHY changes by amendment</vt:lpstr>
      <vt:lpstr>Original WiFi specification (1997)</vt:lpstr>
      <vt:lpstr>802.11b (1999)</vt:lpstr>
      <vt:lpstr>DSSS example from 802.15.4</vt:lpstr>
      <vt:lpstr>DSSS goals</vt:lpstr>
      <vt:lpstr>802.11b channels</vt:lpstr>
      <vt:lpstr>Break + Question</vt:lpstr>
      <vt:lpstr>Break + Question</vt:lpstr>
      <vt:lpstr>Walking through PHY changes by amendment</vt:lpstr>
      <vt:lpstr>OFDM enables higher throughput</vt:lpstr>
      <vt:lpstr>OFDM enables higher throughput at complexity cost</vt:lpstr>
      <vt:lpstr>802.11a (1999)</vt:lpstr>
      <vt:lpstr>802.11a channels</vt:lpstr>
      <vt:lpstr>Walking through PHY changes by amendment</vt:lpstr>
      <vt:lpstr>802.11g (2003)</vt:lpstr>
      <vt:lpstr>Cost of supporting 802.11b</vt:lpstr>
      <vt:lpstr>Truth or Fiction:  “An 802.11b device slows your whole network to b speed”</vt:lpstr>
      <vt:lpstr>Improved WiFi hardware is in high demand</vt:lpstr>
      <vt:lpstr>Walking through PHY changes by amendment</vt:lpstr>
      <vt:lpstr>How do we increase throughput?</vt:lpstr>
      <vt:lpstr>How do we increase throughput?</vt:lpstr>
      <vt:lpstr>MIMO – Multiple In Multiple Out</vt:lpstr>
      <vt:lpstr>Expandable bandwidth</vt:lpstr>
      <vt:lpstr>802.11n (2009)</vt:lpstr>
      <vt:lpstr>802.11n modulation and coding schemes</vt:lpstr>
      <vt:lpstr>Break + Open Question</vt:lpstr>
      <vt:lpstr>Break + Open Question</vt:lpstr>
      <vt:lpstr>Walking through PHY changes by amendment</vt:lpstr>
      <vt:lpstr>”The MIMO Gap”</vt:lpstr>
      <vt:lpstr>Multi-user Multiple In Multiple Out (MU-MIMO)</vt:lpstr>
      <vt:lpstr>How much data can a single device use?</vt:lpstr>
      <vt:lpstr>802.11ac (2013)</vt:lpstr>
      <vt:lpstr>802.11ac channels</vt:lpstr>
      <vt:lpstr>802.11ac modulation and coding schemes</vt:lpstr>
      <vt:lpstr>Walking through PHY changes by amendment</vt:lpstr>
      <vt:lpstr>New directions in WiFi focus: Aggregate throughput across all devices</vt:lpstr>
      <vt:lpstr>Orthogonal Frequency Division Multiple Access</vt:lpstr>
      <vt:lpstr>OFDM vs OFDMA Orthogonal Frequency Division Multiplexing vs. Orthogonal Frequency Division Multiple Access</vt:lpstr>
      <vt:lpstr>802.11ax (2021)</vt:lpstr>
      <vt:lpstr>Other 802.11ax improvements</vt:lpstr>
      <vt:lpstr>6 GHz band is an enormous amount of bandwidth</vt:lpstr>
      <vt:lpstr>Less bandwidth in the 6 GHz band in Europe</vt:lpstr>
      <vt:lpstr>Reminder: WiFi technology (and to some extent cellular) a unicorn – HW support rolls out before specification</vt:lpstr>
      <vt:lpstr>WiFi 6 Hardware</vt:lpstr>
      <vt:lpstr>Walking through PHY changes by amendment</vt:lpstr>
      <vt:lpstr>802.11be (2024)</vt:lpstr>
      <vt:lpstr>802.11bn what (might be) coming next?</vt:lpstr>
      <vt:lpstr>Outline</vt:lpstr>
      <vt:lpstr>Goal: improve throughput</vt:lpstr>
      <vt:lpstr>Bit rate adaptation</vt:lpstr>
      <vt:lpstr>Bit rate adaptation</vt:lpstr>
      <vt:lpstr>Real-world 802.11 channel use – 2.4 Ghz</vt:lpstr>
      <vt:lpstr>Some real-world devices are weird</vt:lpstr>
      <vt:lpstr>Real-world 802.11 channel use – 5 Ghz</vt:lpstr>
      <vt:lpstr>Real-world 802.11 channel use – 5 Ghz</vt:lpstr>
      <vt:lpstr>What does a new, (moderately) expensive router get you?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11 802.11 - WiFi</dc:title>
  <dc:creator>Branden Ghena</dc:creator>
  <cp:lastModifiedBy>Branden Ghena</cp:lastModifiedBy>
  <cp:revision>107</cp:revision>
  <dcterms:created xsi:type="dcterms:W3CDTF">2021-02-14T03:35:49Z</dcterms:created>
  <dcterms:modified xsi:type="dcterms:W3CDTF">2025-05-06T17:21:28Z</dcterms:modified>
</cp:coreProperties>
</file>