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  <p:sldMasterId id="2147483703" r:id="rId2"/>
  </p:sldMasterIdLst>
  <p:notesMasterIdLst>
    <p:notesMasterId r:id="rId70"/>
  </p:notesMasterIdLst>
  <p:sldIdLst>
    <p:sldId id="256" r:id="rId3"/>
    <p:sldId id="2285" r:id="rId4"/>
    <p:sldId id="264" r:id="rId5"/>
    <p:sldId id="2086" r:id="rId6"/>
    <p:sldId id="348" r:id="rId7"/>
    <p:sldId id="396" r:id="rId8"/>
    <p:sldId id="397" r:id="rId9"/>
    <p:sldId id="2074" r:id="rId10"/>
    <p:sldId id="2075" r:id="rId11"/>
    <p:sldId id="2076" r:id="rId12"/>
    <p:sldId id="2033" r:id="rId13"/>
    <p:sldId id="2034" r:id="rId14"/>
    <p:sldId id="2073" r:id="rId15"/>
    <p:sldId id="2035" r:id="rId16"/>
    <p:sldId id="2036" r:id="rId17"/>
    <p:sldId id="2102" r:id="rId18"/>
    <p:sldId id="2259" r:id="rId19"/>
    <p:sldId id="387" r:id="rId20"/>
    <p:sldId id="2096" r:id="rId21"/>
    <p:sldId id="2103" r:id="rId22"/>
    <p:sldId id="2104" r:id="rId23"/>
    <p:sldId id="279" r:id="rId24"/>
    <p:sldId id="2097" r:id="rId25"/>
    <p:sldId id="2098" r:id="rId26"/>
    <p:sldId id="2105" r:id="rId27"/>
    <p:sldId id="2106" r:id="rId28"/>
    <p:sldId id="2107" r:id="rId29"/>
    <p:sldId id="2108" r:id="rId30"/>
    <p:sldId id="2111" r:id="rId31"/>
    <p:sldId id="283" r:id="rId32"/>
    <p:sldId id="2100" r:id="rId33"/>
    <p:sldId id="2101" r:id="rId34"/>
    <p:sldId id="2288" r:id="rId35"/>
    <p:sldId id="2289" r:id="rId36"/>
    <p:sldId id="289" r:id="rId37"/>
    <p:sldId id="2109" r:id="rId38"/>
    <p:sldId id="2274" r:id="rId39"/>
    <p:sldId id="2275" r:id="rId40"/>
    <p:sldId id="2277" r:id="rId41"/>
    <p:sldId id="2278" r:id="rId42"/>
    <p:sldId id="2279" r:id="rId43"/>
    <p:sldId id="2282" r:id="rId44"/>
    <p:sldId id="2260" r:id="rId45"/>
    <p:sldId id="2088" r:id="rId46"/>
    <p:sldId id="385" r:id="rId47"/>
    <p:sldId id="2084" r:id="rId48"/>
    <p:sldId id="2085" r:id="rId49"/>
    <p:sldId id="2091" r:id="rId50"/>
    <p:sldId id="2092" r:id="rId51"/>
    <p:sldId id="2094" r:id="rId52"/>
    <p:sldId id="2093" r:id="rId53"/>
    <p:sldId id="2087" r:id="rId54"/>
    <p:sldId id="2095" r:id="rId55"/>
    <p:sldId id="2283" r:id="rId56"/>
    <p:sldId id="2284" r:id="rId57"/>
    <p:sldId id="2261" r:id="rId58"/>
    <p:sldId id="389" r:id="rId59"/>
    <p:sldId id="2243" r:id="rId60"/>
    <p:sldId id="2286" r:id="rId61"/>
    <p:sldId id="2242" r:id="rId62"/>
    <p:sldId id="2287" r:id="rId63"/>
    <p:sldId id="2262" r:id="rId64"/>
    <p:sldId id="2244" r:id="rId65"/>
    <p:sldId id="2251" r:id="rId66"/>
    <p:sldId id="2276" r:id="rId67"/>
    <p:sldId id="391" r:id="rId68"/>
    <p:sldId id="2264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4C0DD7-F1CF-4368-81C8-E87A97418579}">
          <p14:sldIdLst>
            <p14:sldId id="256"/>
          </p14:sldIdLst>
        </p14:section>
        <p14:section name="Goals" id="{1DC203D8-8C04-4F3B-815B-A15E3261C9A4}">
          <p14:sldIdLst>
            <p14:sldId id="2285"/>
            <p14:sldId id="264"/>
            <p14:sldId id="2086"/>
          </p14:sldIdLst>
        </p14:section>
        <p14:section name="WAN Background" id="{B55B8E8C-5EAB-4A1E-A4E9-AE5E896E46FA}">
          <p14:sldIdLst>
            <p14:sldId id="348"/>
            <p14:sldId id="396"/>
            <p14:sldId id="397"/>
            <p14:sldId id="2074"/>
            <p14:sldId id="2075"/>
            <p14:sldId id="2076"/>
            <p14:sldId id="2033"/>
            <p14:sldId id="2034"/>
            <p14:sldId id="2073"/>
            <p14:sldId id="2035"/>
            <p14:sldId id="2036"/>
            <p14:sldId id="2102"/>
          </p14:sldIdLst>
        </p14:section>
        <p14:section name="LoRaWAN" id="{A051F0FA-214F-4B41-ABAD-7B9205E6BD06}">
          <p14:sldIdLst>
            <p14:sldId id="2259"/>
            <p14:sldId id="387"/>
            <p14:sldId id="2096"/>
            <p14:sldId id="2103"/>
            <p14:sldId id="2104"/>
            <p14:sldId id="279"/>
            <p14:sldId id="2097"/>
            <p14:sldId id="2098"/>
            <p14:sldId id="2105"/>
            <p14:sldId id="2106"/>
            <p14:sldId id="2107"/>
            <p14:sldId id="2108"/>
            <p14:sldId id="2111"/>
            <p14:sldId id="283"/>
            <p14:sldId id="2100"/>
            <p14:sldId id="2101"/>
            <p14:sldId id="2288"/>
            <p14:sldId id="2289"/>
            <p14:sldId id="289"/>
            <p14:sldId id="2109"/>
            <p14:sldId id="2274"/>
            <p14:sldId id="2275"/>
            <p14:sldId id="2277"/>
            <p14:sldId id="2278"/>
            <p14:sldId id="2279"/>
            <p14:sldId id="2282"/>
          </p14:sldIdLst>
        </p14:section>
        <p14:section name="Sigfox" id="{4755838A-FFD2-42FF-96BD-CE1E69CA6B46}">
          <p14:sldIdLst>
            <p14:sldId id="2260"/>
            <p14:sldId id="2088"/>
            <p14:sldId id="385"/>
            <p14:sldId id="2084"/>
            <p14:sldId id="2085"/>
            <p14:sldId id="2091"/>
            <p14:sldId id="2092"/>
            <p14:sldId id="2094"/>
            <p14:sldId id="2093"/>
            <p14:sldId id="2087"/>
            <p14:sldId id="2095"/>
            <p14:sldId id="2283"/>
            <p14:sldId id="2284"/>
          </p14:sldIdLst>
        </p14:section>
        <p14:section name="802.11ah" id="{8470C27C-BFB4-4798-A693-03E63FE0CA5B}">
          <p14:sldIdLst>
            <p14:sldId id="2261"/>
            <p14:sldId id="389"/>
            <p14:sldId id="2243"/>
            <p14:sldId id="2286"/>
            <p14:sldId id="2242"/>
            <p14:sldId id="2287"/>
          </p14:sldIdLst>
        </p14:section>
        <p14:section name="TV Whitespaces" id="{4231F888-4F13-416F-8D3E-F82B45D10478}">
          <p14:sldIdLst>
            <p14:sldId id="2262"/>
            <p14:sldId id="2244"/>
            <p14:sldId id="2251"/>
            <p14:sldId id="2276"/>
            <p14:sldId id="391"/>
          </p14:sldIdLst>
        </p14:section>
        <p14:section name="Wrapup" id="{29A7F866-9DA9-446B-8359-CE426CB89C7A}">
          <p14:sldIdLst>
            <p14:sldId id="2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2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7440" autoAdjust="0"/>
  </p:normalViewPr>
  <p:slideViewPr>
    <p:cSldViewPr snapToGrid="0">
      <p:cViewPr varScale="1">
        <p:scale>
          <a:sx n="74" d="100"/>
          <a:sy n="74" d="100"/>
        </p:scale>
        <p:origin x="84" y="20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BF250-3188-4B97-91A0-4CBD75F11794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DC289-C093-4A03-96E3-7FA6F6D9C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1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6e365f4ea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6e365f4ea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5759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63e3f03aba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63e3f03aba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endParaRPr i="1" dirty="0"/>
          </a:p>
        </p:txBody>
      </p:sp>
    </p:spTree>
    <p:extLst>
      <p:ext uri="{BB962C8B-B14F-4D97-AF65-F5344CB8AC3E}">
        <p14:creationId xmlns:p14="http://schemas.microsoft.com/office/powerpoint/2010/main" val="34145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63e3f03aba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63e3f03aba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endParaRPr i="1" dirty="0"/>
          </a:p>
        </p:txBody>
      </p:sp>
    </p:spTree>
    <p:extLst>
      <p:ext uri="{BB962C8B-B14F-4D97-AF65-F5344CB8AC3E}">
        <p14:creationId xmlns:p14="http://schemas.microsoft.com/office/powerpoint/2010/main" val="1588852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63e3f03aba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63e3f03aba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endParaRPr i="1" dirty="0"/>
          </a:p>
        </p:txBody>
      </p:sp>
    </p:spTree>
    <p:extLst>
      <p:ext uri="{BB962C8B-B14F-4D97-AF65-F5344CB8AC3E}">
        <p14:creationId xmlns:p14="http://schemas.microsoft.com/office/powerpoint/2010/main" val="847529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F8AEA4-90DD-470A-A00C-52C76871BE7D}"/>
              </a:ext>
            </a:extLst>
          </p:cNvPr>
          <p:cNvSpPr/>
          <p:nvPr userDrawn="1"/>
        </p:nvSpPr>
        <p:spPr>
          <a:xfrm>
            <a:off x="607595" y="684106"/>
            <a:ext cx="10972799" cy="5485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WU PPT Wide Opt 2_Master.jpg">
            <a:extLst>
              <a:ext uri="{FF2B5EF4-FFF2-40B4-BE49-F238E27FC236}">
                <a16:creationId xmlns:a16="http://schemas.microsoft.com/office/drawing/2014/main" id="{D5195E2D-71BD-4DAB-A8EA-C60068318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53298"/>
            <a:ext cx="12192000" cy="504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78A89-7B53-4AF2-9B97-0D7A0E3C4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595" y="684106"/>
            <a:ext cx="10972799" cy="22860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757E7-8A62-4C6A-A11F-B44CFFC7E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595" y="3887894"/>
            <a:ext cx="10972799" cy="1369905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2B33-DB5B-406B-8EF8-7F27B15C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595" y="5804324"/>
            <a:ext cx="916405" cy="365125"/>
          </a:xfrm>
        </p:spPr>
        <p:txBody>
          <a:bodyPr/>
          <a:lstStyle/>
          <a:p>
            <a:fld id="{6DA34142-4057-4E41-8FAB-93DD5A2F5272}" type="datetime1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18BC2-7D03-48DD-8ED3-F2F43C40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807" y="5806652"/>
            <a:ext cx="3664373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1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544639"/>
            <a:ext cx="10363200" cy="1362075"/>
          </a:xfrm>
        </p:spPr>
        <p:txBody>
          <a:bodyPr anchor="t"/>
          <a:lstStyle>
            <a:lvl1pPr algn="l">
              <a:defRPr sz="5333" b="1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75BB2-61F9-DE4C-9217-9E28B9286BD6}" type="datetime1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13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4F7E5-456D-D14D-80B1-26F30B6827DF}" type="datetime1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44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C490F-92D2-EE4D-AB30-C51B3ABD0ECB}" type="datetime1">
              <a:rPr lang="en-US" smtClean="0"/>
              <a:t>5/14/2024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055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905B-F78A-7447-929B-285222BF0CAF}" type="datetime1">
              <a:rPr lang="en-US" smtClean="0"/>
              <a:t>5/14/2024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192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15DF4-3EBA-4E4B-9F2A-19D1128FE925}" type="datetime1">
              <a:rPr lang="en-US" smtClean="0"/>
              <a:t>5/14/2024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273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8E339-25A7-D445-AE93-317779BE9573}" type="datetime1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30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9B92-FCB3-0A4E-913E-6BEC59C715FD}" type="datetime1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16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6E8C-CFD6-E540-8CE1-0232512249C2}" type="datetime1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49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C8BF4-C97B-F445-A331-9D98132FB0F2}" type="datetime1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51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7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39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7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97062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17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86033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6171B2-CD8A-4537-A0B5-CFA0882ED8C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EE6D-0807-49F6-8402-F877AEC3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EDB09-5A47-4685-A1EE-A5B4DA19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82BC-EFE8-41E4-A86B-07FC0B1457C3}" type="datetime1">
              <a:rPr lang="en-US" smtClean="0"/>
              <a:t>5/14/2024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553B9-1067-4918-A0C0-3170E1AA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B2D71-8C87-4458-AC29-EA204720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1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D77160-3215-44CF-B830-0B88FB36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1D5B-B5C1-4AF0-9BCF-12885203BE3F}" type="datetime1">
              <a:rPr lang="en-US" smtClean="0"/>
              <a:t>5/14/2024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31AD3-C3A1-4F17-AE8A-223019F6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1321F-FC35-406D-934E-9286AA48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4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0348-2F1A-4EE8-8A85-4721B86DEA66}" type="datetime1">
              <a:rPr lang="en-US" smtClean="0"/>
              <a:t>5/14/2024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6" y="694143"/>
            <a:ext cx="10972798" cy="54864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2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8343"/>
            <a:ext cx="10972798" cy="685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30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03447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158F-4718-C54C-BFA5-ADFB09EEAD9C}" type="datetime1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71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513E-B985-C644-AC4A-007284298B82}" type="datetime1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390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CFB29-59D2-4823-BEFA-2A2FDF148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595" y="11430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448D8-B1FE-4537-8A5B-AEAA01D15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7595" y="6356350"/>
            <a:ext cx="9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7AB6CE-1AFC-4A94-BDA7-A76098728A1D}" type="datetime1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C4873-1315-4883-97DC-8A47AFCAE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7200" y="6356350"/>
            <a:ext cx="3664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DC0E4-58B6-42DF-8BD2-2BB7A3B6E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356350"/>
            <a:ext cx="9123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BCB9CD12-280E-4818-853C-F36BB6D6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00" r:id="rId3"/>
    <p:sldLayoutId id="2147483696" r:id="rId4"/>
    <p:sldLayoutId id="2147483697" r:id="rId5"/>
    <p:sldLayoutId id="2147483698" r:id="rId6"/>
    <p:sldLayoutId id="2147483702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r>
              <a:rPr lang="en-US" dirty="0"/>
              <a:t>test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3A8B6-B518-5B42-8126-4227EDE76FED}" type="datetime1">
              <a:rPr lang="en-US" smtClean="0"/>
              <a:t>5/14/2024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A358D-2637-E146-A3BD-05BD470B50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56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3200" b="0" i="0" kern="1200">
          <a:solidFill>
            <a:schemeClr val="accent1">
              <a:lumMod val="75000"/>
            </a:schemeClr>
          </a:solidFill>
          <a:latin typeface="Rockwell" panose="02060603020205020403" pitchFamily="18" charset="77"/>
          <a:ea typeface="+mj-ea"/>
          <a:cs typeface="Rockwell" panose="02060603020205020403" pitchFamily="18" charset="77"/>
        </a:defRPr>
      </a:lvl1pPr>
    </p:titleStyle>
    <p:bodyStyle>
      <a:lvl1pPr marL="457189" indent="-457189" algn="l" defTabSz="609585" rtl="0" eaLnBrk="1" latinLnBrk="0" hangingPunct="1">
        <a:spcBef>
          <a:spcPts val="1333"/>
        </a:spcBef>
        <a:buFont typeface="Arial"/>
        <a:buChar char="•"/>
        <a:defRPr sz="2667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400" b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133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1867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867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ora-alliance.org/wp-content/uploads/2020/11/RP_2-1.0.2.pdf" TargetMode="External"/><Relationship Id="rId2" Type="http://schemas.openxmlformats.org/officeDocument/2006/relationships/hyperlink" Target="https://lora-alliance.org/wp-content/uploads/2020/11/lorawantm_specification_-v1.1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ools.ietf.org/html/draft-zuniga-lpwan-sigfox-system-description-04" TargetMode="External"/><Relationship Id="rId5" Type="http://schemas.openxmlformats.org/officeDocument/2006/relationships/hyperlink" Target="https://www.ietf.org/proceedings/97/slides/slides-97-lpwan-25-sigfox-system-description-00.pdf" TargetMode="External"/><Relationship Id="rId4" Type="http://schemas.openxmlformats.org/officeDocument/2006/relationships/hyperlink" Target="https://www.avnet.com/wps/wcm/connect/onesite/03aebfe2-98f7-4c28-be5f-90638c898009/sigfox-technical-overview.pdf?MOD=AJPERES&amp;CVID=magVa.N&amp;CVID=magVa.N&amp;CVID=magVa.N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4EB4-B710-4B4C-9E9E-B9B5D5E06A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14</a:t>
            </a:r>
            <a:br>
              <a:rPr lang="en-US" dirty="0"/>
            </a:br>
            <a:r>
              <a:rPr lang="en-US" dirty="0"/>
              <a:t>Unlicensed LPWANs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2EFA9-08FA-449E-880F-86912EE7E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CS397/497 – Wireless Protocols for IoT</a:t>
            </a:r>
          </a:p>
          <a:p>
            <a:r>
              <a:rPr lang="en-US" dirty="0"/>
              <a:t>Branden Ghena – Spring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C12E51-76E1-004E-381F-18B11AA11646}"/>
              </a:ext>
            </a:extLst>
          </p:cNvPr>
          <p:cNvSpPr txBox="1"/>
          <p:nvPr/>
        </p:nvSpPr>
        <p:spPr>
          <a:xfrm>
            <a:off x="6697014" y="5521401"/>
            <a:ext cx="4883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Materials in collaboration with</a:t>
            </a:r>
            <a:br>
              <a:rPr lang="en-US" dirty="0"/>
            </a:br>
            <a:r>
              <a:rPr lang="en-US" dirty="0"/>
              <a:t>Pat Pannuto (UCSD) and Brad Campbell (UVA)</a:t>
            </a:r>
          </a:p>
        </p:txBody>
      </p:sp>
    </p:spTree>
    <p:extLst>
      <p:ext uri="{BB962C8B-B14F-4D97-AF65-F5344CB8AC3E}">
        <p14:creationId xmlns:p14="http://schemas.microsoft.com/office/powerpoint/2010/main" val="3802196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FC66F-4402-3340-BBA3-3F0B92290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7"/>
            <a:ext cx="6499107" cy="763600"/>
          </a:xfrm>
          <a:solidFill>
            <a:schemeClr val="bg1"/>
          </a:solidFill>
        </p:spPr>
        <p:txBody>
          <a:bodyPr/>
          <a:lstStyle/>
          <a:p>
            <a:r>
              <a:rPr lang="en-US" sz="2667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need another network option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DD437-CD5D-A444-BF26-2E411925A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6499107" cy="4555200"/>
          </a:xfrm>
          <a:solidFill>
            <a:schemeClr val="bg1"/>
          </a:solidFill>
        </p:spPr>
        <p:txBody>
          <a:bodyPr/>
          <a:lstStyle/>
          <a:p>
            <a:pPr marL="152394" indent="0">
              <a:buNone/>
            </a:pPr>
            <a:r>
              <a:rPr lang="en-US" sz="2400" dirty="0"/>
              <a:t>Requirements:</a:t>
            </a:r>
          </a:p>
          <a:p>
            <a:pPr marL="152394" indent="0">
              <a:buNone/>
            </a:pPr>
            <a:endParaRPr lang="en-US" sz="2400" dirty="0"/>
          </a:p>
          <a:p>
            <a:r>
              <a:rPr lang="en-US" sz="2400" dirty="0"/>
              <a:t>Wide area of coverage</a:t>
            </a:r>
          </a:p>
          <a:p>
            <a:pPr lvl="1">
              <a:spcBef>
                <a:spcPts val="1067"/>
              </a:spcBef>
            </a:pPr>
            <a:r>
              <a:rPr lang="en-US" sz="2133" dirty="0"/>
              <a:t>Deploy fewer gateways</a:t>
            </a:r>
          </a:p>
          <a:p>
            <a:endParaRPr lang="en-US" sz="2400" dirty="0"/>
          </a:p>
          <a:p>
            <a:r>
              <a:rPr lang="en-US" sz="2400" dirty="0"/>
              <a:t>Low power</a:t>
            </a:r>
          </a:p>
          <a:p>
            <a:pPr lvl="1">
              <a:spcBef>
                <a:spcPts val="1067"/>
              </a:spcBef>
            </a:pPr>
            <a:r>
              <a:rPr lang="en-US" sz="2133" dirty="0"/>
              <a:t>So we can deploy on batteries</a:t>
            </a:r>
          </a:p>
          <a:p>
            <a:pPr lvl="1">
              <a:spcBef>
                <a:spcPts val="1067"/>
              </a:spcBef>
            </a:pPr>
            <a:endParaRPr lang="en-US" sz="2133" dirty="0"/>
          </a:p>
          <a:p>
            <a:pPr>
              <a:spcBef>
                <a:spcPts val="1067"/>
              </a:spcBef>
            </a:pPr>
            <a:r>
              <a:rPr lang="en-US" sz="2400" dirty="0"/>
              <a:t>Doesn’t need high throughput</a:t>
            </a:r>
          </a:p>
          <a:p>
            <a:pPr lvl="1">
              <a:spcBef>
                <a:spcPts val="1067"/>
              </a:spcBef>
            </a:pPr>
            <a:r>
              <a:rPr lang="en-US" sz="2133" dirty="0"/>
              <a:t>Sensor data is relatively small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E6470C-04DC-3A45-BEF1-69CBEBA5DB6C}"/>
              </a:ext>
            </a:extLst>
          </p:cNvPr>
          <p:cNvGrpSpPr/>
          <p:nvPr/>
        </p:nvGrpSpPr>
        <p:grpSpPr>
          <a:xfrm>
            <a:off x="7103403" y="899088"/>
            <a:ext cx="3717687" cy="5583992"/>
            <a:chOff x="5327552" y="674316"/>
            <a:chExt cx="2788265" cy="4187994"/>
          </a:xfrm>
        </p:grpSpPr>
        <p:sp>
          <p:nvSpPr>
            <p:cNvPr id="22" name="Regular Pentagon 21">
              <a:extLst>
                <a:ext uri="{FF2B5EF4-FFF2-40B4-BE49-F238E27FC236}">
                  <a16:creationId xmlns:a16="http://schemas.microsoft.com/office/drawing/2014/main" id="{4C155B15-1C4A-E645-8543-2186310BC6B6}"/>
                </a:ext>
              </a:extLst>
            </p:cNvPr>
            <p:cNvSpPr/>
            <p:nvPr/>
          </p:nvSpPr>
          <p:spPr>
            <a:xfrm>
              <a:off x="5926913" y="304087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3" name="Regular Pentagon 22">
              <a:extLst>
                <a:ext uri="{FF2B5EF4-FFF2-40B4-BE49-F238E27FC236}">
                  <a16:creationId xmlns:a16="http://schemas.microsoft.com/office/drawing/2014/main" id="{751E34EE-5BAD-4646-8A65-231CDF81F72F}"/>
                </a:ext>
              </a:extLst>
            </p:cNvPr>
            <p:cNvSpPr/>
            <p:nvPr/>
          </p:nvSpPr>
          <p:spPr>
            <a:xfrm>
              <a:off x="5979215" y="266624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4" name="Regular Pentagon 23">
              <a:extLst>
                <a:ext uri="{FF2B5EF4-FFF2-40B4-BE49-F238E27FC236}">
                  <a16:creationId xmlns:a16="http://schemas.microsoft.com/office/drawing/2014/main" id="{562D58D9-4C2E-5245-A625-18B7B27F33E2}"/>
                </a:ext>
              </a:extLst>
            </p:cNvPr>
            <p:cNvSpPr/>
            <p:nvPr/>
          </p:nvSpPr>
          <p:spPr>
            <a:xfrm>
              <a:off x="5861350" y="356559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5" name="Regular Pentagon 24">
              <a:extLst>
                <a:ext uri="{FF2B5EF4-FFF2-40B4-BE49-F238E27FC236}">
                  <a16:creationId xmlns:a16="http://schemas.microsoft.com/office/drawing/2014/main" id="{BD662728-B175-854A-B8DD-E4DEADFB7871}"/>
                </a:ext>
              </a:extLst>
            </p:cNvPr>
            <p:cNvSpPr/>
            <p:nvPr/>
          </p:nvSpPr>
          <p:spPr>
            <a:xfrm>
              <a:off x="6203939" y="333255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6" name="Regular Pentagon 25">
              <a:extLst>
                <a:ext uri="{FF2B5EF4-FFF2-40B4-BE49-F238E27FC236}">
                  <a16:creationId xmlns:a16="http://schemas.microsoft.com/office/drawing/2014/main" id="{4CD2AF82-0B09-B24A-A574-A28FAB0E6045}"/>
                </a:ext>
              </a:extLst>
            </p:cNvPr>
            <p:cNvSpPr/>
            <p:nvPr/>
          </p:nvSpPr>
          <p:spPr>
            <a:xfrm>
              <a:off x="7106794" y="416072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7" name="Regular Pentagon 26">
              <a:extLst>
                <a:ext uri="{FF2B5EF4-FFF2-40B4-BE49-F238E27FC236}">
                  <a16:creationId xmlns:a16="http://schemas.microsoft.com/office/drawing/2014/main" id="{2617FA35-11D7-8442-8A02-74D6007A17F2}"/>
                </a:ext>
              </a:extLst>
            </p:cNvPr>
            <p:cNvSpPr/>
            <p:nvPr/>
          </p:nvSpPr>
          <p:spPr>
            <a:xfrm>
              <a:off x="6906089" y="263441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8" name="Regular Pentagon 27">
              <a:extLst>
                <a:ext uri="{FF2B5EF4-FFF2-40B4-BE49-F238E27FC236}">
                  <a16:creationId xmlns:a16="http://schemas.microsoft.com/office/drawing/2014/main" id="{ACFE5F57-6B0A-E449-AC01-021075884795}"/>
                </a:ext>
              </a:extLst>
            </p:cNvPr>
            <p:cNvSpPr/>
            <p:nvPr/>
          </p:nvSpPr>
          <p:spPr>
            <a:xfrm>
              <a:off x="6044794" y="406558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9" name="Regular Pentagon 28">
              <a:extLst>
                <a:ext uri="{FF2B5EF4-FFF2-40B4-BE49-F238E27FC236}">
                  <a16:creationId xmlns:a16="http://schemas.microsoft.com/office/drawing/2014/main" id="{7CF017CC-5302-6744-A994-005A1883E0EF}"/>
                </a:ext>
              </a:extLst>
            </p:cNvPr>
            <p:cNvSpPr/>
            <p:nvPr/>
          </p:nvSpPr>
          <p:spPr>
            <a:xfrm>
              <a:off x="6227954" y="279701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0" name="Regular Pentagon 29">
              <a:extLst>
                <a:ext uri="{FF2B5EF4-FFF2-40B4-BE49-F238E27FC236}">
                  <a16:creationId xmlns:a16="http://schemas.microsoft.com/office/drawing/2014/main" id="{EB4C19BC-1B9D-E44E-B1F3-9C371E6A35A5}"/>
                </a:ext>
              </a:extLst>
            </p:cNvPr>
            <p:cNvSpPr/>
            <p:nvPr/>
          </p:nvSpPr>
          <p:spPr>
            <a:xfrm>
              <a:off x="7297748" y="287546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1" name="Regular Pentagon 30">
              <a:extLst>
                <a:ext uri="{FF2B5EF4-FFF2-40B4-BE49-F238E27FC236}">
                  <a16:creationId xmlns:a16="http://schemas.microsoft.com/office/drawing/2014/main" id="{22A0AC1C-2669-6849-B947-4C9C89EB26E9}"/>
                </a:ext>
              </a:extLst>
            </p:cNvPr>
            <p:cNvSpPr/>
            <p:nvPr/>
          </p:nvSpPr>
          <p:spPr>
            <a:xfrm>
              <a:off x="6232581" y="4568875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2" name="Regular Pentagon 31">
              <a:extLst>
                <a:ext uri="{FF2B5EF4-FFF2-40B4-BE49-F238E27FC236}">
                  <a16:creationId xmlns:a16="http://schemas.microsoft.com/office/drawing/2014/main" id="{878742D4-F34B-A746-9F6D-E8ABE957E286}"/>
                </a:ext>
              </a:extLst>
            </p:cNvPr>
            <p:cNvSpPr/>
            <p:nvPr/>
          </p:nvSpPr>
          <p:spPr>
            <a:xfrm>
              <a:off x="7023974" y="3692027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3" name="Regular Pentagon 32">
              <a:extLst>
                <a:ext uri="{FF2B5EF4-FFF2-40B4-BE49-F238E27FC236}">
                  <a16:creationId xmlns:a16="http://schemas.microsoft.com/office/drawing/2014/main" id="{9728A5FE-8970-E74A-BDF2-E2B8BE94B727}"/>
                </a:ext>
              </a:extLst>
            </p:cNvPr>
            <p:cNvSpPr/>
            <p:nvPr/>
          </p:nvSpPr>
          <p:spPr>
            <a:xfrm>
              <a:off x="7035013" y="31730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4" name="Regular Pentagon 33">
              <a:extLst>
                <a:ext uri="{FF2B5EF4-FFF2-40B4-BE49-F238E27FC236}">
                  <a16:creationId xmlns:a16="http://schemas.microsoft.com/office/drawing/2014/main" id="{C7A02C67-80B0-BB4A-9A74-E8B62EA809A1}"/>
                </a:ext>
              </a:extLst>
            </p:cNvPr>
            <p:cNvSpPr/>
            <p:nvPr/>
          </p:nvSpPr>
          <p:spPr>
            <a:xfrm>
              <a:off x="7838733" y="3714595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6" name="Regular Pentagon 35">
              <a:extLst>
                <a:ext uri="{FF2B5EF4-FFF2-40B4-BE49-F238E27FC236}">
                  <a16:creationId xmlns:a16="http://schemas.microsoft.com/office/drawing/2014/main" id="{A51DD38C-0673-1348-A076-9964A196EC85}"/>
                </a:ext>
              </a:extLst>
            </p:cNvPr>
            <p:cNvSpPr/>
            <p:nvPr/>
          </p:nvSpPr>
          <p:spPr>
            <a:xfrm>
              <a:off x="7872155" y="3114343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8" name="Regular Pentagon 37">
              <a:extLst>
                <a:ext uri="{FF2B5EF4-FFF2-40B4-BE49-F238E27FC236}">
                  <a16:creationId xmlns:a16="http://schemas.microsoft.com/office/drawing/2014/main" id="{C6F6406E-3807-D04B-B382-47F10C8F9A52}"/>
                </a:ext>
              </a:extLst>
            </p:cNvPr>
            <p:cNvSpPr/>
            <p:nvPr/>
          </p:nvSpPr>
          <p:spPr>
            <a:xfrm>
              <a:off x="7369976" y="456887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9" name="Regular Pentagon 38">
              <a:extLst>
                <a:ext uri="{FF2B5EF4-FFF2-40B4-BE49-F238E27FC236}">
                  <a16:creationId xmlns:a16="http://schemas.microsoft.com/office/drawing/2014/main" id="{07F63AD9-13B6-A94E-BF31-41415183B60F}"/>
                </a:ext>
              </a:extLst>
            </p:cNvPr>
            <p:cNvSpPr/>
            <p:nvPr/>
          </p:nvSpPr>
          <p:spPr>
            <a:xfrm>
              <a:off x="7101857" y="448104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40" name="Regular Pentagon 39">
              <a:extLst>
                <a:ext uri="{FF2B5EF4-FFF2-40B4-BE49-F238E27FC236}">
                  <a16:creationId xmlns:a16="http://schemas.microsoft.com/office/drawing/2014/main" id="{781823E6-1809-654E-A1E3-30874589C26F}"/>
                </a:ext>
              </a:extLst>
            </p:cNvPr>
            <p:cNvSpPr/>
            <p:nvPr/>
          </p:nvSpPr>
          <p:spPr>
            <a:xfrm>
              <a:off x="7531757" y="240419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41" name="Regular Pentagon 40">
              <a:extLst>
                <a:ext uri="{FF2B5EF4-FFF2-40B4-BE49-F238E27FC236}">
                  <a16:creationId xmlns:a16="http://schemas.microsoft.com/office/drawing/2014/main" id="{0D5271F0-8EA6-8544-AD07-D1A0D0D2F3EC}"/>
                </a:ext>
              </a:extLst>
            </p:cNvPr>
            <p:cNvSpPr/>
            <p:nvPr/>
          </p:nvSpPr>
          <p:spPr>
            <a:xfrm>
              <a:off x="8048973" y="414963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58" name="Regular Pentagon 57">
              <a:extLst>
                <a:ext uri="{FF2B5EF4-FFF2-40B4-BE49-F238E27FC236}">
                  <a16:creationId xmlns:a16="http://schemas.microsoft.com/office/drawing/2014/main" id="{74C0102F-B75F-3043-BDF5-046C8DDD471F}"/>
                </a:ext>
              </a:extLst>
            </p:cNvPr>
            <p:cNvSpPr/>
            <p:nvPr/>
          </p:nvSpPr>
          <p:spPr>
            <a:xfrm>
              <a:off x="6687438" y="479864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59" name="Regular Pentagon 58">
              <a:extLst>
                <a:ext uri="{FF2B5EF4-FFF2-40B4-BE49-F238E27FC236}">
                  <a16:creationId xmlns:a16="http://schemas.microsoft.com/office/drawing/2014/main" id="{BF8B33D4-C889-1C4A-8227-9A4FF26AA3E2}"/>
                </a:ext>
              </a:extLst>
            </p:cNvPr>
            <p:cNvSpPr/>
            <p:nvPr/>
          </p:nvSpPr>
          <p:spPr>
            <a:xfrm>
              <a:off x="5442441" y="296984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1" name="Regular Pentagon 60">
              <a:extLst>
                <a:ext uri="{FF2B5EF4-FFF2-40B4-BE49-F238E27FC236}">
                  <a16:creationId xmlns:a16="http://schemas.microsoft.com/office/drawing/2014/main" id="{D88CFB1B-23A4-2445-ABD1-409989D190A9}"/>
                </a:ext>
              </a:extLst>
            </p:cNvPr>
            <p:cNvSpPr/>
            <p:nvPr/>
          </p:nvSpPr>
          <p:spPr>
            <a:xfrm>
              <a:off x="5594841" y="2432923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2" name="Regular Pentagon 61">
              <a:extLst>
                <a:ext uri="{FF2B5EF4-FFF2-40B4-BE49-F238E27FC236}">
                  <a16:creationId xmlns:a16="http://schemas.microsoft.com/office/drawing/2014/main" id="{20BFABC6-8B90-D643-B910-F01C9A588FF2}"/>
                </a:ext>
              </a:extLst>
            </p:cNvPr>
            <p:cNvSpPr/>
            <p:nvPr/>
          </p:nvSpPr>
          <p:spPr>
            <a:xfrm>
              <a:off x="5327552" y="356537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3" name="Regular Pentagon 62">
              <a:extLst>
                <a:ext uri="{FF2B5EF4-FFF2-40B4-BE49-F238E27FC236}">
                  <a16:creationId xmlns:a16="http://schemas.microsoft.com/office/drawing/2014/main" id="{C88EF2ED-20F8-8841-B9FA-04AD11EDF2B2}"/>
                </a:ext>
              </a:extLst>
            </p:cNvPr>
            <p:cNvSpPr/>
            <p:nvPr/>
          </p:nvSpPr>
          <p:spPr>
            <a:xfrm>
              <a:off x="5594841" y="391707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4" name="Regular Pentagon 63">
              <a:extLst>
                <a:ext uri="{FF2B5EF4-FFF2-40B4-BE49-F238E27FC236}">
                  <a16:creationId xmlns:a16="http://schemas.microsoft.com/office/drawing/2014/main" id="{61EC3071-2696-C64C-A73D-8BCF611996A5}"/>
                </a:ext>
              </a:extLst>
            </p:cNvPr>
            <p:cNvSpPr/>
            <p:nvPr/>
          </p:nvSpPr>
          <p:spPr>
            <a:xfrm>
              <a:off x="6203939" y="1070751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5" name="Regular Pentagon 64">
              <a:extLst>
                <a:ext uri="{FF2B5EF4-FFF2-40B4-BE49-F238E27FC236}">
                  <a16:creationId xmlns:a16="http://schemas.microsoft.com/office/drawing/2014/main" id="{84110A27-CB51-0844-B82B-17AEE5C44EC7}"/>
                </a:ext>
              </a:extLst>
            </p:cNvPr>
            <p:cNvSpPr/>
            <p:nvPr/>
          </p:nvSpPr>
          <p:spPr>
            <a:xfrm>
              <a:off x="6204566" y="742801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6" name="Regular Pentagon 65">
              <a:extLst>
                <a:ext uri="{FF2B5EF4-FFF2-40B4-BE49-F238E27FC236}">
                  <a16:creationId xmlns:a16="http://schemas.microsoft.com/office/drawing/2014/main" id="{D5640333-F65F-924C-96AD-7979E79759A2}"/>
                </a:ext>
              </a:extLst>
            </p:cNvPr>
            <p:cNvSpPr/>
            <p:nvPr/>
          </p:nvSpPr>
          <p:spPr>
            <a:xfrm>
              <a:off x="6257906" y="1464290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7" name="Regular Pentagon 66">
              <a:extLst>
                <a:ext uri="{FF2B5EF4-FFF2-40B4-BE49-F238E27FC236}">
                  <a16:creationId xmlns:a16="http://schemas.microsoft.com/office/drawing/2014/main" id="{79C4E42D-695F-3948-AC35-C787A9389F0D}"/>
                </a:ext>
              </a:extLst>
            </p:cNvPr>
            <p:cNvSpPr/>
            <p:nvPr/>
          </p:nvSpPr>
          <p:spPr>
            <a:xfrm>
              <a:off x="7162710" y="12675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8" name="Regular Pentagon 67">
              <a:extLst>
                <a:ext uri="{FF2B5EF4-FFF2-40B4-BE49-F238E27FC236}">
                  <a16:creationId xmlns:a16="http://schemas.microsoft.com/office/drawing/2014/main" id="{A8F24C4E-75E6-E64A-959C-DC6D9378831C}"/>
                </a:ext>
              </a:extLst>
            </p:cNvPr>
            <p:cNvSpPr/>
            <p:nvPr/>
          </p:nvSpPr>
          <p:spPr>
            <a:xfrm>
              <a:off x="6753689" y="67431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9" name="Regular Pentagon 68">
              <a:extLst>
                <a:ext uri="{FF2B5EF4-FFF2-40B4-BE49-F238E27FC236}">
                  <a16:creationId xmlns:a16="http://schemas.microsoft.com/office/drawing/2014/main" id="{B3E79B53-CD1A-854E-A794-15615B4DC7AD}"/>
                </a:ext>
              </a:extLst>
            </p:cNvPr>
            <p:cNvSpPr/>
            <p:nvPr/>
          </p:nvSpPr>
          <p:spPr>
            <a:xfrm>
              <a:off x="6781323" y="165237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0" name="Regular Pentagon 69">
              <a:extLst>
                <a:ext uri="{FF2B5EF4-FFF2-40B4-BE49-F238E27FC236}">
                  <a16:creationId xmlns:a16="http://schemas.microsoft.com/office/drawing/2014/main" id="{C2DC51DE-191D-124E-8381-C4E684576B29}"/>
                </a:ext>
              </a:extLst>
            </p:cNvPr>
            <p:cNvSpPr/>
            <p:nvPr/>
          </p:nvSpPr>
          <p:spPr>
            <a:xfrm>
              <a:off x="6280380" y="215394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1" name="Regular Pentagon 70">
              <a:extLst>
                <a:ext uri="{FF2B5EF4-FFF2-40B4-BE49-F238E27FC236}">
                  <a16:creationId xmlns:a16="http://schemas.microsoft.com/office/drawing/2014/main" id="{49E9B975-E112-B849-ADA5-5AA97C357C0A}"/>
                </a:ext>
              </a:extLst>
            </p:cNvPr>
            <p:cNvSpPr/>
            <p:nvPr/>
          </p:nvSpPr>
          <p:spPr>
            <a:xfrm>
              <a:off x="7145348" y="91536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2" name="Regular Pentagon 71">
              <a:extLst>
                <a:ext uri="{FF2B5EF4-FFF2-40B4-BE49-F238E27FC236}">
                  <a16:creationId xmlns:a16="http://schemas.microsoft.com/office/drawing/2014/main" id="{36F8451C-A454-0E4E-8C38-5B24DE0A5B95}"/>
                </a:ext>
              </a:extLst>
            </p:cNvPr>
            <p:cNvSpPr/>
            <p:nvPr/>
          </p:nvSpPr>
          <p:spPr>
            <a:xfrm>
              <a:off x="7010309" y="18308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3" name="Regular Pentagon 72">
              <a:extLst>
                <a:ext uri="{FF2B5EF4-FFF2-40B4-BE49-F238E27FC236}">
                  <a16:creationId xmlns:a16="http://schemas.microsoft.com/office/drawing/2014/main" id="{4661C6B6-1A2C-6B4B-A63F-16367B4FC320}"/>
                </a:ext>
              </a:extLst>
            </p:cNvPr>
            <p:cNvSpPr/>
            <p:nvPr/>
          </p:nvSpPr>
          <p:spPr>
            <a:xfrm>
              <a:off x="6714479" y="1007090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C988B-6378-3149-B96C-5F47553368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609585"/>
            <a:fld id="{00000000-1234-1234-1234-123412341234}" type="slidenum">
              <a:rPr lang="en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pPr defTabSz="609585"/>
              <a:t>10</a:t>
            </a:fld>
            <a:endParaRPr lang="en">
              <a:solidFill>
                <a:srgbClr val="000000">
                  <a:tint val="75000"/>
                </a:srgbClr>
              </a:solidFill>
              <a:latin typeface="Arial" panose="020B0604020202020204"/>
            </a:endParaRPr>
          </a:p>
        </p:txBody>
      </p:sp>
      <p:sp>
        <p:nvSpPr>
          <p:cNvPr id="42" name="Regular Pentagon 41">
            <a:extLst>
              <a:ext uri="{FF2B5EF4-FFF2-40B4-BE49-F238E27FC236}">
                <a16:creationId xmlns:a16="http://schemas.microsoft.com/office/drawing/2014/main" id="{B0062BA0-E247-1A4B-B99A-D928481B9EDC}"/>
              </a:ext>
            </a:extLst>
          </p:cNvPr>
          <p:cNvSpPr/>
          <p:nvPr/>
        </p:nvSpPr>
        <p:spPr>
          <a:xfrm>
            <a:off x="9550279" y="2644293"/>
            <a:ext cx="89125" cy="84881"/>
          </a:xfrm>
          <a:prstGeom prst="pentagon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/>
            <a:endParaRPr lang="en-US" sz="2400">
              <a:solidFill>
                <a:prstClr val="white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23018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B8251-3204-194C-8D7F-C10C4C7DF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Long-range, low-data needs haven’t historically been met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05F1D-C58D-0C40-ADCC-1A274997A8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11</a:t>
            </a:fld>
            <a:endParaRPr lang="en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19428CE-CE1D-494E-92EA-6348BFD7A39C}"/>
              </a:ext>
            </a:extLst>
          </p:cNvPr>
          <p:cNvCxnSpPr>
            <a:cxnSpLocks/>
          </p:cNvCxnSpPr>
          <p:nvPr/>
        </p:nvCxnSpPr>
        <p:spPr>
          <a:xfrm flipV="1">
            <a:off x="2761233" y="1356967"/>
            <a:ext cx="0" cy="448307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22A6AB-AC09-3F4A-AC2E-0891799BDA54}"/>
              </a:ext>
            </a:extLst>
          </p:cNvPr>
          <p:cNvCxnSpPr>
            <a:cxnSpLocks/>
          </p:cNvCxnSpPr>
          <p:nvPr/>
        </p:nvCxnSpPr>
        <p:spPr>
          <a:xfrm>
            <a:off x="2761233" y="5840041"/>
            <a:ext cx="6594800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AEB5C57-7B3B-CD4C-81A7-34FA409481F6}"/>
              </a:ext>
            </a:extLst>
          </p:cNvPr>
          <p:cNvSpPr txBox="1"/>
          <p:nvPr/>
        </p:nvSpPr>
        <p:spPr>
          <a:xfrm>
            <a:off x="415601" y="3126580"/>
            <a:ext cx="205408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</a:p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Throughput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50DDE4-942B-7948-B204-7EC255720D5E}"/>
              </a:ext>
            </a:extLst>
          </p:cNvPr>
          <p:cNvSpPr txBox="1"/>
          <p:nvPr/>
        </p:nvSpPr>
        <p:spPr>
          <a:xfrm>
            <a:off x="5102994" y="5987580"/>
            <a:ext cx="183690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Range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E15F00-1519-9B4D-A2F5-70FB7014D1DE}"/>
              </a:ext>
            </a:extLst>
          </p:cNvPr>
          <p:cNvSpPr/>
          <p:nvPr/>
        </p:nvSpPr>
        <p:spPr>
          <a:xfrm>
            <a:off x="3556000" y="1356968"/>
            <a:ext cx="2092960" cy="18106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WiFi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6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B8251-3204-194C-8D7F-C10C4C7DF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Long-range, low-data needs haven’t historically been met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05F1D-C58D-0C40-ADCC-1A274997A8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12</a:t>
            </a:fld>
            <a:endParaRPr lang="en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19428CE-CE1D-494E-92EA-6348BFD7A39C}"/>
              </a:ext>
            </a:extLst>
          </p:cNvPr>
          <p:cNvCxnSpPr>
            <a:cxnSpLocks/>
          </p:cNvCxnSpPr>
          <p:nvPr/>
        </p:nvCxnSpPr>
        <p:spPr>
          <a:xfrm flipV="1">
            <a:off x="2761233" y="1356967"/>
            <a:ext cx="0" cy="448307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22A6AB-AC09-3F4A-AC2E-0891799BDA54}"/>
              </a:ext>
            </a:extLst>
          </p:cNvPr>
          <p:cNvCxnSpPr>
            <a:cxnSpLocks/>
          </p:cNvCxnSpPr>
          <p:nvPr/>
        </p:nvCxnSpPr>
        <p:spPr>
          <a:xfrm>
            <a:off x="2761233" y="5840041"/>
            <a:ext cx="6594800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0B9F531-F750-4B40-A14C-AED85AB7880C}"/>
              </a:ext>
            </a:extLst>
          </p:cNvPr>
          <p:cNvSpPr/>
          <p:nvPr/>
        </p:nvSpPr>
        <p:spPr>
          <a:xfrm>
            <a:off x="3385229" y="3445154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Bluetooth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E15F00-1519-9B4D-A2F5-70FB7014D1DE}"/>
              </a:ext>
            </a:extLst>
          </p:cNvPr>
          <p:cNvSpPr/>
          <p:nvPr/>
        </p:nvSpPr>
        <p:spPr>
          <a:xfrm>
            <a:off x="3556000" y="1356968"/>
            <a:ext cx="2092960" cy="18106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WiFi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F892D98-FFA9-5344-BF3C-F0A04F92F903}"/>
              </a:ext>
            </a:extLst>
          </p:cNvPr>
          <p:cNvSpPr/>
          <p:nvPr/>
        </p:nvSpPr>
        <p:spPr>
          <a:xfrm>
            <a:off x="2919193" y="4433432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BLE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D443C41-A23A-DE4A-ACA5-6913131A168D}"/>
              </a:ext>
            </a:extLst>
          </p:cNvPr>
          <p:cNvSpPr/>
          <p:nvPr/>
        </p:nvSpPr>
        <p:spPr>
          <a:xfrm>
            <a:off x="3556000" y="5014817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Zigbee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F45A95-4084-8948-9531-7E52394B6558}"/>
              </a:ext>
            </a:extLst>
          </p:cNvPr>
          <p:cNvSpPr txBox="1"/>
          <p:nvPr/>
        </p:nvSpPr>
        <p:spPr>
          <a:xfrm>
            <a:off x="415601" y="3126580"/>
            <a:ext cx="205408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</a:p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Throughput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C33AD0-1090-D443-B88B-54813FA1D56C}"/>
              </a:ext>
            </a:extLst>
          </p:cNvPr>
          <p:cNvSpPr txBox="1"/>
          <p:nvPr/>
        </p:nvSpPr>
        <p:spPr>
          <a:xfrm>
            <a:off x="5102994" y="5987580"/>
            <a:ext cx="183690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Range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53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B8251-3204-194C-8D7F-C10C4C7DF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Long-range, low-data needs haven’t historically been met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05F1D-C58D-0C40-ADCC-1A274997A8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13</a:t>
            </a:fld>
            <a:endParaRPr lang="en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19428CE-CE1D-494E-92EA-6348BFD7A39C}"/>
              </a:ext>
            </a:extLst>
          </p:cNvPr>
          <p:cNvCxnSpPr>
            <a:cxnSpLocks/>
          </p:cNvCxnSpPr>
          <p:nvPr/>
        </p:nvCxnSpPr>
        <p:spPr>
          <a:xfrm flipV="1">
            <a:off x="2761233" y="1356967"/>
            <a:ext cx="0" cy="448307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22A6AB-AC09-3F4A-AC2E-0891799BDA54}"/>
              </a:ext>
            </a:extLst>
          </p:cNvPr>
          <p:cNvCxnSpPr>
            <a:cxnSpLocks/>
          </p:cNvCxnSpPr>
          <p:nvPr/>
        </p:nvCxnSpPr>
        <p:spPr>
          <a:xfrm>
            <a:off x="2761233" y="5840041"/>
            <a:ext cx="6594800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0B9F531-F750-4B40-A14C-AED85AB7880C}"/>
              </a:ext>
            </a:extLst>
          </p:cNvPr>
          <p:cNvSpPr/>
          <p:nvPr/>
        </p:nvSpPr>
        <p:spPr>
          <a:xfrm>
            <a:off x="3385229" y="3445154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Bluetooth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E15F00-1519-9B4D-A2F5-70FB7014D1DE}"/>
              </a:ext>
            </a:extLst>
          </p:cNvPr>
          <p:cNvSpPr/>
          <p:nvPr/>
        </p:nvSpPr>
        <p:spPr>
          <a:xfrm>
            <a:off x="3556000" y="1356968"/>
            <a:ext cx="2092960" cy="18106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WiFi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F892D98-FFA9-5344-BF3C-F0A04F92F903}"/>
              </a:ext>
            </a:extLst>
          </p:cNvPr>
          <p:cNvSpPr/>
          <p:nvPr/>
        </p:nvSpPr>
        <p:spPr>
          <a:xfrm>
            <a:off x="2919193" y="4433432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BLE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D443C41-A23A-DE4A-ACA5-6913131A168D}"/>
              </a:ext>
            </a:extLst>
          </p:cNvPr>
          <p:cNvSpPr/>
          <p:nvPr/>
        </p:nvSpPr>
        <p:spPr>
          <a:xfrm>
            <a:off x="3556000" y="5014817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Zigbee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F45A95-4084-8948-9531-7E52394B6558}"/>
              </a:ext>
            </a:extLst>
          </p:cNvPr>
          <p:cNvSpPr txBox="1"/>
          <p:nvPr/>
        </p:nvSpPr>
        <p:spPr>
          <a:xfrm>
            <a:off x="415601" y="3126580"/>
            <a:ext cx="205408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</a:p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Throughput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C33AD0-1090-D443-B88B-54813FA1D56C}"/>
              </a:ext>
            </a:extLst>
          </p:cNvPr>
          <p:cNvSpPr txBox="1"/>
          <p:nvPr/>
        </p:nvSpPr>
        <p:spPr>
          <a:xfrm>
            <a:off x="5102994" y="5987580"/>
            <a:ext cx="183690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Range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6B8AF2-2295-EC45-B02C-5190A5D5A93F}"/>
              </a:ext>
            </a:extLst>
          </p:cNvPr>
          <p:cNvSpPr txBox="1"/>
          <p:nvPr/>
        </p:nvSpPr>
        <p:spPr>
          <a:xfrm>
            <a:off x="980718" y="5387993"/>
            <a:ext cx="185524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Lower Power</a:t>
            </a:r>
            <a:b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Lower Cost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F9A607-8AF4-2247-A1BC-2071DABF2EF8}"/>
              </a:ext>
            </a:extLst>
          </p:cNvPr>
          <p:cNvSpPr txBox="1"/>
          <p:nvPr/>
        </p:nvSpPr>
        <p:spPr>
          <a:xfrm>
            <a:off x="9207500" y="1811006"/>
            <a:ext cx="1971265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Higher Power</a:t>
            </a:r>
            <a:b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Higher Cost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DBAD1EA-3002-094B-B26E-FDC31A18BC0C}"/>
              </a:ext>
            </a:extLst>
          </p:cNvPr>
          <p:cNvCxnSpPr/>
          <p:nvPr/>
        </p:nvCxnSpPr>
        <p:spPr>
          <a:xfrm flipH="1">
            <a:off x="1265383" y="6136788"/>
            <a:ext cx="655781" cy="485083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0D7993A-E19A-8641-808A-6C59652B44C0}"/>
              </a:ext>
            </a:extLst>
          </p:cNvPr>
          <p:cNvCxnSpPr>
            <a:cxnSpLocks/>
          </p:cNvCxnSpPr>
          <p:nvPr/>
        </p:nvCxnSpPr>
        <p:spPr>
          <a:xfrm flipV="1">
            <a:off x="9982391" y="1335669"/>
            <a:ext cx="631768" cy="47533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672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B8251-3204-194C-8D7F-C10C4C7DF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Long-range, low-data needs haven’t historically been met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05F1D-C58D-0C40-ADCC-1A274997A8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14</a:t>
            </a:fld>
            <a:endParaRPr lang="en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19428CE-CE1D-494E-92EA-6348BFD7A39C}"/>
              </a:ext>
            </a:extLst>
          </p:cNvPr>
          <p:cNvCxnSpPr>
            <a:cxnSpLocks/>
          </p:cNvCxnSpPr>
          <p:nvPr/>
        </p:nvCxnSpPr>
        <p:spPr>
          <a:xfrm flipV="1">
            <a:off x="2761233" y="1356967"/>
            <a:ext cx="0" cy="448307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22A6AB-AC09-3F4A-AC2E-0891799BDA54}"/>
              </a:ext>
            </a:extLst>
          </p:cNvPr>
          <p:cNvCxnSpPr>
            <a:cxnSpLocks/>
          </p:cNvCxnSpPr>
          <p:nvPr/>
        </p:nvCxnSpPr>
        <p:spPr>
          <a:xfrm>
            <a:off x="2761233" y="5840041"/>
            <a:ext cx="6594800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0B9F531-F750-4B40-A14C-AED85AB7880C}"/>
              </a:ext>
            </a:extLst>
          </p:cNvPr>
          <p:cNvSpPr/>
          <p:nvPr/>
        </p:nvSpPr>
        <p:spPr>
          <a:xfrm>
            <a:off x="3385229" y="3445154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Bluetooth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E15F00-1519-9B4D-A2F5-70FB7014D1DE}"/>
              </a:ext>
            </a:extLst>
          </p:cNvPr>
          <p:cNvSpPr/>
          <p:nvPr/>
        </p:nvSpPr>
        <p:spPr>
          <a:xfrm>
            <a:off x="3556000" y="1356968"/>
            <a:ext cx="2092960" cy="18106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WiFi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FF70C35-BD35-5140-ACC8-5F628393FC4D}"/>
              </a:ext>
            </a:extLst>
          </p:cNvPr>
          <p:cNvSpPr/>
          <p:nvPr/>
        </p:nvSpPr>
        <p:spPr>
          <a:xfrm>
            <a:off x="6685280" y="3426181"/>
            <a:ext cx="2092960" cy="4876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2G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280CF75-F5AD-4A40-8131-FD19BE102040}"/>
              </a:ext>
            </a:extLst>
          </p:cNvPr>
          <p:cNvSpPr/>
          <p:nvPr/>
        </p:nvSpPr>
        <p:spPr>
          <a:xfrm>
            <a:off x="6685280" y="2617602"/>
            <a:ext cx="2092960" cy="4876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3G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03D2AF6-AE5A-3F42-B3AA-989B58322BC7}"/>
              </a:ext>
            </a:extLst>
          </p:cNvPr>
          <p:cNvSpPr/>
          <p:nvPr/>
        </p:nvSpPr>
        <p:spPr>
          <a:xfrm>
            <a:off x="6685280" y="1809024"/>
            <a:ext cx="2092960" cy="4876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4G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F892D98-FFA9-5344-BF3C-F0A04F92F903}"/>
              </a:ext>
            </a:extLst>
          </p:cNvPr>
          <p:cNvSpPr/>
          <p:nvPr/>
        </p:nvSpPr>
        <p:spPr>
          <a:xfrm>
            <a:off x="2919193" y="4433432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BLE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D443C41-A23A-DE4A-ACA5-6913131A168D}"/>
              </a:ext>
            </a:extLst>
          </p:cNvPr>
          <p:cNvSpPr/>
          <p:nvPr/>
        </p:nvSpPr>
        <p:spPr>
          <a:xfrm>
            <a:off x="3556000" y="5014817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Zigbee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826F6E1-2B2A-B74D-9FDD-E7CE0BAEBF8D}"/>
              </a:ext>
            </a:extLst>
          </p:cNvPr>
          <p:cNvSpPr/>
          <p:nvPr/>
        </p:nvSpPr>
        <p:spPr>
          <a:xfrm>
            <a:off x="6685280" y="3426180"/>
            <a:ext cx="2092960" cy="4876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8119A4-013C-DD41-8E85-CDCC251B646E}"/>
              </a:ext>
            </a:extLst>
          </p:cNvPr>
          <p:cNvSpPr txBox="1"/>
          <p:nvPr/>
        </p:nvSpPr>
        <p:spPr>
          <a:xfrm>
            <a:off x="415601" y="3126580"/>
            <a:ext cx="205408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</a:p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Throughput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1ABA86-416E-3E43-A093-F07D95F48B9D}"/>
              </a:ext>
            </a:extLst>
          </p:cNvPr>
          <p:cNvSpPr txBox="1"/>
          <p:nvPr/>
        </p:nvSpPr>
        <p:spPr>
          <a:xfrm>
            <a:off x="5102994" y="5987580"/>
            <a:ext cx="183690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Range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E3EFC90-A07B-FF40-99E7-6BE18A859F76}"/>
              </a:ext>
            </a:extLst>
          </p:cNvPr>
          <p:cNvCxnSpPr/>
          <p:nvPr/>
        </p:nvCxnSpPr>
        <p:spPr>
          <a:xfrm flipH="1">
            <a:off x="1265383" y="6136788"/>
            <a:ext cx="655781" cy="485083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DE26267-3780-4E4E-8DE8-62469D02D17A}"/>
              </a:ext>
            </a:extLst>
          </p:cNvPr>
          <p:cNvCxnSpPr>
            <a:cxnSpLocks/>
          </p:cNvCxnSpPr>
          <p:nvPr/>
        </p:nvCxnSpPr>
        <p:spPr>
          <a:xfrm flipV="1">
            <a:off x="9982391" y="1335669"/>
            <a:ext cx="631768" cy="47533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1C3237E-78A4-41AE-9F0E-8B8ACBC3DA23}"/>
              </a:ext>
            </a:extLst>
          </p:cNvPr>
          <p:cNvSpPr txBox="1"/>
          <p:nvPr/>
        </p:nvSpPr>
        <p:spPr>
          <a:xfrm>
            <a:off x="980718" y="5387993"/>
            <a:ext cx="185524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Lower Power</a:t>
            </a:r>
            <a:b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Lower Cost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4B191F-D416-494B-9CA4-7B3EC9CDA21C}"/>
              </a:ext>
            </a:extLst>
          </p:cNvPr>
          <p:cNvSpPr txBox="1"/>
          <p:nvPr/>
        </p:nvSpPr>
        <p:spPr>
          <a:xfrm>
            <a:off x="9207500" y="1811006"/>
            <a:ext cx="1971265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Higher Power</a:t>
            </a:r>
            <a:b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Higher Cost</a:t>
            </a:r>
          </a:p>
        </p:txBody>
      </p:sp>
      <p:sp>
        <p:nvSpPr>
          <p:cNvPr id="24" name="Rounded Rectangle 15">
            <a:extLst>
              <a:ext uri="{FF2B5EF4-FFF2-40B4-BE49-F238E27FC236}">
                <a16:creationId xmlns:a16="http://schemas.microsoft.com/office/drawing/2014/main" id="{F3762F84-61FB-41E4-70C5-7662B63EE8CC}"/>
              </a:ext>
            </a:extLst>
          </p:cNvPr>
          <p:cNvSpPr/>
          <p:nvPr/>
        </p:nvSpPr>
        <p:spPr>
          <a:xfrm>
            <a:off x="6685280" y="2617601"/>
            <a:ext cx="2092960" cy="4876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3G</a:t>
            </a:r>
          </a:p>
        </p:txBody>
      </p:sp>
    </p:spTree>
    <p:extLst>
      <p:ext uri="{BB962C8B-B14F-4D97-AF65-F5344CB8AC3E}">
        <p14:creationId xmlns:p14="http://schemas.microsoft.com/office/powerpoint/2010/main" val="179819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16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B8251-3204-194C-8D7F-C10C4C7DF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Long-range, low-data needs haven’t historically been met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05F1D-C58D-0C40-ADCC-1A274997A8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15</a:t>
            </a:fld>
            <a:endParaRPr lang="en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19428CE-CE1D-494E-92EA-6348BFD7A39C}"/>
              </a:ext>
            </a:extLst>
          </p:cNvPr>
          <p:cNvCxnSpPr>
            <a:cxnSpLocks/>
          </p:cNvCxnSpPr>
          <p:nvPr/>
        </p:nvCxnSpPr>
        <p:spPr>
          <a:xfrm flipV="1">
            <a:off x="2761233" y="1356967"/>
            <a:ext cx="0" cy="448307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22A6AB-AC09-3F4A-AC2E-0891799BDA54}"/>
              </a:ext>
            </a:extLst>
          </p:cNvPr>
          <p:cNvCxnSpPr>
            <a:cxnSpLocks/>
          </p:cNvCxnSpPr>
          <p:nvPr/>
        </p:nvCxnSpPr>
        <p:spPr>
          <a:xfrm>
            <a:off x="2761233" y="5840041"/>
            <a:ext cx="6594800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0B9F531-F750-4B40-A14C-AED85AB7880C}"/>
              </a:ext>
            </a:extLst>
          </p:cNvPr>
          <p:cNvSpPr/>
          <p:nvPr/>
        </p:nvSpPr>
        <p:spPr>
          <a:xfrm>
            <a:off x="3385229" y="3445154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Bluetooth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E15F00-1519-9B4D-A2F5-70FB7014D1DE}"/>
              </a:ext>
            </a:extLst>
          </p:cNvPr>
          <p:cNvSpPr/>
          <p:nvPr/>
        </p:nvSpPr>
        <p:spPr>
          <a:xfrm>
            <a:off x="3556000" y="1356968"/>
            <a:ext cx="2092960" cy="18106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WiFi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280CF75-F5AD-4A40-8131-FD19BE102040}"/>
              </a:ext>
            </a:extLst>
          </p:cNvPr>
          <p:cNvSpPr/>
          <p:nvPr/>
        </p:nvSpPr>
        <p:spPr>
          <a:xfrm>
            <a:off x="6685280" y="2617602"/>
            <a:ext cx="2092960" cy="4876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3G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03D2AF6-AE5A-3F42-B3AA-989B58322BC7}"/>
              </a:ext>
            </a:extLst>
          </p:cNvPr>
          <p:cNvSpPr/>
          <p:nvPr/>
        </p:nvSpPr>
        <p:spPr>
          <a:xfrm>
            <a:off x="6685280" y="1809024"/>
            <a:ext cx="2092960" cy="4876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4G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F892D98-FFA9-5344-BF3C-F0A04F92F903}"/>
              </a:ext>
            </a:extLst>
          </p:cNvPr>
          <p:cNvSpPr/>
          <p:nvPr/>
        </p:nvSpPr>
        <p:spPr>
          <a:xfrm>
            <a:off x="2919193" y="4433432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BLE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D443C41-A23A-DE4A-ACA5-6913131A168D}"/>
              </a:ext>
            </a:extLst>
          </p:cNvPr>
          <p:cNvSpPr/>
          <p:nvPr/>
        </p:nvSpPr>
        <p:spPr>
          <a:xfrm>
            <a:off x="3556000" y="5014817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Zigbee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703F48A-78DC-E547-A366-BE7FF8035114}"/>
              </a:ext>
            </a:extLst>
          </p:cNvPr>
          <p:cNvSpPr/>
          <p:nvPr/>
        </p:nvSpPr>
        <p:spPr>
          <a:xfrm>
            <a:off x="6280727" y="4051938"/>
            <a:ext cx="2857732" cy="16191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Low-Power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Wide-Area Networks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ADA336-E534-A04B-A83C-BB6AD0D29A03}"/>
              </a:ext>
            </a:extLst>
          </p:cNvPr>
          <p:cNvSpPr txBox="1"/>
          <p:nvPr/>
        </p:nvSpPr>
        <p:spPr>
          <a:xfrm>
            <a:off x="415601" y="3126580"/>
            <a:ext cx="205408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</a:p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Throughput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F171E-5A25-0346-A752-11DC2100BCDC}"/>
              </a:ext>
            </a:extLst>
          </p:cNvPr>
          <p:cNvSpPr txBox="1"/>
          <p:nvPr/>
        </p:nvSpPr>
        <p:spPr>
          <a:xfrm>
            <a:off x="5102994" y="5987580"/>
            <a:ext cx="183690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Range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0275902-F8E5-5D45-B09E-D86028001890}"/>
              </a:ext>
            </a:extLst>
          </p:cNvPr>
          <p:cNvCxnSpPr/>
          <p:nvPr/>
        </p:nvCxnSpPr>
        <p:spPr>
          <a:xfrm flipH="1">
            <a:off x="1265383" y="6136788"/>
            <a:ext cx="655781" cy="485083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1C55C0A-6000-AC43-AE92-FC8749D2D3E8}"/>
              </a:ext>
            </a:extLst>
          </p:cNvPr>
          <p:cNvCxnSpPr>
            <a:cxnSpLocks/>
          </p:cNvCxnSpPr>
          <p:nvPr/>
        </p:nvCxnSpPr>
        <p:spPr>
          <a:xfrm flipV="1">
            <a:off x="9982391" y="1335669"/>
            <a:ext cx="631768" cy="47533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A85BDFF-5063-4CD7-B9F3-B7926350EAE8}"/>
              </a:ext>
            </a:extLst>
          </p:cNvPr>
          <p:cNvSpPr txBox="1"/>
          <p:nvPr/>
        </p:nvSpPr>
        <p:spPr>
          <a:xfrm>
            <a:off x="980718" y="5387993"/>
            <a:ext cx="185524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Lower Power</a:t>
            </a:r>
            <a:b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Lower Cost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E191E50-B50E-4084-A306-85E677FF84D4}"/>
              </a:ext>
            </a:extLst>
          </p:cNvPr>
          <p:cNvSpPr txBox="1"/>
          <p:nvPr/>
        </p:nvSpPr>
        <p:spPr>
          <a:xfrm>
            <a:off x="9207500" y="1811006"/>
            <a:ext cx="1971265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Higher Power</a:t>
            </a:r>
            <a:b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Higher Cost</a:t>
            </a:r>
          </a:p>
        </p:txBody>
      </p:sp>
      <p:sp>
        <p:nvSpPr>
          <p:cNvPr id="26" name="Rounded Rectangle 15">
            <a:extLst>
              <a:ext uri="{FF2B5EF4-FFF2-40B4-BE49-F238E27FC236}">
                <a16:creationId xmlns:a16="http://schemas.microsoft.com/office/drawing/2014/main" id="{AAD42D61-7ADA-FDDC-BE51-C70983EB7B0E}"/>
              </a:ext>
            </a:extLst>
          </p:cNvPr>
          <p:cNvSpPr/>
          <p:nvPr/>
        </p:nvSpPr>
        <p:spPr>
          <a:xfrm>
            <a:off x="6685280" y="3426180"/>
            <a:ext cx="2092960" cy="4876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2G</a:t>
            </a:r>
          </a:p>
        </p:txBody>
      </p:sp>
    </p:spTree>
    <p:extLst>
      <p:ext uri="{BB962C8B-B14F-4D97-AF65-F5344CB8AC3E}">
        <p14:creationId xmlns:p14="http://schemas.microsoft.com/office/powerpoint/2010/main" val="131223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6A2E6-F229-49E6-8CA3-053BF1A40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LPWANs overview (common qualities)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C2234-E7BD-4C5B-BC6E-4224B0910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521335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Higher power transmissions: ~20 dBm (100 </a:t>
            </a:r>
            <a:r>
              <a:rPr lang="en-US" dirty="0" err="1"/>
              <a:t>mW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Unlicensed 915 MHz band (902-928 MHz)</a:t>
            </a:r>
          </a:p>
          <a:p>
            <a:endParaRPr lang="en-US" dirty="0"/>
          </a:p>
          <a:p>
            <a:r>
              <a:rPr lang="en-US" dirty="0"/>
              <a:t>Many channels to support lots of devices</a:t>
            </a:r>
          </a:p>
          <a:p>
            <a:endParaRPr lang="en-US" dirty="0"/>
          </a:p>
          <a:p>
            <a:r>
              <a:rPr lang="en-US" dirty="0"/>
              <a:t>Low data rate 100 kbps or less</a:t>
            </a:r>
          </a:p>
          <a:p>
            <a:endParaRPr lang="en-US" dirty="0"/>
          </a:p>
          <a:p>
            <a:r>
              <a:rPr lang="en-US" dirty="0"/>
              <a:t>Range on the order of multiple kilometers</a:t>
            </a:r>
          </a:p>
          <a:p>
            <a:endParaRPr lang="en-US" dirty="0"/>
          </a:p>
          <a:p>
            <a:r>
              <a:rPr lang="en-US" dirty="0"/>
              <a:t>Simple Aloha access control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28694-055C-4CCA-A335-B7F97CE5D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65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Wide-Area Network Background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Unlicensed LPWANs</a:t>
            </a:r>
          </a:p>
          <a:p>
            <a:pPr lvl="1"/>
            <a:r>
              <a:rPr lang="en-US" b="1" dirty="0" err="1"/>
              <a:t>LoRaWAN</a:t>
            </a:r>
            <a:endParaRPr lang="en-US" b="1" dirty="0"/>
          </a:p>
          <a:p>
            <a:pPr lvl="1"/>
            <a:r>
              <a:rPr lang="en-US" dirty="0"/>
              <a:t>Sigfox</a:t>
            </a:r>
          </a:p>
          <a:p>
            <a:pPr lvl="1"/>
            <a:r>
              <a:rPr lang="en-US" dirty="0"/>
              <a:t>802.11ah</a:t>
            </a:r>
          </a:p>
          <a:p>
            <a:pPr lvl="1"/>
            <a:r>
              <a:rPr lang="en-US" dirty="0"/>
              <a:t>TV Whitespaces</a:t>
            </a:r>
          </a:p>
          <a:p>
            <a:pPr lvl="1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946322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 communication standard built with proprietary </a:t>
            </a:r>
            <a:r>
              <a:rPr lang="en-US" dirty="0" err="1"/>
              <a:t>LoRa</a:t>
            </a:r>
            <a:r>
              <a:rPr lang="en-US" dirty="0"/>
              <a:t> PHY</a:t>
            </a:r>
          </a:p>
          <a:p>
            <a:endParaRPr lang="en-US" dirty="0"/>
          </a:p>
          <a:p>
            <a:r>
              <a:rPr lang="en-US" dirty="0"/>
              <a:t>Low rate (1-20 kbps) and long range (~5 km)</a:t>
            </a:r>
          </a:p>
          <a:p>
            <a:pPr lvl="1"/>
            <a:r>
              <a:rPr lang="en-US" dirty="0"/>
              <a:t>Shorter range than Sigfox but much higher bit rate</a:t>
            </a:r>
          </a:p>
          <a:p>
            <a:pPr lvl="1"/>
            <a:endParaRPr lang="en-US" dirty="0"/>
          </a:p>
          <a:p>
            <a:r>
              <a:rPr lang="en-US" dirty="0"/>
              <a:t>Most popular LPWAN protocol</a:t>
            </a:r>
          </a:p>
          <a:p>
            <a:pPr lvl="1"/>
            <a:r>
              <a:rPr lang="en-US" dirty="0"/>
              <a:t>Target of academic research</a:t>
            </a:r>
          </a:p>
          <a:p>
            <a:pPr lvl="1"/>
            <a:r>
              <a:rPr lang="en-US" dirty="0"/>
              <a:t>Industry involvement in hardware and deployments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72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453E6-2ACA-491F-B936-AA73760FB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LoRa</a:t>
            </a:r>
            <a:r>
              <a:rPr lang="en-US" dirty="0"/>
              <a:t> PHY uses a different modulation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2BEA4-3E6C-47F6-A244-B5CF9F1FFE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Chirp Spread Spectrum (CSS)</a:t>
            </a:r>
          </a:p>
          <a:p>
            <a:pPr lvl="1"/>
            <a:r>
              <a:rPr lang="en-US" dirty="0"/>
              <a:t>Modulation technique where frequency is varied linearly from lowest to highest within a channel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40D1F-38B0-4048-B0F2-E2F8ED512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19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F35C156-0D3F-4691-9C16-3364642ED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818" y="3009900"/>
            <a:ext cx="8060351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838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1B0C9-AC03-99C2-A36F-60511FBD7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1A7DB-2B16-9709-82B5-40C9779F4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WiFi</a:t>
            </a:r>
            <a:r>
              <a:rPr lang="en-US" dirty="0"/>
              <a:t> Lab due Wednesday</a:t>
            </a:r>
          </a:p>
          <a:p>
            <a:endParaRPr lang="en-US" dirty="0"/>
          </a:p>
          <a:p>
            <a:r>
              <a:rPr lang="en-US" dirty="0"/>
              <a:t>Cellular Homework due next week Thursday</a:t>
            </a:r>
          </a:p>
          <a:p>
            <a:pPr lvl="1"/>
            <a:r>
              <a:rPr lang="en-US" dirty="0"/>
              <a:t>Last homework</a:t>
            </a:r>
          </a:p>
          <a:p>
            <a:pPr lvl="1"/>
            <a:r>
              <a:rPr lang="en-US" dirty="0"/>
              <a:t>Counts as double points</a:t>
            </a:r>
          </a:p>
          <a:p>
            <a:pPr lvl="1"/>
            <a:r>
              <a:rPr lang="en-US" dirty="0"/>
              <a:t>About half of you have made a reservation</a:t>
            </a:r>
          </a:p>
          <a:p>
            <a:pPr lvl="2"/>
            <a:r>
              <a:rPr lang="en-US" dirty="0"/>
              <a:t>No duplicates, No MVNOs</a:t>
            </a:r>
          </a:p>
          <a:p>
            <a:pPr lvl="2"/>
            <a:r>
              <a:rPr lang="en-US" dirty="0"/>
              <a:t>Roughly half of the class has signed up so far</a:t>
            </a:r>
          </a:p>
          <a:p>
            <a:pPr lvl="2"/>
            <a:endParaRPr lang="en-US" dirty="0"/>
          </a:p>
          <a:p>
            <a:r>
              <a:rPr lang="en-US" dirty="0"/>
              <a:t>Final Project &amp; LoRa Lab should be out this week</a:t>
            </a:r>
          </a:p>
          <a:p>
            <a:pPr lvl="1"/>
            <a:r>
              <a:rPr lang="en-US" dirty="0"/>
              <a:t>Likely tomorrow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F1FD26-E964-25FB-C726-0433D279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716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E866C-FB3D-4B24-B0A4-216390F7B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Chirp Spread Spectrum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13252-38BE-4EAD-AC40-718D08DC9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is modulated in the starting and ending points of chirp</a:t>
            </a:r>
          </a:p>
          <a:p>
            <a:pPr lvl="1"/>
            <a:r>
              <a:rPr lang="en-US" dirty="0"/>
              <a:t>Frequency increases linearly, modulo bounds of the channel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A439E0-E321-4CB9-B16F-AA7FCC2C1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20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2C2BE38-7D43-4E36-951A-27413F016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331" y="2462212"/>
            <a:ext cx="1060132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800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8144B-88E8-46F1-B15D-457A2CEDE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CSS has a Spreading Factor which determines bit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27F54-6362-46D1-8DC5-C0FA91A2A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197961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Spreading Factor is essentially the rate-of-change of frequency</a:t>
            </a:r>
          </a:p>
          <a:p>
            <a:pPr lvl="1"/>
            <a:r>
              <a:rPr lang="en-US" dirty="0"/>
              <a:t>Slope of the line</a:t>
            </a:r>
          </a:p>
          <a:p>
            <a:pPr lvl="1"/>
            <a:r>
              <a:rPr lang="en-US" dirty="0"/>
              <a:t>Lower values of spreading factor (steeper slope) are faster data rate</a:t>
            </a:r>
          </a:p>
          <a:p>
            <a:r>
              <a:rPr lang="en-US" dirty="0"/>
              <a:t>Important: different spreading factors are (mostly) orthogonal!</a:t>
            </a:r>
          </a:p>
          <a:p>
            <a:pPr lvl="1"/>
            <a:r>
              <a:rPr lang="en-US" dirty="0"/>
              <a:t>Two can overlap in time, space, and channel without a collision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5C317B-BB75-4410-A1B5-1DCDAA684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21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68AEC84-80ED-4342-B93A-8E991B6ECC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70200" y="3122612"/>
            <a:ext cx="6083300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725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8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09710" tIns="54840" rIns="109710" bIns="5484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rgbClr val="002F6C"/>
              </a:buClr>
              <a:buSzPts val="1800"/>
            </a:pPr>
            <a:r>
              <a:rPr lang="en-US"/>
              <a:t>LoRa vs. LoRaWAN</a:t>
            </a:r>
            <a:endParaRPr/>
          </a:p>
        </p:txBody>
      </p:sp>
      <p:sp>
        <p:nvSpPr>
          <p:cNvPr id="410" name="Google Shape;410;p8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09710" tIns="54840" rIns="109710" bIns="54840" rtlCol="0" anchor="ctr" anchorCtr="0">
            <a:noAutofit/>
          </a:bodyPr>
          <a:lstStyle/>
          <a:p>
            <a:pPr>
              <a:buSzPts val="900"/>
            </a:pPr>
            <a:fld id="{00000000-1234-1234-1234-123412341234}" type="slidenum">
              <a:rPr lang="en-US"/>
              <a:pPr>
                <a:buSzPts val="900"/>
              </a:pPr>
              <a:t>22</a:t>
            </a:fld>
            <a:endParaRPr/>
          </a:p>
        </p:txBody>
      </p:sp>
      <p:pic>
        <p:nvPicPr>
          <p:cNvPr id="411" name="Google Shape;411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6050" y="2897016"/>
            <a:ext cx="9481288" cy="3346433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80"/>
          <p:cNvSpPr txBox="1"/>
          <p:nvPr/>
        </p:nvSpPr>
        <p:spPr>
          <a:xfrm>
            <a:off x="507631" y="6538913"/>
            <a:ext cx="9813875" cy="295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r>
              <a:rPr lang="en-US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https://lora-developers.semtech.com/documentation/tech-papers-and-guides/lora-and-lorawan/</a:t>
            </a:r>
            <a:endParaRPr sz="216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2A9B37C-582D-A3F5-6E8B-D225E263FE7B}"/>
              </a:ext>
            </a:extLst>
          </p:cNvPr>
          <p:cNvSpPr txBox="1">
            <a:spLocks/>
          </p:cNvSpPr>
          <p:nvPr/>
        </p:nvSpPr>
        <p:spPr>
          <a:xfrm>
            <a:off x="607595" y="1143000"/>
            <a:ext cx="10972800" cy="1979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LoRa: physical layer protocol</a:t>
            </a:r>
          </a:p>
          <a:p>
            <a:r>
              <a:rPr lang="en-US" dirty="0" err="1"/>
              <a:t>LoRaWAN</a:t>
            </a:r>
            <a:r>
              <a:rPr lang="en-US" dirty="0"/>
              <a:t>: MAC and network layer</a:t>
            </a:r>
          </a:p>
          <a:p>
            <a:r>
              <a:rPr lang="en-US" dirty="0"/>
              <a:t>(In practice we often conflate LoRa and </a:t>
            </a:r>
            <a:r>
              <a:rPr lang="en-US" dirty="0" err="1"/>
              <a:t>LoRaWAN</a:t>
            </a:r>
            <a:r>
              <a:rPr lang="en-US" dirty="0"/>
              <a:t>.)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24E37-F4D1-488E-BE93-29C08CE3D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LoRaWAN</a:t>
            </a:r>
            <a:r>
              <a:rPr lang="en-US" dirty="0"/>
              <a:t> channels (in the 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78D8A-523C-432C-85F5-9B2DE681C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3689350"/>
            <a:ext cx="10972800" cy="2482850"/>
          </a:xfrm>
        </p:spPr>
        <p:txBody>
          <a:bodyPr>
            <a:normAutofit/>
          </a:bodyPr>
          <a:lstStyle/>
          <a:p>
            <a:r>
              <a:rPr lang="en-US" dirty="0"/>
              <a:t>Sixty-four, 125 kHz uplink channels</a:t>
            </a:r>
          </a:p>
          <a:p>
            <a:pPr lvl="1"/>
            <a:r>
              <a:rPr lang="en-US" dirty="0"/>
              <a:t>Frequency Hopping over the 64 uplink channels</a:t>
            </a:r>
          </a:p>
          <a:p>
            <a:pPr lvl="1"/>
            <a:r>
              <a:rPr lang="en-US" dirty="0"/>
              <a:t>Plus eight, 500 kHz overlapping uplink channels (not very used in practice)</a:t>
            </a:r>
          </a:p>
          <a:p>
            <a:pPr lvl="1"/>
            <a:endParaRPr lang="en-US" dirty="0"/>
          </a:p>
          <a:p>
            <a:r>
              <a:rPr lang="en-US" dirty="0"/>
              <a:t>Eight, 500 kHz downlink channels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73FD3B-144B-46D6-A962-180B6C53D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23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85164B-BAF1-4CC9-8D9A-D3004A921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4" y="1143000"/>
            <a:ext cx="10970011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93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4D567-2710-4905-8B85-C712A93EF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data rates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4068207-08DB-4D93-8CFF-DD8273B5783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931116" y="793750"/>
          <a:ext cx="5649278" cy="5562600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2135505">
                  <a:extLst>
                    <a:ext uri="{9D8B030D-6E8A-4147-A177-3AD203B41FA5}">
                      <a16:colId xmlns:a16="http://schemas.microsoft.com/office/drawing/2014/main" val="1037620294"/>
                    </a:ext>
                  </a:extLst>
                </a:gridCol>
                <a:gridCol w="2205355">
                  <a:extLst>
                    <a:ext uri="{9D8B030D-6E8A-4147-A177-3AD203B41FA5}">
                      <a16:colId xmlns:a16="http://schemas.microsoft.com/office/drawing/2014/main" val="2867178045"/>
                    </a:ext>
                  </a:extLst>
                </a:gridCol>
                <a:gridCol w="1308418">
                  <a:extLst>
                    <a:ext uri="{9D8B030D-6E8A-4147-A177-3AD203B41FA5}">
                      <a16:colId xmlns:a16="http://schemas.microsoft.com/office/drawing/2014/main" val="26510605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Data Rate Index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Spreading Factor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Bit Rate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4696900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US" i="1" dirty="0">
                          <a:solidFill>
                            <a:schemeClr val="tx1"/>
                          </a:solidFill>
                        </a:rPr>
                        <a:t>125 kHz Uplink Rates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7042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SF10, 125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980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1639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SF9, 125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1760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5064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SF8, 125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3125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0140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SF7, 125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5470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3883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US" i="1" dirty="0">
                          <a:solidFill>
                            <a:schemeClr val="tx1"/>
                          </a:solidFill>
                        </a:rPr>
                        <a:t>500 kHz Uplink Rates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8340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SF8,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12500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5111736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US" i="1" dirty="0">
                          <a:solidFill>
                            <a:schemeClr val="tx1"/>
                          </a:solidFill>
                        </a:rPr>
                        <a:t>500 kHz Downlink Rates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8279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SF12,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980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618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SF11,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1760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17777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SF10,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3900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37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SF9,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7000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9529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SF8,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12500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6425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SF7,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21900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7868986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750E71-27C0-4B67-80DA-DACF38A18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24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4E75AAA-0C10-451B-A9A3-1E48774F3C25}"/>
              </a:ext>
            </a:extLst>
          </p:cNvPr>
          <p:cNvSpPr txBox="1">
            <a:spLocks/>
          </p:cNvSpPr>
          <p:nvPr/>
        </p:nvSpPr>
        <p:spPr>
          <a:xfrm>
            <a:off x="607595" y="1143000"/>
            <a:ext cx="4789905" cy="5029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 rate options depend on channel in use</a:t>
            </a:r>
          </a:p>
          <a:p>
            <a:pPr lvl="1"/>
            <a:r>
              <a:rPr lang="en-US" dirty="0"/>
              <a:t>Unbalanced uplink and downlink</a:t>
            </a:r>
          </a:p>
          <a:p>
            <a:endParaRPr lang="en-US" dirty="0"/>
          </a:p>
          <a:p>
            <a:r>
              <a:rPr lang="en-US" dirty="0"/>
              <a:t>64-channel uplink</a:t>
            </a:r>
          </a:p>
          <a:p>
            <a:pPr lvl="1"/>
            <a:r>
              <a:rPr lang="en-US" dirty="0"/>
              <a:t>1-5 kbps data rate</a:t>
            </a:r>
          </a:p>
          <a:p>
            <a:pPr lvl="1"/>
            <a:endParaRPr lang="en-US" dirty="0"/>
          </a:p>
          <a:p>
            <a:r>
              <a:rPr lang="en-US" dirty="0"/>
              <a:t>Allowable rates based on US dwell time restriction</a:t>
            </a:r>
            <a:br>
              <a:rPr lang="en-US" dirty="0"/>
            </a:br>
            <a:r>
              <a:rPr lang="en-US" dirty="0"/>
              <a:t>(400 </a:t>
            </a:r>
            <a:r>
              <a:rPr lang="en-US" dirty="0" err="1"/>
              <a:t>ms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Different in different regions</a:t>
            </a:r>
          </a:p>
        </p:txBody>
      </p:sp>
    </p:spTree>
    <p:extLst>
      <p:ext uri="{BB962C8B-B14F-4D97-AF65-F5344CB8AC3E}">
        <p14:creationId xmlns:p14="http://schemas.microsoft.com/office/powerpoint/2010/main" val="31752368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1DAAC-0198-4EA2-83FF-4162D69B1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link 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F7CFD-F678-44D2-A61C-2D1132E35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Typical TX power 20 dBm</a:t>
            </a:r>
          </a:p>
          <a:p>
            <a:pPr lvl="1"/>
            <a:r>
              <a:rPr lang="en-US" dirty="0"/>
              <a:t>Up to 30 dBm for 64-channel hopping</a:t>
            </a:r>
          </a:p>
          <a:p>
            <a:pPr lvl="1"/>
            <a:r>
              <a:rPr lang="en-US" dirty="0"/>
              <a:t>Up to 26 dBm for 8-channel hopping</a:t>
            </a:r>
          </a:p>
          <a:p>
            <a:pPr lvl="1"/>
            <a:endParaRPr lang="en-US" dirty="0"/>
          </a:p>
          <a:p>
            <a:r>
              <a:rPr lang="en-US" dirty="0"/>
              <a:t>Receive sensitivity -119 dBm</a:t>
            </a:r>
          </a:p>
          <a:p>
            <a:pPr lvl="1"/>
            <a:r>
              <a:rPr lang="en-US" dirty="0"/>
              <a:t>Compare to -100 dBm for 802.15.4 and -95 dBm for BLE</a:t>
            </a:r>
          </a:p>
          <a:p>
            <a:pPr lvl="1"/>
            <a:endParaRPr lang="en-US" dirty="0"/>
          </a:p>
          <a:p>
            <a:r>
              <a:rPr lang="en-US" dirty="0"/>
              <a:t>Resulting range is about a kilometer in urban environments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34EB22-8DD5-4EAE-B581-842B3FF5A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416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49445-6820-4349-A947-CF26D1BDD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MAC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E845E-6879-46F5-B84C-8AB892D00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Uplink: Aloha - transmit whenever</a:t>
            </a:r>
          </a:p>
          <a:p>
            <a:pPr lvl="1"/>
            <a:r>
              <a:rPr lang="en-US" dirty="0"/>
              <a:t>Randomly split across 64 uplink channels (reduced odds of collision)</a:t>
            </a:r>
          </a:p>
          <a:p>
            <a:pPr lvl="1"/>
            <a:r>
              <a:rPr lang="en-US" dirty="0"/>
              <a:t>Devices a different spreading factors also do not collide</a:t>
            </a:r>
          </a:p>
          <a:p>
            <a:pPr lvl="1"/>
            <a:r>
              <a:rPr lang="en-US" dirty="0"/>
              <a:t>Packets are very long though: up to 400 </a:t>
            </a:r>
            <a:r>
              <a:rPr lang="en-US" dirty="0" err="1"/>
              <a:t>ms</a:t>
            </a:r>
            <a:r>
              <a:rPr lang="en-US" dirty="0"/>
              <a:t> in duration</a:t>
            </a:r>
          </a:p>
          <a:p>
            <a:pPr lvl="1"/>
            <a:endParaRPr lang="en-US" dirty="0"/>
          </a:p>
          <a:p>
            <a:r>
              <a:rPr lang="en-US" dirty="0"/>
              <a:t>Downlink: listen-after-send (class A device)</a:t>
            </a:r>
          </a:p>
          <a:p>
            <a:pPr lvl="1"/>
            <a:r>
              <a:rPr lang="en-US" dirty="0"/>
              <a:t>Two windows for RX on different channels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A4D2D-53BE-4F67-A81D-540990931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26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CC24349-EDF6-4CD9-A067-F3B5FA29D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2713" y="4571468"/>
            <a:ext cx="7802562" cy="169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375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C38AF-9451-4FC1-A61D-3BD23EDA2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Optional downlink mechanisms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89B73-05CE-48D0-99D7-0F53D97721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Periodic listening (class B device)</a:t>
            </a:r>
          </a:p>
          <a:p>
            <a:pPr lvl="1"/>
            <a:r>
              <a:rPr lang="en-US" dirty="0"/>
              <a:t>Synchronized with periodic beacons</a:t>
            </a:r>
          </a:p>
          <a:p>
            <a:pPr lvl="2"/>
            <a:r>
              <a:rPr lang="en-US" dirty="0"/>
              <a:t>TX still unsynchronized Aloha</a:t>
            </a:r>
          </a:p>
          <a:p>
            <a:pPr lvl="1"/>
            <a:r>
              <a:rPr lang="en-US" dirty="0"/>
              <a:t>Mostly unused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Continuous listening (class C device)</a:t>
            </a:r>
          </a:p>
          <a:p>
            <a:pPr lvl="1"/>
            <a:r>
              <a:rPr lang="en-US" dirty="0"/>
              <a:t>Always-on receivers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433C7-8A9E-4873-B2B0-C2C92EC6A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27</a:t>
            </a:fld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33C7C94-B423-41EB-A666-633646302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9950" y="2820184"/>
            <a:ext cx="8828087" cy="197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7631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2DBCA-0DA1-4B14-99B8-5EE2258FF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2379241" cy="2095500"/>
          </a:xfrm>
        </p:spPr>
        <p:txBody>
          <a:bodyPr/>
          <a:lstStyle/>
          <a:p>
            <a:r>
              <a:rPr lang="en-US" dirty="0"/>
              <a:t>LoRaWAN packet format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9343E-57DF-4AAD-9F88-ACA59340B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3657600"/>
            <a:ext cx="6136105" cy="2514599"/>
          </a:xfrm>
        </p:spPr>
        <p:txBody>
          <a:bodyPr>
            <a:normAutofit/>
          </a:bodyPr>
          <a:lstStyle/>
          <a:p>
            <a:r>
              <a:rPr lang="en-US" dirty="0"/>
              <a:t>Frame header includes device address</a:t>
            </a:r>
          </a:p>
          <a:p>
            <a:r>
              <a:rPr lang="en-US" dirty="0"/>
              <a:t>MAC Payload maximum size depends on data rate</a:t>
            </a:r>
          </a:p>
          <a:p>
            <a:pPr lvl="1"/>
            <a:r>
              <a:rPr lang="en-US" dirty="0"/>
              <a:t>Again based on dwell time in the 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EA470-B315-45D8-9479-0D2FCAC6D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28</a:t>
            </a:fld>
            <a:endParaRPr lang="en-US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5164CA14-9A30-43B9-B467-51AA8B3A97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65" t="20371" r="2966" b="22224"/>
          <a:stretch/>
        </p:blipFill>
        <p:spPr bwMode="auto">
          <a:xfrm>
            <a:off x="2986837" y="228600"/>
            <a:ext cx="8593557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38479E6-2E8A-4AAA-A102-E288A5E4E383}"/>
              </a:ext>
            </a:extLst>
          </p:cNvPr>
          <p:cNvGraphicFramePr>
            <a:graphicFrameLocks noGrp="1"/>
          </p:cNvGraphicFramePr>
          <p:nvPr/>
        </p:nvGraphicFramePr>
        <p:xfrm>
          <a:off x="7029054" y="4131310"/>
          <a:ext cx="4551340" cy="222504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135505">
                  <a:extLst>
                    <a:ext uri="{9D8B030D-6E8A-4147-A177-3AD203B41FA5}">
                      <a16:colId xmlns:a16="http://schemas.microsoft.com/office/drawing/2014/main" val="3998119178"/>
                    </a:ext>
                  </a:extLst>
                </a:gridCol>
                <a:gridCol w="2415835">
                  <a:extLst>
                    <a:ext uri="{9D8B030D-6E8A-4147-A177-3AD203B41FA5}">
                      <a16:colId xmlns:a16="http://schemas.microsoft.com/office/drawing/2014/main" val="40848398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Data Rate Index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MAC Payload Size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1217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19 bytes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7192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61 bytes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8699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133 bytes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208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250 bytes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5819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250 bytes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79838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89432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14B05-2C1A-4DE3-9218-A31B40323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gateways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0A489-94A6-42AE-82A0-D76B40342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synchronization with end devices</a:t>
            </a:r>
          </a:p>
          <a:p>
            <a:endParaRPr lang="en-US" dirty="0"/>
          </a:p>
          <a:p>
            <a:r>
              <a:rPr lang="en-US" dirty="0"/>
              <a:t>Instead listen to entire bandwidth simultaneously</a:t>
            </a:r>
          </a:p>
          <a:p>
            <a:pPr lvl="1"/>
            <a:r>
              <a:rPr lang="en-US" dirty="0"/>
              <a:t>Only 12 MHz total</a:t>
            </a:r>
          </a:p>
          <a:p>
            <a:pPr lvl="1"/>
            <a:r>
              <a:rPr lang="en-US" dirty="0"/>
              <a:t>Recognize preambles and allocate hardware to decode packet</a:t>
            </a:r>
          </a:p>
          <a:p>
            <a:pPr lvl="2"/>
            <a:r>
              <a:rPr lang="en-US" dirty="0"/>
              <a:t>Cheap gateways: 8 decoders</a:t>
            </a:r>
          </a:p>
          <a:p>
            <a:pPr lvl="2"/>
            <a:r>
              <a:rPr lang="en-US" dirty="0"/>
              <a:t>Good gateways: 64 decoders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803A8-A7FA-4EDE-9D4E-F55C2DE1A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78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F959-C62E-4F8A-8D4C-BEF087A7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BE37-7B8E-47BF-A4AD-CD288F601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of unlicensed-band LPWAN approaches</a:t>
            </a:r>
          </a:p>
          <a:p>
            <a:pPr lvl="1"/>
            <a:r>
              <a:rPr lang="en-US" dirty="0" err="1"/>
              <a:t>LoRaWAN</a:t>
            </a:r>
            <a:endParaRPr lang="en-US" dirty="0"/>
          </a:p>
          <a:p>
            <a:pPr lvl="1"/>
            <a:r>
              <a:rPr lang="en-US" dirty="0"/>
              <a:t>Sigfox</a:t>
            </a:r>
          </a:p>
          <a:p>
            <a:pPr lvl="1"/>
            <a:r>
              <a:rPr lang="en-US" dirty="0"/>
              <a:t>802.11ah</a:t>
            </a:r>
          </a:p>
          <a:p>
            <a:pPr lvl="1"/>
            <a:r>
              <a:rPr lang="en-US" dirty="0"/>
              <a:t>TV Whitespaces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66CAC-B34E-4A3F-AB6B-24F84A05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9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84"/>
          <p:cNvSpPr txBox="1">
            <a:spLocks noGrp="1"/>
          </p:cNvSpPr>
          <p:nvPr>
            <p:ph type="title"/>
          </p:nvPr>
        </p:nvSpPr>
        <p:spPr>
          <a:xfrm>
            <a:off x="738249" y="107576"/>
            <a:ext cx="9352639" cy="94667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9710" tIns="54840" rIns="109710" bIns="5484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rgbClr val="002F6C"/>
              </a:buClr>
              <a:buSzPts val="1800"/>
            </a:pPr>
            <a:r>
              <a:rPr lang="en-US"/>
              <a:t>LoRaWAN star-of-stars topology</a:t>
            </a:r>
            <a:endParaRPr/>
          </a:p>
        </p:txBody>
      </p:sp>
      <p:sp>
        <p:nvSpPr>
          <p:cNvPr id="445" name="Google Shape;445;p84"/>
          <p:cNvSpPr txBox="1">
            <a:spLocks noGrp="1"/>
          </p:cNvSpPr>
          <p:nvPr>
            <p:ph type="sldNum" idx="12"/>
          </p:nvPr>
        </p:nvSpPr>
        <p:spPr>
          <a:xfrm>
            <a:off x="8359140" y="6356353"/>
            <a:ext cx="246888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9710" tIns="54840" rIns="109710" bIns="54840" rtlCol="0" anchor="ctr" anchorCtr="0">
            <a:noAutofit/>
          </a:bodyPr>
          <a:lstStyle/>
          <a:p>
            <a:pPr>
              <a:buSzPts val="900"/>
            </a:pPr>
            <a:fld id="{00000000-1234-1234-1234-123412341234}" type="slidenum">
              <a:rPr lang="en-US"/>
              <a:pPr>
                <a:buSzPts val="900"/>
              </a:pPr>
              <a:t>30</a:t>
            </a:fld>
            <a:endParaRPr/>
          </a:p>
        </p:txBody>
      </p:sp>
      <p:pic>
        <p:nvPicPr>
          <p:cNvPr id="446" name="Google Shape;446;p84" descr="Star-of-stars LoRaWAN topology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7914" y="1418603"/>
            <a:ext cx="6953309" cy="4490834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84"/>
          <p:cNvSpPr txBox="1"/>
          <p:nvPr/>
        </p:nvSpPr>
        <p:spPr>
          <a:xfrm>
            <a:off x="738249" y="6273791"/>
            <a:ext cx="9623581" cy="480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r>
              <a:rPr lang="en-US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https://www.researchgate.net/publication/360965985_LoRaWAN_Communication_Protocols_A_Comprehensive_Survey_under_an_Energy_Efficiency_Perspective</a:t>
            </a:r>
            <a:endParaRPr sz="2160"/>
          </a:p>
        </p:txBody>
      </p:sp>
      <p:sp>
        <p:nvSpPr>
          <p:cNvPr id="448" name="Google Shape;448;p84"/>
          <p:cNvSpPr txBox="1"/>
          <p:nvPr/>
        </p:nvSpPr>
        <p:spPr>
          <a:xfrm>
            <a:off x="5057028" y="1750718"/>
            <a:ext cx="3195490" cy="369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r>
              <a:rPr lang="en-US" sz="168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Each gateway is a star network</a:t>
            </a:r>
            <a:endParaRPr sz="2160"/>
          </a:p>
        </p:txBody>
      </p:sp>
      <p:sp>
        <p:nvSpPr>
          <p:cNvPr id="449" name="Google Shape;449;p84"/>
          <p:cNvSpPr txBox="1"/>
          <p:nvPr/>
        </p:nvSpPr>
        <p:spPr>
          <a:xfrm>
            <a:off x="5550039" y="4269988"/>
            <a:ext cx="2663407" cy="627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r>
              <a:rPr lang="en-US" sz="168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Many gateways connect to a LoRaWAN backend</a:t>
            </a:r>
            <a:endParaRPr sz="216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65D56D4-82C1-4518-B85D-BE74355AC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network details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C16B5B-99A8-4E7D-B9C2-DB048780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5F672F-3700-46D2-9ABD-1AF4325B37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334" y="1665158"/>
            <a:ext cx="10777060" cy="404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212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E8057-150F-47F0-B93F-4C966EA16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F1943-1C70-4038-81FB-9EE5B4B74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Numerous hardware modules and development kits</a:t>
            </a:r>
          </a:p>
          <a:p>
            <a:pPr lvl="1"/>
            <a:r>
              <a:rPr lang="en-US" dirty="0"/>
              <a:t>Almost all use </a:t>
            </a:r>
            <a:r>
              <a:rPr lang="en-US" dirty="0" err="1"/>
              <a:t>Semtech</a:t>
            </a:r>
            <a:r>
              <a:rPr lang="en-US" dirty="0"/>
              <a:t> radio chips (</a:t>
            </a:r>
            <a:r>
              <a:rPr lang="en-US" dirty="0" err="1"/>
              <a:t>Semtech</a:t>
            </a:r>
            <a:r>
              <a:rPr lang="en-US" dirty="0"/>
              <a:t> owns </a:t>
            </a:r>
            <a:r>
              <a:rPr lang="en-US" dirty="0" err="1"/>
              <a:t>LoRa</a:t>
            </a:r>
            <a:r>
              <a:rPr lang="en-US" dirty="0"/>
              <a:t> PHY)</a:t>
            </a:r>
          </a:p>
          <a:p>
            <a:pPr lvl="1"/>
            <a:endParaRPr lang="en-US" dirty="0"/>
          </a:p>
          <a:p>
            <a:r>
              <a:rPr lang="en-US" dirty="0"/>
              <a:t>Recent addition: STM32WLE5 </a:t>
            </a:r>
            <a:r>
              <a:rPr lang="en-US" dirty="0" err="1"/>
              <a:t>LoRa</a:t>
            </a:r>
            <a:r>
              <a:rPr lang="en-US" dirty="0"/>
              <a:t> SoC</a:t>
            </a:r>
          </a:p>
          <a:p>
            <a:pPr lvl="1"/>
            <a:r>
              <a:rPr lang="en-US" dirty="0"/>
              <a:t>Cortex-M4 + </a:t>
            </a:r>
            <a:r>
              <a:rPr lang="en-US" dirty="0" err="1"/>
              <a:t>LoRa</a:t>
            </a:r>
            <a:r>
              <a:rPr lang="en-US" dirty="0"/>
              <a:t> radio (analogous to nRF52840)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C80489-C09C-4993-B4B2-89BE6B810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32</a:t>
            </a:fld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F975936-495D-4C1F-B666-0505764D0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7969" y="3870325"/>
            <a:ext cx="497205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1622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1B075-0881-A0E4-02AE-3A8E90CA3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 about LoRa 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F086F-379B-51DD-6508-1EDB5CAEA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LoRa PHY is patented</a:t>
            </a:r>
          </a:p>
          <a:p>
            <a:r>
              <a:rPr lang="en-US" dirty="0"/>
              <a:t>Hardware controlled by </a:t>
            </a:r>
            <a:r>
              <a:rPr lang="en-US" dirty="0" err="1"/>
              <a:t>Semtech</a:t>
            </a:r>
            <a:endParaRPr lang="en-US" dirty="0"/>
          </a:p>
          <a:p>
            <a:pPr lvl="1"/>
            <a:r>
              <a:rPr lang="en-US" dirty="0"/>
              <a:t>Good for interoperability</a:t>
            </a:r>
          </a:p>
          <a:p>
            <a:endParaRPr lang="en-US" dirty="0"/>
          </a:p>
          <a:p>
            <a:r>
              <a:rPr lang="en-US" dirty="0"/>
              <a:t>Openness? Innovation?</a:t>
            </a:r>
          </a:p>
          <a:p>
            <a:pPr lvl="1"/>
            <a:r>
              <a:rPr lang="en-US" dirty="0"/>
              <a:t>Less good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D055F7-BBC9-AC85-E2F6-29667B70A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33</a:t>
            </a:fld>
            <a:endParaRPr lang="en-US"/>
          </a:p>
        </p:txBody>
      </p:sp>
      <p:pic>
        <p:nvPicPr>
          <p:cNvPr id="5" name="Google Shape;484;p88">
            <a:extLst>
              <a:ext uri="{FF2B5EF4-FFF2-40B4-BE49-F238E27FC236}">
                <a16:creationId xmlns:a16="http://schemas.microsoft.com/office/drawing/2014/main" id="{F2B6C603-B20D-1413-DF9A-7C55EC89967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21042" y="2910625"/>
            <a:ext cx="5859352" cy="2923416"/>
          </a:xfrm>
          <a:prstGeom prst="rect">
            <a:avLst/>
          </a:prstGeom>
          <a:noFill/>
          <a:ln w="9525" cap="flat" cmpd="sng">
            <a:solidFill>
              <a:srgbClr val="385623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640323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7AAF4-6ED3-DE0C-F48E-128F6ACD2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Joining a </a:t>
            </a:r>
            <a:r>
              <a:rPr lang="en-US" dirty="0" err="1"/>
              <a:t>LoRaWAN</a:t>
            </a:r>
            <a:r>
              <a:rPr lang="en-US" dirty="0"/>
              <a:t>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8F852-CE93-790D-7C77-CD8EA524FD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modes:</a:t>
            </a:r>
          </a:p>
          <a:p>
            <a:pPr lvl="1"/>
            <a:r>
              <a:rPr lang="en-US" dirty="0"/>
              <a:t>OTAA (Over the air activation): Dynamic join procedure that sets up security keys</a:t>
            </a:r>
          </a:p>
          <a:p>
            <a:pPr lvl="1"/>
            <a:r>
              <a:rPr lang="en-US" dirty="0"/>
              <a:t>ABP (Activation By Personalization): Legacy approach with pre-shared security keys</a:t>
            </a:r>
          </a:p>
          <a:p>
            <a:pPr lvl="1"/>
            <a:endParaRPr lang="en-US" dirty="0"/>
          </a:p>
          <a:p>
            <a:r>
              <a:rPr lang="en-US" dirty="0"/>
              <a:t>OTAA Joining: two packets</a:t>
            </a:r>
          </a:p>
          <a:p>
            <a:pPr lvl="1"/>
            <a:r>
              <a:rPr lang="en-US" dirty="0"/>
              <a:t>Join-request: from end device to the Network Server</a:t>
            </a:r>
          </a:p>
          <a:p>
            <a:pPr lvl="1"/>
            <a:r>
              <a:rPr lang="en-US" dirty="0"/>
              <a:t>Join-accept: from Network Server to the end device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EB3DA-FE08-2507-53B3-DBA4C7D47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822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90"/>
          <p:cNvSpPr txBox="1">
            <a:spLocks noGrp="1"/>
          </p:cNvSpPr>
          <p:nvPr>
            <p:ph type="title"/>
          </p:nvPr>
        </p:nvSpPr>
        <p:spPr>
          <a:xfrm>
            <a:off x="738249" y="107576"/>
            <a:ext cx="9352639" cy="94667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9710" tIns="54840" rIns="109710" bIns="5484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rgbClr val="002F6C"/>
              </a:buClr>
              <a:buSzPts val="1800"/>
            </a:pPr>
            <a:r>
              <a:rPr lang="en-US"/>
              <a:t>OTAA Join Procedure</a:t>
            </a:r>
            <a:endParaRPr/>
          </a:p>
        </p:txBody>
      </p:sp>
      <p:sp>
        <p:nvSpPr>
          <p:cNvPr id="497" name="Google Shape;497;p90"/>
          <p:cNvSpPr txBox="1">
            <a:spLocks noGrp="1"/>
          </p:cNvSpPr>
          <p:nvPr>
            <p:ph type="body" idx="1"/>
          </p:nvPr>
        </p:nvSpPr>
        <p:spPr>
          <a:xfrm>
            <a:off x="738255" y="1151073"/>
            <a:ext cx="3878266" cy="502589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9710" tIns="54840" rIns="109710" bIns="54840" rtlCol="0" anchor="t" anchorCtr="0">
            <a:normAutofit fontScale="92500" lnSpcReduction="10000"/>
          </a:bodyPr>
          <a:lstStyle/>
          <a:p>
            <a:pPr marL="137160" indent="0">
              <a:lnSpc>
                <a:spcPct val="100000"/>
              </a:lnSpc>
              <a:spcBef>
                <a:spcPts val="900"/>
              </a:spcBef>
              <a:buSzPct val="138996"/>
              <a:buNone/>
            </a:pPr>
            <a:r>
              <a:rPr lang="en-US" sz="1680" dirty="0"/>
              <a:t>Device knows three things:</a:t>
            </a:r>
            <a:endParaRPr dirty="0"/>
          </a:p>
          <a:p>
            <a:pPr marL="548640" indent="-411480">
              <a:lnSpc>
                <a:spcPct val="100000"/>
              </a:lnSpc>
              <a:spcBef>
                <a:spcPts val="900"/>
              </a:spcBef>
              <a:buClr>
                <a:schemeClr val="dk1"/>
              </a:buClr>
              <a:buSzPct val="138996"/>
            </a:pPr>
            <a:r>
              <a:rPr lang="en-US" sz="1680" dirty="0" err="1"/>
              <a:t>AppEUI</a:t>
            </a:r>
            <a:r>
              <a:rPr lang="en-US" sz="1680" dirty="0"/>
              <a:t>: Identifier for the application the device uses on the application server</a:t>
            </a:r>
            <a:endParaRPr dirty="0"/>
          </a:p>
          <a:p>
            <a:pPr marL="548640" indent="-411480">
              <a:lnSpc>
                <a:spcPct val="100000"/>
              </a:lnSpc>
              <a:spcBef>
                <a:spcPts val="900"/>
              </a:spcBef>
              <a:buClr>
                <a:schemeClr val="dk1"/>
              </a:buClr>
              <a:buSzPct val="138996"/>
            </a:pPr>
            <a:r>
              <a:rPr lang="en-US" sz="1680" dirty="0" err="1"/>
              <a:t>DevEUI</a:t>
            </a:r>
            <a:r>
              <a:rPr lang="en-US" sz="1680" dirty="0"/>
              <a:t>: Device ID</a:t>
            </a:r>
            <a:endParaRPr dirty="0"/>
          </a:p>
          <a:p>
            <a:pPr marL="548640" indent="-411480">
              <a:lnSpc>
                <a:spcPct val="100000"/>
              </a:lnSpc>
              <a:spcBef>
                <a:spcPts val="900"/>
              </a:spcBef>
              <a:buClr>
                <a:schemeClr val="dk1"/>
              </a:buClr>
              <a:buSzPct val="138996"/>
            </a:pPr>
            <a:r>
              <a:rPr lang="en-US" sz="1680" dirty="0" err="1"/>
              <a:t>AppKey</a:t>
            </a:r>
            <a:r>
              <a:rPr lang="en-US" sz="1680" dirty="0"/>
              <a:t>: AES-128 bit secret registered with the network server</a:t>
            </a:r>
            <a:endParaRPr dirty="0"/>
          </a:p>
          <a:p>
            <a:pPr marL="137160" indent="0">
              <a:lnSpc>
                <a:spcPct val="100000"/>
              </a:lnSpc>
              <a:spcBef>
                <a:spcPts val="900"/>
              </a:spcBef>
              <a:buSzPct val="138996"/>
              <a:buNone/>
            </a:pPr>
            <a:r>
              <a:rPr lang="en-US" sz="1680" dirty="0"/>
              <a:t>Join Request</a:t>
            </a:r>
            <a:endParaRPr dirty="0"/>
          </a:p>
          <a:p>
            <a:pPr marL="548640" indent="-411480">
              <a:lnSpc>
                <a:spcPct val="100000"/>
              </a:lnSpc>
              <a:spcBef>
                <a:spcPts val="900"/>
              </a:spcBef>
              <a:buClr>
                <a:schemeClr val="dk1"/>
              </a:buClr>
              <a:buSzPct val="138996"/>
            </a:pPr>
            <a:r>
              <a:rPr lang="en-US" sz="1680" dirty="0"/>
              <a:t>Device sends</a:t>
            </a:r>
            <a:br>
              <a:rPr lang="en-US" sz="1680" dirty="0"/>
            </a:br>
            <a:r>
              <a:rPr lang="en-US" sz="1680" dirty="0"/>
              <a:t>(</a:t>
            </a:r>
            <a:r>
              <a:rPr lang="en-US" sz="1680" dirty="0" err="1"/>
              <a:t>AppEUI</a:t>
            </a:r>
            <a:r>
              <a:rPr lang="en-US" sz="1680" dirty="0"/>
              <a:t>, </a:t>
            </a:r>
            <a:r>
              <a:rPr lang="en-US" sz="1680" dirty="0" err="1"/>
              <a:t>DevEUI</a:t>
            </a:r>
            <a:r>
              <a:rPr lang="en-US" sz="1680" dirty="0"/>
              <a:t>, Nonce) and MIC using </a:t>
            </a:r>
            <a:r>
              <a:rPr lang="en-US" sz="1680" dirty="0" err="1"/>
              <a:t>AppKey</a:t>
            </a:r>
            <a:endParaRPr sz="1680" dirty="0"/>
          </a:p>
          <a:p>
            <a:pPr marL="137160" indent="0">
              <a:lnSpc>
                <a:spcPct val="100000"/>
              </a:lnSpc>
              <a:spcBef>
                <a:spcPts val="900"/>
              </a:spcBef>
              <a:buSzPct val="138996"/>
              <a:buNone/>
            </a:pPr>
            <a:r>
              <a:rPr lang="en-US" sz="1680" dirty="0"/>
              <a:t>Join Accept</a:t>
            </a:r>
            <a:endParaRPr dirty="0"/>
          </a:p>
          <a:p>
            <a:pPr marL="548640" indent="-411480">
              <a:lnSpc>
                <a:spcPct val="100000"/>
              </a:lnSpc>
              <a:spcBef>
                <a:spcPts val="900"/>
              </a:spcBef>
              <a:buClr>
                <a:schemeClr val="dk1"/>
              </a:buClr>
              <a:buSzPct val="138996"/>
            </a:pPr>
            <a:r>
              <a:rPr lang="en-US" sz="1680" dirty="0"/>
              <a:t>Network server responds with </a:t>
            </a:r>
            <a:r>
              <a:rPr lang="en-US" sz="1680" dirty="0" err="1"/>
              <a:t>AppNonce</a:t>
            </a:r>
            <a:r>
              <a:rPr lang="en-US" sz="1680" dirty="0"/>
              <a:t> encrypted with </a:t>
            </a:r>
            <a:r>
              <a:rPr lang="en-US" sz="1680" dirty="0" err="1"/>
              <a:t>AppKey</a:t>
            </a:r>
            <a:endParaRPr sz="1680" dirty="0"/>
          </a:p>
          <a:p>
            <a:pPr marL="137160" indent="0">
              <a:lnSpc>
                <a:spcPct val="100000"/>
              </a:lnSpc>
              <a:spcBef>
                <a:spcPts val="900"/>
              </a:spcBef>
              <a:buSzPct val="138996"/>
              <a:buNone/>
            </a:pPr>
            <a:r>
              <a:rPr lang="en-US" sz="1680" dirty="0"/>
              <a:t>Device and network server compute the same </a:t>
            </a:r>
            <a:r>
              <a:rPr lang="en-US" sz="1680" dirty="0" err="1"/>
              <a:t>AppSKey</a:t>
            </a:r>
            <a:r>
              <a:rPr lang="en-US" sz="1680" dirty="0"/>
              <a:t> to encrypt all future payloads</a:t>
            </a:r>
            <a:endParaRPr dirty="0"/>
          </a:p>
        </p:txBody>
      </p:sp>
      <p:sp>
        <p:nvSpPr>
          <p:cNvPr id="498" name="Google Shape;498;p90"/>
          <p:cNvSpPr txBox="1">
            <a:spLocks noGrp="1"/>
          </p:cNvSpPr>
          <p:nvPr>
            <p:ph type="sldNum" idx="12"/>
          </p:nvPr>
        </p:nvSpPr>
        <p:spPr>
          <a:xfrm>
            <a:off x="8359140" y="6356353"/>
            <a:ext cx="246888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9710" tIns="54840" rIns="109710" bIns="54840" rtlCol="0" anchor="ctr" anchorCtr="0">
            <a:noAutofit/>
          </a:bodyPr>
          <a:lstStyle/>
          <a:p>
            <a:pPr>
              <a:buSzPts val="900"/>
            </a:pPr>
            <a:fld id="{00000000-1234-1234-1234-123412341234}" type="slidenum">
              <a:rPr lang="en-US"/>
              <a:pPr>
                <a:buSzPts val="900"/>
              </a:pPr>
              <a:t>35</a:t>
            </a:fld>
            <a:endParaRPr/>
          </a:p>
        </p:txBody>
      </p:sp>
      <p:pic>
        <p:nvPicPr>
          <p:cNvPr id="499" name="Google Shape;499;p90" descr="alt_tex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0975" y="1554490"/>
            <a:ext cx="6702342" cy="4178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8816F-9926-495B-A8C6-CDABC199A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network providers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A0197-B82A-4969-9674-96524FE65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can always manage your own network</a:t>
            </a:r>
          </a:p>
          <a:p>
            <a:pPr lvl="1"/>
            <a:r>
              <a:rPr lang="en-US" dirty="0"/>
              <a:t>Buy a gateway and run whatever backend software you want</a:t>
            </a:r>
          </a:p>
          <a:p>
            <a:endParaRPr lang="en-US" dirty="0"/>
          </a:p>
          <a:p>
            <a:r>
              <a:rPr lang="en-US" dirty="0"/>
              <a:t>Somewhat-managed network providers</a:t>
            </a:r>
          </a:p>
          <a:p>
            <a:pPr lvl="1"/>
            <a:r>
              <a:rPr lang="en-US" dirty="0"/>
              <a:t>The Things Network (predominantly in Europe)</a:t>
            </a:r>
          </a:p>
          <a:p>
            <a:pPr lvl="2"/>
            <a:r>
              <a:rPr lang="en-US" dirty="0"/>
              <a:t>But available in the US too!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Helium</a:t>
            </a:r>
          </a:p>
          <a:p>
            <a:pPr lvl="2"/>
            <a:r>
              <a:rPr lang="en-US" dirty="0"/>
              <a:t>Anyone can buy and install their own gateway, which serves everyone</a:t>
            </a:r>
          </a:p>
          <a:p>
            <a:pPr lvl="2"/>
            <a:r>
              <a:rPr lang="en-US" dirty="0"/>
              <a:t>Microtransactions to pay for communication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59C2C-735C-414C-B77F-CBE9561C4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6632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B79BD-9BC2-2841-A41B-093422D7C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TTN Scale [Jan 2022]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826EB-BDC5-1898-C8E8-4ADC69011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5943600"/>
            <a:ext cx="10972800" cy="539702"/>
          </a:xfrm>
        </p:spPr>
        <p:txBody>
          <a:bodyPr>
            <a:normAutofit/>
          </a:bodyPr>
          <a:lstStyle/>
          <a:p>
            <a:r>
              <a:rPr lang="en-US" dirty="0"/>
              <a:t>About 97000 devices in Feb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DF07A-266D-5940-B573-E647DADC2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37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DD2928-8A09-8F48-A8F7-2DB9EA87597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110" y="914400"/>
            <a:ext cx="11205768" cy="494128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613947F-64D6-3648-B234-4226CB6E08DE}"/>
              </a:ext>
            </a:extLst>
          </p:cNvPr>
          <p:cNvSpPr/>
          <p:nvPr/>
        </p:nvSpPr>
        <p:spPr>
          <a:xfrm>
            <a:off x="9615104" y="5337996"/>
            <a:ext cx="2168968" cy="6367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966883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F0191-D01E-3F40-83A1-890DA8018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Helium Scale [Jan 2022]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EE4DE-DB0C-1B4B-9DCB-4FADA5721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38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0CD67D-625B-1543-BEA7-6CDBE53AC08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13419"/>
            <a:ext cx="12192000" cy="446794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AD1A3D2-E8A8-704D-9284-4FAE17E30F51}"/>
              </a:ext>
            </a:extLst>
          </p:cNvPr>
          <p:cNvSpPr/>
          <p:nvPr/>
        </p:nvSpPr>
        <p:spPr>
          <a:xfrm>
            <a:off x="1" y="1607479"/>
            <a:ext cx="1172607" cy="7610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06E7B70-3A26-CF45-9B1C-C57A036D956A}"/>
              </a:ext>
            </a:extLst>
          </p:cNvPr>
          <p:cNvGrpSpPr/>
          <p:nvPr/>
        </p:nvGrpSpPr>
        <p:grpSpPr>
          <a:xfrm>
            <a:off x="535827" y="2047295"/>
            <a:ext cx="1716199" cy="314744"/>
            <a:chOff x="401870" y="1535471"/>
            <a:chExt cx="1287149" cy="23605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00C8FE5-67ED-194C-8F89-730858BBD259}"/>
                </a:ext>
              </a:extLst>
            </p:cNvPr>
            <p:cNvSpPr/>
            <p:nvPr/>
          </p:nvSpPr>
          <p:spPr>
            <a:xfrm>
              <a:off x="1170665" y="1535471"/>
              <a:ext cx="518354" cy="23605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A43566F-789D-384A-BABB-0D58A5A493C2}"/>
                </a:ext>
              </a:extLst>
            </p:cNvPr>
            <p:cNvCxnSpPr>
              <a:stCxn id="7" idx="2"/>
            </p:cNvCxnSpPr>
            <p:nvPr/>
          </p:nvCxnSpPr>
          <p:spPr>
            <a:xfrm flipH="1" flipV="1">
              <a:off x="401870" y="1630777"/>
              <a:ext cx="768795" cy="2272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1C23194-F07F-94B2-AD42-33E4A81923FF}"/>
              </a:ext>
            </a:extLst>
          </p:cNvPr>
          <p:cNvSpPr txBox="1"/>
          <p:nvPr/>
        </p:nvSpPr>
        <p:spPr>
          <a:xfrm>
            <a:off x="421299" y="5983069"/>
            <a:ext cx="6357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1500"/>
            <a:r>
              <a:rPr lang="en-US" dirty="0"/>
              <a:t>May 2022:	800,000 hotspots, with +80K in last 30 days</a:t>
            </a:r>
          </a:p>
          <a:p>
            <a:pPr>
              <a:tabLst>
                <a:tab pos="1141413" algn="l"/>
              </a:tabLst>
            </a:pPr>
            <a:r>
              <a:rPr lang="en-US" dirty="0"/>
              <a:t>Feb 2023:	980,000 hotspots, with +3K in last 30 days</a:t>
            </a:r>
          </a:p>
        </p:txBody>
      </p:sp>
    </p:spTree>
    <p:extLst>
      <p:ext uri="{BB962C8B-B14F-4D97-AF65-F5344CB8AC3E}">
        <p14:creationId xmlns:p14="http://schemas.microsoft.com/office/powerpoint/2010/main" val="68102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4984A-ED9D-C342-AB85-2FBE5918B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reality check: Cellular?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90558-36D1-E045-A940-36233005F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~350,000 sites across ~150,000 towers</a:t>
            </a:r>
          </a:p>
          <a:p>
            <a:pPr lvl="1"/>
            <a:r>
              <a:rPr lang="en-US" sz="2000" dirty="0"/>
              <a:t>In the just 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C687CB-B7A8-204C-9C72-CD4F55F58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39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FA4AD8-0EAE-8443-BC5B-A9A637D3589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9" y="2212409"/>
            <a:ext cx="7532637" cy="4220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443317-5A26-0046-B276-6061BB0250E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5556" y="100953"/>
            <a:ext cx="5547568" cy="3705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92316D-56B6-FB41-8234-1FA2C767D5C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1798" y="3882802"/>
            <a:ext cx="4130223" cy="286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80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6BF5B-193D-4F1B-8986-016E04703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4EE80-C9F5-4FD6-B6D2-E93CBA69B4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LoRaWAN</a:t>
            </a:r>
            <a:endParaRPr lang="en-US" dirty="0"/>
          </a:p>
          <a:p>
            <a:pPr lvl="1"/>
            <a:r>
              <a:rPr lang="en-US" dirty="0">
                <a:hlinkClick r:id="rId2"/>
              </a:rPr>
              <a:t>LoRaWAN Specification version 1.1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LoRaWAN Regional Parameters version 1.0.2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Sigfox</a:t>
            </a:r>
            <a:endParaRPr lang="en-US" dirty="0">
              <a:hlinkClick r:id="rId4"/>
            </a:endParaRPr>
          </a:p>
          <a:p>
            <a:pPr lvl="1"/>
            <a:r>
              <a:rPr lang="en-US" dirty="0">
                <a:hlinkClick r:id="rId4"/>
              </a:rPr>
              <a:t>Sigfox Technical Overview</a:t>
            </a:r>
            <a:endParaRPr lang="en-US" dirty="0"/>
          </a:p>
          <a:p>
            <a:pPr lvl="1"/>
            <a:r>
              <a:rPr lang="en-US" dirty="0"/>
              <a:t>IETF Descriptions</a:t>
            </a:r>
            <a:endParaRPr lang="en-US" dirty="0">
              <a:hlinkClick r:id="rId5"/>
            </a:endParaRPr>
          </a:p>
          <a:p>
            <a:pPr lvl="2"/>
            <a:r>
              <a:rPr lang="en-US" sz="1600" dirty="0">
                <a:hlinkClick r:id="rId5"/>
              </a:rPr>
              <a:t>https://www.ietf.org/proceedings/97/slides/slides-97-lpwan-25-sigfox-system-description-00.pdf</a:t>
            </a:r>
            <a:endParaRPr lang="en-US" sz="1600" dirty="0"/>
          </a:p>
          <a:p>
            <a:pPr lvl="2"/>
            <a:r>
              <a:rPr lang="en-US" sz="1600" dirty="0">
                <a:hlinkClick r:id="rId6"/>
              </a:rPr>
              <a:t>https://tools.ietf.org/html/draft-zuniga-lpwan-sigfox-system-description-04</a:t>
            </a:r>
            <a:endParaRPr lang="en-US" sz="1600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26B1FE-0600-4AEE-9870-90403D7C3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890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2DAE5-D073-41DE-BF85-AF52DCAAE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interested parties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35D20-7E2A-4502-8A4C-EB199C9AC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MachineQ</a:t>
            </a:r>
            <a:r>
              <a:rPr lang="en-US" dirty="0"/>
              <a:t> is a subsidiary of Comcast providing LoRaWAN networks</a:t>
            </a:r>
          </a:p>
          <a:p>
            <a:endParaRPr lang="en-US" dirty="0"/>
          </a:p>
          <a:p>
            <a:r>
              <a:rPr lang="en-US" dirty="0"/>
              <a:t>Long-term goal</a:t>
            </a:r>
          </a:p>
          <a:p>
            <a:pPr lvl="1"/>
            <a:r>
              <a:rPr lang="en-US" dirty="0"/>
              <a:t>Indoor-to-outdoor LoRaWAN gateways combined with </a:t>
            </a:r>
            <a:r>
              <a:rPr lang="en-US" dirty="0" err="1"/>
              <a:t>WiFi</a:t>
            </a:r>
            <a:r>
              <a:rPr lang="en-US" dirty="0"/>
              <a:t>/Cellular</a:t>
            </a:r>
          </a:p>
          <a:p>
            <a:pPr lvl="1"/>
            <a:r>
              <a:rPr lang="en-US" dirty="0"/>
              <a:t>Tune down power for 100-200 meter range</a:t>
            </a:r>
          </a:p>
          <a:p>
            <a:pPr lvl="1"/>
            <a:endParaRPr lang="en-US" dirty="0"/>
          </a:p>
          <a:p>
            <a:r>
              <a:rPr lang="en-US" dirty="0"/>
              <a:t>Current focus: IoT Platform-as-a-service</a:t>
            </a:r>
          </a:p>
          <a:p>
            <a:pPr lvl="1"/>
            <a:r>
              <a:rPr lang="en-US" dirty="0"/>
              <a:t>Devices, network,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64751A-F06F-43CB-A1E6-ECD92DE9C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644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4CAF5-D24F-B611-EDD5-435CD37CA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96323-66C8-E5BA-96E3-EA4AA926C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kinds of use cases exist for </a:t>
            </a:r>
            <a:r>
              <a:rPr lang="en-US" dirty="0" err="1"/>
              <a:t>LoRaWAN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What can you do with 1-5 kbps uplink, 1-22 kbps downlink?</a:t>
            </a:r>
          </a:p>
          <a:p>
            <a:pPr lvl="1"/>
            <a:r>
              <a:rPr lang="en-US" dirty="0"/>
              <a:t>Multiplied by 64 channels uplink, 8 channels downlink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97EC6-FBCB-A454-55F7-78C6CDCEA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858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4CAF5-D24F-B611-EDD5-435CD37CA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96323-66C8-E5BA-96E3-EA4AA926C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kinds of use cases exist for </a:t>
            </a:r>
            <a:r>
              <a:rPr lang="en-US" dirty="0" err="1"/>
              <a:t>LoRaWAN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What can you do with 1-5 kbps uplink, 1-22 kbps downlink?</a:t>
            </a:r>
          </a:p>
          <a:p>
            <a:pPr lvl="1"/>
            <a:r>
              <a:rPr lang="en-US" dirty="0"/>
              <a:t>Multiplied by 64 channels uplink, 8 channels downlink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Outdoor small-sized sensing seems possibly achievable!</a:t>
            </a:r>
          </a:p>
          <a:p>
            <a:pPr lvl="1"/>
            <a:r>
              <a:rPr lang="en-US" dirty="0"/>
              <a:t>With a low enough rate, it could support </a:t>
            </a:r>
            <a:r>
              <a:rPr lang="en-US" b="1" dirty="0"/>
              <a:t>many</a:t>
            </a:r>
            <a:r>
              <a:rPr lang="en-US" dirty="0"/>
              <a:t> devices</a:t>
            </a:r>
          </a:p>
          <a:p>
            <a:endParaRPr lang="en-US" dirty="0"/>
          </a:p>
          <a:p>
            <a:r>
              <a:rPr lang="en-US" dirty="0"/>
              <a:t>Code updates on devices could be tough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97EC6-FBCB-A454-55F7-78C6CDCEA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280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Wide-Area Network Background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Unlicensed LPWANs</a:t>
            </a:r>
          </a:p>
          <a:p>
            <a:pPr lvl="1"/>
            <a:r>
              <a:rPr lang="en-US" dirty="0" err="1"/>
              <a:t>LoRaWAN</a:t>
            </a:r>
            <a:endParaRPr lang="en-US" dirty="0"/>
          </a:p>
          <a:p>
            <a:pPr lvl="1"/>
            <a:r>
              <a:rPr lang="en-US" b="1" dirty="0"/>
              <a:t>Sigfox</a:t>
            </a:r>
          </a:p>
          <a:p>
            <a:pPr lvl="1"/>
            <a:r>
              <a:rPr lang="en-US" dirty="0"/>
              <a:t>802.11ah</a:t>
            </a:r>
          </a:p>
          <a:p>
            <a:pPr lvl="1"/>
            <a:r>
              <a:rPr lang="en-US" dirty="0"/>
              <a:t>TV Whitespaces</a:t>
            </a:r>
          </a:p>
          <a:p>
            <a:pPr lvl="1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0336063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F7515-F68B-4480-87E2-6B65261C0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Sigfox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7CFAA-7F48-47BD-8A0A-87D0B7C61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Very low-rate (600 bps), very long-range (10+ km) communication</a:t>
            </a:r>
          </a:p>
          <a:p>
            <a:endParaRPr lang="en-US" dirty="0"/>
          </a:p>
          <a:p>
            <a:r>
              <a:rPr lang="en-US" dirty="0"/>
              <a:t>Star-topology networks, with always-listening gateways</a:t>
            </a:r>
          </a:p>
          <a:p>
            <a:pPr lvl="1"/>
            <a:r>
              <a:rPr lang="en-US" dirty="0"/>
              <a:t>Any number of low-power end devices</a:t>
            </a:r>
          </a:p>
          <a:p>
            <a:pPr lvl="1"/>
            <a:endParaRPr lang="en-US" dirty="0"/>
          </a:p>
          <a:p>
            <a:r>
              <a:rPr lang="en-US" dirty="0"/>
              <a:t>Uplink-focused communication</a:t>
            </a:r>
          </a:p>
          <a:p>
            <a:endParaRPr lang="en-US" dirty="0"/>
          </a:p>
          <a:p>
            <a:r>
              <a:rPr lang="en-US" dirty="0"/>
              <a:t>Applications: very low-rate metering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F8D50-B501-4CA2-A7F4-66C7E397D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44</a:t>
            </a:fld>
            <a:endParaRPr lang="en-US"/>
          </a:p>
        </p:txBody>
      </p:sp>
      <p:pic>
        <p:nvPicPr>
          <p:cNvPr id="5" name="Google Shape;132;p22">
            <a:extLst>
              <a:ext uri="{FF2B5EF4-FFF2-40B4-BE49-F238E27FC236}">
                <a16:creationId xmlns:a16="http://schemas.microsoft.com/office/drawing/2014/main" id="{DA5E9D84-F177-4966-8FD8-25F94419A78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919404" y="228600"/>
            <a:ext cx="2660990" cy="83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3942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Sigfox 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Unlicensed-band communication</a:t>
            </a:r>
          </a:p>
          <a:p>
            <a:pPr lvl="1"/>
            <a:r>
              <a:rPr lang="en-US" dirty="0"/>
              <a:t>Europe 868 </a:t>
            </a:r>
            <a:r>
              <a:rPr lang="en-US" dirty="0" err="1"/>
              <a:t>MHz.</a:t>
            </a:r>
            <a:r>
              <a:rPr lang="en-US" dirty="0"/>
              <a:t> US 902-928 MHz (915 MHz band)</a:t>
            </a:r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Ultra-narrowband 600 Hz (100 Hz Europe) channel bandwidth</a:t>
            </a:r>
          </a:p>
          <a:p>
            <a:pPr lvl="1"/>
            <a:r>
              <a:rPr lang="en-US" dirty="0"/>
              <a:t>Detection only needs to occur at very specific frequency</a:t>
            </a:r>
          </a:p>
          <a:p>
            <a:pPr lvl="1"/>
            <a:r>
              <a:rPr lang="en-US" dirty="0"/>
              <a:t>Helps improve signal-to-noise ratio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EFA95-701B-414E-BFF2-919E8908D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199" y="4905198"/>
            <a:ext cx="6725589" cy="126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773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CA609-9D1C-41CE-A2E8-4ECD3336C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Sigfox unbalanced uplink and downlink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FE8DD-BBCF-416E-8709-66E70766C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Uplink</a:t>
            </a:r>
          </a:p>
          <a:p>
            <a:pPr lvl="1"/>
            <a:r>
              <a:rPr lang="en-US" dirty="0"/>
              <a:t>600 Hz bandwidth, 600 bps, DBPSK</a:t>
            </a:r>
          </a:p>
          <a:p>
            <a:r>
              <a:rPr lang="en-US" dirty="0"/>
              <a:t>Downlink</a:t>
            </a:r>
          </a:p>
          <a:p>
            <a:pPr lvl="1"/>
            <a:r>
              <a:rPr lang="en-US" dirty="0"/>
              <a:t>1.5 kHz bandwidth, 600 bps, GFSK</a:t>
            </a:r>
          </a:p>
          <a:p>
            <a:pPr lvl="1"/>
            <a:endParaRPr lang="en-US" dirty="0"/>
          </a:p>
          <a:p>
            <a:r>
              <a:rPr lang="en-US" dirty="0"/>
              <a:t>Particularly designed for Europe</a:t>
            </a:r>
          </a:p>
          <a:p>
            <a:pPr lvl="1"/>
            <a:r>
              <a:rPr lang="en-US" dirty="0"/>
              <a:t>Uplink on 1% duty cycle channel, up to 14 dBm</a:t>
            </a:r>
          </a:p>
          <a:p>
            <a:pPr lvl="1"/>
            <a:r>
              <a:rPr lang="en-US" dirty="0"/>
              <a:t>Downlink on 10% duty cycle channel, up to 27 dBm</a:t>
            </a:r>
          </a:p>
          <a:p>
            <a:pPr lvl="1"/>
            <a:endParaRPr lang="en-US" dirty="0"/>
          </a:p>
          <a:p>
            <a:r>
              <a:rPr lang="en-US" dirty="0"/>
              <a:t>Works fine in US too</a:t>
            </a:r>
          </a:p>
          <a:p>
            <a:pPr lvl="1"/>
            <a:r>
              <a:rPr lang="en-US" dirty="0"/>
              <a:t>Gets more power (24 dBm up is typical, up to 32 dBm down) and more range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82CBCD-EE82-4907-B75F-63F43610E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853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172B1-7B9E-4A05-BFFC-2A9CA496F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Sigfox link 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75BC9-589E-4026-9F0A-7271E874F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transmit at 100-600 bps?</a:t>
            </a:r>
          </a:p>
          <a:p>
            <a:pPr lvl="1"/>
            <a:r>
              <a:rPr lang="en-US" dirty="0"/>
              <a:t>For greatly increased link budget</a:t>
            </a:r>
            <a:br>
              <a:rPr lang="en-US" dirty="0"/>
            </a:br>
            <a:endParaRPr lang="en-US" dirty="0"/>
          </a:p>
          <a:p>
            <a:r>
              <a:rPr lang="en-US" dirty="0"/>
              <a:t>Link budget: 150-160 dBm</a:t>
            </a:r>
          </a:p>
          <a:p>
            <a:pPr lvl="1"/>
            <a:r>
              <a:rPr lang="en-US" dirty="0"/>
              <a:t>Assuming Tx at ~20 dBm</a:t>
            </a:r>
          </a:p>
          <a:p>
            <a:pPr lvl="1"/>
            <a:r>
              <a:rPr lang="en-US" dirty="0"/>
              <a:t>Means Rx Sensitivity of -130 dBm (10 dBm better than </a:t>
            </a:r>
            <a:r>
              <a:rPr lang="en-US" dirty="0" err="1"/>
              <a:t>LoRaWAN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r>
              <a:rPr lang="en-US" dirty="0"/>
              <a:t>Resulting range: 10-15 km in urban environments</a:t>
            </a:r>
          </a:p>
          <a:p>
            <a:pPr lvl="1"/>
            <a:r>
              <a:rPr lang="en-US" dirty="0"/>
              <a:t>Except that buildings lead to dead spots in range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D39636-CDDA-49E4-B77C-78E8BCB29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781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F7515-F68B-4480-87E2-6B65261C0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Sigfox MAC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7CFAA-7F48-47BD-8A0A-87D0B7C61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Aloha-style access control (send whenever)</a:t>
            </a:r>
          </a:p>
          <a:p>
            <a:pPr lvl="1"/>
            <a:r>
              <a:rPr lang="en-US" dirty="0"/>
              <a:t>No acknowledgements!</a:t>
            </a:r>
          </a:p>
          <a:p>
            <a:r>
              <a:rPr lang="en-US" dirty="0"/>
              <a:t>Send message three times for increased reliability</a:t>
            </a:r>
          </a:p>
          <a:p>
            <a:pPr lvl="1"/>
            <a:r>
              <a:rPr lang="en-US" dirty="0"/>
              <a:t>Then listen for downlink at a set period later on a known frequency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F8D50-B501-4CA2-A7F4-66C7E397D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306838-B713-4D41-818C-D6B26357E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687" y="3268551"/>
            <a:ext cx="8785614" cy="278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097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5A573-9873-45B3-B34A-0E19C5B44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Sigfox uplink packet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AD66F-424B-478E-8F5D-B4A596EB6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3146490"/>
            <a:ext cx="10972800" cy="3025710"/>
          </a:xfrm>
        </p:spPr>
        <p:txBody>
          <a:bodyPr>
            <a:normAutofit/>
          </a:bodyPr>
          <a:lstStyle/>
          <a:p>
            <a:r>
              <a:rPr lang="en-US" dirty="0"/>
              <a:t>Up to 29 bytes total per packet</a:t>
            </a:r>
          </a:p>
          <a:p>
            <a:pPr lvl="1"/>
            <a:r>
              <a:rPr lang="en-US" dirty="0"/>
              <a:t>Payload: up to </a:t>
            </a:r>
            <a:r>
              <a:rPr lang="en-US" b="1" dirty="0"/>
              <a:t>12 bytes</a:t>
            </a:r>
            <a:r>
              <a:rPr lang="en-US" dirty="0"/>
              <a:t> 😱</a:t>
            </a:r>
          </a:p>
          <a:p>
            <a:pPr lvl="1"/>
            <a:endParaRPr lang="en-US" dirty="0"/>
          </a:p>
          <a:p>
            <a:r>
              <a:rPr lang="en-US" dirty="0"/>
              <a:t>Other fields</a:t>
            </a:r>
          </a:p>
          <a:p>
            <a:pPr lvl="1"/>
            <a:r>
              <a:rPr lang="en-US" dirty="0"/>
              <a:t>Preamble + Frame Sync are really a 6 byte field for radio sync</a:t>
            </a:r>
          </a:p>
          <a:p>
            <a:pPr lvl="1"/>
            <a:r>
              <a:rPr lang="en-US" dirty="0"/>
              <a:t>Authentication: 2-5 bytes</a:t>
            </a:r>
          </a:p>
          <a:p>
            <a:pPr lvl="1"/>
            <a:r>
              <a:rPr lang="en-US" dirty="0"/>
              <a:t>Frame Check Sequence: 16-bit CRC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005B14-5894-4C3F-891D-1253EEE45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D8265-EFEF-40B0-9CCC-72F458E35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410" y="1143000"/>
            <a:ext cx="9906787" cy="177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93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Wide-Area Network Background</a:t>
            </a:r>
            <a:br>
              <a:rPr lang="en-US" dirty="0"/>
            </a:br>
            <a:endParaRPr lang="en-US" dirty="0"/>
          </a:p>
          <a:p>
            <a:r>
              <a:rPr lang="en-US" dirty="0"/>
              <a:t>Unlicensed LPWANs</a:t>
            </a:r>
          </a:p>
          <a:p>
            <a:pPr lvl="1"/>
            <a:r>
              <a:rPr lang="en-US" dirty="0" err="1"/>
              <a:t>LoRaWAN</a:t>
            </a:r>
            <a:endParaRPr lang="en-US" dirty="0"/>
          </a:p>
          <a:p>
            <a:pPr lvl="1"/>
            <a:r>
              <a:rPr lang="en-US" dirty="0"/>
              <a:t>Sigfox</a:t>
            </a:r>
          </a:p>
          <a:p>
            <a:pPr lvl="1"/>
            <a:r>
              <a:rPr lang="en-US" dirty="0"/>
              <a:t>802.11ah</a:t>
            </a:r>
          </a:p>
          <a:p>
            <a:pPr lvl="1"/>
            <a:r>
              <a:rPr lang="en-US" dirty="0"/>
              <a:t>TV Whitespaces</a:t>
            </a:r>
          </a:p>
          <a:p>
            <a:pPr lvl="1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7764979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E9470-7081-4854-84EC-F9A64651B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why faster bitrate in the 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D729C-2C33-41EC-AF3A-8AC0BEA26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Packet size up to 29 bytes (232 bits)</a:t>
            </a:r>
          </a:p>
          <a:p>
            <a:pPr lvl="1"/>
            <a:r>
              <a:rPr lang="en-US" dirty="0"/>
              <a:t>At 100 bps: 2.32 seconds on air</a:t>
            </a:r>
          </a:p>
          <a:p>
            <a:pPr lvl="1"/>
            <a:r>
              <a:rPr lang="en-US" dirty="0"/>
              <a:t>At 600 bps: 0.387 seconds on air</a:t>
            </a:r>
          </a:p>
          <a:p>
            <a:pPr lvl="1"/>
            <a:endParaRPr lang="en-US" dirty="0"/>
          </a:p>
          <a:p>
            <a:r>
              <a:rPr lang="en-US" dirty="0"/>
              <a:t>Maximum dwell time for 915 MHz band: 400 </a:t>
            </a:r>
            <a:r>
              <a:rPr lang="en-US" dirty="0" err="1"/>
              <a:t>ms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FE116C-AB2F-43C1-8CC4-98868066B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511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E9470-7081-4854-84EC-F9A64651B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Sigfox downlink packet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D729C-2C33-41EC-AF3A-8AC0BEA26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2705100"/>
            <a:ext cx="10972800" cy="3467100"/>
          </a:xfrm>
        </p:spPr>
        <p:txBody>
          <a:bodyPr/>
          <a:lstStyle/>
          <a:p>
            <a:r>
              <a:rPr lang="en-US" dirty="0"/>
              <a:t>Similar structure, 28 bytes total</a:t>
            </a:r>
          </a:p>
          <a:p>
            <a:pPr lvl="1"/>
            <a:r>
              <a:rPr lang="en-US" dirty="0"/>
              <a:t>Payload: up to 8 bytes</a:t>
            </a:r>
          </a:p>
          <a:p>
            <a:pPr lvl="1"/>
            <a:endParaRPr lang="en-US" dirty="0"/>
          </a:p>
          <a:p>
            <a:r>
              <a:rPr lang="en-US" dirty="0"/>
              <a:t>Larger preamble + frame sync of 13 bytes</a:t>
            </a:r>
          </a:p>
          <a:p>
            <a:endParaRPr lang="en-US" dirty="0"/>
          </a:p>
          <a:p>
            <a:r>
              <a:rPr lang="en-US" dirty="0"/>
              <a:t>Error Correcting Code for increased reliability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FE116C-AB2F-43C1-8CC4-98868066B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36F469-F251-4030-848E-D011D2198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721" y="1276228"/>
            <a:ext cx="8184546" cy="141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9674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B514F-E578-4083-A202-E86BAB0CC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Sigfox deployments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E6838-1777-48D4-9D49-83CE43EE5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Proprietary network with managed deployment</a:t>
            </a:r>
          </a:p>
          <a:p>
            <a:pPr lvl="1"/>
            <a:r>
              <a:rPr lang="en-US" dirty="0"/>
              <a:t>Like cellular networks</a:t>
            </a:r>
          </a:p>
          <a:p>
            <a:pPr lvl="1"/>
            <a:r>
              <a:rPr lang="en-US" dirty="0"/>
              <a:t>Sigfox deploys networks and transports data</a:t>
            </a:r>
          </a:p>
          <a:p>
            <a:pPr lvl="1"/>
            <a:r>
              <a:rPr lang="en-US" dirty="0"/>
              <a:t>140 uplink messages plus 4 downlink message per day</a:t>
            </a:r>
          </a:p>
          <a:p>
            <a:endParaRPr lang="en-US" dirty="0"/>
          </a:p>
          <a:p>
            <a:r>
              <a:rPr lang="en-US" dirty="0"/>
              <a:t>Connectionless communication</a:t>
            </a:r>
          </a:p>
          <a:p>
            <a:pPr lvl="1"/>
            <a:r>
              <a:rPr lang="en-US" dirty="0"/>
              <a:t>Devices are registered with the networks</a:t>
            </a:r>
          </a:p>
          <a:p>
            <a:pPr lvl="1"/>
            <a:r>
              <a:rPr lang="en-US" dirty="0"/>
              <a:t>Keys are provided in the software image</a:t>
            </a:r>
          </a:p>
          <a:p>
            <a:pPr lvl="1"/>
            <a:r>
              <a:rPr lang="en-US" dirty="0"/>
              <a:t>Any deployed Sigfox gateway can collect transmitted data</a:t>
            </a:r>
          </a:p>
          <a:p>
            <a:pPr lvl="2"/>
            <a:r>
              <a:rPr lang="en-US" dirty="0"/>
              <a:t>Enables mobile applications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22F664-8182-4CBE-8FB6-2FA5507AA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61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E9470-7081-4854-84EC-F9A64651B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Sigfox coverage (Spring 2022)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F990A54-A417-E357-C964-6FC0D23A7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5488405" cy="5029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Not focused on US coverage right now (coverage is blue)</a:t>
            </a:r>
          </a:p>
          <a:p>
            <a:pPr lvl="1"/>
            <a:r>
              <a:rPr lang="en-US" dirty="0"/>
              <a:t>Much higher availability in Europe</a:t>
            </a:r>
          </a:p>
          <a:p>
            <a:pPr lvl="1"/>
            <a:r>
              <a:rPr lang="en-US" dirty="0"/>
              <a:t>No longer planned rollout in US (purple)</a:t>
            </a:r>
          </a:p>
          <a:p>
            <a:pPr lvl="1"/>
            <a:endParaRPr lang="en-US" dirty="0"/>
          </a:p>
          <a:p>
            <a:r>
              <a:rPr lang="en-US" dirty="0"/>
              <a:t>January 2022</a:t>
            </a:r>
          </a:p>
          <a:p>
            <a:pPr lvl="1"/>
            <a:r>
              <a:rPr lang="en-US" dirty="0"/>
              <a:t>Sigfox filed for bankruptcy</a:t>
            </a:r>
          </a:p>
          <a:p>
            <a:pPr lvl="1"/>
            <a:endParaRPr lang="en-US" dirty="0"/>
          </a:p>
          <a:p>
            <a:r>
              <a:rPr lang="en-US" dirty="0"/>
              <a:t>April 2022</a:t>
            </a:r>
          </a:p>
          <a:p>
            <a:pPr lvl="1"/>
            <a:r>
              <a:rPr lang="en-US" dirty="0"/>
              <a:t>Sigfox purchased by </a:t>
            </a:r>
            <a:r>
              <a:rPr lang="en-US" dirty="0" err="1"/>
              <a:t>UnaBiz</a:t>
            </a:r>
            <a:endParaRPr lang="en-US" dirty="0"/>
          </a:p>
          <a:p>
            <a:pPr lvl="1"/>
            <a:r>
              <a:rPr lang="en-US" dirty="0"/>
              <a:t>Renamed: Sigfox “0G” Technology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FE116C-AB2F-43C1-8CC4-98868066B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4ABAED-A0E7-5380-0310-A07D0C3E4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612" y="310486"/>
            <a:ext cx="5594090" cy="30613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A53592-2023-587B-258B-C14959575F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6612" y="3453736"/>
            <a:ext cx="3665915" cy="32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0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4CAF5-D24F-B611-EDD5-435CD37CA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96323-66C8-E5BA-96E3-EA4AA926C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kinds of use cases exist for Sigfox?</a:t>
            </a:r>
          </a:p>
          <a:p>
            <a:pPr lvl="1"/>
            <a:r>
              <a:rPr lang="en-US" dirty="0"/>
              <a:t>What can you do with 600 bps uplink, 600 bps downlink?</a:t>
            </a:r>
          </a:p>
          <a:p>
            <a:pPr lvl="1"/>
            <a:r>
              <a:rPr lang="en-US" dirty="0"/>
              <a:t>Multiplied by ?hundreds? of channels (~400 in Europe)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97EC6-FBCB-A454-55F7-78C6CDCEA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0294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4CAF5-D24F-B611-EDD5-435CD37CA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96323-66C8-E5BA-96E3-EA4AA926C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kinds of use cases exist for Sigfox?</a:t>
            </a:r>
          </a:p>
          <a:p>
            <a:pPr lvl="1"/>
            <a:r>
              <a:rPr lang="en-US" dirty="0"/>
              <a:t>What can you do with 600 bps uplink, 600 bps downlink?</a:t>
            </a:r>
          </a:p>
          <a:p>
            <a:pPr lvl="1"/>
            <a:r>
              <a:rPr lang="en-US" dirty="0"/>
              <a:t>Multiplied by ?hundreds? of channels (~400 in Europe)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b="1" dirty="0"/>
              <a:t>Many</a:t>
            </a:r>
            <a:r>
              <a:rPr lang="en-US" dirty="0"/>
              <a:t> devices that aren’t doing very much</a:t>
            </a:r>
          </a:p>
          <a:p>
            <a:pPr lvl="1"/>
            <a:r>
              <a:rPr lang="en-US" dirty="0"/>
              <a:t>Simple status monitoring (water, electric, etc.)</a:t>
            </a:r>
          </a:p>
          <a:p>
            <a:pPr lvl="2"/>
            <a:r>
              <a:rPr lang="en-US" dirty="0"/>
              <a:t>Not metering necessarily, but activity detection</a:t>
            </a:r>
          </a:p>
          <a:p>
            <a:pPr lvl="2"/>
            <a:r>
              <a:rPr lang="en-US" dirty="0"/>
              <a:t>Did a breaker trip?, is water flowing?, etc.</a:t>
            </a:r>
          </a:p>
          <a:p>
            <a:pPr lvl="2"/>
            <a:endParaRPr lang="en-US" dirty="0"/>
          </a:p>
          <a:p>
            <a:r>
              <a:rPr lang="en-US" dirty="0"/>
              <a:t>Definitely no code updates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97EC6-FBCB-A454-55F7-78C6CDCEA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892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Wide-Area Network Background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Unlicensed LPWANs</a:t>
            </a:r>
          </a:p>
          <a:p>
            <a:pPr lvl="1"/>
            <a:r>
              <a:rPr lang="en-US" dirty="0" err="1"/>
              <a:t>LoRaWAN</a:t>
            </a:r>
            <a:endParaRPr lang="en-US" dirty="0"/>
          </a:p>
          <a:p>
            <a:pPr lvl="1"/>
            <a:r>
              <a:rPr lang="en-US" dirty="0"/>
              <a:t>Sigfox</a:t>
            </a:r>
          </a:p>
          <a:p>
            <a:pPr lvl="1"/>
            <a:r>
              <a:rPr lang="en-US" b="1" dirty="0"/>
              <a:t>802.11ah</a:t>
            </a:r>
          </a:p>
          <a:p>
            <a:pPr lvl="1"/>
            <a:r>
              <a:rPr lang="en-US" dirty="0"/>
              <a:t>TV Whitespaces</a:t>
            </a:r>
          </a:p>
          <a:p>
            <a:pPr lvl="1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8100978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06900B7-96A9-86B7-4288-940F91772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090" y="350543"/>
            <a:ext cx="2856293" cy="285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IEEE standard for LPWANs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802.11ah (</a:t>
            </a:r>
            <a:r>
              <a:rPr lang="en-US" dirty="0" err="1"/>
              <a:t>HaLow</a:t>
            </a:r>
            <a:r>
              <a:rPr lang="en-US" dirty="0"/>
              <a:t>) standard in 2016</a:t>
            </a:r>
          </a:p>
          <a:p>
            <a:pPr lvl="1"/>
            <a:r>
              <a:rPr lang="en-US" dirty="0"/>
              <a:t>First real hardware in 2020</a:t>
            </a:r>
          </a:p>
          <a:p>
            <a:pPr lvl="1"/>
            <a:r>
              <a:rPr lang="en-US" dirty="0"/>
              <a:t>Still not in real-world use yet</a:t>
            </a:r>
          </a:p>
          <a:p>
            <a:pPr lvl="1"/>
            <a:endParaRPr lang="en-US" dirty="0"/>
          </a:p>
          <a:p>
            <a:r>
              <a:rPr lang="en-US" dirty="0"/>
              <a:t>Focus on the indoor-to-outdoor scenario</a:t>
            </a:r>
          </a:p>
          <a:p>
            <a:pPr lvl="1"/>
            <a:r>
              <a:rPr lang="en-US" dirty="0"/>
              <a:t>Medium range (maximum 1 km, so expect 100s of meters)</a:t>
            </a:r>
          </a:p>
          <a:p>
            <a:pPr lvl="1"/>
            <a:endParaRPr lang="en-US" dirty="0"/>
          </a:p>
          <a:p>
            <a:r>
              <a:rPr lang="en-US" dirty="0"/>
              <a:t>915 MHz communication</a:t>
            </a:r>
          </a:p>
          <a:p>
            <a:pPr lvl="1"/>
            <a:r>
              <a:rPr lang="en-US" b="1" dirty="0"/>
              <a:t>NOT </a:t>
            </a:r>
            <a:r>
              <a:rPr lang="en-US" dirty="0"/>
              <a:t>interoperable with other 802.11 access points and devices</a:t>
            </a:r>
          </a:p>
          <a:p>
            <a:pPr lvl="1"/>
            <a:endParaRPr lang="en-US" dirty="0"/>
          </a:p>
          <a:p>
            <a:r>
              <a:rPr lang="en-US" dirty="0"/>
              <a:t>Theoretically up to 356 Mbps</a:t>
            </a:r>
          </a:p>
          <a:p>
            <a:pPr lvl="1"/>
            <a:r>
              <a:rPr lang="en-US" dirty="0"/>
              <a:t>Practically, most devices are expected to implement 150 kbps to 8 Mbps</a:t>
            </a:r>
          </a:p>
          <a:p>
            <a:pPr lvl="1"/>
            <a:endParaRPr lang="en-US" b="1" dirty="0"/>
          </a:p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48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A62DD-BF50-47FD-83AD-1CFC90EC9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802.11ah allows multiple bandwidth allocations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F84A67-3391-406B-96DD-AC5566C11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58</a:t>
            </a:fld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AE87BC1-2A81-40AB-B6FF-1FA3E58342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25600" y="1143000"/>
            <a:ext cx="8977687" cy="501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4977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146423F-EFC8-4E9C-35D3-E54DF6A0A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HaLow</a:t>
            </a:r>
            <a:r>
              <a:rPr lang="en-US" dirty="0"/>
              <a:t> Network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E94A42-5493-0554-84B7-E7B201FBF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59</a:t>
            </a:fld>
            <a:endParaRPr lang="en-US"/>
          </a:p>
        </p:txBody>
      </p:sp>
      <p:pic>
        <p:nvPicPr>
          <p:cNvPr id="2050" name="Picture 2" descr="IEEE 802.11ah Network Model. ">
            <a:extLst>
              <a:ext uri="{FF2B5EF4-FFF2-40B4-BE49-F238E27FC236}">
                <a16:creationId xmlns:a16="http://schemas.microsoft.com/office/drawing/2014/main" id="{CAECDCD6-3EA1-C760-077D-1D3B106D1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965" y="1190625"/>
            <a:ext cx="8096250" cy="543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156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ECD21-62F7-447E-9617-BF89C01C4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Wide area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6AB57-13C5-4FD3-B3C0-049F02FD9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Communication at the region/city scale rather than the building/residence scale</a:t>
            </a:r>
          </a:p>
          <a:p>
            <a:pPr lvl="1"/>
            <a:r>
              <a:rPr lang="en-US" dirty="0"/>
              <a:t>Throughout cities</a:t>
            </a:r>
          </a:p>
          <a:p>
            <a:pPr lvl="1"/>
            <a:r>
              <a:rPr lang="en-US" dirty="0"/>
              <a:t>Agricultural deployments</a:t>
            </a:r>
          </a:p>
          <a:p>
            <a:pPr lvl="1"/>
            <a:r>
              <a:rPr lang="en-US" dirty="0"/>
              <a:t>Industrial facilities</a:t>
            </a:r>
          </a:p>
          <a:p>
            <a:pPr lvl="1"/>
            <a:endParaRPr lang="en-US" dirty="0"/>
          </a:p>
          <a:p>
            <a:r>
              <a:rPr lang="en-US" dirty="0"/>
              <a:t>City-scale sensing is one very popular domain</a:t>
            </a:r>
          </a:p>
          <a:p>
            <a:pPr lvl="1"/>
            <a:r>
              <a:rPr lang="en-US" dirty="0"/>
              <a:t>What might we want to sense throughout a city?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A3A374-57F1-4B8A-9F0D-6E0ED5F5E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4441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49A6F-B9EE-4971-9756-4B976B2BB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802.11ah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21870-38ED-4DF8-A2E5-14B95A393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 topology</a:t>
            </a:r>
          </a:p>
          <a:p>
            <a:pPr lvl="1"/>
            <a:r>
              <a:rPr lang="en-US" dirty="0"/>
              <a:t>Up to 8191 devices per access point</a:t>
            </a:r>
          </a:p>
          <a:p>
            <a:pPr lvl="1"/>
            <a:endParaRPr lang="en-US" dirty="0"/>
          </a:p>
          <a:p>
            <a:r>
              <a:rPr lang="en-US" dirty="0"/>
              <a:t>Devices are assigned to a group</a:t>
            </a:r>
          </a:p>
          <a:p>
            <a:pPr lvl="1"/>
            <a:r>
              <a:rPr lang="en-US" dirty="0"/>
              <a:t>Groups are scheduled slots with TDMA</a:t>
            </a:r>
          </a:p>
          <a:p>
            <a:pPr lvl="1"/>
            <a:r>
              <a:rPr lang="en-US" dirty="0"/>
              <a:t>Within a slot CSMA/CA is used for contention among devices</a:t>
            </a:r>
          </a:p>
          <a:p>
            <a:pPr lvl="1"/>
            <a:r>
              <a:rPr lang="en-US" dirty="0"/>
              <a:t>Devices not in the group can sleep until their slot</a:t>
            </a:r>
          </a:p>
          <a:p>
            <a:pPr lvl="1"/>
            <a:endParaRPr lang="en-US" dirty="0"/>
          </a:p>
          <a:p>
            <a:r>
              <a:rPr lang="en-US" dirty="0"/>
              <a:t>Traditional IP communication on top of that</a:t>
            </a:r>
          </a:p>
          <a:p>
            <a:pPr lvl="1"/>
            <a:r>
              <a:rPr lang="en-US" dirty="0"/>
              <a:t>And traditional 802.11 security mechanisms (WPA2/TLS)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95F91-79FC-4809-AC92-E91BDA222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60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A2EBB98-2380-4585-BAF8-7EFC33C04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3894" y="1143000"/>
            <a:ext cx="52578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02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B2619-F91B-F8F1-B283-403909826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2985611" cy="1162318"/>
          </a:xfrm>
        </p:spPr>
        <p:txBody>
          <a:bodyPr>
            <a:normAutofit/>
          </a:bodyPr>
          <a:lstStyle/>
          <a:p>
            <a:r>
              <a:rPr lang="en-US" dirty="0"/>
              <a:t>Example group scheduling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429C8-7574-67E2-E48D-2941E5362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2163650"/>
            <a:ext cx="2985611" cy="4008549"/>
          </a:xfrm>
        </p:spPr>
        <p:txBody>
          <a:bodyPr/>
          <a:lstStyle/>
          <a:p>
            <a:r>
              <a:rPr lang="en-US" dirty="0"/>
              <a:t>For low-power communication, reduce the amount of time devices might need to listen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4378F-22CF-0644-D376-4FFDAE7CC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61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0ED3C91-906A-4778-1FD1-631DF62A3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959" y="320675"/>
            <a:ext cx="84600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7933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Wide-Area Network Background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Unlicensed LPWANs</a:t>
            </a:r>
          </a:p>
          <a:p>
            <a:pPr lvl="1"/>
            <a:r>
              <a:rPr lang="en-US" dirty="0" err="1"/>
              <a:t>LoRaWAN</a:t>
            </a:r>
            <a:endParaRPr lang="en-US" dirty="0"/>
          </a:p>
          <a:p>
            <a:pPr lvl="1"/>
            <a:r>
              <a:rPr lang="en-US" dirty="0"/>
              <a:t>Sigfox</a:t>
            </a:r>
          </a:p>
          <a:p>
            <a:pPr lvl="1"/>
            <a:r>
              <a:rPr lang="en-US" dirty="0"/>
              <a:t>802.11ah</a:t>
            </a:r>
          </a:p>
          <a:p>
            <a:pPr lvl="1"/>
            <a:r>
              <a:rPr lang="en-US" b="1" dirty="0"/>
              <a:t>TV Whitespaces</a:t>
            </a:r>
          </a:p>
          <a:p>
            <a:pPr lvl="1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3699819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1690A-0033-4402-B5CE-CEADBF158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TV whitespaces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E5942-A504-491C-A9C5-E8083CE3B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Unused TV channels between 54 MHz and 698 MHz</a:t>
            </a:r>
          </a:p>
          <a:p>
            <a:pPr lvl="1"/>
            <a:r>
              <a:rPr lang="en-US" dirty="0"/>
              <a:t>VHF (54-216 MHz)</a:t>
            </a:r>
          </a:p>
          <a:p>
            <a:pPr lvl="1"/>
            <a:r>
              <a:rPr lang="en-US" dirty="0"/>
              <a:t>UHF (470-698 MHz)</a:t>
            </a:r>
          </a:p>
          <a:p>
            <a:pPr lvl="1"/>
            <a:r>
              <a:rPr lang="en-US" dirty="0"/>
              <a:t>6 MHz channel width</a:t>
            </a:r>
          </a:p>
          <a:p>
            <a:pPr lvl="1"/>
            <a:endParaRPr lang="en-US" dirty="0"/>
          </a:p>
          <a:p>
            <a:r>
              <a:rPr lang="en-US" dirty="0"/>
              <a:t>Allocated but unused</a:t>
            </a:r>
          </a:p>
          <a:p>
            <a:pPr lvl="1"/>
            <a:r>
              <a:rPr lang="en-US" dirty="0"/>
              <a:t>FCC allows unlicensed use</a:t>
            </a:r>
          </a:p>
          <a:p>
            <a:pPr lvl="1"/>
            <a:r>
              <a:rPr lang="en-US" b="1" dirty="0"/>
              <a:t>IF</a:t>
            </a:r>
            <a:r>
              <a:rPr lang="en-US" dirty="0"/>
              <a:t> you do not interfere with</a:t>
            </a:r>
            <a:br>
              <a:rPr lang="en-US" dirty="0"/>
            </a:br>
            <a:r>
              <a:rPr lang="en-US" dirty="0"/>
              <a:t>primary users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60291-B637-47CC-80E9-153A07DA7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63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1B22165-8912-4AB9-B87F-6D01785C292D}"/>
              </a:ext>
            </a:extLst>
          </p:cNvPr>
          <p:cNvGrpSpPr/>
          <p:nvPr/>
        </p:nvGrpSpPr>
        <p:grpSpPr>
          <a:xfrm>
            <a:off x="5845226" y="1643775"/>
            <a:ext cx="5735168" cy="4712575"/>
            <a:chOff x="5845226" y="1643775"/>
            <a:chExt cx="5735168" cy="471257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5BB2FFA-B3CB-4FD4-994A-A90863672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45228" y="1643775"/>
              <a:ext cx="5735166" cy="471257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16F92D3-FEED-48F5-94B9-CA3199DE8AAD}"/>
                </a:ext>
              </a:extLst>
            </p:cNvPr>
            <p:cNvSpPr/>
            <p:nvPr/>
          </p:nvSpPr>
          <p:spPr>
            <a:xfrm>
              <a:off x="5845226" y="1643775"/>
              <a:ext cx="1866413" cy="1152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5F435DE-9882-4611-BDF2-AC64A0CB5806}"/>
                </a:ext>
              </a:extLst>
            </p:cNvPr>
            <p:cNvSpPr/>
            <p:nvPr/>
          </p:nvSpPr>
          <p:spPr>
            <a:xfrm rot="2438315">
              <a:off x="7528853" y="2303662"/>
              <a:ext cx="365576" cy="456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406776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F9539-3DB3-4F6E-9E9C-CC494D1F6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Sensing channel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CBBE8-93E5-4A02-BF97-F69C1C4FD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Variation in use</a:t>
            </a:r>
          </a:p>
          <a:p>
            <a:pPr lvl="1"/>
            <a:r>
              <a:rPr lang="en-US" dirty="0"/>
              <a:t>Spatial: Cannot assume same channel will be free everywhere</a:t>
            </a:r>
          </a:p>
          <a:p>
            <a:pPr lvl="1"/>
            <a:r>
              <a:rPr lang="en-US" dirty="0"/>
              <a:t>Temporal: Cannot assume channel will be free at all times</a:t>
            </a:r>
          </a:p>
          <a:p>
            <a:pPr lvl="1"/>
            <a:endParaRPr lang="en-US" dirty="0"/>
          </a:p>
          <a:p>
            <a:r>
              <a:rPr lang="en-US" dirty="0"/>
              <a:t>Cognitive radio approach</a:t>
            </a:r>
          </a:p>
          <a:p>
            <a:pPr lvl="1"/>
            <a:r>
              <a:rPr lang="en-US" dirty="0"/>
              <a:t>Dynamically identify unused portions of spectrum</a:t>
            </a:r>
          </a:p>
          <a:p>
            <a:pPr lvl="1"/>
            <a:endParaRPr lang="en-US" dirty="0"/>
          </a:p>
          <a:p>
            <a:r>
              <a:rPr lang="en-US" dirty="0"/>
              <a:t>Database approach</a:t>
            </a:r>
          </a:p>
          <a:p>
            <a:pPr lvl="1"/>
            <a:r>
              <a:rPr lang="en-US" dirty="0"/>
              <a:t>Let someone else do the scanning. Consult database based on location and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489A5F-8ED4-4D31-A54C-B02E1B42F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9682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3387-4F48-0547-8120-2C033F5E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802.11af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38498-D98D-0841-96E2-32EAE60DF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IEEE standard for whitespaces circa 2014</a:t>
            </a:r>
          </a:p>
          <a:p>
            <a:pPr lvl="1"/>
            <a:r>
              <a:rPr lang="en-US" dirty="0"/>
              <a:t>Not much (any?) use to date</a:t>
            </a:r>
          </a:p>
          <a:p>
            <a:pPr lvl="1"/>
            <a:endParaRPr lang="en-US" dirty="0"/>
          </a:p>
          <a:p>
            <a:r>
              <a:rPr lang="en-US" dirty="0"/>
              <a:t>US/Canada-specific</a:t>
            </a:r>
          </a:p>
          <a:p>
            <a:pPr lvl="1"/>
            <a:r>
              <a:rPr lang="en-US" dirty="0"/>
              <a:t>Limits general-purpose product appeal</a:t>
            </a:r>
          </a:p>
          <a:p>
            <a:pPr lvl="1"/>
            <a:endParaRPr lang="en-US" dirty="0"/>
          </a:p>
          <a:p>
            <a:r>
              <a:rPr lang="en-US" dirty="0"/>
              <a:t>Requires infrastructure about whitespace availability</a:t>
            </a:r>
          </a:p>
          <a:p>
            <a:pPr lvl="1"/>
            <a:r>
              <a:rPr lang="en-US" dirty="0"/>
              <a:t>People are figuring this out, but not really available yet</a:t>
            </a:r>
          </a:p>
          <a:p>
            <a:pPr lvl="1"/>
            <a:r>
              <a:rPr lang="en-US" dirty="0"/>
              <a:t>[</a:t>
            </a:r>
            <a:r>
              <a:rPr lang="en-US" dirty="0" err="1"/>
              <a:t>n.b.</a:t>
            </a:r>
            <a:r>
              <a:rPr lang="en-US" dirty="0"/>
              <a:t> very active area of research]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C30C7-D270-FE42-8FE4-1D6F7902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1146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 Networks Over tv Whitespaces (SNOW)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design for sensor networks over whitespaces</a:t>
            </a:r>
          </a:p>
          <a:p>
            <a:pPr lvl="1"/>
            <a:r>
              <a:rPr lang="en-US" dirty="0"/>
              <a:t>Base Station manages channel for deployment</a:t>
            </a:r>
          </a:p>
          <a:p>
            <a:pPr lvl="1"/>
            <a:r>
              <a:rPr lang="en-US" dirty="0"/>
              <a:t>Frequency division for devices. Each uplinks on separate subcarrier</a:t>
            </a:r>
          </a:p>
          <a:p>
            <a:pPr lvl="1"/>
            <a:r>
              <a:rPr lang="en-US" dirty="0"/>
              <a:t>Downlink is one OFDM transmission. Each device hears its frequency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C9E846-BE58-4B52-8C7D-1E00E45ED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094" y="2961827"/>
            <a:ext cx="7163800" cy="321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4892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Wide-Area Network Background</a:t>
            </a:r>
            <a:br>
              <a:rPr lang="en-US" dirty="0"/>
            </a:br>
            <a:endParaRPr lang="en-US" dirty="0"/>
          </a:p>
          <a:p>
            <a:r>
              <a:rPr lang="en-US" dirty="0"/>
              <a:t>Unlicensed LPWANs</a:t>
            </a:r>
          </a:p>
          <a:p>
            <a:pPr lvl="1"/>
            <a:r>
              <a:rPr lang="en-US" dirty="0" err="1"/>
              <a:t>LoRaWAN</a:t>
            </a:r>
            <a:endParaRPr lang="en-US" dirty="0"/>
          </a:p>
          <a:p>
            <a:pPr lvl="1"/>
            <a:r>
              <a:rPr lang="en-US" dirty="0"/>
              <a:t>Sigfox</a:t>
            </a:r>
          </a:p>
          <a:p>
            <a:pPr lvl="1"/>
            <a:r>
              <a:rPr lang="en-US" dirty="0"/>
              <a:t>802.11ah</a:t>
            </a:r>
          </a:p>
          <a:p>
            <a:pPr lvl="1"/>
            <a:r>
              <a:rPr lang="en-US" dirty="0"/>
              <a:t>TV Whitespaces</a:t>
            </a:r>
          </a:p>
          <a:p>
            <a:pPr lvl="1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226389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Example application: air quality monitoring</a:t>
            </a:r>
            <a:endParaRPr dirty="0"/>
          </a:p>
        </p:txBody>
      </p:sp>
      <p:sp>
        <p:nvSpPr>
          <p:cNvPr id="94" name="Google Shape;94;p1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7</a:t>
            </a:fld>
            <a:endParaRPr/>
          </a:p>
        </p:txBody>
      </p:sp>
      <p:pic>
        <p:nvPicPr>
          <p:cNvPr id="87" name="Google Shape;87;p16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599" y="1370194"/>
            <a:ext cx="4259533" cy="24843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/>
        </p:nvSpPr>
        <p:spPr>
          <a:xfrm>
            <a:off x="-25233" y="6525767"/>
            <a:ext cx="91244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200" dirty="0"/>
              <a:t>[1] Cheng et al. </a:t>
            </a:r>
            <a:r>
              <a:rPr lang="en" sz="1200" dirty="0" err="1"/>
              <a:t>AirCloud</a:t>
            </a:r>
            <a:r>
              <a:rPr lang="en" sz="1200" dirty="0"/>
              <a:t>: a cloud-based air-quality monitoring system for everyone. 2014. 	[2] Purple Air. 2019.</a:t>
            </a:r>
            <a:endParaRPr sz="1200" dirty="0"/>
          </a:p>
        </p:txBody>
      </p:sp>
      <p:sp>
        <p:nvSpPr>
          <p:cNvPr id="90" name="Google Shape;90;p16"/>
          <p:cNvSpPr txBox="1"/>
          <p:nvPr/>
        </p:nvSpPr>
        <p:spPr>
          <a:xfrm>
            <a:off x="148965" y="3569693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/>
              <a:t>[1]</a:t>
            </a:r>
            <a:endParaRPr sz="800"/>
          </a:p>
        </p:txBody>
      </p:sp>
      <p:sp>
        <p:nvSpPr>
          <p:cNvPr id="92" name="Google Shape;92;p16"/>
          <p:cNvSpPr txBox="1"/>
          <p:nvPr/>
        </p:nvSpPr>
        <p:spPr>
          <a:xfrm>
            <a:off x="1347585" y="4980664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 dirty="0"/>
              <a:t>[2]</a:t>
            </a:r>
            <a:endParaRPr sz="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5585" y="3979845"/>
            <a:ext cx="2385467" cy="25564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1667" y="1153767"/>
            <a:ext cx="6634733" cy="5198271"/>
          </a:xfrm>
          <a:prstGeom prst="rect">
            <a:avLst/>
          </a:prstGeom>
        </p:spPr>
      </p:pic>
      <p:sp>
        <p:nvSpPr>
          <p:cNvPr id="10" name="Google Shape;92;p16">
            <a:extLst>
              <a:ext uri="{FF2B5EF4-FFF2-40B4-BE49-F238E27FC236}">
                <a16:creationId xmlns:a16="http://schemas.microsoft.com/office/drawing/2014/main" id="{93644528-30AD-D24B-BEFF-0B010495D2CA}"/>
              </a:ext>
            </a:extLst>
          </p:cNvPr>
          <p:cNvSpPr txBox="1"/>
          <p:nvPr/>
        </p:nvSpPr>
        <p:spPr>
          <a:xfrm>
            <a:off x="4773667" y="5110407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 dirty="0"/>
              <a:t>[2]</a:t>
            </a:r>
            <a:endParaRPr sz="800" dirty="0"/>
          </a:p>
        </p:txBody>
      </p:sp>
    </p:spTree>
    <p:extLst>
      <p:ext uri="{BB962C8B-B14F-4D97-AF65-F5344CB8AC3E}">
        <p14:creationId xmlns:p14="http://schemas.microsoft.com/office/powerpoint/2010/main" val="203849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2476D4-9A1B-234C-8A1A-5C7339DA078A}"/>
              </a:ext>
            </a:extLst>
          </p:cNvPr>
          <p:cNvSpPr/>
          <p:nvPr/>
        </p:nvSpPr>
        <p:spPr>
          <a:xfrm>
            <a:off x="415600" y="1536633"/>
            <a:ext cx="6499107" cy="4555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5FC66F-4402-3340-BBA3-3F0B92290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7"/>
            <a:ext cx="6499107" cy="763600"/>
          </a:xfrm>
          <a:solidFill>
            <a:schemeClr val="bg1"/>
          </a:solidFill>
        </p:spPr>
        <p:txBody>
          <a:bodyPr/>
          <a:lstStyle/>
          <a:p>
            <a:r>
              <a:rPr lang="en-US" sz="2667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do we collect data from a sensor?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DD437-CD5D-A444-BF26-2E411925A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6499107" cy="45552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Manually collect measurements</a:t>
            </a:r>
          </a:p>
          <a:p>
            <a:pPr lvl="1"/>
            <a:r>
              <a:rPr lang="en-US" dirty="0"/>
              <a:t>Too much work</a:t>
            </a:r>
          </a:p>
          <a:p>
            <a:pPr marL="152394" indent="0">
              <a:buNone/>
            </a:pPr>
            <a:endParaRPr lang="en-US" dirty="0"/>
          </a:p>
          <a:p>
            <a:r>
              <a:rPr lang="en-US" dirty="0"/>
              <a:t>Connect it to </a:t>
            </a:r>
            <a:r>
              <a:rPr lang="en-US" dirty="0" err="1"/>
              <a:t>WiFi</a:t>
            </a:r>
            <a:r>
              <a:rPr lang="en-US" dirty="0"/>
              <a:t> (or Ethernet)</a:t>
            </a:r>
          </a:p>
          <a:p>
            <a:pPr lvl="1"/>
            <a:r>
              <a:rPr lang="en-US" dirty="0"/>
              <a:t>Too many separate networks</a:t>
            </a:r>
          </a:p>
          <a:p>
            <a:pPr marL="152394" indent="0">
              <a:buNone/>
            </a:pPr>
            <a:endParaRPr lang="en-US" dirty="0"/>
          </a:p>
          <a:p>
            <a:r>
              <a:rPr lang="en-US" dirty="0"/>
              <a:t>Pay for cellular access</a:t>
            </a:r>
          </a:p>
          <a:p>
            <a:pPr lvl="1"/>
            <a:r>
              <a:rPr lang="en-US" dirty="0"/>
              <a:t>Too expensive for many devices</a:t>
            </a:r>
          </a:p>
        </p:txBody>
      </p:sp>
      <p:sp>
        <p:nvSpPr>
          <p:cNvPr id="72" name="Regular Pentagon 71">
            <a:extLst>
              <a:ext uri="{FF2B5EF4-FFF2-40B4-BE49-F238E27FC236}">
                <a16:creationId xmlns:a16="http://schemas.microsoft.com/office/drawing/2014/main" id="{36F8451C-A454-0E4E-8C38-5B24DE0A5B95}"/>
              </a:ext>
            </a:extLst>
          </p:cNvPr>
          <p:cNvSpPr/>
          <p:nvPr/>
        </p:nvSpPr>
        <p:spPr>
          <a:xfrm>
            <a:off x="9347079" y="2441093"/>
            <a:ext cx="89125" cy="84881"/>
          </a:xfrm>
          <a:prstGeom prst="pentagon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/>
            <a:endParaRPr lang="en-US" sz="24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C988B-6378-3149-B96C-5F47553368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609585"/>
            <a:fld id="{00000000-1234-1234-1234-123412341234}" type="slidenum">
              <a:rPr lang="en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pPr defTabSz="609585"/>
              <a:t>8</a:t>
            </a:fld>
            <a:endParaRPr lang="en">
              <a:solidFill>
                <a:srgbClr val="000000">
                  <a:tint val="75000"/>
                </a:srgbClr>
              </a:solidFill>
              <a:latin typeface="Arial" panose="020B060402020202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5BE3B0-E4C6-6E40-8E8E-2D389CEAEF81}"/>
              </a:ext>
            </a:extLst>
          </p:cNvPr>
          <p:cNvSpPr/>
          <p:nvPr/>
        </p:nvSpPr>
        <p:spPr>
          <a:xfrm>
            <a:off x="840510" y="2244437"/>
            <a:ext cx="5781964" cy="7481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BC25A5-2255-D843-B5E1-6B2FAAB1CECD}"/>
              </a:ext>
            </a:extLst>
          </p:cNvPr>
          <p:cNvSpPr/>
          <p:nvPr/>
        </p:nvSpPr>
        <p:spPr>
          <a:xfrm>
            <a:off x="572655" y="3700385"/>
            <a:ext cx="5781964" cy="7481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38697C-5EB3-9043-AC21-54190837BED0}"/>
              </a:ext>
            </a:extLst>
          </p:cNvPr>
          <p:cNvSpPr/>
          <p:nvPr/>
        </p:nvSpPr>
        <p:spPr>
          <a:xfrm>
            <a:off x="840510" y="5156333"/>
            <a:ext cx="5781964" cy="7481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3343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FC66F-4402-3340-BBA3-3F0B92290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7"/>
            <a:ext cx="6499107" cy="763600"/>
          </a:xfrm>
          <a:solidFill>
            <a:schemeClr val="bg1"/>
          </a:solidFill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do we collect data from MANY sensors?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DD437-CD5D-A444-BF26-2E411925A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6499107" cy="45552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Manually collect measurements</a:t>
            </a:r>
          </a:p>
          <a:p>
            <a:pPr lvl="1"/>
            <a:r>
              <a:rPr lang="en-US" dirty="0"/>
              <a:t>Too much work</a:t>
            </a:r>
          </a:p>
          <a:p>
            <a:pPr marL="152394" indent="0">
              <a:buNone/>
            </a:pPr>
            <a:endParaRPr lang="en-US" dirty="0"/>
          </a:p>
          <a:p>
            <a:r>
              <a:rPr lang="en-US" dirty="0"/>
              <a:t>Connect it to </a:t>
            </a:r>
            <a:r>
              <a:rPr lang="en-US" dirty="0" err="1"/>
              <a:t>WiFi</a:t>
            </a:r>
            <a:r>
              <a:rPr lang="en-US" dirty="0"/>
              <a:t> (or Ethernet)</a:t>
            </a:r>
          </a:p>
          <a:p>
            <a:pPr lvl="1"/>
            <a:r>
              <a:rPr lang="en-US" dirty="0"/>
              <a:t>Too many separate networks</a:t>
            </a:r>
          </a:p>
          <a:p>
            <a:pPr marL="152394" indent="0">
              <a:buNone/>
            </a:pPr>
            <a:endParaRPr lang="en-US" dirty="0"/>
          </a:p>
          <a:p>
            <a:r>
              <a:rPr lang="en-US" dirty="0"/>
              <a:t>Pay for cellular access</a:t>
            </a:r>
          </a:p>
          <a:p>
            <a:pPr lvl="1"/>
            <a:r>
              <a:rPr lang="en-US" dirty="0"/>
              <a:t>Too expensive for many devices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E6470C-04DC-3A45-BEF1-69CBEBA5DB6C}"/>
              </a:ext>
            </a:extLst>
          </p:cNvPr>
          <p:cNvGrpSpPr/>
          <p:nvPr/>
        </p:nvGrpSpPr>
        <p:grpSpPr>
          <a:xfrm>
            <a:off x="7103403" y="899088"/>
            <a:ext cx="3717687" cy="5583992"/>
            <a:chOff x="5327552" y="674316"/>
            <a:chExt cx="2788265" cy="4187994"/>
          </a:xfrm>
        </p:grpSpPr>
        <p:sp>
          <p:nvSpPr>
            <p:cNvPr id="22" name="Regular Pentagon 21">
              <a:extLst>
                <a:ext uri="{FF2B5EF4-FFF2-40B4-BE49-F238E27FC236}">
                  <a16:creationId xmlns:a16="http://schemas.microsoft.com/office/drawing/2014/main" id="{4C155B15-1C4A-E645-8543-2186310BC6B6}"/>
                </a:ext>
              </a:extLst>
            </p:cNvPr>
            <p:cNvSpPr/>
            <p:nvPr/>
          </p:nvSpPr>
          <p:spPr>
            <a:xfrm>
              <a:off x="5926913" y="304087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3" name="Regular Pentagon 22">
              <a:extLst>
                <a:ext uri="{FF2B5EF4-FFF2-40B4-BE49-F238E27FC236}">
                  <a16:creationId xmlns:a16="http://schemas.microsoft.com/office/drawing/2014/main" id="{751E34EE-5BAD-4646-8A65-231CDF81F72F}"/>
                </a:ext>
              </a:extLst>
            </p:cNvPr>
            <p:cNvSpPr/>
            <p:nvPr/>
          </p:nvSpPr>
          <p:spPr>
            <a:xfrm>
              <a:off x="5979215" y="266624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4" name="Regular Pentagon 23">
              <a:extLst>
                <a:ext uri="{FF2B5EF4-FFF2-40B4-BE49-F238E27FC236}">
                  <a16:creationId xmlns:a16="http://schemas.microsoft.com/office/drawing/2014/main" id="{562D58D9-4C2E-5245-A625-18B7B27F33E2}"/>
                </a:ext>
              </a:extLst>
            </p:cNvPr>
            <p:cNvSpPr/>
            <p:nvPr/>
          </p:nvSpPr>
          <p:spPr>
            <a:xfrm>
              <a:off x="5861350" y="356559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5" name="Regular Pentagon 24">
              <a:extLst>
                <a:ext uri="{FF2B5EF4-FFF2-40B4-BE49-F238E27FC236}">
                  <a16:creationId xmlns:a16="http://schemas.microsoft.com/office/drawing/2014/main" id="{BD662728-B175-854A-B8DD-E4DEADFB7871}"/>
                </a:ext>
              </a:extLst>
            </p:cNvPr>
            <p:cNvSpPr/>
            <p:nvPr/>
          </p:nvSpPr>
          <p:spPr>
            <a:xfrm>
              <a:off x="6203939" y="333255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6" name="Regular Pentagon 25">
              <a:extLst>
                <a:ext uri="{FF2B5EF4-FFF2-40B4-BE49-F238E27FC236}">
                  <a16:creationId xmlns:a16="http://schemas.microsoft.com/office/drawing/2014/main" id="{4CD2AF82-0B09-B24A-A574-A28FAB0E6045}"/>
                </a:ext>
              </a:extLst>
            </p:cNvPr>
            <p:cNvSpPr/>
            <p:nvPr/>
          </p:nvSpPr>
          <p:spPr>
            <a:xfrm>
              <a:off x="7106794" y="416072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7" name="Regular Pentagon 26">
              <a:extLst>
                <a:ext uri="{FF2B5EF4-FFF2-40B4-BE49-F238E27FC236}">
                  <a16:creationId xmlns:a16="http://schemas.microsoft.com/office/drawing/2014/main" id="{2617FA35-11D7-8442-8A02-74D6007A17F2}"/>
                </a:ext>
              </a:extLst>
            </p:cNvPr>
            <p:cNvSpPr/>
            <p:nvPr/>
          </p:nvSpPr>
          <p:spPr>
            <a:xfrm>
              <a:off x="6906089" y="263441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8" name="Regular Pentagon 27">
              <a:extLst>
                <a:ext uri="{FF2B5EF4-FFF2-40B4-BE49-F238E27FC236}">
                  <a16:creationId xmlns:a16="http://schemas.microsoft.com/office/drawing/2014/main" id="{ACFE5F57-6B0A-E449-AC01-021075884795}"/>
                </a:ext>
              </a:extLst>
            </p:cNvPr>
            <p:cNvSpPr/>
            <p:nvPr/>
          </p:nvSpPr>
          <p:spPr>
            <a:xfrm>
              <a:off x="6044794" y="406558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9" name="Regular Pentagon 28">
              <a:extLst>
                <a:ext uri="{FF2B5EF4-FFF2-40B4-BE49-F238E27FC236}">
                  <a16:creationId xmlns:a16="http://schemas.microsoft.com/office/drawing/2014/main" id="{7CF017CC-5302-6744-A994-005A1883E0EF}"/>
                </a:ext>
              </a:extLst>
            </p:cNvPr>
            <p:cNvSpPr/>
            <p:nvPr/>
          </p:nvSpPr>
          <p:spPr>
            <a:xfrm>
              <a:off x="6227954" y="279701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0" name="Regular Pentagon 29">
              <a:extLst>
                <a:ext uri="{FF2B5EF4-FFF2-40B4-BE49-F238E27FC236}">
                  <a16:creationId xmlns:a16="http://schemas.microsoft.com/office/drawing/2014/main" id="{EB4C19BC-1B9D-E44E-B1F3-9C371E6A35A5}"/>
                </a:ext>
              </a:extLst>
            </p:cNvPr>
            <p:cNvSpPr/>
            <p:nvPr/>
          </p:nvSpPr>
          <p:spPr>
            <a:xfrm>
              <a:off x="7297748" y="287546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1" name="Regular Pentagon 30">
              <a:extLst>
                <a:ext uri="{FF2B5EF4-FFF2-40B4-BE49-F238E27FC236}">
                  <a16:creationId xmlns:a16="http://schemas.microsoft.com/office/drawing/2014/main" id="{22A0AC1C-2669-6849-B947-4C9C89EB26E9}"/>
                </a:ext>
              </a:extLst>
            </p:cNvPr>
            <p:cNvSpPr/>
            <p:nvPr/>
          </p:nvSpPr>
          <p:spPr>
            <a:xfrm>
              <a:off x="6232581" y="4568875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2" name="Regular Pentagon 31">
              <a:extLst>
                <a:ext uri="{FF2B5EF4-FFF2-40B4-BE49-F238E27FC236}">
                  <a16:creationId xmlns:a16="http://schemas.microsoft.com/office/drawing/2014/main" id="{878742D4-F34B-A746-9F6D-E8ABE957E286}"/>
                </a:ext>
              </a:extLst>
            </p:cNvPr>
            <p:cNvSpPr/>
            <p:nvPr/>
          </p:nvSpPr>
          <p:spPr>
            <a:xfrm>
              <a:off x="7023974" y="3692027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3" name="Regular Pentagon 32">
              <a:extLst>
                <a:ext uri="{FF2B5EF4-FFF2-40B4-BE49-F238E27FC236}">
                  <a16:creationId xmlns:a16="http://schemas.microsoft.com/office/drawing/2014/main" id="{9728A5FE-8970-E74A-BDF2-E2B8BE94B727}"/>
                </a:ext>
              </a:extLst>
            </p:cNvPr>
            <p:cNvSpPr/>
            <p:nvPr/>
          </p:nvSpPr>
          <p:spPr>
            <a:xfrm>
              <a:off x="7035013" y="31730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4" name="Regular Pentagon 33">
              <a:extLst>
                <a:ext uri="{FF2B5EF4-FFF2-40B4-BE49-F238E27FC236}">
                  <a16:creationId xmlns:a16="http://schemas.microsoft.com/office/drawing/2014/main" id="{C7A02C67-80B0-BB4A-9A74-E8B62EA809A1}"/>
                </a:ext>
              </a:extLst>
            </p:cNvPr>
            <p:cNvSpPr/>
            <p:nvPr/>
          </p:nvSpPr>
          <p:spPr>
            <a:xfrm>
              <a:off x="7838733" y="3714595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6" name="Regular Pentagon 35">
              <a:extLst>
                <a:ext uri="{FF2B5EF4-FFF2-40B4-BE49-F238E27FC236}">
                  <a16:creationId xmlns:a16="http://schemas.microsoft.com/office/drawing/2014/main" id="{A51DD38C-0673-1348-A076-9964A196EC85}"/>
                </a:ext>
              </a:extLst>
            </p:cNvPr>
            <p:cNvSpPr/>
            <p:nvPr/>
          </p:nvSpPr>
          <p:spPr>
            <a:xfrm>
              <a:off x="7872155" y="3114343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8" name="Regular Pentagon 37">
              <a:extLst>
                <a:ext uri="{FF2B5EF4-FFF2-40B4-BE49-F238E27FC236}">
                  <a16:creationId xmlns:a16="http://schemas.microsoft.com/office/drawing/2014/main" id="{C6F6406E-3807-D04B-B382-47F10C8F9A52}"/>
                </a:ext>
              </a:extLst>
            </p:cNvPr>
            <p:cNvSpPr/>
            <p:nvPr/>
          </p:nvSpPr>
          <p:spPr>
            <a:xfrm>
              <a:off x="7369976" y="456887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9" name="Regular Pentagon 38">
              <a:extLst>
                <a:ext uri="{FF2B5EF4-FFF2-40B4-BE49-F238E27FC236}">
                  <a16:creationId xmlns:a16="http://schemas.microsoft.com/office/drawing/2014/main" id="{07F63AD9-13B6-A94E-BF31-41415183B60F}"/>
                </a:ext>
              </a:extLst>
            </p:cNvPr>
            <p:cNvSpPr/>
            <p:nvPr/>
          </p:nvSpPr>
          <p:spPr>
            <a:xfrm>
              <a:off x="7101857" y="448104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40" name="Regular Pentagon 39">
              <a:extLst>
                <a:ext uri="{FF2B5EF4-FFF2-40B4-BE49-F238E27FC236}">
                  <a16:creationId xmlns:a16="http://schemas.microsoft.com/office/drawing/2014/main" id="{781823E6-1809-654E-A1E3-30874589C26F}"/>
                </a:ext>
              </a:extLst>
            </p:cNvPr>
            <p:cNvSpPr/>
            <p:nvPr/>
          </p:nvSpPr>
          <p:spPr>
            <a:xfrm>
              <a:off x="7531757" y="240419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41" name="Regular Pentagon 40">
              <a:extLst>
                <a:ext uri="{FF2B5EF4-FFF2-40B4-BE49-F238E27FC236}">
                  <a16:creationId xmlns:a16="http://schemas.microsoft.com/office/drawing/2014/main" id="{0D5271F0-8EA6-8544-AD07-D1A0D0D2F3EC}"/>
                </a:ext>
              </a:extLst>
            </p:cNvPr>
            <p:cNvSpPr/>
            <p:nvPr/>
          </p:nvSpPr>
          <p:spPr>
            <a:xfrm>
              <a:off x="8048973" y="414963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58" name="Regular Pentagon 57">
              <a:extLst>
                <a:ext uri="{FF2B5EF4-FFF2-40B4-BE49-F238E27FC236}">
                  <a16:creationId xmlns:a16="http://schemas.microsoft.com/office/drawing/2014/main" id="{74C0102F-B75F-3043-BDF5-046C8DDD471F}"/>
                </a:ext>
              </a:extLst>
            </p:cNvPr>
            <p:cNvSpPr/>
            <p:nvPr/>
          </p:nvSpPr>
          <p:spPr>
            <a:xfrm>
              <a:off x="6687438" y="479864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59" name="Regular Pentagon 58">
              <a:extLst>
                <a:ext uri="{FF2B5EF4-FFF2-40B4-BE49-F238E27FC236}">
                  <a16:creationId xmlns:a16="http://schemas.microsoft.com/office/drawing/2014/main" id="{BF8B33D4-C889-1C4A-8227-9A4FF26AA3E2}"/>
                </a:ext>
              </a:extLst>
            </p:cNvPr>
            <p:cNvSpPr/>
            <p:nvPr/>
          </p:nvSpPr>
          <p:spPr>
            <a:xfrm>
              <a:off x="5442441" y="296984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1" name="Regular Pentagon 60">
              <a:extLst>
                <a:ext uri="{FF2B5EF4-FFF2-40B4-BE49-F238E27FC236}">
                  <a16:creationId xmlns:a16="http://schemas.microsoft.com/office/drawing/2014/main" id="{D88CFB1B-23A4-2445-ABD1-409989D190A9}"/>
                </a:ext>
              </a:extLst>
            </p:cNvPr>
            <p:cNvSpPr/>
            <p:nvPr/>
          </p:nvSpPr>
          <p:spPr>
            <a:xfrm>
              <a:off x="5594841" y="2432923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2" name="Regular Pentagon 61">
              <a:extLst>
                <a:ext uri="{FF2B5EF4-FFF2-40B4-BE49-F238E27FC236}">
                  <a16:creationId xmlns:a16="http://schemas.microsoft.com/office/drawing/2014/main" id="{20BFABC6-8B90-D643-B910-F01C9A588FF2}"/>
                </a:ext>
              </a:extLst>
            </p:cNvPr>
            <p:cNvSpPr/>
            <p:nvPr/>
          </p:nvSpPr>
          <p:spPr>
            <a:xfrm>
              <a:off x="5327552" y="356537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3" name="Regular Pentagon 62">
              <a:extLst>
                <a:ext uri="{FF2B5EF4-FFF2-40B4-BE49-F238E27FC236}">
                  <a16:creationId xmlns:a16="http://schemas.microsoft.com/office/drawing/2014/main" id="{C88EF2ED-20F8-8841-B9FA-04AD11EDF2B2}"/>
                </a:ext>
              </a:extLst>
            </p:cNvPr>
            <p:cNvSpPr/>
            <p:nvPr/>
          </p:nvSpPr>
          <p:spPr>
            <a:xfrm>
              <a:off x="5594841" y="391707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4" name="Regular Pentagon 63">
              <a:extLst>
                <a:ext uri="{FF2B5EF4-FFF2-40B4-BE49-F238E27FC236}">
                  <a16:creationId xmlns:a16="http://schemas.microsoft.com/office/drawing/2014/main" id="{61EC3071-2696-C64C-A73D-8BCF611996A5}"/>
                </a:ext>
              </a:extLst>
            </p:cNvPr>
            <p:cNvSpPr/>
            <p:nvPr/>
          </p:nvSpPr>
          <p:spPr>
            <a:xfrm>
              <a:off x="6203939" y="1070751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5" name="Regular Pentagon 64">
              <a:extLst>
                <a:ext uri="{FF2B5EF4-FFF2-40B4-BE49-F238E27FC236}">
                  <a16:creationId xmlns:a16="http://schemas.microsoft.com/office/drawing/2014/main" id="{84110A27-CB51-0844-B82B-17AEE5C44EC7}"/>
                </a:ext>
              </a:extLst>
            </p:cNvPr>
            <p:cNvSpPr/>
            <p:nvPr/>
          </p:nvSpPr>
          <p:spPr>
            <a:xfrm>
              <a:off x="6204566" y="742801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6" name="Regular Pentagon 65">
              <a:extLst>
                <a:ext uri="{FF2B5EF4-FFF2-40B4-BE49-F238E27FC236}">
                  <a16:creationId xmlns:a16="http://schemas.microsoft.com/office/drawing/2014/main" id="{D5640333-F65F-924C-96AD-7979E79759A2}"/>
                </a:ext>
              </a:extLst>
            </p:cNvPr>
            <p:cNvSpPr/>
            <p:nvPr/>
          </p:nvSpPr>
          <p:spPr>
            <a:xfrm>
              <a:off x="6257906" y="1464290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7" name="Regular Pentagon 66">
              <a:extLst>
                <a:ext uri="{FF2B5EF4-FFF2-40B4-BE49-F238E27FC236}">
                  <a16:creationId xmlns:a16="http://schemas.microsoft.com/office/drawing/2014/main" id="{79C4E42D-695F-3948-AC35-C787A9389F0D}"/>
                </a:ext>
              </a:extLst>
            </p:cNvPr>
            <p:cNvSpPr/>
            <p:nvPr/>
          </p:nvSpPr>
          <p:spPr>
            <a:xfrm>
              <a:off x="7162710" y="12675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8" name="Regular Pentagon 67">
              <a:extLst>
                <a:ext uri="{FF2B5EF4-FFF2-40B4-BE49-F238E27FC236}">
                  <a16:creationId xmlns:a16="http://schemas.microsoft.com/office/drawing/2014/main" id="{A8F24C4E-75E6-E64A-959C-DC6D9378831C}"/>
                </a:ext>
              </a:extLst>
            </p:cNvPr>
            <p:cNvSpPr/>
            <p:nvPr/>
          </p:nvSpPr>
          <p:spPr>
            <a:xfrm>
              <a:off x="6753689" y="67431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9" name="Regular Pentagon 68">
              <a:extLst>
                <a:ext uri="{FF2B5EF4-FFF2-40B4-BE49-F238E27FC236}">
                  <a16:creationId xmlns:a16="http://schemas.microsoft.com/office/drawing/2014/main" id="{B3E79B53-CD1A-854E-A794-15615B4DC7AD}"/>
                </a:ext>
              </a:extLst>
            </p:cNvPr>
            <p:cNvSpPr/>
            <p:nvPr/>
          </p:nvSpPr>
          <p:spPr>
            <a:xfrm>
              <a:off x="6781323" y="165237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0" name="Regular Pentagon 69">
              <a:extLst>
                <a:ext uri="{FF2B5EF4-FFF2-40B4-BE49-F238E27FC236}">
                  <a16:creationId xmlns:a16="http://schemas.microsoft.com/office/drawing/2014/main" id="{C2DC51DE-191D-124E-8381-C4E684576B29}"/>
                </a:ext>
              </a:extLst>
            </p:cNvPr>
            <p:cNvSpPr/>
            <p:nvPr/>
          </p:nvSpPr>
          <p:spPr>
            <a:xfrm>
              <a:off x="6280380" y="215394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1" name="Regular Pentagon 70">
              <a:extLst>
                <a:ext uri="{FF2B5EF4-FFF2-40B4-BE49-F238E27FC236}">
                  <a16:creationId xmlns:a16="http://schemas.microsoft.com/office/drawing/2014/main" id="{49E9B975-E112-B849-ADA5-5AA97C357C0A}"/>
                </a:ext>
              </a:extLst>
            </p:cNvPr>
            <p:cNvSpPr/>
            <p:nvPr/>
          </p:nvSpPr>
          <p:spPr>
            <a:xfrm>
              <a:off x="7145348" y="91536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2" name="Regular Pentagon 71">
              <a:extLst>
                <a:ext uri="{FF2B5EF4-FFF2-40B4-BE49-F238E27FC236}">
                  <a16:creationId xmlns:a16="http://schemas.microsoft.com/office/drawing/2014/main" id="{36F8451C-A454-0E4E-8C38-5B24DE0A5B95}"/>
                </a:ext>
              </a:extLst>
            </p:cNvPr>
            <p:cNvSpPr/>
            <p:nvPr/>
          </p:nvSpPr>
          <p:spPr>
            <a:xfrm>
              <a:off x="7010309" y="18308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3" name="Regular Pentagon 72">
              <a:extLst>
                <a:ext uri="{FF2B5EF4-FFF2-40B4-BE49-F238E27FC236}">
                  <a16:creationId xmlns:a16="http://schemas.microsoft.com/office/drawing/2014/main" id="{4661C6B6-1A2C-6B4B-A63F-16367B4FC320}"/>
                </a:ext>
              </a:extLst>
            </p:cNvPr>
            <p:cNvSpPr/>
            <p:nvPr/>
          </p:nvSpPr>
          <p:spPr>
            <a:xfrm>
              <a:off x="6714479" y="1007090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C988B-6378-3149-B96C-5F47553368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609585"/>
            <a:fld id="{00000000-1234-1234-1234-123412341234}" type="slidenum">
              <a:rPr lang="en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pPr defTabSz="609585"/>
              <a:t>9</a:t>
            </a:fld>
            <a:endParaRPr lang="en">
              <a:solidFill>
                <a:srgbClr val="000000">
                  <a:tint val="75000"/>
                </a:srgbClr>
              </a:solidFill>
              <a:latin typeface="Arial" panose="020B0604020202020204"/>
            </a:endParaRPr>
          </a:p>
        </p:txBody>
      </p:sp>
      <p:sp>
        <p:nvSpPr>
          <p:cNvPr id="42" name="Regular Pentagon 41">
            <a:extLst>
              <a:ext uri="{FF2B5EF4-FFF2-40B4-BE49-F238E27FC236}">
                <a16:creationId xmlns:a16="http://schemas.microsoft.com/office/drawing/2014/main" id="{B0062BA0-E247-1A4B-B99A-D928481B9EDC}"/>
              </a:ext>
            </a:extLst>
          </p:cNvPr>
          <p:cNvSpPr/>
          <p:nvPr/>
        </p:nvSpPr>
        <p:spPr>
          <a:xfrm>
            <a:off x="9550279" y="2644293"/>
            <a:ext cx="89125" cy="84881"/>
          </a:xfrm>
          <a:prstGeom prst="pentagon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/>
            <a:endParaRPr lang="en-US" sz="2400">
              <a:solidFill>
                <a:prstClr val="white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503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lass Slides">
  <a:themeElements>
    <a:clrScheme name="Custom Colo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472C4"/>
      </a:accent1>
      <a:accent2>
        <a:srgbClr val="ED7D31"/>
      </a:accent2>
      <a:accent3>
        <a:srgbClr val="FFC000"/>
      </a:accent3>
      <a:accent4>
        <a:srgbClr val="70AD47"/>
      </a:accent4>
      <a:accent5>
        <a:srgbClr val="954F72"/>
      </a:accent5>
      <a:accent6>
        <a:srgbClr val="A5A5A5"/>
      </a:accent6>
      <a:hlink>
        <a:srgbClr val="0563C1"/>
      </a:hlink>
      <a:folHlink>
        <a:srgbClr val="0563C1"/>
      </a:folHlink>
    </a:clrScheme>
    <a:fontScheme name="Custom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1FF9501-8777-470B-A8C6-E79AF52D4E7C}" vid="{317817C1-429F-4BA5-B259-C4AAC6A82E93}"/>
    </a:ext>
  </a:extLst>
</a:theme>
</file>

<file path=ppt/theme/theme2.xml><?xml version="1.0" encoding="utf-8"?>
<a:theme xmlns:a="http://schemas.openxmlformats.org/drawingml/2006/main" name="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Seravek Light"/>
            <a:cs typeface="Seravek Ligh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cs397_template</Template>
  <TotalTime>2227</TotalTime>
  <Words>2618</Words>
  <Application>Microsoft Office PowerPoint</Application>
  <PresentationFormat>Widescreen</PresentationFormat>
  <Paragraphs>621</Paragraphs>
  <Slides>67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73" baseType="lpstr">
      <vt:lpstr>Arial</vt:lpstr>
      <vt:lpstr>Calibri</vt:lpstr>
      <vt:lpstr>Rockwell</vt:lpstr>
      <vt:lpstr>Tahoma</vt:lpstr>
      <vt:lpstr>Class Slides</vt:lpstr>
      <vt:lpstr>Office Theme</vt:lpstr>
      <vt:lpstr>Lecture 14 Unlicensed LPWANs</vt:lpstr>
      <vt:lpstr>Administrivia</vt:lpstr>
      <vt:lpstr>Today’s Goals</vt:lpstr>
      <vt:lpstr>Resources</vt:lpstr>
      <vt:lpstr>Outline</vt:lpstr>
      <vt:lpstr>Wide area networks</vt:lpstr>
      <vt:lpstr>Example application: air quality monitoring</vt:lpstr>
      <vt:lpstr>How do we collect data from a sensor?</vt:lpstr>
      <vt:lpstr>How do we collect data from MANY sensors?</vt:lpstr>
      <vt:lpstr>We need another network option</vt:lpstr>
      <vt:lpstr>Long-range, low-data needs haven’t historically been met</vt:lpstr>
      <vt:lpstr>Long-range, low-data needs haven’t historically been met</vt:lpstr>
      <vt:lpstr>Long-range, low-data needs haven’t historically been met</vt:lpstr>
      <vt:lpstr>Long-range, low-data needs haven’t historically been met</vt:lpstr>
      <vt:lpstr>Long-range, low-data needs haven’t historically been met</vt:lpstr>
      <vt:lpstr>LPWANs overview (common qualities)</vt:lpstr>
      <vt:lpstr>Outline</vt:lpstr>
      <vt:lpstr>LoRaWAN</vt:lpstr>
      <vt:lpstr>LoRa PHY uses a different modulation</vt:lpstr>
      <vt:lpstr>Chirp Spread Spectrum</vt:lpstr>
      <vt:lpstr>CSS has a Spreading Factor which determines bit rate</vt:lpstr>
      <vt:lpstr>LoRa vs. LoRaWAN</vt:lpstr>
      <vt:lpstr>LoRaWAN channels (in the US)</vt:lpstr>
      <vt:lpstr>LoRaWAN data rates</vt:lpstr>
      <vt:lpstr>LoRaWAN link budget</vt:lpstr>
      <vt:lpstr>LoRaWAN MAC</vt:lpstr>
      <vt:lpstr>Optional downlink mechanisms</vt:lpstr>
      <vt:lpstr>LoRaWAN packet format</vt:lpstr>
      <vt:lpstr>LoRaWAN gateways</vt:lpstr>
      <vt:lpstr>LoRaWAN star-of-stars topology</vt:lpstr>
      <vt:lpstr>LoRaWAN network details</vt:lpstr>
      <vt:lpstr>LoRaWAN hardware</vt:lpstr>
      <vt:lpstr>Note about LoRa hardware</vt:lpstr>
      <vt:lpstr>Joining a LoRaWAN Network</vt:lpstr>
      <vt:lpstr>OTAA Join Procedure</vt:lpstr>
      <vt:lpstr>LoRaWAN network providers</vt:lpstr>
      <vt:lpstr>TTN Scale [Jan 2022]</vt:lpstr>
      <vt:lpstr>Helium Scale [Jan 2022]</vt:lpstr>
      <vt:lpstr>Quick reality check: Cellular?</vt:lpstr>
      <vt:lpstr>LoRaWAN interested parties</vt:lpstr>
      <vt:lpstr>Break + Open Question</vt:lpstr>
      <vt:lpstr>Break + Open Question</vt:lpstr>
      <vt:lpstr>Outline</vt:lpstr>
      <vt:lpstr>Sigfox</vt:lpstr>
      <vt:lpstr>Sigfox PHY</vt:lpstr>
      <vt:lpstr>Sigfox unbalanced uplink and downlink</vt:lpstr>
      <vt:lpstr>Sigfox link budget</vt:lpstr>
      <vt:lpstr>Sigfox MAC</vt:lpstr>
      <vt:lpstr>Sigfox uplink packet</vt:lpstr>
      <vt:lpstr>Aside: why faster bitrate in the US?</vt:lpstr>
      <vt:lpstr>Sigfox downlink packet</vt:lpstr>
      <vt:lpstr>Sigfox deployments</vt:lpstr>
      <vt:lpstr>Sigfox coverage (Spring 2022)</vt:lpstr>
      <vt:lpstr>Break + Open Question</vt:lpstr>
      <vt:lpstr>Break + Open Question</vt:lpstr>
      <vt:lpstr>Outline</vt:lpstr>
      <vt:lpstr>IEEE standard for LPWANs</vt:lpstr>
      <vt:lpstr>802.11ah allows multiple bandwidth allocations</vt:lpstr>
      <vt:lpstr>HaLow Network Model</vt:lpstr>
      <vt:lpstr>802.11ah architecture</vt:lpstr>
      <vt:lpstr>Example group scheduling</vt:lpstr>
      <vt:lpstr>Outline</vt:lpstr>
      <vt:lpstr>TV whitespaces</vt:lpstr>
      <vt:lpstr>Sensing channel use</vt:lpstr>
      <vt:lpstr>802.11af</vt:lpstr>
      <vt:lpstr>Sensor Networks Over tv Whitespaces (SNOW)</vt:lpstr>
      <vt:lpstr>Outline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13 Unlicensed LPWANs</dc:title>
  <dc:creator>Branden Ghena</dc:creator>
  <cp:lastModifiedBy>Branden Ghena</cp:lastModifiedBy>
  <cp:revision>63</cp:revision>
  <dcterms:created xsi:type="dcterms:W3CDTF">2021-02-21T18:12:26Z</dcterms:created>
  <dcterms:modified xsi:type="dcterms:W3CDTF">2024-05-14T20:18:31Z</dcterms:modified>
</cp:coreProperties>
</file>