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5"/>
  </p:notesMasterIdLst>
  <p:sldIdLst>
    <p:sldId id="256" r:id="rId2"/>
    <p:sldId id="429" r:id="rId3"/>
    <p:sldId id="264" r:id="rId4"/>
    <p:sldId id="348" r:id="rId5"/>
    <p:sldId id="389" r:id="rId6"/>
    <p:sldId id="401" r:id="rId7"/>
    <p:sldId id="402" r:id="rId8"/>
    <p:sldId id="425" r:id="rId9"/>
    <p:sldId id="383" r:id="rId10"/>
    <p:sldId id="395" r:id="rId11"/>
    <p:sldId id="406" r:id="rId12"/>
    <p:sldId id="388" r:id="rId13"/>
    <p:sldId id="403" r:id="rId14"/>
    <p:sldId id="405" r:id="rId15"/>
    <p:sldId id="407" r:id="rId16"/>
    <p:sldId id="2281" r:id="rId17"/>
    <p:sldId id="396" r:id="rId18"/>
    <p:sldId id="426" r:id="rId19"/>
    <p:sldId id="398" r:id="rId20"/>
    <p:sldId id="408" r:id="rId21"/>
    <p:sldId id="409" r:id="rId22"/>
    <p:sldId id="411" r:id="rId23"/>
    <p:sldId id="399" r:id="rId24"/>
    <p:sldId id="412" r:id="rId25"/>
    <p:sldId id="414" r:id="rId26"/>
    <p:sldId id="413" r:id="rId27"/>
    <p:sldId id="418" r:id="rId28"/>
    <p:sldId id="417" r:id="rId29"/>
    <p:sldId id="419" r:id="rId30"/>
    <p:sldId id="420" r:id="rId31"/>
    <p:sldId id="385" r:id="rId32"/>
    <p:sldId id="416" r:id="rId33"/>
    <p:sldId id="2288" r:id="rId34"/>
    <p:sldId id="2280" r:id="rId35"/>
    <p:sldId id="427" r:id="rId36"/>
    <p:sldId id="636" r:id="rId37"/>
    <p:sldId id="637" r:id="rId38"/>
    <p:sldId id="329" r:id="rId39"/>
    <p:sldId id="2279" r:id="rId40"/>
    <p:sldId id="387" r:id="rId41"/>
    <p:sldId id="422" r:id="rId42"/>
    <p:sldId id="423" r:id="rId43"/>
    <p:sldId id="2277" r:id="rId44"/>
    <p:sldId id="2285" r:id="rId45"/>
    <p:sldId id="2290" r:id="rId46"/>
    <p:sldId id="2282" r:id="rId47"/>
    <p:sldId id="2289" r:id="rId48"/>
    <p:sldId id="2284" r:id="rId49"/>
    <p:sldId id="2283" r:id="rId50"/>
    <p:sldId id="2286" r:id="rId51"/>
    <p:sldId id="2287" r:id="rId52"/>
    <p:sldId id="424" r:id="rId53"/>
    <p:sldId id="42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29"/>
            <p14:sldId id="264"/>
          </p14:sldIdLst>
        </p14:section>
        <p14:section name="ZigBee Overview" id="{B55B8E8C-5EAB-4A1E-A4E9-AE5E896E46FA}">
          <p14:sldIdLst>
            <p14:sldId id="348"/>
            <p14:sldId id="389"/>
            <p14:sldId id="401"/>
            <p14:sldId id="402"/>
          </p14:sldIdLst>
        </p14:section>
        <p14:section name="ZigBee PHY and MAC" id="{18BE9C24-6572-4C85-8806-99D493E8C451}">
          <p14:sldIdLst>
            <p14:sldId id="425"/>
            <p14:sldId id="383"/>
            <p14:sldId id="395"/>
            <p14:sldId id="406"/>
            <p14:sldId id="388"/>
            <p14:sldId id="403"/>
            <p14:sldId id="405"/>
            <p14:sldId id="407"/>
            <p14:sldId id="2281"/>
            <p14:sldId id="396"/>
          </p14:sldIdLst>
        </p14:section>
        <p14:section name="ZigBee Application Layer" id="{D8B961B3-DF7C-4C96-BB3F-270C804C9EC4}">
          <p14:sldIdLst>
            <p14:sldId id="426"/>
            <p14:sldId id="398"/>
            <p14:sldId id="408"/>
            <p14:sldId id="409"/>
            <p14:sldId id="411"/>
            <p14:sldId id="399"/>
            <p14:sldId id="412"/>
            <p14:sldId id="414"/>
            <p14:sldId id="413"/>
            <p14:sldId id="418"/>
            <p14:sldId id="417"/>
            <p14:sldId id="419"/>
            <p14:sldId id="420"/>
            <p14:sldId id="385"/>
            <p14:sldId id="416"/>
            <p14:sldId id="2288"/>
            <p14:sldId id="2280"/>
          </p14:sldIdLst>
        </p14:section>
        <p14:section name="Interoperability" id="{89DFA53B-CE74-420F-8656-13E8919D24F1}">
          <p14:sldIdLst>
            <p14:sldId id="427"/>
            <p14:sldId id="636"/>
            <p14:sldId id="637"/>
            <p14:sldId id="329"/>
            <p14:sldId id="2279"/>
            <p14:sldId id="387"/>
            <p14:sldId id="422"/>
            <p14:sldId id="423"/>
            <p14:sldId id="2277"/>
            <p14:sldId id="2285"/>
            <p14:sldId id="2290"/>
            <p14:sldId id="2282"/>
            <p14:sldId id="2289"/>
            <p14:sldId id="2284"/>
            <p14:sldId id="2283"/>
            <p14:sldId id="2286"/>
            <p14:sldId id="2287"/>
            <p14:sldId id="424"/>
          </p14:sldIdLst>
        </p14:section>
        <p14:section name="Wrapup" id="{29A7F866-9DA9-446B-8359-CE426CB89C7A}">
          <p14:sldIdLst>
            <p14:sldId id="4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</a:t>
            </a:r>
            <a:r>
              <a:rPr lang="en-US" baseline="0" dirty="0"/>
              <a:t> this makes sense—ASR, for example (</a:t>
            </a:r>
            <a:r>
              <a:rPr lang="en-US" baseline="0" dirty="0" err="1"/>
              <a:t>Alexa</a:t>
            </a:r>
            <a:r>
              <a:rPr lang="en-US" baseline="0" dirty="0"/>
              <a:t> Skills)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1F663-F238-4D45-BDAE-064C01CB4A4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3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</a:t>
            </a:r>
            <a:r>
              <a:rPr lang="en-US" baseline="0" dirty="0"/>
              <a:t> this makes sense—ASR, for example (</a:t>
            </a:r>
            <a:r>
              <a:rPr lang="en-US" baseline="0" dirty="0" err="1"/>
              <a:t>Alexa</a:t>
            </a:r>
            <a:r>
              <a:rPr lang="en-US" baseline="0" dirty="0"/>
              <a:t> Skills)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1F663-F238-4D45-BDAE-064C01CB4A4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7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MTConnect</a:t>
            </a:r>
            <a:r>
              <a:rPr lang="en-US" dirty="0"/>
              <a:t> is read only</a:t>
            </a:r>
          </a:p>
          <a:p>
            <a:r>
              <a:rPr lang="en-US" dirty="0"/>
              <a:t>OPC UA is so complex that you have to hire consultants to implement it anyway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8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ndmicro.com/vinfo/us/security/news/cybercrime-and-digital-threats/researchers-use-smart-light-bulbs-to-infiltrate-networks" TargetMode="External"/><Relationship Id="rId2" Type="http://schemas.openxmlformats.org/officeDocument/2006/relationships/hyperlink" Target="https://nvd.nist.gov/vuln/detail/CVE-2020-600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ordicsemi.com/nRF_Connect_SDK/doc/latest/nrf/ug_matter_intro_overview.html" TargetMode="External"/><Relationship Id="rId2" Type="http://schemas.openxmlformats.org/officeDocument/2006/relationships/hyperlink" Target="https://csa-iot.org/developer-resource/specifications-download-request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ordicsemi.com/nRF_Connect_SDK/doc/latest/nrf/ug_matter_overview_architecture.html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927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igbeealliance.org/wp-content/uploads/2019/12/07-5123-06-zigbee-cluster-library-specification.pdf" TargetMode="External"/><Relationship Id="rId7" Type="http://schemas.openxmlformats.org/officeDocument/2006/relationships/hyperlink" Target="https://www.nxp.com/docs/en/user-guide/JN-UG-3076.pdf" TargetMode="External"/><Relationship Id="rId2" Type="http://schemas.openxmlformats.org/officeDocument/2006/relationships/hyperlink" Target="https://zigbeealliance.org/wp-content/uploads/2019/11/docs-05-3474-21-0csg-zigbee-specificat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xp.com/docs/en/user-guide/JN-UG-3115.pdf" TargetMode="External"/><Relationship Id="rId5" Type="http://schemas.openxmlformats.org/officeDocument/2006/relationships/hyperlink" Target="https://www.nxp.com/docs/en/user-guide/JN-UG-3113.pdf" TargetMode="External"/><Relationship Id="rId4" Type="http://schemas.openxmlformats.org/officeDocument/2006/relationships/hyperlink" Target="https://www.cse.wustl.edu/~jain/cse574-14/ftp/j_13zgb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08</a:t>
            </a:r>
            <a:br>
              <a:rPr lang="en-US" dirty="0"/>
            </a:br>
            <a:r>
              <a:rPr lang="en-US" dirty="0"/>
              <a:t>ZigBee &amp; Interoperability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6AF58-422E-FAFB-CEA0-1465FB05606A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97B9-F7BD-4318-8A7B-FFDCBF47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802.15.4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3BB4-8809-44FF-94D8-1FF4FDA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answer: everything</a:t>
            </a:r>
          </a:p>
          <a:p>
            <a:pPr lvl="1"/>
            <a:r>
              <a:rPr lang="en-US" dirty="0"/>
              <a:t>Reuse all of PHY (including non-2.4 GHz channels)</a:t>
            </a:r>
          </a:p>
          <a:p>
            <a:pPr lvl="1"/>
            <a:r>
              <a:rPr lang="en-US" dirty="0"/>
              <a:t>Reuse all of MAC (including beacon-enabled network and GTS)</a:t>
            </a:r>
          </a:p>
          <a:p>
            <a:pPr lvl="2"/>
            <a:r>
              <a:rPr lang="en-US" dirty="0"/>
              <a:t>Same CSMA/CA mechanism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Figure 5 from Home networking with IEEE 802.15.4: a developing standard for  low-rate wireless personal area networks | Semantic Scholar">
            <a:extLst>
              <a:ext uri="{FF2B5EF4-FFF2-40B4-BE49-F238E27FC236}">
                <a16:creationId xmlns:a16="http://schemas.microsoft.com/office/drawing/2014/main" id="{A32E9BD3-016F-4052-9CCB-6C3F4B9A6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5608" y="3279438"/>
            <a:ext cx="4942306" cy="25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39B0D5-83BB-4BBD-B5B5-04A5B383D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90" y="3429000"/>
            <a:ext cx="5333622" cy="827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05E3EE-C3A8-4666-B22A-8716B439D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87" y="4864746"/>
            <a:ext cx="5360525" cy="6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B332-F6D2-44B9-970C-5A1D3C07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devices (same roles as 802.15.4 defines)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A7D56-028C-49C4-8484-EDDFC1BB4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ZigBee Coordinator (ZC)</a:t>
            </a:r>
          </a:p>
          <a:p>
            <a:pPr lvl="1"/>
            <a:r>
              <a:rPr lang="en-US" dirty="0"/>
              <a:t>Starts the network and decides on key parameters</a:t>
            </a:r>
          </a:p>
          <a:p>
            <a:pPr lvl="1"/>
            <a:r>
              <a:rPr lang="en-US" dirty="0"/>
              <a:t>Is also a Router</a:t>
            </a:r>
          </a:p>
          <a:p>
            <a:endParaRPr lang="en-US" dirty="0"/>
          </a:p>
          <a:p>
            <a:r>
              <a:rPr lang="en-US" dirty="0"/>
              <a:t>ZigBee Router (ZR)</a:t>
            </a:r>
          </a:p>
          <a:p>
            <a:pPr lvl="1"/>
            <a:r>
              <a:rPr lang="en-US" dirty="0"/>
              <a:t>Higher-power, more-capable devices</a:t>
            </a:r>
          </a:p>
          <a:p>
            <a:pPr lvl="1"/>
            <a:r>
              <a:rPr lang="en-US" dirty="0"/>
              <a:t>Radios always on (except during inactive </a:t>
            </a:r>
            <a:r>
              <a:rPr lang="en-US" dirty="0" err="1"/>
              <a:t>superframe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Connect to one or more children</a:t>
            </a:r>
          </a:p>
          <a:p>
            <a:pPr lvl="1"/>
            <a:r>
              <a:rPr lang="en-US" dirty="0"/>
              <a:t>Connect to one or more routers</a:t>
            </a:r>
          </a:p>
          <a:p>
            <a:endParaRPr lang="en-US" dirty="0"/>
          </a:p>
          <a:p>
            <a:r>
              <a:rPr lang="en-US" dirty="0"/>
              <a:t>ZigBee End Device (ZED)</a:t>
            </a:r>
          </a:p>
          <a:p>
            <a:pPr lvl="1"/>
            <a:r>
              <a:rPr lang="en-US" dirty="0"/>
              <a:t>Lower-power, less-capable devices</a:t>
            </a:r>
          </a:p>
          <a:p>
            <a:pPr lvl="1"/>
            <a:r>
              <a:rPr lang="en-US" dirty="0"/>
              <a:t>Always a child of one router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3BE02-CA0D-464F-AA11-83BF70CE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BA0902-C06C-43E0-AD7B-912DAE64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66" y="1297489"/>
            <a:ext cx="3976833" cy="3450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A38E8-4AE4-4111-A7FF-7BC23F4B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ZigBee - tree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03F84-2A8B-4F8C-B4EF-892E57BAF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Original preferred topology</a:t>
            </a:r>
          </a:p>
          <a:p>
            <a:pPr lvl="1"/>
            <a:endParaRPr lang="en-US" dirty="0"/>
          </a:p>
          <a:p>
            <a:r>
              <a:rPr lang="en-US" dirty="0"/>
              <a:t>Uses beacon-enabled network</a:t>
            </a:r>
          </a:p>
          <a:p>
            <a:pPr lvl="1"/>
            <a:r>
              <a:rPr lang="en-US" dirty="0"/>
              <a:t>Synchronization via beacon </a:t>
            </a:r>
            <a:r>
              <a:rPr lang="en-US" dirty="0" err="1"/>
              <a:t>superframes</a:t>
            </a:r>
            <a:endParaRPr lang="en-US" dirty="0"/>
          </a:p>
          <a:p>
            <a:pPr lvl="1"/>
            <a:r>
              <a:rPr lang="en-US" dirty="0"/>
              <a:t>Can reduce power requirements for routers</a:t>
            </a:r>
          </a:p>
          <a:p>
            <a:pPr lvl="1"/>
            <a:endParaRPr lang="en-US" dirty="0"/>
          </a:p>
          <a:p>
            <a:r>
              <a:rPr lang="en-US" dirty="0"/>
              <a:t>Some things get simpler</a:t>
            </a:r>
          </a:p>
          <a:p>
            <a:pPr lvl="1"/>
            <a:r>
              <a:rPr lang="en-US" dirty="0"/>
              <a:t>Address assignment is simple</a:t>
            </a:r>
          </a:p>
          <a:p>
            <a:pPr lvl="2"/>
            <a:r>
              <a:rPr lang="en-US" dirty="0"/>
              <a:t>If you restrict network size</a:t>
            </a:r>
          </a:p>
          <a:p>
            <a:pPr lvl="1"/>
            <a:r>
              <a:rPr lang="en-US" dirty="0"/>
              <a:t>Routing is straightforward</a:t>
            </a:r>
          </a:p>
          <a:p>
            <a:pPr lvl="2"/>
            <a:r>
              <a:rPr lang="en-US" dirty="0"/>
              <a:t>But likely more hops for router-to-router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5D854-7041-4CEA-A298-B9766A0F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5E27-1668-40F1-A363-3E4AF700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tree network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0629C-482D-496B-BE5C-9389B4F40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Distributed routing scheme limits topologies</a:t>
            </a:r>
          </a:p>
          <a:p>
            <a:pPr lvl="1"/>
            <a:r>
              <a:rPr lang="en-US" dirty="0"/>
              <a:t>There is a limit on number of routers</a:t>
            </a:r>
          </a:p>
          <a:p>
            <a:pPr lvl="1"/>
            <a:r>
              <a:rPr lang="en-US" dirty="0"/>
              <a:t>Each router has a maximum number of children</a:t>
            </a:r>
          </a:p>
          <a:p>
            <a:pPr lvl="1"/>
            <a:r>
              <a:rPr lang="en-US" dirty="0"/>
              <a:t>There is a maximum limit for router depth</a:t>
            </a:r>
          </a:p>
          <a:p>
            <a:pPr lvl="1"/>
            <a:r>
              <a:rPr lang="en-US" dirty="0"/>
              <a:t>Note: many protocols have limits. Thread has device count limits too!</a:t>
            </a:r>
          </a:p>
          <a:p>
            <a:pPr lvl="1"/>
            <a:endParaRPr lang="en-US" dirty="0"/>
          </a:p>
          <a:p>
            <a:r>
              <a:rPr lang="en-US" dirty="0"/>
              <a:t>Needs a beacon scheduling mechanism</a:t>
            </a:r>
          </a:p>
          <a:p>
            <a:pPr lvl="1"/>
            <a:r>
              <a:rPr lang="en-US" dirty="0"/>
              <a:t>Each parent must both participate in a </a:t>
            </a:r>
            <a:r>
              <a:rPr lang="en-US" dirty="0" err="1"/>
              <a:t>superframe</a:t>
            </a:r>
            <a:endParaRPr lang="en-US" dirty="0"/>
          </a:p>
          <a:p>
            <a:pPr lvl="1"/>
            <a:r>
              <a:rPr lang="en-US" dirty="0"/>
              <a:t>And also send their own </a:t>
            </a:r>
            <a:r>
              <a:rPr lang="en-US" dirty="0" err="1"/>
              <a:t>superframe</a:t>
            </a:r>
            <a:r>
              <a:rPr lang="en-US" dirty="0"/>
              <a:t> beacons</a:t>
            </a:r>
          </a:p>
          <a:p>
            <a:pPr lvl="1"/>
            <a:r>
              <a:rPr lang="en-US" dirty="0"/>
              <a:t>Need to keep inactive period large if there is significant router depth</a:t>
            </a:r>
          </a:p>
          <a:p>
            <a:pPr lvl="1"/>
            <a:r>
              <a:rPr lang="en-US" dirty="0"/>
              <a:t>Each beacon includes a TX offset field specifying parent beacon time</a:t>
            </a:r>
          </a:p>
          <a:p>
            <a:pPr lvl="2"/>
            <a:r>
              <a:rPr lang="en-US" dirty="0"/>
              <a:t>Helps prevent hidden terminal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D1820-7A6F-475E-9EA8-24FD6139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985B1FB-82A0-4E82-B0DF-5814A5DF8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69" y="914400"/>
            <a:ext cx="41624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062EC-A62A-483B-826E-CCF7F7BA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ZigBee – mesh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02391-922A-499D-9429-3F5321C27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Presently preferred topology</a:t>
            </a:r>
          </a:p>
          <a:p>
            <a:pPr lvl="1"/>
            <a:endParaRPr lang="en-US" dirty="0"/>
          </a:p>
          <a:p>
            <a:r>
              <a:rPr lang="en-US" dirty="0"/>
              <a:t>Uses non-beacon-enabled network</a:t>
            </a:r>
          </a:p>
          <a:p>
            <a:pPr lvl="1"/>
            <a:r>
              <a:rPr lang="en-US" dirty="0"/>
              <a:t>All routers are always-on devices</a:t>
            </a:r>
          </a:p>
          <a:p>
            <a:pPr lvl="1"/>
            <a:r>
              <a:rPr lang="en-US" dirty="0"/>
              <a:t>Allows arbitrary communication between routers</a:t>
            </a:r>
          </a:p>
          <a:p>
            <a:pPr lvl="1"/>
            <a:endParaRPr lang="en-US" dirty="0"/>
          </a:p>
          <a:p>
            <a:r>
              <a:rPr lang="en-US" dirty="0"/>
              <a:t>Some tradeoffs</a:t>
            </a:r>
          </a:p>
          <a:p>
            <a:pPr lvl="1"/>
            <a:r>
              <a:rPr lang="en-US" dirty="0"/>
              <a:t>Higher power routers</a:t>
            </a:r>
          </a:p>
          <a:p>
            <a:pPr lvl="1"/>
            <a:r>
              <a:rPr lang="en-US" dirty="0"/>
              <a:t>Routing more complicated (potentially better algorithms though)</a:t>
            </a:r>
          </a:p>
          <a:p>
            <a:pPr lvl="1"/>
            <a:r>
              <a:rPr lang="en-US" dirty="0"/>
              <a:t>Addressing more complicated</a:t>
            </a:r>
          </a:p>
          <a:p>
            <a:pPr lvl="2"/>
            <a:r>
              <a:rPr lang="en-US" dirty="0"/>
              <a:t>Assign random addresses to each node</a:t>
            </a:r>
          </a:p>
          <a:p>
            <a:pPr lvl="2"/>
            <a:r>
              <a:rPr lang="en-US" dirty="0"/>
              <a:t>Include a method for address conflict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BFCAD-8938-43F2-B4CC-A856D40D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8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96C9C6-B8F4-4E16-930E-CB1FFEC7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ZigBee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6A5CC-27B2-4C49-9D41-4C5D6ED82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56" y="914400"/>
            <a:ext cx="7137487" cy="54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7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63F053-9CE7-4DC9-9BAC-736BCD0C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Design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45B2CB-F5F3-4311-9930-7772A3AB0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frequently should End Devices communicate?</a:t>
            </a:r>
          </a:p>
          <a:p>
            <a:pPr lvl="1"/>
            <a:r>
              <a:rPr lang="en-US" dirty="0"/>
              <a:t>Constantly or periodically, and at what period?</a:t>
            </a:r>
          </a:p>
          <a:p>
            <a:pPr lvl="1"/>
            <a:endParaRPr lang="en-US" dirty="0"/>
          </a:p>
          <a:p>
            <a:r>
              <a:rPr lang="en-US" dirty="0"/>
              <a:t>Each group:</a:t>
            </a:r>
          </a:p>
          <a:p>
            <a:pPr lvl="1"/>
            <a:r>
              <a:rPr lang="en-US" dirty="0"/>
              <a:t>Pick an Industrial or Commercial smart device (not a home bulb/switch)</a:t>
            </a:r>
          </a:p>
          <a:p>
            <a:pPr lvl="1"/>
            <a:r>
              <a:rPr lang="en-US" dirty="0"/>
              <a:t>Consider its energy, latency, and reliability requirements</a:t>
            </a:r>
          </a:p>
          <a:p>
            <a:pPr lvl="1"/>
            <a:r>
              <a:rPr lang="en-US" dirty="0"/>
              <a:t>Determine communication pattern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We’ll share around the room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A9C4D4-996A-4C82-A435-959AC4E47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24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97B9-F7BD-4318-8A7B-FFDCBF47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End Device 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3BB4-8809-44FF-94D8-1FF4FDA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Packets are held in ZigBee Routers for up to 7.68 seconds</a:t>
            </a:r>
          </a:p>
          <a:p>
            <a:pPr lvl="1"/>
            <a:r>
              <a:rPr lang="en-US" dirty="0"/>
              <a:t>Compare to undefined duration for Thread (at least minutes)</a:t>
            </a:r>
          </a:p>
          <a:p>
            <a:pPr lvl="1"/>
            <a:r>
              <a:rPr lang="en-US" dirty="0"/>
              <a:t>Reduction in “low energy” capability for end devices</a:t>
            </a:r>
          </a:p>
          <a:p>
            <a:pPr lvl="1"/>
            <a:r>
              <a:rPr lang="en-US" dirty="0"/>
              <a:t>Limiting timeouts makes Router design simpler</a:t>
            </a:r>
          </a:p>
          <a:p>
            <a:pPr lvl="1"/>
            <a:endParaRPr lang="en-US" dirty="0"/>
          </a:p>
          <a:p>
            <a:r>
              <a:rPr lang="en-US" dirty="0"/>
              <a:t>ZigBee codifies polling behavior for End Devices</a:t>
            </a:r>
          </a:p>
          <a:p>
            <a:pPr lvl="1"/>
            <a:r>
              <a:rPr lang="en-US" dirty="0"/>
              <a:t>Long Polling - steady state polling period, example: 7.5 seconds</a:t>
            </a:r>
          </a:p>
          <a:p>
            <a:pPr lvl="1"/>
            <a:r>
              <a:rPr lang="en-US" dirty="0"/>
              <a:t>Short Polling – polling period while waiting on data, example: 1 second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14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b="1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771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A33FA0-09BB-4520-B3C4-34CDB28D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Analogies between BLE and ZigBee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347D7-4747-4732-BF9C-4659E376A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BLE Profile</a:t>
            </a:r>
          </a:p>
          <a:p>
            <a:endParaRPr lang="en-US" dirty="0"/>
          </a:p>
          <a:p>
            <a:r>
              <a:rPr lang="en-US" dirty="0"/>
              <a:t>BLE Service</a:t>
            </a:r>
          </a:p>
          <a:p>
            <a:endParaRPr lang="en-US" dirty="0"/>
          </a:p>
          <a:p>
            <a:r>
              <a:rPr lang="en-US" dirty="0"/>
              <a:t>BLE Characteristic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BA3C6-B6F7-4F2F-A454-A7C6B1DE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FF1800-7B2B-4E65-9159-FB2C868397B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ZigBee Profile + Device Type</a:t>
            </a:r>
          </a:p>
          <a:p>
            <a:endParaRPr lang="en-US" dirty="0"/>
          </a:p>
          <a:p>
            <a:r>
              <a:rPr lang="en-US" dirty="0"/>
              <a:t>ZigBee Cluster</a:t>
            </a:r>
          </a:p>
          <a:p>
            <a:endParaRPr lang="en-US" dirty="0"/>
          </a:p>
          <a:p>
            <a:r>
              <a:rPr lang="en-US" dirty="0"/>
              <a:t>ZigBee Attribute</a:t>
            </a:r>
          </a:p>
          <a:p>
            <a:r>
              <a:rPr lang="en-US" dirty="0"/>
              <a:t>Also ~ZigBee Commands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28E2358-5116-AD5C-6F15-3F1CD24E7F81}"/>
              </a:ext>
            </a:extLst>
          </p:cNvPr>
          <p:cNvCxnSpPr>
            <a:cxnSpLocks/>
          </p:cNvCxnSpPr>
          <p:nvPr/>
        </p:nvCxnSpPr>
        <p:spPr>
          <a:xfrm>
            <a:off x="3090930" y="1403797"/>
            <a:ext cx="300507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E8962D-02DA-7E33-F632-1B4426ACCE79}"/>
              </a:ext>
            </a:extLst>
          </p:cNvPr>
          <p:cNvCxnSpPr>
            <a:cxnSpLocks/>
          </p:cNvCxnSpPr>
          <p:nvPr/>
        </p:nvCxnSpPr>
        <p:spPr>
          <a:xfrm>
            <a:off x="3090930" y="2393323"/>
            <a:ext cx="3005070" cy="0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C884A1-C638-C90B-1A44-5AD772F0B21F}"/>
              </a:ext>
            </a:extLst>
          </p:cNvPr>
          <p:cNvCxnSpPr>
            <a:cxnSpLocks/>
          </p:cNvCxnSpPr>
          <p:nvPr/>
        </p:nvCxnSpPr>
        <p:spPr>
          <a:xfrm>
            <a:off x="3979572" y="3429000"/>
            <a:ext cx="2116428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58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5330-6890-4613-B995-63FB319D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75BD-9C1F-4337-B74C-3E2F0BBAD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Lab: BLE</a:t>
            </a:r>
          </a:p>
          <a:p>
            <a:pPr lvl="1"/>
            <a:r>
              <a:rPr lang="en-US" dirty="0"/>
              <a:t>Due tomorrow. You do have slip days though (3 total)</a:t>
            </a:r>
          </a:p>
          <a:p>
            <a:pPr lvl="1"/>
            <a:r>
              <a:rPr lang="en-US" dirty="0"/>
              <a:t>Mark partners when you submit to </a:t>
            </a:r>
            <a:r>
              <a:rPr lang="en-US" dirty="0" err="1"/>
              <a:t>Gradescope</a:t>
            </a:r>
            <a:r>
              <a:rPr lang="en-US" dirty="0"/>
              <a:t> please!</a:t>
            </a:r>
          </a:p>
          <a:p>
            <a:endParaRPr lang="en-US" dirty="0"/>
          </a:p>
          <a:p>
            <a:r>
              <a:rPr lang="en-US" dirty="0"/>
              <a:t>Lab: Thread</a:t>
            </a:r>
          </a:p>
          <a:p>
            <a:pPr lvl="1"/>
            <a:r>
              <a:rPr lang="en-US" dirty="0"/>
              <a:t>Should be out tomorrow (maybe we’ll just switch to always Wednesdays)</a:t>
            </a:r>
          </a:p>
          <a:p>
            <a:endParaRPr lang="en-US" dirty="0"/>
          </a:p>
          <a:p>
            <a:r>
              <a:rPr lang="en-US" dirty="0" err="1"/>
              <a:t>Hw</a:t>
            </a:r>
            <a:r>
              <a:rPr lang="en-US"/>
              <a:t>: Matter</a:t>
            </a:r>
            <a:endParaRPr lang="en-US" dirty="0"/>
          </a:p>
          <a:p>
            <a:pPr lvl="1"/>
            <a:r>
              <a:rPr lang="en-US" dirty="0"/>
              <a:t>Out later this week (almost certainly Thursday)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0B39D-0790-4915-BF50-C91CD871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04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D0C3-050B-4A5C-AB37-80F33619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application-layer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AE774-0801-45D9-9449-176C38C16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Devices act as servers and clients</a:t>
            </a:r>
          </a:p>
          <a:p>
            <a:pPr lvl="1"/>
            <a:endParaRPr lang="en-US" dirty="0"/>
          </a:p>
          <a:p>
            <a:r>
              <a:rPr lang="en-US" dirty="0"/>
              <a:t>Profiles – detail application-level features</a:t>
            </a:r>
          </a:p>
          <a:p>
            <a:pPr lvl="1"/>
            <a:r>
              <a:rPr lang="en-US" dirty="0"/>
              <a:t>Includes network configurations</a:t>
            </a:r>
          </a:p>
          <a:p>
            <a:pPr lvl="2"/>
            <a:r>
              <a:rPr lang="en-US" dirty="0"/>
              <a:t>For example: security or reliability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Includes definitions of various Device Types</a:t>
            </a:r>
          </a:p>
          <a:p>
            <a:pPr lvl="2"/>
            <a:r>
              <a:rPr lang="en-US" dirty="0"/>
              <a:t>Specify a collection mandatory and optional Clusters</a:t>
            </a:r>
          </a:p>
          <a:p>
            <a:pPr lvl="2"/>
            <a:r>
              <a:rPr lang="en-US" dirty="0"/>
              <a:t>Clusters – collection of Attributes and Commands</a:t>
            </a:r>
          </a:p>
          <a:p>
            <a:pPr lvl="3"/>
            <a:r>
              <a:rPr lang="en-US" dirty="0"/>
              <a:t>Attributes – information, readable and/or writable</a:t>
            </a:r>
          </a:p>
          <a:p>
            <a:pPr lvl="3"/>
            <a:r>
              <a:rPr lang="en-US" dirty="0"/>
              <a:t>Commands – control, writable, may elicit a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CAF5F-6857-400D-90BA-C9B9D792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69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B78A-0A37-4CA8-90D3-7BD37A25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5333E-A9B4-4AD6-86BE-18ABD9943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Broad classes of device purposes</a:t>
            </a:r>
          </a:p>
          <a:p>
            <a:pPr lvl="1"/>
            <a:r>
              <a:rPr lang="en-US" dirty="0"/>
              <a:t>Contains multiple Device Type definitions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Define more features of device than the profiles from BLE</a:t>
            </a:r>
          </a:p>
          <a:p>
            <a:pPr lvl="1"/>
            <a:r>
              <a:rPr lang="en-US" dirty="0"/>
              <a:t>Pick various optional network/MAC features, like security or commissioning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BA3C6-B6F7-4F2F-A454-A7C6B1DE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1EE08-F9B4-48E8-81B9-7957E2D2E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32" y="2100077"/>
            <a:ext cx="5363323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81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4F55E7-AD94-419C-B935-909F0DD0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ZigBee profile: Home Automation Device Types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2E756-200F-4E6C-AE61-BF5FE3714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Generic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On/Off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On/Off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Door 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Door Lock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Smart Plug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Intruder Alarm System Devices</a:t>
            </a:r>
          </a:p>
          <a:p>
            <a:r>
              <a:rPr lang="en-US" dirty="0"/>
              <a:t>IAS Control and Indicating</a:t>
            </a:r>
          </a:p>
          <a:p>
            <a:r>
              <a:rPr lang="en-US" dirty="0"/>
              <a:t>IAS Ancillary Control</a:t>
            </a:r>
          </a:p>
          <a:p>
            <a:r>
              <a:rPr lang="en-US" dirty="0"/>
              <a:t>IAS Zone</a:t>
            </a:r>
          </a:p>
          <a:p>
            <a:r>
              <a:rPr lang="en-US" dirty="0"/>
              <a:t>IAS Warning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6FB1D-3390-4787-8F95-466D68A5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A44B5D-5EA2-4AA0-8DB9-20D1E9FBA7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91100" y="1143000"/>
            <a:ext cx="3505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On/Off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Dimmable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Colour</a:t>
            </a:r>
            <a:r>
              <a:rPr lang="en-US" sz="2400" dirty="0"/>
              <a:t> Dimmable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On/Off Light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Dimmer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Colour</a:t>
            </a:r>
            <a:r>
              <a:rPr lang="en-US" sz="2400" dirty="0"/>
              <a:t> Dimmer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Light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Occupancy Sensor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HVAC Devices</a:t>
            </a:r>
          </a:p>
          <a:p>
            <a:r>
              <a:rPr lang="en-US" sz="2400" dirty="0"/>
              <a:t>Thermostat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4EB55-4BAA-4BCE-8514-F8442569B236}"/>
              </a:ext>
            </a:extLst>
          </p:cNvPr>
          <p:cNvSpPr txBox="1"/>
          <p:nvPr/>
        </p:nvSpPr>
        <p:spPr>
          <a:xfrm>
            <a:off x="8750300" y="3746500"/>
            <a:ext cx="2830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bullet point is a </a:t>
            </a:r>
            <a:r>
              <a:rPr lang="en-US" sz="2000" b="1" dirty="0"/>
              <a:t>Device Type</a:t>
            </a:r>
          </a:p>
          <a:p>
            <a:endParaRPr lang="en-US" sz="2000" dirty="0"/>
          </a:p>
          <a:p>
            <a:r>
              <a:rPr lang="en-US" sz="2000" dirty="0"/>
              <a:t>Which is a list of mandatory and optional Clusters</a:t>
            </a:r>
          </a:p>
        </p:txBody>
      </p:sp>
    </p:spTree>
    <p:extLst>
      <p:ext uri="{BB962C8B-B14F-4D97-AF65-F5344CB8AC3E}">
        <p14:creationId xmlns:p14="http://schemas.microsoft.com/office/powerpoint/2010/main" val="1469148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6B9F-9F65-4C93-9718-60C700E1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Device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A6AF-7E0B-4156-9146-CB636C505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collection of Clusters</a:t>
            </a:r>
          </a:p>
          <a:p>
            <a:pPr lvl="1"/>
            <a:r>
              <a:rPr lang="en-US" dirty="0"/>
              <a:t>Some mandatory and some optional</a:t>
            </a:r>
          </a:p>
          <a:p>
            <a:pPr lvl="1"/>
            <a:endParaRPr lang="en-US" dirty="0"/>
          </a:p>
          <a:p>
            <a:r>
              <a:rPr lang="en-US" dirty="0"/>
              <a:t>Lists Clusters as Server side or Client Side</a:t>
            </a:r>
          </a:p>
          <a:p>
            <a:pPr lvl="1"/>
            <a:r>
              <a:rPr lang="en-US" dirty="0"/>
              <a:t>Server side Cluster is an </a:t>
            </a:r>
            <a:r>
              <a:rPr lang="en-US" i="1" dirty="0"/>
              <a:t>input</a:t>
            </a:r>
            <a:endParaRPr lang="en-US" dirty="0"/>
          </a:p>
          <a:p>
            <a:pPr lvl="1"/>
            <a:r>
              <a:rPr lang="en-US" dirty="0"/>
              <a:t>Client side Cluster is an </a:t>
            </a:r>
            <a:r>
              <a:rPr lang="en-US" i="1" dirty="0"/>
              <a:t>output</a:t>
            </a:r>
          </a:p>
          <a:p>
            <a:pPr lvl="1"/>
            <a:endParaRPr lang="en-US" i="1" dirty="0"/>
          </a:p>
          <a:p>
            <a:r>
              <a:rPr lang="en-US" dirty="0"/>
              <a:t>Example: light bulbs implement server, switches implement client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D8D5B-0112-4BF8-A883-B88BEEA5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84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FFFA-9E2E-4238-996D-E5AE6B97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Device Types: door lock and door lock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92038-B281-4DD3-A80B-1AC245AB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4E783-AB7A-4B87-8D84-B0D5FC805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549287"/>
            <a:ext cx="5571083" cy="4172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C140BE-D38F-41E7-8550-BE4FA1213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8" y="1549287"/>
            <a:ext cx="5442865" cy="29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14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B0ED-8477-428A-A523-9890FA15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B6344-41A4-4B50-ACAF-C62496630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collection of Attributes and Commands</a:t>
            </a:r>
          </a:p>
          <a:p>
            <a:pPr lvl="1"/>
            <a:r>
              <a:rPr lang="en-US" dirty="0"/>
              <a:t>Analogous to BLE Services</a:t>
            </a:r>
          </a:p>
          <a:p>
            <a:pPr lvl="1"/>
            <a:r>
              <a:rPr lang="en-US" dirty="0"/>
              <a:t>Can be optional or mandatory</a:t>
            </a:r>
          </a:p>
          <a:p>
            <a:pPr lvl="1"/>
            <a:endParaRPr lang="en-US" dirty="0"/>
          </a:p>
          <a:p>
            <a:r>
              <a:rPr lang="en-US" dirty="0"/>
              <a:t>ZigBee Cluster Library defines standard Clusters</a:t>
            </a:r>
          </a:p>
          <a:p>
            <a:pPr lvl="1"/>
            <a:r>
              <a:rPr lang="en-US" dirty="0"/>
              <a:t>Lists Attributes and Commands for each</a:t>
            </a:r>
          </a:p>
          <a:p>
            <a:pPr lvl="1"/>
            <a:r>
              <a:rPr lang="en-US" dirty="0"/>
              <a:t>Attributes</a:t>
            </a:r>
          </a:p>
          <a:p>
            <a:pPr lvl="2"/>
            <a:r>
              <a:rPr lang="en-US" dirty="0"/>
              <a:t>Type – uint8, </a:t>
            </a:r>
            <a:r>
              <a:rPr lang="en-US" dirty="0" err="1"/>
              <a:t>enum</a:t>
            </a:r>
            <a:r>
              <a:rPr lang="en-US" dirty="0"/>
              <a:t>, bitmap, string, etc.</a:t>
            </a:r>
          </a:p>
          <a:p>
            <a:pPr lvl="2"/>
            <a:r>
              <a:rPr lang="en-US" dirty="0"/>
              <a:t>Permissions - Read/Write/Report (receive automatic updates)</a:t>
            </a:r>
          </a:p>
          <a:p>
            <a:pPr lvl="2"/>
            <a:r>
              <a:rPr lang="en-US" dirty="0"/>
              <a:t>How to interpret meaning of value</a:t>
            </a:r>
          </a:p>
          <a:p>
            <a:pPr lvl="1"/>
            <a:r>
              <a:rPr lang="en-US" dirty="0"/>
              <a:t>Commands</a:t>
            </a:r>
          </a:p>
          <a:p>
            <a:pPr lvl="2"/>
            <a:r>
              <a:rPr lang="en-US" dirty="0"/>
              <a:t>Field(s), Type of each, Interpretation of 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38539-1943-46D0-9F9D-0D4A2BEE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16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2130E-D26A-404F-A84B-EAF63405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Cluster: door lock attributes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C1D0C-7BD4-4CCC-B5C8-EDDBFEBA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2F130-6B99-4F51-BF86-E5C8ED718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3" y="1258007"/>
            <a:ext cx="5831262" cy="2792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DB11C7-214C-4933-AA6F-A2F29857B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64" y="1258007"/>
            <a:ext cx="3210373" cy="3972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E3CB28-24EB-410F-B738-3ED6025A7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3" y="4050593"/>
            <a:ext cx="5831262" cy="1568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CF97DF-70E8-42E1-8FA1-F8FFFA7A1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4" y="5619409"/>
            <a:ext cx="5831261" cy="53981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F77A9B-E646-45FB-93CC-E3C78B00708A}"/>
              </a:ext>
            </a:extLst>
          </p:cNvPr>
          <p:cNvCxnSpPr/>
          <p:nvPr/>
        </p:nvCxnSpPr>
        <p:spPr>
          <a:xfrm flipV="1">
            <a:off x="6553200" y="1536700"/>
            <a:ext cx="1739900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491270-38B7-4049-B7AA-B5E1A8D31C04}"/>
              </a:ext>
            </a:extLst>
          </p:cNvPr>
          <p:cNvCxnSpPr>
            <a:cxnSpLocks/>
          </p:cNvCxnSpPr>
          <p:nvPr/>
        </p:nvCxnSpPr>
        <p:spPr>
          <a:xfrm>
            <a:off x="6553200" y="2348794"/>
            <a:ext cx="1739900" cy="2792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32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6F49-2DC3-4F86-8FC5-64C977CD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Cluster: door lock commands (client side)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77DB6-137C-45C2-8EA1-5723A56F8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999" y="3606800"/>
            <a:ext cx="6881395" cy="2565400"/>
          </a:xfrm>
        </p:spPr>
        <p:txBody>
          <a:bodyPr/>
          <a:lstStyle/>
          <a:p>
            <a:r>
              <a:rPr lang="en-US" dirty="0"/>
              <a:t>Server-side</a:t>
            </a:r>
          </a:p>
          <a:p>
            <a:pPr lvl="1"/>
            <a:r>
              <a:rPr lang="en-US" dirty="0"/>
              <a:t>Performs actions when it receives these commands</a:t>
            </a:r>
          </a:p>
          <a:p>
            <a:pPr lvl="1"/>
            <a:endParaRPr lang="en-US" dirty="0"/>
          </a:p>
          <a:p>
            <a:r>
              <a:rPr lang="en-US" dirty="0"/>
              <a:t>Client-side</a:t>
            </a:r>
          </a:p>
          <a:p>
            <a:pPr lvl="1"/>
            <a:r>
              <a:rPr lang="en-US" dirty="0"/>
              <a:t>Capable of sending these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866E4-3E91-4F61-B82F-4752AE0F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47E15-A140-447F-81D2-9CBA24710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66" y="1143000"/>
            <a:ext cx="2991267" cy="1600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5ADFEE-A490-4743-AECE-9A58D57F0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6" y="2672516"/>
            <a:ext cx="2943434" cy="7690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9826DD-E934-4509-8DEC-B03B8C7D9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83" y="1469373"/>
            <a:ext cx="3599034" cy="15824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FD5440-4092-42C2-8C83-5B2B7FDF3224}"/>
              </a:ext>
            </a:extLst>
          </p:cNvPr>
          <p:cNvCxnSpPr>
            <a:cxnSpLocks/>
          </p:cNvCxnSpPr>
          <p:nvPr/>
        </p:nvCxnSpPr>
        <p:spPr>
          <a:xfrm flipV="1">
            <a:off x="4305300" y="1587500"/>
            <a:ext cx="2349500" cy="431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26A45D-7CE2-4D7B-AD9A-AC155280D10A}"/>
              </a:ext>
            </a:extLst>
          </p:cNvPr>
          <p:cNvCxnSpPr>
            <a:cxnSpLocks/>
          </p:cNvCxnSpPr>
          <p:nvPr/>
        </p:nvCxnSpPr>
        <p:spPr>
          <a:xfrm>
            <a:off x="4279900" y="2349500"/>
            <a:ext cx="2400300" cy="622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010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A844-6996-43E1-8704-7C57422B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ZigBee profile: Smart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251C6-1479-4971-8B95-B25EE14DD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Interactions with energy providers for efficiency and cost savings</a:t>
            </a:r>
          </a:p>
          <a:p>
            <a:endParaRPr lang="en-US" dirty="0"/>
          </a:p>
          <a:p>
            <a:r>
              <a:rPr lang="en-US" dirty="0"/>
              <a:t>Devices</a:t>
            </a:r>
          </a:p>
          <a:p>
            <a:pPr lvl="1"/>
            <a:r>
              <a:rPr lang="en-US" dirty="0"/>
              <a:t>Energy service interface</a:t>
            </a:r>
          </a:p>
          <a:p>
            <a:pPr lvl="1"/>
            <a:r>
              <a:rPr lang="en-US" dirty="0"/>
              <a:t>Metering device</a:t>
            </a:r>
          </a:p>
          <a:p>
            <a:pPr lvl="1"/>
            <a:r>
              <a:rPr lang="en-US" dirty="0"/>
              <a:t>Load control device</a:t>
            </a:r>
          </a:p>
          <a:p>
            <a:endParaRPr lang="en-US" dirty="0"/>
          </a:p>
          <a:p>
            <a:r>
              <a:rPr lang="en-US" dirty="0"/>
              <a:t>Clusters</a:t>
            </a:r>
          </a:p>
          <a:p>
            <a:pPr lvl="1"/>
            <a:r>
              <a:rPr lang="en-US" dirty="0"/>
              <a:t>Demand response</a:t>
            </a:r>
          </a:p>
          <a:p>
            <a:pPr lvl="1"/>
            <a:r>
              <a:rPr lang="en-US" dirty="0"/>
              <a:t>Metering</a:t>
            </a:r>
          </a:p>
          <a:p>
            <a:pPr lvl="1"/>
            <a:r>
              <a:rPr lang="en-US" dirty="0"/>
              <a:t>Price</a:t>
            </a:r>
          </a:p>
          <a:p>
            <a:pPr lvl="1"/>
            <a:r>
              <a:rPr lang="en-US" dirty="0"/>
              <a:t>Key establishment (e.g. security)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C5FDD-CDB8-452F-AA82-D6538EB1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C075C6-9474-41BC-A763-7A3BA93F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76" y="1689004"/>
            <a:ext cx="4949321" cy="327679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228178-35A4-45A3-98FE-86E7F33BC31B}"/>
              </a:ext>
            </a:extLst>
          </p:cNvPr>
          <p:cNvCxnSpPr>
            <a:cxnSpLocks/>
          </p:cNvCxnSpPr>
          <p:nvPr/>
        </p:nvCxnSpPr>
        <p:spPr>
          <a:xfrm>
            <a:off x="3911600" y="3327400"/>
            <a:ext cx="218239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3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3FE5-0946-4696-81B1-A0C074D6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demand response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CC236-7D07-4EAF-ACA7-0727F7179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attributes, only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1420D-2EF8-4749-9BAC-E2399C69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7BC24-3372-4154-82DC-1EE9AF1A3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14" y="1701800"/>
            <a:ext cx="5800680" cy="1260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BA0AFD-E89A-42BF-B303-13F3289DC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28" y="3521153"/>
            <a:ext cx="6215051" cy="2782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BB14F8-0575-4DB1-8CA6-6EFEF63007F3}"/>
              </a:ext>
            </a:extLst>
          </p:cNvPr>
          <p:cNvSpPr txBox="1"/>
          <p:nvPr/>
        </p:nvSpPr>
        <p:spPr>
          <a:xfrm>
            <a:off x="3210328" y="310788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Control Command Payload</a:t>
            </a:r>
          </a:p>
        </p:txBody>
      </p:sp>
    </p:spTree>
    <p:extLst>
      <p:ext uri="{BB962C8B-B14F-4D97-AF65-F5344CB8AC3E}">
        <p14:creationId xmlns:p14="http://schemas.microsoft.com/office/powerpoint/2010/main" val="376010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ZigBee as another 802.15.4 implementation</a:t>
            </a:r>
          </a:p>
          <a:p>
            <a:endParaRPr lang="en-US" dirty="0"/>
          </a:p>
          <a:p>
            <a:r>
              <a:rPr lang="en-US" dirty="0"/>
              <a:t>Explore ZigBee application layer</a:t>
            </a:r>
          </a:p>
          <a:p>
            <a:endParaRPr lang="en-US" dirty="0"/>
          </a:p>
          <a:p>
            <a:r>
              <a:rPr lang="en-US" dirty="0"/>
              <a:t>Discuss interoperability designs and the Matter standard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FB75-5117-4C8C-9279-002246E7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9192A-5047-496F-91AC-FAABD76C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ZigBee device has a number of Endpoints (up to 240)</a:t>
            </a:r>
          </a:p>
          <a:p>
            <a:pPr lvl="1"/>
            <a:r>
              <a:rPr lang="en-US" dirty="0"/>
              <a:t>Number by which remote applications can contact it</a:t>
            </a:r>
          </a:p>
          <a:p>
            <a:pPr lvl="1"/>
            <a:r>
              <a:rPr lang="en-US" dirty="0"/>
              <a:t>Analogous to a Port in TCP/UDP</a:t>
            </a:r>
          </a:p>
          <a:p>
            <a:pPr lvl="1"/>
            <a:endParaRPr lang="en-US" dirty="0"/>
          </a:p>
          <a:p>
            <a:r>
              <a:rPr lang="en-US" dirty="0"/>
              <a:t>Each Endpoint has one Device Type attached to it</a:t>
            </a:r>
          </a:p>
          <a:p>
            <a:pPr lvl="1"/>
            <a:r>
              <a:rPr lang="en-US" dirty="0"/>
              <a:t>Communication refers to the Endpoint number,</a:t>
            </a:r>
          </a:p>
          <a:p>
            <a:pPr lvl="2"/>
            <a:r>
              <a:rPr lang="en-US" dirty="0"/>
              <a:t>Then the Cluster ID within it,</a:t>
            </a:r>
          </a:p>
          <a:p>
            <a:pPr lvl="2"/>
            <a:r>
              <a:rPr lang="en-US" dirty="0"/>
              <a:t>Then the Attribute/Command ID within that</a:t>
            </a:r>
          </a:p>
          <a:p>
            <a:pPr lvl="1"/>
            <a:r>
              <a:rPr lang="en-US" dirty="0"/>
              <a:t>Endpoints can be queried to determine what they provide</a:t>
            </a:r>
          </a:p>
          <a:p>
            <a:endParaRPr lang="en-US" dirty="0"/>
          </a:p>
          <a:p>
            <a:r>
              <a:rPr lang="en-US" dirty="0"/>
              <a:t>Special case: Endpoint 0 – ZigBee Device Object</a:t>
            </a:r>
          </a:p>
          <a:p>
            <a:pPr lvl="1"/>
            <a:r>
              <a:rPr lang="en-US" dirty="0"/>
              <a:t>All devices must implement the ZigBee Device Object</a:t>
            </a:r>
          </a:p>
          <a:p>
            <a:pPr lvl="1"/>
            <a:r>
              <a:rPr lang="en-US" dirty="0"/>
              <a:t>Attributes and Commands for controlling a network device</a:t>
            </a:r>
          </a:p>
          <a:p>
            <a:pPr lvl="1"/>
            <a:r>
              <a:rPr lang="en-US" dirty="0"/>
              <a:t>Network parameters are configured just like a light or door 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2B786-CEB6-4A7A-B736-0A41AE4A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51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5BF6-E9BB-492B-96BF-F80898D9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Endpoints for a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866F3-A8C9-4E9E-8586-004E04B82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755900"/>
            <a:ext cx="5041900" cy="3416300"/>
          </a:xfrm>
        </p:spPr>
        <p:txBody>
          <a:bodyPr/>
          <a:lstStyle/>
          <a:p>
            <a:r>
              <a:rPr lang="en-US" dirty="0"/>
              <a:t>Even simple devices hopefully have three endpoints: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ZigBee Device Object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&lt;Their functionality&gt;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Over The Air Bootloader (code updates)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744EE-4FE9-4122-AFD1-0DB9F583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0AB748-AF56-4357-8EA9-CC54D8AA9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23" y="1143000"/>
            <a:ext cx="3753374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8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5D2B-4964-4E49-9056-2B18A45F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application layer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06E7D-F0F6-4704-B115-9BEA9514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B38924A-863A-4EC5-ABD5-CEA1C5D0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93" y="1401763"/>
            <a:ext cx="9129801" cy="49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56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11E8-4B33-EC3A-E73D-310AD51E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is still a concern: Phillips Hue Bridge Vulnerability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382AF-DD0E-2304-80B0-95DAFC949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ZCL data needs to be handled properly</a:t>
            </a:r>
          </a:p>
          <a:p>
            <a:pPr lvl="1"/>
            <a:r>
              <a:rPr lang="en-US" dirty="0"/>
              <a:t>Phillips Hue Bridge had a buffer overflow when handling long string names</a:t>
            </a:r>
          </a:p>
          <a:p>
            <a:pPr lvl="1"/>
            <a:r>
              <a:rPr lang="en-US" dirty="0"/>
              <a:t>Allowed attackers to break in through Zigbee to attack the IP network</a:t>
            </a:r>
          </a:p>
          <a:p>
            <a:pPr lvl="1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Steps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Figure out Zigbee network encryption keys with power 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Upload hacked software via OTA update mechanism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Buffer overflow bridge with large ZCL payload with attack instructions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Further gives access to internal IP network to attack other devices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BB94D-EA49-D151-8905-6495192B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63EA7-96B4-AE05-C0DC-0CD7A144917B}"/>
              </a:ext>
            </a:extLst>
          </p:cNvPr>
          <p:cNvSpPr txBox="1"/>
          <p:nvPr/>
        </p:nvSpPr>
        <p:spPr>
          <a:xfrm>
            <a:off x="607595" y="5338583"/>
            <a:ext cx="7686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https://nvd.nist.gov/vuln/detail/CVE-2020-6007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3"/>
              </a:rPr>
              <a:t>https://www.trendmicro.com/vinfo/us/security/news/cybercrime-and-digital-threats/researchers-use-smart-light-bulbs-to-infiltrate-networks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7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591F-86D7-4D75-86FD-D850651C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C71EB-7657-43CA-B434-43F83C8C2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ZigBee</a:t>
            </a:r>
          </a:p>
          <a:p>
            <a:pPr lvl="1"/>
            <a:r>
              <a:rPr lang="en-US" dirty="0"/>
              <a:t>Standardized services</a:t>
            </a:r>
          </a:p>
          <a:p>
            <a:pPr lvl="1"/>
            <a:r>
              <a:rPr lang="en-US" dirty="0"/>
              <a:t>Low-power end devices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Higher power routers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Mesh for extended range and connectivity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interface on most consumer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84182-B98B-4862-81B4-088ECEB6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A57378-B55D-42BE-B37D-EFD3069665C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BLE</a:t>
            </a:r>
          </a:p>
          <a:p>
            <a:pPr lvl="1"/>
            <a:r>
              <a:rPr lang="en-US" dirty="0"/>
              <a:t>Standardized services</a:t>
            </a:r>
          </a:p>
          <a:p>
            <a:pPr lvl="1"/>
            <a:r>
              <a:rPr lang="en-US" dirty="0"/>
              <a:t>Low-power end devices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Higher power scanner/centrals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Star topology for simplicity and focus on single “Central” device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Compatible with smartphones</a:t>
            </a:r>
          </a:p>
        </p:txBody>
      </p:sp>
    </p:spTree>
    <p:extLst>
      <p:ext uri="{BB962C8B-B14F-4D97-AF65-F5344CB8AC3E}">
        <p14:creationId xmlns:p14="http://schemas.microsoft.com/office/powerpoint/2010/main" val="2346366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b="1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79696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use_out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46" y="1652693"/>
            <a:ext cx="4748388" cy="4476059"/>
          </a:xfrm>
          <a:prstGeom prst="rect">
            <a:avLst/>
          </a:prstGeom>
        </p:spPr>
      </p:pic>
      <p:pic>
        <p:nvPicPr>
          <p:cNvPr id="5" name="Picture 4" descr="kevo-bluetooth-smart-lo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23" y="2878815"/>
            <a:ext cx="1483159" cy="1540725"/>
          </a:xfrm>
          <a:prstGeom prst="rect">
            <a:avLst/>
          </a:prstGeom>
        </p:spPr>
      </p:pic>
      <p:pic>
        <p:nvPicPr>
          <p:cNvPr id="6" name="Picture 5" descr="kevo-gateway-100538647-large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51" b="96033" l="3276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29" y="2430182"/>
            <a:ext cx="1244955" cy="1569071"/>
          </a:xfrm>
          <a:prstGeom prst="snip1Rect">
            <a:avLst>
              <a:gd name="adj" fmla="val 50000"/>
            </a:avLst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chemeClr val="bg1">
                <a:alpha val="99000"/>
              </a:schemeClr>
            </a:outerShdw>
          </a:effectLst>
        </p:spPr>
      </p:pic>
      <p:pic>
        <p:nvPicPr>
          <p:cNvPr id="7" name="Picture 6" descr="kwikset-kevo-smart-deadbolt-6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2279" y="4193260"/>
            <a:ext cx="963485" cy="1452400"/>
          </a:xfrm>
          <a:prstGeom prst="rect">
            <a:avLst/>
          </a:prstGeom>
        </p:spPr>
      </p:pic>
      <p:pic>
        <p:nvPicPr>
          <p:cNvPr id="10" name="Picture 9" descr="nest-learning-thermostat-3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30" y="4372249"/>
            <a:ext cx="1179689" cy="1179689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6592713" y="1379835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Helvetica Neue"/>
                <a:cs typeface="Helvetica Neue"/>
              </a:rPr>
              <a:t>Kevo</a:t>
            </a: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934137" y="3369881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"/>
                <a:cs typeface="Helvetica Neue"/>
              </a:rPr>
              <a:t>Nest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07734" y="3890725"/>
            <a:ext cx="485423" cy="67507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3666161" y="3429000"/>
            <a:ext cx="819147" cy="37930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5582633" y="2658879"/>
            <a:ext cx="1803938" cy="43432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183888" y="2413101"/>
            <a:ext cx="45155" cy="136020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5810828" y="4123571"/>
            <a:ext cx="1964837" cy="81226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27266" y="5043932"/>
            <a:ext cx="370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Clumsy, and two companies now know that I locked my door.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dirty="0">
                <a:ea typeface="ＭＳ Ｐゴシック" pitchFamily="1" charset="-128"/>
              </a:rPr>
              <a:t>“When I leave, turn down the AC”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2070" y="6527921"/>
            <a:ext cx="3427997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Seravek" panose="020B0503040000020004" pitchFamily="34" charset="0"/>
              </a:rPr>
              <a:t>Slide courtesy of Prabal Dutta</a:t>
            </a:r>
          </a:p>
        </p:txBody>
      </p:sp>
    </p:spTree>
    <p:extLst>
      <p:ext uri="{BB962C8B-B14F-4D97-AF65-F5344CB8AC3E}">
        <p14:creationId xmlns:p14="http://schemas.microsoft.com/office/powerpoint/2010/main" val="16703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use_out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46" y="1652693"/>
            <a:ext cx="4748388" cy="4476059"/>
          </a:xfrm>
          <a:prstGeom prst="rect">
            <a:avLst/>
          </a:prstGeom>
        </p:spPr>
      </p:pic>
      <p:pic>
        <p:nvPicPr>
          <p:cNvPr id="5" name="Picture 4" descr="kevo-bluetooth-smart-lo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23" y="2878815"/>
            <a:ext cx="1483159" cy="1540725"/>
          </a:xfrm>
          <a:prstGeom prst="rect">
            <a:avLst/>
          </a:prstGeom>
        </p:spPr>
      </p:pic>
      <p:pic>
        <p:nvPicPr>
          <p:cNvPr id="7" name="Picture 6" descr="kwikset-kevo-smart-deadbolt-6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2279" y="4193260"/>
            <a:ext cx="963485" cy="145240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6689910" y="1232276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Helvetica Neue"/>
                <a:cs typeface="Helvetica Neue"/>
              </a:rPr>
              <a:t>Kevo</a:t>
            </a: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7070942" y="4120717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"/>
                <a:cs typeface="Helvetica Neue"/>
              </a:rPr>
              <a:t>Nest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07734" y="3890725"/>
            <a:ext cx="485423" cy="67507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55588" y="5770705"/>
            <a:ext cx="386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Clumsy, and </a:t>
            </a:r>
            <a:r>
              <a:rPr lang="en-US" strike="sngStrike" dirty="0">
                <a:latin typeface="Helvetica Neue"/>
                <a:cs typeface="Helvetica Neue"/>
              </a:rPr>
              <a:t>two</a:t>
            </a:r>
            <a:r>
              <a:rPr lang="en-US" dirty="0">
                <a:latin typeface="Helvetica Neue"/>
                <a:cs typeface="Helvetica Neue"/>
              </a:rPr>
              <a:t> three companies now know that I locked my door.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dirty="0">
                <a:ea typeface="ＭＳ Ｐゴシック" pitchFamily="1" charset="-128"/>
              </a:rPr>
              <a:t>“When I leave, turn down the AC”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CEB67ECD-E716-C04F-9899-DA275D2D5706}"/>
              </a:ext>
            </a:extLst>
          </p:cNvPr>
          <p:cNvSpPr/>
          <p:nvPr/>
        </p:nvSpPr>
        <p:spPr>
          <a:xfrm>
            <a:off x="9057029" y="2581896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"/>
                <a:cs typeface="Helvetica Neue"/>
              </a:rPr>
              <a:t>IFTTT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9186461" y="2246097"/>
            <a:ext cx="683120" cy="63271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93EF629-3D11-9C44-88DF-6EC671A7ABE9}"/>
              </a:ext>
            </a:extLst>
          </p:cNvPr>
          <p:cNvCxnSpPr>
            <a:cxnSpLocks/>
          </p:cNvCxnSpPr>
          <p:nvPr/>
        </p:nvCxnSpPr>
        <p:spPr>
          <a:xfrm flipH="1">
            <a:off x="9303800" y="3714058"/>
            <a:ext cx="565781" cy="85173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9AF80E-D9CF-2448-83E6-B885D292B989}"/>
              </a:ext>
            </a:extLst>
          </p:cNvPr>
          <p:cNvSpPr txBox="1"/>
          <p:nvPr/>
        </p:nvSpPr>
        <p:spPr>
          <a:xfrm>
            <a:off x="4282070" y="6527921"/>
            <a:ext cx="3427997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Seravek" panose="020B0503040000020004" pitchFamily="34" charset="0"/>
              </a:rPr>
              <a:t>Slide courtesy of Prabal Dutta</a:t>
            </a:r>
          </a:p>
        </p:txBody>
      </p:sp>
      <p:pic>
        <p:nvPicPr>
          <p:cNvPr id="24" name="Picture 23" descr="kevo-gateway-100538647-large.png">
            <a:extLst>
              <a:ext uri="{FF2B5EF4-FFF2-40B4-BE49-F238E27FC236}">
                <a16:creationId xmlns:a16="http://schemas.microsoft.com/office/drawing/2014/main" id="{B28099D5-7AA8-4C54-96F0-7B0DCE9921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51" b="96033" l="3276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29" y="2430182"/>
            <a:ext cx="1244955" cy="1569071"/>
          </a:xfrm>
          <a:prstGeom prst="snip1Rect">
            <a:avLst>
              <a:gd name="adj" fmla="val 50000"/>
            </a:avLst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chemeClr val="bg1">
                <a:alpha val="99000"/>
              </a:schemeClr>
            </a:outerShdw>
          </a:effectLst>
        </p:spPr>
      </p:pic>
      <p:pic>
        <p:nvPicPr>
          <p:cNvPr id="26" name="Picture 25" descr="nest-learning-thermostat-3.jpg">
            <a:extLst>
              <a:ext uri="{FF2B5EF4-FFF2-40B4-BE49-F238E27FC236}">
                <a16:creationId xmlns:a16="http://schemas.microsoft.com/office/drawing/2014/main" id="{BD2A98DB-DEC5-463E-8140-DF534695AD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30" y="4372249"/>
            <a:ext cx="1179689" cy="117968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3A8CB-0EB7-431F-8FFF-7B7BBF2059C1}"/>
              </a:ext>
            </a:extLst>
          </p:cNvPr>
          <p:cNvCxnSpPr>
            <a:cxnSpLocks/>
          </p:cNvCxnSpPr>
          <p:nvPr/>
        </p:nvCxnSpPr>
        <p:spPr>
          <a:xfrm flipV="1">
            <a:off x="3666161" y="3429000"/>
            <a:ext cx="819147" cy="37930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1322A3B-6467-4DA1-9706-2920D530612B}"/>
              </a:ext>
            </a:extLst>
          </p:cNvPr>
          <p:cNvCxnSpPr>
            <a:cxnSpLocks/>
          </p:cNvCxnSpPr>
          <p:nvPr/>
        </p:nvCxnSpPr>
        <p:spPr>
          <a:xfrm flipV="1">
            <a:off x="5582633" y="2146300"/>
            <a:ext cx="1672955" cy="94690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B85EF47-9195-4F30-A277-88D4FEA6B762}"/>
              </a:ext>
            </a:extLst>
          </p:cNvPr>
          <p:cNvCxnSpPr>
            <a:cxnSpLocks/>
          </p:cNvCxnSpPr>
          <p:nvPr/>
        </p:nvCxnSpPr>
        <p:spPr>
          <a:xfrm flipH="1">
            <a:off x="5810828" y="4935835"/>
            <a:ext cx="1899239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83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2B90-CA4F-9B49-819F-79FBFA9D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it look like without three different clouds?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8F13-5CD0-F745-B275-5CD6AE915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”Standardization” is the answer? Custom adaptations?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9214A-FA7B-8D4D-B184-DD9516FA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38</a:t>
            </a:fld>
            <a:endParaRPr lang="en-US"/>
          </a:p>
        </p:txBody>
      </p:sp>
      <p:pic>
        <p:nvPicPr>
          <p:cNvPr id="3074" name="Picture 2" descr="Image result for works with nest">
            <a:extLst>
              <a:ext uri="{FF2B5EF4-FFF2-40B4-BE49-F238E27FC236}">
                <a16:creationId xmlns:a16="http://schemas.microsoft.com/office/drawing/2014/main" id="{BAFFA775-996C-784F-861B-7A3C86A8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7" y="2361821"/>
            <a:ext cx="2384032" cy="133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orks with alexa">
            <a:extLst>
              <a:ext uri="{FF2B5EF4-FFF2-40B4-BE49-F238E27FC236}">
                <a16:creationId xmlns:a16="http://schemas.microsoft.com/office/drawing/2014/main" id="{032B01F3-F521-3B4C-AA45-8FF819EC8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27350" r="14865" b="26638"/>
          <a:stretch/>
        </p:blipFill>
        <p:spPr bwMode="auto">
          <a:xfrm>
            <a:off x="1963081" y="3696878"/>
            <a:ext cx="3775971" cy="12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ata:image/png;base64,iVBORw0KGgoAAAANSUhEUgAAAV8AAACPCAMAAABqIigoAAABCFBMVEX///8AAAA5OTlChfX6vQWEhojrQjaGiIqLjY+ChIaNj5H6+vr5+fmQkpTNzs7r6+u/wMGys7TU1dUzqFTi4uOdnqDl5ubz8/PFxse4ubrc3N2kpqerrK4yfvX6uACWmJrqNykoevT99PPzmZTqLBrv8v7E2Pv3wb57fYBEh/Xx+PPb5vxXkPbtXlPv9P786Of2uba5zvr947L+79PveHApKSl9pvfykItlmfaGrvjsTkFeXl7qNCOcu/lFRUVycnL6wjb71oP+9+T82pL6xUf97cv6wSf7z2v84KX7zF3++eyl07BJsGYaokXg8OTD4cpsu4C/0/qqxPnwfXfpGwD5z830qKTL5dE+RmQ4AAANjklEQVR4nO2dB5vbNhKG6QIPwC6GndRy1147cuKUs5OL7Tj9Eqd4U3yX5P//k5sBSLWVqGJipY3xPY8tQQQh8OVgMChcWTeMdMo6dAX+4TJ89crw1SvDV68MX70yfPXK8NUrw1evDF+9Mnz1yvDVK8NXrwxfvTJ89crw1SvDV68MX70yfPXK8NUrw1evDF+9Mnz1yvDVq6343jRapU+H4HuzKjPLaKUC/6s35Pt5dOhrOHJl8CZ8i0NX/xoo35+vMd5tFO3LNz90za+Jqv34fnXoel8bfbkX3+DQ1b426nHB6/l+fuhaXyPtw7c+dKWvkfgefE3wsL3CPfg6h670NVK5B99D1/layfDVK8NXrwxfvTJ89crw1SvDV68MX70yfPXK8NUrw1evdPK9/+DBg/c11v06SBvfP56Oz8bj8dnZo9cf6r2Eo5Ymvq/H41udxmfP3l7CWvi+/3BGVxIe/0vfFWTZ9hOmTrzNiU423MYZHXwfnN1a1tkXg9V4WXxSbp23EcksAZN0da5yYr9hnWbSwHcFXjThZ4NVeUke25qvKzigzcaxSykblvm6sbTvmDWD1W54vvfHK/AiYF0uYge+Vt74Flm8BHuZb6wM97j5PlqJFwHfH6zSC9qFb3fGGr6pAnvUfF+vNl/U02FqvNwpLfHdorPzmNzBsYHvfEH7LzkOzvfhOry3xruNNYpacnPrWjrFtKZ9AVHCwa4JT1YXVtRA47R8i7p2LT8B8Aq3KyCaLyDAAvI6cura5tWozpBvEGN+6TJIcV1xu8ZiiW/uAU8U/7TiwKv5yGMHDc33wVrzXd3FOb/98tvqkgpR0YvPYESvOSUrBozhvxxxiSQXDD9UfCsmUmuEx0AAVxuMQhUsRALqroCRCB0huA1iElg2D4XAM0SovjCagM2F8JBvMqIjXKTyPMDvmebaUUPzfbae762Hl7P/+s7FxcWr91aVlDJOhlhxzql5JiyyaoDcRcsFUVoB2JCUaaD4VoCNPRWAthg06sbgHYBMFQCWLMDHGxBaZWlDXpYu8oUqs7KKCxXuZmUOXlmWVgychY6V2hxvUClYgblC+s4j4Luud1vTw716B3Xx+8qiJLgMvIRh28wEcwPB1N6WGjzky6tpNgSPNuuDrTi1BTRUgMO8il5dYK7kO/O/XHVjAN2Omc7/AkhjjYA5VqOajxVCtR3RRQ3M1+0x31vjB8vZf714R2qlARdsRK278OUrq/AS29FBBiIIQFGyPCiRN71H+x2lCwXU8wXgyR3fNn5QXBPoPPC0f+PSoh3BskxAGZAiAHdbqHMamO/9VWOLKd9LIfDfiu/FSr4xukKrEnEmOJostu4Kuo3HDfiBch9IizfAPfm2EIDWOt2/lTL8uBaxK4DQ+pf4qptRsUt82/iMsSwGmwkS+ul99o0egu/dj+/du/cnvXtP8X21ujBsxw41+QTbNznJdXy53aguDEMAG/s/L5sWEDuMK0eBtrgrX0fxLVqN9pmVGJjvh718/5B57r14cXp6ev6cCP9CgC/+Xl3YiOWRwKadsyKlWGAE3WMfNivn+NpB3Hlm7NVyu3Mj6CDyUhUwCsg97ME3ZWwnnssamK/Tg1f5X+eDF3eUzv/C5N+/v/r91zWFxayqqdcOmFcQg4i1LhB9oTPjS250RN7R8WXPVk49ZSySWnaSwi4optvEN2aeepnxtUTrpTN/r0HGwHytpz18zyh++OT0Tqfzd/vr5tjY9OmqGs6pdSORhJIpR0Oe8ZXxL0ejLYRNueZ6IvQd0BYgg7CWrwoPVtmv/GiBbwFAQwunEnsNmofm+0VPAPEIj/95fmdOG0wCrVINDYAn7fXboxBj3cZZ5osewkdwfJTXwIpZAXyhAMUXP02SVXwdvJ9JuMgXfT1U4chWmHfW0HzfX++AxzQHPGe+d+682GDApVBBfSCE6tmChNH4beTIYEzxtVWeEROZW1FfD7OH82IhZOvG6FkWMJKjMMo2iS01PKMQZfo8VIzBAleBi0XxGRm9M6LvZMmayeINGppvzwBDDi8WzPf0sw216xYSZgsKgZ9H7XCrdQJuuwyR0Qezw8sFOPN5gzhwMLFYAMlJ02xWdHt2FuX+vs/0DM535ey6xEvTD3f/t8D3kz1rfX00OF/r3+s8MC1yOot8/3sVl3hQDc/XXT1D2Q6Ony/w/Uv/BR5Yw/NdvUDUjd3uzfdv5x9tUUPHzfYZ+B+JNPC9tDw/h9e6+2LOfLdwv1FlA+NesWv/Evh7d0mDSgdfy13yweNHs6WLd6cRxOnzu5sKKj2GIwQADmy023X5bWS2qnb9zcEZ9L5o4YtRxNPpBp7x+OHr+UPvvlAu4vyDjXhDhnCTohjhwAF2Gz75s1ndy0f6nv93PTHkH7fQxBedxBdPH47PxrcePVue9b372fMX56cffLyxiBzxtpNWpXdpMbJf6/kmnPfdqlgsHc6C/nmzIOhrD9r4kj68f3/1CPjuRxttl0bD9nTm23J3HD6t5RuAbbO+oW5tL55YTPpdE0z6HhjWyvfNlPDehtyvtXxDNipgF2cesn5/YffuvzgI3yePf3z87aZMKVvTjp2FeG0xNY3lpnydpejOY2XaTQ3J4yveLWiO70KOLnFsfH/+5vYJ6evH/fnC1f1QWnPa49D6xFiluvneCmONKqirvOMb0PFmzpJLZtN6RvtJWdm8CelsJ2y4XRGpvJCr8gm3E/ROfpjwJCwwf1l73JNbKbIipI0YNiXC0OZ1WKx10VfO98ntk9tKJz/1Zqx55yazoJVLuxFUvKZmC6epdJYCG3vFlm/E5HEx8wc1za51C6WhwIMMeGa5FGUDo4wNBnZOwijJKqsStCliUtDaHn2RkFsvvHzCgIGIrXY3xdre4ar5PunoEuD/9OVE99taRSXkDCGb+FYkbKgjPwF5MEKgo+WUx23e8g0oACnR1KYzvBnIxX65nG9lAkLXiWnTagFe7GQ5m5RyowVGLqXj+jDx46iCKvJTtxF14GQjECltDWBF5pZoz5Yf2VBE/tHY7+15nXzTk7Pi0Eb61OrReGwILZsrbxfSzLuDYw+1N0rOw0ObwgCs5YtFEFi3XcWwyC1Ln57IFYyIqf0SPk2iS18UBWojS6XmkEsyy87/dlsvCuSrOsgUaH74qPzvdyeLgHt6uRHvIgA/JGHajxlvm3rDwS2nKY8DLbspEGheiq8jVy2CEQ3/WgZJyxFoBj0Q0DnOGryyvQXENwTud13gtH8LojzKIrxBAbR3Hmgh76j43l7UyXfrs/rt2s4sDfEs6gqBBWjE7aUVnFKdv25a/xswyKOE9kR0sFLgRR6GecGl/0afKrwRlZjZ5G1DwkZ83QaTiUx2fNNGboMgn4BuR90Lfmx8vz1ZAtzjgalVz3cbDRdOPiWaI99iSrRQqdafdHxxgELd29zWR7RLpjaLqHtXVhz9epPJ+AE7LFqeS2RwkVNS9ouKL7psOy/Lwj5qvt8v8/2hJzPC8GZxqjTn2dwButYMU36XYm4+jXjtlm+GfO18vuvhUOdSBXQhcIxfo+LsDLsyjB2SNnhzy1pu1FR8sQOUJ5BnOV6+j3fhS6vqXjeZ5QtbBFbGuCcvLSUolJIHYxqKBKJN5Z3/JSctz3famzLbGWHJoXepHrcA4boqR4V3hvg6ucxXUByn+Natc6+Pmu+TZb5f9+XObM5ZXWZZ4DdgC7JV7KsaRFbigYgulicB2RSnyUgMMzDl5Gwan/mM2zHtWJUugHJM90AW2E+FE5swpkw4Qk2a1S1fT9QqU0XNqGnzW7Qb+bJ/gL6dwVfL11rm2xegYRNNaPqXkbvkQrmCBj0op1EBuUZnIeV6KgXT+MyqGQ0fGFfjiQxmppYKCNCR8NCXoZ4voPL9ikYMxLcUkPh+Te6CJtSSKsVYucn9SjSX+GJwWFVrN3JcMd+XS/HD9xvyRw2TwS+rOjdaC/mBas/OYqqilAg98r9CTmuF8vR2/JZPYMbBww8zFROQUfuMUbeH5zR0YgmUVJsmCsHQnOUnoo4mthVMmHIztIsCbzJj6x/Bu2K+Py8acO8ATimIMJ4q5+ZoMgyHI2d1Ks1DP7BofOy207Iunt6NroL5mVwcdOP/sTyhyygLak+kZPutQVliHicK85jKtZwg6AqU3xyX6/9S+hXztX5cAPzzG5W1rECFczF7g3nNoXXVfBdGcBvnKHdSIpRbrPleO6H16Mr5Wt//IAmfnLwc1nqtAqMFOR/D93pSQo+uni9Gad+9/OnljwPTtWgjJAYbwIEf0e9GHIKvNvkePak2OqbtKP8ovhgVxMfjeqX+YXyPToavXhm+emX46pXhq1eGr14Zvnpl+OrVHnz3exDs7VS2B9/9/lDK26n1PwG3nq936EpfI9V78DUOeHt9vg/f41kdOHYFPUa6/tCXh672tVHPr/T28DW/ALel1v86WT9f8xNwW2nv34+9ccPfXPpbr6KXYD/fG3BEa1xHqWh96LAN3xs3vjqOB3yPUVlZ3dyEbyNf1Kc3jVZpC3Rb8TXaX4avXhm+emX46pXhq1eGr14Zvnpl+OqV4atXhq9eGb56ZfjqleGrV4avXhm+emX46pXhq1eGr14Zvnpl+OqV4atXhq9eGb56Zfjq1f8BX1RHXs6NIb0AAAAASUVORK5CYII=">
            <a:extLst>
              <a:ext uri="{FF2B5EF4-FFF2-40B4-BE49-F238E27FC236}">
                <a16:creationId xmlns:a16="http://schemas.microsoft.com/office/drawing/2014/main" id="{36D7F6C1-1B96-AF4F-8715-91D10C90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8811" l="5413" r="948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6" y="4460761"/>
            <a:ext cx="3539971" cy="14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samsung sds">
            <a:extLst>
              <a:ext uri="{FF2B5EF4-FFF2-40B4-BE49-F238E27FC236}">
                <a16:creationId xmlns:a16="http://schemas.microsoft.com/office/drawing/2014/main" id="{9A481B0A-FD4D-8043-9D10-137167812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0" b="35785"/>
          <a:stretch/>
        </p:blipFill>
        <p:spPr bwMode="auto">
          <a:xfrm>
            <a:off x="7175411" y="4488637"/>
            <a:ext cx="4656667" cy="6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denison consulting">
            <a:extLst>
              <a:ext uri="{FF2B5EF4-FFF2-40B4-BE49-F238E27FC236}">
                <a16:creationId xmlns:a16="http://schemas.microsoft.com/office/drawing/2014/main" id="{F6C98E3F-8275-B548-92A1-95F43948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20" y="2461706"/>
            <a:ext cx="3046291" cy="100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bright wolf">
            <a:extLst>
              <a:ext uri="{FF2B5EF4-FFF2-40B4-BE49-F238E27FC236}">
                <a16:creationId xmlns:a16="http://schemas.microsoft.com/office/drawing/2014/main" id="{6687739E-4EFC-1A4C-BAE0-8A099C5D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119" y="3518241"/>
            <a:ext cx="3623733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mtconnect">
            <a:extLst>
              <a:ext uri="{FF2B5EF4-FFF2-40B4-BE49-F238E27FC236}">
                <a16:creationId xmlns:a16="http://schemas.microsoft.com/office/drawing/2014/main" id="{4D476AAF-B841-024D-92A6-F272CCD4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14" y="5489616"/>
            <a:ext cx="3038185" cy="9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OPC-UA">
            <a:extLst>
              <a:ext uri="{FF2B5EF4-FFF2-40B4-BE49-F238E27FC236}">
                <a16:creationId xmlns:a16="http://schemas.microsoft.com/office/drawing/2014/main" id="{3F72A55F-2029-7945-AD51-2A1773CF8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85" y="5649632"/>
            <a:ext cx="3492952" cy="6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AA95E0C-8197-4DE1-B40A-F3EE9E3F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156" y="2259683"/>
            <a:ext cx="3649922" cy="10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68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C9B17-293F-C046-8836-4F1F1E65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Reusing ZCL across other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D2B87-B4FB-9341-B0EF-CAAA3A6CF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use ZigBee Cluster Library to enable device interoperability</a:t>
            </a:r>
          </a:p>
          <a:p>
            <a:pPr lvl="1"/>
            <a:r>
              <a:rPr lang="en-US" dirty="0"/>
              <a:t>Even if we don’t want to use the ZigBee protocol?</a:t>
            </a:r>
          </a:p>
          <a:p>
            <a:pPr lvl="1"/>
            <a:endParaRPr lang="en-US" dirty="0"/>
          </a:p>
          <a:p>
            <a:r>
              <a:rPr lang="en-US" dirty="0" err="1"/>
              <a:t>dotdot</a:t>
            </a:r>
            <a:r>
              <a:rPr lang="en-US" dirty="0"/>
              <a:t> is a recent effort to spread ZigBee Clusters more widely</a:t>
            </a:r>
          </a:p>
          <a:p>
            <a:pPr lvl="1"/>
            <a:r>
              <a:rPr lang="en-US" dirty="0"/>
              <a:t>Runs same application-layer on top of various lower layers</a:t>
            </a:r>
          </a:p>
          <a:p>
            <a:pPr lvl="1"/>
            <a:r>
              <a:rPr lang="en-US" dirty="0"/>
              <a:t>ZigBee, BLE, Thread, </a:t>
            </a:r>
            <a:r>
              <a:rPr lang="en-US" dirty="0" err="1"/>
              <a:t>WiFi</a:t>
            </a:r>
            <a:r>
              <a:rPr lang="en-US" dirty="0"/>
              <a:t>, Ethernet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9DD06-3E26-694A-BF3A-78CFCCA1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7C3FC-2C6C-034D-A59E-D6A3D46BB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031" y="4070571"/>
            <a:ext cx="6330913" cy="253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9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C35DA5-E570-4B48-B623-93CCB39B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dotdot</a:t>
            </a:r>
            <a:r>
              <a:rPr lang="en-US" dirty="0"/>
              <a:t> provides ZigBee-style control over various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110D5-781B-4902-9F6D-263F7CB1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A4ED14-3938-475A-8BE5-9E868E67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91" y="979714"/>
            <a:ext cx="9908005" cy="557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33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DAF5-AC0B-47E3-BAED-82F2E7D1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dotdot</a:t>
            </a:r>
            <a:r>
              <a:rPr lang="en-US" dirty="0"/>
              <a:t> over Thread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98748-2314-4D21-8890-47CD3D25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A07F35-FA07-4921-98EF-3AE27F524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4" y="914400"/>
            <a:ext cx="11252200" cy="55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38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A665-7320-4594-AD1F-F1E24B03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ZCL to </a:t>
            </a:r>
            <a:r>
              <a:rPr lang="en-US" dirty="0" err="1"/>
              <a:t>CoAP</a:t>
            </a:r>
            <a:r>
              <a:rPr lang="en-US" dirty="0"/>
              <a:t> mappings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033FD-7F95-4725-A8C7-2C910CDF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5122" name="Picture 2" descr="Dotdot resource table. Source: Desbenoit and Vulcano 2017, slide 20.">
            <a:extLst>
              <a:ext uri="{FF2B5EF4-FFF2-40B4-BE49-F238E27FC236}">
                <a16:creationId xmlns:a16="http://schemas.microsoft.com/office/drawing/2014/main" id="{B7BF6B8A-3E25-40C6-AB3C-DC0582C7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94" y="1582111"/>
            <a:ext cx="8813800" cy="41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34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11C8-C2EC-A940-9A06-2CA02DB78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Zigbee</a:t>
            </a:r>
            <a:r>
              <a:rPr lang="en-US" dirty="0"/>
              <a:t> Connectivity Standards Alliance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F07B9-1666-4443-95A1-17B433D99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2021 rebrand</a:t>
            </a:r>
          </a:p>
          <a:p>
            <a:pPr lvl="1"/>
            <a:r>
              <a:rPr lang="en-US" dirty="0"/>
              <a:t>Zigbee fading in relevance, utility</a:t>
            </a:r>
          </a:p>
          <a:p>
            <a:pPr lvl="1"/>
            <a:r>
              <a:rPr lang="en-US" dirty="0"/>
              <a:t>Zigbee group created/creating new standard: </a:t>
            </a:r>
            <a:r>
              <a:rPr lang="en-US" b="1" dirty="0"/>
              <a:t>Matter</a:t>
            </a:r>
          </a:p>
          <a:p>
            <a:pPr lvl="2"/>
            <a:r>
              <a:rPr lang="en-US" dirty="0"/>
              <a:t>Announced Dec 2019; first products shipped Fall 2022</a:t>
            </a:r>
          </a:p>
          <a:p>
            <a:pPr lvl="2"/>
            <a:r>
              <a:rPr lang="en-US" dirty="0"/>
              <a:t>Previously known as “Project CHIP”</a:t>
            </a:r>
          </a:p>
          <a:p>
            <a:pPr lvl="2"/>
            <a:endParaRPr lang="en-US" dirty="0"/>
          </a:p>
          <a:p>
            <a:r>
              <a:rPr lang="en-US" dirty="0"/>
              <a:t>Setting up as a cross-platform solution</a:t>
            </a:r>
            <a:br>
              <a:rPr lang="en-US" dirty="0"/>
            </a:br>
            <a:r>
              <a:rPr lang="en-US" dirty="0"/>
              <a:t>focused on nailing Smart Home</a:t>
            </a:r>
          </a:p>
          <a:p>
            <a:pPr lvl="1"/>
            <a:r>
              <a:rPr lang="en-US" dirty="0"/>
              <a:t>Commissioning devices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Device interactions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14E11-8E0D-C04A-8CA1-CE686525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43</a:t>
            </a:fld>
            <a:endParaRPr lang="en-US" dirty="0"/>
          </a:p>
        </p:txBody>
      </p:sp>
      <p:pic>
        <p:nvPicPr>
          <p:cNvPr id="2050" name="Picture 2" descr="Matter Architecture Overview">
            <a:extLst>
              <a:ext uri="{FF2B5EF4-FFF2-40B4-BE49-F238E27FC236}">
                <a16:creationId xmlns:a16="http://schemas.microsoft.com/office/drawing/2014/main" id="{24F725F0-873A-416E-A47C-676D2F36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2440528"/>
            <a:ext cx="6436894" cy="42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E7CBE-5FA8-4595-B6D7-1970DEF0D231}"/>
              </a:ext>
            </a:extLst>
          </p:cNvPr>
          <p:cNvSpPr txBox="1"/>
          <p:nvPr/>
        </p:nvSpPr>
        <p:spPr>
          <a:xfrm>
            <a:off x="10400298" y="3530084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Matter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E73EBD1-11B3-474F-90F7-AB96BDBF0C73}"/>
              </a:ext>
            </a:extLst>
          </p:cNvPr>
          <p:cNvSpPr/>
          <p:nvPr/>
        </p:nvSpPr>
        <p:spPr>
          <a:xfrm>
            <a:off x="10007600" y="2997200"/>
            <a:ext cx="444500" cy="1524000"/>
          </a:xfrm>
          <a:prstGeom prst="rightBrace">
            <a:avLst>
              <a:gd name="adj1" fmla="val 22500"/>
              <a:gd name="adj2" fmla="val 483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72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674CF-7038-936A-91EA-4E29F70E6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265B-8853-B3B6-39AC-4F434094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Specifications</a:t>
            </a:r>
          </a:p>
          <a:p>
            <a:pPr lvl="1"/>
            <a:r>
              <a:rPr lang="en-US" dirty="0"/>
              <a:t>It’s that stupid “enter your email and company” wall again</a:t>
            </a:r>
          </a:p>
          <a:p>
            <a:pPr lvl="1"/>
            <a:r>
              <a:rPr lang="en-US" dirty="0">
                <a:hlinkClick r:id="rId2"/>
              </a:rPr>
              <a:t>https://csa-iot.org/developer-resource/specifications-download-request/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Nordic has a decent Matter overview with actual technical details: </a:t>
            </a:r>
            <a:r>
              <a:rPr lang="en-US" dirty="0">
                <a:hlinkClick r:id="rId3"/>
              </a:rPr>
              <a:t>https://developer.nordicsemi.com/nRF_Connect_SDK/doc/latest/nrf/ug_matter_intro_overview.html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C5F05-F7CD-5E37-396A-20D3C968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52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C7A6-5693-58FD-D1D5-B1603CA1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1A00D-CC15-7202-3FB0-40A51F2F1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79560" cy="5029200"/>
          </a:xfrm>
        </p:spPr>
        <p:txBody>
          <a:bodyPr/>
          <a:lstStyle/>
          <a:p>
            <a:r>
              <a:rPr lang="en-US" dirty="0"/>
              <a:t>Assumes networks already exist</a:t>
            </a:r>
          </a:p>
          <a:p>
            <a:endParaRPr lang="en-US" dirty="0"/>
          </a:p>
          <a:p>
            <a:r>
              <a:rPr lang="en-US" dirty="0"/>
              <a:t>How do we communicate with devices over those networks in a way that’s network-agnostic and vendor-agnostic?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185B2-B7BB-CD1F-8C36-672F34D3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F33E9-5A48-2619-8164-4323353D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105" y="228600"/>
            <a:ext cx="601028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942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C00B-FE16-C566-5E3F-4C09F2DF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communication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81FCD-8D68-3F7F-734E-72897357E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</a:t>
            </a:r>
            <a:r>
              <a:rPr lang="en-US" dirty="0" err="1"/>
              <a:t>Phy</a:t>
            </a:r>
            <a:r>
              <a:rPr lang="en-US" dirty="0"/>
              <a:t>/Link layers: Ethernet, </a:t>
            </a:r>
            <a:r>
              <a:rPr lang="en-US" dirty="0" err="1"/>
              <a:t>WiFi</a:t>
            </a:r>
            <a:r>
              <a:rPr lang="en-US" dirty="0"/>
              <a:t>, or Thread</a:t>
            </a:r>
          </a:p>
          <a:p>
            <a:r>
              <a:rPr lang="en-US" dirty="0"/>
              <a:t>IPv6 networking</a:t>
            </a:r>
          </a:p>
          <a:p>
            <a:r>
              <a:rPr lang="en-US" dirty="0"/>
              <a:t>Multiple transport layers</a:t>
            </a:r>
          </a:p>
          <a:p>
            <a:pPr lvl="1"/>
            <a:r>
              <a:rPr lang="en-US" dirty="0"/>
              <a:t>TCP, UDP, custom BLE layer for device setup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4E83C-08FA-9C8F-5A15-AA97C78B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851D6-3064-BF02-7C51-D652240EB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45" y="3620632"/>
            <a:ext cx="7434767" cy="273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082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2FEAD27-F763-8EE2-9003-9973B82B9058}"/>
              </a:ext>
            </a:extLst>
          </p:cNvPr>
          <p:cNvGrpSpPr/>
          <p:nvPr/>
        </p:nvGrpSpPr>
        <p:grpSpPr>
          <a:xfrm>
            <a:off x="5434885" y="399310"/>
            <a:ext cx="6482769" cy="6127750"/>
            <a:chOff x="5434885" y="399310"/>
            <a:chExt cx="6482769" cy="61277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3B80C2-DDAC-176A-994C-21FB4943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9431" y="399310"/>
              <a:ext cx="6328223" cy="59570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2C8EA2-5BAC-4B2B-D539-936A87CD3263}"/>
                </a:ext>
              </a:extLst>
            </p:cNvPr>
            <p:cNvSpPr/>
            <p:nvPr/>
          </p:nvSpPr>
          <p:spPr>
            <a:xfrm>
              <a:off x="5434885" y="1996225"/>
              <a:ext cx="1210614" cy="4530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4A5042-BA5A-66A4-A21F-C291E6ED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matter add?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9D72A-437A-4C2F-E17C-5FA8E3A6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B6FC-1B96-965E-DA08-13CB84215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7932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Application-layer protocol</a:t>
            </a:r>
            <a:br>
              <a:rPr lang="en-US" dirty="0"/>
            </a:br>
            <a:r>
              <a:rPr lang="en-US" dirty="0"/>
              <a:t>for how to interact with</a:t>
            </a:r>
            <a:br>
              <a:rPr lang="en-US" dirty="0"/>
            </a:br>
            <a:r>
              <a:rPr lang="en-US" dirty="0"/>
              <a:t>devices and understand data</a:t>
            </a:r>
          </a:p>
          <a:p>
            <a:endParaRPr lang="en-US" dirty="0"/>
          </a:p>
          <a:p>
            <a:r>
              <a:rPr lang="en-US" dirty="0"/>
              <a:t>Includes security model for encrypting and authenticating messages</a:t>
            </a:r>
          </a:p>
          <a:p>
            <a:endParaRPr lang="en-US" dirty="0"/>
          </a:p>
          <a:p>
            <a:r>
              <a:rPr lang="en-US" dirty="0"/>
              <a:t>MRP – Message Reliability Protocol</a:t>
            </a:r>
          </a:p>
          <a:p>
            <a:pPr lvl="1"/>
            <a:r>
              <a:rPr lang="en-US" dirty="0"/>
              <a:t>UDP + Retransmissions</a:t>
            </a:r>
          </a:p>
          <a:p>
            <a:r>
              <a:rPr lang="en-US" dirty="0"/>
              <a:t>BTP – Bluetooth Transport Protocol</a:t>
            </a:r>
          </a:p>
          <a:p>
            <a:pPr lvl="1"/>
            <a:r>
              <a:rPr lang="en-US" dirty="0"/>
              <a:t>For device setup</a:t>
            </a:r>
          </a:p>
        </p:txBody>
      </p:sp>
    </p:spTree>
    <p:extLst>
      <p:ext uri="{BB962C8B-B14F-4D97-AF65-F5344CB8AC3E}">
        <p14:creationId xmlns:p14="http://schemas.microsoft.com/office/powerpoint/2010/main" val="19570811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58B6-8B9E-88F5-3701-4CF1390C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uses ZigBee Cluster Library idea for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19CED-88AD-81D3-F4E6-37D227367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“Action Framing” layer converts from raw packet data into device interactions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99B32-6B19-0D34-EEAF-E4C79791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69CC3D-0737-C54E-EE83-14531756E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11" y="2547453"/>
            <a:ext cx="8866689" cy="36247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98C538-F45C-3F4E-FC8C-2B2E9F28D74A}"/>
              </a:ext>
            </a:extLst>
          </p:cNvPr>
          <p:cNvSpPr txBox="1"/>
          <p:nvPr/>
        </p:nvSpPr>
        <p:spPr>
          <a:xfrm>
            <a:off x="607595" y="6344161"/>
            <a:ext cx="86191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https://developer.nordicsemi.com/nRF_Connect_SDK/doc/latest/nrf/ug_matter_overview_architecture.html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06441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532F6-E914-E41E-2EE1-140DEF94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reuses ZCL device attributes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AC258-7930-8B6A-52AB-30912019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2C9FA-09FD-D4C3-D22A-0880A2220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18"/>
          <a:stretch/>
        </p:blipFill>
        <p:spPr>
          <a:xfrm>
            <a:off x="607595" y="1072591"/>
            <a:ext cx="7510939" cy="2356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C61868-CD72-FD4A-734D-6AED42009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35" y="3928889"/>
            <a:ext cx="5831262" cy="2792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E0CAF4-0C0D-9F1D-03D3-3B5A5EE6FB1F}"/>
              </a:ext>
            </a:extLst>
          </p:cNvPr>
          <p:cNvSpPr txBox="1"/>
          <p:nvPr/>
        </p:nvSpPr>
        <p:spPr>
          <a:xfrm>
            <a:off x="607595" y="3494278"/>
            <a:ext cx="1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A9A15-2B50-B2E6-8C24-73A2FEE3D6BB}"/>
              </a:ext>
            </a:extLst>
          </p:cNvPr>
          <p:cNvSpPr txBox="1"/>
          <p:nvPr/>
        </p:nvSpPr>
        <p:spPr>
          <a:xfrm>
            <a:off x="10049814" y="3559557"/>
            <a:ext cx="1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ZigBee</a:t>
            </a:r>
          </a:p>
        </p:txBody>
      </p:sp>
    </p:spTree>
    <p:extLst>
      <p:ext uri="{BB962C8B-B14F-4D97-AF65-F5344CB8AC3E}">
        <p14:creationId xmlns:p14="http://schemas.microsoft.com/office/powerpoint/2010/main" val="48648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97B9-F7BD-4318-8A7B-FFDCBF47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3BB4-8809-44FF-94D8-1FF4FDA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Enable automatic communication between devices</a:t>
            </a:r>
          </a:p>
          <a:p>
            <a:pPr lvl="1"/>
            <a:r>
              <a:rPr lang="en-US" dirty="0"/>
              <a:t>Low complexity</a:t>
            </a:r>
          </a:p>
          <a:p>
            <a:pPr lvl="1"/>
            <a:r>
              <a:rPr lang="en-US" dirty="0"/>
              <a:t>Low power</a:t>
            </a:r>
          </a:p>
          <a:p>
            <a:pPr lvl="1"/>
            <a:r>
              <a:rPr lang="en-US" dirty="0"/>
              <a:t>Focus on home automation and industrial control/monitoring</a:t>
            </a:r>
          </a:p>
          <a:p>
            <a:pPr lvl="1"/>
            <a:endParaRPr lang="en-US" dirty="0"/>
          </a:p>
          <a:p>
            <a:r>
              <a:rPr lang="en-US" dirty="0"/>
              <a:t>From our perspective</a:t>
            </a:r>
          </a:p>
          <a:p>
            <a:pPr lvl="1"/>
            <a:r>
              <a:rPr lang="en-US" dirty="0"/>
              <a:t>802.15.4 PHY and MAC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Plus well-defined Server/Client interactions</a:t>
            </a:r>
          </a:p>
          <a:p>
            <a:pPr lvl="2"/>
            <a:r>
              <a:rPr lang="en-US" dirty="0"/>
              <a:t>Similar to BLE (actually, BLE is similar to ZigBee)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Designed for higher-power devices than Thread or BLE</a:t>
            </a:r>
          </a:p>
          <a:p>
            <a:pPr lvl="2"/>
            <a:r>
              <a:rPr lang="en-US" dirty="0"/>
              <a:t>Although still relatively low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135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ED58-3A40-8725-86F7-457209DB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supported Matter device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D01A-40B9-E16A-A050-68A99154E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Matter 1.0 (October 2022)</a:t>
            </a:r>
          </a:p>
          <a:p>
            <a:pPr lvl="1"/>
            <a:r>
              <a:rPr lang="en-US" dirty="0"/>
              <a:t>Lighting</a:t>
            </a:r>
          </a:p>
          <a:p>
            <a:pPr lvl="1"/>
            <a:r>
              <a:rPr lang="en-US" dirty="0"/>
              <a:t>Smart Plugs/Outlets</a:t>
            </a:r>
          </a:p>
          <a:p>
            <a:pPr lvl="1"/>
            <a:r>
              <a:rPr lang="en-US" dirty="0"/>
              <a:t>Switches and Controls</a:t>
            </a:r>
          </a:p>
          <a:p>
            <a:pPr lvl="1"/>
            <a:r>
              <a:rPr lang="en-US" dirty="0"/>
              <a:t>Sensors (contact, light, occupancy, temperature, pressure, etc.)</a:t>
            </a:r>
          </a:p>
          <a:p>
            <a:pPr lvl="1"/>
            <a:r>
              <a:rPr lang="en-US" dirty="0"/>
              <a:t>Closure (door/window/shades)</a:t>
            </a:r>
          </a:p>
          <a:p>
            <a:pPr lvl="1"/>
            <a:r>
              <a:rPr lang="en-US" dirty="0"/>
              <a:t>HVAC</a:t>
            </a:r>
          </a:p>
          <a:p>
            <a:pPr lvl="1"/>
            <a:endParaRPr lang="en-US" dirty="0"/>
          </a:p>
          <a:p>
            <a:r>
              <a:rPr lang="en-US" dirty="0"/>
              <a:t>Matter 1.2 (October 2023)</a:t>
            </a:r>
          </a:p>
          <a:p>
            <a:pPr lvl="1"/>
            <a:r>
              <a:rPr lang="en-US" dirty="0"/>
              <a:t>Refrigerators, Dishwashers, Laundry</a:t>
            </a:r>
          </a:p>
          <a:p>
            <a:pPr lvl="1"/>
            <a:r>
              <a:rPr lang="en-US" dirty="0"/>
              <a:t>Smoke and Carbon Monoxide Alarms, Air Quality Sensors</a:t>
            </a:r>
          </a:p>
          <a:p>
            <a:pPr lvl="1"/>
            <a:r>
              <a:rPr lang="en-US" dirty="0"/>
              <a:t>Fans, Portable Air Conditioners, Air Purifiers</a:t>
            </a:r>
          </a:p>
          <a:p>
            <a:pPr lvl="1"/>
            <a:r>
              <a:rPr lang="en-US" dirty="0"/>
              <a:t>Robotics vacuum cleaners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0C482-4DF6-12A9-9BDD-8D66E0F9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D5F2-B3DB-D8BE-86FC-83A74A97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many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1CC80-73F8-7242-C2ED-00063E458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776432" cy="5029200"/>
          </a:xfrm>
        </p:spPr>
        <p:txBody>
          <a:bodyPr/>
          <a:lstStyle/>
          <a:p>
            <a:r>
              <a:rPr lang="en-US" dirty="0"/>
              <a:t>Ambitious goals of interoperability</a:t>
            </a:r>
          </a:p>
          <a:p>
            <a:pPr lvl="1"/>
            <a:endParaRPr lang="en-US" dirty="0"/>
          </a:p>
          <a:p>
            <a:r>
              <a:rPr lang="en-US" dirty="0"/>
              <a:t>“Fabric”: logical set of devices that share a security domain and can communicate</a:t>
            </a:r>
          </a:p>
          <a:p>
            <a:pPr lvl="1"/>
            <a:endParaRPr lang="en-US" dirty="0"/>
          </a:p>
          <a:p>
            <a:r>
              <a:rPr lang="en-US" dirty="0"/>
              <a:t>Devices in Matter can support “multi-fabric”</a:t>
            </a:r>
          </a:p>
          <a:p>
            <a:pPr lvl="1"/>
            <a:r>
              <a:rPr lang="en-US" dirty="0"/>
              <a:t>This would enable connecting device ecosystems together</a:t>
            </a:r>
          </a:p>
          <a:p>
            <a:pPr lvl="1"/>
            <a:r>
              <a:rPr lang="en-US" dirty="0"/>
              <a:t>Does have to be implemented though…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3DA4-5D16-CE76-908A-99EA66BC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CB5056-BB20-DB7D-3335-291BD655B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27" y="228600"/>
            <a:ext cx="5528931" cy="53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24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D7402-8ECE-4B3B-8895-52892E28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ZCL the right standard for device interactions?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313E1-1B29-4EEB-B91A-E740C32EE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Seems better than making something new from scratch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DDFC3-6CDB-489E-B2B3-3B2EEE06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6146" name="Picture 2" descr="Standards">
            <a:extLst>
              <a:ext uri="{FF2B5EF4-FFF2-40B4-BE49-F238E27FC236}">
                <a16:creationId xmlns:a16="http://schemas.microsoft.com/office/drawing/2014/main" id="{DA8472F0-0F8A-4210-AAAC-53873A41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48" y="2347913"/>
            <a:ext cx="6756691" cy="38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859A1D-C139-4726-819B-1A50252ADB1A}"/>
              </a:ext>
            </a:extLst>
          </p:cNvPr>
          <p:cNvSpPr txBox="1"/>
          <p:nvPr/>
        </p:nvSpPr>
        <p:spPr>
          <a:xfrm>
            <a:off x="2715648" y="6172200"/>
            <a:ext cx="288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https://xkcd.com/927/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152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2338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56CD-3225-4D30-86D7-B0DCB6F1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62E97-4731-4E9F-BF89-A73BCE93C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Intertwined with the creation of 802.15.4</a:t>
            </a:r>
          </a:p>
          <a:p>
            <a:pPr lvl="1"/>
            <a:r>
              <a:rPr lang="en-US" dirty="0"/>
              <a:t>Both are founded around the same time</a:t>
            </a:r>
          </a:p>
          <a:p>
            <a:pPr lvl="1"/>
            <a:r>
              <a:rPr lang="en-US" dirty="0"/>
              <a:t>ZigBee Alliance involved in the original 802.15.4 specification</a:t>
            </a:r>
          </a:p>
          <a:p>
            <a:pPr lvl="2"/>
            <a:r>
              <a:rPr lang="en-US" dirty="0"/>
              <a:t>Recently renamed: Connectivity Standards Alliance (CSA)</a:t>
            </a:r>
          </a:p>
          <a:p>
            <a:pPr lvl="1"/>
            <a:r>
              <a:rPr lang="en-US" dirty="0"/>
              <a:t>Original plan: 802.11/</a:t>
            </a:r>
            <a:r>
              <a:rPr lang="en-US" dirty="0" err="1"/>
              <a:t>WiFi</a:t>
            </a:r>
            <a:r>
              <a:rPr lang="en-US" dirty="0"/>
              <a:t> &lt;-&gt; 802.15.4/ZigBee</a:t>
            </a:r>
          </a:p>
          <a:p>
            <a:pPr lvl="1"/>
            <a:endParaRPr lang="en-US" dirty="0"/>
          </a:p>
          <a:p>
            <a:r>
              <a:rPr lang="en-US" dirty="0"/>
              <a:t>Original specification 2004 (following 802.15.4 in 2003)</a:t>
            </a:r>
          </a:p>
          <a:p>
            <a:pPr lvl="1"/>
            <a:r>
              <a:rPr lang="en-US" dirty="0"/>
              <a:t>Updated 2006, 2007, 2015, (2017?)</a:t>
            </a:r>
          </a:p>
          <a:p>
            <a:pPr lvl="1"/>
            <a:r>
              <a:rPr lang="en-US" dirty="0"/>
              <a:t>2015 version is also known as ZigBee Pro</a:t>
            </a:r>
          </a:p>
          <a:p>
            <a:pPr lvl="1"/>
            <a:r>
              <a:rPr lang="en-US" dirty="0"/>
              <a:t>We’ll focus on 2015, but look at previous stuff too</a:t>
            </a:r>
          </a:p>
          <a:p>
            <a:pPr lvl="2"/>
            <a:r>
              <a:rPr lang="en-US" dirty="0"/>
              <a:t>Application layer stuff hasn’t changed considerably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35FCD-C219-4F59-8F83-3FFE45DC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5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DA0B-5B2F-4DA3-A549-66A40B0F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C172-018C-4EED-A816-05D9B59D0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ZigBee Specification</a:t>
            </a:r>
            <a:r>
              <a:rPr lang="en-US" dirty="0"/>
              <a:t> (2015)</a:t>
            </a:r>
          </a:p>
          <a:p>
            <a:r>
              <a:rPr lang="en-US" dirty="0">
                <a:hlinkClick r:id="rId3"/>
              </a:rPr>
              <a:t>ZigBee Cluster Library Specification</a:t>
            </a:r>
            <a:r>
              <a:rPr lang="en-US" dirty="0"/>
              <a:t> (2016)</a:t>
            </a:r>
          </a:p>
          <a:p>
            <a:endParaRPr lang="en-US" dirty="0"/>
          </a:p>
          <a:p>
            <a:r>
              <a:rPr lang="en-US" dirty="0"/>
              <a:t>Useful resources</a:t>
            </a:r>
          </a:p>
          <a:p>
            <a:pPr lvl="1"/>
            <a:r>
              <a:rPr lang="en-US" dirty="0"/>
              <a:t>ZigBee overview: </a:t>
            </a:r>
            <a:r>
              <a:rPr lang="en-US" sz="2000" dirty="0">
                <a:hlinkClick r:id="rId4"/>
              </a:rPr>
              <a:t>https://www.cse.wustl.edu/~jain/cse574-14/ftp/j_13zgb.pdf</a:t>
            </a:r>
            <a:endParaRPr lang="en-US" sz="2000" dirty="0"/>
          </a:p>
          <a:p>
            <a:pPr lvl="1"/>
            <a:r>
              <a:rPr lang="en-US" dirty="0"/>
              <a:t>NXP library guides (include overview on ZigBee)</a:t>
            </a:r>
          </a:p>
          <a:p>
            <a:pPr lvl="2"/>
            <a:r>
              <a:rPr lang="en-US" sz="2000" dirty="0"/>
              <a:t>ZigBee Protocol: </a:t>
            </a:r>
            <a:r>
              <a:rPr lang="en-US" sz="2000" dirty="0">
                <a:hlinkClick r:id="rId5"/>
              </a:rPr>
              <a:t>https://www.nxp.com/docs/en/user-guide/JN-UG-3113.pdf</a:t>
            </a:r>
            <a:endParaRPr lang="en-US" sz="2000" dirty="0"/>
          </a:p>
          <a:p>
            <a:pPr lvl="2"/>
            <a:r>
              <a:rPr lang="en-US" sz="2000" dirty="0"/>
              <a:t>ZigBee Cluster Library: </a:t>
            </a:r>
            <a:r>
              <a:rPr lang="en-US" sz="2000" dirty="0">
                <a:hlinkClick r:id="rId6"/>
              </a:rPr>
              <a:t>https://www.nxp.com/docs/en/user-guide/JN-UG-3115.pdf</a:t>
            </a:r>
            <a:endParaRPr lang="en-US" sz="2000" dirty="0"/>
          </a:p>
          <a:p>
            <a:pPr lvl="2"/>
            <a:r>
              <a:rPr lang="en-US" sz="2000" dirty="0"/>
              <a:t>ZigBee Home Automation: </a:t>
            </a:r>
            <a:r>
              <a:rPr lang="en-US" sz="2000" dirty="0">
                <a:hlinkClick r:id="rId7"/>
              </a:rPr>
              <a:t>https://www.nxp.com/docs/en/user-guide/JN-UG-3076.pdf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3C39C-1D23-4154-9FA3-504F42DDC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0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b="1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5383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532F6E-4F5A-4571-9F88-06A2608B7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64" y="101142"/>
            <a:ext cx="10208088" cy="644773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0D658F0-6484-4A59-A132-DE7C54B6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6" y="228600"/>
            <a:ext cx="4290976" cy="685800"/>
          </a:xfrm>
        </p:spPr>
        <p:txBody>
          <a:bodyPr/>
          <a:lstStyle/>
          <a:p>
            <a:r>
              <a:rPr lang="en-US" dirty="0"/>
              <a:t>ZigBee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1161</TotalTime>
  <Words>2228</Words>
  <Application>Microsoft Office PowerPoint</Application>
  <PresentationFormat>Widescreen</PresentationFormat>
  <Paragraphs>483</Paragraphs>
  <Slides>53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ＭＳ Ｐゴシック</vt:lpstr>
      <vt:lpstr>Arial</vt:lpstr>
      <vt:lpstr>Calibri</vt:lpstr>
      <vt:lpstr>Helvetica Neue</vt:lpstr>
      <vt:lpstr>Seravek</vt:lpstr>
      <vt:lpstr>Tahoma</vt:lpstr>
      <vt:lpstr>Class Slides</vt:lpstr>
      <vt:lpstr>Lecture 08 ZigBee &amp; Interoperability</vt:lpstr>
      <vt:lpstr>Updates</vt:lpstr>
      <vt:lpstr>Today’s Goals</vt:lpstr>
      <vt:lpstr>Outline</vt:lpstr>
      <vt:lpstr>ZigBee goals</vt:lpstr>
      <vt:lpstr>ZigBee history</vt:lpstr>
      <vt:lpstr>ZigBee resources</vt:lpstr>
      <vt:lpstr>Outline</vt:lpstr>
      <vt:lpstr>ZigBee stack</vt:lpstr>
      <vt:lpstr>Use of 802.15.4</vt:lpstr>
      <vt:lpstr>ZigBee devices (same roles as 802.15.4 defines)</vt:lpstr>
      <vt:lpstr>Older ZigBee - tree networks</vt:lpstr>
      <vt:lpstr>ZigBee tree network complications</vt:lpstr>
      <vt:lpstr>Modern ZigBee – mesh networks</vt:lpstr>
      <vt:lpstr>Example ZigBee network</vt:lpstr>
      <vt:lpstr>Break + Design Question</vt:lpstr>
      <vt:lpstr>ZigBee End Device polling</vt:lpstr>
      <vt:lpstr>Outline</vt:lpstr>
      <vt:lpstr>Analogies between BLE and ZigBee</vt:lpstr>
      <vt:lpstr>ZigBee application-layer terms</vt:lpstr>
      <vt:lpstr>ZigBee profiles</vt:lpstr>
      <vt:lpstr>Example ZigBee profile: Home Automation Device Types</vt:lpstr>
      <vt:lpstr>ZigBee Device Types</vt:lpstr>
      <vt:lpstr>Example Device Types: door lock and door lock controller</vt:lpstr>
      <vt:lpstr>ZigBee Clusters</vt:lpstr>
      <vt:lpstr>Example Cluster: door lock attributes</vt:lpstr>
      <vt:lpstr>Example Cluster: door lock commands (client side)</vt:lpstr>
      <vt:lpstr>Example ZigBee profile: Smart Energy</vt:lpstr>
      <vt:lpstr>Example: demand response cluster</vt:lpstr>
      <vt:lpstr>Endpoints</vt:lpstr>
      <vt:lpstr>Example Endpoints for a device</vt:lpstr>
      <vt:lpstr>ZigBee application layer packets</vt:lpstr>
      <vt:lpstr>Security is still a concern: Phillips Hue Bridge Vulnerability</vt:lpstr>
      <vt:lpstr>Break + Comparison</vt:lpstr>
      <vt:lpstr>Outline</vt:lpstr>
      <vt:lpstr>“When I leave, turn down the AC”</vt:lpstr>
      <vt:lpstr>“When I leave, turn down the AC”</vt:lpstr>
      <vt:lpstr>What does it look like without three different clouds?</vt:lpstr>
      <vt:lpstr>Reusing ZCL across other networks</vt:lpstr>
      <vt:lpstr>dotdot provides ZigBee-style control over various networks</vt:lpstr>
      <vt:lpstr>Example dotdot over Thread</vt:lpstr>
      <vt:lpstr>ZCL to CoAP mappings</vt:lpstr>
      <vt:lpstr>Zigbee Connectivity Standards Alliance today</vt:lpstr>
      <vt:lpstr>Matter documentation</vt:lpstr>
      <vt:lpstr>Matter Overview</vt:lpstr>
      <vt:lpstr>Matter communication architecture</vt:lpstr>
      <vt:lpstr>What does matter add?</vt:lpstr>
      <vt:lpstr>Matter uses ZigBee Cluster Library idea for interactions</vt:lpstr>
      <vt:lpstr>Matter reuses ZCL device attributes</vt:lpstr>
      <vt:lpstr>Currently supported Matter device types</vt:lpstr>
      <vt:lpstr>Connecting many devices</vt:lpstr>
      <vt:lpstr>Is ZCL the right standard for device interactions?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09 Zigbee</dc:title>
  <dc:creator>Branden Ghena</dc:creator>
  <cp:lastModifiedBy>Branden Ghena</cp:lastModifiedBy>
  <cp:revision>74</cp:revision>
  <dcterms:created xsi:type="dcterms:W3CDTF">2021-02-07T21:05:09Z</dcterms:created>
  <dcterms:modified xsi:type="dcterms:W3CDTF">2024-04-25T04:26:12Z</dcterms:modified>
</cp:coreProperties>
</file>