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0"/>
  </p:notesMasterIdLst>
  <p:sldIdLst>
    <p:sldId id="256" r:id="rId2"/>
    <p:sldId id="554" r:id="rId3"/>
    <p:sldId id="2272" r:id="rId4"/>
    <p:sldId id="2279" r:id="rId5"/>
    <p:sldId id="484" r:id="rId6"/>
    <p:sldId id="269" r:id="rId7"/>
    <p:sldId id="2125" r:id="rId8"/>
    <p:sldId id="2130" r:id="rId9"/>
    <p:sldId id="2128" r:id="rId10"/>
    <p:sldId id="2129" r:id="rId11"/>
    <p:sldId id="2131" r:id="rId12"/>
    <p:sldId id="264" r:id="rId13"/>
    <p:sldId id="550" r:id="rId14"/>
    <p:sldId id="2278" r:id="rId15"/>
    <p:sldId id="511" r:id="rId16"/>
    <p:sldId id="512" r:id="rId17"/>
    <p:sldId id="514" r:id="rId18"/>
    <p:sldId id="516" r:id="rId19"/>
    <p:sldId id="515" r:id="rId20"/>
    <p:sldId id="519" r:id="rId21"/>
    <p:sldId id="518" r:id="rId22"/>
    <p:sldId id="2280" r:id="rId23"/>
    <p:sldId id="520" r:id="rId24"/>
    <p:sldId id="532" r:id="rId25"/>
    <p:sldId id="527" r:id="rId26"/>
    <p:sldId id="533" r:id="rId27"/>
    <p:sldId id="531" r:id="rId28"/>
    <p:sldId id="2139" r:id="rId29"/>
    <p:sldId id="528" r:id="rId30"/>
    <p:sldId id="523" r:id="rId31"/>
    <p:sldId id="529" r:id="rId32"/>
    <p:sldId id="530" r:id="rId33"/>
    <p:sldId id="2274" r:id="rId34"/>
    <p:sldId id="521" r:id="rId35"/>
    <p:sldId id="525" r:id="rId36"/>
    <p:sldId id="524" r:id="rId37"/>
    <p:sldId id="2281" r:id="rId38"/>
    <p:sldId id="2282" r:id="rId39"/>
    <p:sldId id="526" r:id="rId40"/>
    <p:sldId id="2277" r:id="rId41"/>
    <p:sldId id="544" r:id="rId42"/>
    <p:sldId id="545" r:id="rId43"/>
    <p:sldId id="383" r:id="rId44"/>
    <p:sldId id="2267" r:id="rId45"/>
    <p:sldId id="538" r:id="rId46"/>
    <p:sldId id="546" r:id="rId47"/>
    <p:sldId id="547" r:id="rId48"/>
    <p:sldId id="555" r:id="rId49"/>
    <p:sldId id="586" r:id="rId50"/>
    <p:sldId id="2268" r:id="rId51"/>
    <p:sldId id="2270" r:id="rId52"/>
    <p:sldId id="2276" r:id="rId53"/>
    <p:sldId id="584" r:id="rId54"/>
    <p:sldId id="585" r:id="rId55"/>
    <p:sldId id="553" r:id="rId56"/>
    <p:sldId id="2265" r:id="rId57"/>
    <p:sldId id="2266" r:id="rId58"/>
    <p:sldId id="540" r:id="rId59"/>
    <p:sldId id="2275" r:id="rId60"/>
    <p:sldId id="551" r:id="rId61"/>
    <p:sldId id="552" r:id="rId62"/>
    <p:sldId id="583" r:id="rId63"/>
    <p:sldId id="543" r:id="rId64"/>
    <p:sldId id="559" r:id="rId65"/>
    <p:sldId id="2269" r:id="rId66"/>
    <p:sldId id="2271" r:id="rId67"/>
    <p:sldId id="2273" r:id="rId68"/>
    <p:sldId id="59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  <p14:sldId id="554"/>
            <p14:sldId id="2272"/>
          </p14:sldIdLst>
        </p14:section>
        <p14:section name="Review" id="{D0EC1BAE-0F90-4C0E-8128-E8CB4B04924F}">
          <p14:sldIdLst>
            <p14:sldId id="2279"/>
            <p14:sldId id="484"/>
            <p14:sldId id="269"/>
            <p14:sldId id="2125"/>
            <p14:sldId id="2130"/>
            <p14:sldId id="2128"/>
            <p14:sldId id="2129"/>
            <p14:sldId id="2131"/>
          </p14:sldIdLst>
        </p14:section>
        <p14:section name="Goals" id="{1DC203D8-8C04-4F3B-815B-A15E3261C9A4}">
          <p14:sldIdLst>
            <p14:sldId id="264"/>
            <p14:sldId id="550"/>
          </p14:sldIdLst>
        </p14:section>
        <p14:section name="Data Link Layer" id="{06976243-948A-4E54-B88A-BB1F5F3D2C4D}">
          <p14:sldIdLst>
            <p14:sldId id="2278"/>
            <p14:sldId id="511"/>
            <p14:sldId id="512"/>
            <p14:sldId id="514"/>
            <p14:sldId id="516"/>
            <p14:sldId id="515"/>
            <p14:sldId id="519"/>
            <p14:sldId id="518"/>
            <p14:sldId id="2280"/>
            <p14:sldId id="520"/>
            <p14:sldId id="532"/>
            <p14:sldId id="527"/>
            <p14:sldId id="533"/>
            <p14:sldId id="531"/>
            <p14:sldId id="2139"/>
            <p14:sldId id="528"/>
            <p14:sldId id="523"/>
            <p14:sldId id="529"/>
            <p14:sldId id="530"/>
            <p14:sldId id="2274"/>
            <p14:sldId id="521"/>
            <p14:sldId id="525"/>
            <p14:sldId id="524"/>
            <p14:sldId id="2281"/>
            <p14:sldId id="2282"/>
            <p14:sldId id="526"/>
          </p14:sldIdLst>
        </p14:section>
        <p14:section name="BLE Background" id="{B55B8E8C-5EAB-4A1E-A4E9-AE5E896E46FA}">
          <p14:sldIdLst>
            <p14:sldId id="2277"/>
            <p14:sldId id="544"/>
            <p14:sldId id="545"/>
            <p14:sldId id="383"/>
            <p14:sldId id="2267"/>
            <p14:sldId id="538"/>
            <p14:sldId id="546"/>
            <p14:sldId id="547"/>
            <p14:sldId id="555"/>
            <p14:sldId id="586"/>
            <p14:sldId id="2268"/>
            <p14:sldId id="2270"/>
          </p14:sldIdLst>
        </p14:section>
        <p14:section name="BLE PHY" id="{E2BC8EF2-0A80-451A-B581-4C05CE8481B5}">
          <p14:sldIdLst>
            <p14:sldId id="2276"/>
            <p14:sldId id="584"/>
            <p14:sldId id="585"/>
            <p14:sldId id="553"/>
            <p14:sldId id="2265"/>
            <p14:sldId id="2266"/>
            <p14:sldId id="540"/>
          </p14:sldIdLst>
        </p14:section>
        <p14:section name="BLE MAC" id="{BD485B2B-4F48-43E3-A41A-D5A29CE33479}">
          <p14:sldIdLst>
            <p14:sldId id="2275"/>
            <p14:sldId id="551"/>
            <p14:sldId id="552"/>
            <p14:sldId id="583"/>
            <p14:sldId id="543"/>
            <p14:sldId id="559"/>
            <p14:sldId id="2269"/>
            <p14:sldId id="2271"/>
            <p14:sldId id="2273"/>
          </p14:sldIdLst>
        </p14:section>
        <p14:section name="Wrapup" id="{29A7F866-9DA9-446B-8359-CE426CB89C7A}">
          <p14:sldIdLst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7440" autoAdjust="0"/>
  </p:normalViewPr>
  <p:slideViewPr>
    <p:cSldViewPr snapToGrid="0">
      <p:cViewPr varScale="1">
        <p:scale>
          <a:sx n="64" d="100"/>
          <a:sy n="64" d="100"/>
        </p:scale>
        <p:origin x="84" y="22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20BC4-AFD6-A54B-96FD-A4D257332D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5179484" y="6672144"/>
            <a:ext cx="3962400" cy="184666"/>
          </a:xfrm>
          <a:ln/>
        </p:spPr>
        <p:txBody>
          <a:bodyPr lIns="0" tIns="0" rIns="0" bIns="0" anchor="b">
            <a:spAutoFit/>
          </a:bodyPr>
          <a:lstStyle/>
          <a:p>
            <a:pPr lvl="0"/>
            <a:fld id="{4C377887-B318-8145-8EFA-6281AABC9A2D}" type="slidenum">
              <a:t>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5057-B72D-C846-A15A-15EFAC1C51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365375" y="609600"/>
            <a:ext cx="5346700" cy="30067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DA974-2953-E74C-8B70-6941C760F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08000" y="3808890"/>
            <a:ext cx="8063520" cy="354078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43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8 in https://</a:t>
            </a:r>
            <a:r>
              <a:rPr lang="en-US" dirty="0" err="1"/>
              <a:t>download.ni.com</a:t>
            </a:r>
            <a:r>
              <a:rPr lang="en-US" dirty="0"/>
              <a:t>/evaluation/</a:t>
            </a:r>
            <a:r>
              <a:rPr lang="en-US" dirty="0" err="1"/>
              <a:t>rf</a:t>
            </a:r>
            <a:r>
              <a:rPr lang="en-US" dirty="0"/>
              <a:t>/</a:t>
            </a:r>
            <a:r>
              <a:rPr lang="en-US" dirty="0" err="1"/>
              <a:t>intro_to_bluetooth_test.pdf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sz="4900" dirty="0"/>
              <a:t>Data Link Layer +</a:t>
            </a:r>
            <a:br>
              <a:rPr lang="en-US" sz="4900" dirty="0"/>
            </a:br>
            <a:r>
              <a:rPr lang="en-US" sz="4900" dirty="0"/>
              <a:t>BLE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2EB50-72AC-67E5-3B00-98DA79EBDD89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In binary phase shift keying, note how a binary 0 is 0&amp;deg; while a binary 1 is 180&amp;deg;. The phase changes when the binary state switches so the signal is coherent.">
            <a:extLst>
              <a:ext uri="{FF2B5EF4-FFF2-40B4-BE49-F238E27FC236}">
                <a16:creationId xmlns:a16="http://schemas.microsoft.com/office/drawing/2014/main" id="{6B710189-739E-4FE1-A279-3CEFCD35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2160" y="220980"/>
            <a:ext cx="5484394" cy="29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CBA0F-E8A3-44AF-9B3F-E87E528D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41A7-E8D8-4A8F-8958-E76B5F4B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  <a:p>
            <a:pPr lvl="1"/>
            <a:r>
              <a:rPr lang="en-US" dirty="0"/>
              <a:t>Usually differential:</a:t>
            </a:r>
            <a:br>
              <a:rPr lang="en-US" dirty="0"/>
            </a:br>
            <a:r>
              <a:rPr lang="en-US" dirty="0"/>
              <a:t>	the change signifies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complicated possibilities exist</a:t>
            </a:r>
          </a:p>
          <a:p>
            <a:pPr lvl="1"/>
            <a:r>
              <a:rPr lang="en-US" dirty="0"/>
              <a:t>QAM (Quadrature Amplitude Modulation) combines amplitude and phase shift keying</a:t>
            </a:r>
          </a:p>
          <a:p>
            <a:pPr lvl="2"/>
            <a:r>
              <a:rPr lang="en-US" dirty="0"/>
              <a:t>Allows for more than one bit per “symbol”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3F6B-FB96-4FDA-8C12-A035B5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DBB9-3D54-46C5-B2E1-9E2B65B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EF32-DB71-4BCA-B891-E4553562F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Various tradeoffs between different modulation schemes</a:t>
            </a:r>
          </a:p>
          <a:p>
            <a:pPr lvl="1"/>
            <a:r>
              <a:rPr lang="en-US" dirty="0"/>
              <a:t>Bandwidth requirements, transceiver hardware, immunity to noise, etc.</a:t>
            </a:r>
          </a:p>
          <a:p>
            <a:pPr lvl="1"/>
            <a:endParaRPr lang="en-US" dirty="0"/>
          </a:p>
          <a:p>
            <a:r>
              <a:rPr lang="en-US" dirty="0"/>
              <a:t>ASK (amplitude) is simple but susceptible to noise</a:t>
            </a:r>
          </a:p>
          <a:p>
            <a:pPr lvl="1"/>
            <a:r>
              <a:rPr lang="en-US" dirty="0"/>
              <a:t>Noise exists in the real world</a:t>
            </a:r>
          </a:p>
          <a:p>
            <a:pPr lvl="1"/>
            <a:endParaRPr lang="en-US" dirty="0"/>
          </a:p>
          <a:p>
            <a:r>
              <a:rPr lang="en-US" dirty="0"/>
              <a:t>FSK (frequency) is relatively simple and robust to noise, but uses more bandwidth</a:t>
            </a:r>
          </a:p>
          <a:p>
            <a:pPr lvl="1"/>
            <a:r>
              <a:rPr lang="en-US" dirty="0"/>
              <a:t>Bandwidth is limited, but still commonly used</a:t>
            </a:r>
          </a:p>
          <a:p>
            <a:pPr lvl="1"/>
            <a:endParaRPr lang="en-US" dirty="0"/>
          </a:p>
          <a:p>
            <a:r>
              <a:rPr lang="en-US" dirty="0"/>
              <a:t>PSK (phase) energy efficient and robust, but more complex hardware</a:t>
            </a:r>
          </a:p>
          <a:p>
            <a:pPr lvl="1"/>
            <a:r>
              <a:rPr lang="en-US" dirty="0"/>
              <a:t>More expensive hardware, but very commonly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95AB-B756-44A8-AEC2-E3F11F2D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concerns for the Data link layer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  <a:p>
            <a:endParaRPr lang="en-US" dirty="0"/>
          </a:p>
          <a:p>
            <a:r>
              <a:rPr lang="en-US" dirty="0"/>
              <a:t>Introduction to Bluetooth Low Energy</a:t>
            </a:r>
          </a:p>
          <a:p>
            <a:pPr lvl="1"/>
            <a:r>
              <a:rPr lang="en-US" sz="2800" dirty="0"/>
              <a:t>What are the goals of the protocol?</a:t>
            </a:r>
          </a:p>
          <a:p>
            <a:pPr lvl="1"/>
            <a:r>
              <a:rPr lang="en-US" sz="2800" dirty="0"/>
              <a:t>What do the lower layers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I used a mix of 5.2 and 4.2 for this</a:t>
            </a:r>
          </a:p>
          <a:p>
            <a:pPr lvl="1"/>
            <a:r>
              <a:rPr lang="en-US" dirty="0"/>
              <a:t>Will talk about BLE 5 differences as part of next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0084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Possible 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Task: in one minute you will have to start counting from zero</a:t>
            </a:r>
          </a:p>
          <a:p>
            <a:pPr lvl="1"/>
            <a:r>
              <a:rPr lang="en-US" dirty="0"/>
              <a:t>One person per number</a:t>
            </a:r>
          </a:p>
          <a:p>
            <a:pPr lvl="1"/>
            <a:r>
              <a:rPr lang="en-US" dirty="0"/>
              <a:t>Count quickly</a:t>
            </a:r>
          </a:p>
          <a:p>
            <a:pPr lvl="1"/>
            <a:r>
              <a:rPr lang="en-US" dirty="0"/>
              <a:t>You all fail if two people speak at the same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take it in groups</a:t>
            </a:r>
          </a:p>
          <a:p>
            <a:pPr lvl="1"/>
            <a:r>
              <a:rPr lang="en-US" dirty="0"/>
              <a:t>After a whole group speaks, they’ll explain what strategy they used</a:t>
            </a:r>
          </a:p>
          <a:p>
            <a:pPr lvl="1"/>
            <a:r>
              <a:rPr lang="en-US" b="1" dirty="0"/>
              <a:t>Each group must have a unique strategy</a:t>
            </a:r>
          </a:p>
          <a:p>
            <a:pPr lvl="2"/>
            <a:r>
              <a:rPr lang="en-US" dirty="0"/>
              <a:t>So be creative! Or have a backup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5543-FFA4-4D66-9CB8-2009F498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BCF-9677-4A39-A5AC-59000674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Hw</a:t>
            </a:r>
            <a:r>
              <a:rPr lang="en-US" dirty="0"/>
              <a:t>: Background</a:t>
            </a:r>
          </a:p>
          <a:p>
            <a:pPr lvl="1"/>
            <a:r>
              <a:rPr lang="en-US" dirty="0"/>
              <a:t>Goal: brush up on some embedded systems and networks background</a:t>
            </a:r>
          </a:p>
          <a:p>
            <a:pPr lvl="1"/>
            <a:r>
              <a:rPr lang="en-US" dirty="0"/>
              <a:t>Due tonight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Lab: Wireless</a:t>
            </a:r>
          </a:p>
          <a:p>
            <a:pPr lvl="1"/>
            <a:r>
              <a:rPr lang="en-US" dirty="0"/>
              <a:t>Goal: familiarize yourself with Wireshark</a:t>
            </a:r>
          </a:p>
          <a:p>
            <a:pPr lvl="2"/>
            <a:r>
              <a:rPr lang="en-US" dirty="0"/>
              <a:t>Install it, do some basic scanning, explore a little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Submission: </a:t>
            </a:r>
          </a:p>
          <a:p>
            <a:pPr lvl="2"/>
            <a:r>
              <a:rPr lang="en-US" dirty="0"/>
              <a:t>Due Tuesday by end-of-day</a:t>
            </a:r>
          </a:p>
          <a:p>
            <a:pPr lvl="2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r>
              <a:rPr lang="en-US" dirty="0"/>
              <a:t>Reminder: not a formal writeup or anything. Just the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48AC1-811C-4F24-A982-BE5DB22C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r>
              <a:rPr lang="en-US" dirty="0"/>
              <a:t>Everyone speak in different languages -&gt; code division multiple access</a:t>
            </a:r>
            <a:br>
              <a:rPr lang="en-US" dirty="0"/>
            </a:br>
            <a:r>
              <a:rPr lang="en-US" dirty="0"/>
              <a:t>(sort of, but not really)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transmission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transmission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="1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0D46-FABF-593E-C5AB-F90F687B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B518-1E48-64A4-8C36-63ABA910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(after this first one) will be in groups of exactly three</a:t>
            </a:r>
          </a:p>
          <a:p>
            <a:endParaRPr lang="en-US" dirty="0"/>
          </a:p>
          <a:p>
            <a:r>
              <a:rPr lang="en-US" dirty="0"/>
              <a:t>I’m trying 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what the groups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Match up students who need groups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Please fill out the survey posted on Piazza</a:t>
            </a:r>
          </a:p>
          <a:p>
            <a:endParaRPr lang="en-US" dirty="0"/>
          </a:p>
          <a:p>
            <a:r>
              <a:rPr lang="en-US" dirty="0"/>
              <a:t>I’ll go through this weekend and match up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F454-0438-EA5A-F2D1-7014A506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Very challenging for wireless systems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of active research!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B00D-3820-4370-98BC-F3A052211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0" y="5121830"/>
            <a:ext cx="4198278" cy="3199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B9A43-1C81-4C7B-9CA6-22452B915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20" y="4594713"/>
            <a:ext cx="3816795" cy="287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73D16-5DE1-4086-8ED9-D39A0F3C9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0" y="5715000"/>
            <a:ext cx="4058588" cy="281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  <a:p>
            <a:pPr lvl="2"/>
            <a:r>
              <a:rPr lang="en-US" dirty="0"/>
              <a:t>Not always worth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6" y="2570490"/>
            <a:ext cx="3257551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90"/>
            <a:ext cx="3257551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5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5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5" y="2815079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6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93DF-2C52-3747-9BB2-21486BCC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75" y="2791264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1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r>
              <a:rPr lang="en-US" dirty="0"/>
              <a:t>Usually in conjunction with another scheme (but not always)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681" y="3858302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1414-6206-3996-1977-AACC67C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1C2A-2044-F727-11BF-9FCA902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advantage of Aloha over TDMA?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CDEEE-9261-91BD-B268-652ABA98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8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1414-6206-3996-1977-AACC67C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1C2A-2044-F727-11BF-9FCA902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advantage of Aloha over TDMA?</a:t>
            </a:r>
          </a:p>
          <a:p>
            <a:endParaRPr lang="en-US" dirty="0"/>
          </a:p>
          <a:p>
            <a:pPr lvl="1"/>
            <a:r>
              <a:rPr lang="en-US" dirty="0"/>
              <a:t>Simplicity! It’s really easy to implement Aloha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required centralization</a:t>
            </a:r>
          </a:p>
          <a:p>
            <a:pPr lvl="2"/>
            <a:r>
              <a:rPr lang="en-US" dirty="0"/>
              <a:t>TDMA time schedule needs to be decided by something</a:t>
            </a:r>
          </a:p>
          <a:p>
            <a:pPr lvl="2"/>
            <a:r>
              <a:rPr lang="en-US" dirty="0"/>
              <a:t>That thing is “in charge”</a:t>
            </a:r>
          </a:p>
          <a:p>
            <a:pPr lvl="2"/>
            <a:r>
              <a:rPr lang="en-US" dirty="0"/>
              <a:t>Aloha can be entirely distributed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CDEEE-9261-91BD-B268-652ABA98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5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Sending data between applications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Sending data between networked computers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Sending collections of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Sending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6FF70-2CF2-3C66-04D0-7DF3D99ED994}"/>
              </a:ext>
            </a:extLst>
          </p:cNvPr>
          <p:cNvSpPr txBox="1"/>
          <p:nvPr/>
        </p:nvSpPr>
        <p:spPr>
          <a:xfrm>
            <a:off x="7688687" y="875918"/>
            <a:ext cx="389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Systems Interconnection (OSI)</a:t>
            </a:r>
          </a:p>
        </p:txBody>
      </p:sp>
    </p:spTree>
    <p:extLst>
      <p:ext uri="{BB962C8B-B14F-4D97-AF65-F5344CB8AC3E}">
        <p14:creationId xmlns:p14="http://schemas.microsoft.com/office/powerpoint/2010/main" val="1613134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b="1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3319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device-to-device communication</a:t>
            </a:r>
          </a:p>
          <a:p>
            <a:pPr lvl="1"/>
            <a:r>
              <a:rPr lang="en-US" dirty="0"/>
              <a:t>Usually: Computer to Thing</a:t>
            </a:r>
          </a:p>
          <a:p>
            <a:pPr lvl="1"/>
            <a:r>
              <a:rPr lang="en-US" dirty="0"/>
              <a:t>Smartphone to device, Laptop to device, etc.</a:t>
            </a:r>
          </a:p>
          <a:p>
            <a:pPr lvl="1"/>
            <a:endParaRPr lang="en-US" dirty="0"/>
          </a:p>
          <a:p>
            <a:r>
              <a:rPr lang="en-US" dirty="0"/>
              <a:t>Focus on making the “Thing” really low energy</a:t>
            </a:r>
          </a:p>
          <a:p>
            <a:pPr lvl="1"/>
            <a:r>
              <a:rPr lang="en-US" dirty="0"/>
              <a:t>Push energy-intensive requirements onto “Computer”</a:t>
            </a:r>
          </a:p>
          <a:p>
            <a:pPr lvl="1"/>
            <a:endParaRPr lang="en-US" dirty="0"/>
          </a:p>
          <a:p>
            <a:r>
              <a:rPr lang="en-US" dirty="0"/>
              <a:t>Devices (Computer or Thing) are servers with accessible fields</a:t>
            </a:r>
          </a:p>
          <a:p>
            <a:pPr lvl="1"/>
            <a:r>
              <a:rPr lang="en-US" dirty="0"/>
              <a:t>Not the traditional send-explicit-packets interface you might be expecting</a:t>
            </a:r>
          </a:p>
          <a:p>
            <a:pPr lvl="1"/>
            <a:r>
              <a:rPr lang="en-US" dirty="0"/>
              <a:t>Lower layers are still exchanging packets to make it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04A235-47D6-9BF8-90BD-42D74A5E236D}"/>
              </a:ext>
            </a:extLst>
          </p:cNvPr>
          <p:cNvSpPr/>
          <p:nvPr/>
        </p:nvSpPr>
        <p:spPr>
          <a:xfrm>
            <a:off x="8828202" y="1435811"/>
            <a:ext cx="386499" cy="3864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639531-513B-0BC7-C0B3-1C8CD57967AB}"/>
              </a:ext>
            </a:extLst>
          </p:cNvPr>
          <p:cNvSpPr/>
          <p:nvPr/>
        </p:nvSpPr>
        <p:spPr>
          <a:xfrm>
            <a:off x="10281501" y="1629060"/>
            <a:ext cx="386499" cy="3864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A3E0EC-D1D0-27AE-0926-3CC9FD9CA882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9214701" y="1629061"/>
            <a:ext cx="1066800" cy="1932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49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Master/Slave paradigm</a:t>
            </a:r>
          </a:p>
          <a:p>
            <a:pPr lvl="1"/>
            <a:r>
              <a:rPr lang="en-US" dirty="0"/>
              <a:t>Master is the “Computer” and is in charge of interaction</a:t>
            </a:r>
          </a:p>
          <a:p>
            <a:pPr lvl="1"/>
            <a:r>
              <a:rPr lang="en-US" dirty="0"/>
              <a:t>Slave is the “Device” and has little control over interaction parameters</a:t>
            </a:r>
          </a:p>
          <a:p>
            <a:pPr lvl="1"/>
            <a:r>
              <a:rPr lang="en-US" dirty="0"/>
              <a:t>Really common notation in EE side of the world.</a:t>
            </a:r>
          </a:p>
          <a:p>
            <a:pPr lvl="2"/>
            <a:r>
              <a:rPr lang="en-US" dirty="0"/>
              <a:t>Not intended to be harmful, but also </a:t>
            </a:r>
            <a:r>
              <a:rPr lang="en-US"/>
              <a:t>literally inconsiderate.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Field is changing for the better. It’s going to take some time.</a:t>
            </a:r>
          </a:p>
          <a:p>
            <a:pPr lvl="1"/>
            <a:r>
              <a:rPr lang="en-US" b="1" dirty="0"/>
              <a:t>Central/Peripheral</a:t>
            </a:r>
          </a:p>
          <a:p>
            <a:pPr lvl="1"/>
            <a:r>
              <a:rPr lang="en-US" dirty="0"/>
              <a:t>Device/Peripheral</a:t>
            </a:r>
          </a:p>
          <a:p>
            <a:pPr lvl="1"/>
            <a:r>
              <a:rPr lang="en-US" dirty="0"/>
              <a:t>Controller/Peripheral</a:t>
            </a:r>
          </a:p>
          <a:p>
            <a:pPr lvl="1"/>
            <a:r>
              <a:rPr lang="en-US" dirty="0"/>
              <a:t>Master/Minion</a:t>
            </a:r>
          </a:p>
          <a:p>
            <a:pPr lvl="1"/>
            <a:r>
              <a:rPr lang="en-US" dirty="0"/>
              <a:t>Primary/Secondary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2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development</a:t>
            </a:r>
          </a:p>
          <a:p>
            <a:pPr lvl="1"/>
            <a:r>
              <a:rPr lang="en-US" dirty="0"/>
              <a:t>Research product</a:t>
            </a:r>
          </a:p>
          <a:p>
            <a:pPr lvl="1"/>
            <a:r>
              <a:rPr lang="en-US" dirty="0"/>
              <a:t>Specification</a:t>
            </a:r>
          </a:p>
          <a:p>
            <a:pPr lvl="1"/>
            <a:r>
              <a:rPr lang="en-US" dirty="0"/>
              <a:t>Hardware support</a:t>
            </a:r>
          </a:p>
          <a:p>
            <a:pPr lvl="1"/>
            <a:r>
              <a:rPr lang="en-US" dirty="0"/>
              <a:t>Usefulness and iteration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</a:t>
            </a:r>
          </a:p>
          <a:p>
            <a:pPr lvl="1"/>
            <a:r>
              <a:rPr lang="en-US" dirty="0"/>
              <a:t>Research in early 2000s: Bluetooth Low End Extension and </a:t>
            </a:r>
            <a:r>
              <a:rPr lang="en-US" dirty="0" err="1"/>
              <a:t>Wibree</a:t>
            </a:r>
            <a:endParaRPr lang="en-US" dirty="0"/>
          </a:p>
          <a:p>
            <a:pPr lvl="1"/>
            <a:r>
              <a:rPr lang="en-US" dirty="0"/>
              <a:t>Specification in 2009: Bluetooth version 4.0</a:t>
            </a:r>
          </a:p>
          <a:p>
            <a:pPr lvl="1"/>
            <a:r>
              <a:rPr lang="en-US" dirty="0"/>
              <a:t>Hardware support in 2011/12: iPhone 4s, nRF51 series</a:t>
            </a:r>
          </a:p>
          <a:p>
            <a:pPr lvl="1"/>
            <a:r>
              <a:rPr lang="en-US" dirty="0"/>
              <a:t>4.1 and 4.2 (2014), 5.0 (2016, first in phones 2017, really 2019 though)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has a long history — the IoT is near-exclusively BLE (Bluetooth 4.0+) as opposed to Bluetooth Classic (&lt;4.0)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833"/>
          <a:stretch/>
        </p:blipFill>
        <p:spPr>
          <a:xfrm>
            <a:off x="609600" y="2006279"/>
            <a:ext cx="5262219" cy="4132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DEFAA-3B30-0F40-8937-219E3A1D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4" y="4181495"/>
            <a:ext cx="5362937" cy="196821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51"/>
          <a:stretch/>
        </p:blipFill>
        <p:spPr>
          <a:xfrm>
            <a:off x="6234897" y="2006279"/>
            <a:ext cx="5362937" cy="2649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E2C01-6A8D-F755-4442-AEEF9F77710F}"/>
              </a:ext>
            </a:extLst>
          </p:cNvPr>
          <p:cNvSpPr/>
          <p:nvPr/>
        </p:nvSpPr>
        <p:spPr>
          <a:xfrm>
            <a:off x="6219464" y="2818150"/>
            <a:ext cx="5378370" cy="98935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2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Tip: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6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 (sigh)</a:t>
            </a:r>
          </a:p>
          <a:p>
            <a:pPr lvl="1"/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85" y="228600"/>
            <a:ext cx="2785310" cy="5941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8865031" y="1131376"/>
            <a:ext cx="821410" cy="2464231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8518358" y="4427621"/>
            <a:ext cx="346673" cy="174297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8459323" y="1179094"/>
            <a:ext cx="346673" cy="246660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7637810" y="2224583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7152773" y="511444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9104823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picture is a simplification of roles</a:t>
            </a:r>
          </a:p>
          <a:p>
            <a:endParaRPr lang="en-US" dirty="0"/>
          </a:p>
          <a:p>
            <a:r>
              <a:rPr lang="en-US" dirty="0"/>
              <a:t>A single device can have multiple roles simultaneously</a:t>
            </a:r>
          </a:p>
          <a:p>
            <a:pPr lvl="1"/>
            <a:r>
              <a:rPr lang="en-US" dirty="0"/>
              <a:t>Scanning and Advertising simultaneously</a:t>
            </a:r>
          </a:p>
          <a:p>
            <a:pPr lvl="1"/>
            <a:r>
              <a:rPr lang="en-US" dirty="0"/>
              <a:t>Peripheral and Scanner and Advertiser simultaneously</a:t>
            </a:r>
          </a:p>
          <a:p>
            <a:pPr lvl="1"/>
            <a:r>
              <a:rPr lang="en-US" dirty="0"/>
              <a:t>Peripheral and Scanner and Central and Advertiser simultaneously</a:t>
            </a:r>
          </a:p>
          <a:p>
            <a:pPr lvl="2"/>
            <a:r>
              <a:rPr lang="en-US" dirty="0"/>
              <a:t>Getting a bit out of hand though</a:t>
            </a:r>
          </a:p>
          <a:p>
            <a:pPr lvl="1"/>
            <a:endParaRPr lang="en-US" dirty="0"/>
          </a:p>
          <a:p>
            <a:r>
              <a:rPr lang="en-US" dirty="0"/>
              <a:t>One Peripheral can even be connected to multiple Centrals</a:t>
            </a:r>
          </a:p>
          <a:p>
            <a:pPr lvl="1"/>
            <a:r>
              <a:rPr lang="en-US" dirty="0"/>
              <a:t>Not in the original design though: you’ll find old docs saying you can’t</a:t>
            </a:r>
          </a:p>
          <a:p>
            <a:pPr lvl="1"/>
            <a:r>
              <a:rPr lang="en-US" dirty="0"/>
              <a:t>And it’s not a normal use-case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1782-7EA2-4AD6-8A19-626DDD70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86A-5C6F-4222-942E-F42D513D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programmer’s view of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96BD-B2BA-47EC-B64F-A2D69F0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b="1" dirty="0"/>
              <a:t>IP addresses</a:t>
            </a:r>
          </a:p>
          <a:p>
            <a:pPr lvl="1"/>
            <a:r>
              <a:rPr lang="en-US" dirty="0"/>
              <a:t>129.105.7.30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b="1" dirty="0"/>
              <a:t>domain names</a:t>
            </a:r>
          </a:p>
          <a:p>
            <a:pPr lvl="1"/>
            <a:r>
              <a:rPr lang="en-US" dirty="0"/>
              <a:t>129.105.7.30 is mapped to moore.wot.eecs.northwestern.edu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b="1" dirty="0"/>
              <a:t>connection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BF93-E74F-49E6-9744-BB913BC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0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marL="914400" lvl="2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C02-0A32-4BF9-AB18-3A68882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35E2-D32B-4562-B28B-F77BD954B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roles is each device likely to have?</a:t>
            </a:r>
          </a:p>
          <a:p>
            <a:pPr lvl="1"/>
            <a:r>
              <a:rPr lang="en-US" dirty="0"/>
              <a:t>Keyboard</a:t>
            </a:r>
          </a:p>
          <a:p>
            <a:pPr lvl="2"/>
            <a:r>
              <a:rPr lang="en-US" dirty="0"/>
              <a:t>Advertiser and Peripheral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Laptop</a:t>
            </a:r>
          </a:p>
          <a:p>
            <a:pPr lvl="2"/>
            <a:r>
              <a:rPr lang="en-US" dirty="0"/>
              <a:t>Scanner and Central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Smartphone</a:t>
            </a:r>
          </a:p>
          <a:p>
            <a:pPr lvl="2"/>
            <a:r>
              <a:rPr lang="en-US" dirty="0"/>
              <a:t>Advertiser, Peripheral, Scanner, and Central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6D5C-7907-45C5-B66B-9BD7627B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9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39106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537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GHz carrier, Forty 2-MHz channels, 1 Mbps data rate</a:t>
            </a:r>
          </a:p>
          <a:p>
            <a:pPr lvl="1"/>
            <a:r>
              <a:rPr lang="en-US" dirty="0"/>
              <a:t>37, 38, 39 for advertising</a:t>
            </a:r>
          </a:p>
          <a:p>
            <a:pPr lvl="1"/>
            <a:r>
              <a:rPr lang="en-US" dirty="0"/>
              <a:t>0-36 for connection (FHSS)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13" y="2584089"/>
            <a:ext cx="7447548" cy="37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8253663" y="2584089"/>
            <a:ext cx="3324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doesn’t BLE avoid </a:t>
            </a:r>
            <a:r>
              <a:rPr lang="en-US" sz="2800" b="1" dirty="0" err="1"/>
              <a:t>WiFi</a:t>
            </a:r>
            <a:r>
              <a:rPr lang="en-US" sz="2800" b="1" dirty="0"/>
              <a:t> altogether?</a:t>
            </a:r>
          </a:p>
          <a:p>
            <a:endParaRPr lang="en-US" sz="2800" b="1" dirty="0"/>
          </a:p>
          <a:p>
            <a:r>
              <a:rPr lang="en-US" sz="2800" b="1" dirty="0"/>
              <a:t>Can’t on 2.4 GHz</a:t>
            </a:r>
          </a:p>
          <a:p>
            <a:br>
              <a:rPr lang="en-US" sz="2800" b="1" dirty="0"/>
            </a:br>
            <a:r>
              <a:rPr lang="en-US" sz="2800" b="1" dirty="0"/>
              <a:t>Wants 2.4 GHz for technology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80234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4FA66-7084-F23D-2E15-89722C302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70"/>
          <a:stretch/>
        </p:blipFill>
        <p:spPr>
          <a:xfrm>
            <a:off x="842257" y="3018152"/>
            <a:ext cx="5025100" cy="3154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C2E01-449D-1B95-CD74-F9FC59EA6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35" b="5672"/>
          <a:stretch/>
        </p:blipFill>
        <p:spPr>
          <a:xfrm>
            <a:off x="6324644" y="3124775"/>
            <a:ext cx="5025100" cy="304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65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GFSK?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EA57-7596-13B2-0068-A84F987AA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80823"/>
            <a:ext cx="10972800" cy="18471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Gaussian FSK lessens spectral leakage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  <a:p>
            <a:endParaRPr lang="en-US" dirty="0"/>
          </a:p>
          <a:p>
            <a:r>
              <a:rPr lang="en-US" dirty="0"/>
              <a:t>Translation: GFSK reduces bandwidth at the cost of bit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1DBB-6E04-9F46-9F06-7354380A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" y="3342878"/>
            <a:ext cx="5518551" cy="2980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0" y="3342878"/>
            <a:ext cx="5518551" cy="2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DD95-E005-E348-BBFF-35254A89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`good case` BLE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FBB02-0B9F-2B4A-972F-F56321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2D6B-AA1E-0247-A10F-24B6288D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417639"/>
            <a:ext cx="8906933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2" y="1098550"/>
            <a:ext cx="10295903" cy="35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1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02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F58F-99AD-3247-9A90-2DDEA4A2E7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How does the Internet handle routing packets?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5FC9-78B7-4B48-BECD-30FAD3EA646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IP </a:t>
            </a:r>
            <a:r>
              <a:rPr lang="fi-FI" dirty="0" err="1"/>
              <a:t>layer</a:t>
            </a:r>
            <a:endParaRPr lang="fi-FI" dirty="0"/>
          </a:p>
          <a:p>
            <a:pPr lvl="1"/>
            <a:r>
              <a:rPr lang="fi-FI" dirty="0"/>
              <a:t>Describes application connection</a:t>
            </a:r>
          </a:p>
          <a:p>
            <a:pPr lvl="2"/>
            <a:r>
              <a:rPr lang="fi-FI" dirty="0"/>
              <a:t>Packets from my computer &lt;---&gt; Google</a:t>
            </a:r>
            <a:br>
              <a:rPr lang="fi-FI" dirty="0"/>
            </a:br>
            <a:endParaRPr lang="fi-FI" dirty="0"/>
          </a:p>
          <a:p>
            <a:pPr lvl="0"/>
            <a:r>
              <a:rPr lang="fi-FI" dirty="0" err="1"/>
              <a:t>Link</a:t>
            </a:r>
            <a:r>
              <a:rPr lang="fi-FI" dirty="0"/>
              <a:t> </a:t>
            </a:r>
            <a:r>
              <a:rPr lang="fi-FI" dirty="0" err="1"/>
              <a:t>layer</a:t>
            </a:r>
            <a:r>
              <a:rPr lang="fi-FI" dirty="0"/>
              <a:t> (</a:t>
            </a:r>
            <a:r>
              <a:rPr lang="fi-FI" dirty="0" err="1"/>
              <a:t>Ethernet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links</a:t>
            </a:r>
            <a:endParaRPr lang="fi-FI" dirty="0"/>
          </a:p>
          <a:p>
            <a:pPr lvl="2"/>
            <a:r>
              <a:rPr lang="fi-FI" dirty="0"/>
              <a:t>Packets from my computer &lt;---&gt; my router</a:t>
            </a:r>
            <a:br>
              <a:rPr lang="fi-FI" dirty="0"/>
            </a:br>
            <a:endParaRPr lang="fi-FI" dirty="0"/>
          </a:p>
          <a:p>
            <a:pPr lvl="2"/>
            <a:endParaRPr lang="fi-FI" dirty="0"/>
          </a:p>
          <a:p>
            <a:pPr lvl="0"/>
            <a:r>
              <a:rPr lang="fi-FI" b="1" dirty="0" err="1"/>
              <a:t>Routing</a:t>
            </a:r>
            <a:endParaRPr lang="fi-FI" b="1" dirty="0"/>
          </a:p>
          <a:p>
            <a:pPr lvl="1"/>
            <a:r>
              <a:rPr lang="fi-FI" dirty="0"/>
              <a:t>Using link-layer building blocks to get packets from one IP to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2B57-FB94-4AD3-8274-5CFCEFF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2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Same packet structure for both advertisements and connections</a:t>
            </a:r>
          </a:p>
          <a:p>
            <a:pPr lvl="1"/>
            <a:r>
              <a:rPr lang="en-US" dirty="0"/>
              <a:t>Fields are filled in little endian (the opposite of network byte order 😡)</a:t>
            </a:r>
          </a:p>
          <a:p>
            <a:pPr lvl="1"/>
            <a:endParaRPr lang="en-US" dirty="0"/>
          </a:p>
          <a:p>
            <a:r>
              <a:rPr lang="en-US" dirty="0"/>
              <a:t>Access address unique for each connection (randomly chosen)</a:t>
            </a:r>
          </a:p>
          <a:p>
            <a:pPr lvl="1"/>
            <a:r>
              <a:rPr lang="en-US" dirty="0"/>
              <a:t>In Advertising always set to 0x8E89BED6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925B8-7D26-500B-63AF-FB97B6B3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2" y="1299515"/>
            <a:ext cx="10864140" cy="1953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F57076-71C4-D559-91D3-01888A6FA97A}"/>
              </a:ext>
            </a:extLst>
          </p:cNvPr>
          <p:cNvSpPr txBox="1"/>
          <p:nvPr/>
        </p:nvSpPr>
        <p:spPr>
          <a:xfrm>
            <a:off x="5586335" y="3112135"/>
            <a:ext cx="19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1155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	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05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series of repetitive bits (all zeros or all ones)</a:t>
            </a:r>
          </a:p>
          <a:p>
            <a:pPr lvl="1"/>
            <a:r>
              <a:rPr lang="en-US" dirty="0"/>
              <a:t>Would cause RF noise to be more focused in one direction</a:t>
            </a:r>
          </a:p>
          <a:p>
            <a:pPr lvl="1"/>
            <a:r>
              <a:rPr lang="en-US" dirty="0"/>
              <a:t>Radio hardware desires output to have zero DC-bias (or close to that)</a:t>
            </a:r>
          </a:p>
          <a:p>
            <a:pPr lvl="1"/>
            <a:r>
              <a:rPr lang="en-US" dirty="0"/>
              <a:t>Great example of the PHY and MAC being interwoven in wireless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 always forget this exists, since hardware usually handles it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83" y="2787208"/>
            <a:ext cx="7419841" cy="23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4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1537-9125-4B4D-A627-BD2C2EB9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8" y="2120848"/>
            <a:ext cx="10264715" cy="30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55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enough scanners, could you track BLE devices as they move?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8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Depends on how long they use a device address for</a:t>
            </a:r>
          </a:p>
          <a:p>
            <a:pPr lvl="2"/>
            <a:r>
              <a:rPr lang="en-US" dirty="0"/>
              <a:t>You can do a scan of BLE transmissions to find device addresses</a:t>
            </a:r>
          </a:p>
          <a:p>
            <a:pPr lvl="2"/>
            <a:r>
              <a:rPr lang="en-US" dirty="0"/>
              <a:t>Scans at multiple locations can detect when a device moves throughout an area</a:t>
            </a:r>
          </a:p>
          <a:p>
            <a:pPr lvl="2"/>
            <a:r>
              <a:rPr lang="en-US" dirty="0"/>
              <a:t>But if the device re-randomizes between two scanners, you can’t follow it anymore</a:t>
            </a:r>
          </a:p>
          <a:p>
            <a:pPr lvl="3"/>
            <a:r>
              <a:rPr lang="en-US" dirty="0"/>
              <a:t>Re-randomizing at a scanner could be detectable…</a:t>
            </a:r>
          </a:p>
          <a:p>
            <a:pPr lvl="3"/>
            <a:r>
              <a:rPr lang="en-US" dirty="0"/>
              <a:t>Or if the user has more than one device with unsynchronized rotation schedules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49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2E86-AEB3-44F4-ABE8-460AD9A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FB91-C8F4-443B-A637-4B967842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enough scanners, could you track BLE devices as they move?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Physical Layer</a:t>
            </a:r>
          </a:p>
          <a:p>
            <a:pPr lvl="2"/>
            <a:r>
              <a:rPr lang="en-US" dirty="0"/>
              <a:t>Fingerprint unique physical-layer imperfections in signals</a:t>
            </a:r>
          </a:p>
          <a:p>
            <a:pPr lvl="2"/>
            <a:r>
              <a:rPr lang="en-US" dirty="0"/>
              <a:t>Looking at things like amplitude and timing</a:t>
            </a:r>
          </a:p>
          <a:p>
            <a:pPr lvl="2"/>
            <a:r>
              <a:rPr lang="en-US" dirty="0"/>
              <a:t>2022 paper out of UCSD explores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94CF2-DABB-43EA-8DCA-07CD92EA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C7E11-6127-70C2-AE6A-DE8515C6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62" y="3657600"/>
            <a:ext cx="8505538" cy="38497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32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  <a:p>
            <a:endParaRPr lang="en-US" dirty="0"/>
          </a:p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265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F61C-DDEE-45B5-A8A0-5E734A3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FC3-1893-430D-AAB1-F9D6B7F3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Signal strength</a:t>
            </a:r>
          </a:p>
          <a:p>
            <a:pPr lvl="1"/>
            <a:r>
              <a:rPr lang="en-US" dirty="0"/>
              <a:t>The amount of energy transmitted/received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frequency and bandwidth</a:t>
            </a:r>
          </a:p>
          <a:p>
            <a:pPr lvl="1"/>
            <a:r>
              <a:rPr lang="en-US" dirty="0"/>
              <a:t>Which “channel” the signal is sent 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Signal modulation</a:t>
            </a:r>
          </a:p>
          <a:p>
            <a:pPr lvl="1"/>
            <a:r>
              <a:rPr lang="en-US" dirty="0"/>
              <a:t>How data is encoded in the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9415C-D6BA-48FC-A4F1-4B3B55C4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What Is RF and Why Do We Use It? | Introduction to RF Principles and  Components | Electronics Textbook">
            <a:extLst>
              <a:ext uri="{FF2B5EF4-FFF2-40B4-BE49-F238E27FC236}">
                <a16:creationId xmlns:a16="http://schemas.microsoft.com/office/drawing/2014/main" id="{4005556C-BEBD-46A8-969D-33490213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360" y="2874866"/>
            <a:ext cx="4754880" cy="31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0C3-85DB-4AE7-9A3B-5D5230EE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5808-BC1C-44D6-BBB5-A6FCBAA7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signal data in an analog “carrier” signal</a:t>
            </a:r>
          </a:p>
          <a:p>
            <a:pPr lvl="1"/>
            <a:r>
              <a:rPr lang="en-US" dirty="0"/>
              <a:t>Carrier signal defines the frequency</a:t>
            </a:r>
          </a:p>
          <a:p>
            <a:pPr lvl="1"/>
            <a:r>
              <a:rPr lang="en-US" dirty="0"/>
              <a:t>Modulation scheme + data define bandwidth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712D5-4AC6-4D25-90BF-7CADB4A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0A6C3F-A123-487B-B284-8C5A6CC8C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534" y="2879725"/>
            <a:ext cx="7980146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C597B46-B903-49FE-B25F-C2B70796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980FD843-8584-4786-8A24-A7A6E8666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57E2CD3C-5A7B-4094-AFD9-6FF7607A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1692" y="228600"/>
            <a:ext cx="5698702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. Three basic digital modulation formats are still very popular with low-data-rate short-range wireless applications: amplitude shift keying (a), on-off keying (b), and frequency shift keying (c). These waveforms are coherent as the binary state change occurs at carrier zero crossing points.">
            <a:extLst>
              <a:ext uri="{FF2B5EF4-FFF2-40B4-BE49-F238E27FC236}">
                <a16:creationId xmlns:a16="http://schemas.microsoft.com/office/drawing/2014/main" id="{83E7EE59-901A-462D-8927-432ADD8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92" y="228600"/>
            <a:ext cx="56987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ECE7D-F0C0-449C-A02D-535C2471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F7D-582D-4681-86F6-B21BC074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74097" cy="5029200"/>
          </a:xfrm>
        </p:spPr>
        <p:txBody>
          <a:bodyPr>
            <a:normAutofit/>
          </a:bodyPr>
          <a:lstStyle/>
          <a:p>
            <a:r>
              <a:rPr lang="en-US" dirty="0"/>
              <a:t>Encoding binary data on a signal</a:t>
            </a:r>
          </a:p>
          <a:p>
            <a:pPr lvl="1"/>
            <a:endParaRPr lang="en-US" dirty="0"/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pPr lvl="1"/>
            <a:r>
              <a:rPr lang="en-US" dirty="0"/>
              <a:t>On-Off Keying (OOK) is an extreme example</a:t>
            </a:r>
          </a:p>
          <a:p>
            <a:pPr lvl="1"/>
            <a:endParaRPr lang="en-US" dirty="0"/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E3C1-BDD1-496C-A72F-6206BB66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2767</TotalTime>
  <Words>3156</Words>
  <Application>Microsoft Office PowerPoint</Application>
  <PresentationFormat>Widescreen</PresentationFormat>
  <Paragraphs>721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Tahoma</vt:lpstr>
      <vt:lpstr>Class Slides</vt:lpstr>
      <vt:lpstr>Lecture 03 Data Link Layer + BLE Introduction</vt:lpstr>
      <vt:lpstr>Administrivia</vt:lpstr>
      <vt:lpstr>Partnership survey</vt:lpstr>
      <vt:lpstr>OSI model of communication layers</vt:lpstr>
      <vt:lpstr>A programmer’s view of the internet</vt:lpstr>
      <vt:lpstr>How does the Internet handle routing packets?</vt:lpstr>
      <vt:lpstr>Signal qualities</vt:lpstr>
      <vt:lpstr>Modulation</vt:lpstr>
      <vt:lpstr>Modulation types</vt:lpstr>
      <vt:lpstr>Modulation types</vt:lpstr>
      <vt:lpstr>Modulation tradeoffs</vt:lpstr>
      <vt:lpstr>Today’s Goals</vt:lpstr>
      <vt:lpstr>Bluetooth Low Energy Resources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MAC protocol categorization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MAC protocol categorization</vt:lpstr>
      <vt:lpstr>Contention-free access control protocols</vt:lpstr>
      <vt:lpstr>FDMA – Frequency Division Multiple Access</vt:lpstr>
      <vt:lpstr>TDMA – Time Division Multiple Access</vt:lpstr>
      <vt:lpstr>Break + Question</vt:lpstr>
      <vt:lpstr>Break + Question</vt:lpstr>
      <vt:lpstr>Real-world protocol access control</vt:lpstr>
      <vt:lpstr>Outline</vt:lpstr>
      <vt:lpstr>Basics of Bluetooth Low Energy (BLE)</vt:lpstr>
      <vt:lpstr>A note on outdated notation</vt:lpstr>
      <vt:lpstr>BLE development</vt:lpstr>
      <vt:lpstr>Bluetooth has a long history — the IoT is near-exclusively BLE (Bluetooth 4.0+) as opposed to Bluetooth Classic (&lt;4.0)</vt:lpstr>
      <vt:lpstr>Bluetooth Specification</vt:lpstr>
      <vt:lpstr>BLE Layers</vt:lpstr>
      <vt:lpstr>BLE mechanisms</vt:lpstr>
      <vt:lpstr>BLE network topology</vt:lpstr>
      <vt:lpstr>Multiple roles at the same time</vt:lpstr>
      <vt:lpstr>Break + Check your understanding</vt:lpstr>
      <vt:lpstr>Break + Check your understanding</vt:lpstr>
      <vt:lpstr>Outline</vt:lpstr>
      <vt:lpstr>BLE frequency</vt:lpstr>
      <vt:lpstr>BLE frequency</vt:lpstr>
      <vt:lpstr>BLE modulation</vt:lpstr>
      <vt:lpstr>Why use GFSK?</vt:lpstr>
      <vt:lpstr>An example from `good case` BLE hardware</vt:lpstr>
      <vt:lpstr>BLE signal strength</vt:lpstr>
      <vt:lpstr>Outline</vt:lpstr>
      <vt:lpstr>Packet structure</vt:lpstr>
      <vt:lpstr>Device addresses</vt:lpstr>
      <vt:lpstr>Device addresses</vt:lpstr>
      <vt:lpstr>Data whitening</vt:lpstr>
      <vt:lpstr>Bit processing pipeline</vt:lpstr>
      <vt:lpstr>Break + Question</vt:lpstr>
      <vt:lpstr>Break + Question</vt:lpstr>
      <vt:lpstr>Break + Question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BLE Advertisements</dc:title>
  <dc:creator>Branden Ghena</dc:creator>
  <cp:lastModifiedBy>Branden Ghena</cp:lastModifiedBy>
  <cp:revision>77</cp:revision>
  <dcterms:created xsi:type="dcterms:W3CDTF">2021-01-19T04:54:21Z</dcterms:created>
  <dcterms:modified xsi:type="dcterms:W3CDTF">2024-04-04T20:19:33Z</dcterms:modified>
</cp:coreProperties>
</file>