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55"/>
  </p:notesMasterIdLst>
  <p:sldIdLst>
    <p:sldId id="256" r:id="rId2"/>
    <p:sldId id="384" r:id="rId3"/>
    <p:sldId id="2289" r:id="rId4"/>
    <p:sldId id="383" r:id="rId5"/>
    <p:sldId id="385" r:id="rId6"/>
    <p:sldId id="386" r:id="rId7"/>
    <p:sldId id="264" r:id="rId8"/>
    <p:sldId id="496" r:id="rId9"/>
    <p:sldId id="387" r:id="rId10"/>
    <p:sldId id="389" r:id="rId11"/>
    <p:sldId id="395" r:id="rId12"/>
    <p:sldId id="2273" r:id="rId13"/>
    <p:sldId id="2274" r:id="rId14"/>
    <p:sldId id="390" r:id="rId15"/>
    <p:sldId id="396" r:id="rId16"/>
    <p:sldId id="391" r:id="rId17"/>
    <p:sldId id="397" r:id="rId18"/>
    <p:sldId id="2088" r:id="rId19"/>
    <p:sldId id="1844" r:id="rId20"/>
    <p:sldId id="392" r:id="rId21"/>
    <p:sldId id="2091" r:id="rId22"/>
    <p:sldId id="393" r:id="rId23"/>
    <p:sldId id="419" r:id="rId24"/>
    <p:sldId id="2263" r:id="rId25"/>
    <p:sldId id="2278" r:id="rId26"/>
    <p:sldId id="2281" r:id="rId27"/>
    <p:sldId id="2283" r:id="rId28"/>
    <p:sldId id="2284" r:id="rId29"/>
    <p:sldId id="2287" r:id="rId30"/>
    <p:sldId id="2288" r:id="rId31"/>
    <p:sldId id="2285" r:id="rId32"/>
    <p:sldId id="2286" r:id="rId33"/>
    <p:sldId id="2277" r:id="rId34"/>
    <p:sldId id="2292" r:id="rId35"/>
    <p:sldId id="2264" r:id="rId36"/>
    <p:sldId id="423" r:id="rId37"/>
    <p:sldId id="465" r:id="rId38"/>
    <p:sldId id="2275" r:id="rId39"/>
    <p:sldId id="471" r:id="rId40"/>
    <p:sldId id="2276" r:id="rId41"/>
    <p:sldId id="304" r:id="rId42"/>
    <p:sldId id="2290" r:id="rId43"/>
    <p:sldId id="404" r:id="rId44"/>
    <p:sldId id="2291" r:id="rId45"/>
    <p:sldId id="2279" r:id="rId46"/>
    <p:sldId id="472" r:id="rId47"/>
    <p:sldId id="473" r:id="rId48"/>
    <p:sldId id="474" r:id="rId49"/>
    <p:sldId id="477" r:id="rId50"/>
    <p:sldId id="479" r:id="rId51"/>
    <p:sldId id="462" r:id="rId52"/>
    <p:sldId id="2266" r:id="rId53"/>
    <p:sldId id="2280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384"/>
            <p14:sldId id="2289"/>
            <p14:sldId id="383"/>
            <p14:sldId id="385"/>
            <p14:sldId id="386"/>
            <p14:sldId id="264"/>
          </p14:sldIdLst>
        </p14:section>
        <p14:section name="Internet of Things" id="{82489478-E853-4981-A7EB-3813E3311B43}">
          <p14:sldIdLst>
            <p14:sldId id="496"/>
            <p14:sldId id="387"/>
            <p14:sldId id="389"/>
            <p14:sldId id="395"/>
            <p14:sldId id="2273"/>
            <p14:sldId id="2274"/>
            <p14:sldId id="390"/>
            <p14:sldId id="396"/>
            <p14:sldId id="391"/>
            <p14:sldId id="397"/>
            <p14:sldId id="2088"/>
            <p14:sldId id="1844"/>
            <p14:sldId id="392"/>
            <p14:sldId id="2091"/>
            <p14:sldId id="393"/>
            <p14:sldId id="419"/>
            <p14:sldId id="2263"/>
          </p14:sldIdLst>
        </p14:section>
        <p14:section name="Embedded Systems" id="{F80EAE95-24F5-4900-A0C2-163F828F1C56}">
          <p14:sldIdLst>
            <p14:sldId id="2278"/>
            <p14:sldId id="2281"/>
            <p14:sldId id="2283"/>
            <p14:sldId id="2284"/>
            <p14:sldId id="2287"/>
            <p14:sldId id="2288"/>
            <p14:sldId id="2285"/>
            <p14:sldId id="2286"/>
          </p14:sldIdLst>
        </p14:section>
        <p14:section name="Course Overview" id="{16E1A46E-A993-4E2D-8B70-0B4B75C5A37F}">
          <p14:sldIdLst>
            <p14:sldId id="2277"/>
            <p14:sldId id="2292"/>
            <p14:sldId id="2264"/>
            <p14:sldId id="423"/>
            <p14:sldId id="465"/>
            <p14:sldId id="2275"/>
            <p14:sldId id="471"/>
            <p14:sldId id="2276"/>
            <p14:sldId id="304"/>
            <p14:sldId id="2290"/>
            <p14:sldId id="404"/>
            <p14:sldId id="2291"/>
          </p14:sldIdLst>
        </p14:section>
        <p14:section name="Wireless Networks" id="{0AD6D2E6-6A8C-4EAA-B9DD-C1ED23D57791}">
          <p14:sldIdLst>
            <p14:sldId id="2279"/>
            <p14:sldId id="472"/>
            <p14:sldId id="473"/>
            <p14:sldId id="474"/>
            <p14:sldId id="477"/>
            <p14:sldId id="479"/>
            <p14:sldId id="462"/>
            <p14:sldId id="2266"/>
          </p14:sldIdLst>
        </p14:section>
        <p14:section name="Wrapup" id="{29A7F866-9DA9-446B-8359-CE426CB89C7A}">
          <p14:sldIdLst>
            <p14:sldId id="2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Defining feature of modern computing classes is the amount of energy storage required to allow their operation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Clip art: http://</a:t>
            </a:r>
            <a:r>
              <a:rPr lang="en-US" dirty="0" err="1"/>
              <a:t>www.ctecsolar.com</a:t>
            </a:r>
            <a:r>
              <a:rPr lang="en-US" dirty="0"/>
              <a:t>/cut-cord-electric-company/</a:t>
            </a:r>
          </a:p>
          <a:p>
            <a:r>
              <a:rPr lang="en-US" dirty="0"/>
              <a:t>X-rays: </a:t>
            </a:r>
            <a:r>
              <a:rPr lang="en-US" dirty="0" err="1"/>
              <a:t>iFixit</a:t>
            </a:r>
            <a:r>
              <a:rPr lang="en-US" dirty="0"/>
              <a:t> teardowns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445267-E1A4-074A-A884-6BFE3F4EEE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76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30.jpeg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2.xml"/><Relationship Id="rId34" Type="http://schemas.openxmlformats.org/officeDocument/2006/relationships/image" Target="../media/image36.jpe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29.emf"/><Relationship Id="rId33" Type="http://schemas.openxmlformats.org/officeDocument/2006/relationships/image" Target="../media/image35.jpe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8.png"/><Relationship Id="rId32" Type="http://schemas.microsoft.com/office/2007/relationships/hdphoto" Target="../media/hdphoto2.wdp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27.emf"/><Relationship Id="rId28" Type="http://schemas.openxmlformats.org/officeDocument/2006/relationships/image" Target="../media/image32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34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1.xml"/><Relationship Id="rId27" Type="http://schemas.openxmlformats.org/officeDocument/2006/relationships/image" Target="../media/image31.png"/><Relationship Id="rId30" Type="http://schemas.openxmlformats.org/officeDocument/2006/relationships/image" Target="../media/image33.png"/><Relationship Id="rId35" Type="http://schemas.openxmlformats.org/officeDocument/2006/relationships/image" Target="../media/image37.jpeg"/><Relationship Id="rId8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atpannuto.com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forrestheller.com/Apollo-11-Computer-vs-USB-C-chargers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ce.nasa.gov/eclipses/future-eclipses/eclipse-2024/where-when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youtube.com/watch?v=KLOdp54_qJ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01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Spring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F7B2A-82FE-4C7D-82F2-E5C65C4DBA4F}"/>
              </a:ext>
            </a:extLst>
          </p:cNvPr>
          <p:cNvSpPr txBox="1"/>
          <p:nvPr/>
        </p:nvSpPr>
        <p:spPr>
          <a:xfrm>
            <a:off x="3649212" y="5806255"/>
            <a:ext cx="793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 Pat Pannuto (UCSD) and Brad Campbell (UVA)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9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E221F-C6CE-49C2-A115-E5CB432C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what is the Internet of Things?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A850-0368-4C40-BF0A-36F721C2C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Name a few Internet of Things devices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are the qualities that designate those devices at “IoT”?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A2897-82C5-45EA-97E8-9E0D8CFE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77813-7A77-4A21-AB52-315F70E4D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270" y="3701047"/>
            <a:ext cx="2709278" cy="270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64BEBF3-70FC-45A6-8F2A-567EC0582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0238" y="3133725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4CA34A9-18C8-498F-AF30-F03EE2D66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3228" y="2881312"/>
            <a:ext cx="21336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D8443F6-1808-44AA-8790-E04AD6A4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43" y="3349625"/>
            <a:ext cx="1571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C2EF966-A372-46F9-84B8-362F7277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63" y="3638550"/>
            <a:ext cx="16573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551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headphones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battery powered wireless headphones?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43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headphones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about battery powered wireless headphones?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  <a:p>
            <a:pPr lvl="1"/>
            <a:r>
              <a:rPr lang="en-US" sz="2800" dirty="0"/>
              <a:t>Feels to me like a personal device rather than infrastructure</a:t>
            </a:r>
          </a:p>
          <a:p>
            <a:pPr lvl="1"/>
            <a:r>
              <a:rPr lang="en-US" sz="2800" dirty="0"/>
              <a:t>Something important about having many users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25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desktop 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  <a:p>
            <a:r>
              <a:rPr lang="en-US" dirty="0"/>
              <a:t>Why don’t we see that in practice?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86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C988D-8051-45FD-A7BA-2B4307D6E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experiment: desktop IoT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9B55A-C57C-4426-8904-5769DDB7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the Nest thermostat was powered by an entire desktop?</a:t>
            </a:r>
          </a:p>
          <a:p>
            <a:pPr lvl="1"/>
            <a:r>
              <a:rPr lang="en-US" dirty="0"/>
              <a:t>8-core x86-64 processor, 32 GB RAM, 1 TB SSD</a:t>
            </a:r>
          </a:p>
          <a:p>
            <a:pPr lvl="1"/>
            <a:endParaRPr lang="en-US" dirty="0"/>
          </a:p>
          <a:p>
            <a:r>
              <a:rPr lang="en-US" dirty="0"/>
              <a:t>Would that still count as IoT?</a:t>
            </a:r>
          </a:p>
          <a:p>
            <a:endParaRPr lang="en-US" dirty="0"/>
          </a:p>
          <a:p>
            <a:r>
              <a:rPr lang="en-US" dirty="0"/>
              <a:t>Why don’t we see that in practice?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	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2AC09-2634-4F37-9184-166447CE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01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76D2-E76B-45AC-8B72-5C4A72B1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energy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43EF-75B2-4F0A-BCA6-BCA28B568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origins of IoT are battery-powered sensing systems</a:t>
            </a:r>
          </a:p>
          <a:p>
            <a:pPr lvl="1"/>
            <a:r>
              <a:rPr lang="en-US" dirty="0"/>
              <a:t>And energy-harvesting devices</a:t>
            </a:r>
          </a:p>
          <a:p>
            <a:endParaRPr lang="en-US" dirty="0"/>
          </a:p>
          <a:p>
            <a:r>
              <a:rPr lang="en-US" dirty="0"/>
              <a:t>Why do we put so much focus on systems with batteries?</a:t>
            </a:r>
          </a:p>
          <a:p>
            <a:pPr lvl="1"/>
            <a:r>
              <a:rPr lang="en-US" dirty="0"/>
              <a:t>Why do they need batteries?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335-312E-4DAD-B028-685AED12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01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76D2-E76B-45AC-8B72-5C4A72B1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on energy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43EF-75B2-4F0A-BCA6-BCA28B568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origins of IoT are battery-powered sensing systems</a:t>
            </a:r>
          </a:p>
          <a:p>
            <a:pPr lvl="1"/>
            <a:r>
              <a:rPr lang="en-US" dirty="0"/>
              <a:t>And energy-harvesting devices</a:t>
            </a:r>
          </a:p>
          <a:p>
            <a:endParaRPr lang="en-US" dirty="0"/>
          </a:p>
          <a:p>
            <a:r>
              <a:rPr lang="en-US" dirty="0"/>
              <a:t>Why do we put so much focus on systems with batteries?</a:t>
            </a:r>
          </a:p>
          <a:p>
            <a:pPr lvl="1"/>
            <a:r>
              <a:rPr lang="en-US" dirty="0"/>
              <a:t>Why do they need batteries?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err="1"/>
              <a:t>Deployability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335-312E-4DAD-B028-685AED12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17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F9431-4C0B-F549-AC20-09A329BB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Largest IoT challenges: </a:t>
            </a:r>
            <a:r>
              <a:rPr lang="en-US" i="1" dirty="0"/>
              <a:t>power</a:t>
            </a:r>
            <a:r>
              <a:rPr lang="en-US" dirty="0"/>
              <a:t> and </a:t>
            </a:r>
            <a:r>
              <a:rPr lang="en-US" i="1" dirty="0"/>
              <a:t>communication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48DCE-9BD6-A448-BBA9-CD1C0C374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is about wireless technologies</a:t>
            </a:r>
          </a:p>
          <a:p>
            <a:pPr lvl="1"/>
            <a:r>
              <a:rPr lang="en-US" dirty="0"/>
              <a:t>For resource-constrained systems, such as the IoT</a:t>
            </a:r>
          </a:p>
          <a:p>
            <a:pPr lvl="1"/>
            <a:endParaRPr lang="en-US" dirty="0"/>
          </a:p>
          <a:p>
            <a:r>
              <a:rPr lang="en-US" dirty="0"/>
              <a:t>We will focus on the tradeoffs between technologies</a:t>
            </a:r>
          </a:p>
          <a:p>
            <a:pPr lvl="1"/>
            <a:r>
              <a:rPr lang="en-US" dirty="0"/>
              <a:t>How they balance differing constraints</a:t>
            </a:r>
          </a:p>
          <a:p>
            <a:pPr lvl="2"/>
            <a:r>
              <a:rPr lang="en-US" dirty="0"/>
              <a:t>Power, spectrum, complexity, etc.</a:t>
            </a:r>
          </a:p>
          <a:p>
            <a:pPr lvl="1"/>
            <a:r>
              <a:rPr lang="en-US" dirty="0"/>
              <a:t>And the technical foundations of these designs and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D05A0A-14DE-674A-8D53-AB05D7A8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426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ABE0DBD1-E538-0149-955A-E996588F25C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2464"/>
            <a:ext cx="8737600" cy="620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CB59F8-97CE-0943-9FF3-53B7B2BB7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is </a:t>
            </a:r>
            <a:r>
              <a:rPr lang="en-US" i="1" dirty="0"/>
              <a:t>the</a:t>
            </a:r>
            <a:r>
              <a:rPr lang="en-US" dirty="0"/>
              <a:t> defining constraint of emerging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416E8-05E0-D948-A89A-4C1E5F7D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931" y="6354139"/>
            <a:ext cx="2844800" cy="365125"/>
          </a:xfrm>
        </p:spPr>
        <p:txBody>
          <a:bodyPr/>
          <a:lstStyle/>
          <a:p>
            <a:fld id="{434A358D-2637-E146-A3BD-05BD470B507B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44629C-DE14-E84E-B99F-80534413F60D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2340" y="3522333"/>
            <a:ext cx="1346453" cy="115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A4ED5-D82B-9445-AAAD-68A6428FA59C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 bwMode="auto">
          <a:xfrm flipV="1">
            <a:off x="1888385" y="2178834"/>
            <a:ext cx="250883" cy="13582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E36C4B-F87E-1846-B68E-77D86535DE0E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 bwMode="auto">
          <a:xfrm flipV="1">
            <a:off x="2280999" y="3175294"/>
            <a:ext cx="344116" cy="491727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DA2E83-2F38-3E45-BE7A-2835C54022BD}"/>
              </a:ext>
            </a:extLst>
          </p:cNvPr>
          <p:cNvCxnSpPr>
            <a:cxnSpLocks/>
            <a:endCxn id="31" idx="2"/>
          </p:cNvCxnSpPr>
          <p:nvPr>
            <p:custDataLst>
              <p:tags r:id="rId5"/>
            </p:custDataLst>
          </p:nvPr>
        </p:nvCxnSpPr>
        <p:spPr bwMode="auto">
          <a:xfrm flipV="1">
            <a:off x="3627453" y="3290163"/>
            <a:ext cx="221484" cy="258072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7DC8F6-75B4-C945-9635-C03F776CEF8E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 bwMode="auto">
          <a:xfrm flipV="1">
            <a:off x="3698320" y="4349462"/>
            <a:ext cx="593593" cy="309679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4A8E22-4D76-A641-B6AA-59D9553B5BE8}"/>
              </a:ext>
            </a:extLst>
          </p:cNvPr>
          <p:cNvCxnSpPr>
            <a:cxnSpLocks/>
            <a:stCxn id="35" idx="3"/>
          </p:cNvCxnSpPr>
          <p:nvPr>
            <p:custDataLst>
              <p:tags r:id="rId7"/>
            </p:custDataLst>
          </p:nvPr>
        </p:nvCxnSpPr>
        <p:spPr bwMode="auto">
          <a:xfrm flipV="1">
            <a:off x="5371311" y="5577539"/>
            <a:ext cx="430253" cy="307704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41BF07-A3F0-344D-B967-A731D4236AAD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 bwMode="auto">
          <a:xfrm flipV="1">
            <a:off x="6753237" y="5306259"/>
            <a:ext cx="273513" cy="483691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3FC2BC-8AD1-A142-BA84-3414042CEE01}"/>
              </a:ext>
            </a:extLst>
          </p:cNvPr>
          <p:cNvCxnSpPr>
            <a:cxnSpLocks/>
            <a:endCxn id="59" idx="1"/>
          </p:cNvCxnSpPr>
          <p:nvPr>
            <p:custDataLst>
              <p:tags r:id="rId9"/>
            </p:custDataLst>
          </p:nvPr>
        </p:nvCxnSpPr>
        <p:spPr bwMode="auto">
          <a:xfrm flipV="1">
            <a:off x="5186503" y="4201106"/>
            <a:ext cx="193783" cy="562405"/>
          </a:xfrm>
          <a:prstGeom prst="line">
            <a:avLst/>
          </a:prstGeom>
          <a:ln w="4762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">
            <a:extLst>
              <a:ext uri="{FF2B5EF4-FFF2-40B4-BE49-F238E27FC236}">
                <a16:creationId xmlns:a16="http://schemas.microsoft.com/office/drawing/2014/main" id="{385D52C2-B1C6-0340-8AC5-B2D94F42A9E4}"/>
              </a:ext>
            </a:extLst>
          </p:cNvPr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5"/>
          <a:srcRect/>
          <a:stretch>
            <a:fillRect/>
          </a:stretch>
        </p:blipFill>
        <p:spPr bwMode="auto">
          <a:xfrm>
            <a:off x="3557352" y="2199123"/>
            <a:ext cx="583168" cy="109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D1986243-3103-EF48-9850-AAEDC99B95AF}"/>
              </a:ext>
            </a:extLst>
          </p:cNvPr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080" y="1434197"/>
            <a:ext cx="1216069" cy="91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1">
            <a:extLst>
              <a:ext uri="{FF2B5EF4-FFF2-40B4-BE49-F238E27FC236}">
                <a16:creationId xmlns:a16="http://schemas.microsoft.com/office/drawing/2014/main" id="{42594B50-24EF-3E49-ADBA-B65683ADF97B}"/>
              </a:ext>
            </a:extLst>
          </p:cNvPr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969" y="5673253"/>
            <a:ext cx="629343" cy="42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F6C91B5-FC52-5A46-B1AC-805485750F49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459632" y="4675192"/>
            <a:ext cx="1413309" cy="4985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Mini Computer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69F50E-D101-124E-A35C-DCADC7E620B7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5119985" y="3518057"/>
            <a:ext cx="1130647" cy="3016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Laptop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E2E5BD-ED56-8147-A014-52DB8C700BB7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3042843" y="1889458"/>
            <a:ext cx="1660267" cy="30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Workstation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8F8B732-280F-F747-B724-036858D5E609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2845410" y="5284738"/>
            <a:ext cx="1413309" cy="4985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Personal Computer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AE211A-7F19-074E-A436-F2A0EDFF919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18460" y="1189486"/>
            <a:ext cx="1413309" cy="3016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Mainframe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59A7115-FC66-3946-8308-F675B0A3EBFD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4430688" y="6064342"/>
            <a:ext cx="1413309" cy="3016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Smartphone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988B52-A5B8-384E-84C5-BF436478CA49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6205592" y="5002996"/>
            <a:ext cx="1616000" cy="301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ctr" hangingPunct="0">
              <a:lnSpc>
                <a:spcPct val="80000"/>
              </a:lnSpc>
              <a:spcBef>
                <a:spcPct val="50000"/>
              </a:spcBef>
              <a:buClr>
                <a:srgbClr val="FFFFFF"/>
              </a:buClr>
              <a:buSzPct val="125000"/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tx2"/>
                </a:solidFill>
                <a:latin typeface="Seravek" panose="020B0503040000020004" pitchFamily="34" charset="0"/>
                <a:cs typeface="Segoe UI Semilight" panose="020B0402040204020203" pitchFamily="34" charset="0"/>
              </a:rPr>
              <a:t>IoT/Wearable</a:t>
            </a:r>
          </a:p>
        </p:txBody>
      </p:sp>
      <p:pic>
        <p:nvPicPr>
          <p:cNvPr id="47" name="Picture 4" descr="Image result for ibm tandy">
            <a:extLst>
              <a:ext uri="{FF2B5EF4-FFF2-40B4-BE49-F238E27FC236}">
                <a16:creationId xmlns:a16="http://schemas.microsoft.com/office/drawing/2014/main" id="{EBA782AE-AE66-BE40-9A1B-D4E2609FB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25" b="100000" l="0" r="99416">
                        <a14:foregroundMark x1="13285" y1="15285" x2="13723" y2="34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763" y="4632006"/>
            <a:ext cx="632604" cy="5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F07E52BE-9302-CC44-8956-17DBC9B549D7}"/>
              </a:ext>
            </a:extLst>
          </p:cNvPr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286" y="3822841"/>
            <a:ext cx="818540" cy="75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 descr="Image result for apple watch">
            <a:extLst>
              <a:ext uri="{FF2B5EF4-FFF2-40B4-BE49-F238E27FC236}">
                <a16:creationId xmlns:a16="http://schemas.microsoft.com/office/drawing/2014/main" id="{F17567D5-D974-8046-A177-9177FA47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64" b="100000" l="10000" r="93519">
                        <a14:foregroundMark x1="59074" y1="7273" x2="67593" y2="8000"/>
                        <a14:foregroundMark x1="69815" y1="9273" x2="79815" y2="14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964" y="5442746"/>
            <a:ext cx="868877" cy="88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ut the Cord to the Electric Company">
            <a:extLst>
              <a:ext uri="{FF2B5EF4-FFF2-40B4-BE49-F238E27FC236}">
                <a16:creationId xmlns:a16="http://schemas.microsoft.com/office/drawing/2014/main" id="{B6C6B011-6A66-0044-99A0-F8050FD11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1950" y="1683381"/>
            <a:ext cx="2736297" cy="180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3nevzfk7ii3be.cloudfront.net/igi/aUum3m5axOUDWMXo.huge">
            <a:extLst>
              <a:ext uri="{FF2B5EF4-FFF2-40B4-BE49-F238E27FC236}">
                <a16:creationId xmlns:a16="http://schemas.microsoft.com/office/drawing/2014/main" id="{23825D35-636E-5645-AF07-5A03104E1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50835" y="2449083"/>
            <a:ext cx="1449879" cy="16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d3nevzfk7ii3be.cloudfront.net/igi/gnjGTffankgehqFL.huge">
            <a:extLst>
              <a:ext uri="{FF2B5EF4-FFF2-40B4-BE49-F238E27FC236}">
                <a16:creationId xmlns:a16="http://schemas.microsoft.com/office/drawing/2014/main" id="{653D4E7E-5F53-0D4D-BA8F-ED972D772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3786" y="2451840"/>
            <a:ext cx="2019765" cy="397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1C3FFDFF-090A-EC40-B185-B35DD3889144}"/>
              </a:ext>
            </a:extLst>
          </p:cNvPr>
          <p:cNvSpPr/>
          <p:nvPr/>
        </p:nvSpPr>
        <p:spPr>
          <a:xfrm>
            <a:off x="369" y="1206368"/>
            <a:ext cx="4520907" cy="5651633"/>
          </a:xfrm>
          <a:prstGeom prst="rect">
            <a:avLst/>
          </a:prstGeom>
          <a:solidFill>
            <a:schemeClr val="bg1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433727-B70B-3A41-BBF3-73340E23500F}"/>
              </a:ext>
            </a:extLst>
          </p:cNvPr>
          <p:cNvSpPr/>
          <p:nvPr/>
        </p:nvSpPr>
        <p:spPr>
          <a:xfrm>
            <a:off x="4521277" y="1212615"/>
            <a:ext cx="3738127" cy="3704099"/>
          </a:xfrm>
          <a:prstGeom prst="rect">
            <a:avLst/>
          </a:prstGeom>
          <a:solidFill>
            <a:schemeClr val="bg1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DAA0DA-365D-AC48-8222-B7F4AC318637}"/>
              </a:ext>
            </a:extLst>
          </p:cNvPr>
          <p:cNvSpPr/>
          <p:nvPr/>
        </p:nvSpPr>
        <p:spPr>
          <a:xfrm>
            <a:off x="8457034" y="4643436"/>
            <a:ext cx="1775537" cy="1527701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B34B81D-B892-B049-8BE7-1B7B9C7DAE00}"/>
              </a:ext>
            </a:extLst>
          </p:cNvPr>
          <p:cNvSpPr/>
          <p:nvPr/>
        </p:nvSpPr>
        <p:spPr>
          <a:xfrm>
            <a:off x="9135181" y="2585216"/>
            <a:ext cx="1097391" cy="2061473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CA2B042-B4BD-7E43-8611-98D42DA3C0ED}"/>
              </a:ext>
            </a:extLst>
          </p:cNvPr>
          <p:cNvSpPr/>
          <p:nvPr/>
        </p:nvSpPr>
        <p:spPr>
          <a:xfrm>
            <a:off x="10714947" y="3029152"/>
            <a:ext cx="1070436" cy="969944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C42FF54-9EFA-5947-A184-F8239ACA7A17}"/>
              </a:ext>
            </a:extLst>
          </p:cNvPr>
          <p:cNvSpPr/>
          <p:nvPr/>
        </p:nvSpPr>
        <p:spPr>
          <a:xfrm>
            <a:off x="8457035" y="2583590"/>
            <a:ext cx="678147" cy="2061473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55F008-BE5A-8E49-B0B9-9A69ED36C687}"/>
              </a:ext>
            </a:extLst>
          </p:cNvPr>
          <p:cNvSpPr/>
          <p:nvPr/>
        </p:nvSpPr>
        <p:spPr>
          <a:xfrm>
            <a:off x="10947133" y="2607687"/>
            <a:ext cx="635268" cy="428885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54834BC-C424-3D49-807A-E46B287053DF}"/>
              </a:ext>
            </a:extLst>
          </p:cNvPr>
          <p:cNvSpPr/>
          <p:nvPr/>
        </p:nvSpPr>
        <p:spPr>
          <a:xfrm>
            <a:off x="9504094" y="1516958"/>
            <a:ext cx="1712951" cy="54699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Computer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666F6C-695B-F74C-B9A6-42E3452E7530}"/>
              </a:ext>
            </a:extLst>
          </p:cNvPr>
          <p:cNvCxnSpPr>
            <a:cxnSpLocks/>
            <a:stCxn id="37" idx="0"/>
            <a:endCxn id="14" idx="2"/>
          </p:cNvCxnSpPr>
          <p:nvPr/>
        </p:nvCxnSpPr>
        <p:spPr>
          <a:xfrm flipV="1">
            <a:off x="8796108" y="2063951"/>
            <a:ext cx="1564461" cy="519639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5CDEB4C-75CA-A745-B312-7A0EA8419141}"/>
              </a:ext>
            </a:extLst>
          </p:cNvPr>
          <p:cNvCxnSpPr>
            <a:cxnSpLocks/>
            <a:stCxn id="38" idx="0"/>
            <a:endCxn id="14" idx="2"/>
          </p:cNvCxnSpPr>
          <p:nvPr/>
        </p:nvCxnSpPr>
        <p:spPr>
          <a:xfrm flipH="1" flipV="1">
            <a:off x="10360570" y="2063951"/>
            <a:ext cx="904197" cy="543736"/>
          </a:xfrm>
          <a:prstGeom prst="line">
            <a:avLst/>
          </a:prstGeom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DA3B313-C9BC-0F44-AF10-D9F5A4B9934E}"/>
              </a:ext>
            </a:extLst>
          </p:cNvPr>
          <p:cNvSpPr/>
          <p:nvPr/>
        </p:nvSpPr>
        <p:spPr>
          <a:xfrm>
            <a:off x="10364763" y="4659141"/>
            <a:ext cx="1712951" cy="5469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Battery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90D043C-FACB-704D-BE29-654C3534741A}"/>
              </a:ext>
            </a:extLst>
          </p:cNvPr>
          <p:cNvCxnSpPr>
            <a:cxnSpLocks/>
            <a:endCxn id="48" idx="0"/>
          </p:cNvCxnSpPr>
          <p:nvPr/>
        </p:nvCxnSpPr>
        <p:spPr>
          <a:xfrm>
            <a:off x="10088884" y="4182097"/>
            <a:ext cx="1132355" cy="47704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333514A-D6A2-D14D-B103-E778624457CF}"/>
              </a:ext>
            </a:extLst>
          </p:cNvPr>
          <p:cNvCxnSpPr>
            <a:cxnSpLocks/>
            <a:stCxn id="36" idx="2"/>
            <a:endCxn id="48" idx="0"/>
          </p:cNvCxnSpPr>
          <p:nvPr/>
        </p:nvCxnSpPr>
        <p:spPr>
          <a:xfrm flipH="1">
            <a:off x="11221239" y="3999097"/>
            <a:ext cx="28927" cy="660044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AE8E1DD5-CE83-A74D-942D-D89F0F1AC302}"/>
              </a:ext>
            </a:extLst>
          </p:cNvPr>
          <p:cNvSpPr/>
          <p:nvPr/>
        </p:nvSpPr>
        <p:spPr>
          <a:xfrm>
            <a:off x="371668" y="1930021"/>
            <a:ext cx="7342821" cy="24484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Seravek Light" panose="020B0503040000020004" pitchFamily="34" charset="0"/>
              </a:rPr>
              <a:t>By volume, the emerging computing classes are mostly energy storage</a:t>
            </a:r>
          </a:p>
          <a:p>
            <a:pPr algn="ctr"/>
            <a:endParaRPr lang="en-US" sz="3200" dirty="0">
              <a:latin typeface="Seravek Light" panose="020B0503040000020004" pitchFamily="34" charset="0"/>
            </a:endParaRPr>
          </a:p>
          <a:p>
            <a:pPr algn="ctr"/>
            <a:r>
              <a:rPr lang="en-US" sz="3200" b="1" i="1" u="sng" dirty="0">
                <a:latin typeface="Seravek Light" panose="020B0503040000020004" pitchFamily="34" charset="0"/>
              </a:rPr>
              <a:t>Volume is shrinking cubically</a:t>
            </a:r>
          </a:p>
        </p:txBody>
      </p:sp>
    </p:spTree>
    <p:extLst>
      <p:ext uri="{BB962C8B-B14F-4D97-AF65-F5344CB8AC3E}">
        <p14:creationId xmlns:p14="http://schemas.microsoft.com/office/powerpoint/2010/main" val="198117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2" grpId="0" animBg="1"/>
      <p:bldP spid="3" grpId="0" animBg="1"/>
      <p:bldP spid="34" grpId="0" animBg="1"/>
      <p:bldP spid="36" grpId="0" animBg="1"/>
      <p:bldP spid="37" grpId="0" animBg="1"/>
      <p:bldP spid="38" grpId="0" animBg="1"/>
      <p:bldP spid="14" grpId="0" animBg="1"/>
      <p:bldP spid="48" grpId="0" animBg="1"/>
      <p:bldP spid="7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9FB6-1AAB-4E64-9D17-321DC7488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CS397/497!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A412F-CE86-4ECA-910F-E6BCD2FD8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Goal: get a </a:t>
            </a:r>
            <a:r>
              <a:rPr lang="en-US" b="1" dirty="0"/>
              <a:t>feel</a:t>
            </a:r>
            <a:r>
              <a:rPr lang="en-US" dirty="0"/>
              <a:t> for wireless communication and protocols</a:t>
            </a:r>
          </a:p>
          <a:p>
            <a:pPr lvl="1"/>
            <a:r>
              <a:rPr lang="en-US" dirty="0"/>
              <a:t>How are they used?</a:t>
            </a:r>
          </a:p>
          <a:p>
            <a:pPr lvl="1"/>
            <a:r>
              <a:rPr lang="en-US" dirty="0"/>
              <a:t>Why are they different and in what ways?</a:t>
            </a:r>
          </a:p>
          <a:p>
            <a:pPr lvl="1"/>
            <a:r>
              <a:rPr lang="en-US" dirty="0"/>
              <a:t>Which applications are they most useful for?</a:t>
            </a:r>
          </a:p>
          <a:p>
            <a:pPr lvl="1"/>
            <a:endParaRPr lang="en-US" dirty="0"/>
          </a:p>
          <a:p>
            <a:r>
              <a:rPr lang="en-US" dirty="0"/>
              <a:t>39 students (34 undergrad, 5 grad)</a:t>
            </a:r>
          </a:p>
          <a:p>
            <a:pPr lvl="1"/>
            <a:r>
              <a:rPr lang="en-US" dirty="0"/>
              <a:t>Lots of different backgrounds and interests</a:t>
            </a:r>
            <a:br>
              <a:rPr lang="en-US" dirty="0"/>
            </a:br>
            <a:r>
              <a:rPr lang="en-US" dirty="0"/>
              <a:t>(CS, ECE, Robotics, Data Science, Music, Neuroscience)</a:t>
            </a:r>
          </a:p>
          <a:p>
            <a:pPr lvl="1"/>
            <a:endParaRPr lang="en-US" dirty="0"/>
          </a:p>
          <a:p>
            <a:r>
              <a:rPr lang="en-US" dirty="0"/>
              <a:t>This course is based on discussion and questions</a:t>
            </a:r>
          </a:p>
          <a:p>
            <a:pPr lvl="1"/>
            <a:r>
              <a:rPr lang="en-US" dirty="0"/>
              <a:t>Expect to attend classes, ask questions, and interact with others</a:t>
            </a:r>
          </a:p>
          <a:p>
            <a:pPr lvl="1"/>
            <a:r>
              <a:rPr lang="en-US" dirty="0"/>
              <a:t>You’re hopefully here because you want to be and want to learn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73A33-8C84-4154-9FD0-953F87046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30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B6A99-F718-47FD-8B86-C7F93E24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Branden’s take on the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A7C0A-D05D-432A-919E-8E463D3D7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features</a:t>
            </a:r>
          </a:p>
          <a:p>
            <a:pPr lvl="1"/>
            <a:r>
              <a:rPr lang="en-US" dirty="0"/>
              <a:t>Computation</a:t>
            </a:r>
          </a:p>
          <a:p>
            <a:pPr lvl="2"/>
            <a:r>
              <a:rPr lang="en-US" dirty="0"/>
              <a:t>Local to the device</a:t>
            </a:r>
          </a:p>
          <a:p>
            <a:pPr lvl="2"/>
            <a:r>
              <a:rPr lang="en-US" dirty="0"/>
              <a:t>With some capability for arbitrary compute and storage</a:t>
            </a:r>
          </a:p>
          <a:p>
            <a:pPr lvl="1"/>
            <a:r>
              <a:rPr lang="en-US" dirty="0"/>
              <a:t>Connectivity</a:t>
            </a:r>
          </a:p>
          <a:p>
            <a:pPr lvl="2"/>
            <a:r>
              <a:rPr lang="en-US" dirty="0"/>
              <a:t>Almost certainly wireless</a:t>
            </a:r>
          </a:p>
          <a:p>
            <a:pPr lvl="2"/>
            <a:r>
              <a:rPr lang="en-US" dirty="0"/>
              <a:t>Likely Internet, possibly local</a:t>
            </a:r>
          </a:p>
          <a:p>
            <a:pPr lvl="1"/>
            <a:r>
              <a:rPr lang="en-US" dirty="0"/>
              <a:t>Interaction</a:t>
            </a:r>
          </a:p>
          <a:p>
            <a:pPr lvl="2"/>
            <a:r>
              <a:rPr lang="en-US" dirty="0"/>
              <a:t>Sensing or Actuation</a:t>
            </a:r>
          </a:p>
          <a:p>
            <a:r>
              <a:rPr lang="en-US" dirty="0"/>
              <a:t>Secondary features</a:t>
            </a:r>
          </a:p>
          <a:p>
            <a:pPr lvl="1"/>
            <a:r>
              <a:rPr lang="en-US" dirty="0"/>
              <a:t>Low energy</a:t>
            </a:r>
          </a:p>
          <a:p>
            <a:pPr lvl="1"/>
            <a:r>
              <a:rPr lang="en-US" dirty="0"/>
              <a:t>(Relatively) Low cost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4D4AB-9B42-4A11-9C51-C96B6AC8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22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51E7-971E-F049-8C78-EF77A7A8C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 </a:t>
            </a:r>
            <a:r>
              <a:rPr lang="en-US" dirty="0" err="1"/>
              <a:t>Pannuto’s</a:t>
            </a:r>
            <a:r>
              <a:rPr lang="en-US" dirty="0"/>
              <a:t> take on the Internet of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BD21C-4131-A84C-806D-E43ED87E1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6" y="1143000"/>
            <a:ext cx="7454580" cy="5029200"/>
          </a:xfrm>
        </p:spPr>
        <p:txBody>
          <a:bodyPr/>
          <a:lstStyle/>
          <a:p>
            <a:r>
              <a:rPr lang="en-US" dirty="0"/>
              <a:t>His early grad school essays described the “last inch” problem</a:t>
            </a:r>
          </a:p>
          <a:p>
            <a:pPr lvl="1"/>
            <a:r>
              <a:rPr lang="en-US" dirty="0"/>
              <a:t>Now he often says “expanding the reach of digital world”</a:t>
            </a:r>
            <a:br>
              <a:rPr lang="en-US" dirty="0"/>
            </a:br>
            <a:endParaRPr lang="en-US" dirty="0"/>
          </a:p>
          <a:p>
            <a:r>
              <a:rPr lang="en-US" dirty="0"/>
              <a:t>For him, it is about ‘networked’ ‘things’</a:t>
            </a:r>
          </a:p>
          <a:p>
            <a:pPr lvl="1"/>
            <a:r>
              <a:rPr lang="en-US" dirty="0"/>
              <a:t>Which implicitly adds some computational capacity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B7632-7DBF-E24D-9A64-CE872676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21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90CDAB-EB58-4876-9A5B-0D65E397E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2538" y="1143000"/>
            <a:ext cx="31718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CDED32-B83C-428A-8D4F-0E94FD4689BA}"/>
              </a:ext>
            </a:extLst>
          </p:cNvPr>
          <p:cNvSpPr txBox="1"/>
          <p:nvPr/>
        </p:nvSpPr>
        <p:spPr>
          <a:xfrm>
            <a:off x="8273066" y="4458166"/>
            <a:ext cx="36307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Assistant Professor, UC San Diego</a:t>
            </a:r>
          </a:p>
          <a:p>
            <a:r>
              <a:rPr lang="en-US" dirty="0">
                <a:hlinkClick r:id="rId3"/>
              </a:rPr>
              <a:t>https://patpannuto.com/</a:t>
            </a:r>
            <a:endParaRPr lang="en-US" dirty="0"/>
          </a:p>
          <a:p>
            <a:endParaRPr lang="en-US" dirty="0"/>
          </a:p>
          <a:p>
            <a:r>
              <a:rPr lang="en-US" dirty="0"/>
              <a:t>He teaches a version of this course there, and we share materials back-and-forth!</a:t>
            </a:r>
          </a:p>
        </p:txBody>
      </p:sp>
    </p:spTree>
    <p:extLst>
      <p:ext uri="{BB962C8B-B14F-4D97-AF65-F5344CB8AC3E}">
        <p14:creationId xmlns:p14="http://schemas.microsoft.com/office/powerpoint/2010/main" val="2397035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FB12F08-2C4D-4C03-B1FB-47D411777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202" y="4057291"/>
            <a:ext cx="3829584" cy="25721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6D5863-216C-4A64-B931-C9D8C8F06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Warning: Internet of Crap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EC15E-A3CC-4777-A021-78C4E7136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68785C6-BB6B-4113-BCEB-2513AA866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2306" y="228600"/>
            <a:ext cx="3818088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0D93236-B483-464D-BE58-C80D267E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95" y="9144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567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24A0-93B5-40E8-9349-E57653AA7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Internet of Insecure Crap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977A4-8A9F-43F4-917F-2D0A2F3CF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229528"/>
            <a:ext cx="10972800" cy="194267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Mirai</a:t>
            </a:r>
            <a:r>
              <a:rPr lang="en-US" dirty="0"/>
              <a:t> botnet (2016)</a:t>
            </a:r>
          </a:p>
          <a:p>
            <a:r>
              <a:rPr lang="en-US" dirty="0"/>
              <a:t>Takes control of up to 600,000 insecure connected devices</a:t>
            </a:r>
          </a:p>
          <a:p>
            <a:pPr lvl="1"/>
            <a:r>
              <a:rPr lang="en-US" dirty="0"/>
              <a:t>IP-attached cameras, DVRs, routers, printers</a:t>
            </a:r>
          </a:p>
          <a:p>
            <a:r>
              <a:rPr lang="en-US" dirty="0"/>
              <a:t>Used to DoS websites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4A274-AB26-4EF1-A651-7287DD6F9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7EE6B-343A-4530-B103-13BA9C6D7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205134"/>
            <a:ext cx="10972799" cy="30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27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62BE5-2E13-4378-AA1B-5B1843ED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</a:t>
            </a:r>
            <a:r>
              <a:rPr lang="en-US" dirty="0" err="1"/>
              <a:t>xkcd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0DB23-274F-4949-9D79-CCB606FA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pic>
        <p:nvPicPr>
          <p:cNvPr id="1026" name="Picture 2" descr="Smart Home Security">
            <a:extLst>
              <a:ext uri="{FF2B5EF4-FFF2-40B4-BE49-F238E27FC236}">
                <a16:creationId xmlns:a16="http://schemas.microsoft.com/office/drawing/2014/main" id="{B0DE226A-DA89-4FB7-9AD1-781875B4E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0650" y="1076416"/>
            <a:ext cx="7575550" cy="509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A8905-E2BF-4ADD-B5B0-81983330F1D9}"/>
              </a:ext>
            </a:extLst>
          </p:cNvPr>
          <p:cNvSpPr txBox="1"/>
          <p:nvPr/>
        </p:nvSpPr>
        <p:spPr>
          <a:xfrm>
            <a:off x="607595" y="62600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https://xkcd.com/1966/</a:t>
            </a:r>
          </a:p>
        </p:txBody>
      </p:sp>
    </p:spTree>
    <p:extLst>
      <p:ext uri="{BB962C8B-B14F-4D97-AF65-F5344CB8AC3E}">
        <p14:creationId xmlns:p14="http://schemas.microsoft.com/office/powerpoint/2010/main" val="2428998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Internet of Things</a:t>
            </a:r>
          </a:p>
          <a:p>
            <a:pPr lvl="1"/>
            <a:endParaRPr lang="en-US" dirty="0"/>
          </a:p>
          <a:p>
            <a:r>
              <a:rPr lang="en-US" b="1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11981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B0487-EDA7-A025-B04B-24B8C123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A451A-45CE-46C7-A9E7-585C7B248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Embedded systems are devices containing computers that are used as a </a:t>
            </a:r>
            <a:r>
              <a:rPr lang="en-US" b="1" dirty="0"/>
              <a:t>device</a:t>
            </a:r>
            <a:r>
              <a:rPr lang="en-US" dirty="0"/>
              <a:t> rather than as a </a:t>
            </a:r>
            <a:r>
              <a:rPr lang="en-US" b="1" dirty="0"/>
              <a:t>computer</a:t>
            </a:r>
          </a:p>
          <a:p>
            <a:pPr lvl="1"/>
            <a:r>
              <a:rPr lang="en-US" dirty="0"/>
              <a:t>Computers are </a:t>
            </a:r>
            <a:r>
              <a:rPr lang="en-US" b="1" dirty="0"/>
              <a:t>embedded</a:t>
            </a:r>
            <a:r>
              <a:rPr lang="en-US" dirty="0"/>
              <a:t> into the device</a:t>
            </a:r>
          </a:p>
          <a:p>
            <a:pPr lvl="1"/>
            <a:endParaRPr lang="en-US" dirty="0"/>
          </a:p>
          <a:p>
            <a:r>
              <a:rPr lang="en-US" dirty="0"/>
              <a:t>Internet of Things devices are embedded devices</a:t>
            </a:r>
          </a:p>
          <a:p>
            <a:pPr lvl="1"/>
            <a:endParaRPr lang="en-US" dirty="0"/>
          </a:p>
          <a:p>
            <a:r>
              <a:rPr lang="en-US" dirty="0"/>
              <a:t>But there are embedded systems that are not IoT</a:t>
            </a:r>
          </a:p>
          <a:p>
            <a:pPr lvl="1"/>
            <a:r>
              <a:rPr lang="en-US" dirty="0"/>
              <a:t>Smart vehicles and Robotics</a:t>
            </a:r>
          </a:p>
          <a:p>
            <a:pPr lvl="1"/>
            <a:r>
              <a:rPr lang="en-US" dirty="0"/>
              <a:t>Personal devices</a:t>
            </a:r>
          </a:p>
          <a:p>
            <a:pPr lvl="1"/>
            <a:r>
              <a:rPr lang="en-US" dirty="0"/>
              <a:t>Security or management chips inside other devices (like laptops/smartphones)</a:t>
            </a:r>
          </a:p>
          <a:p>
            <a:pPr lvl="1"/>
            <a:endParaRPr lang="en-US" dirty="0"/>
          </a:p>
          <a:p>
            <a:r>
              <a:rPr lang="en-US" dirty="0"/>
              <a:t>Example: USB-C power brick has more compute than Apollo 11 did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073FB-609A-A591-97BE-44E3AA89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5F030-D9E4-B6C2-B3DF-EC9A6E1313EE}"/>
              </a:ext>
            </a:extLst>
          </p:cNvPr>
          <p:cNvSpPr txBox="1"/>
          <p:nvPr/>
        </p:nvSpPr>
        <p:spPr>
          <a:xfrm>
            <a:off x="607595" y="6172200"/>
            <a:ext cx="9206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https://forrestheller.com/Apollo-11-Computer-vs-USB-C-chargers.html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15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Microcontrollers drive most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Microcontroller: entire computer in a single chip</a:t>
            </a:r>
          </a:p>
          <a:p>
            <a:pPr lvl="1"/>
            <a:r>
              <a:rPr lang="en-US" dirty="0"/>
              <a:t>Processor</a:t>
            </a:r>
          </a:p>
          <a:p>
            <a:pPr lvl="1"/>
            <a:r>
              <a:rPr lang="en-US" dirty="0"/>
              <a:t>Working memory: SRAM (like RAM)</a:t>
            </a:r>
          </a:p>
          <a:p>
            <a:pPr lvl="1"/>
            <a:r>
              <a:rPr lang="en-US" dirty="0"/>
              <a:t>Nonvolatile memory: Flash (like SSD)</a:t>
            </a:r>
          </a:p>
          <a:p>
            <a:pPr lvl="1"/>
            <a:r>
              <a:rPr lang="en-US" dirty="0"/>
              <a:t>Peripherals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I/O pins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Analog Inputs and Outputs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Timers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Wireless radios</a:t>
            </a:r>
          </a:p>
          <a:p>
            <a:pPr lvl="2">
              <a:lnSpc>
                <a:spcPct val="100000"/>
              </a:lnSpc>
            </a:pPr>
            <a:r>
              <a:rPr lang="en-US" dirty="0"/>
              <a:t>Cryptography accelerators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Power management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654BB-2983-4092-A1A4-62A71CC2A5F4}"/>
              </a:ext>
            </a:extLst>
          </p:cNvPr>
          <p:cNvSpPr txBox="1"/>
          <p:nvPr/>
        </p:nvSpPr>
        <p:spPr>
          <a:xfrm>
            <a:off x="5702300" y="3166328"/>
            <a:ext cx="5878094" cy="2472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Buses</a:t>
            </a:r>
          </a:p>
          <a:p>
            <a:pPr marL="1657350" lvl="3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UART</a:t>
            </a:r>
          </a:p>
          <a:p>
            <a:pPr marL="1657350" lvl="3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I2C</a:t>
            </a:r>
          </a:p>
          <a:p>
            <a:pPr marL="1657350" lvl="3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SPI</a:t>
            </a:r>
          </a:p>
          <a:p>
            <a:pPr marL="1657350" lvl="3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USB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84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a microcontroller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very constrained computer</a:t>
            </a:r>
          </a:p>
          <a:p>
            <a:pPr lvl="1"/>
            <a:r>
              <a:rPr lang="en-US" dirty="0"/>
              <a:t>Simple processor</a:t>
            </a:r>
          </a:p>
          <a:p>
            <a:pPr lvl="2"/>
            <a:r>
              <a:rPr lang="en-US" dirty="0"/>
              <a:t>16 or 32 bits (usually 32-bit these days)</a:t>
            </a:r>
          </a:p>
          <a:p>
            <a:pPr lvl="2"/>
            <a:r>
              <a:rPr lang="en-US" dirty="0"/>
              <a:t>Processor speed in MHz</a:t>
            </a:r>
          </a:p>
          <a:p>
            <a:pPr lvl="2"/>
            <a:r>
              <a:rPr lang="en-US" dirty="0"/>
              <a:t>Single core, pipelined processor</a:t>
            </a:r>
          </a:p>
          <a:p>
            <a:pPr lvl="2"/>
            <a:r>
              <a:rPr lang="en-US" dirty="0"/>
              <a:t>No cache, or maybe a very small instruction cache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Memory measured in kB</a:t>
            </a:r>
          </a:p>
          <a:p>
            <a:pPr lvl="2"/>
            <a:r>
              <a:rPr lang="en-US" dirty="0"/>
              <a:t>Code executes right from read-only Flash (which is part of the address space)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Sometimes no OS support at all</a:t>
            </a:r>
          </a:p>
          <a:p>
            <a:pPr lvl="2"/>
            <a:r>
              <a:rPr lang="en-US" dirty="0"/>
              <a:t>“bare-metal” programming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79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0375A-F49F-188B-2634-975193823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Nordic nRF52840DK - BLE &amp;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B5F5E-B089-57EA-FBC6-B26D79C7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840946" cy="5029200"/>
          </a:xfrm>
        </p:spPr>
        <p:txBody>
          <a:bodyPr/>
          <a:lstStyle/>
          <a:p>
            <a:r>
              <a:rPr lang="en-US" dirty="0"/>
              <a:t>nRF52840 microcontroller dev kit</a:t>
            </a:r>
          </a:p>
          <a:p>
            <a:pPr lvl="1"/>
            <a:r>
              <a:rPr lang="en-US" dirty="0"/>
              <a:t>Microcontroller is the bottom chip</a:t>
            </a:r>
          </a:p>
          <a:p>
            <a:pPr lvl="1"/>
            <a:r>
              <a:rPr lang="en-US" dirty="0"/>
              <a:t>Everything else is just to program it, measure power, and connect to external things</a:t>
            </a:r>
          </a:p>
          <a:p>
            <a:pPr lvl="1"/>
            <a:endParaRPr lang="en-US" dirty="0"/>
          </a:p>
          <a:p>
            <a:r>
              <a:rPr lang="en-US" dirty="0"/>
              <a:t>nRF52840</a:t>
            </a:r>
          </a:p>
          <a:p>
            <a:pPr lvl="1"/>
            <a:r>
              <a:rPr lang="en-US" dirty="0"/>
              <a:t>64 MHz, 32-bit ARM Cortex-M4F</a:t>
            </a:r>
          </a:p>
          <a:p>
            <a:pPr lvl="1"/>
            <a:r>
              <a:rPr lang="en-US" dirty="0"/>
              <a:t>1 MB Flash, 256 KB RAM</a:t>
            </a:r>
          </a:p>
          <a:p>
            <a:pPr lvl="1"/>
            <a:r>
              <a:rPr lang="en-US" dirty="0"/>
              <a:t>A bunch of peripherals</a:t>
            </a:r>
          </a:p>
          <a:p>
            <a:pPr lvl="1"/>
            <a:r>
              <a:rPr lang="en-US" dirty="0"/>
              <a:t>Bluetooth Low Energy and 802.15.4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5FE94-3771-A253-1D83-3A27BFB28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59DC6-5E63-4ACF-FE3F-BE335AAB3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755" y="234195"/>
            <a:ext cx="2835639" cy="612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3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's plan for the return of r/place : r/Cosmere">
            <a:extLst>
              <a:ext uri="{FF2B5EF4-FFF2-40B4-BE49-F238E27FC236}">
                <a16:creationId xmlns:a16="http://schemas.microsoft.com/office/drawing/2014/main" id="{CD8CF414-1658-4589-C14E-5E9A04EB3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5207" y="3192439"/>
            <a:ext cx="1264691" cy="126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rents' Ultimate Guide to Twitch | Common Sense Media">
            <a:extLst>
              <a:ext uri="{FF2B5EF4-FFF2-40B4-BE49-F238E27FC236}">
                <a16:creationId xmlns:a16="http://schemas.microsoft.com/office/drawing/2014/main" id="{1ED15ED4-DC3C-48B0-AE15-7880A8DFD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1353" y="4788509"/>
            <a:ext cx="1583240" cy="94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8D8978-A2AA-46DE-B77F-0FF26CB8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Branden Ghena (he/him)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6B206-DCEC-45A2-8DC1-CFF880E41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Assistant Faculty of Instruction</a:t>
            </a:r>
          </a:p>
          <a:p>
            <a:r>
              <a:rPr lang="en-US" sz="2400" dirty="0"/>
              <a:t>Education</a:t>
            </a:r>
          </a:p>
          <a:p>
            <a:pPr lvl="1"/>
            <a:r>
              <a:rPr lang="en-US" sz="2000" dirty="0"/>
              <a:t>Undergrad: Michigan Tech</a:t>
            </a:r>
          </a:p>
          <a:p>
            <a:pPr lvl="1"/>
            <a:r>
              <a:rPr lang="en-US" sz="2000" dirty="0"/>
              <a:t>Master’s: University of Michigan</a:t>
            </a:r>
          </a:p>
          <a:p>
            <a:pPr lvl="1"/>
            <a:r>
              <a:rPr lang="en-US" sz="2000" dirty="0"/>
              <a:t>PhD: University of California, Berkeley</a:t>
            </a:r>
          </a:p>
          <a:p>
            <a:r>
              <a:rPr lang="en-US" sz="2400" dirty="0"/>
              <a:t>Research</a:t>
            </a:r>
          </a:p>
          <a:p>
            <a:pPr lvl="1"/>
            <a:r>
              <a:rPr lang="en-US" sz="2000" dirty="0"/>
              <a:t>Resource-constrained sensing systems</a:t>
            </a:r>
          </a:p>
          <a:p>
            <a:pPr lvl="1"/>
            <a:r>
              <a:rPr lang="en-US" sz="2000" dirty="0"/>
              <a:t>Low-energy wireless networks</a:t>
            </a:r>
          </a:p>
          <a:p>
            <a:pPr lvl="1"/>
            <a:r>
              <a:rPr lang="en-US" sz="2000" dirty="0"/>
              <a:t>Embedded operating systems</a:t>
            </a:r>
          </a:p>
          <a:p>
            <a:r>
              <a:rPr lang="en-US" sz="2400" dirty="0"/>
              <a:t>Teaching</a:t>
            </a:r>
          </a:p>
          <a:p>
            <a:pPr lvl="1"/>
            <a:r>
              <a:rPr lang="en-US" sz="2000" dirty="0"/>
              <a:t>Computer Systems</a:t>
            </a:r>
          </a:p>
          <a:p>
            <a:pPr lvl="2"/>
            <a:r>
              <a:rPr lang="en-US" sz="2000" dirty="0"/>
              <a:t>CS211: Fundamentals of Programming II</a:t>
            </a:r>
          </a:p>
          <a:p>
            <a:pPr lvl="2"/>
            <a:r>
              <a:rPr lang="en-US" sz="2000" dirty="0"/>
              <a:t>CS213: Intro to Computer Systems</a:t>
            </a:r>
          </a:p>
          <a:p>
            <a:pPr lvl="2"/>
            <a:r>
              <a:rPr lang="en-US" sz="2000" dirty="0"/>
              <a:t>CS343: Operating Systems</a:t>
            </a:r>
          </a:p>
          <a:p>
            <a:pPr lvl="2"/>
            <a:r>
              <a:rPr lang="en-US" sz="2000" dirty="0"/>
              <a:t>CE346: Microprocessor System Design</a:t>
            </a:r>
          </a:p>
          <a:p>
            <a:pPr lvl="2"/>
            <a:r>
              <a:rPr lang="en-US" sz="2000" dirty="0"/>
              <a:t>CS397: Wireless Protocols for the IoT</a:t>
            </a:r>
          </a:p>
        </p:txBody>
      </p:sp>
      <p:pic>
        <p:nvPicPr>
          <p:cNvPr id="6" name="Google Shape;146;g5c617d92c5_1_0">
            <a:extLst>
              <a:ext uri="{FF2B5EF4-FFF2-40B4-BE49-F238E27FC236}">
                <a16:creationId xmlns:a16="http://schemas.microsoft.com/office/drawing/2014/main" id="{D2DC6C1D-38E0-4B59-A83C-1DE9328E46DD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040" y="228600"/>
            <a:ext cx="2311192" cy="1477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g5c617d92c5_1_0">
            <a:extLst>
              <a:ext uri="{FF2B5EF4-FFF2-40B4-BE49-F238E27FC236}">
                <a16:creationId xmlns:a16="http://schemas.microsoft.com/office/drawing/2014/main" id="{0ED34F3A-FDD2-4273-925E-B2168437E6C3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2794" y="228600"/>
            <a:ext cx="2667600" cy="22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458F9-36F1-4269-A022-EE12427AE4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387" y="4157044"/>
            <a:ext cx="1588738" cy="894629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C0E3D32B-6636-4A01-97FE-11A7742C34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511"/>
          <a:stretch/>
        </p:blipFill>
        <p:spPr bwMode="auto">
          <a:xfrm>
            <a:off x="6585040" y="3417898"/>
            <a:ext cx="2879766" cy="17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30CCB7-5A4C-4C15-8F91-A1AB4EF52D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040" y="1884181"/>
            <a:ext cx="2514829" cy="13724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C013C8-3BEB-403D-AFFD-01F09B8CD6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456" y="5581404"/>
            <a:ext cx="2004413" cy="590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1059812-E4EE-49E5-BFE5-756752BF81F8}"/>
              </a:ext>
            </a:extLst>
          </p:cNvPr>
          <p:cNvSpPr txBox="1"/>
          <p:nvPr/>
        </p:nvSpPr>
        <p:spPr>
          <a:xfrm>
            <a:off x="10142118" y="2504335"/>
            <a:ext cx="158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Things I love</a:t>
            </a:r>
          </a:p>
        </p:txBody>
      </p:sp>
      <p:pic>
        <p:nvPicPr>
          <p:cNvPr id="1028" name="Picture 4" descr="Critical Role - Wikipedia">
            <a:extLst>
              <a:ext uri="{FF2B5EF4-FFF2-40B4-BE49-F238E27FC236}">
                <a16:creationId xmlns:a16="http://schemas.microsoft.com/office/drawing/2014/main" id="{E1DED63D-1BA6-26CA-8FEF-D51D189F5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1214" y="5465528"/>
            <a:ext cx="1146719" cy="11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8C150427-B83B-4115-B73A-4A663B32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040" y="5581404"/>
            <a:ext cx="590796" cy="5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2DA6C-9979-43F5-9EA0-3691FD54C3C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263" y="2923982"/>
            <a:ext cx="1590675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56589-585C-BC20-EFA7-98E9C8BA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912394" cy="365125"/>
          </a:xfrm>
        </p:spPr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86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13904-E67E-3E51-813F-541D28207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Heltec</a:t>
            </a:r>
            <a:r>
              <a:rPr lang="en-US" dirty="0"/>
              <a:t> WiFi LoRa 32 v3 - WiFi &amp; LoRa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9323E-90ED-C60A-4296-7A1A265E5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786" y="1143000"/>
            <a:ext cx="7304609" cy="5029200"/>
          </a:xfrm>
        </p:spPr>
        <p:txBody>
          <a:bodyPr/>
          <a:lstStyle/>
          <a:p>
            <a:r>
              <a:rPr lang="en-US" dirty="0"/>
              <a:t>ESP32 microcontroller</a:t>
            </a:r>
          </a:p>
          <a:p>
            <a:pPr lvl="1"/>
            <a:r>
              <a:rPr lang="en-US" dirty="0"/>
              <a:t>240 MHz, 32-bit custom architecture</a:t>
            </a:r>
          </a:p>
          <a:p>
            <a:pPr lvl="1"/>
            <a:r>
              <a:rPr lang="en-US" dirty="0"/>
              <a:t>384 kB Flash, 512 kB RAM</a:t>
            </a:r>
          </a:p>
          <a:p>
            <a:pPr lvl="1"/>
            <a:r>
              <a:rPr lang="en-US" dirty="0"/>
              <a:t>A bunch of peripherals</a:t>
            </a:r>
          </a:p>
          <a:p>
            <a:pPr lvl="1"/>
            <a:r>
              <a:rPr lang="en-US" dirty="0"/>
              <a:t>WiFi and Bluetooth Low Energy communication</a:t>
            </a:r>
          </a:p>
          <a:p>
            <a:pPr lvl="1"/>
            <a:endParaRPr lang="en-US" dirty="0"/>
          </a:p>
          <a:p>
            <a:r>
              <a:rPr lang="en-US" dirty="0"/>
              <a:t>SX1262</a:t>
            </a:r>
          </a:p>
          <a:p>
            <a:pPr lvl="1"/>
            <a:r>
              <a:rPr lang="en-US" dirty="0"/>
              <a:t>LoRa transceiver (connected over SPI)</a:t>
            </a:r>
          </a:p>
          <a:p>
            <a:endParaRPr lang="en-US" dirty="0"/>
          </a:p>
          <a:p>
            <a:r>
              <a:rPr lang="en-US" dirty="0"/>
              <a:t>OLED display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6E1A9-D76E-0AD3-3CD8-DE519FF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4CBEB33-4DD3-F060-F138-45899E12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1934" y="1227667"/>
            <a:ext cx="4453467" cy="445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467E62C-26C8-037A-4998-829321082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3067" y="1400176"/>
            <a:ext cx="3994260" cy="399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088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systems are programmed in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C++ also used</a:t>
            </a:r>
          </a:p>
          <a:p>
            <a:pPr lvl="1"/>
            <a:r>
              <a:rPr lang="en-US" dirty="0"/>
              <a:t>Occasionally assembly or other things (Rust, Lua, Python)</a:t>
            </a:r>
          </a:p>
          <a:p>
            <a:pPr lvl="1"/>
            <a:endParaRPr lang="en-US" dirty="0"/>
          </a:p>
          <a:p>
            <a:r>
              <a:rPr lang="en-US" dirty="0"/>
              <a:t>But even the few things C gives you aren’t necessarily available</a:t>
            </a:r>
          </a:p>
          <a:p>
            <a:pPr lvl="1"/>
            <a:r>
              <a:rPr lang="en-US" dirty="0"/>
              <a:t>Heap space possibly nonexistent</a:t>
            </a:r>
          </a:p>
          <a:p>
            <a:pPr lvl="2"/>
            <a:r>
              <a:rPr lang="en-US" dirty="0"/>
              <a:t>You have to choose some space in RAM to save as a heap</a:t>
            </a:r>
          </a:p>
          <a:p>
            <a:pPr lvl="2"/>
            <a:r>
              <a:rPr lang="en-US" dirty="0"/>
              <a:t>And then include the algorithm for allocating that memory</a:t>
            </a:r>
          </a:p>
          <a:p>
            <a:pPr lvl="2"/>
            <a:endParaRPr lang="en-US" dirty="0"/>
          </a:p>
          <a:p>
            <a:pPr lvl="1"/>
            <a:r>
              <a:rPr lang="en-US" dirty="0" err="1"/>
              <a:t>Printf</a:t>
            </a:r>
            <a:r>
              <a:rPr lang="en-US" dirty="0"/>
              <a:t> may be nonexistent too</a:t>
            </a:r>
          </a:p>
          <a:p>
            <a:pPr lvl="2"/>
            <a:r>
              <a:rPr lang="en-US" dirty="0"/>
              <a:t>There’s no STDIN/STDOUT/STDERR because there is no shell</a:t>
            </a:r>
          </a:p>
          <a:p>
            <a:pPr lvl="2"/>
            <a:r>
              <a:rPr lang="en-US" dirty="0"/>
              <a:t>Might be able to do serial output though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84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a multitude of embedded software systems</a:t>
            </a:r>
          </a:p>
          <a:p>
            <a:pPr lvl="1"/>
            <a:r>
              <a:rPr lang="en-US" dirty="0"/>
              <a:t>Every microcontroller vendor has their own</a:t>
            </a:r>
          </a:p>
          <a:p>
            <a:pPr lvl="1"/>
            <a:r>
              <a:rPr lang="en-US" dirty="0"/>
              <a:t>Popular platforms like Arduino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Embedded OSes</a:t>
            </a:r>
          </a:p>
          <a:p>
            <a:pPr lvl="1"/>
            <a:r>
              <a:rPr lang="en-US" dirty="0"/>
              <a:t>Contiki, Riot, Zephyr, </a:t>
            </a:r>
            <a:r>
              <a:rPr lang="en-US" dirty="0" err="1"/>
              <a:t>Mynewt</a:t>
            </a:r>
            <a:r>
              <a:rPr lang="en-US" dirty="0"/>
              <a:t>, </a:t>
            </a:r>
            <a:r>
              <a:rPr lang="en-US" dirty="0" err="1"/>
              <a:t>FreeRTOS</a:t>
            </a:r>
            <a:r>
              <a:rPr lang="en-US" dirty="0"/>
              <a:t>, Tock</a:t>
            </a:r>
          </a:p>
          <a:p>
            <a:pPr lvl="1"/>
            <a:endParaRPr lang="en-US" dirty="0"/>
          </a:p>
          <a:p>
            <a:r>
              <a:rPr lang="en-US" dirty="0"/>
              <a:t>nRF52840DK has support across all of these</a:t>
            </a:r>
          </a:p>
          <a:p>
            <a:r>
              <a:rPr lang="en-US" dirty="0"/>
              <a:t>WiFi LoRa 32 v3 should work with some</a:t>
            </a:r>
          </a:p>
          <a:p>
            <a:pPr lvl="1"/>
            <a:r>
              <a:rPr lang="en-US" dirty="0"/>
              <a:t>Best support likely in Arduino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74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Internet of Things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b="1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0643162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139A-5C22-2A7F-0E98-D947A8235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FA7B8-CAE3-3CBD-6E21-E4ADABFED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Instructor: Me!</a:t>
            </a:r>
          </a:p>
          <a:p>
            <a:pPr lvl="1"/>
            <a:endParaRPr lang="en-US" dirty="0"/>
          </a:p>
          <a:p>
            <a:r>
              <a:rPr lang="en-US" dirty="0"/>
              <a:t>PM: Liam Patterson</a:t>
            </a:r>
          </a:p>
          <a:p>
            <a:pPr lvl="1"/>
            <a:r>
              <a:rPr lang="en-US" dirty="0"/>
              <a:t>Took the class last year</a:t>
            </a:r>
          </a:p>
          <a:p>
            <a:pPr lvl="1"/>
            <a:r>
              <a:rPr lang="en-US" dirty="0"/>
              <a:t>Deep systems experience</a:t>
            </a:r>
          </a:p>
          <a:p>
            <a:endParaRPr lang="en-US" dirty="0"/>
          </a:p>
          <a:p>
            <a:r>
              <a:rPr lang="en-US" dirty="0"/>
              <a:t>We’ll have weekly office hours to support you all</a:t>
            </a:r>
          </a:p>
          <a:p>
            <a:pPr lvl="1"/>
            <a:r>
              <a:rPr lang="en-US" dirty="0"/>
              <a:t>Schedule posted soon</a:t>
            </a:r>
          </a:p>
          <a:p>
            <a:pPr lvl="1"/>
            <a:r>
              <a:rPr lang="en-US" dirty="0"/>
              <a:t>Plan: big chunk on Fridays as a pseudo-lab session (1-5pm tentatively)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9881B-0C03-58F1-B376-A59E1D11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9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ED3E-5B9A-44ED-8E3C-6D2A9F89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0E40F-D094-433D-ACE9-55F99A08B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Class and office hours are always an option!</a:t>
            </a:r>
          </a:p>
          <a:p>
            <a:pPr lvl="1"/>
            <a:r>
              <a:rPr lang="en-US" dirty="0"/>
              <a:t>Office hours by demand. I promise to meet!!</a:t>
            </a:r>
          </a:p>
          <a:p>
            <a:pPr lvl="1"/>
            <a:endParaRPr lang="en-US" dirty="0"/>
          </a:p>
          <a:p>
            <a:r>
              <a:rPr lang="en-US" dirty="0"/>
              <a:t>Piazza: (similar to </a:t>
            </a:r>
            <a:r>
              <a:rPr lang="en-US" dirty="0" err="1"/>
              <a:t>Campuswire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Post questions</a:t>
            </a:r>
          </a:p>
          <a:p>
            <a:pPr lvl="1"/>
            <a:r>
              <a:rPr lang="en-US" dirty="0"/>
              <a:t>Answer each other’s questions</a:t>
            </a:r>
          </a:p>
          <a:p>
            <a:pPr lvl="1"/>
            <a:r>
              <a:rPr lang="en-US" dirty="0"/>
              <a:t>Find lab partners</a:t>
            </a:r>
          </a:p>
          <a:p>
            <a:pPr lvl="1"/>
            <a:r>
              <a:rPr lang="en-US" dirty="0"/>
              <a:t>Information from the course staff</a:t>
            </a:r>
          </a:p>
          <a:p>
            <a:pPr lvl="1"/>
            <a:r>
              <a:rPr lang="en-US" dirty="0"/>
              <a:t>Post private info just to course staff</a:t>
            </a:r>
          </a:p>
          <a:p>
            <a:pPr lvl="1"/>
            <a:endParaRPr lang="en-US" dirty="0"/>
          </a:p>
          <a:p>
            <a:r>
              <a:rPr lang="en-US" dirty="0"/>
              <a:t>Please do not email me! Post to Piazza instead!</a:t>
            </a:r>
          </a:p>
          <a:p>
            <a:pPr lvl="1"/>
            <a:r>
              <a:rPr lang="en-US" dirty="0"/>
              <a:t>Let me know if you don’t have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A8325-A71A-4B56-B760-217371E3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50% Lab projects - hands-on semi-guided activities</a:t>
            </a:r>
          </a:p>
          <a:p>
            <a:pPr lvl="1"/>
            <a:r>
              <a:rPr lang="en-US" dirty="0"/>
              <a:t>Likely 5 of these, divided equally</a:t>
            </a:r>
          </a:p>
          <a:p>
            <a:pPr lvl="1"/>
            <a:r>
              <a:rPr lang="en-US" dirty="0"/>
              <a:t>Small groups of three students (except for the first one)</a:t>
            </a:r>
          </a:p>
          <a:p>
            <a:pPr lvl="1"/>
            <a:endParaRPr lang="en-US" dirty="0"/>
          </a:p>
          <a:p>
            <a:r>
              <a:rPr lang="en-US" dirty="0"/>
              <a:t>25% </a:t>
            </a:r>
            <a:r>
              <a:rPr lang="en-US" dirty="0" err="1"/>
              <a:t>Homeworks</a:t>
            </a:r>
            <a:r>
              <a:rPr lang="en-US" dirty="0"/>
              <a:t> - pencil-on-paper practice</a:t>
            </a:r>
          </a:p>
          <a:p>
            <a:pPr lvl="1"/>
            <a:r>
              <a:rPr lang="en-US" dirty="0"/>
              <a:t>Likely 4 of these, with the last worth double</a:t>
            </a:r>
          </a:p>
          <a:p>
            <a:pPr lvl="1"/>
            <a:r>
              <a:rPr lang="en-US" dirty="0"/>
              <a:t>Individual work</a:t>
            </a:r>
          </a:p>
          <a:p>
            <a:pPr lvl="1"/>
            <a:endParaRPr lang="en-US" dirty="0"/>
          </a:p>
          <a:p>
            <a:r>
              <a:rPr lang="en-US" dirty="0"/>
              <a:t>25% Final design project - paper writeup</a:t>
            </a:r>
          </a:p>
          <a:p>
            <a:pPr lvl="1"/>
            <a:r>
              <a:rPr lang="en-US" dirty="0"/>
              <a:t>One of these due during exam week</a:t>
            </a:r>
          </a:p>
          <a:p>
            <a:pPr lvl="1"/>
            <a:r>
              <a:rPr lang="en-US" dirty="0"/>
              <a:t>Individual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16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A8822-55F2-4524-A299-60C5643F2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16B67-3C13-44B6-B893-7D3C5F1C9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Practice interacting with and considering networks</a:t>
            </a:r>
          </a:p>
          <a:p>
            <a:pPr lvl="1"/>
            <a:endParaRPr lang="en-US" dirty="0"/>
          </a:p>
          <a:p>
            <a:r>
              <a:rPr lang="en-US" dirty="0"/>
              <a:t>Group work (teams of three)</a:t>
            </a:r>
          </a:p>
          <a:p>
            <a:pPr lvl="1"/>
            <a:endParaRPr lang="en-US" dirty="0"/>
          </a:p>
          <a:p>
            <a:r>
              <a:rPr lang="en-US" dirty="0"/>
              <a:t>Should all include real hardware and real wireless communication</a:t>
            </a:r>
          </a:p>
          <a:p>
            <a:pPr lvl="1"/>
            <a:r>
              <a:rPr lang="en-US" dirty="0"/>
              <a:t>Wireshark</a:t>
            </a:r>
          </a:p>
          <a:p>
            <a:pPr lvl="1"/>
            <a:r>
              <a:rPr lang="en-US" dirty="0"/>
              <a:t>Bluetooth</a:t>
            </a:r>
          </a:p>
          <a:p>
            <a:pPr lvl="1"/>
            <a:r>
              <a:rPr lang="en-US" dirty="0"/>
              <a:t>Thread</a:t>
            </a:r>
          </a:p>
          <a:p>
            <a:pPr lvl="1"/>
            <a:r>
              <a:rPr lang="en-US" dirty="0"/>
              <a:t>WiFi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71143-24BC-446D-8E4D-483F3030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56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354B8-DAB0-0323-4CD4-990ADCC7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Homeworks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FA880-6D4B-B909-AB0B-9A7E9C37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Analysis, designing, calculating</a:t>
            </a:r>
          </a:p>
          <a:p>
            <a:pPr lvl="1"/>
            <a:r>
              <a:rPr lang="en-US" dirty="0"/>
              <a:t>Background</a:t>
            </a:r>
          </a:p>
          <a:p>
            <a:pPr lvl="1"/>
            <a:r>
              <a:rPr lang="en-US" dirty="0"/>
              <a:t>BLE packets</a:t>
            </a:r>
          </a:p>
          <a:p>
            <a:pPr lvl="1"/>
            <a:r>
              <a:rPr lang="en-US" dirty="0"/>
              <a:t>Matter</a:t>
            </a:r>
          </a:p>
          <a:p>
            <a:pPr lvl="1"/>
            <a:r>
              <a:rPr lang="en-US" dirty="0"/>
              <a:t>Cellular (worth double)</a:t>
            </a:r>
          </a:p>
          <a:p>
            <a:pPr lvl="1"/>
            <a:endParaRPr lang="en-US" dirty="0"/>
          </a:p>
          <a:p>
            <a:r>
              <a:rPr lang="en-US" dirty="0"/>
              <a:t>Usually take the form of some details on paper and you looking stuff up on your own</a:t>
            </a:r>
          </a:p>
          <a:p>
            <a:pPr lvl="1"/>
            <a:r>
              <a:rPr lang="en-US" dirty="0"/>
              <a:t>Looking through wireless specifications and searching on the internet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94BC5-B79D-8F2B-6908-A4DC6419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13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62EDB-A279-44F2-8EA3-5E07A6DF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design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5EFD5-37BE-48FC-AB07-517CFE173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Design a communication plan for an application of your choice</a:t>
            </a:r>
          </a:p>
          <a:p>
            <a:pPr lvl="1"/>
            <a:endParaRPr lang="en-US" dirty="0"/>
          </a:p>
          <a:p>
            <a:r>
              <a:rPr lang="en-US" dirty="0"/>
              <a:t>Explain application and determine what its constraints are</a:t>
            </a:r>
          </a:p>
          <a:p>
            <a:pPr lvl="1"/>
            <a:r>
              <a:rPr lang="en-US" dirty="0"/>
              <a:t>Cost, power, scale, data, reliability</a:t>
            </a:r>
          </a:p>
          <a:p>
            <a:pPr lvl="1"/>
            <a:endParaRPr lang="en-US" dirty="0"/>
          </a:p>
          <a:p>
            <a:r>
              <a:rPr lang="en-US" dirty="0"/>
              <a:t>Actually think through how it will work, citing real-world capabilities</a:t>
            </a:r>
          </a:p>
          <a:p>
            <a:pPr lvl="1"/>
            <a:r>
              <a:rPr lang="en-US" dirty="0"/>
              <a:t>Research and cite data you find</a:t>
            </a:r>
          </a:p>
          <a:p>
            <a:pPr lvl="1"/>
            <a:r>
              <a:rPr lang="en-US" dirty="0"/>
              <a:t>Explain and consider tradeoffs</a:t>
            </a:r>
          </a:p>
          <a:p>
            <a:pPr lvl="1"/>
            <a:endParaRPr lang="en-US" dirty="0"/>
          </a:p>
          <a:p>
            <a:r>
              <a:rPr lang="en-US" dirty="0"/>
              <a:t>This is the “final project” for the course</a:t>
            </a:r>
          </a:p>
          <a:p>
            <a:pPr lvl="1"/>
            <a:r>
              <a:rPr lang="en-US" dirty="0"/>
              <a:t>Design rather than real hardware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B5F14-231E-44D3-9FB1-645AC4BC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83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Undergraduate: satellite radios and computers </a:t>
            </a:r>
          </a:p>
        </p:txBody>
      </p:sp>
      <p:pic>
        <p:nvPicPr>
          <p:cNvPr id="6" name="Content Placeholder 5" descr="A person standing in front of a machine&#10;&#10;Description automatically generated with low confidence">
            <a:extLst>
              <a:ext uri="{FF2B5EF4-FFF2-40B4-BE49-F238E27FC236}">
                <a16:creationId xmlns:a16="http://schemas.microsoft.com/office/drawing/2014/main" id="{D66DCE0E-E28D-43F4-9AA2-8FF074445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595" y="3554330"/>
            <a:ext cx="3235356" cy="27757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</a:t>
            </a:fld>
            <a:endParaRPr lang="en-US"/>
          </a:p>
        </p:txBody>
      </p:sp>
      <p:pic>
        <p:nvPicPr>
          <p:cNvPr id="7" name="Google Shape;156;g5c617d92c5_1_24">
            <a:extLst>
              <a:ext uri="{FF2B5EF4-FFF2-40B4-BE49-F238E27FC236}">
                <a16:creationId xmlns:a16="http://schemas.microsoft.com/office/drawing/2014/main" id="{ABE52BC4-8C48-48D2-8BD8-B2CD46A26765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100" y="914400"/>
            <a:ext cx="3641275" cy="52798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8;g5c617d92c5_1_24">
            <a:extLst>
              <a:ext uri="{FF2B5EF4-FFF2-40B4-BE49-F238E27FC236}">
                <a16:creationId xmlns:a16="http://schemas.microsoft.com/office/drawing/2014/main" id="{D6C687FD-B467-43A1-B85B-2BD29F58FE63}"/>
              </a:ext>
            </a:extLst>
          </p:cNvPr>
          <p:cNvSpPr/>
          <p:nvPr/>
        </p:nvSpPr>
        <p:spPr>
          <a:xfrm>
            <a:off x="7362100" y="4244580"/>
            <a:ext cx="1546778" cy="1435332"/>
          </a:xfrm>
          <a:prstGeom prst="ellipse">
            <a:avLst/>
          </a:prstGeom>
          <a:noFill/>
          <a:ln w="1143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E5CCC-F4D2-4D3C-B215-3AC0B6CEB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95" y="1052821"/>
            <a:ext cx="5698687" cy="237617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608A25-C87F-452A-BB14-DE2922272F07}"/>
              </a:ext>
            </a:extLst>
          </p:cNvPr>
          <p:cNvSpPr txBox="1">
            <a:spLocks/>
          </p:cNvSpPr>
          <p:nvPr/>
        </p:nvSpPr>
        <p:spPr>
          <a:xfrm>
            <a:off x="4279900" y="3796020"/>
            <a:ext cx="2759182" cy="2376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the heck are you supposed to learn this stuff?</a:t>
            </a:r>
          </a:p>
        </p:txBody>
      </p:sp>
    </p:spTree>
    <p:extLst>
      <p:ext uri="{BB962C8B-B14F-4D97-AF65-F5344CB8AC3E}">
        <p14:creationId xmlns:p14="http://schemas.microsoft.com/office/powerpoint/2010/main" val="668928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227E3-650B-5C33-8F21-8855512DD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upper-level, special-topics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B3FE5-3C74-8A70-8D86-B2F66C7C4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Something this class does </a:t>
            </a:r>
            <a:r>
              <a:rPr lang="en-US" b="1" dirty="0"/>
              <a:t>not</a:t>
            </a:r>
            <a:r>
              <a:rPr lang="en-US" dirty="0"/>
              <a:t> include is exams or quizzes</a:t>
            </a:r>
          </a:p>
          <a:p>
            <a:endParaRPr lang="en-US" dirty="0"/>
          </a:p>
          <a:p>
            <a:r>
              <a:rPr lang="en-US" dirty="0"/>
              <a:t>The point is to be here because you’re actually interested in the material</a:t>
            </a:r>
          </a:p>
          <a:p>
            <a:pPr lvl="1"/>
            <a:r>
              <a:rPr lang="en-US" dirty="0"/>
              <a:t>Come to lecture and discuss ideas with us</a:t>
            </a:r>
          </a:p>
          <a:p>
            <a:pPr lvl="1"/>
            <a:r>
              <a:rPr lang="en-US" dirty="0"/>
              <a:t>You don’t have to take notes, just focus on actually understanding stuff</a:t>
            </a:r>
          </a:p>
          <a:p>
            <a:pPr lvl="1"/>
            <a:endParaRPr lang="en-US" dirty="0"/>
          </a:p>
          <a:p>
            <a:r>
              <a:rPr lang="en-US" dirty="0"/>
              <a:t>You can help guide the course</a:t>
            </a:r>
          </a:p>
          <a:p>
            <a:pPr lvl="1"/>
            <a:r>
              <a:rPr lang="en-US" dirty="0"/>
              <a:t>It’s okay to derail lecture (sometimes) with interesting tangents</a:t>
            </a:r>
          </a:p>
          <a:p>
            <a:pPr lvl="1"/>
            <a:r>
              <a:rPr lang="en-US" dirty="0"/>
              <a:t>I’m happy to add material on other topics if you ask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E2C39-7029-2495-2966-3D78B697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5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77CB7-A384-A2A8-6B8F-0E43F0BA3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4EFEA-5385-B1FA-947F-84523EB28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8256" y="5230295"/>
            <a:ext cx="10715060" cy="946673"/>
          </a:xfrm>
        </p:spPr>
        <p:txBody>
          <a:bodyPr>
            <a:normAutofit/>
          </a:bodyPr>
          <a:lstStyle/>
          <a:p>
            <a:r>
              <a:rPr lang="en-US" sz="2160" dirty="0"/>
              <a:t>Figure stuff out on your own! (or with a group)</a:t>
            </a:r>
          </a:p>
          <a:p>
            <a:r>
              <a:rPr lang="en-US" sz="2160" dirty="0"/>
              <a:t>Goal is to help prepare you to engineer projects in the real world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2A2BD-542C-BBD1-2893-69446729F2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4838DB8A-02ED-88BE-1729-A6856CB10EED}"/>
              </a:ext>
            </a:extLst>
          </p:cNvPr>
          <p:cNvSpPr/>
          <p:nvPr/>
        </p:nvSpPr>
        <p:spPr>
          <a:xfrm>
            <a:off x="1710415" y="2047501"/>
            <a:ext cx="9117605" cy="115384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 dirty="0"/>
              <a:t>Computing course structure and guidance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76926-BC78-3801-8194-56DB86CBB3B5}"/>
              </a:ext>
            </a:extLst>
          </p:cNvPr>
          <p:cNvSpPr txBox="1"/>
          <p:nvPr/>
        </p:nvSpPr>
        <p:spPr>
          <a:xfrm>
            <a:off x="905538" y="1304197"/>
            <a:ext cx="3591496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/>
              <a:t>Very curated and structured</a:t>
            </a:r>
          </a:p>
          <a:p>
            <a:r>
              <a:rPr lang="en-US" sz="2160" dirty="0"/>
              <a:t>(e.g. CS111)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56C908-D893-8B31-80ED-0FE23B218E1F}"/>
              </a:ext>
            </a:extLst>
          </p:cNvPr>
          <p:cNvSpPr txBox="1"/>
          <p:nvPr/>
        </p:nvSpPr>
        <p:spPr>
          <a:xfrm>
            <a:off x="9275486" y="1200680"/>
            <a:ext cx="2367507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Real world project at a job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BA022-F2CC-9EB2-1C92-962C3A164301}"/>
              </a:ext>
            </a:extLst>
          </p:cNvPr>
          <p:cNvSpPr txBox="1"/>
          <p:nvPr/>
        </p:nvSpPr>
        <p:spPr>
          <a:xfrm>
            <a:off x="4139643" y="3028794"/>
            <a:ext cx="1173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autograder</a:t>
            </a:r>
            <a:endParaRPr lang="en-US" sz="216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B86A50-7BFD-EA81-DE1A-EFF7F4386616}"/>
              </a:ext>
            </a:extLst>
          </p:cNvPr>
          <p:cNvSpPr txBox="1"/>
          <p:nvPr/>
        </p:nvSpPr>
        <p:spPr>
          <a:xfrm>
            <a:off x="1843386" y="3213461"/>
            <a:ext cx="1715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detailed programming assignments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BFEB3-09FA-51E8-14DE-C0ABB2F05854}"/>
              </a:ext>
            </a:extLst>
          </p:cNvPr>
          <p:cNvSpPr txBox="1"/>
          <p:nvPr/>
        </p:nvSpPr>
        <p:spPr>
          <a:xfrm>
            <a:off x="5029861" y="3705945"/>
            <a:ext cx="1066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course-specific libraries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292A8E-8F68-0164-E992-9A3DEA1AF981}"/>
              </a:ext>
            </a:extLst>
          </p:cNvPr>
          <p:cNvSpPr txBox="1"/>
          <p:nvPr/>
        </p:nvSpPr>
        <p:spPr>
          <a:xfrm>
            <a:off x="3349763" y="3880662"/>
            <a:ext cx="1677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full provided documentation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7F1559-32B9-77AE-3336-0C2EE1A880C2}"/>
              </a:ext>
            </a:extLst>
          </p:cNvPr>
          <p:cNvSpPr txBox="1"/>
          <p:nvPr/>
        </p:nvSpPr>
        <p:spPr>
          <a:xfrm>
            <a:off x="9620432" y="3329422"/>
            <a:ext cx="167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defining requirements and milestones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B748CF-52E7-5895-C0E1-402E86B535D4}"/>
              </a:ext>
            </a:extLst>
          </p:cNvPr>
          <p:cNvSpPr txBox="1"/>
          <p:nvPr/>
        </p:nvSpPr>
        <p:spPr>
          <a:xfrm>
            <a:off x="7083618" y="2954486"/>
            <a:ext cx="1677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online documentation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4E71EA-CA68-7AA9-1D9C-478F31A8DC9C}"/>
              </a:ext>
            </a:extLst>
          </p:cNvPr>
          <p:cNvSpPr txBox="1"/>
          <p:nvPr/>
        </p:nvSpPr>
        <p:spPr>
          <a:xfrm>
            <a:off x="6533756" y="3743686"/>
            <a:ext cx="1677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multiple solutions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38EDD4-41BB-BFB1-651D-76CB79DFECB0}"/>
              </a:ext>
            </a:extLst>
          </p:cNvPr>
          <p:cNvSpPr txBox="1"/>
          <p:nvPr/>
        </p:nvSpPr>
        <p:spPr>
          <a:xfrm>
            <a:off x="7810320" y="3888581"/>
            <a:ext cx="1677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real-world software stacks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CD06F58E-1746-D15F-3EBE-D794C5E95AE4}"/>
              </a:ext>
            </a:extLst>
          </p:cNvPr>
          <p:cNvSpPr/>
          <p:nvPr/>
        </p:nvSpPr>
        <p:spPr>
          <a:xfrm>
            <a:off x="8178835" y="837101"/>
            <a:ext cx="402095" cy="1436645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33838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796CC-0942-9F01-C66C-4CCC4F543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American Total Solar Eclipse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D1856-0AC6-6D94-934E-C5038550F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221514" cy="4683034"/>
          </a:xfrm>
        </p:spPr>
        <p:txBody>
          <a:bodyPr>
            <a:normAutofit/>
          </a:bodyPr>
          <a:lstStyle/>
          <a:p>
            <a:r>
              <a:rPr lang="en-US" dirty="0"/>
              <a:t>Roughly 2:00 pm Central in</a:t>
            </a:r>
            <a:br>
              <a:rPr lang="en-US" dirty="0"/>
            </a:br>
            <a:r>
              <a:rPr lang="en-US" dirty="0"/>
              <a:t>southern Illinois/Indiana</a:t>
            </a:r>
          </a:p>
          <a:p>
            <a:pPr lvl="1"/>
            <a:r>
              <a:rPr lang="en-US" dirty="0"/>
              <a:t>3.5 minutes of total solar eclipse</a:t>
            </a:r>
          </a:p>
          <a:p>
            <a:pPr lvl="1"/>
            <a:endParaRPr lang="en-US" dirty="0"/>
          </a:p>
          <a:p>
            <a:r>
              <a:rPr lang="en-US" dirty="0"/>
              <a:t>Get yourself to 100% eclipse</a:t>
            </a:r>
          </a:p>
          <a:p>
            <a:pPr lvl="1"/>
            <a:r>
              <a:rPr lang="en-US" dirty="0"/>
              <a:t>99% was “oh that’s kind of neat”</a:t>
            </a:r>
          </a:p>
          <a:p>
            <a:pPr lvl="1"/>
            <a:r>
              <a:rPr lang="en-US" dirty="0"/>
              <a:t>100% was “the coolest thing I’ve</a:t>
            </a:r>
            <a:br>
              <a:rPr lang="en-US" dirty="0"/>
            </a:br>
            <a:r>
              <a:rPr lang="en-US" dirty="0"/>
              <a:t>ever seen in my entire life”</a:t>
            </a:r>
          </a:p>
          <a:p>
            <a:pPr lvl="1"/>
            <a:endParaRPr lang="en-US" dirty="0"/>
          </a:p>
          <a:p>
            <a:r>
              <a:rPr lang="en-US" dirty="0"/>
              <a:t>Skip class, find a car, go see it (4-5 hour drive)</a:t>
            </a:r>
          </a:p>
          <a:p>
            <a:pPr lvl="1"/>
            <a:r>
              <a:rPr lang="en-US" dirty="0"/>
              <a:t>Next opportunity is 2044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7682F-07C0-1DBE-A7F4-54B9668A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7E8C71-2A31-2D60-2F6E-EC9BC8B53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0" r="9559"/>
          <a:stretch/>
        </p:blipFill>
        <p:spPr bwMode="auto">
          <a:xfrm>
            <a:off x="7106193" y="228600"/>
            <a:ext cx="4990013" cy="442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D8DA70-624C-9661-90BC-B76584B00651}"/>
              </a:ext>
            </a:extLst>
          </p:cNvPr>
          <p:cNvSpPr txBox="1"/>
          <p:nvPr/>
        </p:nvSpPr>
        <p:spPr>
          <a:xfrm>
            <a:off x="607595" y="6169580"/>
            <a:ext cx="8095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https://science.nasa.gov/eclipses/future-eclipses/eclipse-2024/where-when/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9B133B-9CDB-9D1E-ACF5-CFA9E5280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3776" y="3516952"/>
            <a:ext cx="3037298" cy="311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18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820F9-DA05-4B99-A5BC-EF45B7FCD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 of a lecture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7CB7A-0E40-414F-8241-3FEBAEDCE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sp>
        <p:nvSpPr>
          <p:cNvPr id="5" name="Google Shape;442;p28">
            <a:extLst>
              <a:ext uri="{FF2B5EF4-FFF2-40B4-BE49-F238E27FC236}">
                <a16:creationId xmlns:a16="http://schemas.microsoft.com/office/drawing/2014/main" id="{0AC0A0D0-F875-48BD-9D33-2A3E13C839FE}"/>
              </a:ext>
            </a:extLst>
          </p:cNvPr>
          <p:cNvSpPr txBox="1"/>
          <p:nvPr/>
        </p:nvSpPr>
        <p:spPr>
          <a:xfrm rot="-5400000">
            <a:off x="1787975" y="3073249"/>
            <a:ext cx="1814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Attention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43;p28">
            <a:extLst>
              <a:ext uri="{FF2B5EF4-FFF2-40B4-BE49-F238E27FC236}">
                <a16:creationId xmlns:a16="http://schemas.microsoft.com/office/drawing/2014/main" id="{756FFEF1-FC0C-40C1-B4A3-352D7D6842E5}"/>
              </a:ext>
            </a:extLst>
          </p:cNvPr>
          <p:cNvSpPr txBox="1"/>
          <p:nvPr/>
        </p:nvSpPr>
        <p:spPr>
          <a:xfrm>
            <a:off x="4345328" y="5130224"/>
            <a:ext cx="2703384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(minutes)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Google Shape;444;p28">
            <a:extLst>
              <a:ext uri="{FF2B5EF4-FFF2-40B4-BE49-F238E27FC236}">
                <a16:creationId xmlns:a16="http://schemas.microsoft.com/office/drawing/2014/main" id="{A96B2BF7-6805-4FF3-885C-11474EE622F2}"/>
              </a:ext>
            </a:extLst>
          </p:cNvPr>
          <p:cNvCxnSpPr/>
          <p:nvPr/>
        </p:nvCxnSpPr>
        <p:spPr>
          <a:xfrm rot="-5400000">
            <a:off x="1610594" y="3022024"/>
            <a:ext cx="3031066" cy="158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8" name="Google Shape;445;p28">
            <a:extLst>
              <a:ext uri="{FF2B5EF4-FFF2-40B4-BE49-F238E27FC236}">
                <a16:creationId xmlns:a16="http://schemas.microsoft.com/office/drawing/2014/main" id="{965AFD12-0DC9-4322-9897-6414166F32A1}"/>
              </a:ext>
            </a:extLst>
          </p:cNvPr>
          <p:cNvCxnSpPr/>
          <p:nvPr/>
        </p:nvCxnSpPr>
        <p:spPr>
          <a:xfrm rot="10800000" flipH="1">
            <a:off x="3125333" y="4520624"/>
            <a:ext cx="5893594" cy="1772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9" name="Google Shape;446;p28">
            <a:extLst>
              <a:ext uri="{FF2B5EF4-FFF2-40B4-BE49-F238E27FC236}">
                <a16:creationId xmlns:a16="http://schemas.microsoft.com/office/drawing/2014/main" id="{9DFBF7D9-559C-404A-B6AA-C568C9EEF8D3}"/>
              </a:ext>
            </a:extLst>
          </p:cNvPr>
          <p:cNvSpPr txBox="1"/>
          <p:nvPr/>
        </p:nvSpPr>
        <p:spPr>
          <a:xfrm>
            <a:off x="3075328" y="4503694"/>
            <a:ext cx="392656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47;p28">
            <a:extLst>
              <a:ext uri="{FF2B5EF4-FFF2-40B4-BE49-F238E27FC236}">
                <a16:creationId xmlns:a16="http://schemas.microsoft.com/office/drawing/2014/main" id="{8C63B879-60AF-4618-BA7A-DA4029611F1E}"/>
              </a:ext>
            </a:extLst>
          </p:cNvPr>
          <p:cNvSpPr txBox="1"/>
          <p:nvPr/>
        </p:nvSpPr>
        <p:spPr>
          <a:xfrm>
            <a:off x="4192928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48;p28">
            <a:extLst>
              <a:ext uri="{FF2B5EF4-FFF2-40B4-BE49-F238E27FC236}">
                <a16:creationId xmlns:a16="http://schemas.microsoft.com/office/drawing/2014/main" id="{C600BC4B-2DCC-4777-BE75-CE7469F51046}"/>
              </a:ext>
            </a:extLst>
          </p:cNvPr>
          <p:cNvSpPr txBox="1"/>
          <p:nvPr/>
        </p:nvSpPr>
        <p:spPr>
          <a:xfrm>
            <a:off x="48194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49;p28">
            <a:extLst>
              <a:ext uri="{FF2B5EF4-FFF2-40B4-BE49-F238E27FC236}">
                <a16:creationId xmlns:a16="http://schemas.microsoft.com/office/drawing/2014/main" id="{11DFBA70-578D-4FA1-BF59-90C2E9918BF0}"/>
              </a:ext>
            </a:extLst>
          </p:cNvPr>
          <p:cNvSpPr txBox="1"/>
          <p:nvPr/>
        </p:nvSpPr>
        <p:spPr>
          <a:xfrm>
            <a:off x="6191061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50;p28">
            <a:extLst>
              <a:ext uri="{FF2B5EF4-FFF2-40B4-BE49-F238E27FC236}">
                <a16:creationId xmlns:a16="http://schemas.microsoft.com/office/drawing/2014/main" id="{8590C5C8-4365-4332-A927-91B75DB4B228}"/>
              </a:ext>
            </a:extLst>
          </p:cNvPr>
          <p:cNvSpPr txBox="1"/>
          <p:nvPr/>
        </p:nvSpPr>
        <p:spPr>
          <a:xfrm>
            <a:off x="6766794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53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451;p28">
            <a:extLst>
              <a:ext uri="{FF2B5EF4-FFF2-40B4-BE49-F238E27FC236}">
                <a16:creationId xmlns:a16="http://schemas.microsoft.com/office/drawing/2014/main" id="{15BBA685-0CD3-460A-BDDE-18F1CD5C2988}"/>
              </a:ext>
            </a:extLst>
          </p:cNvPr>
          <p:cNvSpPr txBox="1"/>
          <p:nvPr/>
        </p:nvSpPr>
        <p:spPr>
          <a:xfrm>
            <a:off x="79182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78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52;p28">
            <a:extLst>
              <a:ext uri="{FF2B5EF4-FFF2-40B4-BE49-F238E27FC236}">
                <a16:creationId xmlns:a16="http://schemas.microsoft.com/office/drawing/2014/main" id="{56FB8800-7789-49F3-8DB2-12A322D9E1F0}"/>
              </a:ext>
            </a:extLst>
          </p:cNvPr>
          <p:cNvSpPr txBox="1"/>
          <p:nvPr/>
        </p:nvSpPr>
        <p:spPr>
          <a:xfrm>
            <a:off x="8527860" y="4503694"/>
            <a:ext cx="600645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453;p28">
            <a:extLst>
              <a:ext uri="{FF2B5EF4-FFF2-40B4-BE49-F238E27FC236}">
                <a16:creationId xmlns:a16="http://schemas.microsoft.com/office/drawing/2014/main" id="{971EC48D-A408-4BCA-BAC0-BA22FAC9F869}"/>
              </a:ext>
            </a:extLst>
          </p:cNvPr>
          <p:cNvSpPr/>
          <p:nvPr/>
        </p:nvSpPr>
        <p:spPr>
          <a:xfrm>
            <a:off x="3159994" y="2079402"/>
            <a:ext cx="1550505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454;p28">
            <a:extLst>
              <a:ext uri="{FF2B5EF4-FFF2-40B4-BE49-F238E27FC236}">
                <a16:creationId xmlns:a16="http://schemas.microsoft.com/office/drawing/2014/main" id="{64217546-A91D-4DD5-9869-0B8FE811DACC}"/>
              </a:ext>
            </a:extLst>
          </p:cNvPr>
          <p:cNvSpPr/>
          <p:nvPr/>
        </p:nvSpPr>
        <p:spPr>
          <a:xfrm>
            <a:off x="4956460" y="2130202"/>
            <a:ext cx="1505534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55;p28">
            <a:extLst>
              <a:ext uri="{FF2B5EF4-FFF2-40B4-BE49-F238E27FC236}">
                <a16:creationId xmlns:a16="http://schemas.microsoft.com/office/drawing/2014/main" id="{EAA42BD9-9487-4B15-9615-0B698090AA82}"/>
              </a:ext>
            </a:extLst>
          </p:cNvPr>
          <p:cNvSpPr/>
          <p:nvPr/>
        </p:nvSpPr>
        <p:spPr>
          <a:xfrm>
            <a:off x="6732928" y="2164069"/>
            <a:ext cx="1540132" cy="47695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3491"/>
                </a:moveTo>
                <a:cubicBezTo>
                  <a:pt x="33421" y="6745"/>
                  <a:pt x="66842" y="0"/>
                  <a:pt x="86842" y="17751"/>
                </a:cubicBezTo>
                <a:cubicBezTo>
                  <a:pt x="106842" y="35502"/>
                  <a:pt x="120000" y="120000"/>
                  <a:pt x="120000" y="120000"/>
                </a:cubicBezTo>
                <a:lnTo>
                  <a:pt x="120000" y="12000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456;p28">
            <a:extLst>
              <a:ext uri="{FF2B5EF4-FFF2-40B4-BE49-F238E27FC236}">
                <a16:creationId xmlns:a16="http://schemas.microsoft.com/office/drawing/2014/main" id="{009EED70-AA6D-4DAF-A0D2-40B942685C49}"/>
              </a:ext>
            </a:extLst>
          </p:cNvPr>
          <p:cNvGrpSpPr/>
          <p:nvPr/>
        </p:nvGrpSpPr>
        <p:grpSpPr>
          <a:xfrm>
            <a:off x="3685347" y="2855785"/>
            <a:ext cx="2050305" cy="1599365"/>
            <a:chOff x="2760560" y="3026489"/>
            <a:chExt cx="2050305" cy="1599365"/>
          </a:xfrm>
        </p:grpSpPr>
        <p:sp>
          <p:nvSpPr>
            <p:cNvPr id="20" name="Google Shape;457;p28">
              <a:extLst>
                <a:ext uri="{FF2B5EF4-FFF2-40B4-BE49-F238E27FC236}">
                  <a16:creationId xmlns:a16="http://schemas.microsoft.com/office/drawing/2014/main" id="{3F12C08A-F4A9-403F-94BE-48DF9819154B}"/>
                </a:ext>
              </a:extLst>
            </p:cNvPr>
            <p:cNvSpPr txBox="1"/>
            <p:nvPr/>
          </p:nvSpPr>
          <p:spPr>
            <a:xfrm>
              <a:off x="2760560" y="3026489"/>
              <a:ext cx="2050305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Administrivia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stretch break</a:t>
              </a:r>
              <a:endPara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" name="Google Shape;458;p28">
              <a:extLst>
                <a:ext uri="{FF2B5EF4-FFF2-40B4-BE49-F238E27FC236}">
                  <a16:creationId xmlns:a16="http://schemas.microsoft.com/office/drawing/2014/main" id="{DFF0E734-9F58-4370-A8E0-B3ED9155AA15}"/>
                </a:ext>
              </a:extLst>
            </p:cNvPr>
            <p:cNvCxnSpPr/>
            <p:nvPr/>
          </p:nvCxnSpPr>
          <p:spPr>
            <a:xfrm>
              <a:off x="3868785" y="3982391"/>
              <a:ext cx="1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2" name="Google Shape;459;p28">
            <a:extLst>
              <a:ext uri="{FF2B5EF4-FFF2-40B4-BE49-F238E27FC236}">
                <a16:creationId xmlns:a16="http://schemas.microsoft.com/office/drawing/2014/main" id="{A5F4E033-FC5D-4C5A-96AE-7FF9173A8C22}"/>
              </a:ext>
            </a:extLst>
          </p:cNvPr>
          <p:cNvGrpSpPr/>
          <p:nvPr/>
        </p:nvGrpSpPr>
        <p:grpSpPr>
          <a:xfrm>
            <a:off x="7651637" y="2855785"/>
            <a:ext cx="1373966" cy="1597105"/>
            <a:chOff x="6726850" y="3026489"/>
            <a:chExt cx="1373966" cy="1597105"/>
          </a:xfrm>
        </p:grpSpPr>
        <p:sp>
          <p:nvSpPr>
            <p:cNvPr id="23" name="Google Shape;460;p28">
              <a:extLst>
                <a:ext uri="{FF2B5EF4-FFF2-40B4-BE49-F238E27FC236}">
                  <a16:creationId xmlns:a16="http://schemas.microsoft.com/office/drawing/2014/main" id="{8A985508-3E37-442D-AFAB-C243900027C4}"/>
                </a:ext>
              </a:extLst>
            </p:cNvPr>
            <p:cNvSpPr txBox="1"/>
            <p:nvPr/>
          </p:nvSpPr>
          <p:spPr>
            <a:xfrm>
              <a:off x="6726850" y="3026489"/>
              <a:ext cx="1373966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Summary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+ Bonus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" name="Google Shape;461;p28">
              <a:extLst>
                <a:ext uri="{FF2B5EF4-FFF2-40B4-BE49-F238E27FC236}">
                  <a16:creationId xmlns:a16="http://schemas.microsoft.com/office/drawing/2014/main" id="{7CE0B657-3641-437E-A0F7-614F85F073A0}"/>
                </a:ext>
              </a:extLst>
            </p:cNvPr>
            <p:cNvCxnSpPr/>
            <p:nvPr/>
          </p:nvCxnSpPr>
          <p:spPr>
            <a:xfrm rot="5400000">
              <a:off x="7095067" y="4368800"/>
              <a:ext cx="508000" cy="1588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grpSp>
        <p:nvGrpSpPr>
          <p:cNvPr id="25" name="Google Shape;462;p28">
            <a:extLst>
              <a:ext uri="{FF2B5EF4-FFF2-40B4-BE49-F238E27FC236}">
                <a16:creationId xmlns:a16="http://schemas.microsoft.com/office/drawing/2014/main" id="{058D6880-F93F-488C-842F-9EBBEF094572}"/>
              </a:ext>
            </a:extLst>
          </p:cNvPr>
          <p:cNvGrpSpPr/>
          <p:nvPr/>
        </p:nvGrpSpPr>
        <p:grpSpPr>
          <a:xfrm>
            <a:off x="5735653" y="2855785"/>
            <a:ext cx="1517198" cy="1599365"/>
            <a:chOff x="3930333" y="2433822"/>
            <a:chExt cx="1517198" cy="1599365"/>
          </a:xfrm>
        </p:grpSpPr>
        <p:sp>
          <p:nvSpPr>
            <p:cNvPr id="26" name="Google Shape;463;p28">
              <a:extLst>
                <a:ext uri="{FF2B5EF4-FFF2-40B4-BE49-F238E27FC236}">
                  <a16:creationId xmlns:a16="http://schemas.microsoft.com/office/drawing/2014/main" id="{E7875A96-934F-4050-A67E-49F2C9CA5F9D}"/>
                </a:ext>
              </a:extLst>
            </p:cNvPr>
            <p:cNvSpPr txBox="1"/>
            <p:nvPr/>
          </p:nvSpPr>
          <p:spPr>
            <a:xfrm>
              <a:off x="3930333" y="2433822"/>
              <a:ext cx="1517198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Open</a:t>
              </a:r>
              <a:b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endParaRPr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" name="Google Shape;464;p28">
              <a:extLst>
                <a:ext uri="{FF2B5EF4-FFF2-40B4-BE49-F238E27FC236}">
                  <a16:creationId xmlns:a16="http://schemas.microsoft.com/office/drawing/2014/main" id="{F6FCBE5A-2393-4A0C-AC06-A99E14DEFF88}"/>
                </a:ext>
              </a:extLst>
            </p:cNvPr>
            <p:cNvCxnSpPr/>
            <p:nvPr/>
          </p:nvCxnSpPr>
          <p:spPr>
            <a:xfrm>
              <a:off x="4688932" y="3389724"/>
              <a:ext cx="0" cy="64346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</p:grpSp>
      <p:sp>
        <p:nvSpPr>
          <p:cNvPr id="28" name="Google Shape;465;p28">
            <a:extLst>
              <a:ext uri="{FF2B5EF4-FFF2-40B4-BE49-F238E27FC236}">
                <a16:creationId xmlns:a16="http://schemas.microsoft.com/office/drawing/2014/main" id="{9606D7C0-223B-49C8-96AF-D5D81472ADB6}"/>
              </a:ext>
            </a:extLst>
          </p:cNvPr>
          <p:cNvSpPr txBox="1"/>
          <p:nvPr/>
        </p:nvSpPr>
        <p:spPr>
          <a:xfrm>
            <a:off x="2402827" y="1899369"/>
            <a:ext cx="628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4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62BE5-2E13-4378-AA1B-5B1843ED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Break+Video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E935F-B6FB-412C-A5AD-9D4F60E1A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8549" y="423591"/>
            <a:ext cx="8267139" cy="6858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Wireless Network Visualization (Dr. Meghan Clark – UC Berkeley)</a:t>
            </a:r>
            <a:br>
              <a:rPr lang="en-US" sz="2400" dirty="0"/>
            </a:br>
            <a:r>
              <a:rPr lang="en-US" sz="2000" dirty="0">
                <a:hlinkClick r:id="rId2"/>
              </a:rPr>
              <a:t>https://www.youtube.com/watch?v=KLOdp54_qJ4</a:t>
            </a:r>
            <a:endParaRPr lang="en-US" sz="20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0DB23-274F-4949-9D79-CCB606FA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3B343B-B516-6E4B-8663-23B81F2C8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49" y="2136502"/>
            <a:ext cx="5583652" cy="3124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15354-28EF-F445-BF5F-F73056FAD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381" y="2126744"/>
            <a:ext cx="6200504" cy="313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753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Internet of Things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b="1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774476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F41F6-2976-4199-A0D3-BA9827C9C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Bluetooth Low Energy (BLE)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87447-E6E2-4865-B539-397D01FD0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Bluetooth Classic was good for enabling device to device communication</a:t>
            </a:r>
          </a:p>
          <a:p>
            <a:pPr lvl="1"/>
            <a:r>
              <a:rPr lang="en-US" dirty="0"/>
              <a:t>But not particularly low energy</a:t>
            </a:r>
          </a:p>
          <a:p>
            <a:pPr lvl="1"/>
            <a:r>
              <a:rPr lang="en-US" dirty="0"/>
              <a:t>And very bad at short-term, one-time connections</a:t>
            </a:r>
          </a:p>
          <a:p>
            <a:pPr lvl="1"/>
            <a:endParaRPr lang="en-US" dirty="0"/>
          </a:p>
          <a:p>
            <a:r>
              <a:rPr lang="en-US" dirty="0"/>
              <a:t>Bluetooth Low Energy was developed to improve this</a:t>
            </a:r>
          </a:p>
          <a:p>
            <a:pPr lvl="1"/>
            <a:r>
              <a:rPr lang="en-US" dirty="0"/>
              <a:t>Focuses on low-energy interactions</a:t>
            </a:r>
          </a:p>
          <a:p>
            <a:pPr lvl="1"/>
            <a:r>
              <a:rPr lang="en-US" dirty="0"/>
              <a:t>Much lower throughput that Bluetooth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Supported by hardware devices already in smartphones</a:t>
            </a:r>
          </a:p>
          <a:p>
            <a:pPr lvl="1"/>
            <a:r>
              <a:rPr lang="en-US" dirty="0"/>
              <a:t>Humans can interact directly with nearby devices!!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637C7-4A50-42FD-86BD-BECD2084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78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B769-70A5-48EA-A501-608FCB1F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802.15.4 &amp;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19C06-491A-4E28-AB0C-9235D7EDA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802.15.4 is a low-energy physical layer</a:t>
            </a:r>
          </a:p>
          <a:p>
            <a:pPr lvl="1"/>
            <a:r>
              <a:rPr lang="en-US" dirty="0"/>
              <a:t>Radio chips have been widely available for 15-20 years</a:t>
            </a:r>
          </a:p>
          <a:p>
            <a:endParaRPr lang="en-US" dirty="0"/>
          </a:p>
          <a:p>
            <a:r>
              <a:rPr lang="en-US" i="1" dirty="0"/>
              <a:t>Significant</a:t>
            </a:r>
            <a:r>
              <a:rPr lang="en-US" dirty="0"/>
              <a:t> amounts of sensor network research have focused on building layers on top of 802.15.4</a:t>
            </a:r>
          </a:p>
          <a:p>
            <a:pPr lvl="1"/>
            <a:r>
              <a:rPr lang="en-US" dirty="0"/>
              <a:t>Access control layers</a:t>
            </a:r>
          </a:p>
          <a:p>
            <a:pPr lvl="1"/>
            <a:r>
              <a:rPr lang="en-US" dirty="0"/>
              <a:t>Network layers</a:t>
            </a:r>
          </a:p>
          <a:p>
            <a:pPr lvl="1"/>
            <a:endParaRPr lang="en-US" dirty="0"/>
          </a:p>
          <a:p>
            <a:r>
              <a:rPr lang="en-US" dirty="0"/>
              <a:t>Thread is a selection of these possibilities to make a network</a:t>
            </a:r>
          </a:p>
          <a:p>
            <a:pPr lvl="1"/>
            <a:r>
              <a:rPr lang="en-US" dirty="0"/>
              <a:t>Uses IPv6 networking!!</a:t>
            </a:r>
          </a:p>
          <a:p>
            <a:pPr lvl="1"/>
            <a:r>
              <a:rPr lang="en-US" dirty="0"/>
              <a:t>Basis for modern smart-home standards: Matter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5380A-609F-4AC9-BCDF-968CDBB7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325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53A9-0601-477E-B620-0DDE115E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(802.11)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6CD5-AFC3-42B9-B21D-278E2F83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Ubiquitous wireless communication</a:t>
            </a:r>
          </a:p>
          <a:p>
            <a:pPr lvl="1"/>
            <a:r>
              <a:rPr lang="en-US" dirty="0"/>
              <a:t>High energy requirements for high throughput communication</a:t>
            </a:r>
          </a:p>
          <a:p>
            <a:endParaRPr lang="en-US" dirty="0"/>
          </a:p>
          <a:p>
            <a:r>
              <a:rPr lang="en-US" dirty="0"/>
              <a:t>Now accessible through relatively low power radios</a:t>
            </a:r>
          </a:p>
          <a:p>
            <a:pPr lvl="1"/>
            <a:r>
              <a:rPr lang="en-US" dirty="0"/>
              <a:t>ESP32 is dominant here</a:t>
            </a:r>
          </a:p>
          <a:p>
            <a:pPr lvl="1"/>
            <a:r>
              <a:rPr lang="en-US" dirty="0"/>
              <a:t>Still significantly more effort than BLE or Thread</a:t>
            </a:r>
          </a:p>
          <a:p>
            <a:pPr lvl="1"/>
            <a:endParaRPr lang="en-US" dirty="0"/>
          </a:p>
          <a:p>
            <a:r>
              <a:rPr lang="en-US" dirty="0"/>
              <a:t>IoT devices can use the same </a:t>
            </a:r>
            <a:r>
              <a:rPr lang="en-US" dirty="0" err="1"/>
              <a:t>WiFi</a:t>
            </a:r>
            <a:r>
              <a:rPr lang="en-US" dirty="0"/>
              <a:t> that’s already available</a:t>
            </a:r>
          </a:p>
          <a:p>
            <a:pPr lvl="1"/>
            <a:r>
              <a:rPr lang="en-US" dirty="0"/>
              <a:t>No need for additional infrastructure!!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26DB6-BF6F-4424-9C22-2C4D5E7C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570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53A9-0601-477E-B620-0DDE115E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(Low-Power Wide-Area Networks)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96CD5-AFC3-42B9-B21D-278E2F83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collect data from city-scale deployments?</a:t>
            </a:r>
          </a:p>
          <a:p>
            <a:pPr lvl="1"/>
            <a:r>
              <a:rPr lang="en-US" dirty="0"/>
              <a:t>There’s an unmet need for long-range, but low-throughput networks</a:t>
            </a:r>
          </a:p>
          <a:p>
            <a:pPr lvl="1"/>
            <a:r>
              <a:rPr lang="en-US" dirty="0"/>
              <a:t>Existing cellular technologies focus on human requirements</a:t>
            </a:r>
          </a:p>
          <a:p>
            <a:pPr lvl="1"/>
            <a:endParaRPr lang="en-US" dirty="0"/>
          </a:p>
          <a:p>
            <a:r>
              <a:rPr lang="en-US" dirty="0"/>
              <a:t>Still a brand new space (relatively)</a:t>
            </a:r>
          </a:p>
          <a:p>
            <a:pPr lvl="1"/>
            <a:r>
              <a:rPr lang="en-US" dirty="0"/>
              <a:t>Unlicensed-band technologies in last 10 years: Sigfox and </a:t>
            </a:r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Cellular technologies in last 4 years: LTE-M and NB-IoT</a:t>
            </a:r>
          </a:p>
          <a:p>
            <a:pPr lvl="1"/>
            <a:endParaRPr lang="en-US" dirty="0"/>
          </a:p>
          <a:p>
            <a:r>
              <a:rPr lang="en-US" dirty="0"/>
              <a:t>Focus on long-range, low-energy, low-throughput</a:t>
            </a:r>
          </a:p>
          <a:p>
            <a:pPr lvl="1"/>
            <a:r>
              <a:rPr lang="en-US" dirty="0"/>
              <a:t>One gateway can cover an entire city!!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26DB6-BF6F-4424-9C22-2C4D5E7C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68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E4FFA-3428-44FC-BD27-7EB28B9DD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 school: resource-constrained embedded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618A9-F4F1-45DA-8DC7-5F2E40E22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interesting to me: the interfaces</a:t>
            </a:r>
          </a:p>
          <a:p>
            <a:pPr lvl="1"/>
            <a:r>
              <a:rPr lang="en-US" dirty="0"/>
              <a:t>Hardware and software</a:t>
            </a:r>
          </a:p>
          <a:p>
            <a:pPr lvl="1"/>
            <a:r>
              <a:rPr lang="en-US" dirty="0"/>
              <a:t>Applications and OS</a:t>
            </a:r>
          </a:p>
          <a:p>
            <a:pPr lvl="1"/>
            <a:r>
              <a:rPr lang="en-US" dirty="0"/>
              <a:t>Communication</a:t>
            </a:r>
          </a:p>
          <a:p>
            <a:r>
              <a:rPr lang="en-US" dirty="0"/>
              <a:t>Again: learn by doing</a:t>
            </a:r>
          </a:p>
          <a:p>
            <a:pPr lvl="1"/>
            <a:r>
              <a:rPr lang="en-US" dirty="0"/>
              <a:t>With significant assistance from my peers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807EE-D3C2-495C-A3B0-5CF59D1C1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D243D-D061-4B3A-811C-FA460B05A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20" y="1143000"/>
            <a:ext cx="3611151" cy="19707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1546D-7A3D-4EFC-A233-C0AC61AA6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580" y="2595236"/>
            <a:ext cx="3314922" cy="2027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E8C128-7D4F-40E6-8C9B-B28DD158A5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709" y="4766107"/>
            <a:ext cx="3362379" cy="16346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C72B6-BF5A-40C4-A3DD-694798DCE8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040" y="1189177"/>
            <a:ext cx="2190460" cy="2895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833E3-81E4-4B52-9025-661D32644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344" y="1045907"/>
            <a:ext cx="2313512" cy="16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78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35E1C-43F5-4E0E-9FC3-6537CA473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5B9F3-F80B-4AE2-8C95-EA54E5917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Backscatter</a:t>
            </a:r>
          </a:p>
          <a:p>
            <a:pPr lvl="1"/>
            <a:r>
              <a:rPr lang="en-US" dirty="0"/>
              <a:t>Insanely low-energy communication</a:t>
            </a:r>
          </a:p>
          <a:p>
            <a:pPr lvl="1"/>
            <a:r>
              <a:rPr lang="en-US" dirty="0"/>
              <a:t>Enables energy-harvesting indoor devices</a:t>
            </a:r>
          </a:p>
          <a:p>
            <a:pPr lvl="1"/>
            <a:endParaRPr lang="en-US" dirty="0"/>
          </a:p>
          <a:p>
            <a:r>
              <a:rPr lang="en-US" dirty="0"/>
              <a:t>Localization</a:t>
            </a:r>
          </a:p>
          <a:p>
            <a:pPr lvl="1"/>
            <a:r>
              <a:rPr lang="en-US" dirty="0"/>
              <a:t>How do we find all this stuff?</a:t>
            </a:r>
          </a:p>
          <a:p>
            <a:pPr lvl="1"/>
            <a:r>
              <a:rPr lang="en-US" dirty="0"/>
              <a:t>And how do devices determine where they are relative to each other?</a:t>
            </a:r>
          </a:p>
          <a:p>
            <a:pPr lvl="1"/>
            <a:endParaRPr lang="en-US" dirty="0"/>
          </a:p>
          <a:p>
            <a:r>
              <a:rPr lang="en-US" dirty="0"/>
              <a:t>Satellite Communication</a:t>
            </a:r>
          </a:p>
          <a:p>
            <a:pPr lvl="1"/>
            <a:r>
              <a:rPr lang="en-US" dirty="0"/>
              <a:t>Growing use-case</a:t>
            </a:r>
          </a:p>
          <a:p>
            <a:pPr lvl="1"/>
            <a:endParaRPr lang="en-US" dirty="0"/>
          </a:p>
          <a:p>
            <a:r>
              <a:rPr lang="en-US" dirty="0"/>
              <a:t>Other topics are possible if desired! (seriously!)</a:t>
            </a:r>
          </a:p>
          <a:p>
            <a:pPr lvl="1"/>
            <a:r>
              <a:rPr lang="en-US" dirty="0"/>
              <a:t>Reach out and tell me what you want to learn about (that’s clearly a class topic)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3164C-111E-4C8A-B00C-AAD92BC1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778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OSI model of communication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Transport</a:t>
            </a:r>
          </a:p>
          <a:p>
            <a:pPr lvl="1"/>
            <a:r>
              <a:rPr lang="en-US" dirty="0"/>
              <a:t>Sending data between applications</a:t>
            </a:r>
          </a:p>
          <a:p>
            <a:pPr lvl="1"/>
            <a:r>
              <a:rPr lang="en-US" dirty="0"/>
              <a:t>TCP and UDP</a:t>
            </a:r>
          </a:p>
          <a:p>
            <a:r>
              <a:rPr lang="en-US" dirty="0"/>
              <a:t>Network</a:t>
            </a:r>
          </a:p>
          <a:p>
            <a:pPr lvl="1"/>
            <a:r>
              <a:rPr lang="en-US" dirty="0"/>
              <a:t>Sending data between networked computers</a:t>
            </a:r>
          </a:p>
          <a:p>
            <a:pPr lvl="1"/>
            <a:r>
              <a:rPr lang="en-US" dirty="0"/>
              <a:t>IP</a:t>
            </a:r>
          </a:p>
          <a:p>
            <a:r>
              <a:rPr lang="en-US" dirty="0"/>
              <a:t>Data Link</a:t>
            </a:r>
          </a:p>
          <a:p>
            <a:pPr lvl="1"/>
            <a:r>
              <a:rPr lang="en-US" dirty="0"/>
              <a:t>Sending collections of bits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Sending individual bits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2" descr="https://fthmb.tqn.com/FJRd1u3NJuT-4w3EoA3Pf7HVX9E=/768x0/filters:no_upscale()/Osi-model-jb.svg-57f7b9af3df78c690f6305e8.png">
            <a:extLst>
              <a:ext uri="{FF2B5EF4-FFF2-40B4-BE49-F238E27FC236}">
                <a16:creationId xmlns:a16="http://schemas.microsoft.com/office/drawing/2014/main" id="{92BC2339-5A96-487D-8070-4FC238FEE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8524" y="1257300"/>
            <a:ext cx="415187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8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this class focus?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Transport</a:t>
            </a:r>
          </a:p>
          <a:p>
            <a:pPr lvl="1"/>
            <a:r>
              <a:rPr lang="en-US" dirty="0"/>
              <a:t>Sending data between applications</a:t>
            </a:r>
          </a:p>
          <a:p>
            <a:pPr lvl="1"/>
            <a:r>
              <a:rPr lang="en-US" dirty="0"/>
              <a:t>TCP and UDP</a:t>
            </a:r>
          </a:p>
          <a:p>
            <a:r>
              <a:rPr lang="en-US" dirty="0"/>
              <a:t>Network</a:t>
            </a:r>
          </a:p>
          <a:p>
            <a:pPr lvl="1"/>
            <a:r>
              <a:rPr lang="en-US" dirty="0"/>
              <a:t>Sending data between networked computers</a:t>
            </a:r>
          </a:p>
          <a:p>
            <a:pPr lvl="1"/>
            <a:r>
              <a:rPr lang="en-US" dirty="0"/>
              <a:t>IP</a:t>
            </a:r>
          </a:p>
          <a:p>
            <a:r>
              <a:rPr lang="en-US" dirty="0"/>
              <a:t>Data Link</a:t>
            </a:r>
          </a:p>
          <a:p>
            <a:pPr lvl="1"/>
            <a:r>
              <a:rPr lang="en-US" dirty="0"/>
              <a:t>Sending collections of bits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  <a:p>
            <a:r>
              <a:rPr lang="en-US" dirty="0"/>
              <a:t>Physical</a:t>
            </a:r>
          </a:p>
          <a:p>
            <a:pPr lvl="1"/>
            <a:r>
              <a:rPr lang="en-US" dirty="0"/>
              <a:t>Sending individual bits</a:t>
            </a:r>
          </a:p>
          <a:p>
            <a:pPr lvl="1"/>
            <a:r>
              <a:rPr lang="en-US" dirty="0"/>
              <a:t>Ethernet, </a:t>
            </a:r>
            <a:r>
              <a:rPr lang="en-US" dirty="0" err="1"/>
              <a:t>WiFi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6282374D-28FA-66AF-0B73-8D3177A42ACE}"/>
              </a:ext>
            </a:extLst>
          </p:cNvPr>
          <p:cNvSpPr/>
          <p:nvPr/>
        </p:nvSpPr>
        <p:spPr>
          <a:xfrm>
            <a:off x="7649308" y="790832"/>
            <a:ext cx="627184" cy="301916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65278A12-8F79-644B-FE2A-958066B9D0A9}"/>
              </a:ext>
            </a:extLst>
          </p:cNvPr>
          <p:cNvSpPr/>
          <p:nvPr/>
        </p:nvSpPr>
        <p:spPr>
          <a:xfrm>
            <a:off x="7649308" y="4314092"/>
            <a:ext cx="627184" cy="2086708"/>
          </a:xfrm>
          <a:prstGeom prst="righ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E74B9-8540-E3F8-B241-A9D640A84D17}"/>
              </a:ext>
            </a:extLst>
          </p:cNvPr>
          <p:cNvSpPr txBox="1"/>
          <p:nvPr/>
        </p:nvSpPr>
        <p:spPr>
          <a:xfrm>
            <a:off x="8276492" y="1977250"/>
            <a:ext cx="1619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 domain</a:t>
            </a:r>
          </a:p>
          <a:p>
            <a:r>
              <a:rPr lang="en-US" dirty="0"/>
              <a:t>CS340, CS440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3389DC-1A25-71CC-242E-737200A4DBE8}"/>
              </a:ext>
            </a:extLst>
          </p:cNvPr>
          <p:cNvSpPr txBox="1"/>
          <p:nvPr/>
        </p:nvSpPr>
        <p:spPr>
          <a:xfrm>
            <a:off x="8276492" y="5034280"/>
            <a:ext cx="2371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 domain</a:t>
            </a:r>
            <a:br>
              <a:rPr lang="en-US" dirty="0"/>
            </a:br>
            <a:r>
              <a:rPr lang="en-US" dirty="0"/>
              <a:t>EE307, EE378, EE380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626B19A-1706-5FAF-0A0D-2A3D5E6867B4}"/>
              </a:ext>
            </a:extLst>
          </p:cNvPr>
          <p:cNvSpPr/>
          <p:nvPr/>
        </p:nvSpPr>
        <p:spPr>
          <a:xfrm>
            <a:off x="6981093" y="3118338"/>
            <a:ext cx="627184" cy="2491154"/>
          </a:xfrm>
          <a:prstGeom prst="rightBrace">
            <a:avLst>
              <a:gd name="adj1" fmla="val 8333"/>
              <a:gd name="adj2" fmla="val 36118"/>
            </a:avLst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0D4CB5-C28F-F5BE-C016-D5767130E884}"/>
              </a:ext>
            </a:extLst>
          </p:cNvPr>
          <p:cNvSpPr txBox="1"/>
          <p:nvPr/>
        </p:nvSpPr>
        <p:spPr>
          <a:xfrm>
            <a:off x="7602172" y="3824626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course!</a:t>
            </a:r>
          </a:p>
        </p:txBody>
      </p:sp>
    </p:spTree>
    <p:extLst>
      <p:ext uri="{BB962C8B-B14F-4D97-AF65-F5344CB8AC3E}">
        <p14:creationId xmlns:p14="http://schemas.microsoft.com/office/powerpoint/2010/main" val="35078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 animBg="1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dirty="0"/>
              <a:t>Internet of Things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986748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B6A0-D56A-404D-9DEC-B886F68E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Faculty: now I can choose what to teach!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63300-2100-411A-B266-C6E69941E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provide classes that teach more advanced embedded systems topics</a:t>
            </a:r>
          </a:p>
          <a:p>
            <a:pPr lvl="1"/>
            <a:r>
              <a:rPr lang="en-US" dirty="0"/>
              <a:t>Overlaps strongly with CS and ECE, but hopefully useful to other engineering and sciences domains too</a:t>
            </a:r>
          </a:p>
          <a:p>
            <a:endParaRPr lang="en-US" dirty="0"/>
          </a:p>
          <a:p>
            <a:r>
              <a:rPr lang="en-US" dirty="0"/>
              <a:t>Result: this course!</a:t>
            </a:r>
          </a:p>
          <a:p>
            <a:pPr lvl="1"/>
            <a:r>
              <a:rPr lang="en-US" dirty="0"/>
              <a:t>Course goals: make students familiar with a number of different wireless protocols and their tradeoffs</a:t>
            </a:r>
          </a:p>
          <a:p>
            <a:pPr lvl="2"/>
            <a:r>
              <a:rPr lang="en-US" dirty="0"/>
              <a:t>Practical hands-on experience with as many networks as possible</a:t>
            </a:r>
          </a:p>
          <a:p>
            <a:pPr lvl="2"/>
            <a:r>
              <a:rPr lang="en-US" dirty="0"/>
              <a:t>Open-ended design for final, chance to delve deeply into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BD10B-243C-41ED-A800-A0C0DA55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3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the Internet of Things and Embedded Systems</a:t>
            </a:r>
          </a:p>
          <a:p>
            <a:endParaRPr lang="en-US" dirty="0"/>
          </a:p>
          <a:p>
            <a:r>
              <a:rPr lang="en-US" dirty="0"/>
              <a:t>Overview of the course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Introduction to wireless communication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and Why</a:t>
            </a:r>
          </a:p>
          <a:p>
            <a:pPr lvl="1"/>
            <a:endParaRPr lang="en-US" dirty="0"/>
          </a:p>
          <a:p>
            <a:r>
              <a:rPr lang="en-US" b="1" dirty="0"/>
              <a:t>Internet of Things</a:t>
            </a:r>
          </a:p>
          <a:p>
            <a:pPr lvl="1"/>
            <a:endParaRPr lang="en-US" dirty="0"/>
          </a:p>
          <a:p>
            <a:r>
              <a:rPr lang="en-US" dirty="0"/>
              <a:t>Embedded Systems</a:t>
            </a:r>
          </a:p>
          <a:p>
            <a:pPr lvl="1"/>
            <a:endParaRPr lang="en-US" dirty="0"/>
          </a:p>
          <a:p>
            <a:r>
              <a:rPr lang="en-US" dirty="0"/>
              <a:t>Course Overview</a:t>
            </a:r>
          </a:p>
          <a:p>
            <a:pPr lvl="1"/>
            <a:endParaRPr lang="en-US" dirty="0"/>
          </a:p>
          <a:p>
            <a:r>
              <a:rPr lang="en-US" dirty="0"/>
              <a:t>Overview of wireless networks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26431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985C-4868-469B-8C1A-17FEEA9A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of this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7E1D3-01CB-4E60-848C-71B171A45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is about wireless protocols</a:t>
            </a:r>
          </a:p>
          <a:p>
            <a:pPr lvl="1"/>
            <a:r>
              <a:rPr lang="en-US" dirty="0"/>
              <a:t>For a specific domain: the Internet of Things</a:t>
            </a:r>
          </a:p>
          <a:p>
            <a:pPr lvl="1"/>
            <a:endParaRPr lang="en-US" dirty="0"/>
          </a:p>
          <a:p>
            <a:r>
              <a:rPr lang="en-US" dirty="0"/>
              <a:t>So we’ll spend some amount of time discussing</a:t>
            </a:r>
            <a:br>
              <a:rPr lang="en-US" dirty="0"/>
            </a:br>
            <a:r>
              <a:rPr lang="en-US" dirty="0"/>
              <a:t>the Internet of Things and embedded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B8CFC-E04E-4C1A-BCB1-4F3A40916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pic>
        <p:nvPicPr>
          <p:cNvPr id="5" name="Google Shape;180;p15" descr="History of IoT: What It Is, How It Works, Where It's Come From, and Where  It's Going - ITChronicles">
            <a:extLst>
              <a:ext uri="{FF2B5EF4-FFF2-40B4-BE49-F238E27FC236}">
                <a16:creationId xmlns:a16="http://schemas.microsoft.com/office/drawing/2014/main" id="{14AD1006-E711-A95C-A47F-8FBECF174F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06336" y="3554120"/>
            <a:ext cx="5175315" cy="2984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44135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3uVkrLww8tKgVXDOlXM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BwbMAbwEwdluogz3Avpx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kUi0BsXw4z21bx77tqd2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8Yate8LXogjTjsgD0lI6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C2WtT3cz3ckdBtBrpiK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Nv8aLkRFW7zhMizHtM5zZ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9brzufu3WYzos2hKeJ1G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34nqQCaOraRtcnf77ty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8YLLvG4fg7V0LZ8e4FUy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ChXlFYwEvWEh7sltnI7C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lEFAUR6l4QJrO49QEgnw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5LFzdwhCokWHfl8F3G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9jAiDkCqXkRi8WeXVoZ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Shzl8JJ9GuEfZXToknGG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QIERWikjOq1h20WuBTh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9ZkzA0j6vkPJDtRMQlb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wWdhj0K6qUDmebitac8ej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Ry0FQHjPF4iHShFrliT6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v4cGNtnSIxdBula80qMSF"/>
</p:tagLst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1791</TotalTime>
  <Words>2504</Words>
  <Application>Microsoft Office PowerPoint</Application>
  <PresentationFormat>Widescreen</PresentationFormat>
  <Paragraphs>572</Paragraphs>
  <Slides>53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Seravek</vt:lpstr>
      <vt:lpstr>Seravek Light</vt:lpstr>
      <vt:lpstr>Tahoma</vt:lpstr>
      <vt:lpstr>Wingdings</vt:lpstr>
      <vt:lpstr>Class Slides</vt:lpstr>
      <vt:lpstr>Lecture 01 Introduction</vt:lpstr>
      <vt:lpstr>Welcome to CS397/497!</vt:lpstr>
      <vt:lpstr>Branden Ghena (he/him)</vt:lpstr>
      <vt:lpstr>Undergraduate: satellite radios and computers </vt:lpstr>
      <vt:lpstr>Grad school: resource-constrained embedded systems</vt:lpstr>
      <vt:lpstr>Faculty: now I can choose what to teach!</vt:lpstr>
      <vt:lpstr>Today’s Goals</vt:lpstr>
      <vt:lpstr>Outline</vt:lpstr>
      <vt:lpstr>Perspective of this course</vt:lpstr>
      <vt:lpstr>Discussion: what is the Internet of Things?</vt:lpstr>
      <vt:lpstr>Discussion: what is the Internet of Things?</vt:lpstr>
      <vt:lpstr>Thought experiment: headphones</vt:lpstr>
      <vt:lpstr>Thought experiment: headphones</vt:lpstr>
      <vt:lpstr>Thought experiment: desktop IoT</vt:lpstr>
      <vt:lpstr>Thought experiment: desktop IoT</vt:lpstr>
      <vt:lpstr>Focus on energy needs</vt:lpstr>
      <vt:lpstr>Focus on energy needs</vt:lpstr>
      <vt:lpstr>Largest IoT challenges: power and communication</vt:lpstr>
      <vt:lpstr>Energy is the defining constraint of emerging technologies</vt:lpstr>
      <vt:lpstr>Branden’s take on the Internet of Things</vt:lpstr>
      <vt:lpstr>Pat Pannuto’s take on the Internet of Things</vt:lpstr>
      <vt:lpstr>Warning: Internet of Crap</vt:lpstr>
      <vt:lpstr>Internet of Insecure Crap</vt:lpstr>
      <vt:lpstr>Break + xkcd</vt:lpstr>
      <vt:lpstr>Outline</vt:lpstr>
      <vt:lpstr>What are embedded systems</vt:lpstr>
      <vt:lpstr>Microcontrollers drive most embedded systems</vt:lpstr>
      <vt:lpstr>How is a microcontroller different?</vt:lpstr>
      <vt:lpstr>Nordic nRF52840DK - BLE &amp; Thread</vt:lpstr>
      <vt:lpstr>Heltec WiFi LoRa 32 v3 - WiFi &amp; LoRa</vt:lpstr>
      <vt:lpstr>Embedded systems are programmed in C</vt:lpstr>
      <vt:lpstr>Embedded software</vt:lpstr>
      <vt:lpstr>Outline</vt:lpstr>
      <vt:lpstr>Course Staff</vt:lpstr>
      <vt:lpstr>Asking questions</vt:lpstr>
      <vt:lpstr>Grading</vt:lpstr>
      <vt:lpstr>Labs</vt:lpstr>
      <vt:lpstr>Homeworks</vt:lpstr>
      <vt:lpstr>Final design project</vt:lpstr>
      <vt:lpstr>On upper-level, special-topics courses</vt:lpstr>
      <vt:lpstr>What to expect</vt:lpstr>
      <vt:lpstr>Great American Total Solar Eclipse</vt:lpstr>
      <vt:lpstr>Architecture of a lecture</vt:lpstr>
      <vt:lpstr>Break+Video</vt:lpstr>
      <vt:lpstr>Outline</vt:lpstr>
      <vt:lpstr>Bluetooth Low Energy (BLE)</vt:lpstr>
      <vt:lpstr>802.15.4 &amp; Thread</vt:lpstr>
      <vt:lpstr>WiFi (802.11)</vt:lpstr>
      <vt:lpstr>LPWANs (Low-Power Wide-Area Networks)</vt:lpstr>
      <vt:lpstr>Extra topics</vt:lpstr>
      <vt:lpstr>OSI model of communication layers</vt:lpstr>
      <vt:lpstr>Where does this class focus?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Branden Ghena</dc:creator>
  <cp:lastModifiedBy>Branden Ghena</cp:lastModifiedBy>
  <cp:revision>90</cp:revision>
  <dcterms:created xsi:type="dcterms:W3CDTF">2021-01-09T21:51:34Z</dcterms:created>
  <dcterms:modified xsi:type="dcterms:W3CDTF">2024-03-28T20:15:50Z</dcterms:modified>
</cp:coreProperties>
</file>