
<file path=[Content_Types].xml><?xml version="1.0" encoding="utf-8"?>
<Types xmlns="http://schemas.openxmlformats.org/package/2006/content-types">
  <Default Extension="(null)" ContentType="image/x-emf"/>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1"/>
    <p:sldMasterId id="2147483715" r:id="rId2"/>
  </p:sldMasterIdLst>
  <p:notesMasterIdLst>
    <p:notesMasterId r:id="rId63"/>
  </p:notesMasterIdLst>
  <p:sldIdLst>
    <p:sldId id="256" r:id="rId3"/>
    <p:sldId id="264" r:id="rId4"/>
    <p:sldId id="2307" r:id="rId5"/>
    <p:sldId id="2278" r:id="rId6"/>
    <p:sldId id="2279" r:id="rId7"/>
    <p:sldId id="2302" r:id="rId8"/>
    <p:sldId id="2256" r:id="rId9"/>
    <p:sldId id="2303" r:id="rId10"/>
    <p:sldId id="2304" r:id="rId11"/>
    <p:sldId id="2263" r:id="rId12"/>
    <p:sldId id="2305" r:id="rId13"/>
    <p:sldId id="2308" r:id="rId14"/>
    <p:sldId id="2316" r:id="rId15"/>
    <p:sldId id="2306" r:id="rId16"/>
    <p:sldId id="2257" r:id="rId17"/>
    <p:sldId id="2310" r:id="rId18"/>
    <p:sldId id="2285" r:id="rId19"/>
    <p:sldId id="383" r:id="rId20"/>
    <p:sldId id="2286" r:id="rId21"/>
    <p:sldId id="2288" r:id="rId22"/>
    <p:sldId id="2260" r:id="rId23"/>
    <p:sldId id="2264" r:id="rId24"/>
    <p:sldId id="2269" r:id="rId25"/>
    <p:sldId id="2273" r:id="rId26"/>
    <p:sldId id="2268" r:id="rId27"/>
    <p:sldId id="2270" r:id="rId28"/>
    <p:sldId id="2267" r:id="rId29"/>
    <p:sldId id="2311" r:id="rId30"/>
    <p:sldId id="2275" r:id="rId31"/>
    <p:sldId id="2271" r:id="rId32"/>
    <p:sldId id="2274" r:id="rId33"/>
    <p:sldId id="2277" r:id="rId34"/>
    <p:sldId id="330" r:id="rId35"/>
    <p:sldId id="343" r:id="rId36"/>
    <p:sldId id="291" r:id="rId37"/>
    <p:sldId id="432" r:id="rId38"/>
    <p:sldId id="2281" r:id="rId39"/>
    <p:sldId id="2315" r:id="rId40"/>
    <p:sldId id="2309" r:id="rId41"/>
    <p:sldId id="2312" r:id="rId42"/>
    <p:sldId id="349" r:id="rId43"/>
    <p:sldId id="1957" r:id="rId44"/>
    <p:sldId id="1956" r:id="rId45"/>
    <p:sldId id="278" r:id="rId46"/>
    <p:sldId id="279" r:id="rId47"/>
    <p:sldId id="1876" r:id="rId48"/>
    <p:sldId id="1799" r:id="rId49"/>
    <p:sldId id="1877" r:id="rId50"/>
    <p:sldId id="1878" r:id="rId51"/>
    <p:sldId id="1879" r:id="rId52"/>
    <p:sldId id="1880" r:id="rId53"/>
    <p:sldId id="1881" r:id="rId54"/>
    <p:sldId id="1882" r:id="rId55"/>
    <p:sldId id="1994" r:id="rId56"/>
    <p:sldId id="1888" r:id="rId57"/>
    <p:sldId id="2313" r:id="rId58"/>
    <p:sldId id="2296" r:id="rId59"/>
    <p:sldId id="2298" r:id="rId60"/>
    <p:sldId id="2299" r:id="rId61"/>
    <p:sldId id="2314"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4C0DD7-F1CF-4368-81C8-E87A97418579}">
          <p14:sldIdLst>
            <p14:sldId id="256"/>
          </p14:sldIdLst>
        </p14:section>
        <p14:section name="Goals" id="{1DC203D8-8C04-4F3B-815B-A15E3261C9A4}">
          <p14:sldIdLst>
            <p14:sldId id="264"/>
          </p14:sldIdLst>
        </p14:section>
        <p14:section name="Backscatter Background" id="{322CE587-1034-44D7-9BBE-52D43A4D5FC2}">
          <p14:sldIdLst>
            <p14:sldId id="2307"/>
            <p14:sldId id="2278"/>
            <p14:sldId id="2279"/>
            <p14:sldId id="2302"/>
            <p14:sldId id="2256"/>
            <p14:sldId id="2303"/>
            <p14:sldId id="2304"/>
            <p14:sldId id="2263"/>
            <p14:sldId id="2305"/>
            <p14:sldId id="2308"/>
            <p14:sldId id="2316"/>
            <p14:sldId id="2306"/>
            <p14:sldId id="2257"/>
          </p14:sldIdLst>
        </p14:section>
        <p14:section name="RFID Overview" id="{B55B8E8C-5EAB-4A1E-A4E9-AE5E896E46FA}">
          <p14:sldIdLst>
            <p14:sldId id="2310"/>
            <p14:sldId id="2285"/>
            <p14:sldId id="383"/>
            <p14:sldId id="2286"/>
            <p14:sldId id="2288"/>
            <p14:sldId id="2260"/>
            <p14:sldId id="2264"/>
            <p14:sldId id="2269"/>
            <p14:sldId id="2273"/>
            <p14:sldId id="2268"/>
            <p14:sldId id="2270"/>
            <p14:sldId id="2267"/>
          </p14:sldIdLst>
        </p14:section>
        <p14:section name="Backscatter Sensors" id="{96FE5EA8-71AD-48D2-8125-A5BC1C6CA63C}">
          <p14:sldIdLst>
            <p14:sldId id="2311"/>
            <p14:sldId id="2275"/>
            <p14:sldId id="2271"/>
            <p14:sldId id="2274"/>
            <p14:sldId id="2277"/>
            <p14:sldId id="330"/>
            <p14:sldId id="343"/>
            <p14:sldId id="291"/>
            <p14:sldId id="432"/>
            <p14:sldId id="2281"/>
            <p14:sldId id="2315"/>
            <p14:sldId id="2309"/>
          </p14:sldIdLst>
        </p14:section>
        <p14:section name="Backscatter Localization" id="{685C4522-78EF-4234-AE4A-C40782FBFD4F}">
          <p14:sldIdLst>
            <p14:sldId id="2312"/>
            <p14:sldId id="349"/>
            <p14:sldId id="1957"/>
            <p14:sldId id="1956"/>
            <p14:sldId id="278"/>
            <p14:sldId id="279"/>
            <p14:sldId id="1876"/>
            <p14:sldId id="1799"/>
            <p14:sldId id="1877"/>
            <p14:sldId id="1878"/>
            <p14:sldId id="1879"/>
            <p14:sldId id="1880"/>
            <p14:sldId id="1881"/>
            <p14:sldId id="1882"/>
            <p14:sldId id="1994"/>
            <p14:sldId id="1888"/>
          </p14:sldIdLst>
        </p14:section>
        <p14:section name="Wakeup Radios" id="{003E3437-1FC7-4C4E-96BB-8AB20CA32D48}">
          <p14:sldIdLst>
            <p14:sldId id="2313"/>
            <p14:sldId id="2296"/>
            <p14:sldId id="2298"/>
            <p14:sldId id="2299"/>
          </p14:sldIdLst>
        </p14:section>
        <p14:section name="Wrapup" id="{29A7F866-9DA9-446B-8359-CE426CB89C7A}">
          <p14:sldIdLst>
            <p14:sldId id="231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2A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87590" autoAdjust="0"/>
  </p:normalViewPr>
  <p:slideViewPr>
    <p:cSldViewPr snapToGrid="0">
      <p:cViewPr varScale="1">
        <p:scale>
          <a:sx n="114" d="100"/>
          <a:sy n="114" d="100"/>
        </p:scale>
        <p:origin x="138" y="12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BF250-3188-4B97-91A0-4CBD75F11794}" type="datetimeFigureOut">
              <a:rPr lang="en-US" smtClean="0"/>
              <a:t>5/26/2022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DC289-C093-4A03-96E3-7FA6F6D9C6F5}" type="slidenum">
              <a:rPr lang="en-US" smtClean="0"/>
              <a:t>‹#›</a:t>
            </a:fld>
            <a:endParaRPr lang="en-US"/>
          </a:p>
        </p:txBody>
      </p:sp>
    </p:spTree>
    <p:extLst>
      <p:ext uri="{BB962C8B-B14F-4D97-AF65-F5344CB8AC3E}">
        <p14:creationId xmlns:p14="http://schemas.microsoft.com/office/powerpoint/2010/main" val="2478410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17</a:t>
            </a:fld>
            <a:endParaRPr lang="en-US"/>
          </a:p>
        </p:txBody>
      </p:sp>
    </p:spTree>
    <p:extLst>
      <p:ext uri="{BB962C8B-B14F-4D97-AF65-F5344CB8AC3E}">
        <p14:creationId xmlns:p14="http://schemas.microsoft.com/office/powerpoint/2010/main" val="1008158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45267-E1A4-074A-A884-6BFE3F4EEE27}" type="slidenum">
              <a:rPr lang="en-US" smtClean="0"/>
              <a:t>51</a:t>
            </a:fld>
            <a:endParaRPr lang="en-US"/>
          </a:p>
        </p:txBody>
      </p:sp>
    </p:spTree>
    <p:extLst>
      <p:ext uri="{BB962C8B-B14F-4D97-AF65-F5344CB8AC3E}">
        <p14:creationId xmlns:p14="http://schemas.microsoft.com/office/powerpoint/2010/main" val="2123876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45267-E1A4-074A-A884-6BFE3F4EEE27}" type="slidenum">
              <a:rPr lang="en-US" smtClean="0"/>
              <a:t>52</a:t>
            </a:fld>
            <a:endParaRPr lang="en-US"/>
          </a:p>
        </p:txBody>
      </p:sp>
    </p:spTree>
    <p:extLst>
      <p:ext uri="{BB962C8B-B14F-4D97-AF65-F5344CB8AC3E}">
        <p14:creationId xmlns:p14="http://schemas.microsoft.com/office/powerpoint/2010/main" val="362935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53</a:t>
            </a:fld>
            <a:endParaRPr lang="en-US"/>
          </a:p>
        </p:txBody>
      </p:sp>
    </p:spTree>
    <p:extLst>
      <p:ext uri="{BB962C8B-B14F-4D97-AF65-F5344CB8AC3E}">
        <p14:creationId xmlns:p14="http://schemas.microsoft.com/office/powerpoint/2010/main" val="150953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55</a:t>
            </a:fld>
            <a:endParaRPr lang="en-US"/>
          </a:p>
        </p:txBody>
      </p:sp>
    </p:spTree>
    <p:extLst>
      <p:ext uri="{BB962C8B-B14F-4D97-AF65-F5344CB8AC3E}">
        <p14:creationId xmlns:p14="http://schemas.microsoft.com/office/powerpoint/2010/main" val="354968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Papers misuse “RFID” to mean backscatter, and misuse “passive tag” to mean anything that doesn’t actively emit RF.</a:t>
            </a:r>
          </a:p>
          <a:p>
            <a:endParaRPr lang="en-US" dirty="0"/>
          </a:p>
          <a:p>
            <a:r>
              <a:rPr lang="en-US" dirty="0"/>
              <a:t>Most things that do backscatter don’t do the energy harvesting bit</a:t>
            </a:r>
          </a:p>
          <a:p>
            <a:endParaRPr lang="en-US" dirty="0"/>
          </a:p>
          <a:p>
            <a:r>
              <a:rPr lang="en-US" dirty="0"/>
              <a:t>Many papers that do backscatter describe themselves as RFID, but don’t follow any RFID communication standard</a:t>
            </a:r>
          </a:p>
        </p:txBody>
      </p:sp>
      <p:sp>
        <p:nvSpPr>
          <p:cNvPr id="4" name="Slide Number Placeholder 3"/>
          <p:cNvSpPr>
            <a:spLocks noGrp="1"/>
          </p:cNvSpPr>
          <p:nvPr>
            <p:ph type="sldNum" sz="quarter" idx="5"/>
          </p:nvPr>
        </p:nvSpPr>
        <p:spPr/>
        <p:txBody>
          <a:bodyPr/>
          <a:lstStyle/>
          <a:p>
            <a:fld id="{7A445267-E1A4-074A-A884-6BFE3F4EEE27}" type="slidenum">
              <a:rPr lang="en-US" smtClean="0"/>
              <a:t>19</a:t>
            </a:fld>
            <a:endParaRPr lang="en-US"/>
          </a:p>
        </p:txBody>
      </p:sp>
    </p:spTree>
    <p:extLst>
      <p:ext uri="{BB962C8B-B14F-4D97-AF65-F5344CB8AC3E}">
        <p14:creationId xmlns:p14="http://schemas.microsoft.com/office/powerpoint/2010/main" val="466408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If we look into a RFID reader's configuration, there is a single device that both receives the backscatter transmissions and generates the necessary carrier signal. This is called a monostatic configuration.</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decouple the task of carrier signal generation and the reception of the backscatter transmissions. We adopt a bistatic configuration as we show in the slide. We have a dedicated device for carrier signal generation and reception.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advantage of the bistatic configuration is two-fold: First, we can attenuate the carrier signal arriving at the receiver due to the path loss suffered due to the propagation of the wireless signal. This helps us reduce interference from stronger carrier signal to much weaker backscatter transmission. Second, it also enables us to use the devices that surround us, such as smartphones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wifi</a:t>
            </a:r>
            <a:r>
              <a:rPr lang="en-GB" sz="1800" dirty="0">
                <a:effectLst/>
                <a:latin typeface="Calibri" panose="020F0502020204030204" pitchFamily="34" charset="0"/>
                <a:ea typeface="Calibri" panose="020F0502020204030204" pitchFamily="34" charset="0"/>
                <a:cs typeface="Times New Roman" panose="02020603050405020304" pitchFamily="18" charset="0"/>
              </a:rPr>
              <a:t> router, as sources for providing the necessary carrier signal to support backscatter transmissions. In fact,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demonstrate the use of these devices to provide the carrier signal.’</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75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second design element that we incorporate in the design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that we create separation in frequency between the carrier signal and the reflected transmissions. We transmit the backscattered signal at a particular offset from the carrier signal.  This is unlike systems such as RFIDs that transmit at the same frequency as the carrier signal, requiring complex and expensive self-interference cancellation mechanisms.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To backscatter at an offset from the carrier signal, we take advantage of the property that the backscatter is a mixing process. If a carrier signal is incident on the backscatter tag, and if we toggle the antenna, i.e., change the antenna's state between absorption and reflection state at a frequency delta f, we can now create backscatter transmissions at a frequency offset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Fc+delta</a:t>
            </a:r>
            <a:r>
              <a:rPr lang="en-GB" sz="1800" dirty="0">
                <a:effectLst/>
                <a:latin typeface="Calibri" panose="020F0502020204030204" pitchFamily="34" charset="0"/>
                <a:ea typeface="Calibri" panose="020F0502020204030204" pitchFamily="34" charset="0"/>
                <a:cs typeface="Times New Roman" panose="02020603050405020304" pitchFamily="18" charset="0"/>
              </a:rPr>
              <a:t> F due to the mixing property.</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Most modern radio transceivers have bandpass filters present in adjacent frequency bands. They support these to enable co-existence on the shared wireless spectrum to suppress interference from adjacent traffic. We use these filters to our advantage; we place the carrier signal in the bandpass filter and significantly attenuate the carrier signal.</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By incorporating the decoupling in space and frequency, we can reduce the interference to the weak backscatter transmissions from stronger carrier signal by up to 50-70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dB.</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do not need to employ any complex self-interference cancellation mechanisms that are used on existing RFID readers. We use off-the-shelf commodity transceivers that just cost a few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usd</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carrier generation and the reception, thus significantly lowering the infrastructure's cost and complexity to support backscatter transmissions.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63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08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(free use): https://</a:t>
            </a:r>
            <a:r>
              <a:rPr lang="en-US" dirty="0" err="1"/>
              <a:t>www.google.com</a:t>
            </a:r>
            <a:r>
              <a:rPr lang="en-US" dirty="0"/>
              <a:t>/</a:t>
            </a:r>
            <a:r>
              <a:rPr lang="en-US" dirty="0" err="1"/>
              <a:t>imgres?imgurl</a:t>
            </a:r>
            <a:r>
              <a:rPr lang="en-US" dirty="0"/>
              <a:t>=http%3A%2F%2Fwww.crismatec.com%2Fpython%2Fmo%2Finteriors-photography-modern-office-workspace-for-metaphore-design_office-decoration.jpg&amp;imgrefurl=http%3A%2F%2Fwww.crismatec.com%2F1489389139%2Fmnc%2Fb3b60136b4fec2dd%2F&amp;docid=rzPzabXuQo6qOM&amp;tbnid=Ag7dvYLgrHLwIM%3A&amp;vet=1&amp;w=1800&amp;h=1200&amp;hl=</a:t>
            </a:r>
            <a:r>
              <a:rPr lang="en-US" dirty="0" err="1"/>
              <a:t>en&amp;safe</a:t>
            </a:r>
            <a:r>
              <a:rPr lang="en-US" dirty="0"/>
              <a:t>=</a:t>
            </a:r>
            <a:r>
              <a:rPr lang="en-US" dirty="0" err="1"/>
              <a:t>images&amp;bih</a:t>
            </a:r>
            <a:r>
              <a:rPr lang="en-US" dirty="0"/>
              <a:t>=803&amp;biw=1440&amp;ved=2ahUKEwiZ45vr19fdAhUBiIMKHfF8Dv0QxiAoBnoECAEQGg&amp;iact=</a:t>
            </a:r>
            <a:r>
              <a:rPr lang="en-US" dirty="0" err="1"/>
              <a:t>c&amp;ictx</a:t>
            </a:r>
            <a:r>
              <a:rPr lang="en-US" dirty="0"/>
              <a:t>=1</a:t>
            </a:r>
          </a:p>
        </p:txBody>
      </p:sp>
      <p:sp>
        <p:nvSpPr>
          <p:cNvPr id="4" name="Slide Number Placeholder 3"/>
          <p:cNvSpPr>
            <a:spLocks noGrp="1"/>
          </p:cNvSpPr>
          <p:nvPr>
            <p:ph type="sldNum" sz="quarter" idx="5"/>
          </p:nvPr>
        </p:nvSpPr>
        <p:spPr/>
        <p:txBody>
          <a:bodyPr/>
          <a:lstStyle/>
          <a:p>
            <a:fld id="{EC6E72C8-B306-334A-98CF-1A8A9A882434}" type="slidenum">
              <a:rPr lang="en-US" smtClean="0"/>
              <a:t>41</a:t>
            </a:fld>
            <a:endParaRPr lang="en-US"/>
          </a:p>
        </p:txBody>
      </p:sp>
    </p:spTree>
    <p:extLst>
      <p:ext uri="{BB962C8B-B14F-4D97-AF65-F5344CB8AC3E}">
        <p14:creationId xmlns:p14="http://schemas.microsoft.com/office/powerpoint/2010/main" val="370512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900 </a:t>
            </a:r>
            <a:r>
              <a:rPr lang="en-US" dirty="0" err="1"/>
              <a:t>Mhz</a:t>
            </a:r>
            <a:r>
              <a:rPr lang="en-US" dirty="0"/>
              <a:t> -&gt; wavelength = 299792458 / 900e6 = 0.33</a:t>
            </a:r>
          </a:p>
          <a:p>
            <a:r>
              <a:rPr lang="en-US" dirty="0"/>
              <a:t>20 * log10(.33 / (4 * pi * 5)) = -45.6</a:t>
            </a:r>
          </a:p>
          <a:p>
            <a:endParaRPr lang="en-US" dirty="0"/>
          </a:p>
          <a:p>
            <a:r>
              <a:rPr lang="en-US" dirty="0"/>
              <a:t>Over 100 dB (or over 1 billion times more power)</a:t>
            </a:r>
          </a:p>
        </p:txBody>
      </p:sp>
      <p:sp>
        <p:nvSpPr>
          <p:cNvPr id="4" name="Slide Number Placeholder 3"/>
          <p:cNvSpPr>
            <a:spLocks noGrp="1"/>
          </p:cNvSpPr>
          <p:nvPr>
            <p:ph type="sldNum" sz="quarter" idx="10"/>
          </p:nvPr>
        </p:nvSpPr>
        <p:spPr/>
        <p:txBody>
          <a:bodyPr/>
          <a:lstStyle/>
          <a:p>
            <a:fld id="{7A445267-E1A4-074A-A884-6BFE3F4EEE27}" type="slidenum">
              <a:rPr lang="en-US" smtClean="0"/>
              <a:t>48</a:t>
            </a:fld>
            <a:endParaRPr lang="en-US"/>
          </a:p>
        </p:txBody>
      </p:sp>
    </p:spTree>
    <p:extLst>
      <p:ext uri="{BB962C8B-B14F-4D97-AF65-F5344CB8AC3E}">
        <p14:creationId xmlns:p14="http://schemas.microsoft.com/office/powerpoint/2010/main" val="3481820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900 </a:t>
            </a:r>
            <a:r>
              <a:rPr lang="en-US" dirty="0" err="1"/>
              <a:t>Mhz</a:t>
            </a:r>
            <a:r>
              <a:rPr lang="en-US" dirty="0"/>
              <a:t> -&gt; wavelength = 299792458 / 900e6 = 0.33</a:t>
            </a:r>
          </a:p>
          <a:p>
            <a:r>
              <a:rPr lang="en-US" dirty="0"/>
              <a:t>20 * log10(.33 / (4 * pi * 5)) = -45.6</a:t>
            </a:r>
          </a:p>
          <a:p>
            <a:endParaRPr lang="en-US" dirty="0"/>
          </a:p>
          <a:p>
            <a:r>
              <a:rPr lang="en-US" dirty="0"/>
              <a:t>Just 60 dB, only a million times off!</a:t>
            </a:r>
          </a:p>
        </p:txBody>
      </p:sp>
      <p:sp>
        <p:nvSpPr>
          <p:cNvPr id="4" name="Slide Number Placeholder 3"/>
          <p:cNvSpPr>
            <a:spLocks noGrp="1"/>
          </p:cNvSpPr>
          <p:nvPr>
            <p:ph type="sldNum" sz="quarter" idx="10"/>
          </p:nvPr>
        </p:nvSpPr>
        <p:spPr/>
        <p:txBody>
          <a:bodyPr/>
          <a:lstStyle/>
          <a:p>
            <a:fld id="{7A445267-E1A4-074A-A884-6BFE3F4EEE27}" type="slidenum">
              <a:rPr lang="en-US" smtClean="0"/>
              <a:t>49</a:t>
            </a:fld>
            <a:endParaRPr lang="en-US"/>
          </a:p>
        </p:txBody>
      </p:sp>
    </p:spTree>
    <p:extLst>
      <p:ext uri="{BB962C8B-B14F-4D97-AF65-F5344CB8AC3E}">
        <p14:creationId xmlns:p14="http://schemas.microsoft.com/office/powerpoint/2010/main" val="2484414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 does not change</a:t>
            </a:r>
          </a:p>
        </p:txBody>
      </p:sp>
      <p:sp>
        <p:nvSpPr>
          <p:cNvPr id="4" name="Slide Number Placeholder 3"/>
          <p:cNvSpPr>
            <a:spLocks noGrp="1"/>
          </p:cNvSpPr>
          <p:nvPr>
            <p:ph type="sldNum" sz="quarter" idx="10"/>
          </p:nvPr>
        </p:nvSpPr>
        <p:spPr/>
        <p:txBody>
          <a:bodyPr/>
          <a:lstStyle/>
          <a:p>
            <a:fld id="{7A445267-E1A4-074A-A884-6BFE3F4EEE27}" type="slidenum">
              <a:rPr lang="en-US" smtClean="0"/>
              <a:t>50</a:t>
            </a:fld>
            <a:endParaRPr lang="en-US"/>
          </a:p>
        </p:txBody>
      </p:sp>
    </p:spTree>
    <p:extLst>
      <p:ext uri="{BB962C8B-B14F-4D97-AF65-F5344CB8AC3E}">
        <p14:creationId xmlns:p14="http://schemas.microsoft.com/office/powerpoint/2010/main" val="4211240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4E2A8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F8AEA4-90DD-470A-A00C-52C76871BE7D}"/>
              </a:ext>
            </a:extLst>
          </p:cNvPr>
          <p:cNvSpPr/>
          <p:nvPr userDrawn="1"/>
        </p:nvSpPr>
        <p:spPr>
          <a:xfrm>
            <a:off x="607595" y="684106"/>
            <a:ext cx="10972799" cy="5485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WU PPT Wide Opt 2_Master.jpg">
            <a:extLst>
              <a:ext uri="{FF2B5EF4-FFF2-40B4-BE49-F238E27FC236}">
                <a16:creationId xmlns:a16="http://schemas.microsoft.com/office/drawing/2014/main" id="{D5195E2D-71BD-4DAB-A8EA-C60068318A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641"/>
          <a:stretch/>
        </p:blipFill>
        <p:spPr>
          <a:xfrm>
            <a:off x="0" y="6353298"/>
            <a:ext cx="12192000" cy="504701"/>
          </a:xfrm>
          <a:prstGeom prst="rect">
            <a:avLst/>
          </a:prstGeom>
        </p:spPr>
      </p:pic>
      <p:sp>
        <p:nvSpPr>
          <p:cNvPr id="2" name="Title 1">
            <a:extLst>
              <a:ext uri="{FF2B5EF4-FFF2-40B4-BE49-F238E27FC236}">
                <a16:creationId xmlns:a16="http://schemas.microsoft.com/office/drawing/2014/main" id="{39A78A89-7B53-4AF2-9B97-0D7A0E3C415D}"/>
              </a:ext>
            </a:extLst>
          </p:cNvPr>
          <p:cNvSpPr>
            <a:spLocks noGrp="1"/>
          </p:cNvSpPr>
          <p:nvPr>
            <p:ph type="ctrTitle"/>
          </p:nvPr>
        </p:nvSpPr>
        <p:spPr>
          <a:xfrm>
            <a:off x="607595" y="684106"/>
            <a:ext cx="10972799" cy="2286000"/>
          </a:xfrm>
          <a:prstGeom prst="rect">
            <a:avLst/>
          </a:prstGeom>
        </p:spPr>
        <p:txBody>
          <a:bodyPr anchor="b"/>
          <a:lstStyle>
            <a:lvl1pPr algn="ctr">
              <a:defRPr sz="60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3757E7-8A62-4C6A-A11F-B44CFFC7E267}"/>
              </a:ext>
            </a:extLst>
          </p:cNvPr>
          <p:cNvSpPr>
            <a:spLocks noGrp="1"/>
          </p:cNvSpPr>
          <p:nvPr>
            <p:ph type="subTitle" idx="1"/>
          </p:nvPr>
        </p:nvSpPr>
        <p:spPr>
          <a:xfrm>
            <a:off x="607595" y="3887894"/>
            <a:ext cx="10972799" cy="1369905"/>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B852B33-DB5B-406B-8EF8-7F27B15C3EB7}"/>
              </a:ext>
            </a:extLst>
          </p:cNvPr>
          <p:cNvSpPr>
            <a:spLocks noGrp="1"/>
          </p:cNvSpPr>
          <p:nvPr>
            <p:ph type="dt" sz="half" idx="10"/>
          </p:nvPr>
        </p:nvSpPr>
        <p:spPr>
          <a:xfrm>
            <a:off x="607595" y="5804324"/>
            <a:ext cx="916405" cy="365125"/>
          </a:xfrm>
        </p:spPr>
        <p:txBody>
          <a:bodyPr/>
          <a:lstStyle/>
          <a:p>
            <a:fld id="{6DA34142-4057-4E41-8FAB-93DD5A2F5272}" type="datetime1">
              <a:rPr lang="en-US" smtClean="0"/>
              <a:t>5/26/2022</a:t>
            </a:fld>
            <a:endParaRPr lang="en-US"/>
          </a:p>
        </p:txBody>
      </p:sp>
      <p:sp>
        <p:nvSpPr>
          <p:cNvPr id="5" name="Footer Placeholder 4">
            <a:extLst>
              <a:ext uri="{FF2B5EF4-FFF2-40B4-BE49-F238E27FC236}">
                <a16:creationId xmlns:a16="http://schemas.microsoft.com/office/drawing/2014/main" id="{1D218BC2-7D03-48DD-8ED3-F2F43C400C3B}"/>
              </a:ext>
            </a:extLst>
          </p:cNvPr>
          <p:cNvSpPr>
            <a:spLocks noGrp="1"/>
          </p:cNvSpPr>
          <p:nvPr>
            <p:ph type="ftr" sz="quarter" idx="11"/>
          </p:nvPr>
        </p:nvSpPr>
        <p:spPr>
          <a:xfrm>
            <a:off x="4261807" y="5806652"/>
            <a:ext cx="3664373" cy="365125"/>
          </a:xfrm>
        </p:spPr>
        <p:txBody>
          <a:bodyPr/>
          <a:lstStyle/>
          <a:p>
            <a:endParaRPr lang="en-US"/>
          </a:p>
        </p:txBody>
      </p:sp>
    </p:spTree>
    <p:extLst>
      <p:ext uri="{BB962C8B-B14F-4D97-AF65-F5344CB8AC3E}">
        <p14:creationId xmlns:p14="http://schemas.microsoft.com/office/powerpoint/2010/main" val="143749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B51CD920-B8B0-498B-9D8A-FB5B192644FF}" type="datetime1">
              <a:rPr lang="sv-SE" smtClean="0"/>
              <a:t>2022-05-26</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p>
            <a:r>
              <a:rPr lang="sv-SE"/>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3217474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4FCB4CF9-F477-464B-9B40-0E122BE6F48A}" type="datetime1">
              <a:rPr lang="sv-SE" smtClean="0"/>
              <a:t>2022-05-26</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p>
            <a:r>
              <a:rPr lang="sv-SE"/>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2021646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0F952EB7-480C-4487-9934-9CC1AC598E82}" type="datetime1">
              <a:rPr lang="sv-SE" smtClean="0"/>
              <a:t>2022-05-26</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p>
            <a:r>
              <a:rPr lang="sv-SE"/>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1942963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E36D1B88-27F5-48A5-AF63-1F2F0F0BCF53}" type="datetime1">
              <a:rPr lang="sv-SE" smtClean="0"/>
              <a:t>2022-05-26</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p>
            <a:r>
              <a:rPr lang="sv-SE"/>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3278745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F15468A6-B3EF-4E17-8343-756F47F2F331}" type="datetime1">
              <a:rPr lang="sv-SE" smtClean="0"/>
              <a:t>2022-05-26</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p>
            <a:r>
              <a:rPr lang="sv-SE"/>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4228303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1EB2355B-4FCB-46FB-9587-6F7E177994B8}" type="datetime1">
              <a:rPr lang="sv-SE" smtClean="0"/>
              <a:t>2022-05-26</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p>
            <a:r>
              <a:rPr lang="sv-SE"/>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749732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A8286F02-BF92-41F8-9725-EE929ABA66B4}" type="datetime1">
              <a:rPr lang="sv-SE" smtClean="0"/>
              <a:t>2022-05-26</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2487255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1B38BE8-C62B-44D8-868E-A12A1CA3EB4C}" type="datetime1">
              <a:rPr lang="sv-SE" smtClean="0"/>
              <a:t>2022-05-26</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2280043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236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p:txBody>
          <a:bodyPr/>
          <a:lstStyle>
            <a:lvl1pPr>
              <a:spcBef>
                <a:spcPts val="1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5/26/2022</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32261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a:xfrm>
            <a:off x="607594"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5/26/2022</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
        <p:nvSpPr>
          <p:cNvPr id="7" name="Content Placeholder 2">
            <a:extLst>
              <a:ext uri="{FF2B5EF4-FFF2-40B4-BE49-F238E27FC236}">
                <a16:creationId xmlns:a16="http://schemas.microsoft.com/office/drawing/2014/main" id="{ED6171B2-CD8A-4537-A0B5-CFA0882ED8CE}"/>
              </a:ext>
            </a:extLst>
          </p:cNvPr>
          <p:cNvSpPr>
            <a:spLocks noGrp="1"/>
          </p:cNvSpPr>
          <p:nvPr>
            <p:ph idx="13"/>
          </p:nvPr>
        </p:nvSpPr>
        <p:spPr>
          <a:xfrm>
            <a:off x="6326608"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157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EE6D-0807-49F6-8402-F877AEC3AE6F}"/>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2EDB09-5A47-4685-A1EE-A5B4DA19048D}"/>
              </a:ext>
            </a:extLst>
          </p:cNvPr>
          <p:cNvSpPr>
            <a:spLocks noGrp="1"/>
          </p:cNvSpPr>
          <p:nvPr>
            <p:ph type="dt" sz="half" idx="10"/>
          </p:nvPr>
        </p:nvSpPr>
        <p:spPr/>
        <p:txBody>
          <a:bodyPr/>
          <a:lstStyle/>
          <a:p>
            <a:fld id="{A92C82BC-EFE8-41E4-A86B-07FC0B1457C3}" type="datetime1">
              <a:rPr lang="en-US" smtClean="0"/>
              <a:t>5/26/2022</a:t>
            </a:fld>
            <a:endParaRPr lang="en-US"/>
          </a:p>
        </p:txBody>
      </p:sp>
      <p:sp>
        <p:nvSpPr>
          <p:cNvPr id="4" name="Footer Placeholder 3">
            <a:extLst>
              <a:ext uri="{FF2B5EF4-FFF2-40B4-BE49-F238E27FC236}">
                <a16:creationId xmlns:a16="http://schemas.microsoft.com/office/drawing/2014/main" id="{9F5553B9-1067-4918-A0C0-3170E1AA20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B2D71-8C87-4458-AC29-EA2047202D57}"/>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2834310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77160-3215-44CF-B830-0B88FB365401}"/>
              </a:ext>
            </a:extLst>
          </p:cNvPr>
          <p:cNvSpPr>
            <a:spLocks noGrp="1"/>
          </p:cNvSpPr>
          <p:nvPr>
            <p:ph type="dt" sz="half" idx="10"/>
          </p:nvPr>
        </p:nvSpPr>
        <p:spPr/>
        <p:txBody>
          <a:bodyPr/>
          <a:lstStyle/>
          <a:p>
            <a:fld id="{F41D1D5B-B5C1-4AF0-9BCF-12885203BE3F}" type="datetime1">
              <a:rPr lang="en-US" smtClean="0"/>
              <a:t>5/26/2022</a:t>
            </a:fld>
            <a:endParaRPr lang="en-US"/>
          </a:p>
        </p:txBody>
      </p:sp>
      <p:sp>
        <p:nvSpPr>
          <p:cNvPr id="3" name="Footer Placeholder 2">
            <a:extLst>
              <a:ext uri="{FF2B5EF4-FFF2-40B4-BE49-F238E27FC236}">
                <a16:creationId xmlns:a16="http://schemas.microsoft.com/office/drawing/2014/main" id="{BA931AD3-C3A1-4F17-AE8A-223019F625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71321F-FC35-406D-934E-9286AA48574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580841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600F0348-2F1A-4EE8-8A85-4721B86DEA66}" type="datetime1">
              <a:rPr lang="en-US" smtClean="0"/>
              <a:t>5/26/2022</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607596" y="694143"/>
            <a:ext cx="10972798" cy="5486400"/>
          </a:xfrm>
          <a:solidFill>
            <a:schemeClr val="bg1"/>
          </a:solidFill>
        </p:spPr>
        <p:txBody>
          <a:bodyPr lIns="182880" tIns="182880" rIns="182880" bIns="182880"/>
          <a:lstStyle>
            <a:lvl1pPr>
              <a:spcBef>
                <a:spcPts val="2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607595" y="8343"/>
            <a:ext cx="10972798" cy="6858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4743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44D63017-EABA-43B4-AC51-8F7014FD5637}" type="datetime1">
              <a:rPr lang="sv-SE" smtClean="0"/>
              <a:t>2022-05-26</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20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20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771168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B00CF96B-96F3-4AC3-8D99-1F8A8C8852FA}" type="datetime1">
              <a:rPr lang="sv-SE" smtClean="0"/>
              <a:t>2022-05-26</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3822918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E76C1451-CA37-4D27-BFED-96CB3CB716BB}" type="datetime1">
              <a:rPr lang="sv-SE" smtClean="0"/>
              <a:t>2022-05-26</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16793420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ACFB29-59D2-4823-BEFA-2A2FDF148C75}"/>
              </a:ext>
            </a:extLst>
          </p:cNvPr>
          <p:cNvSpPr>
            <a:spLocks noGrp="1"/>
          </p:cNvSpPr>
          <p:nvPr>
            <p:ph type="body" idx="1"/>
          </p:nvPr>
        </p:nvSpPr>
        <p:spPr>
          <a:xfrm>
            <a:off x="607595" y="1143000"/>
            <a:ext cx="10972800"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EC448D8-B1FE-4537-8A5B-AEAA01D153E0}"/>
              </a:ext>
            </a:extLst>
          </p:cNvPr>
          <p:cNvSpPr>
            <a:spLocks noGrp="1"/>
          </p:cNvSpPr>
          <p:nvPr>
            <p:ph type="dt" sz="half" idx="2"/>
          </p:nvPr>
        </p:nvSpPr>
        <p:spPr>
          <a:xfrm>
            <a:off x="607595" y="6356350"/>
            <a:ext cx="916405"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27AB6CE-1AFC-4A94-BDA7-A76098728A1D}" type="datetime1">
              <a:rPr lang="en-US" smtClean="0"/>
              <a:t>5/26/2022</a:t>
            </a:fld>
            <a:endParaRPr lang="en-US"/>
          </a:p>
        </p:txBody>
      </p:sp>
      <p:sp>
        <p:nvSpPr>
          <p:cNvPr id="5" name="Footer Placeholder 4">
            <a:extLst>
              <a:ext uri="{FF2B5EF4-FFF2-40B4-BE49-F238E27FC236}">
                <a16:creationId xmlns:a16="http://schemas.microsoft.com/office/drawing/2014/main" id="{842C4873-1315-4883-97DC-8A47AFCAED56}"/>
              </a:ext>
            </a:extLst>
          </p:cNvPr>
          <p:cNvSpPr>
            <a:spLocks noGrp="1"/>
          </p:cNvSpPr>
          <p:nvPr>
            <p:ph type="ftr" sz="quarter" idx="3"/>
          </p:nvPr>
        </p:nvSpPr>
        <p:spPr>
          <a:xfrm>
            <a:off x="4267200" y="6356350"/>
            <a:ext cx="3664373"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451DC0E4-58B6-42DF-8BD2-2BB7A3B6E319}"/>
              </a:ext>
            </a:extLst>
          </p:cNvPr>
          <p:cNvSpPr>
            <a:spLocks noGrp="1"/>
          </p:cNvSpPr>
          <p:nvPr>
            <p:ph type="sldNum" sz="quarter" idx="4"/>
          </p:nvPr>
        </p:nvSpPr>
        <p:spPr>
          <a:xfrm>
            <a:off x="10668000" y="6356350"/>
            <a:ext cx="912394"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778C724-3839-4D76-A707-B4C23905D055}" type="slidenum">
              <a:rPr lang="en-US" smtClean="0"/>
              <a:pPr/>
              <a:t>‹#›</a:t>
            </a:fld>
            <a:endParaRPr lang="en-US" dirty="0"/>
          </a:p>
        </p:txBody>
      </p:sp>
      <p:sp>
        <p:nvSpPr>
          <p:cNvPr id="10" name="Title Placeholder 9">
            <a:extLst>
              <a:ext uri="{FF2B5EF4-FFF2-40B4-BE49-F238E27FC236}">
                <a16:creationId xmlns:a16="http://schemas.microsoft.com/office/drawing/2014/main" id="{BCB9CD12-280E-4818-853C-F36BB6D68A85}"/>
              </a:ext>
            </a:extLst>
          </p:cNvPr>
          <p:cNvSpPr>
            <a:spLocks noGrp="1"/>
          </p:cNvSpPr>
          <p:nvPr>
            <p:ph type="title"/>
          </p:nvPr>
        </p:nvSpPr>
        <p:spPr>
          <a:xfrm>
            <a:off x="607595" y="228600"/>
            <a:ext cx="10972799" cy="685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6317996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00" r:id="rId3"/>
    <p:sldLayoutId id="2147483696" r:id="rId4"/>
    <p:sldLayoutId id="2147483697" r:id="rId5"/>
    <p:sldLayoutId id="2147483698" r:id="rId6"/>
  </p:sldLayoutIdLst>
  <p:hf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4B92A-9766-4459-AB73-34602D739C33}" type="datetime1">
              <a:rPr lang="sv-SE" smtClean="0"/>
              <a:t>2022-05-26</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33261268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ieeexplore.ieee.org/stamp/stamp.jsp?arnumber=8368232"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tiff"/><Relationship Id="rId4" Type="http://schemas.openxmlformats.org/officeDocument/2006/relationships/image" Target="../media/image13.tiff"/></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t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0.emf"/></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nul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nul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nul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47.(null)"/></Relationships>
</file>

<file path=ppt/slides/_rels/slide5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47.(null)"/></Relationships>
</file>

<file path=ppt/slides/_rels/slide52.xml.rels><?xml version="1.0" encoding="UTF-8" standalone="yes"?>
<Relationships xmlns="http://schemas.openxmlformats.org/package/2006/relationships"><Relationship Id="rId3" Type="http://schemas.openxmlformats.org/officeDocument/2006/relationships/image" Target="../media/image47.(nul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nul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ncbi.nlm.nih.gov/pmc/articles/PMC6679286/" TargetMode="External"/><Relationship Id="rId2" Type="http://schemas.openxmlformats.org/officeDocument/2006/relationships/hyperlink" Target="https://tik-old.ee.ethz.ch/file/125ef41e3ca999a450d02e3d80ebe791/SBBT2015.pdf" TargetMode="Externa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ieeexplore.ieee.org/document/7418101" TargetMode="External"/></Relationships>
</file>

<file path=ppt/slides/_rels/slide59.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3.wdp"/><Relationship Id="rId10" Type="http://schemas.openxmlformats.org/officeDocument/2006/relationships/image" Target="../media/image61.jpg"/><Relationship Id="rId4" Type="http://schemas.openxmlformats.org/officeDocument/2006/relationships/image" Target="../media/image57.png"/><Relationship Id="rId9" Type="http://schemas.openxmlformats.org/officeDocument/2006/relationships/image" Target="../media/image6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analog.com/media/en/technical-documentation/tech-articles/480501640radio101.pdf"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ppingphysics.com/standing-waves.html" TargetMode="External"/><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4EB4-B710-4B4C-9E9E-B9B5D5E06A83}"/>
              </a:ext>
            </a:extLst>
          </p:cNvPr>
          <p:cNvSpPr>
            <a:spLocks noGrp="1"/>
          </p:cNvSpPr>
          <p:nvPr>
            <p:ph type="ctrTitle"/>
          </p:nvPr>
        </p:nvSpPr>
        <p:spPr/>
        <p:txBody>
          <a:bodyPr>
            <a:normAutofit/>
          </a:bodyPr>
          <a:lstStyle/>
          <a:p>
            <a:r>
              <a:rPr lang="en-US" dirty="0"/>
              <a:t>Lecture 17</a:t>
            </a:r>
            <a:br>
              <a:rPr lang="en-US" dirty="0"/>
            </a:br>
            <a:r>
              <a:rPr lang="en-US" dirty="0"/>
              <a:t>Backscatter &amp; RFID</a:t>
            </a:r>
          </a:p>
        </p:txBody>
      </p:sp>
      <p:sp>
        <p:nvSpPr>
          <p:cNvPr id="3" name="Subtitle 2">
            <a:extLst>
              <a:ext uri="{FF2B5EF4-FFF2-40B4-BE49-F238E27FC236}">
                <a16:creationId xmlns:a16="http://schemas.microsoft.com/office/drawing/2014/main" id="{BCC2EFA9-08FA-449E-880F-86912EE7E777}"/>
              </a:ext>
            </a:extLst>
          </p:cNvPr>
          <p:cNvSpPr>
            <a:spLocks noGrp="1"/>
          </p:cNvSpPr>
          <p:nvPr>
            <p:ph type="subTitle" idx="1"/>
          </p:nvPr>
        </p:nvSpPr>
        <p:spPr/>
        <p:txBody>
          <a:bodyPr/>
          <a:lstStyle/>
          <a:p>
            <a:r>
              <a:rPr lang="en-US" dirty="0"/>
              <a:t>CS397/497 – Wireless Protocols for IoT</a:t>
            </a:r>
          </a:p>
          <a:p>
            <a:r>
              <a:rPr lang="en-US" dirty="0"/>
              <a:t>Branden Ghena – Spring 2022</a:t>
            </a:r>
          </a:p>
        </p:txBody>
      </p:sp>
      <p:sp>
        <p:nvSpPr>
          <p:cNvPr id="4" name="TextBox 3">
            <a:extLst>
              <a:ext uri="{FF2B5EF4-FFF2-40B4-BE49-F238E27FC236}">
                <a16:creationId xmlns:a16="http://schemas.microsoft.com/office/drawing/2014/main" id="{61803EBA-1B25-4953-AE2E-C91878E946D7}"/>
              </a:ext>
            </a:extLst>
          </p:cNvPr>
          <p:cNvSpPr txBox="1"/>
          <p:nvPr/>
        </p:nvSpPr>
        <p:spPr>
          <a:xfrm>
            <a:off x="607595" y="5804562"/>
            <a:ext cx="7475701" cy="369332"/>
          </a:xfrm>
          <a:prstGeom prst="rect">
            <a:avLst/>
          </a:prstGeom>
          <a:noFill/>
        </p:spPr>
        <p:txBody>
          <a:bodyPr wrap="square" rtlCol="0">
            <a:spAutoFit/>
          </a:bodyPr>
          <a:lstStyle/>
          <a:p>
            <a:r>
              <a:rPr lang="en-US" dirty="0"/>
              <a:t>Some slides borrowed from </a:t>
            </a:r>
            <a:r>
              <a:rPr lang="en-US" dirty="0" err="1"/>
              <a:t>Ambuj</a:t>
            </a:r>
            <a:r>
              <a:rPr lang="en-US" dirty="0"/>
              <a:t> Varshney Uppsala / UC Berkeley</a:t>
            </a:r>
          </a:p>
        </p:txBody>
      </p:sp>
      <p:sp>
        <p:nvSpPr>
          <p:cNvPr id="5" name="TextBox 4">
            <a:extLst>
              <a:ext uri="{FF2B5EF4-FFF2-40B4-BE49-F238E27FC236}">
                <a16:creationId xmlns:a16="http://schemas.microsoft.com/office/drawing/2014/main" id="{88934688-1A9E-5C71-E433-F77717CFC95E}"/>
              </a:ext>
            </a:extLst>
          </p:cNvPr>
          <p:cNvSpPr txBox="1"/>
          <p:nvPr/>
        </p:nvSpPr>
        <p:spPr>
          <a:xfrm>
            <a:off x="8718997" y="5527563"/>
            <a:ext cx="2861397" cy="646331"/>
          </a:xfrm>
          <a:prstGeom prst="rect">
            <a:avLst/>
          </a:prstGeom>
          <a:noFill/>
        </p:spPr>
        <p:txBody>
          <a:bodyPr wrap="square" rtlCol="0">
            <a:spAutoFit/>
          </a:bodyPr>
          <a:lstStyle/>
          <a:p>
            <a:r>
              <a:rPr lang="en-US" dirty="0"/>
              <a:t>Materials in collaboration with Pat </a:t>
            </a:r>
            <a:r>
              <a:rPr lang="en-US" dirty="0" err="1"/>
              <a:t>Pannuto</a:t>
            </a:r>
            <a:r>
              <a:rPr lang="en-US" dirty="0"/>
              <a:t> (UCSD)</a:t>
            </a:r>
          </a:p>
        </p:txBody>
      </p:sp>
    </p:spTree>
    <p:extLst>
      <p:ext uri="{BB962C8B-B14F-4D97-AF65-F5344CB8AC3E}">
        <p14:creationId xmlns:p14="http://schemas.microsoft.com/office/powerpoint/2010/main" val="3802196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2077-3AD8-4BD0-8E28-B25530BEABF1}"/>
              </a:ext>
            </a:extLst>
          </p:cNvPr>
          <p:cNvSpPr>
            <a:spLocks noGrp="1"/>
          </p:cNvSpPr>
          <p:nvPr>
            <p:ph type="title"/>
          </p:nvPr>
        </p:nvSpPr>
        <p:spPr/>
        <p:txBody>
          <a:bodyPr/>
          <a:lstStyle/>
          <a:p>
            <a:r>
              <a:rPr lang="en-US" dirty="0"/>
              <a:t>Backscatter theory of operation</a:t>
            </a:r>
          </a:p>
        </p:txBody>
      </p:sp>
      <p:sp>
        <p:nvSpPr>
          <p:cNvPr id="3" name="Content Placeholder 2">
            <a:extLst>
              <a:ext uri="{FF2B5EF4-FFF2-40B4-BE49-F238E27FC236}">
                <a16:creationId xmlns:a16="http://schemas.microsoft.com/office/drawing/2014/main" id="{8BE5CA87-C60A-4279-B21D-11233EC7CE3A}"/>
              </a:ext>
            </a:extLst>
          </p:cNvPr>
          <p:cNvSpPr>
            <a:spLocks noGrp="1"/>
          </p:cNvSpPr>
          <p:nvPr>
            <p:ph idx="1"/>
          </p:nvPr>
        </p:nvSpPr>
        <p:spPr/>
        <p:txBody>
          <a:bodyPr/>
          <a:lstStyle/>
          <a:p>
            <a:r>
              <a:rPr lang="en-US" dirty="0"/>
              <a:t>Vary between absorbing or reflecting signal to modulate data</a:t>
            </a:r>
          </a:p>
          <a:p>
            <a:pPr lvl="1"/>
            <a:r>
              <a:rPr lang="en-US" dirty="0"/>
              <a:t>Wireless transmissions at microwatts of power draw (10000x savings)</a:t>
            </a:r>
          </a:p>
          <a:p>
            <a:pPr lvl="1"/>
            <a:r>
              <a:rPr lang="en-US" dirty="0"/>
              <a:t>Frequency bands: 400 MHz, 900 MHz, 2.4 GHz</a:t>
            </a:r>
          </a:p>
          <a:p>
            <a:pPr lvl="1"/>
            <a:r>
              <a:rPr lang="en-US" dirty="0"/>
              <a:t>These are the really </a:t>
            </a:r>
            <a:r>
              <a:rPr lang="en-US" dirty="0" err="1"/>
              <a:t>really</a:t>
            </a:r>
            <a:r>
              <a:rPr lang="en-US" dirty="0"/>
              <a:t> cheap tags (~$0.15 each)</a:t>
            </a:r>
          </a:p>
        </p:txBody>
      </p:sp>
      <p:sp>
        <p:nvSpPr>
          <p:cNvPr id="4" name="Slide Number Placeholder 3">
            <a:extLst>
              <a:ext uri="{FF2B5EF4-FFF2-40B4-BE49-F238E27FC236}">
                <a16:creationId xmlns:a16="http://schemas.microsoft.com/office/drawing/2014/main" id="{8AC5DFF4-E4D1-4E1F-9777-E9369AE7A3C3}"/>
              </a:ext>
            </a:extLst>
          </p:cNvPr>
          <p:cNvSpPr>
            <a:spLocks noGrp="1"/>
          </p:cNvSpPr>
          <p:nvPr>
            <p:ph type="sldNum" sz="quarter" idx="12"/>
          </p:nvPr>
        </p:nvSpPr>
        <p:spPr/>
        <p:txBody>
          <a:bodyPr/>
          <a:lstStyle/>
          <a:p>
            <a:fld id="{0778C724-3839-4D76-A707-B4C23905D055}" type="slidenum">
              <a:rPr lang="en-US" smtClean="0"/>
              <a:t>10</a:t>
            </a:fld>
            <a:endParaRPr lang="en-US"/>
          </a:p>
        </p:txBody>
      </p:sp>
      <p:cxnSp>
        <p:nvCxnSpPr>
          <p:cNvPr id="5" name="Straight Connector 4">
            <a:extLst>
              <a:ext uri="{FF2B5EF4-FFF2-40B4-BE49-F238E27FC236}">
                <a16:creationId xmlns:a16="http://schemas.microsoft.com/office/drawing/2014/main" id="{4B5F2AC0-19FC-4A57-A325-56D8735698DA}"/>
              </a:ext>
            </a:extLst>
          </p:cNvPr>
          <p:cNvCxnSpPr>
            <a:cxnSpLocks/>
          </p:cNvCxnSpPr>
          <p:nvPr/>
        </p:nvCxnSpPr>
        <p:spPr>
          <a:xfrm>
            <a:off x="5414516" y="3976230"/>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riangle 9">
            <a:extLst>
              <a:ext uri="{FF2B5EF4-FFF2-40B4-BE49-F238E27FC236}">
                <a16:creationId xmlns:a16="http://schemas.microsoft.com/office/drawing/2014/main" id="{4F9DC326-7590-4362-9D8E-3FE131A6FF35}"/>
              </a:ext>
            </a:extLst>
          </p:cNvPr>
          <p:cNvSpPr/>
          <p:nvPr/>
        </p:nvSpPr>
        <p:spPr>
          <a:xfrm rot="10800000">
            <a:off x="5074776"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A2DDBBE-01D5-421C-97FD-714DD07D61E8}"/>
              </a:ext>
            </a:extLst>
          </p:cNvPr>
          <p:cNvCxnSpPr/>
          <p:nvPr/>
        </p:nvCxnSpPr>
        <p:spPr>
          <a:xfrm>
            <a:off x="5561482" y="4495593"/>
            <a:ext cx="0" cy="4030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7C06D0A-2AF1-4335-B2E3-58DA9C956679}"/>
              </a:ext>
            </a:extLst>
          </p:cNvPr>
          <p:cNvCxnSpPr>
            <a:cxnSpLocks/>
          </p:cNvCxnSpPr>
          <p:nvPr/>
        </p:nvCxnSpPr>
        <p:spPr>
          <a:xfrm>
            <a:off x="5414516" y="477231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E8A35-FA23-47FD-B1DB-F447DD60D892}"/>
              </a:ext>
            </a:extLst>
          </p:cNvPr>
          <p:cNvCxnSpPr>
            <a:cxnSpLocks/>
          </p:cNvCxnSpPr>
          <p:nvPr/>
        </p:nvCxnSpPr>
        <p:spPr>
          <a:xfrm>
            <a:off x="5164164" y="5251784"/>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3A1DD8-F0AD-47E6-AC91-4B86F33E24C5}"/>
              </a:ext>
            </a:extLst>
          </p:cNvPr>
          <p:cNvCxnSpPr>
            <a:cxnSpLocks/>
          </p:cNvCxnSpPr>
          <p:nvPr/>
        </p:nvCxnSpPr>
        <p:spPr>
          <a:xfrm>
            <a:off x="5285596" y="5402180"/>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593FAD-DFE8-4457-B4A8-757503B4BB79}"/>
              </a:ext>
            </a:extLst>
          </p:cNvPr>
          <p:cNvCxnSpPr>
            <a:cxnSpLocks/>
          </p:cNvCxnSpPr>
          <p:nvPr/>
        </p:nvCxnSpPr>
        <p:spPr>
          <a:xfrm>
            <a:off x="5371975" y="5554580"/>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49444BD-A1A4-41BC-AF03-73A9968726B6}"/>
              </a:ext>
            </a:extLst>
          </p:cNvPr>
          <p:cNvCxnSpPr>
            <a:cxnSpLocks/>
          </p:cNvCxnSpPr>
          <p:nvPr/>
        </p:nvCxnSpPr>
        <p:spPr>
          <a:xfrm flipH="1">
            <a:off x="5561485" y="4697122"/>
            <a:ext cx="5345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E9A98D9-9B26-4DAF-B1A9-CFD5261C77C5}"/>
              </a:ext>
            </a:extLst>
          </p:cNvPr>
          <p:cNvSpPr txBox="1"/>
          <p:nvPr/>
        </p:nvSpPr>
        <p:spPr>
          <a:xfrm>
            <a:off x="4308449" y="4547284"/>
            <a:ext cx="814301" cy="276999"/>
          </a:xfrm>
          <a:prstGeom prst="rect">
            <a:avLst/>
          </a:prstGeom>
          <a:noFill/>
        </p:spPr>
        <p:txBody>
          <a:bodyPr wrap="square" rtlCol="0">
            <a:spAutoFit/>
          </a:bodyPr>
          <a:lstStyle/>
          <a:p>
            <a:r>
              <a:rPr lang="en-US" sz="1200" dirty="0">
                <a:latin typeface="+mj-lt"/>
              </a:rPr>
              <a:t>RF Switch</a:t>
            </a:r>
          </a:p>
        </p:txBody>
      </p:sp>
      <p:sp>
        <p:nvSpPr>
          <p:cNvPr id="14" name="TextBox 13">
            <a:extLst>
              <a:ext uri="{FF2B5EF4-FFF2-40B4-BE49-F238E27FC236}">
                <a16:creationId xmlns:a16="http://schemas.microsoft.com/office/drawing/2014/main" id="{15D017A9-84C7-4A07-9909-90582739C316}"/>
              </a:ext>
            </a:extLst>
          </p:cNvPr>
          <p:cNvSpPr txBox="1"/>
          <p:nvPr/>
        </p:nvSpPr>
        <p:spPr>
          <a:xfrm>
            <a:off x="6061212" y="4547283"/>
            <a:ext cx="1997017" cy="283077"/>
          </a:xfrm>
          <a:prstGeom prst="rect">
            <a:avLst/>
          </a:prstGeom>
          <a:noFill/>
        </p:spPr>
        <p:txBody>
          <a:bodyPr wrap="square" rtlCol="0">
            <a:spAutoFit/>
          </a:bodyPr>
          <a:lstStyle/>
          <a:p>
            <a:r>
              <a:rPr lang="en-US" sz="1200" dirty="0">
                <a:latin typeface="+mj-lt"/>
              </a:rPr>
              <a:t>Modulating Signal (Digital)</a:t>
            </a:r>
          </a:p>
        </p:txBody>
      </p:sp>
      <p:sp>
        <p:nvSpPr>
          <p:cNvPr id="15" name="TextBox 14">
            <a:extLst>
              <a:ext uri="{FF2B5EF4-FFF2-40B4-BE49-F238E27FC236}">
                <a16:creationId xmlns:a16="http://schemas.microsoft.com/office/drawing/2014/main" id="{2B212D12-415D-404E-BF57-8AEE4E3340A5}"/>
              </a:ext>
            </a:extLst>
          </p:cNvPr>
          <p:cNvSpPr txBox="1"/>
          <p:nvPr/>
        </p:nvSpPr>
        <p:spPr>
          <a:xfrm>
            <a:off x="5800058" y="3482767"/>
            <a:ext cx="814301" cy="276999"/>
          </a:xfrm>
          <a:prstGeom prst="rect">
            <a:avLst/>
          </a:prstGeom>
          <a:noFill/>
        </p:spPr>
        <p:txBody>
          <a:bodyPr wrap="square" rtlCol="0">
            <a:spAutoFit/>
          </a:bodyPr>
          <a:lstStyle/>
          <a:p>
            <a:r>
              <a:rPr lang="en-US" sz="1200" dirty="0">
                <a:latin typeface="+mj-lt"/>
              </a:rPr>
              <a:t>Antenna</a:t>
            </a:r>
          </a:p>
        </p:txBody>
      </p:sp>
      <p:sp>
        <p:nvSpPr>
          <p:cNvPr id="16" name="TextBox 15">
            <a:extLst>
              <a:ext uri="{FF2B5EF4-FFF2-40B4-BE49-F238E27FC236}">
                <a16:creationId xmlns:a16="http://schemas.microsoft.com/office/drawing/2014/main" id="{578B6BB4-2E52-4072-B62E-D2E858E43BD8}"/>
              </a:ext>
            </a:extLst>
          </p:cNvPr>
          <p:cNvSpPr txBox="1"/>
          <p:nvPr/>
        </p:nvSpPr>
        <p:spPr>
          <a:xfrm>
            <a:off x="4848925" y="5862230"/>
            <a:ext cx="1659994" cy="276999"/>
          </a:xfrm>
          <a:prstGeom prst="rect">
            <a:avLst/>
          </a:prstGeom>
          <a:noFill/>
        </p:spPr>
        <p:txBody>
          <a:bodyPr wrap="square" rtlCol="0">
            <a:spAutoFit/>
          </a:bodyPr>
          <a:lstStyle/>
          <a:p>
            <a:r>
              <a:rPr lang="en-US" sz="1200" b="1" dirty="0">
                <a:latin typeface="+mj-lt"/>
              </a:rPr>
              <a:t>Backscatter tag</a:t>
            </a:r>
          </a:p>
        </p:txBody>
      </p:sp>
      <p:cxnSp>
        <p:nvCxnSpPr>
          <p:cNvPr id="17" name="Straight Arrow Connector 16">
            <a:extLst>
              <a:ext uri="{FF2B5EF4-FFF2-40B4-BE49-F238E27FC236}">
                <a16:creationId xmlns:a16="http://schemas.microsoft.com/office/drawing/2014/main" id="{56914B22-800C-4983-B5B4-E02C2F7406A3}"/>
              </a:ext>
            </a:extLst>
          </p:cNvPr>
          <p:cNvCxnSpPr>
            <a:cxnSpLocks/>
          </p:cNvCxnSpPr>
          <p:nvPr/>
        </p:nvCxnSpPr>
        <p:spPr>
          <a:xfrm>
            <a:off x="1455821" y="3699710"/>
            <a:ext cx="3370847" cy="0"/>
          </a:xfrm>
          <a:prstGeom prst="straightConnector1">
            <a:avLst/>
          </a:prstGeom>
          <a:ln w="25400">
            <a:solidFill>
              <a:srgbClr val="FF0000"/>
            </a:solidFill>
            <a:prstDash val="lgDash"/>
            <a:headEnd w="lg" len="lg"/>
            <a:tailEnd type="stealt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AC7B93B-1A3D-4909-ABE9-9E4AF88AFF3B}"/>
              </a:ext>
            </a:extLst>
          </p:cNvPr>
          <p:cNvSpPr txBox="1"/>
          <p:nvPr/>
        </p:nvSpPr>
        <p:spPr>
          <a:xfrm>
            <a:off x="2259071" y="3370838"/>
            <a:ext cx="2156519" cy="276999"/>
          </a:xfrm>
          <a:prstGeom prst="rect">
            <a:avLst/>
          </a:prstGeom>
          <a:noFill/>
        </p:spPr>
        <p:txBody>
          <a:bodyPr wrap="square" rtlCol="0">
            <a:spAutoFit/>
          </a:bodyPr>
          <a:lstStyle/>
          <a:p>
            <a:r>
              <a:rPr lang="en-US" sz="1200" dirty="0">
                <a:latin typeface="+mj-lt"/>
              </a:rPr>
              <a:t>Ambient RF signal</a:t>
            </a:r>
          </a:p>
        </p:txBody>
      </p:sp>
      <p:cxnSp>
        <p:nvCxnSpPr>
          <p:cNvPr id="19" name="Straight Arrow Connector 18">
            <a:extLst>
              <a:ext uri="{FF2B5EF4-FFF2-40B4-BE49-F238E27FC236}">
                <a16:creationId xmlns:a16="http://schemas.microsoft.com/office/drawing/2014/main" id="{6941778C-4AB1-4867-8FC5-54B255FB7ED5}"/>
              </a:ext>
            </a:extLst>
          </p:cNvPr>
          <p:cNvCxnSpPr>
            <a:cxnSpLocks/>
          </p:cNvCxnSpPr>
          <p:nvPr/>
        </p:nvCxnSpPr>
        <p:spPr>
          <a:xfrm>
            <a:off x="6614359" y="3759766"/>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F86B5E7-2192-4C43-AD1E-F3190DEFE8CC}"/>
              </a:ext>
            </a:extLst>
          </p:cNvPr>
          <p:cNvSpPr txBox="1"/>
          <p:nvPr/>
        </p:nvSpPr>
        <p:spPr>
          <a:xfrm>
            <a:off x="7216009" y="3482766"/>
            <a:ext cx="2304259" cy="276999"/>
          </a:xfrm>
          <a:prstGeom prst="rect">
            <a:avLst/>
          </a:prstGeom>
          <a:noFill/>
        </p:spPr>
        <p:txBody>
          <a:bodyPr wrap="square" rtlCol="0">
            <a:spAutoFit/>
          </a:bodyPr>
          <a:lstStyle/>
          <a:p>
            <a:r>
              <a:rPr lang="en-US" sz="1200" dirty="0">
                <a:latin typeface="+mj-lt"/>
              </a:rPr>
              <a:t>Reflected (backscatter) signal</a:t>
            </a:r>
          </a:p>
        </p:txBody>
      </p:sp>
      <p:sp>
        <p:nvSpPr>
          <p:cNvPr id="21" name="Triangle 22">
            <a:extLst>
              <a:ext uri="{FF2B5EF4-FFF2-40B4-BE49-F238E27FC236}">
                <a16:creationId xmlns:a16="http://schemas.microsoft.com/office/drawing/2014/main" id="{EC37DA2E-72B9-4FAA-B91F-C836873D98A6}"/>
              </a:ext>
            </a:extLst>
          </p:cNvPr>
          <p:cNvSpPr/>
          <p:nvPr/>
        </p:nvSpPr>
        <p:spPr>
          <a:xfrm rot="10800000">
            <a:off x="9990831"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8CEA59D-C63C-47EC-A152-A38063354795}"/>
              </a:ext>
            </a:extLst>
          </p:cNvPr>
          <p:cNvCxnSpPr>
            <a:cxnSpLocks/>
          </p:cNvCxnSpPr>
          <p:nvPr/>
        </p:nvCxnSpPr>
        <p:spPr>
          <a:xfrm>
            <a:off x="10330570" y="3973163"/>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167ED9-3E81-44D7-AC67-D0AFE84761E2}"/>
              </a:ext>
            </a:extLst>
          </p:cNvPr>
          <p:cNvCxnSpPr>
            <a:cxnSpLocks/>
          </p:cNvCxnSpPr>
          <p:nvPr/>
        </p:nvCxnSpPr>
        <p:spPr>
          <a:xfrm>
            <a:off x="10070038" y="5119437"/>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0B7076-58F7-4A1B-9C5A-1CFEB6B6B1D5}"/>
              </a:ext>
            </a:extLst>
          </p:cNvPr>
          <p:cNvCxnSpPr>
            <a:cxnSpLocks/>
          </p:cNvCxnSpPr>
          <p:nvPr/>
        </p:nvCxnSpPr>
        <p:spPr>
          <a:xfrm>
            <a:off x="10191470" y="5269833"/>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558784-20AA-409B-8AE4-79085B07E0AA}"/>
              </a:ext>
            </a:extLst>
          </p:cNvPr>
          <p:cNvCxnSpPr>
            <a:cxnSpLocks/>
          </p:cNvCxnSpPr>
          <p:nvPr/>
        </p:nvCxnSpPr>
        <p:spPr>
          <a:xfrm>
            <a:off x="10277849" y="5422233"/>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D207444-F81B-4E29-95B4-57B9424EBC27}"/>
              </a:ext>
            </a:extLst>
          </p:cNvPr>
          <p:cNvSpPr txBox="1"/>
          <p:nvPr/>
        </p:nvSpPr>
        <p:spPr>
          <a:xfrm>
            <a:off x="9520268" y="5862230"/>
            <a:ext cx="1659993" cy="276998"/>
          </a:xfrm>
          <a:prstGeom prst="rect">
            <a:avLst/>
          </a:prstGeom>
          <a:noFill/>
        </p:spPr>
        <p:txBody>
          <a:bodyPr wrap="square" rtlCol="0">
            <a:spAutoFit/>
          </a:bodyPr>
          <a:lstStyle/>
          <a:p>
            <a:r>
              <a:rPr lang="en-US" sz="1200" b="1" dirty="0">
                <a:latin typeface="+mj-lt"/>
              </a:rPr>
              <a:t>Reader/ Receiver</a:t>
            </a:r>
          </a:p>
        </p:txBody>
      </p:sp>
      <p:cxnSp>
        <p:nvCxnSpPr>
          <p:cNvPr id="27" name="Straight Connector 26">
            <a:extLst>
              <a:ext uri="{FF2B5EF4-FFF2-40B4-BE49-F238E27FC236}">
                <a16:creationId xmlns:a16="http://schemas.microsoft.com/office/drawing/2014/main" id="{17419A3D-CB3A-40A3-9DDE-9C6D63E96A4C}"/>
              </a:ext>
            </a:extLst>
          </p:cNvPr>
          <p:cNvCxnSpPr>
            <a:cxnSpLocks/>
          </p:cNvCxnSpPr>
          <p:nvPr/>
        </p:nvCxnSpPr>
        <p:spPr>
          <a:xfrm flipV="1">
            <a:off x="6360695"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EB6BF9-F3D7-44DA-9B9F-9D540D9BDA42}"/>
              </a:ext>
            </a:extLst>
          </p:cNvPr>
          <p:cNvCxnSpPr>
            <a:cxnSpLocks/>
          </p:cNvCxnSpPr>
          <p:nvPr/>
        </p:nvCxnSpPr>
        <p:spPr>
          <a:xfrm flipH="1">
            <a:off x="6360695" y="4959219"/>
            <a:ext cx="253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CE35E53-61FB-42B7-A73C-314BFB1E4CDA}"/>
              </a:ext>
            </a:extLst>
          </p:cNvPr>
          <p:cNvCxnSpPr>
            <a:cxnSpLocks/>
          </p:cNvCxnSpPr>
          <p:nvPr/>
        </p:nvCxnSpPr>
        <p:spPr>
          <a:xfrm flipV="1">
            <a:off x="6614359"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66FA13-343A-4AC0-A96A-7AC5AA982614}"/>
              </a:ext>
            </a:extLst>
          </p:cNvPr>
          <p:cNvCxnSpPr>
            <a:cxnSpLocks/>
          </p:cNvCxnSpPr>
          <p:nvPr/>
        </p:nvCxnSpPr>
        <p:spPr>
          <a:xfrm flipH="1">
            <a:off x="6614359" y="5235945"/>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393E11-31F4-4D0C-97EA-3258F9E74594}"/>
              </a:ext>
            </a:extLst>
          </p:cNvPr>
          <p:cNvCxnSpPr>
            <a:cxnSpLocks/>
          </p:cNvCxnSpPr>
          <p:nvPr/>
        </p:nvCxnSpPr>
        <p:spPr>
          <a:xfrm flipV="1">
            <a:off x="6878052" y="4959219"/>
            <a:ext cx="1"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BE03BE-AD70-4429-8DD7-A0F5EE22BEEC}"/>
              </a:ext>
            </a:extLst>
          </p:cNvPr>
          <p:cNvCxnSpPr>
            <a:cxnSpLocks/>
          </p:cNvCxnSpPr>
          <p:nvPr/>
        </p:nvCxnSpPr>
        <p:spPr>
          <a:xfrm flipH="1">
            <a:off x="6874891" y="4959219"/>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4EC2D6D-7DD6-4CF7-990C-5A0FA65D1DD2}"/>
              </a:ext>
            </a:extLst>
          </p:cNvPr>
          <p:cNvCxnSpPr>
            <a:cxnSpLocks/>
          </p:cNvCxnSpPr>
          <p:nvPr/>
        </p:nvCxnSpPr>
        <p:spPr>
          <a:xfrm flipV="1">
            <a:off x="7130411" y="4959219"/>
            <a:ext cx="8174"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CAA1D33-5467-48E8-BCD7-05171D2F72A3}"/>
              </a:ext>
            </a:extLst>
          </p:cNvPr>
          <p:cNvCxnSpPr>
            <a:cxnSpLocks/>
          </p:cNvCxnSpPr>
          <p:nvPr/>
        </p:nvCxnSpPr>
        <p:spPr>
          <a:xfrm flipH="1" flipV="1">
            <a:off x="6202279" y="5230133"/>
            <a:ext cx="158417" cy="1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B9818EF-50A8-4E4C-8A0A-7453DA7CB7B9}"/>
              </a:ext>
            </a:extLst>
          </p:cNvPr>
          <p:cNvCxnSpPr>
            <a:cxnSpLocks/>
          </p:cNvCxnSpPr>
          <p:nvPr/>
        </p:nvCxnSpPr>
        <p:spPr>
          <a:xfrm flipH="1">
            <a:off x="7130412" y="5230133"/>
            <a:ext cx="20885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228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5CB2-3A8A-7D45-9D6E-77D333AE966C}"/>
              </a:ext>
            </a:extLst>
          </p:cNvPr>
          <p:cNvSpPr>
            <a:spLocks noGrp="1"/>
          </p:cNvSpPr>
          <p:nvPr>
            <p:ph type="title"/>
          </p:nvPr>
        </p:nvSpPr>
        <p:spPr/>
        <p:txBody>
          <a:bodyPr>
            <a:normAutofit/>
          </a:bodyPr>
          <a:lstStyle/>
          <a:p>
            <a:r>
              <a:rPr lang="en-US" dirty="0"/>
              <a:t>Backscatter radio designs</a:t>
            </a:r>
          </a:p>
        </p:txBody>
      </p:sp>
      <p:sp>
        <p:nvSpPr>
          <p:cNvPr id="3" name="Content Placeholder 2">
            <a:extLst>
              <a:ext uri="{FF2B5EF4-FFF2-40B4-BE49-F238E27FC236}">
                <a16:creationId xmlns:a16="http://schemas.microsoft.com/office/drawing/2014/main" id="{8189199F-D760-7D46-AAAF-4D87D79D6331}"/>
              </a:ext>
            </a:extLst>
          </p:cNvPr>
          <p:cNvSpPr>
            <a:spLocks noGrp="1"/>
          </p:cNvSpPr>
          <p:nvPr>
            <p:ph idx="1"/>
          </p:nvPr>
        </p:nvSpPr>
        <p:spPr/>
        <p:txBody>
          <a:bodyPr/>
          <a:lstStyle/>
          <a:p>
            <a:r>
              <a:rPr lang="en-US" dirty="0"/>
              <a:t>Simple versions just</a:t>
            </a:r>
            <a:br>
              <a:rPr lang="en-US" dirty="0"/>
            </a:br>
            <a:r>
              <a:rPr lang="en-US" dirty="0"/>
              <a:t>‘reflect or don’t reflect’</a:t>
            </a:r>
          </a:p>
          <a:p>
            <a:endParaRPr lang="en-US" dirty="0"/>
          </a:p>
          <a:p>
            <a:r>
              <a:rPr lang="en-US" dirty="0"/>
              <a:t>Modern designs can do more advanced modulation as well</a:t>
            </a:r>
          </a:p>
        </p:txBody>
      </p:sp>
      <p:sp>
        <p:nvSpPr>
          <p:cNvPr id="4" name="Slide Number Placeholder 3">
            <a:extLst>
              <a:ext uri="{FF2B5EF4-FFF2-40B4-BE49-F238E27FC236}">
                <a16:creationId xmlns:a16="http://schemas.microsoft.com/office/drawing/2014/main" id="{FA527767-1618-C142-AFBE-6A26B5307246}"/>
              </a:ext>
            </a:extLst>
          </p:cNvPr>
          <p:cNvSpPr>
            <a:spLocks noGrp="1"/>
          </p:cNvSpPr>
          <p:nvPr>
            <p:ph type="sldNum" sz="quarter" idx="12"/>
          </p:nvPr>
        </p:nvSpPr>
        <p:spPr/>
        <p:txBody>
          <a:bodyPr/>
          <a:lstStyle/>
          <a:p>
            <a:pPr algn="r"/>
            <a:fld id="{434A358D-2637-E146-A3BD-05BD470B507B}" type="slidenum">
              <a:rPr lang="en-US" smtClean="0"/>
              <a:pPr algn="r"/>
              <a:t>11</a:t>
            </a:fld>
            <a:endParaRPr lang="en-US" dirty="0"/>
          </a:p>
        </p:txBody>
      </p:sp>
      <p:pic>
        <p:nvPicPr>
          <p:cNvPr id="5" name="Picture 4">
            <a:extLst>
              <a:ext uri="{FF2B5EF4-FFF2-40B4-BE49-F238E27FC236}">
                <a16:creationId xmlns:a16="http://schemas.microsoft.com/office/drawing/2014/main" id="{2B66D230-1920-C94A-94DB-CA17C79D5469}"/>
              </a:ext>
            </a:extLst>
          </p:cNvPr>
          <p:cNvPicPr>
            <a:picLocks noChangeAspect="1"/>
          </p:cNvPicPr>
          <p:nvPr/>
        </p:nvPicPr>
        <p:blipFill>
          <a:blip r:embed="rId2"/>
          <a:stretch>
            <a:fillRect/>
          </a:stretch>
        </p:blipFill>
        <p:spPr>
          <a:xfrm>
            <a:off x="6516649" y="809488"/>
            <a:ext cx="4607548" cy="1630991"/>
          </a:xfrm>
          <a:prstGeom prst="rect">
            <a:avLst/>
          </a:prstGeom>
        </p:spPr>
      </p:pic>
      <p:pic>
        <p:nvPicPr>
          <p:cNvPr id="6" name="Picture 5">
            <a:extLst>
              <a:ext uri="{FF2B5EF4-FFF2-40B4-BE49-F238E27FC236}">
                <a16:creationId xmlns:a16="http://schemas.microsoft.com/office/drawing/2014/main" id="{D0414E95-5222-0341-B250-CFBB7463F77E}"/>
              </a:ext>
            </a:extLst>
          </p:cNvPr>
          <p:cNvPicPr>
            <a:picLocks noChangeAspect="1"/>
          </p:cNvPicPr>
          <p:nvPr/>
        </p:nvPicPr>
        <p:blipFill>
          <a:blip r:embed="rId3"/>
          <a:stretch>
            <a:fillRect/>
          </a:stretch>
        </p:blipFill>
        <p:spPr>
          <a:xfrm>
            <a:off x="607595" y="3226200"/>
            <a:ext cx="9156195" cy="2894251"/>
          </a:xfrm>
          <a:prstGeom prst="rect">
            <a:avLst/>
          </a:prstGeom>
        </p:spPr>
      </p:pic>
      <p:sp>
        <p:nvSpPr>
          <p:cNvPr id="7" name="TextBox 6">
            <a:extLst>
              <a:ext uri="{FF2B5EF4-FFF2-40B4-BE49-F238E27FC236}">
                <a16:creationId xmlns:a16="http://schemas.microsoft.com/office/drawing/2014/main" id="{21F20E1D-4EF7-7044-9297-DE97D9F2963D}"/>
              </a:ext>
            </a:extLst>
          </p:cNvPr>
          <p:cNvSpPr txBox="1"/>
          <p:nvPr/>
        </p:nvSpPr>
        <p:spPr>
          <a:xfrm>
            <a:off x="7492095" y="6303014"/>
            <a:ext cx="3397084"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https://ieeexplore.ieee.org/stamp/stamp.jsp?arnumber=8368232</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1052391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94A56-56D6-613C-A8F7-AFE17ECCB0FC}"/>
              </a:ext>
            </a:extLst>
          </p:cNvPr>
          <p:cNvSpPr>
            <a:spLocks noGrp="1"/>
          </p:cNvSpPr>
          <p:nvPr>
            <p:ph type="title"/>
          </p:nvPr>
        </p:nvSpPr>
        <p:spPr/>
        <p:txBody>
          <a:bodyPr/>
          <a:lstStyle/>
          <a:p>
            <a:r>
              <a:rPr lang="en-US" dirty="0"/>
              <a:t>Break + </a:t>
            </a:r>
            <a:r>
              <a:rPr lang="en-US" dirty="0" err="1"/>
              <a:t>Spycraft</a:t>
            </a:r>
            <a:endParaRPr lang="en-US" dirty="0"/>
          </a:p>
        </p:txBody>
      </p:sp>
      <p:sp>
        <p:nvSpPr>
          <p:cNvPr id="3" name="Content Placeholder 2">
            <a:extLst>
              <a:ext uri="{FF2B5EF4-FFF2-40B4-BE49-F238E27FC236}">
                <a16:creationId xmlns:a16="http://schemas.microsoft.com/office/drawing/2014/main" id="{2F8AB980-51FC-22B6-2ADD-CA40303433E5}"/>
              </a:ext>
            </a:extLst>
          </p:cNvPr>
          <p:cNvSpPr>
            <a:spLocks noGrp="1"/>
          </p:cNvSpPr>
          <p:nvPr>
            <p:ph idx="1"/>
          </p:nvPr>
        </p:nvSpPr>
        <p:spPr/>
        <p:txBody>
          <a:bodyPr/>
          <a:lstStyle/>
          <a:p>
            <a:r>
              <a:rPr lang="en-US" dirty="0"/>
              <a:t>How would you use backscatter plus a microphone to secretly record someone?</a:t>
            </a:r>
          </a:p>
        </p:txBody>
      </p:sp>
      <p:sp>
        <p:nvSpPr>
          <p:cNvPr id="4" name="Slide Number Placeholder 3">
            <a:extLst>
              <a:ext uri="{FF2B5EF4-FFF2-40B4-BE49-F238E27FC236}">
                <a16:creationId xmlns:a16="http://schemas.microsoft.com/office/drawing/2014/main" id="{0A1EC6A1-EB4A-3E2D-7371-768788A8EC59}"/>
              </a:ext>
            </a:extLst>
          </p:cNvPr>
          <p:cNvSpPr>
            <a:spLocks noGrp="1"/>
          </p:cNvSpPr>
          <p:nvPr>
            <p:ph type="sldNum" sz="quarter" idx="12"/>
          </p:nvPr>
        </p:nvSpPr>
        <p:spPr/>
        <p:txBody>
          <a:bodyPr/>
          <a:lstStyle/>
          <a:p>
            <a:fld id="{0778C724-3839-4D76-A707-B4C23905D055}" type="slidenum">
              <a:rPr lang="en-US" smtClean="0"/>
              <a:t>12</a:t>
            </a:fld>
            <a:endParaRPr lang="en-US"/>
          </a:p>
        </p:txBody>
      </p:sp>
    </p:spTree>
    <p:extLst>
      <p:ext uri="{BB962C8B-B14F-4D97-AF65-F5344CB8AC3E}">
        <p14:creationId xmlns:p14="http://schemas.microsoft.com/office/powerpoint/2010/main" val="1316329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94A56-56D6-613C-A8F7-AFE17ECCB0FC}"/>
              </a:ext>
            </a:extLst>
          </p:cNvPr>
          <p:cNvSpPr>
            <a:spLocks noGrp="1"/>
          </p:cNvSpPr>
          <p:nvPr>
            <p:ph type="title"/>
          </p:nvPr>
        </p:nvSpPr>
        <p:spPr/>
        <p:txBody>
          <a:bodyPr/>
          <a:lstStyle/>
          <a:p>
            <a:r>
              <a:rPr lang="en-US" dirty="0"/>
              <a:t>Break + </a:t>
            </a:r>
            <a:r>
              <a:rPr lang="en-US" dirty="0" err="1"/>
              <a:t>Spycraft</a:t>
            </a:r>
            <a:endParaRPr lang="en-US" dirty="0"/>
          </a:p>
        </p:txBody>
      </p:sp>
      <p:sp>
        <p:nvSpPr>
          <p:cNvPr id="3" name="Content Placeholder 2">
            <a:extLst>
              <a:ext uri="{FF2B5EF4-FFF2-40B4-BE49-F238E27FC236}">
                <a16:creationId xmlns:a16="http://schemas.microsoft.com/office/drawing/2014/main" id="{2F8AB980-51FC-22B6-2ADD-CA40303433E5}"/>
              </a:ext>
            </a:extLst>
          </p:cNvPr>
          <p:cNvSpPr>
            <a:spLocks noGrp="1"/>
          </p:cNvSpPr>
          <p:nvPr>
            <p:ph idx="1"/>
          </p:nvPr>
        </p:nvSpPr>
        <p:spPr/>
        <p:txBody>
          <a:bodyPr/>
          <a:lstStyle/>
          <a:p>
            <a:r>
              <a:rPr lang="en-US" dirty="0"/>
              <a:t>How would you use backscatter plus a microphone to secretly record someone?</a:t>
            </a:r>
          </a:p>
          <a:p>
            <a:endParaRPr lang="en-US" dirty="0"/>
          </a:p>
          <a:p>
            <a:pPr lvl="1"/>
            <a:r>
              <a:rPr lang="en-US" dirty="0"/>
              <a:t>Use microphone to change if antenna is grounded or not</a:t>
            </a:r>
          </a:p>
          <a:p>
            <a:pPr lvl="1"/>
            <a:endParaRPr lang="en-US" dirty="0"/>
          </a:p>
          <a:p>
            <a:pPr lvl="1"/>
            <a:r>
              <a:rPr lang="en-US" dirty="0"/>
              <a:t>Transmit power at the backscatter tag and collect microphone data from the response</a:t>
            </a:r>
          </a:p>
        </p:txBody>
      </p:sp>
      <p:sp>
        <p:nvSpPr>
          <p:cNvPr id="4" name="Slide Number Placeholder 3">
            <a:extLst>
              <a:ext uri="{FF2B5EF4-FFF2-40B4-BE49-F238E27FC236}">
                <a16:creationId xmlns:a16="http://schemas.microsoft.com/office/drawing/2014/main" id="{0A1EC6A1-EB4A-3E2D-7371-768788A8EC59}"/>
              </a:ext>
            </a:extLst>
          </p:cNvPr>
          <p:cNvSpPr>
            <a:spLocks noGrp="1"/>
          </p:cNvSpPr>
          <p:nvPr>
            <p:ph type="sldNum" sz="quarter" idx="12"/>
          </p:nvPr>
        </p:nvSpPr>
        <p:spPr/>
        <p:txBody>
          <a:bodyPr/>
          <a:lstStyle/>
          <a:p>
            <a:fld id="{0778C724-3839-4D76-A707-B4C23905D055}" type="slidenum">
              <a:rPr lang="en-US" smtClean="0"/>
              <a:t>13</a:t>
            </a:fld>
            <a:endParaRPr lang="en-US"/>
          </a:p>
        </p:txBody>
      </p:sp>
    </p:spTree>
    <p:extLst>
      <p:ext uri="{BB962C8B-B14F-4D97-AF65-F5344CB8AC3E}">
        <p14:creationId xmlns:p14="http://schemas.microsoft.com/office/powerpoint/2010/main" val="3393029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9DE3-AA8D-0946-AA85-DF002220D498}"/>
              </a:ext>
            </a:extLst>
          </p:cNvPr>
          <p:cNvSpPr>
            <a:spLocks noGrp="1"/>
          </p:cNvSpPr>
          <p:nvPr>
            <p:ph type="title"/>
          </p:nvPr>
        </p:nvSpPr>
        <p:spPr/>
        <p:txBody>
          <a:bodyPr/>
          <a:lstStyle/>
          <a:p>
            <a:r>
              <a:rPr lang="en-US" dirty="0"/>
              <a:t>Backscatter is an </a:t>
            </a:r>
            <a:r>
              <a:rPr lang="en-US" i="1" dirty="0"/>
              <a:t>old</a:t>
            </a:r>
            <a:r>
              <a:rPr lang="en-US" dirty="0"/>
              <a:t> idea — history in </a:t>
            </a:r>
            <a:r>
              <a:rPr lang="en-US" dirty="0" err="1"/>
              <a:t>spycraft</a:t>
            </a:r>
            <a:r>
              <a:rPr lang="en-US" dirty="0"/>
              <a:t>!</a:t>
            </a:r>
          </a:p>
        </p:txBody>
      </p:sp>
      <p:sp>
        <p:nvSpPr>
          <p:cNvPr id="3" name="Content Placeholder 2">
            <a:extLst>
              <a:ext uri="{FF2B5EF4-FFF2-40B4-BE49-F238E27FC236}">
                <a16:creationId xmlns:a16="http://schemas.microsoft.com/office/drawing/2014/main" id="{0487A8DE-827D-B84E-9055-3D3574E396D4}"/>
              </a:ext>
            </a:extLst>
          </p:cNvPr>
          <p:cNvSpPr>
            <a:spLocks noGrp="1"/>
          </p:cNvSpPr>
          <p:nvPr>
            <p:ph idx="1"/>
          </p:nvPr>
        </p:nvSpPr>
        <p:spPr/>
        <p:txBody>
          <a:bodyPr/>
          <a:lstStyle/>
          <a:p>
            <a:r>
              <a:rPr lang="en-US" dirty="0"/>
              <a:t>1945: Leon Theremin* creates “The Thing” (aka Great Seal Bug)</a:t>
            </a:r>
          </a:p>
          <a:p>
            <a:pPr lvl="1"/>
            <a:r>
              <a:rPr lang="en-US" dirty="0"/>
              <a:t>*Yes, same guy who invented the instrument</a:t>
            </a:r>
          </a:p>
          <a:p>
            <a:pPr lvl="1"/>
            <a:r>
              <a:rPr lang="en-US" dirty="0"/>
              <a:t>Discovered when a British embassy radio operator heard recorded conversations</a:t>
            </a:r>
          </a:p>
        </p:txBody>
      </p:sp>
      <p:sp>
        <p:nvSpPr>
          <p:cNvPr id="4" name="Slide Number Placeholder 3">
            <a:extLst>
              <a:ext uri="{FF2B5EF4-FFF2-40B4-BE49-F238E27FC236}">
                <a16:creationId xmlns:a16="http://schemas.microsoft.com/office/drawing/2014/main" id="{C1836C5F-FFD3-4249-A3C8-807675964B0F}"/>
              </a:ext>
            </a:extLst>
          </p:cNvPr>
          <p:cNvSpPr>
            <a:spLocks noGrp="1"/>
          </p:cNvSpPr>
          <p:nvPr>
            <p:ph type="sldNum" sz="quarter" idx="12"/>
          </p:nvPr>
        </p:nvSpPr>
        <p:spPr/>
        <p:txBody>
          <a:bodyPr/>
          <a:lstStyle/>
          <a:p>
            <a:pPr algn="r"/>
            <a:fld id="{434A358D-2637-E146-A3BD-05BD470B507B}" type="slidenum">
              <a:rPr lang="en-US" smtClean="0"/>
              <a:pPr algn="r"/>
              <a:t>14</a:t>
            </a:fld>
            <a:endParaRPr lang="en-US" dirty="0"/>
          </a:p>
        </p:txBody>
      </p:sp>
      <p:pic>
        <p:nvPicPr>
          <p:cNvPr id="5" name="Picture 4">
            <a:extLst>
              <a:ext uri="{FF2B5EF4-FFF2-40B4-BE49-F238E27FC236}">
                <a16:creationId xmlns:a16="http://schemas.microsoft.com/office/drawing/2014/main" id="{37B3BFE8-1C2E-2B48-92EB-72ACA297F6A0}"/>
              </a:ext>
            </a:extLst>
          </p:cNvPr>
          <p:cNvPicPr>
            <a:picLocks noChangeAspect="1"/>
          </p:cNvPicPr>
          <p:nvPr/>
        </p:nvPicPr>
        <p:blipFill>
          <a:blip r:embed="rId2"/>
          <a:stretch>
            <a:fillRect/>
          </a:stretch>
        </p:blipFill>
        <p:spPr>
          <a:xfrm>
            <a:off x="2317449" y="2976304"/>
            <a:ext cx="2800108" cy="3271036"/>
          </a:xfrm>
          <a:prstGeom prst="rect">
            <a:avLst/>
          </a:prstGeom>
        </p:spPr>
      </p:pic>
      <p:pic>
        <p:nvPicPr>
          <p:cNvPr id="6" name="Picture 5">
            <a:extLst>
              <a:ext uri="{FF2B5EF4-FFF2-40B4-BE49-F238E27FC236}">
                <a16:creationId xmlns:a16="http://schemas.microsoft.com/office/drawing/2014/main" id="{8CBB968E-C880-1A44-A4B5-C00565EBE302}"/>
              </a:ext>
            </a:extLst>
          </p:cNvPr>
          <p:cNvPicPr>
            <a:picLocks noChangeAspect="1"/>
          </p:cNvPicPr>
          <p:nvPr/>
        </p:nvPicPr>
        <p:blipFill>
          <a:blip r:embed="rId3"/>
          <a:stretch>
            <a:fillRect/>
          </a:stretch>
        </p:blipFill>
        <p:spPr>
          <a:xfrm>
            <a:off x="5661539" y="3231757"/>
            <a:ext cx="3725333" cy="2794000"/>
          </a:xfrm>
          <a:prstGeom prst="rect">
            <a:avLst/>
          </a:prstGeom>
        </p:spPr>
      </p:pic>
    </p:spTree>
    <p:extLst>
      <p:ext uri="{BB962C8B-B14F-4D97-AF65-F5344CB8AC3E}">
        <p14:creationId xmlns:p14="http://schemas.microsoft.com/office/powerpoint/2010/main" val="383537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E7C7-DCB5-4E5B-BCA4-A2EABADA6D7F}"/>
              </a:ext>
            </a:extLst>
          </p:cNvPr>
          <p:cNvSpPr>
            <a:spLocks noGrp="1"/>
          </p:cNvSpPr>
          <p:nvPr>
            <p:ph type="title"/>
          </p:nvPr>
        </p:nvSpPr>
        <p:spPr/>
        <p:txBody>
          <a:bodyPr/>
          <a:lstStyle/>
          <a:p>
            <a:r>
              <a:rPr lang="en-US" dirty="0"/>
              <a:t>Alternative: inductive coupling theory of operation</a:t>
            </a:r>
          </a:p>
        </p:txBody>
      </p:sp>
      <p:sp>
        <p:nvSpPr>
          <p:cNvPr id="3" name="Content Placeholder 2">
            <a:extLst>
              <a:ext uri="{FF2B5EF4-FFF2-40B4-BE49-F238E27FC236}">
                <a16:creationId xmlns:a16="http://schemas.microsoft.com/office/drawing/2014/main" id="{6BB397D0-D30B-4905-BC07-D49500C9024A}"/>
              </a:ext>
            </a:extLst>
          </p:cNvPr>
          <p:cNvSpPr>
            <a:spLocks noGrp="1"/>
          </p:cNvSpPr>
          <p:nvPr>
            <p:ph idx="1"/>
          </p:nvPr>
        </p:nvSpPr>
        <p:spPr>
          <a:xfrm>
            <a:off x="607594" y="1143000"/>
            <a:ext cx="5076495" cy="5029200"/>
          </a:xfrm>
        </p:spPr>
        <p:txBody>
          <a:bodyPr>
            <a:normAutofit fontScale="92500" lnSpcReduction="10000"/>
          </a:bodyPr>
          <a:lstStyle/>
          <a:p>
            <a:r>
              <a:rPr lang="en-US" dirty="0"/>
              <a:t>A shared magnetic field is created between the two devices</a:t>
            </a:r>
          </a:p>
          <a:p>
            <a:pPr lvl="1"/>
            <a:r>
              <a:rPr lang="en-US" dirty="0"/>
              <a:t>Change in current through one device induces current change through the other</a:t>
            </a:r>
          </a:p>
          <a:p>
            <a:pPr lvl="1"/>
            <a:r>
              <a:rPr lang="en-US" dirty="0"/>
              <a:t>Device can vary load to transmit data</a:t>
            </a:r>
          </a:p>
          <a:p>
            <a:pPr marL="457200" lvl="1" indent="0">
              <a:buNone/>
            </a:pPr>
            <a:endParaRPr lang="en-US" dirty="0"/>
          </a:p>
          <a:p>
            <a:r>
              <a:rPr lang="en-US" dirty="0"/>
              <a:t>Very low frequency bands</a:t>
            </a:r>
            <a:br>
              <a:rPr lang="en-US" dirty="0"/>
            </a:br>
            <a:r>
              <a:rPr lang="en-US" dirty="0"/>
              <a:t>(135 </a:t>
            </a:r>
            <a:r>
              <a:rPr lang="en-US" dirty="0" err="1"/>
              <a:t>KHz</a:t>
            </a:r>
            <a:r>
              <a:rPr lang="en-US" dirty="0"/>
              <a:t>, 13.56 MHz)</a:t>
            </a:r>
          </a:p>
          <a:p>
            <a:pPr lvl="1"/>
            <a:r>
              <a:rPr lang="en-US" dirty="0"/>
              <a:t>Transmit through materials including skin</a:t>
            </a:r>
          </a:p>
          <a:p>
            <a:pPr lvl="1"/>
            <a:r>
              <a:rPr lang="en-US" dirty="0"/>
              <a:t>Sensitive to metal</a:t>
            </a:r>
          </a:p>
        </p:txBody>
      </p:sp>
      <p:sp>
        <p:nvSpPr>
          <p:cNvPr id="4" name="Slide Number Placeholder 3">
            <a:extLst>
              <a:ext uri="{FF2B5EF4-FFF2-40B4-BE49-F238E27FC236}">
                <a16:creationId xmlns:a16="http://schemas.microsoft.com/office/drawing/2014/main" id="{5281E72C-867C-4989-AD47-E032F0D98246}"/>
              </a:ext>
            </a:extLst>
          </p:cNvPr>
          <p:cNvSpPr>
            <a:spLocks noGrp="1"/>
          </p:cNvSpPr>
          <p:nvPr>
            <p:ph type="sldNum" sz="quarter" idx="12"/>
          </p:nvPr>
        </p:nvSpPr>
        <p:spPr/>
        <p:txBody>
          <a:bodyPr/>
          <a:lstStyle/>
          <a:p>
            <a:fld id="{0778C724-3839-4D76-A707-B4C23905D055}" type="slidenum">
              <a:rPr lang="en-US" smtClean="0"/>
              <a:t>15</a:t>
            </a:fld>
            <a:endParaRPr lang="en-US"/>
          </a:p>
        </p:txBody>
      </p:sp>
      <p:grpSp>
        <p:nvGrpSpPr>
          <p:cNvPr id="7" name="Group 6">
            <a:extLst>
              <a:ext uri="{FF2B5EF4-FFF2-40B4-BE49-F238E27FC236}">
                <a16:creationId xmlns:a16="http://schemas.microsoft.com/office/drawing/2014/main" id="{950670EC-420B-4805-B780-D8FCC7B57310}"/>
              </a:ext>
            </a:extLst>
          </p:cNvPr>
          <p:cNvGrpSpPr/>
          <p:nvPr/>
        </p:nvGrpSpPr>
        <p:grpSpPr>
          <a:xfrm>
            <a:off x="5684090" y="1868214"/>
            <a:ext cx="5896304" cy="3121572"/>
            <a:chOff x="5684090" y="1868214"/>
            <a:chExt cx="5896304" cy="3121572"/>
          </a:xfrm>
        </p:grpSpPr>
        <p:pic>
          <p:nvPicPr>
            <p:cNvPr id="2050" name="Picture 2">
              <a:extLst>
                <a:ext uri="{FF2B5EF4-FFF2-40B4-BE49-F238E27FC236}">
                  <a16:creationId xmlns:a16="http://schemas.microsoft.com/office/drawing/2014/main" id="{4EA51E0D-9959-46EF-B14E-8202BAD857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64" t="9028" r="7816" b="8613"/>
            <a:stretch/>
          </p:blipFill>
          <p:spPr bwMode="auto">
            <a:xfrm>
              <a:off x="5684090" y="1868214"/>
              <a:ext cx="5896304" cy="31215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10DF7CC-148E-40CF-A27F-F07573D9D1A4}"/>
                </a:ext>
              </a:extLst>
            </p:cNvPr>
            <p:cNvSpPr/>
            <p:nvPr/>
          </p:nvSpPr>
          <p:spPr>
            <a:xfrm>
              <a:off x="7936992" y="4011168"/>
              <a:ext cx="1499616" cy="56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91761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b="1" dirty="0"/>
              <a:t>Backscatter Uses</a:t>
            </a:r>
          </a:p>
          <a:p>
            <a:pPr lvl="1"/>
            <a:r>
              <a:rPr lang="en-US" b="1" dirty="0"/>
              <a:t>RFID</a:t>
            </a:r>
          </a:p>
          <a:p>
            <a:pPr lvl="1"/>
            <a:r>
              <a:rPr lang="en-US"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100117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81FB-04C4-DA4B-871C-C5AD026968C4}"/>
              </a:ext>
            </a:extLst>
          </p:cNvPr>
          <p:cNvSpPr>
            <a:spLocks noGrp="1"/>
          </p:cNvSpPr>
          <p:nvPr>
            <p:ph type="title"/>
          </p:nvPr>
        </p:nvSpPr>
        <p:spPr/>
        <p:txBody>
          <a:bodyPr/>
          <a:lstStyle/>
          <a:p>
            <a:r>
              <a:rPr lang="en-US" dirty="0"/>
              <a:t>RFID is </a:t>
            </a:r>
            <a:r>
              <a:rPr lang="en-US" i="1" dirty="0"/>
              <a:t>everywhere</a:t>
            </a:r>
            <a:r>
              <a:rPr lang="en-US" dirty="0"/>
              <a:t> nowadays</a:t>
            </a:r>
          </a:p>
        </p:txBody>
      </p:sp>
      <p:sp>
        <p:nvSpPr>
          <p:cNvPr id="3" name="Content Placeholder 2">
            <a:extLst>
              <a:ext uri="{FF2B5EF4-FFF2-40B4-BE49-F238E27FC236}">
                <a16:creationId xmlns:a16="http://schemas.microsoft.com/office/drawing/2014/main" id="{FE75ADB5-0C44-8942-96DF-F89EF4F4370E}"/>
              </a:ext>
            </a:extLst>
          </p:cNvPr>
          <p:cNvSpPr>
            <a:spLocks noGrp="1"/>
          </p:cNvSpPr>
          <p:nvPr>
            <p:ph idx="1"/>
          </p:nvPr>
        </p:nvSpPr>
        <p:spPr/>
        <p:txBody>
          <a:bodyPr/>
          <a:lstStyle/>
          <a:p>
            <a:r>
              <a:rPr lang="en-US" dirty="0"/>
              <a:t>Fundamental design principle is </a:t>
            </a:r>
            <a:r>
              <a:rPr lang="en-US" i="1" dirty="0"/>
              <a:t>asymmetry</a:t>
            </a:r>
          </a:p>
          <a:p>
            <a:pPr lvl="1"/>
            <a:r>
              <a:rPr lang="en-US" dirty="0"/>
              <a:t>Extremely simple, cheap tags</a:t>
            </a:r>
          </a:p>
          <a:p>
            <a:pPr lvl="1"/>
            <a:r>
              <a:rPr lang="en-US" dirty="0"/>
              <a:t>Complex readers</a:t>
            </a:r>
          </a:p>
        </p:txBody>
      </p:sp>
      <p:sp>
        <p:nvSpPr>
          <p:cNvPr id="4" name="Slide Number Placeholder 3">
            <a:extLst>
              <a:ext uri="{FF2B5EF4-FFF2-40B4-BE49-F238E27FC236}">
                <a16:creationId xmlns:a16="http://schemas.microsoft.com/office/drawing/2014/main" id="{830E1162-410D-3A4C-8C3B-74FC6465FFB1}"/>
              </a:ext>
            </a:extLst>
          </p:cNvPr>
          <p:cNvSpPr>
            <a:spLocks noGrp="1"/>
          </p:cNvSpPr>
          <p:nvPr>
            <p:ph type="sldNum" sz="quarter" idx="12"/>
          </p:nvPr>
        </p:nvSpPr>
        <p:spPr/>
        <p:txBody>
          <a:bodyPr/>
          <a:lstStyle/>
          <a:p>
            <a:pPr algn="r"/>
            <a:fld id="{434A358D-2637-E146-A3BD-05BD470B507B}" type="slidenum">
              <a:rPr lang="en-US" smtClean="0"/>
              <a:pPr algn="r"/>
              <a:t>17</a:t>
            </a:fld>
            <a:endParaRPr lang="en-US" dirty="0"/>
          </a:p>
        </p:txBody>
      </p:sp>
      <p:pic>
        <p:nvPicPr>
          <p:cNvPr id="5" name="Picture 4">
            <a:extLst>
              <a:ext uri="{FF2B5EF4-FFF2-40B4-BE49-F238E27FC236}">
                <a16:creationId xmlns:a16="http://schemas.microsoft.com/office/drawing/2014/main" id="{4CBC3DCF-F958-F446-B676-7106FAB99897}"/>
              </a:ext>
            </a:extLst>
          </p:cNvPr>
          <p:cNvPicPr>
            <a:picLocks noChangeAspect="1"/>
          </p:cNvPicPr>
          <p:nvPr/>
        </p:nvPicPr>
        <p:blipFill>
          <a:blip r:embed="rId3"/>
          <a:stretch>
            <a:fillRect/>
          </a:stretch>
        </p:blipFill>
        <p:spPr>
          <a:xfrm>
            <a:off x="7917705" y="252549"/>
            <a:ext cx="4030455" cy="2267131"/>
          </a:xfrm>
          <a:prstGeom prst="rect">
            <a:avLst/>
          </a:prstGeom>
        </p:spPr>
      </p:pic>
      <p:pic>
        <p:nvPicPr>
          <p:cNvPr id="6" name="Picture 5">
            <a:extLst>
              <a:ext uri="{FF2B5EF4-FFF2-40B4-BE49-F238E27FC236}">
                <a16:creationId xmlns:a16="http://schemas.microsoft.com/office/drawing/2014/main" id="{C423A4BB-59E2-694D-95A3-5E2314BBA0A9}"/>
              </a:ext>
            </a:extLst>
          </p:cNvPr>
          <p:cNvPicPr>
            <a:picLocks noChangeAspect="1"/>
          </p:cNvPicPr>
          <p:nvPr/>
        </p:nvPicPr>
        <p:blipFill rotWithShape="1">
          <a:blip r:embed="rId4"/>
          <a:srcRect l="31998"/>
          <a:stretch/>
        </p:blipFill>
        <p:spPr>
          <a:xfrm>
            <a:off x="7524207" y="2749247"/>
            <a:ext cx="3903616" cy="3217333"/>
          </a:xfrm>
          <a:prstGeom prst="rect">
            <a:avLst/>
          </a:prstGeom>
        </p:spPr>
      </p:pic>
      <p:pic>
        <p:nvPicPr>
          <p:cNvPr id="7" name="Picture 6">
            <a:extLst>
              <a:ext uri="{FF2B5EF4-FFF2-40B4-BE49-F238E27FC236}">
                <a16:creationId xmlns:a16="http://schemas.microsoft.com/office/drawing/2014/main" id="{CADCBB96-E893-D641-A184-0F4CBEE124F2}"/>
              </a:ext>
            </a:extLst>
          </p:cNvPr>
          <p:cNvPicPr>
            <a:picLocks noChangeAspect="1"/>
          </p:cNvPicPr>
          <p:nvPr/>
        </p:nvPicPr>
        <p:blipFill rotWithShape="1">
          <a:blip r:embed="rId5"/>
          <a:srcRect r="19433"/>
          <a:stretch/>
        </p:blipFill>
        <p:spPr>
          <a:xfrm>
            <a:off x="4071743" y="3297646"/>
            <a:ext cx="3208623" cy="2714655"/>
          </a:xfrm>
          <a:prstGeom prst="rect">
            <a:avLst/>
          </a:prstGeom>
        </p:spPr>
      </p:pic>
      <p:pic>
        <p:nvPicPr>
          <p:cNvPr id="8" name="Picture 7">
            <a:extLst>
              <a:ext uri="{FF2B5EF4-FFF2-40B4-BE49-F238E27FC236}">
                <a16:creationId xmlns:a16="http://schemas.microsoft.com/office/drawing/2014/main" id="{C98E535B-D7B8-DD4F-8A00-CFACE66631B3}"/>
              </a:ext>
            </a:extLst>
          </p:cNvPr>
          <p:cNvPicPr>
            <a:picLocks noChangeAspect="1"/>
          </p:cNvPicPr>
          <p:nvPr/>
        </p:nvPicPr>
        <p:blipFill>
          <a:blip r:embed="rId6"/>
          <a:stretch>
            <a:fillRect/>
          </a:stretch>
        </p:blipFill>
        <p:spPr>
          <a:xfrm>
            <a:off x="197393" y="3344093"/>
            <a:ext cx="3655728" cy="2375988"/>
          </a:xfrm>
          <a:prstGeom prst="rect">
            <a:avLst/>
          </a:prstGeom>
        </p:spPr>
      </p:pic>
    </p:spTree>
    <p:extLst>
      <p:ext uri="{BB962C8B-B14F-4D97-AF65-F5344CB8AC3E}">
        <p14:creationId xmlns:p14="http://schemas.microsoft.com/office/powerpoint/2010/main" val="4232687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dirty="0"/>
              <a:t>Radio Frequency ID</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lstStyle/>
          <a:p>
            <a:r>
              <a:rPr lang="en-US" dirty="0"/>
              <a:t>Cheap, low-power ubiquitous communication</a:t>
            </a:r>
          </a:p>
          <a:p>
            <a:pPr lvl="1"/>
            <a:r>
              <a:rPr lang="en-US" dirty="0"/>
              <a:t>RFID tags on (or in) products</a:t>
            </a:r>
          </a:p>
          <a:p>
            <a:pPr lvl="1"/>
            <a:r>
              <a:rPr lang="en-US" dirty="0"/>
              <a:t>NFC communication to/from smartphone</a:t>
            </a:r>
          </a:p>
          <a:p>
            <a:pPr lvl="1"/>
            <a:endParaRPr lang="en-US" dirty="0"/>
          </a:p>
          <a:p>
            <a:r>
              <a:rPr lang="en-US" dirty="0"/>
              <a:t>Requirements</a:t>
            </a:r>
          </a:p>
          <a:p>
            <a:pPr lvl="1"/>
            <a:r>
              <a:rPr lang="en-US" dirty="0"/>
              <a:t>Need to transmit small amount of data (ID)</a:t>
            </a:r>
          </a:p>
          <a:p>
            <a:pPr lvl="1"/>
            <a:r>
              <a:rPr lang="en-US" dirty="0"/>
              <a:t>Need to operate with little or no energy</a:t>
            </a:r>
          </a:p>
          <a:p>
            <a:pPr lvl="2"/>
            <a:r>
              <a:rPr lang="en-US" dirty="0"/>
              <a:t>Most do not have batteries</a:t>
            </a:r>
          </a:p>
          <a:p>
            <a:pPr lvl="1"/>
            <a:r>
              <a:rPr lang="en-US" dirty="0"/>
              <a:t>Short interaction time (fast enough bit rate)</a:t>
            </a:r>
          </a:p>
          <a:p>
            <a:pPr lvl="1"/>
            <a:r>
              <a:rPr lang="en-US" dirty="0"/>
              <a:t>Range can be extremely limited</a:t>
            </a:r>
          </a:p>
          <a:p>
            <a:pPr lvl="2"/>
            <a:r>
              <a:rPr lang="en-US" dirty="0"/>
              <a:t>Meters to centimeters (or millimeters)</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18</a:t>
            </a:fld>
            <a:endParaRPr lang="en-US"/>
          </a:p>
        </p:txBody>
      </p:sp>
      <p:pic>
        <p:nvPicPr>
          <p:cNvPr id="1028" name="Picture 4">
            <a:extLst>
              <a:ext uri="{FF2B5EF4-FFF2-40B4-BE49-F238E27FC236}">
                <a16:creationId xmlns:a16="http://schemas.microsoft.com/office/drawing/2014/main" id="{BEFB1D33-6007-4C10-9913-5CB9CA7B0C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366"/>
          <a:stretch/>
        </p:blipFill>
        <p:spPr bwMode="auto">
          <a:xfrm>
            <a:off x="7960894" y="4829722"/>
            <a:ext cx="3619500" cy="14345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448F3C8-ACA3-4507-841E-49970E4878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16" b="13607"/>
          <a:stretch/>
        </p:blipFill>
        <p:spPr bwMode="auto">
          <a:xfrm>
            <a:off x="8141869" y="2617295"/>
            <a:ext cx="3257550" cy="19785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81F327C-FC6A-4F41-8CCB-1C257F2FA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0019" y="271518"/>
            <a:ext cx="28194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928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6818-F81D-194C-A2A8-AA213C49F26F}"/>
              </a:ext>
            </a:extLst>
          </p:cNvPr>
          <p:cNvSpPr>
            <a:spLocks noGrp="1"/>
          </p:cNvSpPr>
          <p:nvPr>
            <p:ph type="title"/>
          </p:nvPr>
        </p:nvSpPr>
        <p:spPr/>
        <p:txBody>
          <a:bodyPr/>
          <a:lstStyle/>
          <a:p>
            <a:r>
              <a:rPr lang="en-US" dirty="0"/>
              <a:t>A brief digression to be precise in terminology</a:t>
            </a:r>
          </a:p>
        </p:txBody>
      </p:sp>
      <p:sp>
        <p:nvSpPr>
          <p:cNvPr id="3" name="Content Placeholder 2">
            <a:extLst>
              <a:ext uri="{FF2B5EF4-FFF2-40B4-BE49-F238E27FC236}">
                <a16:creationId xmlns:a16="http://schemas.microsoft.com/office/drawing/2014/main" id="{DED98B6E-0ACB-9B42-ADBA-19A42FC77620}"/>
              </a:ext>
            </a:extLst>
          </p:cNvPr>
          <p:cNvSpPr>
            <a:spLocks noGrp="1"/>
          </p:cNvSpPr>
          <p:nvPr>
            <p:ph idx="1"/>
          </p:nvPr>
        </p:nvSpPr>
        <p:spPr>
          <a:xfrm>
            <a:off x="607594" y="1143000"/>
            <a:ext cx="11401525" cy="5029200"/>
          </a:xfrm>
        </p:spPr>
        <p:txBody>
          <a:bodyPr>
            <a:normAutofit/>
          </a:bodyPr>
          <a:lstStyle/>
          <a:p>
            <a:r>
              <a:rPr lang="en-US" dirty="0"/>
              <a:t>RFID = Radio Frequency Identification = a communication standard</a:t>
            </a:r>
          </a:p>
          <a:p>
            <a:pPr lvl="1"/>
            <a:r>
              <a:rPr lang="en-US" dirty="0"/>
              <a:t>A </a:t>
            </a:r>
            <a:r>
              <a:rPr lang="en-US" i="1" dirty="0"/>
              <a:t>ton</a:t>
            </a:r>
            <a:r>
              <a:rPr lang="en-US" dirty="0"/>
              <a:t> through ~early 90’s</a:t>
            </a:r>
          </a:p>
          <a:p>
            <a:pPr lvl="1"/>
            <a:r>
              <a:rPr lang="en-US" dirty="0"/>
              <a:t>Most now EPC (Electronic Product Code) Gen2</a:t>
            </a:r>
          </a:p>
          <a:p>
            <a:pPr lvl="1"/>
            <a:endParaRPr lang="en-US" dirty="0"/>
          </a:p>
          <a:p>
            <a:r>
              <a:rPr lang="en-US" dirty="0"/>
              <a:t>There are actually three types of “RFID” device</a:t>
            </a:r>
          </a:p>
          <a:p>
            <a:pPr lvl="1"/>
            <a:r>
              <a:rPr lang="en-US" dirty="0"/>
              <a:t>Passive Tags		- harvest power from reader &amp; reflect</a:t>
            </a:r>
          </a:p>
          <a:p>
            <a:pPr lvl="1"/>
            <a:r>
              <a:rPr lang="en-US" dirty="0"/>
              <a:t>Semi-Passive Tags	- on-board power, but reflect data</a:t>
            </a:r>
          </a:p>
          <a:p>
            <a:pPr lvl="1"/>
            <a:r>
              <a:rPr lang="en-US" dirty="0"/>
              <a:t>Active Tags		- on-board power that transmit data</a:t>
            </a:r>
          </a:p>
        </p:txBody>
      </p:sp>
      <p:sp>
        <p:nvSpPr>
          <p:cNvPr id="4" name="Slide Number Placeholder 3">
            <a:extLst>
              <a:ext uri="{FF2B5EF4-FFF2-40B4-BE49-F238E27FC236}">
                <a16:creationId xmlns:a16="http://schemas.microsoft.com/office/drawing/2014/main" id="{32CE41A3-5568-FB4B-8C22-B6376372C801}"/>
              </a:ext>
            </a:extLst>
          </p:cNvPr>
          <p:cNvSpPr>
            <a:spLocks noGrp="1"/>
          </p:cNvSpPr>
          <p:nvPr>
            <p:ph type="sldNum" sz="quarter" idx="12"/>
          </p:nvPr>
        </p:nvSpPr>
        <p:spPr/>
        <p:txBody>
          <a:bodyPr/>
          <a:lstStyle/>
          <a:p>
            <a:pPr algn="r"/>
            <a:fld id="{434A358D-2637-E146-A3BD-05BD470B507B}" type="slidenum">
              <a:rPr lang="en-US" smtClean="0"/>
              <a:pPr algn="r"/>
              <a:t>19</a:t>
            </a:fld>
            <a:endParaRPr lang="en-US" dirty="0"/>
          </a:p>
        </p:txBody>
      </p:sp>
      <p:grpSp>
        <p:nvGrpSpPr>
          <p:cNvPr id="10" name="Group 9">
            <a:extLst>
              <a:ext uri="{FF2B5EF4-FFF2-40B4-BE49-F238E27FC236}">
                <a16:creationId xmlns:a16="http://schemas.microsoft.com/office/drawing/2014/main" id="{08D9BDA3-0F84-4542-9E9F-6BBCEEFD6A68}"/>
              </a:ext>
            </a:extLst>
          </p:cNvPr>
          <p:cNvGrpSpPr/>
          <p:nvPr/>
        </p:nvGrpSpPr>
        <p:grpSpPr>
          <a:xfrm>
            <a:off x="1332993" y="3291840"/>
            <a:ext cx="9742435" cy="2709671"/>
            <a:chOff x="879566" y="2272937"/>
            <a:chExt cx="7306826" cy="2032253"/>
          </a:xfrm>
        </p:grpSpPr>
        <p:sp>
          <p:nvSpPr>
            <p:cNvPr id="5" name="Rounded Rectangle 4">
              <a:extLst>
                <a:ext uri="{FF2B5EF4-FFF2-40B4-BE49-F238E27FC236}">
                  <a16:creationId xmlns:a16="http://schemas.microsoft.com/office/drawing/2014/main" id="{677553A2-5239-CC47-8CAF-1B340F0CC096}"/>
                </a:ext>
              </a:extLst>
            </p:cNvPr>
            <p:cNvSpPr/>
            <p:nvPr/>
          </p:nvSpPr>
          <p:spPr>
            <a:xfrm>
              <a:off x="879566" y="2272937"/>
              <a:ext cx="6139543" cy="661852"/>
            </a:xfrm>
            <a:prstGeom prst="round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45B46B2E-5E54-674A-A011-6F9B96B223B0}"/>
                </a:ext>
              </a:extLst>
            </p:cNvPr>
            <p:cNvSpPr txBox="1"/>
            <p:nvPr/>
          </p:nvSpPr>
          <p:spPr>
            <a:xfrm>
              <a:off x="3762438" y="3681942"/>
              <a:ext cx="4423954" cy="623248"/>
            </a:xfrm>
            <a:prstGeom prst="rect">
              <a:avLst/>
            </a:prstGeom>
            <a:noFill/>
            <a:ln>
              <a:solidFill>
                <a:schemeClr val="accent2">
                  <a:lumMod val="75000"/>
                </a:schemeClr>
              </a:solidFill>
            </a:ln>
          </p:spPr>
          <p:txBody>
            <a:bodyPr wrap="square" rtlCol="0">
              <a:spAutoFit/>
            </a:bodyPr>
            <a:lstStyle/>
            <a:p>
              <a:pPr algn="ctr"/>
              <a:r>
                <a:rPr lang="en-US" sz="2400" dirty="0">
                  <a:latin typeface="Seravek Light"/>
                  <a:cs typeface="Seravek Light"/>
                </a:rPr>
                <a:t>These are ”backscatter” — which describes any communication via reflected RF</a:t>
              </a:r>
            </a:p>
          </p:txBody>
        </p:sp>
        <p:cxnSp>
          <p:nvCxnSpPr>
            <p:cNvPr id="8" name="Elbow Connector 7">
              <a:extLst>
                <a:ext uri="{FF2B5EF4-FFF2-40B4-BE49-F238E27FC236}">
                  <a16:creationId xmlns:a16="http://schemas.microsoft.com/office/drawing/2014/main" id="{1DEA5E77-774B-C848-8F85-240403632F2E}"/>
                </a:ext>
              </a:extLst>
            </p:cNvPr>
            <p:cNvCxnSpPr>
              <a:stCxn id="5" idx="3"/>
              <a:endCxn id="6" idx="0"/>
            </p:cNvCxnSpPr>
            <p:nvPr/>
          </p:nvCxnSpPr>
          <p:spPr>
            <a:xfrm flipH="1">
              <a:off x="5974415" y="2603863"/>
              <a:ext cx="1044694" cy="1078079"/>
            </a:xfrm>
            <a:prstGeom prst="bentConnector4">
              <a:avLst>
                <a:gd name="adj1" fmla="val -16411"/>
                <a:gd name="adj2" fmla="val 65348"/>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155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F959-C62E-4F8A-8D4C-BEF087A77FAC}"/>
              </a:ext>
            </a:extLst>
          </p:cNvPr>
          <p:cNvSpPr>
            <a:spLocks noGrp="1"/>
          </p:cNvSpPr>
          <p:nvPr>
            <p:ph type="title"/>
          </p:nvPr>
        </p:nvSpPr>
        <p:spPr/>
        <p:txBody>
          <a:bodyPr/>
          <a:lstStyle/>
          <a:p>
            <a:r>
              <a:rPr lang="en-US" dirty="0"/>
              <a:t>Today’s Goals</a:t>
            </a:r>
          </a:p>
        </p:txBody>
      </p:sp>
      <p:sp>
        <p:nvSpPr>
          <p:cNvPr id="3" name="Content Placeholder 2">
            <a:extLst>
              <a:ext uri="{FF2B5EF4-FFF2-40B4-BE49-F238E27FC236}">
                <a16:creationId xmlns:a16="http://schemas.microsoft.com/office/drawing/2014/main" id="{D7EDBE37-7B8E-47BF-A4AD-CD288F601EC9}"/>
              </a:ext>
            </a:extLst>
          </p:cNvPr>
          <p:cNvSpPr>
            <a:spLocks noGrp="1"/>
          </p:cNvSpPr>
          <p:nvPr>
            <p:ph idx="1"/>
          </p:nvPr>
        </p:nvSpPr>
        <p:spPr/>
        <p:txBody>
          <a:bodyPr/>
          <a:lstStyle/>
          <a:p>
            <a:r>
              <a:rPr lang="en-US" dirty="0"/>
              <a:t>Describe backscatter communications</a:t>
            </a:r>
          </a:p>
          <a:p>
            <a:endParaRPr lang="en-US" dirty="0"/>
          </a:p>
          <a:p>
            <a:r>
              <a:rPr lang="en-US" dirty="0"/>
              <a:t>Understand one use of backscatter: RFID</a:t>
            </a:r>
          </a:p>
          <a:p>
            <a:endParaRPr lang="en-US" dirty="0"/>
          </a:p>
          <a:p>
            <a:r>
              <a:rPr lang="en-US" dirty="0"/>
              <a:t>Explore how backscatter techniques can be used for applications</a:t>
            </a:r>
          </a:p>
          <a:p>
            <a:pPr lvl="2"/>
            <a:r>
              <a:rPr lang="en-US" dirty="0"/>
              <a:t>Sensor networks</a:t>
            </a:r>
          </a:p>
          <a:p>
            <a:pPr lvl="2"/>
            <a:r>
              <a:rPr lang="en-US" dirty="0"/>
              <a:t>Localization</a:t>
            </a:r>
          </a:p>
        </p:txBody>
      </p:sp>
      <p:sp>
        <p:nvSpPr>
          <p:cNvPr id="4" name="Slide Number Placeholder 3">
            <a:extLst>
              <a:ext uri="{FF2B5EF4-FFF2-40B4-BE49-F238E27FC236}">
                <a16:creationId xmlns:a16="http://schemas.microsoft.com/office/drawing/2014/main" id="{3B366CAC-B34E-4A3F-AB6B-24F84A057246}"/>
              </a:ext>
            </a:extLst>
          </p:cNvPr>
          <p:cNvSpPr>
            <a:spLocks noGrp="1"/>
          </p:cNvSpPr>
          <p:nvPr>
            <p:ph type="sldNum" sz="quarter" idx="12"/>
          </p:nvPr>
        </p:nvSpPr>
        <p:spPr/>
        <p:txBody>
          <a:bodyPr/>
          <a:lstStyle/>
          <a:p>
            <a:fld id="{0778C724-3839-4D76-A707-B4C23905D055}" type="slidenum">
              <a:rPr lang="en-US" smtClean="0"/>
              <a:t>2</a:t>
            </a:fld>
            <a:endParaRPr lang="en-US"/>
          </a:p>
        </p:txBody>
      </p:sp>
    </p:spTree>
    <p:extLst>
      <p:ext uri="{BB962C8B-B14F-4D97-AF65-F5344CB8AC3E}">
        <p14:creationId xmlns:p14="http://schemas.microsoft.com/office/powerpoint/2010/main" val="2609719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8175E-5B28-0D43-8156-B8032398161A}"/>
              </a:ext>
            </a:extLst>
          </p:cNvPr>
          <p:cNvSpPr>
            <a:spLocks noGrp="1"/>
          </p:cNvSpPr>
          <p:nvPr>
            <p:ph type="title"/>
          </p:nvPr>
        </p:nvSpPr>
        <p:spPr/>
        <p:txBody>
          <a:bodyPr/>
          <a:lstStyle/>
          <a:p>
            <a:r>
              <a:rPr lang="en-US" dirty="0"/>
              <a:t>Let’s look at RFID standards to get a sense of the numbers</a:t>
            </a:r>
          </a:p>
        </p:txBody>
      </p:sp>
      <p:sp>
        <p:nvSpPr>
          <p:cNvPr id="3" name="Content Placeholder 2">
            <a:extLst>
              <a:ext uri="{FF2B5EF4-FFF2-40B4-BE49-F238E27FC236}">
                <a16:creationId xmlns:a16="http://schemas.microsoft.com/office/drawing/2014/main" id="{CA55DD96-8522-7749-BA38-79FB90A6BF31}"/>
              </a:ext>
            </a:extLst>
          </p:cNvPr>
          <p:cNvSpPr>
            <a:spLocks noGrp="1"/>
          </p:cNvSpPr>
          <p:nvPr>
            <p:ph idx="1"/>
          </p:nvPr>
        </p:nvSpPr>
        <p:spPr/>
        <p:txBody>
          <a:bodyPr>
            <a:normAutofit/>
          </a:bodyPr>
          <a:lstStyle/>
          <a:p>
            <a:r>
              <a:rPr lang="en-US" dirty="0"/>
              <a:t>Low Frequency (~300 kHz) — mostly legacy</a:t>
            </a:r>
          </a:p>
          <a:p>
            <a:pPr lvl="1"/>
            <a:r>
              <a:rPr lang="en-US" dirty="0"/>
              <a:t>~10cm read range (inductive coupling)</a:t>
            </a:r>
          </a:p>
          <a:p>
            <a:pPr lvl="1"/>
            <a:endParaRPr lang="en-US" dirty="0"/>
          </a:p>
          <a:p>
            <a:r>
              <a:rPr lang="en-US" dirty="0"/>
              <a:t>High Frequency (3~30 MHz; often 13.56 MHz)</a:t>
            </a:r>
          </a:p>
          <a:p>
            <a:pPr lvl="1"/>
            <a:r>
              <a:rPr lang="en-US" dirty="0"/>
              <a:t>Passive: 4~7 m max (usually inductive coupling, I think)</a:t>
            </a:r>
          </a:p>
          <a:p>
            <a:pPr lvl="1"/>
            <a:r>
              <a:rPr lang="en-US" dirty="0"/>
              <a:t>Semi-Passive: 10~30 m max</a:t>
            </a:r>
          </a:p>
          <a:p>
            <a:pPr lvl="1"/>
            <a:r>
              <a:rPr lang="en-US" dirty="0"/>
              <a:t>Active: 30+ m</a:t>
            </a:r>
          </a:p>
          <a:p>
            <a:pPr lvl="1"/>
            <a:endParaRPr lang="en-US" dirty="0"/>
          </a:p>
          <a:p>
            <a:r>
              <a:rPr lang="en-US" dirty="0"/>
              <a:t>Ultra-High Frequency (300 MHz ~ 3 GHz)</a:t>
            </a:r>
          </a:p>
          <a:p>
            <a:pPr lvl="1"/>
            <a:r>
              <a:rPr lang="en-US" dirty="0"/>
              <a:t>Passive: Up to 12 m (backscatter)</a:t>
            </a:r>
          </a:p>
          <a:p>
            <a:pPr lvl="1"/>
            <a:r>
              <a:rPr lang="en-US" dirty="0"/>
              <a:t>Active: Up to 100 m</a:t>
            </a:r>
          </a:p>
        </p:txBody>
      </p:sp>
      <p:sp>
        <p:nvSpPr>
          <p:cNvPr id="4" name="Slide Number Placeholder 3">
            <a:extLst>
              <a:ext uri="{FF2B5EF4-FFF2-40B4-BE49-F238E27FC236}">
                <a16:creationId xmlns:a16="http://schemas.microsoft.com/office/drawing/2014/main" id="{F9D28300-9433-5748-84DB-7137E4F86B78}"/>
              </a:ext>
            </a:extLst>
          </p:cNvPr>
          <p:cNvSpPr>
            <a:spLocks noGrp="1"/>
          </p:cNvSpPr>
          <p:nvPr>
            <p:ph type="sldNum" sz="quarter" idx="12"/>
          </p:nvPr>
        </p:nvSpPr>
        <p:spPr/>
        <p:txBody>
          <a:bodyPr/>
          <a:lstStyle/>
          <a:p>
            <a:pPr algn="r"/>
            <a:fld id="{434A358D-2637-E146-A3BD-05BD470B507B}" type="slidenum">
              <a:rPr lang="en-US" smtClean="0"/>
              <a:pPr algn="r"/>
              <a:t>20</a:t>
            </a:fld>
            <a:endParaRPr lang="en-US" dirty="0"/>
          </a:p>
        </p:txBody>
      </p:sp>
    </p:spTree>
    <p:extLst>
      <p:ext uri="{BB962C8B-B14F-4D97-AF65-F5344CB8AC3E}">
        <p14:creationId xmlns:p14="http://schemas.microsoft.com/office/powerpoint/2010/main" val="3799180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5CF4-1212-4977-8F17-F3B48DE985A3}"/>
              </a:ext>
            </a:extLst>
          </p:cNvPr>
          <p:cNvSpPr>
            <a:spLocks noGrp="1"/>
          </p:cNvSpPr>
          <p:nvPr>
            <p:ph type="title"/>
          </p:nvPr>
        </p:nvSpPr>
        <p:spPr/>
        <p:txBody>
          <a:bodyPr/>
          <a:lstStyle/>
          <a:p>
            <a:r>
              <a:rPr lang="en-US" dirty="0"/>
              <a:t>RFID challenges</a:t>
            </a:r>
          </a:p>
        </p:txBody>
      </p:sp>
      <p:sp>
        <p:nvSpPr>
          <p:cNvPr id="3" name="Content Placeholder 2">
            <a:extLst>
              <a:ext uri="{FF2B5EF4-FFF2-40B4-BE49-F238E27FC236}">
                <a16:creationId xmlns:a16="http://schemas.microsoft.com/office/drawing/2014/main" id="{8CFC0B8C-3D6D-4078-9F72-F89690279A41}"/>
              </a:ext>
            </a:extLst>
          </p:cNvPr>
          <p:cNvSpPr>
            <a:spLocks noGrp="1"/>
          </p:cNvSpPr>
          <p:nvPr>
            <p:ph idx="1"/>
          </p:nvPr>
        </p:nvSpPr>
        <p:spPr/>
        <p:txBody>
          <a:bodyPr/>
          <a:lstStyle/>
          <a:p>
            <a:r>
              <a:rPr lang="en-US" dirty="0"/>
              <a:t>Essentially free communication!</a:t>
            </a:r>
          </a:p>
          <a:p>
            <a:pPr lvl="1"/>
            <a:r>
              <a:rPr lang="en-US" dirty="0"/>
              <a:t>What’s the cost (besides having a higher-capability device)</a:t>
            </a:r>
          </a:p>
          <a:p>
            <a:pPr lvl="1"/>
            <a:endParaRPr lang="en-US" dirty="0"/>
          </a:p>
          <a:p>
            <a:r>
              <a:rPr lang="en-US" dirty="0"/>
              <a:t>Difficult to reflect energy when it is already so low</a:t>
            </a:r>
          </a:p>
          <a:p>
            <a:pPr lvl="1"/>
            <a:r>
              <a:rPr lang="en-US" dirty="0"/>
              <a:t>Essentially double the path loss (there and back)</a:t>
            </a:r>
          </a:p>
          <a:p>
            <a:pPr lvl="1"/>
            <a:endParaRPr lang="en-US" dirty="0"/>
          </a:p>
          <a:p>
            <a:r>
              <a:rPr lang="en-US" dirty="0"/>
              <a:t>Range is very limited (or transmit power needs to be high)</a:t>
            </a:r>
          </a:p>
          <a:p>
            <a:pPr lvl="1"/>
            <a:r>
              <a:rPr lang="en-US" dirty="0"/>
              <a:t>Meters of range, maximum</a:t>
            </a:r>
          </a:p>
          <a:p>
            <a:pPr lvl="1"/>
            <a:r>
              <a:rPr lang="en-US" dirty="0"/>
              <a:t>Centimeters for inductive coupling</a:t>
            </a:r>
          </a:p>
          <a:p>
            <a:pPr lvl="1"/>
            <a:endParaRPr lang="en-US" dirty="0"/>
          </a:p>
          <a:p>
            <a:pPr lvl="1"/>
            <a:r>
              <a:rPr lang="en-US" dirty="0"/>
              <a:t>Alternatively, could decouple signal generation from reception</a:t>
            </a:r>
          </a:p>
        </p:txBody>
      </p:sp>
      <p:sp>
        <p:nvSpPr>
          <p:cNvPr id="4" name="Slide Number Placeholder 3">
            <a:extLst>
              <a:ext uri="{FF2B5EF4-FFF2-40B4-BE49-F238E27FC236}">
                <a16:creationId xmlns:a16="http://schemas.microsoft.com/office/drawing/2014/main" id="{9649578A-A96F-48D0-8B20-15DE9698152D}"/>
              </a:ext>
            </a:extLst>
          </p:cNvPr>
          <p:cNvSpPr>
            <a:spLocks noGrp="1"/>
          </p:cNvSpPr>
          <p:nvPr>
            <p:ph type="sldNum" sz="quarter" idx="12"/>
          </p:nvPr>
        </p:nvSpPr>
        <p:spPr/>
        <p:txBody>
          <a:bodyPr/>
          <a:lstStyle/>
          <a:p>
            <a:fld id="{0778C724-3839-4D76-A707-B4C23905D055}" type="slidenum">
              <a:rPr lang="en-US" smtClean="0"/>
              <a:t>21</a:t>
            </a:fld>
            <a:endParaRPr lang="en-US"/>
          </a:p>
        </p:txBody>
      </p:sp>
    </p:spTree>
    <p:extLst>
      <p:ext uri="{BB962C8B-B14F-4D97-AF65-F5344CB8AC3E}">
        <p14:creationId xmlns:p14="http://schemas.microsoft.com/office/powerpoint/2010/main" val="1470748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B730-8C1F-49B1-9DC4-69ADB5FDFA57}"/>
              </a:ext>
            </a:extLst>
          </p:cNvPr>
          <p:cNvSpPr>
            <a:spLocks noGrp="1"/>
          </p:cNvSpPr>
          <p:nvPr>
            <p:ph type="title"/>
          </p:nvPr>
        </p:nvSpPr>
        <p:spPr/>
        <p:txBody>
          <a:bodyPr/>
          <a:lstStyle/>
          <a:p>
            <a:r>
              <a:rPr lang="en-US" dirty="0"/>
              <a:t>Car RFID systems</a:t>
            </a:r>
          </a:p>
        </p:txBody>
      </p:sp>
      <p:sp>
        <p:nvSpPr>
          <p:cNvPr id="3" name="Content Placeholder 2">
            <a:extLst>
              <a:ext uri="{FF2B5EF4-FFF2-40B4-BE49-F238E27FC236}">
                <a16:creationId xmlns:a16="http://schemas.microsoft.com/office/drawing/2014/main" id="{718D2F7B-F7F4-400F-A712-8E8C4200EA1C}"/>
              </a:ext>
            </a:extLst>
          </p:cNvPr>
          <p:cNvSpPr>
            <a:spLocks noGrp="1"/>
          </p:cNvSpPr>
          <p:nvPr>
            <p:ph idx="1"/>
          </p:nvPr>
        </p:nvSpPr>
        <p:spPr>
          <a:xfrm>
            <a:off x="607595" y="1143000"/>
            <a:ext cx="5707861" cy="5029200"/>
          </a:xfrm>
        </p:spPr>
        <p:txBody>
          <a:bodyPr/>
          <a:lstStyle/>
          <a:p>
            <a:r>
              <a:rPr lang="en-US" dirty="0"/>
              <a:t>Usually two mounted antennas</a:t>
            </a:r>
          </a:p>
          <a:p>
            <a:pPr lvl="1"/>
            <a:r>
              <a:rPr lang="en-US" dirty="0"/>
              <a:t>One broadcasts energy, activating the RFID device</a:t>
            </a:r>
          </a:p>
          <a:p>
            <a:pPr lvl="1"/>
            <a:r>
              <a:rPr lang="en-US" dirty="0"/>
              <a:t>The other receives the reflected data</a:t>
            </a:r>
          </a:p>
          <a:p>
            <a:pPr lvl="1"/>
            <a:endParaRPr lang="en-US" dirty="0"/>
          </a:p>
          <a:p>
            <a:r>
              <a:rPr lang="en-US" dirty="0"/>
              <a:t>Devices are battery powered for longer-range operation</a:t>
            </a:r>
          </a:p>
          <a:p>
            <a:pPr lvl="1"/>
            <a:r>
              <a:rPr lang="en-US" dirty="0"/>
              <a:t>Semi-passive</a:t>
            </a:r>
          </a:p>
          <a:p>
            <a:pPr lvl="1"/>
            <a:r>
              <a:rPr lang="en-US" dirty="0"/>
              <a:t>Don’t have to energize themselves with signal</a:t>
            </a:r>
          </a:p>
          <a:p>
            <a:pPr lvl="1"/>
            <a:r>
              <a:rPr lang="en-US" dirty="0"/>
              <a:t>Batteries last a decade</a:t>
            </a:r>
          </a:p>
        </p:txBody>
      </p:sp>
      <p:sp>
        <p:nvSpPr>
          <p:cNvPr id="4" name="Slide Number Placeholder 3">
            <a:extLst>
              <a:ext uri="{FF2B5EF4-FFF2-40B4-BE49-F238E27FC236}">
                <a16:creationId xmlns:a16="http://schemas.microsoft.com/office/drawing/2014/main" id="{C5073872-65EA-428A-B1C5-78541B7285BF}"/>
              </a:ext>
            </a:extLst>
          </p:cNvPr>
          <p:cNvSpPr>
            <a:spLocks noGrp="1"/>
          </p:cNvSpPr>
          <p:nvPr>
            <p:ph type="sldNum" sz="quarter" idx="12"/>
          </p:nvPr>
        </p:nvSpPr>
        <p:spPr/>
        <p:txBody>
          <a:bodyPr/>
          <a:lstStyle/>
          <a:p>
            <a:fld id="{0778C724-3839-4D76-A707-B4C23905D055}" type="slidenum">
              <a:rPr lang="en-US" smtClean="0"/>
              <a:t>22</a:t>
            </a:fld>
            <a:endParaRPr lang="en-US"/>
          </a:p>
        </p:txBody>
      </p:sp>
      <p:pic>
        <p:nvPicPr>
          <p:cNvPr id="1026" name="Picture 2">
            <a:extLst>
              <a:ext uri="{FF2B5EF4-FFF2-40B4-BE49-F238E27FC236}">
                <a16:creationId xmlns:a16="http://schemas.microsoft.com/office/drawing/2014/main" id="{2807C2A6-378D-325E-97B1-359F9A9E1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155" y="1271016"/>
            <a:ext cx="4527239" cy="431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049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29F9-5C61-4197-BD76-2B2DDF8E3825}"/>
              </a:ext>
            </a:extLst>
          </p:cNvPr>
          <p:cNvSpPr>
            <a:spLocks noGrp="1"/>
          </p:cNvSpPr>
          <p:nvPr>
            <p:ph type="title"/>
          </p:nvPr>
        </p:nvSpPr>
        <p:spPr/>
        <p:txBody>
          <a:bodyPr/>
          <a:lstStyle/>
          <a:p>
            <a:r>
              <a:rPr lang="en-US" dirty="0"/>
              <a:t>MAC layer for RFID tags</a:t>
            </a:r>
          </a:p>
        </p:txBody>
      </p:sp>
      <p:sp>
        <p:nvSpPr>
          <p:cNvPr id="3" name="Content Placeholder 2">
            <a:extLst>
              <a:ext uri="{FF2B5EF4-FFF2-40B4-BE49-F238E27FC236}">
                <a16:creationId xmlns:a16="http://schemas.microsoft.com/office/drawing/2014/main" id="{99349E83-E50D-4BC6-A0DF-47F8728C4163}"/>
              </a:ext>
            </a:extLst>
          </p:cNvPr>
          <p:cNvSpPr>
            <a:spLocks noGrp="1"/>
          </p:cNvSpPr>
          <p:nvPr>
            <p:ph idx="1"/>
          </p:nvPr>
        </p:nvSpPr>
        <p:spPr/>
        <p:txBody>
          <a:bodyPr/>
          <a:lstStyle/>
          <a:p>
            <a:r>
              <a:rPr lang="en-US" dirty="0"/>
              <a:t>Cards are limited in capability so we can’t do anything fancy</a:t>
            </a:r>
          </a:p>
          <a:p>
            <a:pPr lvl="1"/>
            <a:r>
              <a:rPr lang="en-US" dirty="0"/>
              <a:t>But tags are frequently co-located, so some solution is necessary</a:t>
            </a:r>
          </a:p>
          <a:p>
            <a:pPr lvl="1"/>
            <a:endParaRPr lang="en-US" dirty="0"/>
          </a:p>
          <a:p>
            <a:r>
              <a:rPr lang="en-US" dirty="0"/>
              <a:t>Option 1: Aloha with pseudo-random </a:t>
            </a:r>
            <a:r>
              <a:rPr lang="en-US" dirty="0" err="1"/>
              <a:t>backoff</a:t>
            </a:r>
            <a:endParaRPr lang="en-US" dirty="0"/>
          </a:p>
          <a:p>
            <a:pPr lvl="1"/>
            <a:r>
              <a:rPr lang="en-US" dirty="0"/>
              <a:t>Reader sends out initialization, tags randomly respond back</a:t>
            </a:r>
          </a:p>
          <a:p>
            <a:pPr lvl="1"/>
            <a:endParaRPr lang="en-US" dirty="0"/>
          </a:p>
          <a:p>
            <a:r>
              <a:rPr lang="en-US" dirty="0"/>
              <a:t>Option 2: Adaptive binary tree</a:t>
            </a:r>
          </a:p>
          <a:p>
            <a:pPr lvl="1"/>
            <a:r>
              <a:rPr lang="en-US" dirty="0"/>
              <a:t>Reader sends out initialization, along with first bit of ID</a:t>
            </a:r>
          </a:p>
          <a:p>
            <a:pPr lvl="1"/>
            <a:r>
              <a:rPr lang="en-US" dirty="0"/>
              <a:t>All cards matching that ID respond</a:t>
            </a:r>
          </a:p>
          <a:p>
            <a:pPr lvl="1"/>
            <a:r>
              <a:rPr lang="en-US" dirty="0"/>
              <a:t>Reader sends out a second bit of ID</a:t>
            </a:r>
          </a:p>
          <a:p>
            <a:pPr lvl="1"/>
            <a:r>
              <a:rPr lang="en-US" dirty="0"/>
              <a:t>Repeat until CRC is valid, then go back and choose other branches</a:t>
            </a:r>
          </a:p>
        </p:txBody>
      </p:sp>
      <p:sp>
        <p:nvSpPr>
          <p:cNvPr id="4" name="Slide Number Placeholder 3">
            <a:extLst>
              <a:ext uri="{FF2B5EF4-FFF2-40B4-BE49-F238E27FC236}">
                <a16:creationId xmlns:a16="http://schemas.microsoft.com/office/drawing/2014/main" id="{57406969-6779-4491-BE12-836866EA0FFF}"/>
              </a:ext>
            </a:extLst>
          </p:cNvPr>
          <p:cNvSpPr>
            <a:spLocks noGrp="1"/>
          </p:cNvSpPr>
          <p:nvPr>
            <p:ph type="sldNum" sz="quarter" idx="12"/>
          </p:nvPr>
        </p:nvSpPr>
        <p:spPr/>
        <p:txBody>
          <a:bodyPr/>
          <a:lstStyle/>
          <a:p>
            <a:fld id="{0778C724-3839-4D76-A707-B4C23905D055}" type="slidenum">
              <a:rPr lang="en-US" smtClean="0"/>
              <a:t>23</a:t>
            </a:fld>
            <a:endParaRPr lang="en-US"/>
          </a:p>
        </p:txBody>
      </p:sp>
    </p:spTree>
    <p:extLst>
      <p:ext uri="{BB962C8B-B14F-4D97-AF65-F5344CB8AC3E}">
        <p14:creationId xmlns:p14="http://schemas.microsoft.com/office/powerpoint/2010/main" val="2429376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E12E-5CEC-489D-B874-5F7F634339AC}"/>
              </a:ext>
            </a:extLst>
          </p:cNvPr>
          <p:cNvSpPr>
            <a:spLocks noGrp="1"/>
          </p:cNvSpPr>
          <p:nvPr>
            <p:ph type="title"/>
          </p:nvPr>
        </p:nvSpPr>
        <p:spPr/>
        <p:txBody>
          <a:bodyPr/>
          <a:lstStyle/>
          <a:p>
            <a:r>
              <a:rPr lang="en-US" dirty="0"/>
              <a:t>Electronic Product Code (EPC)</a:t>
            </a:r>
          </a:p>
        </p:txBody>
      </p:sp>
      <p:sp>
        <p:nvSpPr>
          <p:cNvPr id="3" name="Content Placeholder 2">
            <a:extLst>
              <a:ext uri="{FF2B5EF4-FFF2-40B4-BE49-F238E27FC236}">
                <a16:creationId xmlns:a16="http://schemas.microsoft.com/office/drawing/2014/main" id="{7FAF3974-0772-469B-A982-FA799ED46329}"/>
              </a:ext>
            </a:extLst>
          </p:cNvPr>
          <p:cNvSpPr>
            <a:spLocks noGrp="1"/>
          </p:cNvSpPr>
          <p:nvPr>
            <p:ph idx="1"/>
          </p:nvPr>
        </p:nvSpPr>
        <p:spPr/>
        <p:txBody>
          <a:bodyPr/>
          <a:lstStyle/>
          <a:p>
            <a:r>
              <a:rPr lang="en-US" dirty="0"/>
              <a:t>Format created by GS1</a:t>
            </a:r>
          </a:p>
          <a:p>
            <a:pPr lvl="1"/>
            <a:r>
              <a:rPr lang="en-US" dirty="0"/>
              <a:t>Not-for-profit org that created and standardized barcodes</a:t>
            </a:r>
          </a:p>
          <a:p>
            <a:pPr lvl="1"/>
            <a:endParaRPr lang="en-US" dirty="0"/>
          </a:p>
          <a:p>
            <a:pPr lvl="1"/>
            <a:endParaRPr lang="en-US" dirty="0"/>
          </a:p>
          <a:p>
            <a:r>
              <a:rPr lang="en-US" dirty="0"/>
              <a:t>12-byte identifier for products for RFID use</a:t>
            </a:r>
          </a:p>
        </p:txBody>
      </p:sp>
      <p:sp>
        <p:nvSpPr>
          <p:cNvPr id="4" name="Slide Number Placeholder 3">
            <a:extLst>
              <a:ext uri="{FF2B5EF4-FFF2-40B4-BE49-F238E27FC236}">
                <a16:creationId xmlns:a16="http://schemas.microsoft.com/office/drawing/2014/main" id="{45A7BEA6-3A70-4722-A2E9-E6158C67DAC5}"/>
              </a:ext>
            </a:extLst>
          </p:cNvPr>
          <p:cNvSpPr>
            <a:spLocks noGrp="1"/>
          </p:cNvSpPr>
          <p:nvPr>
            <p:ph type="sldNum" sz="quarter" idx="12"/>
          </p:nvPr>
        </p:nvSpPr>
        <p:spPr/>
        <p:txBody>
          <a:bodyPr/>
          <a:lstStyle/>
          <a:p>
            <a:fld id="{0778C724-3839-4D76-A707-B4C23905D055}" type="slidenum">
              <a:rPr lang="en-US" smtClean="0"/>
              <a:t>24</a:t>
            </a:fld>
            <a:endParaRPr lang="en-US"/>
          </a:p>
        </p:txBody>
      </p:sp>
      <p:graphicFrame>
        <p:nvGraphicFramePr>
          <p:cNvPr id="5" name="Table 5">
            <a:extLst>
              <a:ext uri="{FF2B5EF4-FFF2-40B4-BE49-F238E27FC236}">
                <a16:creationId xmlns:a16="http://schemas.microsoft.com/office/drawing/2014/main" id="{F4758E7E-6B3C-4E50-9000-CE0C1CB98908}"/>
              </a:ext>
            </a:extLst>
          </p:cNvPr>
          <p:cNvGraphicFramePr>
            <a:graphicFrameLocks noGrp="1"/>
          </p:cNvGraphicFramePr>
          <p:nvPr>
            <p:extLst>
              <p:ext uri="{D42A27DB-BD31-4B8C-83A1-F6EECF244321}">
                <p14:modId xmlns:p14="http://schemas.microsoft.com/office/powerpoint/2010/main" val="1409274310"/>
              </p:ext>
            </p:extLst>
          </p:nvPr>
        </p:nvGraphicFramePr>
        <p:xfrm>
          <a:off x="1160298" y="3657600"/>
          <a:ext cx="9867392" cy="1112520"/>
        </p:xfrm>
        <a:graphic>
          <a:graphicData uri="http://schemas.openxmlformats.org/drawingml/2006/table">
            <a:tbl>
              <a:tblPr>
                <a:tableStyleId>{5C22544A-7EE6-4342-B048-85BDC9FD1C3A}</a:tableStyleId>
              </a:tblPr>
              <a:tblGrid>
                <a:gridCol w="2185980">
                  <a:extLst>
                    <a:ext uri="{9D8B030D-6E8A-4147-A177-3AD203B41FA5}">
                      <a16:colId xmlns:a16="http://schemas.microsoft.com/office/drawing/2014/main" val="1475281541"/>
                    </a:ext>
                  </a:extLst>
                </a:gridCol>
                <a:gridCol w="1841971">
                  <a:extLst>
                    <a:ext uri="{9D8B030D-6E8A-4147-A177-3AD203B41FA5}">
                      <a16:colId xmlns:a16="http://schemas.microsoft.com/office/drawing/2014/main" val="2849327836"/>
                    </a:ext>
                  </a:extLst>
                </a:gridCol>
                <a:gridCol w="2338389">
                  <a:extLst>
                    <a:ext uri="{9D8B030D-6E8A-4147-A177-3AD203B41FA5}">
                      <a16:colId xmlns:a16="http://schemas.microsoft.com/office/drawing/2014/main" val="2282880197"/>
                    </a:ext>
                  </a:extLst>
                </a:gridCol>
                <a:gridCol w="3501052">
                  <a:extLst>
                    <a:ext uri="{9D8B030D-6E8A-4147-A177-3AD203B41FA5}">
                      <a16:colId xmlns:a16="http://schemas.microsoft.com/office/drawing/2014/main" val="2984207804"/>
                    </a:ext>
                  </a:extLst>
                </a:gridCol>
              </a:tblGrid>
              <a:tr h="370840">
                <a:tc>
                  <a:txBody>
                    <a:bodyPr/>
                    <a:lstStyle/>
                    <a:p>
                      <a:r>
                        <a:rPr lang="en-US" b="1" dirty="0">
                          <a:solidFill>
                            <a:schemeClr val="tx1"/>
                          </a:solidFill>
                        </a:rPr>
                        <a:t>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chemeClr val="tx1"/>
                          </a:solidFill>
                        </a:rPr>
                        <a:t>EPC Manager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chemeClr val="tx1"/>
                          </a:solidFill>
                        </a:rPr>
                        <a:t>Object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chemeClr val="tx1"/>
                          </a:solidFill>
                        </a:rPr>
                        <a:t>Serial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9873088"/>
                  </a:ext>
                </a:extLst>
              </a:tr>
              <a:tr h="370840">
                <a:tc>
                  <a:txBody>
                    <a:bodyPr/>
                    <a:lstStyle/>
                    <a:p>
                      <a:r>
                        <a:rPr lang="en-US" dirty="0">
                          <a:solidFill>
                            <a:schemeClr val="tx1"/>
                          </a:solidFill>
                        </a:rPr>
                        <a:t>8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28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24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36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0418332"/>
                  </a:ext>
                </a:extLst>
              </a:tr>
              <a:tr h="370840">
                <a:tc>
                  <a:txBody>
                    <a:bodyPr/>
                    <a:lstStyle/>
                    <a:p>
                      <a:r>
                        <a:rPr lang="en-US" dirty="0">
                          <a:solidFill>
                            <a:schemeClr val="tx1"/>
                          </a:solidFill>
                        </a:rPr>
                        <a:t>(version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(Company 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(Product type SKU)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(Unique per instance of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9627642"/>
                  </a:ext>
                </a:extLst>
              </a:tr>
            </a:tbl>
          </a:graphicData>
        </a:graphic>
      </p:graphicFrame>
    </p:spTree>
    <p:extLst>
      <p:ext uri="{BB962C8B-B14F-4D97-AF65-F5344CB8AC3E}">
        <p14:creationId xmlns:p14="http://schemas.microsoft.com/office/powerpoint/2010/main" val="1432958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D52C-4BE6-4FFF-8E5E-5FE9E5BF108D}"/>
              </a:ext>
            </a:extLst>
          </p:cNvPr>
          <p:cNvSpPr>
            <a:spLocks noGrp="1"/>
          </p:cNvSpPr>
          <p:nvPr>
            <p:ph type="title"/>
          </p:nvPr>
        </p:nvSpPr>
        <p:spPr/>
        <p:txBody>
          <a:bodyPr/>
          <a:lstStyle/>
          <a:p>
            <a:r>
              <a:rPr lang="en-US" dirty="0"/>
              <a:t>Break + Security Consideration</a:t>
            </a:r>
          </a:p>
        </p:txBody>
      </p:sp>
      <p:sp>
        <p:nvSpPr>
          <p:cNvPr id="3" name="Content Placeholder 2">
            <a:extLst>
              <a:ext uri="{FF2B5EF4-FFF2-40B4-BE49-F238E27FC236}">
                <a16:creationId xmlns:a16="http://schemas.microsoft.com/office/drawing/2014/main" id="{21A748A4-3822-43C2-90AB-16FE9B238B1B}"/>
              </a:ext>
            </a:extLst>
          </p:cNvPr>
          <p:cNvSpPr>
            <a:spLocks noGrp="1"/>
          </p:cNvSpPr>
          <p:nvPr>
            <p:ph idx="1"/>
          </p:nvPr>
        </p:nvSpPr>
        <p:spPr/>
        <p:txBody>
          <a:bodyPr/>
          <a:lstStyle/>
          <a:p>
            <a:r>
              <a:rPr lang="en-US" dirty="0"/>
              <a:t>What data should an ID card send?</a:t>
            </a:r>
          </a:p>
          <a:p>
            <a:pPr lvl="1"/>
            <a:r>
              <a:rPr lang="en-US" b="1" dirty="0"/>
              <a:t>Is just sending ID bits sufficient?</a:t>
            </a:r>
          </a:p>
        </p:txBody>
      </p:sp>
      <p:sp>
        <p:nvSpPr>
          <p:cNvPr id="4" name="Slide Number Placeholder 3">
            <a:extLst>
              <a:ext uri="{FF2B5EF4-FFF2-40B4-BE49-F238E27FC236}">
                <a16:creationId xmlns:a16="http://schemas.microsoft.com/office/drawing/2014/main" id="{E0E2590D-86A5-4934-B841-3D7B07A75A55}"/>
              </a:ext>
            </a:extLst>
          </p:cNvPr>
          <p:cNvSpPr>
            <a:spLocks noGrp="1"/>
          </p:cNvSpPr>
          <p:nvPr>
            <p:ph type="sldNum" sz="quarter" idx="12"/>
          </p:nvPr>
        </p:nvSpPr>
        <p:spPr/>
        <p:txBody>
          <a:bodyPr/>
          <a:lstStyle/>
          <a:p>
            <a:fld id="{0778C724-3839-4D76-A707-B4C23905D055}" type="slidenum">
              <a:rPr lang="en-US" smtClean="0"/>
              <a:t>25</a:t>
            </a:fld>
            <a:endParaRPr lang="en-US"/>
          </a:p>
        </p:txBody>
      </p:sp>
    </p:spTree>
    <p:extLst>
      <p:ext uri="{BB962C8B-B14F-4D97-AF65-F5344CB8AC3E}">
        <p14:creationId xmlns:p14="http://schemas.microsoft.com/office/powerpoint/2010/main" val="839339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D52C-4BE6-4FFF-8E5E-5FE9E5BF108D}"/>
              </a:ext>
            </a:extLst>
          </p:cNvPr>
          <p:cNvSpPr>
            <a:spLocks noGrp="1"/>
          </p:cNvSpPr>
          <p:nvPr>
            <p:ph type="title"/>
          </p:nvPr>
        </p:nvSpPr>
        <p:spPr/>
        <p:txBody>
          <a:bodyPr/>
          <a:lstStyle/>
          <a:p>
            <a:r>
              <a:rPr lang="en-US" dirty="0"/>
              <a:t>Break + Security Consideration</a:t>
            </a:r>
          </a:p>
        </p:txBody>
      </p:sp>
      <p:sp>
        <p:nvSpPr>
          <p:cNvPr id="3" name="Content Placeholder 2">
            <a:extLst>
              <a:ext uri="{FF2B5EF4-FFF2-40B4-BE49-F238E27FC236}">
                <a16:creationId xmlns:a16="http://schemas.microsoft.com/office/drawing/2014/main" id="{21A748A4-3822-43C2-90AB-16FE9B238B1B}"/>
              </a:ext>
            </a:extLst>
          </p:cNvPr>
          <p:cNvSpPr>
            <a:spLocks noGrp="1"/>
          </p:cNvSpPr>
          <p:nvPr>
            <p:ph idx="1"/>
          </p:nvPr>
        </p:nvSpPr>
        <p:spPr/>
        <p:txBody>
          <a:bodyPr>
            <a:noAutofit/>
          </a:bodyPr>
          <a:lstStyle/>
          <a:p>
            <a:r>
              <a:rPr lang="en-US" dirty="0"/>
              <a:t>What data should an ID card send?</a:t>
            </a:r>
          </a:p>
          <a:p>
            <a:pPr lvl="1"/>
            <a:r>
              <a:rPr lang="en-US" b="1" dirty="0"/>
              <a:t>Is just sending ID bits sufficient?</a:t>
            </a:r>
          </a:p>
          <a:p>
            <a:pPr lvl="1"/>
            <a:endParaRPr lang="en-US" dirty="0"/>
          </a:p>
          <a:p>
            <a:pPr lvl="1"/>
            <a:r>
              <a:rPr lang="en-US" dirty="0"/>
              <a:t>Simple identification, maybe. (e.g. products in a store)</a:t>
            </a:r>
          </a:p>
          <a:p>
            <a:pPr lvl="1"/>
            <a:r>
              <a:rPr lang="en-US" dirty="0"/>
              <a:t>For authentication, no. Need to avoid replay attacks.</a:t>
            </a:r>
          </a:p>
          <a:p>
            <a:pPr lvl="1"/>
            <a:endParaRPr lang="en-US" dirty="0"/>
          </a:p>
          <a:p>
            <a:r>
              <a:rPr lang="en-US" dirty="0"/>
              <a:t>Include some kind of challenge and response</a:t>
            </a:r>
          </a:p>
          <a:p>
            <a:pPr lvl="1"/>
            <a:r>
              <a:rPr lang="en-US" dirty="0"/>
              <a:t>Probably also encrypted</a:t>
            </a:r>
          </a:p>
          <a:p>
            <a:pPr lvl="1"/>
            <a:endParaRPr lang="en-US" dirty="0"/>
          </a:p>
          <a:p>
            <a:r>
              <a:rPr lang="en-US" dirty="0"/>
              <a:t>May also read/write from an arbitrary memory in the card</a:t>
            </a:r>
          </a:p>
          <a:p>
            <a:pPr lvl="1"/>
            <a:r>
              <a:rPr lang="en-US" dirty="0"/>
              <a:t>Up to several hundred bits of storage</a:t>
            </a:r>
          </a:p>
        </p:txBody>
      </p:sp>
      <p:sp>
        <p:nvSpPr>
          <p:cNvPr id="4" name="Slide Number Placeholder 3">
            <a:extLst>
              <a:ext uri="{FF2B5EF4-FFF2-40B4-BE49-F238E27FC236}">
                <a16:creationId xmlns:a16="http://schemas.microsoft.com/office/drawing/2014/main" id="{E0E2590D-86A5-4934-B841-3D7B07A75A55}"/>
              </a:ext>
            </a:extLst>
          </p:cNvPr>
          <p:cNvSpPr>
            <a:spLocks noGrp="1"/>
          </p:cNvSpPr>
          <p:nvPr>
            <p:ph type="sldNum" sz="quarter" idx="12"/>
          </p:nvPr>
        </p:nvSpPr>
        <p:spPr/>
        <p:txBody>
          <a:bodyPr/>
          <a:lstStyle/>
          <a:p>
            <a:fld id="{0778C724-3839-4D76-A707-B4C23905D055}" type="slidenum">
              <a:rPr lang="en-US" smtClean="0"/>
              <a:t>26</a:t>
            </a:fld>
            <a:endParaRPr lang="en-US"/>
          </a:p>
        </p:txBody>
      </p:sp>
    </p:spTree>
    <p:extLst>
      <p:ext uri="{BB962C8B-B14F-4D97-AF65-F5344CB8AC3E}">
        <p14:creationId xmlns:p14="http://schemas.microsoft.com/office/powerpoint/2010/main" val="727436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54C74-71AF-4DE6-95B4-5CC64AB7BA24}"/>
              </a:ext>
            </a:extLst>
          </p:cNvPr>
          <p:cNvSpPr>
            <a:spLocks noGrp="1"/>
          </p:cNvSpPr>
          <p:nvPr>
            <p:ph type="title"/>
          </p:nvPr>
        </p:nvSpPr>
        <p:spPr/>
        <p:txBody>
          <a:bodyPr/>
          <a:lstStyle/>
          <a:p>
            <a:r>
              <a:rPr lang="en-US" dirty="0"/>
              <a:t>Near Field Communication (NFC)</a:t>
            </a:r>
          </a:p>
        </p:txBody>
      </p:sp>
      <p:sp>
        <p:nvSpPr>
          <p:cNvPr id="3" name="Content Placeholder 2">
            <a:extLst>
              <a:ext uri="{FF2B5EF4-FFF2-40B4-BE49-F238E27FC236}">
                <a16:creationId xmlns:a16="http://schemas.microsoft.com/office/drawing/2014/main" id="{76263D50-B969-495D-8CD4-6056A151E8C1}"/>
              </a:ext>
            </a:extLst>
          </p:cNvPr>
          <p:cNvSpPr>
            <a:spLocks noGrp="1"/>
          </p:cNvSpPr>
          <p:nvPr>
            <p:ph idx="1"/>
          </p:nvPr>
        </p:nvSpPr>
        <p:spPr/>
        <p:txBody>
          <a:bodyPr/>
          <a:lstStyle/>
          <a:p>
            <a:r>
              <a:rPr lang="en-US" dirty="0"/>
              <a:t>Inductive Coupling concept (13.56 MHz)</a:t>
            </a:r>
          </a:p>
          <a:p>
            <a:pPr lvl="1"/>
            <a:r>
              <a:rPr lang="en-US" dirty="0"/>
              <a:t>But attached to a powered and capable device (smartphone)</a:t>
            </a:r>
          </a:p>
          <a:p>
            <a:pPr lvl="1"/>
            <a:r>
              <a:rPr lang="en-US" dirty="0"/>
              <a:t>10-20 cm range max (usually &lt;10)</a:t>
            </a:r>
          </a:p>
          <a:p>
            <a:pPr lvl="1"/>
            <a:endParaRPr lang="en-US" dirty="0"/>
          </a:p>
          <a:p>
            <a:r>
              <a:rPr lang="en-US" dirty="0"/>
              <a:t>Can act as a tag or as a reader</a:t>
            </a:r>
          </a:p>
          <a:p>
            <a:pPr lvl="1"/>
            <a:r>
              <a:rPr lang="en-US" dirty="0"/>
              <a:t>Allows smartphone to power a tag if needed</a:t>
            </a:r>
          </a:p>
          <a:p>
            <a:pPr lvl="1"/>
            <a:r>
              <a:rPr lang="en-US" dirty="0"/>
              <a:t>Alternatively, smartphone could act like a card and respond to a reader</a:t>
            </a:r>
          </a:p>
          <a:p>
            <a:pPr lvl="1"/>
            <a:r>
              <a:rPr lang="en-US" dirty="0"/>
              <a:t>Two smartphones can communicate without power transfer</a:t>
            </a:r>
          </a:p>
          <a:p>
            <a:pPr lvl="1"/>
            <a:endParaRPr lang="en-US" dirty="0"/>
          </a:p>
          <a:p>
            <a:r>
              <a:rPr lang="en-US" dirty="0"/>
              <a:t>Data rate 100-400 kbps!</a:t>
            </a:r>
          </a:p>
          <a:p>
            <a:pPr lvl="1"/>
            <a:r>
              <a:rPr lang="en-US" dirty="0"/>
              <a:t>nRF52840 capable of 100 kbps communication with attached antenna</a:t>
            </a:r>
          </a:p>
        </p:txBody>
      </p:sp>
      <p:sp>
        <p:nvSpPr>
          <p:cNvPr id="4" name="Slide Number Placeholder 3">
            <a:extLst>
              <a:ext uri="{FF2B5EF4-FFF2-40B4-BE49-F238E27FC236}">
                <a16:creationId xmlns:a16="http://schemas.microsoft.com/office/drawing/2014/main" id="{4859C23D-896A-4756-B5B7-72B904DE0A17}"/>
              </a:ext>
            </a:extLst>
          </p:cNvPr>
          <p:cNvSpPr>
            <a:spLocks noGrp="1"/>
          </p:cNvSpPr>
          <p:nvPr>
            <p:ph type="sldNum" sz="quarter" idx="12"/>
          </p:nvPr>
        </p:nvSpPr>
        <p:spPr/>
        <p:txBody>
          <a:bodyPr/>
          <a:lstStyle/>
          <a:p>
            <a:fld id="{0778C724-3839-4D76-A707-B4C23905D055}" type="slidenum">
              <a:rPr lang="en-US" smtClean="0"/>
              <a:t>27</a:t>
            </a:fld>
            <a:endParaRPr lang="en-US"/>
          </a:p>
        </p:txBody>
      </p:sp>
    </p:spTree>
    <p:extLst>
      <p:ext uri="{BB962C8B-B14F-4D97-AF65-F5344CB8AC3E}">
        <p14:creationId xmlns:p14="http://schemas.microsoft.com/office/powerpoint/2010/main" val="474388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b="1" dirty="0"/>
              <a:t>Backscatter Uses</a:t>
            </a:r>
          </a:p>
          <a:p>
            <a:pPr lvl="1"/>
            <a:r>
              <a:rPr lang="en-US" dirty="0"/>
              <a:t>RFID</a:t>
            </a:r>
          </a:p>
          <a:p>
            <a:pPr lvl="1"/>
            <a:r>
              <a:rPr lang="en-US" b="1"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748085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B0B9-58DE-48C0-9431-6281F6D3DCAB}"/>
              </a:ext>
            </a:extLst>
          </p:cNvPr>
          <p:cNvSpPr>
            <a:spLocks noGrp="1"/>
          </p:cNvSpPr>
          <p:nvPr>
            <p:ph type="title"/>
          </p:nvPr>
        </p:nvSpPr>
        <p:spPr/>
        <p:txBody>
          <a:bodyPr/>
          <a:lstStyle/>
          <a:p>
            <a:r>
              <a:rPr lang="en-US" dirty="0"/>
              <a:t>“Embedded” sensors</a:t>
            </a:r>
          </a:p>
        </p:txBody>
      </p:sp>
      <p:sp>
        <p:nvSpPr>
          <p:cNvPr id="3" name="Content Placeholder 2">
            <a:extLst>
              <a:ext uri="{FF2B5EF4-FFF2-40B4-BE49-F238E27FC236}">
                <a16:creationId xmlns:a16="http://schemas.microsoft.com/office/drawing/2014/main" id="{AFAEDD0D-F99C-469F-BD35-2D2BB39E1BED}"/>
              </a:ext>
            </a:extLst>
          </p:cNvPr>
          <p:cNvSpPr>
            <a:spLocks noGrp="1"/>
          </p:cNvSpPr>
          <p:nvPr>
            <p:ph idx="1"/>
          </p:nvPr>
        </p:nvSpPr>
        <p:spPr/>
        <p:txBody>
          <a:bodyPr/>
          <a:lstStyle/>
          <a:p>
            <a:r>
              <a:rPr lang="en-US" dirty="0"/>
              <a:t>How do you change batteries in a device that’s inside a wall or inside someone’s body?</a:t>
            </a:r>
          </a:p>
        </p:txBody>
      </p:sp>
      <p:sp>
        <p:nvSpPr>
          <p:cNvPr id="4" name="Slide Number Placeholder 3">
            <a:extLst>
              <a:ext uri="{FF2B5EF4-FFF2-40B4-BE49-F238E27FC236}">
                <a16:creationId xmlns:a16="http://schemas.microsoft.com/office/drawing/2014/main" id="{0B6A4E6F-EB87-446A-8D17-6DB39F357563}"/>
              </a:ext>
            </a:extLst>
          </p:cNvPr>
          <p:cNvSpPr>
            <a:spLocks noGrp="1"/>
          </p:cNvSpPr>
          <p:nvPr>
            <p:ph type="sldNum" sz="quarter" idx="12"/>
          </p:nvPr>
        </p:nvSpPr>
        <p:spPr/>
        <p:txBody>
          <a:bodyPr/>
          <a:lstStyle/>
          <a:p>
            <a:fld id="{0778C724-3839-4D76-A707-B4C23905D055}" type="slidenum">
              <a:rPr lang="en-US" smtClean="0"/>
              <a:t>29</a:t>
            </a:fld>
            <a:endParaRPr lang="en-US"/>
          </a:p>
        </p:txBody>
      </p:sp>
      <p:pic>
        <p:nvPicPr>
          <p:cNvPr id="5" name="Image" descr="Image">
            <a:extLst>
              <a:ext uri="{FF2B5EF4-FFF2-40B4-BE49-F238E27FC236}">
                <a16:creationId xmlns:a16="http://schemas.microsoft.com/office/drawing/2014/main" id="{D63AC584-AB70-4B84-BFBC-DBE45CA1FEA6}"/>
              </a:ext>
            </a:extLst>
          </p:cNvPr>
          <p:cNvPicPr>
            <a:picLocks noChangeAspect="1"/>
          </p:cNvPicPr>
          <p:nvPr/>
        </p:nvPicPr>
        <p:blipFill>
          <a:blip r:embed="rId2"/>
          <a:stretch>
            <a:fillRect/>
          </a:stretch>
        </p:blipFill>
        <p:spPr>
          <a:xfrm>
            <a:off x="6581750" y="2412209"/>
            <a:ext cx="5063983" cy="3346632"/>
          </a:xfrm>
          <a:prstGeom prst="rect">
            <a:avLst/>
          </a:prstGeom>
          <a:ln w="12700">
            <a:miter lim="400000"/>
          </a:ln>
        </p:spPr>
      </p:pic>
      <p:pic>
        <p:nvPicPr>
          <p:cNvPr id="6" name="Image" descr="Image">
            <a:extLst>
              <a:ext uri="{FF2B5EF4-FFF2-40B4-BE49-F238E27FC236}">
                <a16:creationId xmlns:a16="http://schemas.microsoft.com/office/drawing/2014/main" id="{6B4E2E6A-8EF3-4F14-8ED5-97122974C8BC}"/>
              </a:ext>
            </a:extLst>
          </p:cNvPr>
          <p:cNvPicPr>
            <a:picLocks noChangeAspect="1"/>
          </p:cNvPicPr>
          <p:nvPr/>
        </p:nvPicPr>
        <p:blipFill>
          <a:blip r:embed="rId3"/>
          <a:stretch>
            <a:fillRect/>
          </a:stretch>
        </p:blipFill>
        <p:spPr>
          <a:xfrm>
            <a:off x="676895" y="2514763"/>
            <a:ext cx="5564984" cy="3141524"/>
          </a:xfrm>
          <a:prstGeom prst="rect">
            <a:avLst/>
          </a:prstGeom>
          <a:ln w="12700">
            <a:miter lim="400000"/>
          </a:ln>
        </p:spPr>
      </p:pic>
    </p:spTree>
    <p:extLst>
      <p:ext uri="{BB962C8B-B14F-4D97-AF65-F5344CB8AC3E}">
        <p14:creationId xmlns:p14="http://schemas.microsoft.com/office/powerpoint/2010/main" val="3250889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b="1" dirty="0"/>
              <a:t>Backscatter</a:t>
            </a:r>
          </a:p>
          <a:p>
            <a:pPr lvl="1"/>
            <a:endParaRPr lang="en-US" dirty="0"/>
          </a:p>
          <a:p>
            <a:r>
              <a:rPr lang="en-US" dirty="0"/>
              <a:t>Backscatter Uses</a:t>
            </a:r>
          </a:p>
          <a:p>
            <a:pPr lvl="1"/>
            <a:r>
              <a:rPr lang="en-US" dirty="0"/>
              <a:t>RFID</a:t>
            </a:r>
          </a:p>
          <a:p>
            <a:pPr lvl="1"/>
            <a:r>
              <a:rPr lang="en-US"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390273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558F-BA84-4318-BF31-2A2E9F115560}"/>
              </a:ext>
            </a:extLst>
          </p:cNvPr>
          <p:cNvSpPr>
            <a:spLocks noGrp="1"/>
          </p:cNvSpPr>
          <p:nvPr>
            <p:ph type="title"/>
          </p:nvPr>
        </p:nvSpPr>
        <p:spPr/>
        <p:txBody>
          <a:bodyPr/>
          <a:lstStyle/>
          <a:p>
            <a:r>
              <a:rPr lang="en-US" dirty="0"/>
              <a:t>Backscatter for sensor networks</a:t>
            </a:r>
          </a:p>
        </p:txBody>
      </p:sp>
      <p:sp>
        <p:nvSpPr>
          <p:cNvPr id="3" name="Content Placeholder 2">
            <a:extLst>
              <a:ext uri="{FF2B5EF4-FFF2-40B4-BE49-F238E27FC236}">
                <a16:creationId xmlns:a16="http://schemas.microsoft.com/office/drawing/2014/main" id="{17510E58-A826-4F48-A7E8-04C9179A80D0}"/>
              </a:ext>
            </a:extLst>
          </p:cNvPr>
          <p:cNvSpPr>
            <a:spLocks noGrp="1"/>
          </p:cNvSpPr>
          <p:nvPr>
            <p:ph idx="1"/>
          </p:nvPr>
        </p:nvSpPr>
        <p:spPr>
          <a:xfrm>
            <a:off x="607595" y="4547616"/>
            <a:ext cx="10972800" cy="1624584"/>
          </a:xfrm>
        </p:spPr>
        <p:txBody>
          <a:bodyPr/>
          <a:lstStyle/>
          <a:p>
            <a:r>
              <a:rPr lang="en-US" dirty="0"/>
              <a:t>Backscatter allows transmissions at up to 10000x lower power than conventional radios</a:t>
            </a:r>
          </a:p>
          <a:p>
            <a:pPr lvl="1"/>
            <a:r>
              <a:rPr lang="en-US" dirty="0"/>
              <a:t>Makes it very attractive for low-energy sensing devices</a:t>
            </a:r>
          </a:p>
        </p:txBody>
      </p:sp>
      <p:sp>
        <p:nvSpPr>
          <p:cNvPr id="4" name="Slide Number Placeholder 3">
            <a:extLst>
              <a:ext uri="{FF2B5EF4-FFF2-40B4-BE49-F238E27FC236}">
                <a16:creationId xmlns:a16="http://schemas.microsoft.com/office/drawing/2014/main" id="{1063A64B-C244-4EF0-919E-C1DC41E690DD}"/>
              </a:ext>
            </a:extLst>
          </p:cNvPr>
          <p:cNvSpPr>
            <a:spLocks noGrp="1"/>
          </p:cNvSpPr>
          <p:nvPr>
            <p:ph type="sldNum" sz="quarter" idx="12"/>
          </p:nvPr>
        </p:nvSpPr>
        <p:spPr/>
        <p:txBody>
          <a:bodyPr/>
          <a:lstStyle/>
          <a:p>
            <a:fld id="{0778C724-3839-4D76-A707-B4C23905D055}" type="slidenum">
              <a:rPr lang="en-US" smtClean="0"/>
              <a:t>30</a:t>
            </a:fld>
            <a:endParaRPr lang="en-US"/>
          </a:p>
        </p:txBody>
      </p:sp>
      <p:sp>
        <p:nvSpPr>
          <p:cNvPr id="5" name="Rectangle 4">
            <a:extLst>
              <a:ext uri="{FF2B5EF4-FFF2-40B4-BE49-F238E27FC236}">
                <a16:creationId xmlns:a16="http://schemas.microsoft.com/office/drawing/2014/main" id="{9304E759-EC3F-4631-A353-57A2E0E31E0C}"/>
              </a:ext>
            </a:extLst>
          </p:cNvPr>
          <p:cNvSpPr/>
          <p:nvPr/>
        </p:nvSpPr>
        <p:spPr>
          <a:xfrm>
            <a:off x="607595" y="3301129"/>
            <a:ext cx="2428214" cy="830997"/>
          </a:xfrm>
          <a:prstGeom prst="rect">
            <a:avLst/>
          </a:prstGeom>
        </p:spPr>
        <p:txBody>
          <a:bodyPr wrap="square">
            <a:spAutoFit/>
          </a:bodyPr>
          <a:lstStyle/>
          <a:p>
            <a:pPr algn="ctr"/>
            <a:r>
              <a:rPr lang="en-US" sz="2400" b="1" dirty="0">
                <a:latin typeface="Calibri Light" charset="0"/>
                <a:ea typeface="Calibri Light" charset="0"/>
                <a:cs typeface="Calibri Light" charset="0"/>
              </a:rPr>
              <a:t>  Backscatter </a:t>
            </a:r>
          </a:p>
          <a:p>
            <a:pPr algn="ctr"/>
            <a:r>
              <a:rPr lang="en-US" sz="2400" b="1" dirty="0">
                <a:latin typeface="Calibri Light" charset="0"/>
                <a:ea typeface="Calibri Light" charset="0"/>
                <a:cs typeface="Calibri Light" charset="0"/>
              </a:rPr>
              <a:t>Transmissions</a:t>
            </a:r>
          </a:p>
        </p:txBody>
      </p:sp>
      <p:sp>
        <p:nvSpPr>
          <p:cNvPr id="6" name="Rectangle 5">
            <a:extLst>
              <a:ext uri="{FF2B5EF4-FFF2-40B4-BE49-F238E27FC236}">
                <a16:creationId xmlns:a16="http://schemas.microsoft.com/office/drawing/2014/main" id="{61004D1F-3833-4084-BC3E-3B383F19F82A}"/>
              </a:ext>
            </a:extLst>
          </p:cNvPr>
          <p:cNvSpPr/>
          <p:nvPr/>
        </p:nvSpPr>
        <p:spPr>
          <a:xfrm>
            <a:off x="607595" y="1293535"/>
            <a:ext cx="2428214" cy="830997"/>
          </a:xfrm>
          <a:prstGeom prst="rect">
            <a:avLst/>
          </a:prstGeom>
        </p:spPr>
        <p:txBody>
          <a:bodyPr wrap="square">
            <a:spAutoFit/>
          </a:bodyPr>
          <a:lstStyle/>
          <a:p>
            <a:pPr algn="ctr"/>
            <a:r>
              <a:rPr lang="en-US" sz="2400" b="1" dirty="0">
                <a:latin typeface="Calibri Light" charset="0"/>
                <a:ea typeface="Calibri Light" charset="0"/>
                <a:cs typeface="Calibri Light" charset="0"/>
              </a:rPr>
              <a:t>Conventional</a:t>
            </a:r>
          </a:p>
          <a:p>
            <a:pPr algn="ctr"/>
            <a:r>
              <a:rPr lang="en-US" sz="2400" b="1" dirty="0">
                <a:latin typeface="Calibri Light" charset="0"/>
                <a:ea typeface="Calibri Light" charset="0"/>
                <a:cs typeface="Calibri Light" charset="0"/>
              </a:rPr>
              <a:t>Radio</a:t>
            </a:r>
          </a:p>
        </p:txBody>
      </p:sp>
      <p:pic>
        <p:nvPicPr>
          <p:cNvPr id="7" name="Picture 6">
            <a:extLst>
              <a:ext uri="{FF2B5EF4-FFF2-40B4-BE49-F238E27FC236}">
                <a16:creationId xmlns:a16="http://schemas.microsoft.com/office/drawing/2014/main" id="{0654281E-2E0C-4E41-9C26-381483DA8A06}"/>
              </a:ext>
            </a:extLst>
          </p:cNvPr>
          <p:cNvPicPr>
            <a:picLocks noChangeAspect="1"/>
          </p:cNvPicPr>
          <p:nvPr/>
        </p:nvPicPr>
        <p:blipFill>
          <a:blip r:embed="rId2"/>
          <a:stretch>
            <a:fillRect/>
          </a:stretch>
        </p:blipFill>
        <p:spPr>
          <a:xfrm>
            <a:off x="4650327" y="1143000"/>
            <a:ext cx="4319645" cy="1267541"/>
          </a:xfrm>
          <a:prstGeom prst="rect">
            <a:avLst/>
          </a:prstGeom>
        </p:spPr>
      </p:pic>
      <p:pic>
        <p:nvPicPr>
          <p:cNvPr id="8" name="Picture 7">
            <a:extLst>
              <a:ext uri="{FF2B5EF4-FFF2-40B4-BE49-F238E27FC236}">
                <a16:creationId xmlns:a16="http://schemas.microsoft.com/office/drawing/2014/main" id="{B50751F3-D6D0-45D4-ACDA-3946C7334F3A}"/>
              </a:ext>
            </a:extLst>
          </p:cNvPr>
          <p:cNvPicPr>
            <a:picLocks noChangeAspect="1"/>
          </p:cNvPicPr>
          <p:nvPr/>
        </p:nvPicPr>
        <p:blipFill>
          <a:blip r:embed="rId3"/>
          <a:stretch>
            <a:fillRect/>
          </a:stretch>
        </p:blipFill>
        <p:spPr>
          <a:xfrm>
            <a:off x="4221328" y="2939821"/>
            <a:ext cx="5486400" cy="1308100"/>
          </a:xfrm>
          <a:prstGeom prst="rect">
            <a:avLst/>
          </a:prstGeom>
        </p:spPr>
      </p:pic>
      <p:sp>
        <p:nvSpPr>
          <p:cNvPr id="9" name="TextBox 8">
            <a:extLst>
              <a:ext uri="{FF2B5EF4-FFF2-40B4-BE49-F238E27FC236}">
                <a16:creationId xmlns:a16="http://schemas.microsoft.com/office/drawing/2014/main" id="{11A6417F-153A-43AE-8909-22029045C752}"/>
              </a:ext>
            </a:extLst>
          </p:cNvPr>
          <p:cNvSpPr txBox="1"/>
          <p:nvPr/>
        </p:nvSpPr>
        <p:spPr>
          <a:xfrm>
            <a:off x="6498336" y="3774059"/>
            <a:ext cx="1341120" cy="276999"/>
          </a:xfrm>
          <a:prstGeom prst="rect">
            <a:avLst/>
          </a:prstGeom>
          <a:solidFill>
            <a:schemeClr val="bg1"/>
          </a:solidFill>
        </p:spPr>
        <p:txBody>
          <a:bodyPr wrap="square" rtlCol="0">
            <a:spAutoFit/>
          </a:bodyPr>
          <a:lstStyle/>
          <a:p>
            <a:r>
              <a:rPr lang="en-US" sz="1200" dirty="0"/>
              <a:t>Backscatter Tag</a:t>
            </a:r>
          </a:p>
        </p:txBody>
      </p:sp>
    </p:spTree>
    <p:extLst>
      <p:ext uri="{BB962C8B-B14F-4D97-AF65-F5344CB8AC3E}">
        <p14:creationId xmlns:p14="http://schemas.microsoft.com/office/powerpoint/2010/main" val="1838631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121C-E1C1-4CB5-9628-6AC75933DD7F}"/>
              </a:ext>
            </a:extLst>
          </p:cNvPr>
          <p:cNvSpPr>
            <a:spLocks noGrp="1"/>
          </p:cNvSpPr>
          <p:nvPr>
            <p:ph type="title"/>
          </p:nvPr>
        </p:nvSpPr>
        <p:spPr/>
        <p:txBody>
          <a:bodyPr/>
          <a:lstStyle/>
          <a:p>
            <a:r>
              <a:rPr lang="en-US" dirty="0"/>
              <a:t>RFID sensors</a:t>
            </a:r>
          </a:p>
        </p:txBody>
      </p:sp>
      <p:sp>
        <p:nvSpPr>
          <p:cNvPr id="3" name="Content Placeholder 2">
            <a:extLst>
              <a:ext uri="{FF2B5EF4-FFF2-40B4-BE49-F238E27FC236}">
                <a16:creationId xmlns:a16="http://schemas.microsoft.com/office/drawing/2014/main" id="{300F3169-DACD-4C50-8DE2-4AF86D39F2D3}"/>
              </a:ext>
            </a:extLst>
          </p:cNvPr>
          <p:cNvSpPr>
            <a:spLocks noGrp="1"/>
          </p:cNvSpPr>
          <p:nvPr>
            <p:ph idx="1"/>
          </p:nvPr>
        </p:nvSpPr>
        <p:spPr/>
        <p:txBody>
          <a:bodyPr/>
          <a:lstStyle/>
          <a:p>
            <a:r>
              <a:rPr lang="en-US" dirty="0"/>
              <a:t>First iterations were literally RFID sensors</a:t>
            </a:r>
          </a:p>
          <a:p>
            <a:pPr lvl="1"/>
            <a:r>
              <a:rPr lang="en-US" dirty="0"/>
              <a:t>Limited by cost and range of RFID readers (only a few meters)</a:t>
            </a:r>
          </a:p>
        </p:txBody>
      </p:sp>
      <p:sp>
        <p:nvSpPr>
          <p:cNvPr id="4" name="Slide Number Placeholder 3">
            <a:extLst>
              <a:ext uri="{FF2B5EF4-FFF2-40B4-BE49-F238E27FC236}">
                <a16:creationId xmlns:a16="http://schemas.microsoft.com/office/drawing/2014/main" id="{CE09BB85-702B-4CA4-895F-5814C9DAD987}"/>
              </a:ext>
            </a:extLst>
          </p:cNvPr>
          <p:cNvSpPr>
            <a:spLocks noGrp="1"/>
          </p:cNvSpPr>
          <p:nvPr>
            <p:ph type="sldNum" sz="quarter" idx="12"/>
          </p:nvPr>
        </p:nvSpPr>
        <p:spPr/>
        <p:txBody>
          <a:bodyPr/>
          <a:lstStyle/>
          <a:p>
            <a:fld id="{0778C724-3839-4D76-A707-B4C23905D055}" type="slidenum">
              <a:rPr lang="en-US" smtClean="0"/>
              <a:t>31</a:t>
            </a:fld>
            <a:endParaRPr lang="en-US"/>
          </a:p>
        </p:txBody>
      </p:sp>
      <p:pic>
        <p:nvPicPr>
          <p:cNvPr id="5" name="Picture 4">
            <a:extLst>
              <a:ext uri="{FF2B5EF4-FFF2-40B4-BE49-F238E27FC236}">
                <a16:creationId xmlns:a16="http://schemas.microsoft.com/office/drawing/2014/main" id="{2A150DD2-36FA-469E-9F7B-1122494E2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744" y="3429000"/>
            <a:ext cx="2982615" cy="1780165"/>
          </a:xfrm>
          <a:prstGeom prst="rect">
            <a:avLst/>
          </a:prstGeom>
        </p:spPr>
      </p:pic>
      <p:pic>
        <p:nvPicPr>
          <p:cNvPr id="6" name="Picture 5">
            <a:extLst>
              <a:ext uri="{FF2B5EF4-FFF2-40B4-BE49-F238E27FC236}">
                <a16:creationId xmlns:a16="http://schemas.microsoft.com/office/drawing/2014/main" id="{39F031F3-0183-4DA0-B6B7-3966F48BD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159" y="3747046"/>
            <a:ext cx="4622051" cy="1144072"/>
          </a:xfrm>
          <a:prstGeom prst="rect">
            <a:avLst/>
          </a:prstGeom>
        </p:spPr>
      </p:pic>
      <p:sp>
        <p:nvSpPr>
          <p:cNvPr id="7" name="TextBox 6">
            <a:extLst>
              <a:ext uri="{FF2B5EF4-FFF2-40B4-BE49-F238E27FC236}">
                <a16:creationId xmlns:a16="http://schemas.microsoft.com/office/drawing/2014/main" id="{2A90BC01-58DD-4F6A-88D6-C2863D657144}"/>
              </a:ext>
            </a:extLst>
          </p:cNvPr>
          <p:cNvSpPr txBox="1"/>
          <p:nvPr/>
        </p:nvSpPr>
        <p:spPr>
          <a:xfrm>
            <a:off x="1520862" y="5528726"/>
            <a:ext cx="3316377" cy="646331"/>
          </a:xfrm>
          <a:prstGeom prst="rect">
            <a:avLst/>
          </a:prstGeom>
          <a:noFill/>
        </p:spPr>
        <p:txBody>
          <a:bodyPr wrap="square" rtlCol="0">
            <a:spAutoFit/>
          </a:bodyPr>
          <a:lstStyle/>
          <a:p>
            <a:pPr algn="ctr"/>
            <a:r>
              <a:rPr lang="en-US" dirty="0">
                <a:latin typeface="+mj-lt"/>
              </a:rPr>
              <a:t>WISP 5.0</a:t>
            </a:r>
          </a:p>
          <a:p>
            <a:pPr algn="ctr"/>
            <a:r>
              <a:rPr lang="en-US" dirty="0">
                <a:latin typeface="+mj-lt"/>
              </a:rPr>
              <a:t>University of Washington</a:t>
            </a:r>
          </a:p>
        </p:txBody>
      </p:sp>
      <p:sp>
        <p:nvSpPr>
          <p:cNvPr id="8" name="TextBox 7">
            <a:extLst>
              <a:ext uri="{FF2B5EF4-FFF2-40B4-BE49-F238E27FC236}">
                <a16:creationId xmlns:a16="http://schemas.microsoft.com/office/drawing/2014/main" id="{B28EAB97-8D92-4444-9ABE-7D96695BA7A7}"/>
              </a:ext>
            </a:extLst>
          </p:cNvPr>
          <p:cNvSpPr txBox="1"/>
          <p:nvPr/>
        </p:nvSpPr>
        <p:spPr>
          <a:xfrm>
            <a:off x="6687960" y="5363987"/>
            <a:ext cx="2815118" cy="646331"/>
          </a:xfrm>
          <a:prstGeom prst="rect">
            <a:avLst/>
          </a:prstGeom>
          <a:noFill/>
        </p:spPr>
        <p:txBody>
          <a:bodyPr wrap="square" rtlCol="0">
            <a:spAutoFit/>
          </a:bodyPr>
          <a:lstStyle/>
          <a:p>
            <a:pPr algn="ctr"/>
            <a:r>
              <a:rPr lang="en-US" dirty="0">
                <a:latin typeface="+mj-lt"/>
              </a:rPr>
              <a:t>Moo 1.0</a:t>
            </a:r>
          </a:p>
          <a:p>
            <a:pPr algn="ctr"/>
            <a:r>
              <a:rPr lang="en-US" dirty="0">
                <a:latin typeface="+mj-lt"/>
              </a:rPr>
              <a:t>University of Massachusetts</a:t>
            </a:r>
          </a:p>
        </p:txBody>
      </p:sp>
    </p:spTree>
    <p:extLst>
      <p:ext uri="{BB962C8B-B14F-4D97-AF65-F5344CB8AC3E}">
        <p14:creationId xmlns:p14="http://schemas.microsoft.com/office/powerpoint/2010/main" val="3215599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C417-4DD5-431F-B45D-087B04CF48E4}"/>
              </a:ext>
            </a:extLst>
          </p:cNvPr>
          <p:cNvSpPr>
            <a:spLocks noGrp="1"/>
          </p:cNvSpPr>
          <p:nvPr>
            <p:ph type="title"/>
          </p:nvPr>
        </p:nvSpPr>
        <p:spPr/>
        <p:txBody>
          <a:bodyPr/>
          <a:lstStyle/>
          <a:p>
            <a:r>
              <a:rPr lang="en-US" dirty="0"/>
              <a:t>Backscatter + LPWAN = usable?</a:t>
            </a:r>
          </a:p>
        </p:txBody>
      </p:sp>
      <p:sp>
        <p:nvSpPr>
          <p:cNvPr id="3" name="Content Placeholder 2">
            <a:extLst>
              <a:ext uri="{FF2B5EF4-FFF2-40B4-BE49-F238E27FC236}">
                <a16:creationId xmlns:a16="http://schemas.microsoft.com/office/drawing/2014/main" id="{2C257520-0690-4816-B83E-9799830C5DFD}"/>
              </a:ext>
            </a:extLst>
          </p:cNvPr>
          <p:cNvSpPr>
            <a:spLocks noGrp="1"/>
          </p:cNvSpPr>
          <p:nvPr>
            <p:ph idx="1"/>
          </p:nvPr>
        </p:nvSpPr>
        <p:spPr/>
        <p:txBody>
          <a:bodyPr/>
          <a:lstStyle/>
          <a:p>
            <a:r>
              <a:rPr lang="en-US" dirty="0"/>
              <a:t>Idea:</a:t>
            </a:r>
          </a:p>
          <a:p>
            <a:pPr lvl="1"/>
            <a:r>
              <a:rPr lang="en-US" dirty="0"/>
              <a:t>Backscatter is about low energy operation</a:t>
            </a:r>
          </a:p>
          <a:p>
            <a:pPr lvl="1"/>
            <a:r>
              <a:rPr lang="en-US" dirty="0"/>
              <a:t>LPWANs are about long-range operation</a:t>
            </a:r>
          </a:p>
          <a:p>
            <a:pPr lvl="1"/>
            <a:r>
              <a:rPr lang="en-US" dirty="0"/>
              <a:t>Can we combine them for low energy and medium-long range?</a:t>
            </a:r>
          </a:p>
          <a:p>
            <a:pPr lvl="1"/>
            <a:endParaRPr lang="en-US" dirty="0"/>
          </a:p>
          <a:p>
            <a:pPr lvl="1"/>
            <a:endParaRPr lang="en-US" dirty="0"/>
          </a:p>
          <a:p>
            <a:r>
              <a:rPr lang="en-US" dirty="0" err="1"/>
              <a:t>LoRea</a:t>
            </a:r>
            <a:r>
              <a:rPr lang="en-US" dirty="0"/>
              <a:t>: long-range transmissions at </a:t>
            </a:r>
            <a:r>
              <a:rPr lang="en-US" dirty="0" err="1"/>
              <a:t>μW</a:t>
            </a:r>
            <a:endParaRPr lang="en-US" dirty="0"/>
          </a:p>
          <a:p>
            <a:pPr lvl="1"/>
            <a:r>
              <a:rPr lang="en-US" dirty="0"/>
              <a:t>(Next few slides stolen from </a:t>
            </a:r>
            <a:r>
              <a:rPr lang="en-US" dirty="0" err="1"/>
              <a:t>Ambuj’s</a:t>
            </a:r>
            <a:r>
              <a:rPr lang="en-US" dirty="0"/>
              <a:t> talks)</a:t>
            </a:r>
          </a:p>
        </p:txBody>
      </p:sp>
      <p:sp>
        <p:nvSpPr>
          <p:cNvPr id="4" name="Slide Number Placeholder 3">
            <a:extLst>
              <a:ext uri="{FF2B5EF4-FFF2-40B4-BE49-F238E27FC236}">
                <a16:creationId xmlns:a16="http://schemas.microsoft.com/office/drawing/2014/main" id="{AE9F8B16-9382-4147-922B-038CC0DF8B8F}"/>
              </a:ext>
            </a:extLst>
          </p:cNvPr>
          <p:cNvSpPr>
            <a:spLocks noGrp="1"/>
          </p:cNvSpPr>
          <p:nvPr>
            <p:ph type="sldNum" sz="quarter" idx="12"/>
          </p:nvPr>
        </p:nvSpPr>
        <p:spPr/>
        <p:txBody>
          <a:bodyPr/>
          <a:lstStyle/>
          <a:p>
            <a:fld id="{0778C724-3839-4D76-A707-B4C23905D055}" type="slidenum">
              <a:rPr lang="en-US" smtClean="0"/>
              <a:t>32</a:t>
            </a:fld>
            <a:endParaRPr lang="en-US"/>
          </a:p>
        </p:txBody>
      </p:sp>
      <p:pic>
        <p:nvPicPr>
          <p:cNvPr id="6" name="Picture 5">
            <a:extLst>
              <a:ext uri="{FF2B5EF4-FFF2-40B4-BE49-F238E27FC236}">
                <a16:creationId xmlns:a16="http://schemas.microsoft.com/office/drawing/2014/main" id="{11195CAC-62F7-48FC-B519-B0CD6DAD2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7659" y="3702283"/>
            <a:ext cx="3704228" cy="2469917"/>
          </a:xfrm>
          <a:prstGeom prst="rect">
            <a:avLst/>
          </a:prstGeom>
        </p:spPr>
      </p:pic>
      <p:sp>
        <p:nvSpPr>
          <p:cNvPr id="7" name="TextBox 6">
            <a:extLst>
              <a:ext uri="{FF2B5EF4-FFF2-40B4-BE49-F238E27FC236}">
                <a16:creationId xmlns:a16="http://schemas.microsoft.com/office/drawing/2014/main" id="{F9EC30A3-CA4D-461D-869B-620D88BE958E}"/>
              </a:ext>
            </a:extLst>
          </p:cNvPr>
          <p:cNvSpPr txBox="1"/>
          <p:nvPr/>
        </p:nvSpPr>
        <p:spPr>
          <a:xfrm>
            <a:off x="260298" y="6356350"/>
            <a:ext cx="11667392" cy="338554"/>
          </a:xfrm>
          <a:prstGeom prst="rect">
            <a:avLst/>
          </a:prstGeom>
          <a:noFill/>
        </p:spPr>
        <p:txBody>
          <a:bodyPr wrap="square" rtlCol="0">
            <a:spAutoFit/>
          </a:bodyPr>
          <a:lstStyle/>
          <a:p>
            <a:r>
              <a:rPr lang="en-US" sz="1600" dirty="0">
                <a:latin typeface="+mj-lt"/>
              </a:rPr>
              <a:t>Varshney et al. ”LoRea: A Backscatter architecture that achieves a long communication range” </a:t>
            </a:r>
            <a:r>
              <a:rPr lang="en-US" sz="1600" dirty="0" err="1">
                <a:latin typeface="+mj-lt"/>
              </a:rPr>
              <a:t>SenSys</a:t>
            </a:r>
            <a:r>
              <a:rPr lang="en-US" sz="1600" dirty="0">
                <a:latin typeface="+mj-lt"/>
              </a:rPr>
              <a:t> 2017</a:t>
            </a:r>
          </a:p>
        </p:txBody>
      </p:sp>
    </p:spTree>
    <p:extLst>
      <p:ext uri="{BB962C8B-B14F-4D97-AF65-F5344CB8AC3E}">
        <p14:creationId xmlns:p14="http://schemas.microsoft.com/office/powerpoint/2010/main" val="2666726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82952" cy="4828847"/>
          </a:xfrm>
        </p:spPr>
        <p:txBody>
          <a:bodyPr>
            <a:normAutofit/>
          </a:bodyPr>
          <a:lstStyle/>
          <a:p>
            <a:r>
              <a:rPr lang="en-US" dirty="0">
                <a:latin typeface="Calibri Light" charset="0"/>
                <a:ea typeface="Calibri Light" charset="0"/>
                <a:cs typeface="Calibri Light" charset="0"/>
              </a:rPr>
              <a:t>Bi-static setup spatially separates carrier generation from the receiver</a:t>
            </a: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pPr marL="0" indent="0" algn="ctr">
              <a:buNone/>
            </a:pPr>
            <a:endParaRPr lang="en-US" dirty="0">
              <a:latin typeface="Calibri Light" charset="0"/>
              <a:ea typeface="Calibri Light" charset="0"/>
              <a:cs typeface="Calibri Light" charset="0"/>
            </a:endParaRPr>
          </a:p>
          <a:p>
            <a:r>
              <a:rPr lang="en-US" dirty="0">
                <a:latin typeface="Calibri Light" charset="0"/>
                <a:ea typeface="Calibri Light" charset="0"/>
                <a:cs typeface="Calibri Light" charset="0"/>
              </a:rPr>
              <a:t>Use devices that surround us for providing the necessary carrier signal</a:t>
            </a:r>
          </a:p>
          <a:p>
            <a:pPr marL="0" indent="0" algn="ctr">
              <a:buNone/>
            </a:pPr>
            <a:endParaRPr lang="en-US" b="1" dirty="0">
              <a:ea typeface="Calibri Light" charset="0"/>
              <a:cs typeface="Calibri Light" charset="0"/>
            </a:endParaRPr>
          </a:p>
          <a:p>
            <a:pPr marL="0" indent="0" algn="ctr">
              <a:buNone/>
            </a:pPr>
            <a:r>
              <a:rPr lang="en-US" b="1" dirty="0">
                <a:ea typeface="Calibri Light" charset="0"/>
                <a:cs typeface="Calibri Light" charset="0"/>
              </a:rPr>
              <a:t>Self-interference reduced due to path loss suffered by carrier signal</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p:cNvSpPr txBox="1"/>
          <p:nvPr/>
        </p:nvSpPr>
        <p:spPr>
          <a:xfrm>
            <a:off x="6982146" y="4293815"/>
            <a:ext cx="3256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Bi-static configuration</a:t>
            </a:r>
          </a:p>
        </p:txBody>
      </p:sp>
      <p:sp>
        <p:nvSpPr>
          <p:cNvPr id="8" name="TextBox 7"/>
          <p:cNvSpPr txBox="1"/>
          <p:nvPr/>
        </p:nvSpPr>
        <p:spPr>
          <a:xfrm>
            <a:off x="1662766" y="4291914"/>
            <a:ext cx="35470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Monostatic configuration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068" y="2508897"/>
            <a:ext cx="5297525" cy="160887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069" y="2498398"/>
            <a:ext cx="5441034" cy="1616433"/>
          </a:xfrm>
          <a:prstGeom prst="rect">
            <a:avLst/>
          </a:prstGeom>
        </p:spPr>
      </p:pic>
      <p:sp>
        <p:nvSpPr>
          <p:cNvPr id="5" name="Footer Placeholder 4">
            <a:extLst>
              <a:ext uri="{FF2B5EF4-FFF2-40B4-BE49-F238E27FC236}">
                <a16:creationId xmlns:a16="http://schemas.microsoft.com/office/drawing/2014/main" id="{295972B7-AAF2-468A-A053-78C7E85D64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ambujv@berkeley.edu</a:t>
            </a:r>
          </a:p>
        </p:txBody>
      </p:sp>
      <p:sp>
        <p:nvSpPr>
          <p:cNvPr id="11" name="Title 10">
            <a:extLst>
              <a:ext uri="{FF2B5EF4-FFF2-40B4-BE49-F238E27FC236}">
                <a16:creationId xmlns:a16="http://schemas.microsoft.com/office/drawing/2014/main" id="{D39DB4D2-6648-431E-8431-A21F66AD8E1A}"/>
              </a:ext>
            </a:extLst>
          </p:cNvPr>
          <p:cNvSpPr>
            <a:spLocks noGrp="1"/>
          </p:cNvSpPr>
          <p:nvPr>
            <p:ph type="title"/>
          </p:nvPr>
        </p:nvSpPr>
        <p:spPr/>
        <p:txBody>
          <a:bodyPr>
            <a:normAutofit/>
          </a:bodyPr>
          <a:lstStyle/>
          <a:p>
            <a:r>
              <a:rPr lang="en-US" sz="4400" dirty="0"/>
              <a:t>Design element #1: </a:t>
            </a:r>
            <a:r>
              <a:rPr lang="en-US" sz="4400" dirty="0" err="1"/>
              <a:t>LoRea</a:t>
            </a:r>
            <a:r>
              <a:rPr lang="en-US" sz="4400" dirty="0"/>
              <a:t> decouples the carrier signal generation and reception</a:t>
            </a:r>
            <a:endParaRPr lang="en-SE" dirty="0"/>
          </a:p>
        </p:txBody>
      </p:sp>
    </p:spTree>
    <p:extLst>
      <p:ext uri="{BB962C8B-B14F-4D97-AF65-F5344CB8AC3E}">
        <p14:creationId xmlns:p14="http://schemas.microsoft.com/office/powerpoint/2010/main" val="216585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835" y="1768547"/>
            <a:ext cx="11632665" cy="5040959"/>
          </a:xfrm>
          <a:solidFill>
            <a:schemeClr val="bg1"/>
          </a:solidFill>
        </p:spPr>
        <p:txBody>
          <a:bodyPr>
            <a:normAutofit/>
          </a:bodyPr>
          <a:lstStyle/>
          <a:p>
            <a:r>
              <a:rPr lang="en-US" dirty="0">
                <a:latin typeface="+mj-lt"/>
                <a:ea typeface="Calibri Light" charset="0"/>
                <a:cs typeface="Calibri Light" charset="0"/>
              </a:rPr>
              <a:t>Backscatter is a mixing  process</a:t>
            </a: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r>
              <a:rPr lang="en-US" dirty="0">
                <a:latin typeface="+mj-lt"/>
              </a:rPr>
              <a:t>Transceivers attenuate interference at adjacent frequency channels</a:t>
            </a:r>
          </a:p>
          <a:p>
            <a:r>
              <a:rPr lang="en-US" dirty="0">
                <a:latin typeface="+mj-lt"/>
              </a:rPr>
              <a:t>Frequency separation reduces interference from carrier to backscatter signal</a:t>
            </a:r>
          </a:p>
          <a:p>
            <a:pPr marL="0" indent="0" algn="ctr">
              <a:buNone/>
            </a:pPr>
            <a:endParaRPr lang="en-US" dirty="0">
              <a:solidFill>
                <a:srgbClr val="FF0000"/>
              </a:solidFill>
              <a:latin typeface="+mj-lt"/>
            </a:endParaRPr>
          </a:p>
          <a:p>
            <a:pPr marL="0" indent="0" algn="ctr">
              <a:buNone/>
            </a:pPr>
            <a:endParaRPr lang="en-US" dirty="0">
              <a:solidFill>
                <a:srgbClr val="FF0000"/>
              </a:solidFill>
              <a:latin typeface="+mj-lt"/>
            </a:endParaRPr>
          </a:p>
          <a:p>
            <a:pPr lvl="1"/>
            <a:endParaRPr lang="en-US" dirty="0">
              <a:latin typeface="Calibri Light" charset="0"/>
              <a:ea typeface="Calibri Light" charset="0"/>
              <a:cs typeface="Calibri Light" charset="0"/>
            </a:endParaRPr>
          </a:p>
          <a:p>
            <a:pPr lvl="1"/>
            <a:endParaRPr lang="en-US" dirty="0">
              <a:latin typeface="Calibri Light" charset="0"/>
              <a:ea typeface="Calibri Light" charset="0"/>
              <a:cs typeface="Calibri Light" charset="0"/>
            </a:endParaRPr>
          </a:p>
          <a:p>
            <a:pPr lvl="1"/>
            <a:endParaRPr lang="en-US" dirty="0">
              <a:latin typeface="Calibri Light" charset="0"/>
              <a:ea typeface="Calibri Light" charset="0"/>
              <a:cs typeface="Calibri Light"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234" y="2098843"/>
            <a:ext cx="6465530" cy="1963605"/>
          </a:xfrm>
          <a:prstGeom prst="rect">
            <a:avLst/>
          </a:prstGeom>
        </p:spPr>
      </p:pic>
      <p:sp>
        <p:nvSpPr>
          <p:cNvPr id="4" name="Footer Placeholder 3">
            <a:extLst>
              <a:ext uri="{FF2B5EF4-FFF2-40B4-BE49-F238E27FC236}">
                <a16:creationId xmlns:a16="http://schemas.microsoft.com/office/drawing/2014/main" id="{0E823F7A-8250-43BB-B887-CC79F4EE86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ambujv@berkeley.edu</a:t>
            </a:r>
          </a:p>
        </p:txBody>
      </p:sp>
      <p:sp>
        <p:nvSpPr>
          <p:cNvPr id="9" name="TextBox 8">
            <a:extLst>
              <a:ext uri="{FF2B5EF4-FFF2-40B4-BE49-F238E27FC236}">
                <a16:creationId xmlns:a16="http://schemas.microsoft.com/office/drawing/2014/main" id="{BB7C1BCC-5E58-4337-9D38-C6C336D39B6C}"/>
              </a:ext>
            </a:extLst>
          </p:cNvPr>
          <p:cNvSpPr txBox="1"/>
          <p:nvPr/>
        </p:nvSpPr>
        <p:spPr>
          <a:xfrm>
            <a:off x="961474" y="5468005"/>
            <a:ext cx="1026904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 complex self-interference mechanisms required at reader</a:t>
            </a:r>
          </a:p>
        </p:txBody>
      </p:sp>
      <p:sp>
        <p:nvSpPr>
          <p:cNvPr id="11" name="Title 10">
            <a:extLst>
              <a:ext uri="{FF2B5EF4-FFF2-40B4-BE49-F238E27FC236}">
                <a16:creationId xmlns:a16="http://schemas.microsoft.com/office/drawing/2014/main" id="{B9698165-08DC-4A65-94CB-475F1CA8382B}"/>
              </a:ext>
            </a:extLst>
          </p:cNvPr>
          <p:cNvSpPr>
            <a:spLocks noGrp="1"/>
          </p:cNvSpPr>
          <p:nvPr>
            <p:ph type="title"/>
          </p:nvPr>
        </p:nvSpPr>
        <p:spPr>
          <a:xfrm>
            <a:off x="838200" y="365125"/>
            <a:ext cx="10515600" cy="1325563"/>
          </a:xfrm>
        </p:spPr>
        <p:txBody>
          <a:bodyPr>
            <a:normAutofit/>
          </a:bodyPr>
          <a:lstStyle/>
          <a:p>
            <a:r>
              <a:rPr lang="en-US" sz="4400" dirty="0"/>
              <a:t>Design element #2: </a:t>
            </a:r>
            <a:r>
              <a:rPr lang="en-US" sz="4400" dirty="0" err="1"/>
              <a:t>LoRea</a:t>
            </a:r>
            <a:r>
              <a:rPr lang="en-US" sz="4400" dirty="0"/>
              <a:t> backscatters at a frequency offset from the carrier signal</a:t>
            </a:r>
            <a:endParaRPr lang="en-SE" dirty="0"/>
          </a:p>
        </p:txBody>
      </p:sp>
    </p:spTree>
    <p:extLst>
      <p:ext uri="{BB962C8B-B14F-4D97-AF65-F5344CB8AC3E}">
        <p14:creationId xmlns:p14="http://schemas.microsoft.com/office/powerpoint/2010/main" val="1543413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70406" cy="1325563"/>
          </a:xfrm>
        </p:spPr>
        <p:txBody>
          <a:bodyPr>
            <a:normAutofit/>
          </a:bodyPr>
          <a:lstStyle/>
          <a:p>
            <a:r>
              <a:rPr lang="en-US" sz="4000" dirty="0"/>
              <a:t>We ran out of space while performing experiments</a:t>
            </a:r>
          </a:p>
        </p:txBody>
      </p:sp>
      <p:sp>
        <p:nvSpPr>
          <p:cNvPr id="3" name="Content Placeholder 2"/>
          <p:cNvSpPr>
            <a:spLocks noGrp="1"/>
          </p:cNvSpPr>
          <p:nvPr>
            <p:ph idx="1"/>
          </p:nvPr>
        </p:nvSpPr>
        <p:spPr>
          <a:xfrm>
            <a:off x="838199" y="1509041"/>
            <a:ext cx="11180380" cy="4802558"/>
          </a:xfrm>
        </p:spPr>
        <p:txBody>
          <a:bodyPr/>
          <a:lstStyle/>
          <a:p>
            <a:r>
              <a:rPr lang="en-US" dirty="0">
                <a:latin typeface="+mj-lt"/>
                <a:ea typeface="Calibri Light" charset="0"/>
                <a:cs typeface="Calibri Light" charset="0"/>
              </a:rPr>
              <a:t>State-of-art few meters. We achieved kilometers, was difficult to anticipate</a:t>
            </a:r>
          </a:p>
          <a:p>
            <a:r>
              <a:rPr lang="en-US" dirty="0">
                <a:latin typeface="+mj-lt"/>
                <a:ea typeface="Calibri Light" charset="0"/>
                <a:cs typeface="Calibri Light" charset="0"/>
              </a:rPr>
              <a:t>Initial experiments conducted near the university and a river in Uppsala</a:t>
            </a:r>
          </a:p>
          <a:p>
            <a:pPr marL="457200" lvl="1" indent="0">
              <a:buNone/>
            </a:pPr>
            <a:endParaRPr lang="en-US" dirty="0">
              <a:latin typeface="+mj-lt"/>
              <a:ea typeface="Calibri Light" charset="0"/>
              <a:cs typeface="Calibri Light"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Content Placeholder 3" descr="Content Placeholder 3">
            <a:extLst>
              <a:ext uri="{FF2B5EF4-FFF2-40B4-BE49-F238E27FC236}">
                <a16:creationId xmlns:a16="http://schemas.microsoft.com/office/drawing/2014/main" id="{F2D30E5F-83C6-475C-819F-8E387C1EE510}"/>
              </a:ext>
            </a:extLst>
          </p:cNvPr>
          <p:cNvPicPr>
            <a:picLocks noChangeAspect="1"/>
          </p:cNvPicPr>
          <p:nvPr/>
        </p:nvPicPr>
        <p:blipFill>
          <a:blip r:embed="rId3"/>
          <a:stretch>
            <a:fillRect/>
          </a:stretch>
        </p:blipFill>
        <p:spPr>
          <a:xfrm>
            <a:off x="2292433" y="2593790"/>
            <a:ext cx="2552163" cy="3402887"/>
          </a:xfrm>
          <a:prstGeom prst="rect">
            <a:avLst/>
          </a:prstGeom>
          <a:ln w="12700">
            <a:miter lim="400000"/>
          </a:ln>
        </p:spPr>
      </p:pic>
      <p:pic>
        <p:nvPicPr>
          <p:cNvPr id="12" name="Content Placeholder 3" descr="Content Placeholder 3">
            <a:extLst>
              <a:ext uri="{FF2B5EF4-FFF2-40B4-BE49-F238E27FC236}">
                <a16:creationId xmlns:a16="http://schemas.microsoft.com/office/drawing/2014/main" id="{7ADF566F-DD72-4624-AB53-FB3782C94762}"/>
              </a:ext>
            </a:extLst>
          </p:cNvPr>
          <p:cNvPicPr>
            <a:picLocks noChangeAspect="1"/>
          </p:cNvPicPr>
          <p:nvPr/>
        </p:nvPicPr>
        <p:blipFill>
          <a:blip r:embed="rId4"/>
          <a:stretch>
            <a:fillRect/>
          </a:stretch>
        </p:blipFill>
        <p:spPr>
          <a:xfrm>
            <a:off x="6298829" y="2549040"/>
            <a:ext cx="2552163" cy="3402886"/>
          </a:xfrm>
          <a:prstGeom prst="rect">
            <a:avLst/>
          </a:prstGeom>
          <a:ln w="12700">
            <a:miter lim="400000"/>
          </a:ln>
        </p:spPr>
      </p:pic>
      <p:sp>
        <p:nvSpPr>
          <p:cNvPr id="7" name="TextBox 6">
            <a:extLst>
              <a:ext uri="{FF2B5EF4-FFF2-40B4-BE49-F238E27FC236}">
                <a16:creationId xmlns:a16="http://schemas.microsoft.com/office/drawing/2014/main" id="{5B730E18-8D3F-40B6-983E-E058D5F39156}"/>
              </a:ext>
            </a:extLst>
          </p:cNvPr>
          <p:cNvSpPr txBox="1"/>
          <p:nvPr/>
        </p:nvSpPr>
        <p:spPr>
          <a:xfrm>
            <a:off x="2649531" y="5978592"/>
            <a:ext cx="18283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Experiment Setup</a:t>
            </a:r>
          </a:p>
        </p:txBody>
      </p:sp>
      <p:sp>
        <p:nvSpPr>
          <p:cNvPr id="8" name="TextBox 7">
            <a:extLst>
              <a:ext uri="{FF2B5EF4-FFF2-40B4-BE49-F238E27FC236}">
                <a16:creationId xmlns:a16="http://schemas.microsoft.com/office/drawing/2014/main" id="{C4834A9E-6593-4EF8-8F82-F9A9AB071E1C}"/>
              </a:ext>
            </a:extLst>
          </p:cNvPr>
          <p:cNvSpPr txBox="1"/>
          <p:nvPr/>
        </p:nvSpPr>
        <p:spPr>
          <a:xfrm>
            <a:off x="6096000" y="5996677"/>
            <a:ext cx="29844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Receiving transmissions 1km away from the setup</a:t>
            </a:r>
          </a:p>
        </p:txBody>
      </p:sp>
      <p:sp>
        <p:nvSpPr>
          <p:cNvPr id="5" name="Footer Placeholder 4">
            <a:extLst>
              <a:ext uri="{FF2B5EF4-FFF2-40B4-BE49-F238E27FC236}">
                <a16:creationId xmlns:a16="http://schemas.microsoft.com/office/drawing/2014/main" id="{E75ADFBD-39D5-42CA-B064-DB2AC7FFAA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ambujv@berkeley.edu</a:t>
            </a:r>
          </a:p>
        </p:txBody>
      </p:sp>
    </p:spTree>
    <p:extLst>
      <p:ext uri="{BB962C8B-B14F-4D97-AF65-F5344CB8AC3E}">
        <p14:creationId xmlns:p14="http://schemas.microsoft.com/office/powerpoint/2010/main" val="2476922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2A2E91-587E-4D76-9EAF-64A00387C4A6}"/>
              </a:ext>
            </a:extLst>
          </p:cNvPr>
          <p:cNvGraphicFramePr>
            <a:graphicFrameLocks noGrp="1"/>
          </p:cNvGraphicFramePr>
          <p:nvPr/>
        </p:nvGraphicFramePr>
        <p:xfrm>
          <a:off x="1798736" y="1991195"/>
          <a:ext cx="8128000" cy="3337560"/>
        </p:xfrm>
        <a:graphic>
          <a:graphicData uri="http://schemas.openxmlformats.org/drawingml/2006/table">
            <a:tbl>
              <a:tblPr firstRow="1" bandRow="1">
                <a:tableStyleId>{F5AB1C69-6EDB-4FF4-983F-18BD219EF322}</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a:r>
                        <a:rPr lang="en-US" dirty="0"/>
                        <a:t>System name</a:t>
                      </a:r>
                      <a:endParaRPr lang="en-US" dirty="0">
                        <a:latin typeface="+mj-lt"/>
                      </a:endParaRPr>
                    </a:p>
                  </a:txBody>
                  <a:tcPr/>
                </a:tc>
                <a:tc>
                  <a:txBody>
                    <a:bodyPr/>
                    <a:lstStyle/>
                    <a:p>
                      <a:pPr algn="ctr"/>
                      <a:r>
                        <a:rPr lang="en-US" dirty="0"/>
                        <a:t>Communication range</a:t>
                      </a:r>
                      <a:endParaRPr lang="en-US" dirty="0">
                        <a:latin typeface="+mj-lt"/>
                      </a:endParaRPr>
                    </a:p>
                  </a:txBody>
                  <a:tcPr/>
                </a:tc>
                <a:extLst>
                  <a:ext uri="{0D108BD9-81ED-4DB2-BD59-A6C34878D82A}">
                    <a16:rowId xmlns:a16="http://schemas.microsoft.com/office/drawing/2014/main" val="10000"/>
                  </a:ext>
                </a:extLst>
              </a:tr>
              <a:tr h="370840">
                <a:tc>
                  <a:txBody>
                    <a:bodyPr/>
                    <a:lstStyle/>
                    <a:p>
                      <a:pPr algn="ctr"/>
                      <a:r>
                        <a:rPr lang="en-US" b="1" dirty="0" err="1">
                          <a:solidFill>
                            <a:schemeClr val="tx1"/>
                          </a:solidFill>
                        </a:rPr>
                        <a:t>LoRea</a:t>
                      </a:r>
                      <a:r>
                        <a:rPr lang="en-US" b="1" dirty="0">
                          <a:solidFill>
                            <a:schemeClr val="tx1"/>
                          </a:solidFill>
                        </a:rPr>
                        <a:t> </a:t>
                      </a:r>
                      <a:r>
                        <a:rPr lang="mr-IN" b="1" dirty="0">
                          <a:solidFill>
                            <a:schemeClr val="tx1"/>
                          </a:solidFill>
                        </a:rPr>
                        <a:t>–</a:t>
                      </a:r>
                      <a:r>
                        <a:rPr lang="en-US" b="1" dirty="0">
                          <a:solidFill>
                            <a:schemeClr val="tx1"/>
                          </a:solidFill>
                        </a:rPr>
                        <a:t> 868</a:t>
                      </a:r>
                      <a:r>
                        <a:rPr lang="en-US" b="1" baseline="0" dirty="0">
                          <a:solidFill>
                            <a:schemeClr val="tx1"/>
                          </a:solidFill>
                        </a:rPr>
                        <a:t> MHz </a:t>
                      </a:r>
                      <a:r>
                        <a:rPr lang="en-US" b="1" dirty="0">
                          <a:solidFill>
                            <a:schemeClr val="tx1"/>
                          </a:solidFill>
                        </a:rPr>
                        <a:t>(SENSYS</a:t>
                      </a:r>
                      <a:r>
                        <a:rPr lang="en-US" b="1" baseline="0" dirty="0">
                          <a:solidFill>
                            <a:schemeClr val="tx1"/>
                          </a:solidFill>
                        </a:rPr>
                        <a:t> 2017)</a:t>
                      </a:r>
                      <a:endParaRPr lang="en-US" b="1" dirty="0">
                        <a:solidFill>
                          <a:schemeClr val="tx1"/>
                        </a:solidFill>
                        <a:latin typeface="+mj-lt"/>
                      </a:endParaRPr>
                    </a:p>
                  </a:txBody>
                  <a:tcPr/>
                </a:tc>
                <a:tc>
                  <a:txBody>
                    <a:bodyPr/>
                    <a:lstStyle/>
                    <a:p>
                      <a:pPr algn="ctr"/>
                      <a:r>
                        <a:rPr lang="en-US" b="1" dirty="0">
                          <a:solidFill>
                            <a:schemeClr val="tx1"/>
                          </a:solidFill>
                        </a:rPr>
                        <a:t>3400 m</a:t>
                      </a:r>
                      <a:endParaRPr lang="en-US" b="1" dirty="0">
                        <a:solidFill>
                          <a:schemeClr val="tx1"/>
                        </a:solidFill>
                        <a:latin typeface="+mj-lt"/>
                      </a:endParaRPr>
                    </a:p>
                  </a:txBody>
                  <a:tcPr/>
                </a:tc>
                <a:extLst>
                  <a:ext uri="{0D108BD9-81ED-4DB2-BD59-A6C34878D82A}">
                    <a16:rowId xmlns:a16="http://schemas.microsoft.com/office/drawing/2014/main" val="207002824"/>
                  </a:ext>
                </a:extLst>
              </a:tr>
              <a:tr h="370840">
                <a:tc>
                  <a:txBody>
                    <a:bodyPr/>
                    <a:lstStyle/>
                    <a:p>
                      <a:pPr algn="ctr"/>
                      <a:r>
                        <a:rPr lang="en-US" b="1" dirty="0" err="1">
                          <a:solidFill>
                            <a:schemeClr val="tx1"/>
                          </a:solidFill>
                        </a:rPr>
                        <a:t>LoRea</a:t>
                      </a:r>
                      <a:r>
                        <a:rPr lang="en-US" b="1" dirty="0">
                          <a:solidFill>
                            <a:schemeClr val="tx1"/>
                          </a:solidFill>
                        </a:rPr>
                        <a:t> </a:t>
                      </a:r>
                      <a:r>
                        <a:rPr lang="mr-IN" b="1" dirty="0">
                          <a:solidFill>
                            <a:schemeClr val="tx1"/>
                          </a:solidFill>
                        </a:rPr>
                        <a:t>–</a:t>
                      </a:r>
                      <a:r>
                        <a:rPr lang="en-US" b="1" dirty="0">
                          <a:solidFill>
                            <a:schemeClr val="tx1"/>
                          </a:solidFill>
                        </a:rPr>
                        <a:t> 2.4 GHz</a:t>
                      </a:r>
                      <a:r>
                        <a:rPr lang="en-US" b="1" baseline="0" dirty="0">
                          <a:solidFill>
                            <a:schemeClr val="tx1"/>
                          </a:solidFill>
                        </a:rPr>
                        <a:t> (SENSYS 2017)</a:t>
                      </a:r>
                      <a:endParaRPr lang="en-US" b="1" dirty="0">
                        <a:solidFill>
                          <a:schemeClr val="tx1"/>
                        </a:solidFill>
                        <a:latin typeface="+mj-lt"/>
                      </a:endParaRPr>
                    </a:p>
                  </a:txBody>
                  <a:tcPr/>
                </a:tc>
                <a:tc>
                  <a:txBody>
                    <a:bodyPr/>
                    <a:lstStyle/>
                    <a:p>
                      <a:pPr algn="ctr"/>
                      <a:r>
                        <a:rPr lang="en-US" b="1" dirty="0">
                          <a:solidFill>
                            <a:schemeClr val="tx1"/>
                          </a:solidFill>
                        </a:rPr>
                        <a:t>225 m</a:t>
                      </a:r>
                      <a:endParaRPr lang="en-US" b="1" dirty="0">
                        <a:solidFill>
                          <a:schemeClr val="tx1"/>
                        </a:solidFill>
                        <a:latin typeface="+mj-lt"/>
                      </a:endParaRPr>
                    </a:p>
                  </a:txBody>
                  <a:tcPr/>
                </a:tc>
                <a:extLst>
                  <a:ext uri="{0D108BD9-81ED-4DB2-BD59-A6C34878D82A}">
                    <a16:rowId xmlns:a16="http://schemas.microsoft.com/office/drawing/2014/main" val="1559793613"/>
                  </a:ext>
                </a:extLst>
              </a:tr>
              <a:tr h="370840">
                <a:tc>
                  <a:txBody>
                    <a:bodyPr/>
                    <a:lstStyle/>
                    <a:p>
                      <a:pPr algn="ctr"/>
                      <a:r>
                        <a:rPr lang="en-US" dirty="0"/>
                        <a:t>RFID</a:t>
                      </a:r>
                      <a:endParaRPr lang="en-US" dirty="0">
                        <a:latin typeface="+mj-lt"/>
                      </a:endParaRPr>
                    </a:p>
                  </a:txBody>
                  <a:tcPr/>
                </a:tc>
                <a:tc>
                  <a:txBody>
                    <a:bodyPr/>
                    <a:lstStyle/>
                    <a:p>
                      <a:pPr algn="ctr"/>
                      <a:r>
                        <a:rPr lang="en-US" dirty="0"/>
                        <a:t>&lt;</a:t>
                      </a:r>
                      <a:r>
                        <a:rPr lang="en-US" baseline="0" dirty="0"/>
                        <a:t> 18 m</a:t>
                      </a:r>
                      <a:endParaRPr lang="en-US" dirty="0">
                        <a:latin typeface="+mj-lt"/>
                      </a:endParaRPr>
                    </a:p>
                  </a:txBody>
                  <a:tcPr/>
                </a:tc>
                <a:extLst>
                  <a:ext uri="{0D108BD9-81ED-4DB2-BD59-A6C34878D82A}">
                    <a16:rowId xmlns:a16="http://schemas.microsoft.com/office/drawing/2014/main" val="10001"/>
                  </a:ext>
                </a:extLst>
              </a:tr>
              <a:tr h="370840">
                <a:tc>
                  <a:txBody>
                    <a:bodyPr/>
                    <a:lstStyle/>
                    <a:p>
                      <a:pPr algn="ctr"/>
                      <a:r>
                        <a:rPr lang="en-US" dirty="0" err="1"/>
                        <a:t>BackFi</a:t>
                      </a:r>
                      <a:r>
                        <a:rPr lang="en-US" dirty="0"/>
                        <a:t> (SIGCOMM 2015)</a:t>
                      </a:r>
                      <a:endParaRPr lang="en-US" dirty="0">
                        <a:latin typeface="+mj-lt"/>
                      </a:endParaRPr>
                    </a:p>
                  </a:txBody>
                  <a:tcPr/>
                </a:tc>
                <a:tc>
                  <a:txBody>
                    <a:bodyPr/>
                    <a:lstStyle/>
                    <a:p>
                      <a:pPr algn="ctr"/>
                      <a:r>
                        <a:rPr lang="en-US" dirty="0"/>
                        <a:t>5 m</a:t>
                      </a:r>
                      <a:endParaRPr lang="en-US" dirty="0">
                        <a:latin typeface="+mj-lt"/>
                      </a:endParaRPr>
                    </a:p>
                  </a:txBody>
                  <a:tcPr/>
                </a:tc>
                <a:extLst>
                  <a:ext uri="{0D108BD9-81ED-4DB2-BD59-A6C34878D82A}">
                    <a16:rowId xmlns:a16="http://schemas.microsoft.com/office/drawing/2014/main" val="10002"/>
                  </a:ext>
                </a:extLst>
              </a:tr>
              <a:tr h="370840">
                <a:tc>
                  <a:txBody>
                    <a:bodyPr/>
                    <a:lstStyle/>
                    <a:p>
                      <a:pPr algn="ctr"/>
                      <a:r>
                        <a:rPr lang="en-US" dirty="0"/>
                        <a:t>Passive </a:t>
                      </a:r>
                      <a:r>
                        <a:rPr lang="en-US" dirty="0" err="1"/>
                        <a:t>WiFi</a:t>
                      </a:r>
                      <a:r>
                        <a:rPr lang="en-US" dirty="0"/>
                        <a:t> (NSDI 2016)</a:t>
                      </a:r>
                      <a:endParaRPr lang="en-US" dirty="0">
                        <a:latin typeface="+mj-lt"/>
                      </a:endParaRPr>
                    </a:p>
                  </a:txBody>
                  <a:tcPr/>
                </a:tc>
                <a:tc>
                  <a:txBody>
                    <a:bodyPr/>
                    <a:lstStyle/>
                    <a:p>
                      <a:pPr algn="ctr"/>
                      <a:r>
                        <a:rPr lang="en-US" dirty="0"/>
                        <a:t>30 m</a:t>
                      </a:r>
                      <a:endParaRPr lang="en-US" dirty="0">
                        <a:latin typeface="+mj-lt"/>
                      </a:endParaRPr>
                    </a:p>
                  </a:txBody>
                  <a:tcPr/>
                </a:tc>
                <a:extLst>
                  <a:ext uri="{0D108BD9-81ED-4DB2-BD59-A6C34878D82A}">
                    <a16:rowId xmlns:a16="http://schemas.microsoft.com/office/drawing/2014/main" val="10003"/>
                  </a:ext>
                </a:extLst>
              </a:tr>
              <a:tr h="370840">
                <a:tc>
                  <a:txBody>
                    <a:bodyPr/>
                    <a:lstStyle/>
                    <a:p>
                      <a:pPr algn="ctr"/>
                      <a:r>
                        <a:rPr lang="en-US" dirty="0" err="1"/>
                        <a:t>HitchHike</a:t>
                      </a:r>
                      <a:r>
                        <a:rPr lang="en-US" dirty="0"/>
                        <a:t> (SENSYS </a:t>
                      </a:r>
                      <a:r>
                        <a:rPr lang="en-US" baseline="0" dirty="0"/>
                        <a:t>2016)</a:t>
                      </a:r>
                      <a:endParaRPr lang="en-US" dirty="0">
                        <a:latin typeface="+mj-lt"/>
                      </a:endParaRPr>
                    </a:p>
                  </a:txBody>
                  <a:tcPr/>
                </a:tc>
                <a:tc>
                  <a:txBody>
                    <a:bodyPr/>
                    <a:lstStyle/>
                    <a:p>
                      <a:pPr algn="ctr"/>
                      <a:r>
                        <a:rPr lang="en-US" dirty="0"/>
                        <a:t>54 m</a:t>
                      </a:r>
                      <a:endParaRPr lang="en-US" dirty="0">
                        <a:latin typeface="+mj-lt"/>
                      </a:endParaRPr>
                    </a:p>
                  </a:txBody>
                  <a:tcPr/>
                </a:tc>
                <a:extLst>
                  <a:ext uri="{0D108BD9-81ED-4DB2-BD59-A6C34878D82A}">
                    <a16:rowId xmlns:a16="http://schemas.microsoft.com/office/drawing/2014/main" val="10004"/>
                  </a:ext>
                </a:extLst>
              </a:tr>
              <a:tr h="370840">
                <a:tc>
                  <a:txBody>
                    <a:bodyPr/>
                    <a:lstStyle/>
                    <a:p>
                      <a:pPr algn="ctr"/>
                      <a:r>
                        <a:rPr lang="en-US" dirty="0" err="1"/>
                        <a:t>Interscatter</a:t>
                      </a:r>
                      <a:r>
                        <a:rPr lang="en-US" dirty="0"/>
                        <a:t> (SIGCOMM 2016)</a:t>
                      </a:r>
                      <a:endParaRPr lang="en-US" dirty="0">
                        <a:latin typeface="+mj-lt"/>
                      </a:endParaRPr>
                    </a:p>
                  </a:txBody>
                  <a:tcPr/>
                </a:tc>
                <a:tc>
                  <a:txBody>
                    <a:bodyPr/>
                    <a:lstStyle/>
                    <a:p>
                      <a:pPr algn="ctr"/>
                      <a:r>
                        <a:rPr lang="en-US" dirty="0"/>
                        <a:t>30 m</a:t>
                      </a:r>
                      <a:endParaRPr lang="en-US" dirty="0">
                        <a:latin typeface="+mj-lt"/>
                      </a:endParaRPr>
                    </a:p>
                  </a:txBody>
                  <a:tcPr/>
                </a:tc>
                <a:extLst>
                  <a:ext uri="{0D108BD9-81ED-4DB2-BD59-A6C34878D82A}">
                    <a16:rowId xmlns:a16="http://schemas.microsoft.com/office/drawing/2014/main" val="10005"/>
                  </a:ext>
                </a:extLst>
              </a:tr>
              <a:tr h="370840">
                <a:tc>
                  <a:txBody>
                    <a:bodyPr/>
                    <a:lstStyle/>
                    <a:p>
                      <a:pPr algn="ctr"/>
                      <a:r>
                        <a:rPr lang="en-US" dirty="0" err="1"/>
                        <a:t>LoRa</a:t>
                      </a:r>
                      <a:r>
                        <a:rPr lang="en-US" baseline="0" dirty="0"/>
                        <a:t> Backscatter (UBICOMP 2017)</a:t>
                      </a:r>
                      <a:endParaRPr lang="en-US" dirty="0">
                        <a:latin typeface="+mj-lt"/>
                      </a:endParaRPr>
                    </a:p>
                  </a:txBody>
                  <a:tcPr/>
                </a:tc>
                <a:tc>
                  <a:txBody>
                    <a:bodyPr/>
                    <a:lstStyle/>
                    <a:p>
                      <a:pPr algn="ctr"/>
                      <a:r>
                        <a:rPr lang="en-US" dirty="0"/>
                        <a:t>2800</a:t>
                      </a:r>
                      <a:r>
                        <a:rPr lang="en-US" baseline="0" dirty="0"/>
                        <a:t> m</a:t>
                      </a:r>
                      <a:endParaRPr lang="en-US" dirty="0">
                        <a:latin typeface="+mj-lt"/>
                      </a:endParaRPr>
                    </a:p>
                  </a:txBody>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C6DB0ED5-C2E1-46AC-A626-BC8105A88697}"/>
              </a:ext>
            </a:extLst>
          </p:cNvPr>
          <p:cNvSpPr txBox="1"/>
          <p:nvPr/>
        </p:nvSpPr>
        <p:spPr>
          <a:xfrm>
            <a:off x="2235049" y="5402042"/>
            <a:ext cx="7929461" cy="369332"/>
          </a:xfrm>
          <a:prstGeom prst="rect">
            <a:avLst/>
          </a:prstGeom>
          <a:noFill/>
        </p:spPr>
        <p:txBody>
          <a:bodyPr wrap="square" rtlCol="0">
            <a:spAutoFit/>
          </a:bodyPr>
          <a:lstStyle/>
          <a:p>
            <a:r>
              <a:rPr lang="sv-SE" dirty="0">
                <a:latin typeface="+mj-lt"/>
              </a:rPr>
              <a:t>Range </a:t>
            </a:r>
            <a:r>
              <a:rPr lang="sv-SE" sz="1600" dirty="0" err="1">
                <a:latin typeface="+mj-lt"/>
              </a:rPr>
              <a:t>reported</a:t>
            </a:r>
            <a:r>
              <a:rPr lang="sv-SE" dirty="0">
                <a:latin typeface="+mj-lt"/>
              </a:rPr>
              <a:t> </a:t>
            </a:r>
            <a:r>
              <a:rPr lang="sv-SE" dirty="0" err="1">
                <a:latin typeface="+mj-lt"/>
              </a:rPr>
              <a:t>are</a:t>
            </a:r>
            <a:r>
              <a:rPr lang="sv-SE" dirty="0">
                <a:latin typeface="+mj-lt"/>
              </a:rPr>
              <a:t> </a:t>
            </a:r>
            <a:r>
              <a:rPr lang="sv-SE" dirty="0" err="1">
                <a:latin typeface="+mj-lt"/>
              </a:rPr>
              <a:t>line</a:t>
            </a:r>
            <a:r>
              <a:rPr lang="sv-SE" dirty="0">
                <a:latin typeface="+mj-lt"/>
              </a:rPr>
              <a:t> </a:t>
            </a:r>
            <a:r>
              <a:rPr lang="sv-SE" dirty="0" err="1">
                <a:latin typeface="+mj-lt"/>
              </a:rPr>
              <a:t>of</a:t>
            </a:r>
            <a:r>
              <a:rPr lang="sv-SE" dirty="0">
                <a:latin typeface="+mj-lt"/>
              </a:rPr>
              <a:t> </a:t>
            </a:r>
            <a:r>
              <a:rPr lang="sv-SE" dirty="0" err="1">
                <a:latin typeface="+mj-lt"/>
              </a:rPr>
              <a:t>sight</a:t>
            </a:r>
            <a:r>
              <a:rPr lang="sv-SE" dirty="0">
                <a:latin typeface="+mj-lt"/>
              </a:rPr>
              <a:t>, </a:t>
            </a:r>
            <a:r>
              <a:rPr lang="sv-SE" dirty="0" err="1">
                <a:latin typeface="+mj-lt"/>
              </a:rPr>
              <a:t>with</a:t>
            </a:r>
            <a:r>
              <a:rPr lang="sv-SE" dirty="0">
                <a:latin typeface="+mj-lt"/>
              </a:rPr>
              <a:t> </a:t>
            </a:r>
            <a:r>
              <a:rPr lang="sv-SE" dirty="0" err="1">
                <a:latin typeface="+mj-lt"/>
              </a:rPr>
              <a:t>backscatter</a:t>
            </a:r>
            <a:r>
              <a:rPr lang="sv-SE" dirty="0">
                <a:latin typeface="+mj-lt"/>
              </a:rPr>
              <a:t> tag  co-</a:t>
            </a:r>
            <a:r>
              <a:rPr lang="sv-SE" dirty="0" err="1">
                <a:latin typeface="+mj-lt"/>
              </a:rPr>
              <a:t>located</a:t>
            </a:r>
            <a:r>
              <a:rPr lang="sv-SE" dirty="0">
                <a:latin typeface="+mj-lt"/>
              </a:rPr>
              <a:t> </a:t>
            </a:r>
            <a:r>
              <a:rPr lang="sv-SE" dirty="0" err="1">
                <a:latin typeface="+mj-lt"/>
              </a:rPr>
              <a:t>with</a:t>
            </a:r>
            <a:r>
              <a:rPr lang="sv-SE" dirty="0">
                <a:latin typeface="+mj-lt"/>
              </a:rPr>
              <a:t> </a:t>
            </a:r>
            <a:r>
              <a:rPr lang="sv-SE" dirty="0" err="1">
                <a:latin typeface="+mj-lt"/>
              </a:rPr>
              <a:t>carrier</a:t>
            </a:r>
            <a:r>
              <a:rPr lang="sv-SE" dirty="0">
                <a:latin typeface="+mj-lt"/>
              </a:rPr>
              <a:t> source</a:t>
            </a:r>
            <a:endParaRPr lang="en-US" dirty="0">
              <a:latin typeface="+mj-lt"/>
            </a:endParaRPr>
          </a:p>
        </p:txBody>
      </p:sp>
      <p:sp>
        <p:nvSpPr>
          <p:cNvPr id="3" name="Footer Placeholder 2">
            <a:extLst>
              <a:ext uri="{FF2B5EF4-FFF2-40B4-BE49-F238E27FC236}">
                <a16:creationId xmlns:a16="http://schemas.microsoft.com/office/drawing/2014/main" id="{3FFC1555-AC2F-4B47-93D5-285F70455067}"/>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CC839688-2FAB-4A1C-8290-AD7B16A960D4}"/>
              </a:ext>
            </a:extLst>
          </p:cNvPr>
          <p:cNvSpPr>
            <a:spLocks noGrp="1"/>
          </p:cNvSpPr>
          <p:nvPr>
            <p:ph type="sldNum" sz="quarter" idx="12"/>
          </p:nvPr>
        </p:nvSpPr>
        <p:spPr/>
        <p:txBody>
          <a:bodyPr/>
          <a:lstStyle/>
          <a:p>
            <a:fld id="{687B7451-1438-CB4A-8106-82A64F1C7D7B}" type="slidenum">
              <a:rPr lang="sv-SE" smtClean="0"/>
              <a:t>36</a:t>
            </a:fld>
            <a:endParaRPr lang="sv-SE"/>
          </a:p>
        </p:txBody>
      </p:sp>
      <p:sp>
        <p:nvSpPr>
          <p:cNvPr id="9" name="Title 1">
            <a:extLst>
              <a:ext uri="{FF2B5EF4-FFF2-40B4-BE49-F238E27FC236}">
                <a16:creationId xmlns:a16="http://schemas.microsoft.com/office/drawing/2014/main" id="{B8904EBF-19D2-4199-8BC1-811567E24571}"/>
              </a:ext>
            </a:extLst>
          </p:cNvPr>
          <p:cNvSpPr>
            <a:spLocks noGrp="1"/>
          </p:cNvSpPr>
          <p:nvPr>
            <p:ph type="title"/>
          </p:nvPr>
        </p:nvSpPr>
        <p:spPr>
          <a:xfrm>
            <a:off x="838199" y="365125"/>
            <a:ext cx="11203745" cy="1325563"/>
          </a:xfrm>
        </p:spPr>
        <p:txBody>
          <a:bodyPr>
            <a:noAutofit/>
          </a:bodyPr>
          <a:lstStyle/>
          <a:p>
            <a:r>
              <a:rPr lang="en-GB" sz="4000" dirty="0" err="1"/>
              <a:t>LoRea</a:t>
            </a:r>
            <a:r>
              <a:rPr lang="en-GB" sz="4000" dirty="0"/>
              <a:t> outperforms state-of-the-art systems</a:t>
            </a:r>
            <a:endParaRPr lang="en-SE" sz="1600" dirty="0"/>
          </a:p>
        </p:txBody>
      </p:sp>
    </p:spTree>
    <p:extLst>
      <p:ext uri="{BB962C8B-B14F-4D97-AF65-F5344CB8AC3E}">
        <p14:creationId xmlns:p14="http://schemas.microsoft.com/office/powerpoint/2010/main" val="3702051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63F8-798F-4490-B0E6-8078FFACE192}"/>
              </a:ext>
            </a:extLst>
          </p:cNvPr>
          <p:cNvSpPr>
            <a:spLocks noGrp="1"/>
          </p:cNvSpPr>
          <p:nvPr>
            <p:ph type="title"/>
          </p:nvPr>
        </p:nvSpPr>
        <p:spPr/>
        <p:txBody>
          <a:bodyPr>
            <a:normAutofit fontScale="90000"/>
          </a:bodyPr>
          <a:lstStyle/>
          <a:p>
            <a:r>
              <a:rPr lang="en-US" dirty="0"/>
              <a:t>Future research directions for backscatter sensor communication</a:t>
            </a:r>
          </a:p>
        </p:txBody>
      </p:sp>
      <p:sp>
        <p:nvSpPr>
          <p:cNvPr id="3" name="Content Placeholder 2">
            <a:extLst>
              <a:ext uri="{FF2B5EF4-FFF2-40B4-BE49-F238E27FC236}">
                <a16:creationId xmlns:a16="http://schemas.microsoft.com/office/drawing/2014/main" id="{D28A569A-409F-43E8-BBA9-596ED3CA9B67}"/>
              </a:ext>
            </a:extLst>
          </p:cNvPr>
          <p:cNvSpPr>
            <a:spLocks noGrp="1"/>
          </p:cNvSpPr>
          <p:nvPr>
            <p:ph idx="1"/>
          </p:nvPr>
        </p:nvSpPr>
        <p:spPr/>
        <p:txBody>
          <a:bodyPr/>
          <a:lstStyle/>
          <a:p>
            <a:r>
              <a:rPr lang="en-US" dirty="0"/>
              <a:t>Improve capabilities for “ambient” backscatter</a:t>
            </a:r>
          </a:p>
          <a:p>
            <a:pPr lvl="1"/>
            <a:r>
              <a:rPr lang="en-US" dirty="0"/>
              <a:t>Reuse existing RF signals rather than relying on carrier generation</a:t>
            </a:r>
          </a:p>
          <a:p>
            <a:pPr lvl="1"/>
            <a:endParaRPr lang="en-US" dirty="0"/>
          </a:p>
          <a:p>
            <a:r>
              <a:rPr lang="en-US" dirty="0"/>
              <a:t>MAC layers for backscatter</a:t>
            </a:r>
          </a:p>
          <a:p>
            <a:pPr lvl="1"/>
            <a:r>
              <a:rPr lang="en-US" dirty="0"/>
              <a:t>Need ability to communicate with very low power</a:t>
            </a:r>
          </a:p>
          <a:p>
            <a:pPr lvl="1"/>
            <a:r>
              <a:rPr lang="en-US" dirty="0"/>
              <a:t>How do you manage access to the medium?</a:t>
            </a:r>
          </a:p>
          <a:p>
            <a:pPr lvl="1"/>
            <a:endParaRPr lang="en-US" dirty="0"/>
          </a:p>
          <a:p>
            <a:r>
              <a:rPr lang="en-US" dirty="0"/>
              <a:t>Real-world usable backscatter stacks and hardware</a:t>
            </a:r>
          </a:p>
          <a:p>
            <a:pPr lvl="1"/>
            <a:r>
              <a:rPr lang="en-US" dirty="0"/>
              <a:t>Needs to be deployable and usable by non-experts</a:t>
            </a:r>
          </a:p>
          <a:p>
            <a:endParaRPr lang="en-US" dirty="0"/>
          </a:p>
        </p:txBody>
      </p:sp>
      <p:sp>
        <p:nvSpPr>
          <p:cNvPr id="4" name="Slide Number Placeholder 3">
            <a:extLst>
              <a:ext uri="{FF2B5EF4-FFF2-40B4-BE49-F238E27FC236}">
                <a16:creationId xmlns:a16="http://schemas.microsoft.com/office/drawing/2014/main" id="{625F7BA9-5B1F-4E4F-9467-355A941AB68C}"/>
              </a:ext>
            </a:extLst>
          </p:cNvPr>
          <p:cNvSpPr>
            <a:spLocks noGrp="1"/>
          </p:cNvSpPr>
          <p:nvPr>
            <p:ph type="sldNum" sz="quarter" idx="12"/>
          </p:nvPr>
        </p:nvSpPr>
        <p:spPr/>
        <p:txBody>
          <a:bodyPr/>
          <a:lstStyle/>
          <a:p>
            <a:fld id="{0778C724-3839-4D76-A707-B4C23905D055}" type="slidenum">
              <a:rPr lang="en-US" smtClean="0"/>
              <a:t>37</a:t>
            </a:fld>
            <a:endParaRPr lang="en-US"/>
          </a:p>
        </p:txBody>
      </p:sp>
    </p:spTree>
    <p:extLst>
      <p:ext uri="{BB962C8B-B14F-4D97-AF65-F5344CB8AC3E}">
        <p14:creationId xmlns:p14="http://schemas.microsoft.com/office/powerpoint/2010/main" val="891851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2922-D1C1-5D03-A081-AA679BB3D98C}"/>
              </a:ext>
            </a:extLst>
          </p:cNvPr>
          <p:cNvSpPr>
            <a:spLocks noGrp="1"/>
          </p:cNvSpPr>
          <p:nvPr>
            <p:ph type="title"/>
          </p:nvPr>
        </p:nvSpPr>
        <p:spPr/>
        <p:txBody>
          <a:bodyPr/>
          <a:lstStyle/>
          <a:p>
            <a:r>
              <a:rPr lang="en-US" dirty="0"/>
              <a:t>Backscatter as a sensor: soil moisture</a:t>
            </a:r>
          </a:p>
        </p:txBody>
      </p:sp>
      <p:sp>
        <p:nvSpPr>
          <p:cNvPr id="3" name="Content Placeholder 2">
            <a:extLst>
              <a:ext uri="{FF2B5EF4-FFF2-40B4-BE49-F238E27FC236}">
                <a16:creationId xmlns:a16="http://schemas.microsoft.com/office/drawing/2014/main" id="{B99CA1C3-B7AC-28E8-0BFB-316CF91E017B}"/>
              </a:ext>
            </a:extLst>
          </p:cNvPr>
          <p:cNvSpPr>
            <a:spLocks noGrp="1"/>
          </p:cNvSpPr>
          <p:nvPr>
            <p:ph idx="1"/>
          </p:nvPr>
        </p:nvSpPr>
        <p:spPr/>
        <p:txBody>
          <a:bodyPr/>
          <a:lstStyle/>
          <a:p>
            <a:r>
              <a:rPr lang="en-US" dirty="0"/>
              <a:t>Idea: bury backscatter tags in soil</a:t>
            </a:r>
          </a:p>
          <a:p>
            <a:pPr lvl="1"/>
            <a:r>
              <a:rPr lang="en-US" dirty="0"/>
              <a:t>Measure round-trip-time for signal to reflect</a:t>
            </a:r>
          </a:p>
          <a:p>
            <a:pPr lvl="1"/>
            <a:r>
              <a:rPr lang="en-US" dirty="0"/>
              <a:t>T</a:t>
            </a:r>
            <a:r>
              <a:rPr lang="en-US" baseline="-25000" dirty="0"/>
              <a:t>s</a:t>
            </a:r>
            <a:r>
              <a:rPr lang="en-US" baseline="30000" dirty="0"/>
              <a:t> </a:t>
            </a:r>
            <a:r>
              <a:rPr lang="en-US" dirty="0"/>
              <a:t>(time signal travels through ground) changes</a:t>
            </a:r>
            <a:br>
              <a:rPr lang="en-US" dirty="0"/>
            </a:br>
            <a:r>
              <a:rPr lang="en-US" dirty="0"/>
              <a:t>based on the moisture in the soil</a:t>
            </a:r>
            <a:endParaRPr lang="en-US" baseline="-25000" dirty="0"/>
          </a:p>
        </p:txBody>
      </p:sp>
      <p:sp>
        <p:nvSpPr>
          <p:cNvPr id="4" name="Slide Number Placeholder 3">
            <a:extLst>
              <a:ext uri="{FF2B5EF4-FFF2-40B4-BE49-F238E27FC236}">
                <a16:creationId xmlns:a16="http://schemas.microsoft.com/office/drawing/2014/main" id="{C472F68E-5893-E2ED-D74A-08032C140014}"/>
              </a:ext>
            </a:extLst>
          </p:cNvPr>
          <p:cNvSpPr>
            <a:spLocks noGrp="1"/>
          </p:cNvSpPr>
          <p:nvPr>
            <p:ph type="sldNum" sz="quarter" idx="12"/>
          </p:nvPr>
        </p:nvSpPr>
        <p:spPr/>
        <p:txBody>
          <a:bodyPr/>
          <a:lstStyle/>
          <a:p>
            <a:fld id="{0778C724-3839-4D76-A707-B4C23905D055}" type="slidenum">
              <a:rPr lang="en-US" smtClean="0"/>
              <a:t>38</a:t>
            </a:fld>
            <a:endParaRPr lang="en-US"/>
          </a:p>
        </p:txBody>
      </p:sp>
      <p:pic>
        <p:nvPicPr>
          <p:cNvPr id="6" name="Picture 5">
            <a:extLst>
              <a:ext uri="{FF2B5EF4-FFF2-40B4-BE49-F238E27FC236}">
                <a16:creationId xmlns:a16="http://schemas.microsoft.com/office/drawing/2014/main" id="{EAD5A5E0-2632-F1AE-F48A-A0C30EB46D90}"/>
              </a:ext>
            </a:extLst>
          </p:cNvPr>
          <p:cNvPicPr>
            <a:picLocks noChangeAspect="1"/>
          </p:cNvPicPr>
          <p:nvPr/>
        </p:nvPicPr>
        <p:blipFill>
          <a:blip r:embed="rId2"/>
          <a:stretch>
            <a:fillRect/>
          </a:stretch>
        </p:blipFill>
        <p:spPr>
          <a:xfrm>
            <a:off x="9157456" y="400050"/>
            <a:ext cx="1966741" cy="2091050"/>
          </a:xfrm>
          <a:prstGeom prst="rect">
            <a:avLst/>
          </a:prstGeom>
        </p:spPr>
      </p:pic>
      <p:pic>
        <p:nvPicPr>
          <p:cNvPr id="8" name="Picture 7">
            <a:extLst>
              <a:ext uri="{FF2B5EF4-FFF2-40B4-BE49-F238E27FC236}">
                <a16:creationId xmlns:a16="http://schemas.microsoft.com/office/drawing/2014/main" id="{40064FA3-3C9E-6A83-0D43-C82F26730B72}"/>
              </a:ext>
            </a:extLst>
          </p:cNvPr>
          <p:cNvPicPr>
            <a:picLocks noChangeAspect="1"/>
          </p:cNvPicPr>
          <p:nvPr/>
        </p:nvPicPr>
        <p:blipFill>
          <a:blip r:embed="rId3"/>
          <a:stretch>
            <a:fillRect/>
          </a:stretch>
        </p:blipFill>
        <p:spPr>
          <a:xfrm>
            <a:off x="1518862" y="3170030"/>
            <a:ext cx="4167563" cy="2655439"/>
          </a:xfrm>
          <a:prstGeom prst="rect">
            <a:avLst/>
          </a:prstGeom>
        </p:spPr>
      </p:pic>
      <p:pic>
        <p:nvPicPr>
          <p:cNvPr id="10" name="Picture 9">
            <a:extLst>
              <a:ext uri="{FF2B5EF4-FFF2-40B4-BE49-F238E27FC236}">
                <a16:creationId xmlns:a16="http://schemas.microsoft.com/office/drawing/2014/main" id="{CF8B3883-DBD6-C015-7A92-1B9E4BF94113}"/>
              </a:ext>
            </a:extLst>
          </p:cNvPr>
          <p:cNvPicPr>
            <a:picLocks noChangeAspect="1"/>
          </p:cNvPicPr>
          <p:nvPr/>
        </p:nvPicPr>
        <p:blipFill>
          <a:blip r:embed="rId4"/>
          <a:stretch>
            <a:fillRect/>
          </a:stretch>
        </p:blipFill>
        <p:spPr>
          <a:xfrm>
            <a:off x="7658795" y="3280501"/>
            <a:ext cx="3404953" cy="2434499"/>
          </a:xfrm>
          <a:prstGeom prst="rect">
            <a:avLst/>
          </a:prstGeom>
        </p:spPr>
      </p:pic>
      <p:sp>
        <p:nvSpPr>
          <p:cNvPr id="12" name="TextBox 11">
            <a:extLst>
              <a:ext uri="{FF2B5EF4-FFF2-40B4-BE49-F238E27FC236}">
                <a16:creationId xmlns:a16="http://schemas.microsoft.com/office/drawing/2014/main" id="{25B46E2D-F6C4-3419-CF28-84673E8116B0}"/>
              </a:ext>
            </a:extLst>
          </p:cNvPr>
          <p:cNvSpPr txBox="1"/>
          <p:nvPr/>
        </p:nvSpPr>
        <p:spPr>
          <a:xfrm>
            <a:off x="607595" y="6294652"/>
            <a:ext cx="9527005" cy="307777"/>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Josephson, Colleen, et al. "Low-cost In-ground Soil Moisture Sensing with Radar Backscatter Tags.“</a:t>
            </a:r>
            <a:r>
              <a:rPr lang="en-US" sz="1400" dirty="0">
                <a:solidFill>
                  <a:srgbClr val="222222"/>
                </a:solidFill>
                <a:latin typeface="Arial" panose="020B0604020202020204" pitchFamily="34" charset="0"/>
              </a:rPr>
              <a:t> COMPASS 2021</a:t>
            </a:r>
            <a:endParaRPr lang="en-US" sz="1400" dirty="0"/>
          </a:p>
        </p:txBody>
      </p:sp>
    </p:spTree>
    <p:extLst>
      <p:ext uri="{BB962C8B-B14F-4D97-AF65-F5344CB8AC3E}">
        <p14:creationId xmlns:p14="http://schemas.microsoft.com/office/powerpoint/2010/main" val="1115807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84EC-29FE-F7B0-3F45-E2CABCC2F30D}"/>
              </a:ext>
            </a:extLst>
          </p:cNvPr>
          <p:cNvSpPr>
            <a:spLocks noGrp="1"/>
          </p:cNvSpPr>
          <p:nvPr>
            <p:ph type="title"/>
          </p:nvPr>
        </p:nvSpPr>
        <p:spPr/>
        <p:txBody>
          <a:bodyPr/>
          <a:lstStyle/>
          <a:p>
            <a:r>
              <a:rPr lang="en-US" dirty="0"/>
              <a:t>Break + Open Question</a:t>
            </a:r>
          </a:p>
        </p:txBody>
      </p:sp>
      <p:sp>
        <p:nvSpPr>
          <p:cNvPr id="3" name="Content Placeholder 2">
            <a:extLst>
              <a:ext uri="{FF2B5EF4-FFF2-40B4-BE49-F238E27FC236}">
                <a16:creationId xmlns:a16="http://schemas.microsoft.com/office/drawing/2014/main" id="{5E499CB8-4D31-DD65-8BFB-8AD2CA3215EA}"/>
              </a:ext>
            </a:extLst>
          </p:cNvPr>
          <p:cNvSpPr>
            <a:spLocks noGrp="1"/>
          </p:cNvSpPr>
          <p:nvPr>
            <p:ph idx="1"/>
          </p:nvPr>
        </p:nvSpPr>
        <p:spPr/>
        <p:txBody>
          <a:bodyPr/>
          <a:lstStyle/>
          <a:p>
            <a:r>
              <a:rPr lang="en-US" dirty="0"/>
              <a:t>What would you use a backscatter sensor for?</a:t>
            </a:r>
          </a:p>
          <a:p>
            <a:pPr lvl="1"/>
            <a:r>
              <a:rPr lang="en-US" dirty="0"/>
              <a:t>Requirement: sensing has to be extremely low power too</a:t>
            </a:r>
          </a:p>
        </p:txBody>
      </p:sp>
      <p:sp>
        <p:nvSpPr>
          <p:cNvPr id="4" name="Slide Number Placeholder 3">
            <a:extLst>
              <a:ext uri="{FF2B5EF4-FFF2-40B4-BE49-F238E27FC236}">
                <a16:creationId xmlns:a16="http://schemas.microsoft.com/office/drawing/2014/main" id="{943A1E56-F3A2-ABB0-E7F5-9DB50E74745B}"/>
              </a:ext>
            </a:extLst>
          </p:cNvPr>
          <p:cNvSpPr>
            <a:spLocks noGrp="1"/>
          </p:cNvSpPr>
          <p:nvPr>
            <p:ph type="sldNum" sz="quarter" idx="12"/>
          </p:nvPr>
        </p:nvSpPr>
        <p:spPr/>
        <p:txBody>
          <a:bodyPr/>
          <a:lstStyle/>
          <a:p>
            <a:fld id="{0778C724-3839-4D76-A707-B4C23905D055}" type="slidenum">
              <a:rPr lang="en-US" smtClean="0"/>
              <a:t>39</a:t>
            </a:fld>
            <a:endParaRPr lang="en-US"/>
          </a:p>
        </p:txBody>
      </p:sp>
    </p:spTree>
    <p:extLst>
      <p:ext uri="{BB962C8B-B14F-4D97-AF65-F5344CB8AC3E}">
        <p14:creationId xmlns:p14="http://schemas.microsoft.com/office/powerpoint/2010/main" val="3112796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F7E9-314E-C340-BCF4-8337CAD6D109}"/>
              </a:ext>
            </a:extLst>
          </p:cNvPr>
          <p:cNvSpPr>
            <a:spLocks noGrp="1"/>
          </p:cNvSpPr>
          <p:nvPr>
            <p:ph type="title"/>
          </p:nvPr>
        </p:nvSpPr>
        <p:spPr/>
        <p:txBody>
          <a:bodyPr/>
          <a:lstStyle/>
          <a:p>
            <a:r>
              <a:rPr lang="en-US" dirty="0"/>
              <a:t>What does an antenna </a:t>
            </a:r>
            <a:r>
              <a:rPr lang="en-US" i="1" dirty="0"/>
              <a:t>do?</a:t>
            </a:r>
            <a:endParaRPr lang="en-US" dirty="0"/>
          </a:p>
        </p:txBody>
      </p:sp>
      <p:sp>
        <p:nvSpPr>
          <p:cNvPr id="4" name="Slide Number Placeholder 3">
            <a:extLst>
              <a:ext uri="{FF2B5EF4-FFF2-40B4-BE49-F238E27FC236}">
                <a16:creationId xmlns:a16="http://schemas.microsoft.com/office/drawing/2014/main" id="{54D46197-EA46-2144-9855-A6E81F8B7FF0}"/>
              </a:ext>
            </a:extLst>
          </p:cNvPr>
          <p:cNvSpPr>
            <a:spLocks noGrp="1"/>
          </p:cNvSpPr>
          <p:nvPr>
            <p:ph type="sldNum" sz="quarter" idx="12"/>
          </p:nvPr>
        </p:nvSpPr>
        <p:spPr/>
        <p:txBody>
          <a:bodyPr/>
          <a:lstStyle/>
          <a:p>
            <a:pPr algn="r"/>
            <a:fld id="{434A358D-2637-E146-A3BD-05BD470B507B}" type="slidenum">
              <a:rPr lang="en-US" smtClean="0"/>
              <a:pPr algn="r"/>
              <a:t>4</a:t>
            </a:fld>
            <a:endParaRPr lang="en-US" dirty="0"/>
          </a:p>
        </p:txBody>
      </p:sp>
      <p:pic>
        <p:nvPicPr>
          <p:cNvPr id="8" name="Picture 7">
            <a:extLst>
              <a:ext uri="{FF2B5EF4-FFF2-40B4-BE49-F238E27FC236}">
                <a16:creationId xmlns:a16="http://schemas.microsoft.com/office/drawing/2014/main" id="{B022C187-12D5-484A-8C94-DEAA3152AD76}"/>
              </a:ext>
            </a:extLst>
          </p:cNvPr>
          <p:cNvPicPr>
            <a:picLocks noChangeAspect="1"/>
          </p:cNvPicPr>
          <p:nvPr/>
        </p:nvPicPr>
        <p:blipFill>
          <a:blip r:embed="rId2"/>
          <a:stretch>
            <a:fillRect/>
          </a:stretch>
        </p:blipFill>
        <p:spPr>
          <a:xfrm>
            <a:off x="2647756" y="2339879"/>
            <a:ext cx="6773333" cy="3335867"/>
          </a:xfrm>
          <a:prstGeom prst="rect">
            <a:avLst/>
          </a:prstGeom>
        </p:spPr>
      </p:pic>
      <p:sp>
        <p:nvSpPr>
          <p:cNvPr id="9" name="TextBox 8">
            <a:extLst>
              <a:ext uri="{FF2B5EF4-FFF2-40B4-BE49-F238E27FC236}">
                <a16:creationId xmlns:a16="http://schemas.microsoft.com/office/drawing/2014/main" id="{D417A3E0-64A5-AB41-BB52-59461FF548AC}"/>
              </a:ext>
            </a:extLst>
          </p:cNvPr>
          <p:cNvSpPr txBox="1"/>
          <p:nvPr/>
        </p:nvSpPr>
        <p:spPr>
          <a:xfrm>
            <a:off x="6403879" y="6009795"/>
            <a:ext cx="5293437"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Animation by </a:t>
            </a:r>
            <a:r>
              <a:rPr lang="en-US" sz="933" i="1" dirty="0" err="1">
                <a:solidFill>
                  <a:schemeClr val="bg1">
                    <a:lumMod val="50000"/>
                  </a:schemeClr>
                </a:solidFill>
                <a:latin typeface="Seravek Light"/>
                <a:cs typeface="Seravek Light"/>
              </a:rPr>
              <a:t>Chetvorno</a:t>
            </a:r>
            <a:r>
              <a:rPr lang="en-US" sz="933" i="1" dirty="0">
                <a:solidFill>
                  <a:schemeClr val="bg1">
                    <a:lumMod val="50000"/>
                  </a:schemeClr>
                </a:solidFill>
                <a:latin typeface="Seravek Light"/>
                <a:cs typeface="Seravek Light"/>
              </a:rPr>
              <a:t> - Own work, CC0, https://</a:t>
            </a:r>
            <a:r>
              <a:rPr lang="en-US" sz="933" i="1" dirty="0" err="1">
                <a:solidFill>
                  <a:schemeClr val="bg1">
                    <a:lumMod val="50000"/>
                  </a:schemeClr>
                </a:solidFill>
                <a:latin typeface="Seravek Light"/>
                <a:cs typeface="Seravek Light"/>
              </a:rPr>
              <a:t>commons.wikimedia.org</a:t>
            </a:r>
            <a:r>
              <a:rPr lang="en-US" sz="933" i="1" dirty="0">
                <a:solidFill>
                  <a:schemeClr val="bg1">
                    <a:lumMod val="50000"/>
                  </a:schemeClr>
                </a:solidFill>
                <a:latin typeface="Seravek Light"/>
                <a:cs typeface="Seravek Light"/>
              </a:rPr>
              <a:t>/w/</a:t>
            </a:r>
            <a:r>
              <a:rPr lang="en-US" sz="933" i="1" dirty="0" err="1">
                <a:solidFill>
                  <a:schemeClr val="bg1">
                    <a:lumMod val="50000"/>
                  </a:schemeClr>
                </a:solidFill>
                <a:latin typeface="Seravek Light"/>
                <a:cs typeface="Seravek Light"/>
              </a:rPr>
              <a:t>index.php?curid</a:t>
            </a:r>
            <a:r>
              <a:rPr lang="en-US" sz="933" i="1" dirty="0">
                <a:solidFill>
                  <a:schemeClr val="bg1">
                    <a:lumMod val="50000"/>
                  </a:schemeClr>
                </a:solidFill>
                <a:latin typeface="Seravek Light"/>
                <a:cs typeface="Seravek Light"/>
              </a:rPr>
              <a:t>=40789783</a:t>
            </a:r>
          </a:p>
        </p:txBody>
      </p:sp>
      <p:sp>
        <p:nvSpPr>
          <p:cNvPr id="10" name="Content Placeholder 2">
            <a:extLst>
              <a:ext uri="{FF2B5EF4-FFF2-40B4-BE49-F238E27FC236}">
                <a16:creationId xmlns:a16="http://schemas.microsoft.com/office/drawing/2014/main" id="{6DAB043E-A0E1-EA4E-A64C-B248B55D963E}"/>
              </a:ext>
            </a:extLst>
          </p:cNvPr>
          <p:cNvSpPr>
            <a:spLocks noGrp="1"/>
          </p:cNvSpPr>
          <p:nvPr>
            <p:ph idx="1"/>
          </p:nvPr>
        </p:nvSpPr>
        <p:spPr>
          <a:xfrm>
            <a:off x="609600" y="1600201"/>
            <a:ext cx="10972800" cy="665787"/>
          </a:xfrm>
        </p:spPr>
        <p:txBody>
          <a:bodyPr/>
          <a:lstStyle/>
          <a:p>
            <a:r>
              <a:rPr lang="en-US" dirty="0"/>
              <a:t>Loosely: Converts between electric and magnetic waves </a:t>
            </a:r>
          </a:p>
        </p:txBody>
      </p:sp>
    </p:spTree>
    <p:extLst>
      <p:ext uri="{BB962C8B-B14F-4D97-AF65-F5344CB8AC3E}">
        <p14:creationId xmlns:p14="http://schemas.microsoft.com/office/powerpoint/2010/main" val="1041604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b="1" dirty="0"/>
              <a:t>Backscatter Uses</a:t>
            </a:r>
          </a:p>
          <a:p>
            <a:pPr lvl="1"/>
            <a:r>
              <a:rPr lang="en-US" dirty="0"/>
              <a:t>RFID</a:t>
            </a:r>
          </a:p>
          <a:p>
            <a:pPr lvl="1"/>
            <a:r>
              <a:rPr lang="en-US" dirty="0"/>
              <a:t>Sensors (Backscatter LoRa)</a:t>
            </a:r>
          </a:p>
          <a:p>
            <a:pPr lvl="1"/>
            <a:r>
              <a:rPr lang="en-US" b="1"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900645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7BEB-817F-2647-8C6D-6E00EE4DE136}"/>
              </a:ext>
            </a:extLst>
          </p:cNvPr>
          <p:cNvSpPr>
            <a:spLocks noGrp="1"/>
          </p:cNvSpPr>
          <p:nvPr>
            <p:ph type="title"/>
          </p:nvPr>
        </p:nvSpPr>
        <p:spPr/>
        <p:txBody>
          <a:bodyPr>
            <a:normAutofit/>
          </a:bodyPr>
          <a:lstStyle/>
          <a:p>
            <a:r>
              <a:rPr lang="en-US" dirty="0" err="1"/>
              <a:t>Slocalization</a:t>
            </a:r>
            <a:r>
              <a:rPr lang="en-US" dirty="0"/>
              <a:t>: Ultra wideband backscatter localization</a:t>
            </a:r>
            <a:endParaRPr lang="en-US" dirty="0">
              <a:latin typeface="Seravek" panose="020B0503040000020004" pitchFamily="34" charset="0"/>
            </a:endParaRPr>
          </a:p>
        </p:txBody>
      </p:sp>
      <p:pic>
        <p:nvPicPr>
          <p:cNvPr id="5" name="Picture 4">
            <a:extLst>
              <a:ext uri="{FF2B5EF4-FFF2-40B4-BE49-F238E27FC236}">
                <a16:creationId xmlns:a16="http://schemas.microsoft.com/office/drawing/2014/main" id="{3192D795-AF93-704F-887C-8F88485C3156}"/>
              </a:ext>
            </a:extLst>
          </p:cNvPr>
          <p:cNvPicPr>
            <a:picLocks noChangeAspect="1"/>
          </p:cNvPicPr>
          <p:nvPr/>
        </p:nvPicPr>
        <p:blipFill>
          <a:blip r:embed="rId3"/>
          <a:stretch>
            <a:fillRect/>
          </a:stretch>
        </p:blipFill>
        <p:spPr>
          <a:xfrm rot="5400000">
            <a:off x="-282839" y="3103232"/>
            <a:ext cx="3631717" cy="1005851"/>
          </a:xfrm>
          <a:prstGeom prst="rect">
            <a:avLst/>
          </a:prstGeom>
        </p:spPr>
      </p:pic>
      <p:pic>
        <p:nvPicPr>
          <p:cNvPr id="1026" name="Picture 2" descr="Image result">
            <a:extLst>
              <a:ext uri="{FF2B5EF4-FFF2-40B4-BE49-F238E27FC236}">
                <a16:creationId xmlns:a16="http://schemas.microsoft.com/office/drawing/2014/main" id="{5F94D762-0213-864D-A709-5B119F3D3A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416"/>
          <a:stretch/>
        </p:blipFill>
        <p:spPr bwMode="auto">
          <a:xfrm>
            <a:off x="2876365" y="1545649"/>
            <a:ext cx="9315635" cy="53123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BAA6CB6-F80A-CE47-9839-2BFAB7919238}"/>
              </a:ext>
            </a:extLst>
          </p:cNvPr>
          <p:cNvPicPr>
            <a:picLocks noChangeAspect="1"/>
          </p:cNvPicPr>
          <p:nvPr/>
        </p:nvPicPr>
        <p:blipFill>
          <a:blip r:embed="rId3"/>
          <a:stretch>
            <a:fillRect/>
          </a:stretch>
        </p:blipFill>
        <p:spPr>
          <a:xfrm>
            <a:off x="7657349" y="5187513"/>
            <a:ext cx="288775" cy="79980"/>
          </a:xfrm>
          <a:prstGeom prst="rect">
            <a:avLst/>
          </a:prstGeom>
        </p:spPr>
      </p:pic>
      <p:pic>
        <p:nvPicPr>
          <p:cNvPr id="14" name="Picture 13">
            <a:extLst>
              <a:ext uri="{FF2B5EF4-FFF2-40B4-BE49-F238E27FC236}">
                <a16:creationId xmlns:a16="http://schemas.microsoft.com/office/drawing/2014/main" id="{875E1110-ED5F-BE4A-BEE6-5BCD41A70A68}"/>
              </a:ext>
            </a:extLst>
          </p:cNvPr>
          <p:cNvPicPr>
            <a:picLocks noChangeAspect="1"/>
          </p:cNvPicPr>
          <p:nvPr/>
        </p:nvPicPr>
        <p:blipFill>
          <a:blip r:embed="rId3"/>
          <a:stretch>
            <a:fillRect/>
          </a:stretch>
        </p:blipFill>
        <p:spPr>
          <a:xfrm>
            <a:off x="10147740" y="1790299"/>
            <a:ext cx="224787" cy="62259"/>
          </a:xfrm>
          <a:prstGeom prst="rect">
            <a:avLst/>
          </a:prstGeom>
        </p:spPr>
      </p:pic>
      <p:pic>
        <p:nvPicPr>
          <p:cNvPr id="15" name="Picture 14">
            <a:extLst>
              <a:ext uri="{FF2B5EF4-FFF2-40B4-BE49-F238E27FC236}">
                <a16:creationId xmlns:a16="http://schemas.microsoft.com/office/drawing/2014/main" id="{CB94E21C-0EFA-E84A-98CE-C14AB8179EFE}"/>
              </a:ext>
            </a:extLst>
          </p:cNvPr>
          <p:cNvPicPr>
            <a:picLocks noChangeAspect="1"/>
          </p:cNvPicPr>
          <p:nvPr/>
        </p:nvPicPr>
        <p:blipFill>
          <a:blip r:embed="rId3"/>
          <a:stretch>
            <a:fillRect/>
          </a:stretch>
        </p:blipFill>
        <p:spPr>
          <a:xfrm>
            <a:off x="10330077" y="5874200"/>
            <a:ext cx="224787" cy="62259"/>
          </a:xfrm>
          <a:prstGeom prst="rect">
            <a:avLst/>
          </a:prstGeom>
        </p:spPr>
      </p:pic>
      <p:sp>
        <p:nvSpPr>
          <p:cNvPr id="12" name="Oval 11">
            <a:extLst>
              <a:ext uri="{FF2B5EF4-FFF2-40B4-BE49-F238E27FC236}">
                <a16:creationId xmlns:a16="http://schemas.microsoft.com/office/drawing/2014/main" id="{1CDCAB4E-6ADE-9048-A7BD-8A6BDC540C40}"/>
              </a:ext>
            </a:extLst>
          </p:cNvPr>
          <p:cNvSpPr/>
          <p:nvPr/>
        </p:nvSpPr>
        <p:spPr>
          <a:xfrm>
            <a:off x="7507005" y="4932771"/>
            <a:ext cx="589463" cy="589463"/>
          </a:xfrm>
          <a:prstGeom prst="ellipse">
            <a:avLst/>
          </a:prstGeom>
          <a:noFill/>
          <a:ln w="38100">
            <a:solidFill>
              <a:srgbClr val="E848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544CEA4-D160-1849-8602-50D4CF33303C}"/>
              </a:ext>
            </a:extLst>
          </p:cNvPr>
          <p:cNvSpPr/>
          <p:nvPr/>
        </p:nvSpPr>
        <p:spPr>
          <a:xfrm>
            <a:off x="9965402" y="1526698"/>
            <a:ext cx="589463" cy="589463"/>
          </a:xfrm>
          <a:prstGeom prst="ellipse">
            <a:avLst/>
          </a:prstGeom>
          <a:noFill/>
          <a:ln w="38100">
            <a:solidFill>
              <a:srgbClr val="E848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BBFB15A-D767-9E44-839F-1905FA3F6D34}"/>
              </a:ext>
            </a:extLst>
          </p:cNvPr>
          <p:cNvSpPr/>
          <p:nvPr/>
        </p:nvSpPr>
        <p:spPr>
          <a:xfrm>
            <a:off x="10147738" y="5579470"/>
            <a:ext cx="589463" cy="589463"/>
          </a:xfrm>
          <a:prstGeom prst="ellipse">
            <a:avLst/>
          </a:prstGeom>
          <a:solidFill>
            <a:srgbClr val="FFFFFF">
              <a:alpha val="50196"/>
            </a:srgbClr>
          </a:solidFill>
          <a:ln w="38100">
            <a:solidFill>
              <a:srgbClr val="E848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8" name="Picture 4" descr="Image result for penny">
            <a:extLst>
              <a:ext uri="{FF2B5EF4-FFF2-40B4-BE49-F238E27FC236}">
                <a16:creationId xmlns:a16="http://schemas.microsoft.com/office/drawing/2014/main" id="{56BB2189-364E-CD46-B3E9-865E46DEB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905" y="5590077"/>
            <a:ext cx="1004211" cy="10042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668BD85-047D-244C-86C2-39F5EB1FB565}"/>
              </a:ext>
            </a:extLst>
          </p:cNvPr>
          <p:cNvPicPr>
            <a:picLocks noChangeAspect="1"/>
          </p:cNvPicPr>
          <p:nvPr/>
        </p:nvPicPr>
        <p:blipFill>
          <a:blip r:embed="rId3"/>
          <a:stretch>
            <a:fillRect/>
          </a:stretch>
        </p:blipFill>
        <p:spPr>
          <a:xfrm>
            <a:off x="4549141" y="1563979"/>
            <a:ext cx="288775" cy="79980"/>
          </a:xfrm>
          <a:prstGeom prst="rect">
            <a:avLst/>
          </a:prstGeom>
        </p:spPr>
      </p:pic>
      <p:pic>
        <p:nvPicPr>
          <p:cNvPr id="19" name="Picture 18">
            <a:extLst>
              <a:ext uri="{FF2B5EF4-FFF2-40B4-BE49-F238E27FC236}">
                <a16:creationId xmlns:a16="http://schemas.microsoft.com/office/drawing/2014/main" id="{903902AB-024D-2545-9E38-9C88DF8579B2}"/>
              </a:ext>
            </a:extLst>
          </p:cNvPr>
          <p:cNvPicPr>
            <a:picLocks noChangeAspect="1"/>
          </p:cNvPicPr>
          <p:nvPr/>
        </p:nvPicPr>
        <p:blipFill>
          <a:blip r:embed="rId3"/>
          <a:stretch>
            <a:fillRect/>
          </a:stretch>
        </p:blipFill>
        <p:spPr>
          <a:xfrm>
            <a:off x="4404753" y="2219115"/>
            <a:ext cx="288775" cy="79980"/>
          </a:xfrm>
          <a:prstGeom prst="rect">
            <a:avLst/>
          </a:prstGeom>
        </p:spPr>
      </p:pic>
      <p:pic>
        <p:nvPicPr>
          <p:cNvPr id="20" name="Picture 19">
            <a:extLst>
              <a:ext uri="{FF2B5EF4-FFF2-40B4-BE49-F238E27FC236}">
                <a16:creationId xmlns:a16="http://schemas.microsoft.com/office/drawing/2014/main" id="{2B4E2870-4E5F-DF47-A19D-D240718E24CC}"/>
              </a:ext>
            </a:extLst>
          </p:cNvPr>
          <p:cNvPicPr>
            <a:picLocks noChangeAspect="1"/>
          </p:cNvPicPr>
          <p:nvPr/>
        </p:nvPicPr>
        <p:blipFill>
          <a:blip r:embed="rId3"/>
          <a:stretch>
            <a:fillRect/>
          </a:stretch>
        </p:blipFill>
        <p:spPr>
          <a:xfrm>
            <a:off x="4662029" y="2700393"/>
            <a:ext cx="288775" cy="79980"/>
          </a:xfrm>
          <a:prstGeom prst="rect">
            <a:avLst/>
          </a:prstGeom>
        </p:spPr>
      </p:pic>
      <p:pic>
        <p:nvPicPr>
          <p:cNvPr id="21" name="Picture 20">
            <a:extLst>
              <a:ext uri="{FF2B5EF4-FFF2-40B4-BE49-F238E27FC236}">
                <a16:creationId xmlns:a16="http://schemas.microsoft.com/office/drawing/2014/main" id="{6A093B7A-0BDE-A94A-8279-2E55D853E2DA}"/>
              </a:ext>
            </a:extLst>
          </p:cNvPr>
          <p:cNvPicPr>
            <a:picLocks noChangeAspect="1"/>
          </p:cNvPicPr>
          <p:nvPr/>
        </p:nvPicPr>
        <p:blipFill>
          <a:blip r:embed="rId3"/>
          <a:stretch>
            <a:fillRect/>
          </a:stretch>
        </p:blipFill>
        <p:spPr>
          <a:xfrm>
            <a:off x="4722237" y="2881023"/>
            <a:ext cx="288775" cy="79980"/>
          </a:xfrm>
          <a:prstGeom prst="rect">
            <a:avLst/>
          </a:prstGeom>
        </p:spPr>
      </p:pic>
      <p:pic>
        <p:nvPicPr>
          <p:cNvPr id="22" name="Picture 21">
            <a:extLst>
              <a:ext uri="{FF2B5EF4-FFF2-40B4-BE49-F238E27FC236}">
                <a16:creationId xmlns:a16="http://schemas.microsoft.com/office/drawing/2014/main" id="{D2A37E90-EDE7-4142-8D4E-8A9793ECDF82}"/>
              </a:ext>
            </a:extLst>
          </p:cNvPr>
          <p:cNvPicPr>
            <a:picLocks noChangeAspect="1"/>
          </p:cNvPicPr>
          <p:nvPr/>
        </p:nvPicPr>
        <p:blipFill>
          <a:blip r:embed="rId3"/>
          <a:stretch>
            <a:fillRect/>
          </a:stretch>
        </p:blipFill>
        <p:spPr>
          <a:xfrm>
            <a:off x="4797497" y="3001429"/>
            <a:ext cx="220096" cy="60959"/>
          </a:xfrm>
          <a:prstGeom prst="rect">
            <a:avLst/>
          </a:prstGeom>
        </p:spPr>
      </p:pic>
      <p:pic>
        <p:nvPicPr>
          <p:cNvPr id="23" name="Picture 22">
            <a:extLst>
              <a:ext uri="{FF2B5EF4-FFF2-40B4-BE49-F238E27FC236}">
                <a16:creationId xmlns:a16="http://schemas.microsoft.com/office/drawing/2014/main" id="{7832C3CE-B70A-5644-8582-D58420EF7F33}"/>
              </a:ext>
            </a:extLst>
          </p:cNvPr>
          <p:cNvPicPr>
            <a:picLocks noChangeAspect="1"/>
          </p:cNvPicPr>
          <p:nvPr/>
        </p:nvPicPr>
        <p:blipFill>
          <a:blip r:embed="rId3"/>
          <a:stretch>
            <a:fillRect/>
          </a:stretch>
        </p:blipFill>
        <p:spPr>
          <a:xfrm>
            <a:off x="4848297" y="3090329"/>
            <a:ext cx="220096" cy="60959"/>
          </a:xfrm>
          <a:prstGeom prst="rect">
            <a:avLst/>
          </a:prstGeom>
        </p:spPr>
      </p:pic>
      <p:pic>
        <p:nvPicPr>
          <p:cNvPr id="24" name="Picture 23">
            <a:extLst>
              <a:ext uri="{FF2B5EF4-FFF2-40B4-BE49-F238E27FC236}">
                <a16:creationId xmlns:a16="http://schemas.microsoft.com/office/drawing/2014/main" id="{D58B834F-52AD-2249-85F1-6AEACD60155E}"/>
              </a:ext>
            </a:extLst>
          </p:cNvPr>
          <p:cNvPicPr>
            <a:picLocks noChangeAspect="1"/>
          </p:cNvPicPr>
          <p:nvPr/>
        </p:nvPicPr>
        <p:blipFill>
          <a:blip r:embed="rId3"/>
          <a:stretch>
            <a:fillRect/>
          </a:stretch>
        </p:blipFill>
        <p:spPr>
          <a:xfrm>
            <a:off x="7389795" y="2521375"/>
            <a:ext cx="288775" cy="79980"/>
          </a:xfrm>
          <a:prstGeom prst="rect">
            <a:avLst/>
          </a:prstGeom>
        </p:spPr>
      </p:pic>
      <p:pic>
        <p:nvPicPr>
          <p:cNvPr id="25" name="Picture 24">
            <a:extLst>
              <a:ext uri="{FF2B5EF4-FFF2-40B4-BE49-F238E27FC236}">
                <a16:creationId xmlns:a16="http://schemas.microsoft.com/office/drawing/2014/main" id="{00E43F26-6342-3541-982A-77A6BDEAAB45}"/>
              </a:ext>
            </a:extLst>
          </p:cNvPr>
          <p:cNvPicPr>
            <a:picLocks noChangeAspect="1"/>
          </p:cNvPicPr>
          <p:nvPr/>
        </p:nvPicPr>
        <p:blipFill>
          <a:blip r:embed="rId3"/>
          <a:stretch>
            <a:fillRect/>
          </a:stretch>
        </p:blipFill>
        <p:spPr>
          <a:xfrm>
            <a:off x="7194225" y="2880095"/>
            <a:ext cx="288775" cy="79980"/>
          </a:xfrm>
          <a:prstGeom prst="rect">
            <a:avLst/>
          </a:prstGeom>
        </p:spPr>
      </p:pic>
      <p:pic>
        <p:nvPicPr>
          <p:cNvPr id="26" name="Picture 25">
            <a:extLst>
              <a:ext uri="{FF2B5EF4-FFF2-40B4-BE49-F238E27FC236}">
                <a16:creationId xmlns:a16="http://schemas.microsoft.com/office/drawing/2014/main" id="{02200C64-E363-C64A-B0C4-D0BA4F2DAEA8}"/>
              </a:ext>
            </a:extLst>
          </p:cNvPr>
          <p:cNvPicPr>
            <a:picLocks noChangeAspect="1"/>
          </p:cNvPicPr>
          <p:nvPr/>
        </p:nvPicPr>
        <p:blipFill>
          <a:blip r:embed="rId3"/>
          <a:stretch>
            <a:fillRect/>
          </a:stretch>
        </p:blipFill>
        <p:spPr>
          <a:xfrm>
            <a:off x="5807226" y="2620413"/>
            <a:ext cx="288775" cy="79980"/>
          </a:xfrm>
          <a:prstGeom prst="rect">
            <a:avLst/>
          </a:prstGeom>
        </p:spPr>
      </p:pic>
      <p:pic>
        <p:nvPicPr>
          <p:cNvPr id="27" name="Picture 26">
            <a:extLst>
              <a:ext uri="{FF2B5EF4-FFF2-40B4-BE49-F238E27FC236}">
                <a16:creationId xmlns:a16="http://schemas.microsoft.com/office/drawing/2014/main" id="{17F8410A-9F2F-BD4E-96C7-E912107D9234}"/>
              </a:ext>
            </a:extLst>
          </p:cNvPr>
          <p:cNvPicPr>
            <a:picLocks noChangeAspect="1"/>
          </p:cNvPicPr>
          <p:nvPr/>
        </p:nvPicPr>
        <p:blipFill>
          <a:blip r:embed="rId3"/>
          <a:stretch>
            <a:fillRect/>
          </a:stretch>
        </p:blipFill>
        <p:spPr>
          <a:xfrm>
            <a:off x="7946123" y="2780373"/>
            <a:ext cx="288775" cy="79980"/>
          </a:xfrm>
          <a:prstGeom prst="rect">
            <a:avLst/>
          </a:prstGeom>
        </p:spPr>
      </p:pic>
      <p:pic>
        <p:nvPicPr>
          <p:cNvPr id="28" name="Picture 27">
            <a:extLst>
              <a:ext uri="{FF2B5EF4-FFF2-40B4-BE49-F238E27FC236}">
                <a16:creationId xmlns:a16="http://schemas.microsoft.com/office/drawing/2014/main" id="{AB061916-90CE-CC4A-B684-020D102FC4E4}"/>
              </a:ext>
            </a:extLst>
          </p:cNvPr>
          <p:cNvPicPr>
            <a:picLocks noChangeAspect="1"/>
          </p:cNvPicPr>
          <p:nvPr/>
        </p:nvPicPr>
        <p:blipFill>
          <a:blip r:embed="rId3"/>
          <a:stretch>
            <a:fillRect/>
          </a:stretch>
        </p:blipFill>
        <p:spPr>
          <a:xfrm>
            <a:off x="8850295" y="2179125"/>
            <a:ext cx="288775" cy="79980"/>
          </a:xfrm>
          <a:prstGeom prst="rect">
            <a:avLst/>
          </a:prstGeom>
        </p:spPr>
      </p:pic>
      <p:pic>
        <p:nvPicPr>
          <p:cNvPr id="29" name="Picture 28">
            <a:extLst>
              <a:ext uri="{FF2B5EF4-FFF2-40B4-BE49-F238E27FC236}">
                <a16:creationId xmlns:a16="http://schemas.microsoft.com/office/drawing/2014/main" id="{73EF7B65-2D5C-3748-8DD7-5D13E5A86023}"/>
              </a:ext>
            </a:extLst>
          </p:cNvPr>
          <p:cNvPicPr>
            <a:picLocks noChangeAspect="1"/>
          </p:cNvPicPr>
          <p:nvPr/>
        </p:nvPicPr>
        <p:blipFill>
          <a:blip r:embed="rId3"/>
          <a:stretch>
            <a:fillRect/>
          </a:stretch>
        </p:blipFill>
        <p:spPr>
          <a:xfrm>
            <a:off x="10372527" y="2380714"/>
            <a:ext cx="288775" cy="79980"/>
          </a:xfrm>
          <a:prstGeom prst="rect">
            <a:avLst/>
          </a:prstGeom>
        </p:spPr>
      </p:pic>
      <p:pic>
        <p:nvPicPr>
          <p:cNvPr id="30" name="Picture 29">
            <a:extLst>
              <a:ext uri="{FF2B5EF4-FFF2-40B4-BE49-F238E27FC236}">
                <a16:creationId xmlns:a16="http://schemas.microsoft.com/office/drawing/2014/main" id="{8C37B47A-85C8-A248-A466-C1E17CE7788F}"/>
              </a:ext>
            </a:extLst>
          </p:cNvPr>
          <p:cNvPicPr>
            <a:picLocks noChangeAspect="1"/>
          </p:cNvPicPr>
          <p:nvPr/>
        </p:nvPicPr>
        <p:blipFill>
          <a:blip r:embed="rId3"/>
          <a:stretch>
            <a:fillRect/>
          </a:stretch>
        </p:blipFill>
        <p:spPr>
          <a:xfrm>
            <a:off x="11692555" y="2036181"/>
            <a:ext cx="288775" cy="79980"/>
          </a:xfrm>
          <a:prstGeom prst="rect">
            <a:avLst/>
          </a:prstGeom>
        </p:spPr>
      </p:pic>
      <p:pic>
        <p:nvPicPr>
          <p:cNvPr id="31" name="Picture 30">
            <a:extLst>
              <a:ext uri="{FF2B5EF4-FFF2-40B4-BE49-F238E27FC236}">
                <a16:creationId xmlns:a16="http://schemas.microsoft.com/office/drawing/2014/main" id="{712BBC1F-E708-1243-8852-FA568F3C8E15}"/>
              </a:ext>
            </a:extLst>
          </p:cNvPr>
          <p:cNvPicPr>
            <a:picLocks noChangeAspect="1"/>
          </p:cNvPicPr>
          <p:nvPr/>
        </p:nvPicPr>
        <p:blipFill>
          <a:blip r:embed="rId3"/>
          <a:stretch>
            <a:fillRect/>
          </a:stretch>
        </p:blipFill>
        <p:spPr>
          <a:xfrm>
            <a:off x="10751689" y="4660055"/>
            <a:ext cx="288775" cy="79980"/>
          </a:xfrm>
          <a:prstGeom prst="rect">
            <a:avLst/>
          </a:prstGeom>
        </p:spPr>
      </p:pic>
      <p:pic>
        <p:nvPicPr>
          <p:cNvPr id="32" name="Picture 31">
            <a:extLst>
              <a:ext uri="{FF2B5EF4-FFF2-40B4-BE49-F238E27FC236}">
                <a16:creationId xmlns:a16="http://schemas.microsoft.com/office/drawing/2014/main" id="{42F4A035-29A0-1341-8134-7A0A9F9DB0E5}"/>
              </a:ext>
            </a:extLst>
          </p:cNvPr>
          <p:cNvPicPr>
            <a:picLocks noChangeAspect="1"/>
          </p:cNvPicPr>
          <p:nvPr/>
        </p:nvPicPr>
        <p:blipFill>
          <a:blip r:embed="rId3"/>
          <a:stretch>
            <a:fillRect/>
          </a:stretch>
        </p:blipFill>
        <p:spPr>
          <a:xfrm>
            <a:off x="11925169" y="4442102"/>
            <a:ext cx="288775" cy="79980"/>
          </a:xfrm>
          <a:prstGeom prst="rect">
            <a:avLst/>
          </a:prstGeom>
        </p:spPr>
      </p:pic>
      <p:pic>
        <p:nvPicPr>
          <p:cNvPr id="33" name="Picture 32">
            <a:extLst>
              <a:ext uri="{FF2B5EF4-FFF2-40B4-BE49-F238E27FC236}">
                <a16:creationId xmlns:a16="http://schemas.microsoft.com/office/drawing/2014/main" id="{0DECEEBC-7F80-B242-817A-6E84DFF14975}"/>
              </a:ext>
            </a:extLst>
          </p:cNvPr>
          <p:cNvPicPr>
            <a:picLocks noChangeAspect="1"/>
          </p:cNvPicPr>
          <p:nvPr/>
        </p:nvPicPr>
        <p:blipFill>
          <a:blip r:embed="rId3"/>
          <a:stretch>
            <a:fillRect/>
          </a:stretch>
        </p:blipFill>
        <p:spPr>
          <a:xfrm>
            <a:off x="7362617" y="3231031"/>
            <a:ext cx="288775" cy="79980"/>
          </a:xfrm>
          <a:prstGeom prst="rect">
            <a:avLst/>
          </a:prstGeom>
        </p:spPr>
      </p:pic>
      <p:pic>
        <p:nvPicPr>
          <p:cNvPr id="34" name="Picture 33">
            <a:extLst>
              <a:ext uri="{FF2B5EF4-FFF2-40B4-BE49-F238E27FC236}">
                <a16:creationId xmlns:a16="http://schemas.microsoft.com/office/drawing/2014/main" id="{10202C01-A067-AD43-8D14-167DD42FD6E5}"/>
              </a:ext>
            </a:extLst>
          </p:cNvPr>
          <p:cNvPicPr>
            <a:picLocks noChangeAspect="1"/>
          </p:cNvPicPr>
          <p:nvPr/>
        </p:nvPicPr>
        <p:blipFill>
          <a:blip r:embed="rId3"/>
          <a:stretch>
            <a:fillRect/>
          </a:stretch>
        </p:blipFill>
        <p:spPr>
          <a:xfrm>
            <a:off x="8244922" y="3151287"/>
            <a:ext cx="288775" cy="79980"/>
          </a:xfrm>
          <a:prstGeom prst="rect">
            <a:avLst/>
          </a:prstGeom>
        </p:spPr>
      </p:pic>
      <p:pic>
        <p:nvPicPr>
          <p:cNvPr id="35" name="Picture 34">
            <a:extLst>
              <a:ext uri="{FF2B5EF4-FFF2-40B4-BE49-F238E27FC236}">
                <a16:creationId xmlns:a16="http://schemas.microsoft.com/office/drawing/2014/main" id="{576EB45E-2929-7341-8769-0FD2C485226F}"/>
              </a:ext>
            </a:extLst>
          </p:cNvPr>
          <p:cNvPicPr>
            <a:picLocks noChangeAspect="1"/>
          </p:cNvPicPr>
          <p:nvPr/>
        </p:nvPicPr>
        <p:blipFill>
          <a:blip r:embed="rId3"/>
          <a:stretch>
            <a:fillRect/>
          </a:stretch>
        </p:blipFill>
        <p:spPr>
          <a:xfrm>
            <a:off x="8699911" y="3009931"/>
            <a:ext cx="288775" cy="79980"/>
          </a:xfrm>
          <a:prstGeom prst="rect">
            <a:avLst/>
          </a:prstGeom>
        </p:spPr>
      </p:pic>
      <p:pic>
        <p:nvPicPr>
          <p:cNvPr id="36" name="Picture 35">
            <a:extLst>
              <a:ext uri="{FF2B5EF4-FFF2-40B4-BE49-F238E27FC236}">
                <a16:creationId xmlns:a16="http://schemas.microsoft.com/office/drawing/2014/main" id="{B8E125E4-6754-3E4F-879E-F64CF3A32FFB}"/>
              </a:ext>
            </a:extLst>
          </p:cNvPr>
          <p:cNvPicPr>
            <a:picLocks noChangeAspect="1"/>
          </p:cNvPicPr>
          <p:nvPr/>
        </p:nvPicPr>
        <p:blipFill>
          <a:blip r:embed="rId3"/>
          <a:stretch>
            <a:fillRect/>
          </a:stretch>
        </p:blipFill>
        <p:spPr>
          <a:xfrm>
            <a:off x="9216749" y="2956926"/>
            <a:ext cx="288775" cy="79980"/>
          </a:xfrm>
          <a:prstGeom prst="rect">
            <a:avLst/>
          </a:prstGeom>
        </p:spPr>
      </p:pic>
      <p:pic>
        <p:nvPicPr>
          <p:cNvPr id="37" name="Picture 36">
            <a:extLst>
              <a:ext uri="{FF2B5EF4-FFF2-40B4-BE49-F238E27FC236}">
                <a16:creationId xmlns:a16="http://schemas.microsoft.com/office/drawing/2014/main" id="{67B03FFE-8F7D-0F43-9DCE-C0CE8F488628}"/>
              </a:ext>
            </a:extLst>
          </p:cNvPr>
          <p:cNvPicPr>
            <a:picLocks noChangeAspect="1"/>
          </p:cNvPicPr>
          <p:nvPr/>
        </p:nvPicPr>
        <p:blipFill>
          <a:blip r:embed="rId3"/>
          <a:stretch>
            <a:fillRect/>
          </a:stretch>
        </p:blipFill>
        <p:spPr>
          <a:xfrm>
            <a:off x="9892610" y="2837655"/>
            <a:ext cx="288775" cy="79980"/>
          </a:xfrm>
          <a:prstGeom prst="rect">
            <a:avLst/>
          </a:prstGeom>
        </p:spPr>
      </p:pic>
      <p:pic>
        <p:nvPicPr>
          <p:cNvPr id="38" name="Picture 37">
            <a:extLst>
              <a:ext uri="{FF2B5EF4-FFF2-40B4-BE49-F238E27FC236}">
                <a16:creationId xmlns:a16="http://schemas.microsoft.com/office/drawing/2014/main" id="{5CA6E1BB-510B-0443-9D83-E0203412C8A2}"/>
              </a:ext>
            </a:extLst>
          </p:cNvPr>
          <p:cNvPicPr>
            <a:picLocks noChangeAspect="1"/>
          </p:cNvPicPr>
          <p:nvPr/>
        </p:nvPicPr>
        <p:blipFill>
          <a:blip r:embed="rId3"/>
          <a:stretch>
            <a:fillRect/>
          </a:stretch>
        </p:blipFill>
        <p:spPr>
          <a:xfrm>
            <a:off x="10674482" y="2691883"/>
            <a:ext cx="288775" cy="79980"/>
          </a:xfrm>
          <a:prstGeom prst="rect">
            <a:avLst/>
          </a:prstGeom>
        </p:spPr>
      </p:pic>
      <p:pic>
        <p:nvPicPr>
          <p:cNvPr id="39" name="Picture 38">
            <a:extLst>
              <a:ext uri="{FF2B5EF4-FFF2-40B4-BE49-F238E27FC236}">
                <a16:creationId xmlns:a16="http://schemas.microsoft.com/office/drawing/2014/main" id="{3DD119E2-4DFC-2A4B-9E93-A42DDB80FE5A}"/>
              </a:ext>
            </a:extLst>
          </p:cNvPr>
          <p:cNvPicPr>
            <a:picLocks noChangeAspect="1"/>
          </p:cNvPicPr>
          <p:nvPr/>
        </p:nvPicPr>
        <p:blipFill>
          <a:blip r:embed="rId3"/>
          <a:stretch>
            <a:fillRect/>
          </a:stretch>
        </p:blipFill>
        <p:spPr>
          <a:xfrm rot="5400000">
            <a:off x="3786321" y="2992151"/>
            <a:ext cx="288775" cy="79980"/>
          </a:xfrm>
          <a:prstGeom prst="rect">
            <a:avLst/>
          </a:prstGeom>
        </p:spPr>
      </p:pic>
      <p:pic>
        <p:nvPicPr>
          <p:cNvPr id="40" name="Picture 39">
            <a:extLst>
              <a:ext uri="{FF2B5EF4-FFF2-40B4-BE49-F238E27FC236}">
                <a16:creationId xmlns:a16="http://schemas.microsoft.com/office/drawing/2014/main" id="{75074BA8-8A3F-7642-998F-3A40847FA38E}"/>
              </a:ext>
            </a:extLst>
          </p:cNvPr>
          <p:cNvPicPr>
            <a:picLocks noChangeAspect="1"/>
          </p:cNvPicPr>
          <p:nvPr/>
        </p:nvPicPr>
        <p:blipFill>
          <a:blip r:embed="rId3"/>
          <a:stretch>
            <a:fillRect/>
          </a:stretch>
        </p:blipFill>
        <p:spPr>
          <a:xfrm rot="5400000">
            <a:off x="3891194" y="4620065"/>
            <a:ext cx="288775" cy="79980"/>
          </a:xfrm>
          <a:prstGeom prst="rect">
            <a:avLst/>
          </a:prstGeom>
        </p:spPr>
      </p:pic>
      <p:pic>
        <p:nvPicPr>
          <p:cNvPr id="41" name="Picture 40">
            <a:extLst>
              <a:ext uri="{FF2B5EF4-FFF2-40B4-BE49-F238E27FC236}">
                <a16:creationId xmlns:a16="http://schemas.microsoft.com/office/drawing/2014/main" id="{CAD1D764-AD40-0046-A649-5A46EB254BDA}"/>
              </a:ext>
            </a:extLst>
          </p:cNvPr>
          <p:cNvPicPr>
            <a:picLocks noChangeAspect="1"/>
          </p:cNvPicPr>
          <p:nvPr/>
        </p:nvPicPr>
        <p:blipFill>
          <a:blip r:embed="rId3"/>
          <a:stretch>
            <a:fillRect/>
          </a:stretch>
        </p:blipFill>
        <p:spPr>
          <a:xfrm rot="5400000">
            <a:off x="4364762" y="4231489"/>
            <a:ext cx="288775" cy="79980"/>
          </a:xfrm>
          <a:prstGeom prst="rect">
            <a:avLst/>
          </a:prstGeom>
        </p:spPr>
      </p:pic>
      <p:pic>
        <p:nvPicPr>
          <p:cNvPr id="42" name="Picture 41">
            <a:extLst>
              <a:ext uri="{FF2B5EF4-FFF2-40B4-BE49-F238E27FC236}">
                <a16:creationId xmlns:a16="http://schemas.microsoft.com/office/drawing/2014/main" id="{6997F102-5312-434E-8B39-D8AE6B2D6428}"/>
              </a:ext>
            </a:extLst>
          </p:cNvPr>
          <p:cNvPicPr>
            <a:picLocks noChangeAspect="1"/>
          </p:cNvPicPr>
          <p:nvPr/>
        </p:nvPicPr>
        <p:blipFill>
          <a:blip r:embed="rId3"/>
          <a:stretch>
            <a:fillRect/>
          </a:stretch>
        </p:blipFill>
        <p:spPr>
          <a:xfrm rot="5400000">
            <a:off x="4582459" y="3992753"/>
            <a:ext cx="220096" cy="60959"/>
          </a:xfrm>
          <a:prstGeom prst="rect">
            <a:avLst/>
          </a:prstGeom>
        </p:spPr>
      </p:pic>
      <p:pic>
        <p:nvPicPr>
          <p:cNvPr id="43" name="Picture 42">
            <a:extLst>
              <a:ext uri="{FF2B5EF4-FFF2-40B4-BE49-F238E27FC236}">
                <a16:creationId xmlns:a16="http://schemas.microsoft.com/office/drawing/2014/main" id="{9D978491-A370-EB48-ACB2-DF3778A99C59}"/>
              </a:ext>
            </a:extLst>
          </p:cNvPr>
          <p:cNvPicPr>
            <a:picLocks noChangeAspect="1"/>
          </p:cNvPicPr>
          <p:nvPr/>
        </p:nvPicPr>
        <p:blipFill>
          <a:blip r:embed="rId3"/>
          <a:stretch>
            <a:fillRect/>
          </a:stretch>
        </p:blipFill>
        <p:spPr>
          <a:xfrm rot="5400000">
            <a:off x="4732325" y="3871653"/>
            <a:ext cx="220096" cy="60959"/>
          </a:xfrm>
          <a:prstGeom prst="rect">
            <a:avLst/>
          </a:prstGeom>
        </p:spPr>
      </p:pic>
      <p:pic>
        <p:nvPicPr>
          <p:cNvPr id="44" name="Picture 43">
            <a:extLst>
              <a:ext uri="{FF2B5EF4-FFF2-40B4-BE49-F238E27FC236}">
                <a16:creationId xmlns:a16="http://schemas.microsoft.com/office/drawing/2014/main" id="{4055BD9C-DBD0-F34D-87EF-C85268F6E906}"/>
              </a:ext>
            </a:extLst>
          </p:cNvPr>
          <p:cNvPicPr>
            <a:picLocks noChangeAspect="1"/>
          </p:cNvPicPr>
          <p:nvPr/>
        </p:nvPicPr>
        <p:blipFill>
          <a:blip r:embed="rId3"/>
          <a:stretch>
            <a:fillRect/>
          </a:stretch>
        </p:blipFill>
        <p:spPr>
          <a:xfrm rot="5400000">
            <a:off x="4851711" y="3767794"/>
            <a:ext cx="220096" cy="60959"/>
          </a:xfrm>
          <a:prstGeom prst="rect">
            <a:avLst/>
          </a:prstGeom>
        </p:spPr>
      </p:pic>
      <p:pic>
        <p:nvPicPr>
          <p:cNvPr id="45" name="Picture 44">
            <a:extLst>
              <a:ext uri="{FF2B5EF4-FFF2-40B4-BE49-F238E27FC236}">
                <a16:creationId xmlns:a16="http://schemas.microsoft.com/office/drawing/2014/main" id="{16C13273-D1C0-9645-B17B-4343A14CFC24}"/>
              </a:ext>
            </a:extLst>
          </p:cNvPr>
          <p:cNvPicPr>
            <a:picLocks noChangeAspect="1"/>
          </p:cNvPicPr>
          <p:nvPr/>
        </p:nvPicPr>
        <p:blipFill>
          <a:blip r:embed="rId3"/>
          <a:stretch>
            <a:fillRect/>
          </a:stretch>
        </p:blipFill>
        <p:spPr>
          <a:xfrm>
            <a:off x="8234898" y="3648234"/>
            <a:ext cx="288775" cy="79980"/>
          </a:xfrm>
          <a:prstGeom prst="rect">
            <a:avLst/>
          </a:prstGeom>
        </p:spPr>
      </p:pic>
      <p:pic>
        <p:nvPicPr>
          <p:cNvPr id="46" name="Picture 45">
            <a:extLst>
              <a:ext uri="{FF2B5EF4-FFF2-40B4-BE49-F238E27FC236}">
                <a16:creationId xmlns:a16="http://schemas.microsoft.com/office/drawing/2014/main" id="{0D1B59AA-9EB0-2442-96DD-A8D11AE0AE7F}"/>
              </a:ext>
            </a:extLst>
          </p:cNvPr>
          <p:cNvPicPr>
            <a:picLocks noChangeAspect="1"/>
          </p:cNvPicPr>
          <p:nvPr/>
        </p:nvPicPr>
        <p:blipFill>
          <a:blip r:embed="rId3"/>
          <a:stretch>
            <a:fillRect/>
          </a:stretch>
        </p:blipFill>
        <p:spPr>
          <a:xfrm>
            <a:off x="9361135" y="3641779"/>
            <a:ext cx="288775" cy="79980"/>
          </a:xfrm>
          <a:prstGeom prst="rect">
            <a:avLst/>
          </a:prstGeom>
        </p:spPr>
      </p:pic>
      <p:pic>
        <p:nvPicPr>
          <p:cNvPr id="47" name="Picture 46">
            <a:extLst>
              <a:ext uri="{FF2B5EF4-FFF2-40B4-BE49-F238E27FC236}">
                <a16:creationId xmlns:a16="http://schemas.microsoft.com/office/drawing/2014/main" id="{DC3B014F-F639-0F48-B292-422004EEC706}"/>
              </a:ext>
            </a:extLst>
          </p:cNvPr>
          <p:cNvPicPr>
            <a:picLocks noChangeAspect="1"/>
          </p:cNvPicPr>
          <p:nvPr/>
        </p:nvPicPr>
        <p:blipFill>
          <a:blip r:embed="rId3"/>
          <a:stretch>
            <a:fillRect/>
          </a:stretch>
        </p:blipFill>
        <p:spPr>
          <a:xfrm>
            <a:off x="10420807" y="3669514"/>
            <a:ext cx="288775" cy="79980"/>
          </a:xfrm>
          <a:prstGeom prst="rect">
            <a:avLst/>
          </a:prstGeom>
        </p:spPr>
      </p:pic>
      <p:pic>
        <p:nvPicPr>
          <p:cNvPr id="48" name="Picture 47">
            <a:extLst>
              <a:ext uri="{FF2B5EF4-FFF2-40B4-BE49-F238E27FC236}">
                <a16:creationId xmlns:a16="http://schemas.microsoft.com/office/drawing/2014/main" id="{C461959A-C4C4-A84F-AA61-D76AF6A2F0C2}"/>
              </a:ext>
            </a:extLst>
          </p:cNvPr>
          <p:cNvPicPr>
            <a:picLocks noChangeAspect="1"/>
          </p:cNvPicPr>
          <p:nvPr/>
        </p:nvPicPr>
        <p:blipFill>
          <a:blip r:embed="rId3"/>
          <a:stretch>
            <a:fillRect/>
          </a:stretch>
        </p:blipFill>
        <p:spPr>
          <a:xfrm>
            <a:off x="10809217" y="3650955"/>
            <a:ext cx="288775" cy="79980"/>
          </a:xfrm>
          <a:prstGeom prst="rect">
            <a:avLst/>
          </a:prstGeom>
        </p:spPr>
      </p:pic>
      <p:pic>
        <p:nvPicPr>
          <p:cNvPr id="49" name="Picture 48">
            <a:extLst>
              <a:ext uri="{FF2B5EF4-FFF2-40B4-BE49-F238E27FC236}">
                <a16:creationId xmlns:a16="http://schemas.microsoft.com/office/drawing/2014/main" id="{20274972-80C3-8C4F-8364-E50BAB585D75}"/>
              </a:ext>
            </a:extLst>
          </p:cNvPr>
          <p:cNvPicPr>
            <a:picLocks noChangeAspect="1"/>
          </p:cNvPicPr>
          <p:nvPr/>
        </p:nvPicPr>
        <p:blipFill>
          <a:blip r:embed="rId3"/>
          <a:stretch>
            <a:fillRect/>
          </a:stretch>
        </p:blipFill>
        <p:spPr>
          <a:xfrm>
            <a:off x="11580114" y="3639593"/>
            <a:ext cx="288775" cy="79980"/>
          </a:xfrm>
          <a:prstGeom prst="rect">
            <a:avLst/>
          </a:prstGeom>
        </p:spPr>
      </p:pic>
      <p:pic>
        <p:nvPicPr>
          <p:cNvPr id="50" name="Picture 49">
            <a:extLst>
              <a:ext uri="{FF2B5EF4-FFF2-40B4-BE49-F238E27FC236}">
                <a16:creationId xmlns:a16="http://schemas.microsoft.com/office/drawing/2014/main" id="{5444F9E7-ED5A-644A-9883-9E9AC2DE4AD1}"/>
              </a:ext>
            </a:extLst>
          </p:cNvPr>
          <p:cNvPicPr>
            <a:picLocks noChangeAspect="1"/>
          </p:cNvPicPr>
          <p:nvPr/>
        </p:nvPicPr>
        <p:blipFill>
          <a:blip r:embed="rId3"/>
          <a:stretch>
            <a:fillRect/>
          </a:stretch>
        </p:blipFill>
        <p:spPr>
          <a:xfrm>
            <a:off x="5685314" y="3649595"/>
            <a:ext cx="288775" cy="79980"/>
          </a:xfrm>
          <a:prstGeom prst="rect">
            <a:avLst/>
          </a:prstGeom>
        </p:spPr>
      </p:pic>
      <p:pic>
        <p:nvPicPr>
          <p:cNvPr id="51" name="Picture 50">
            <a:extLst>
              <a:ext uri="{FF2B5EF4-FFF2-40B4-BE49-F238E27FC236}">
                <a16:creationId xmlns:a16="http://schemas.microsoft.com/office/drawing/2014/main" id="{2F7B5B07-D8B8-B148-A110-FBF3446BB7AA}"/>
              </a:ext>
            </a:extLst>
          </p:cNvPr>
          <p:cNvPicPr>
            <a:picLocks noChangeAspect="1"/>
          </p:cNvPicPr>
          <p:nvPr/>
        </p:nvPicPr>
        <p:blipFill>
          <a:blip r:embed="rId3"/>
          <a:stretch>
            <a:fillRect/>
          </a:stretch>
        </p:blipFill>
        <p:spPr>
          <a:xfrm>
            <a:off x="5374597" y="3609671"/>
            <a:ext cx="288775" cy="79980"/>
          </a:xfrm>
          <a:prstGeom prst="rect">
            <a:avLst/>
          </a:prstGeom>
        </p:spPr>
      </p:pic>
      <p:pic>
        <p:nvPicPr>
          <p:cNvPr id="52" name="Picture 51">
            <a:extLst>
              <a:ext uri="{FF2B5EF4-FFF2-40B4-BE49-F238E27FC236}">
                <a16:creationId xmlns:a16="http://schemas.microsoft.com/office/drawing/2014/main" id="{1C5785C3-7A51-AD46-BF1F-1D550DA96F6E}"/>
              </a:ext>
            </a:extLst>
          </p:cNvPr>
          <p:cNvPicPr>
            <a:picLocks noChangeAspect="1"/>
          </p:cNvPicPr>
          <p:nvPr/>
        </p:nvPicPr>
        <p:blipFill>
          <a:blip r:embed="rId3"/>
          <a:stretch>
            <a:fillRect/>
          </a:stretch>
        </p:blipFill>
        <p:spPr>
          <a:xfrm>
            <a:off x="8696393" y="4911802"/>
            <a:ext cx="220096" cy="60959"/>
          </a:xfrm>
          <a:prstGeom prst="rect">
            <a:avLst/>
          </a:prstGeom>
        </p:spPr>
      </p:pic>
      <p:pic>
        <p:nvPicPr>
          <p:cNvPr id="53" name="Picture 52">
            <a:extLst>
              <a:ext uri="{FF2B5EF4-FFF2-40B4-BE49-F238E27FC236}">
                <a16:creationId xmlns:a16="http://schemas.microsoft.com/office/drawing/2014/main" id="{EBD3AC5E-DFE1-9F47-BE42-5C8E02000F26}"/>
              </a:ext>
            </a:extLst>
          </p:cNvPr>
          <p:cNvPicPr>
            <a:picLocks noChangeAspect="1"/>
          </p:cNvPicPr>
          <p:nvPr/>
        </p:nvPicPr>
        <p:blipFill>
          <a:blip r:embed="rId3"/>
          <a:stretch>
            <a:fillRect/>
          </a:stretch>
        </p:blipFill>
        <p:spPr>
          <a:xfrm>
            <a:off x="8792500" y="5364298"/>
            <a:ext cx="220096" cy="60959"/>
          </a:xfrm>
          <a:prstGeom prst="rect">
            <a:avLst/>
          </a:prstGeom>
        </p:spPr>
      </p:pic>
    </p:spTree>
    <p:extLst>
      <p:ext uri="{BB962C8B-B14F-4D97-AF65-F5344CB8AC3E}">
        <p14:creationId xmlns:p14="http://schemas.microsoft.com/office/powerpoint/2010/main" val="409850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F7330-2AD2-4243-AE99-1A7E950DCB88}"/>
              </a:ext>
            </a:extLst>
          </p:cNvPr>
          <p:cNvSpPr>
            <a:spLocks noGrp="1"/>
          </p:cNvSpPr>
          <p:nvPr>
            <p:ph type="title"/>
          </p:nvPr>
        </p:nvSpPr>
        <p:spPr/>
        <p:txBody>
          <a:bodyPr>
            <a:normAutofit fontScale="90000"/>
          </a:bodyPr>
          <a:lstStyle/>
          <a:p>
            <a:r>
              <a:rPr lang="en-US" u="sng" dirty="0"/>
              <a:t>Why RF</a:t>
            </a:r>
            <a:r>
              <a:rPr lang="en-US" dirty="0"/>
              <a:t>, why ultra wideband, why backscatter for ubiquitous localization?</a:t>
            </a:r>
          </a:p>
        </p:txBody>
      </p:sp>
      <p:sp>
        <p:nvSpPr>
          <p:cNvPr id="4" name="Slide Number Placeholder 3">
            <a:extLst>
              <a:ext uri="{FF2B5EF4-FFF2-40B4-BE49-F238E27FC236}">
                <a16:creationId xmlns:a16="http://schemas.microsoft.com/office/drawing/2014/main" id="{C136DDDA-BFA9-4C45-A605-CB15275645CD}"/>
              </a:ext>
            </a:extLst>
          </p:cNvPr>
          <p:cNvSpPr>
            <a:spLocks noGrp="1"/>
          </p:cNvSpPr>
          <p:nvPr>
            <p:ph type="sldNum" sz="quarter" idx="12"/>
          </p:nvPr>
        </p:nvSpPr>
        <p:spPr/>
        <p:txBody>
          <a:bodyPr/>
          <a:lstStyle/>
          <a:p>
            <a:fld id="{434A358D-2637-E146-A3BD-05BD470B507B}" type="slidenum">
              <a:rPr lang="en-US" smtClean="0"/>
              <a:t>42</a:t>
            </a:fld>
            <a:endParaRPr lang="en-US"/>
          </a:p>
        </p:txBody>
      </p:sp>
      <p:pic>
        <p:nvPicPr>
          <p:cNvPr id="5" name="Content Placeholder 5">
            <a:extLst>
              <a:ext uri="{FF2B5EF4-FFF2-40B4-BE49-F238E27FC236}">
                <a16:creationId xmlns:a16="http://schemas.microsoft.com/office/drawing/2014/main" id="{2DF1F17B-1C8D-9540-BF93-06C489AA0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554" y="2160960"/>
            <a:ext cx="4481295" cy="3340861"/>
          </a:xfrm>
          <a:prstGeom prst="rect">
            <a:avLst/>
          </a:prstGeom>
        </p:spPr>
      </p:pic>
      <p:sp>
        <p:nvSpPr>
          <p:cNvPr id="6" name="TextBox 5">
            <a:extLst>
              <a:ext uri="{FF2B5EF4-FFF2-40B4-BE49-F238E27FC236}">
                <a16:creationId xmlns:a16="http://schemas.microsoft.com/office/drawing/2014/main" id="{ADEABE03-332D-624C-9C6C-8C544A8CBF41}"/>
              </a:ext>
            </a:extLst>
          </p:cNvPr>
          <p:cNvSpPr txBox="1"/>
          <p:nvPr/>
        </p:nvSpPr>
        <p:spPr>
          <a:xfrm>
            <a:off x="5357246" y="5734365"/>
            <a:ext cx="5439905" cy="246221"/>
          </a:xfrm>
          <a:prstGeom prst="rect">
            <a:avLst/>
          </a:prstGeom>
          <a:noFill/>
        </p:spPr>
        <p:txBody>
          <a:bodyPr wrap="square" rtlCol="0">
            <a:spAutoFit/>
          </a:bodyPr>
          <a:lstStyle/>
          <a:p>
            <a:pPr algn="ctr"/>
            <a:r>
              <a:rPr lang="en-US" sz="1000" dirty="0" err="1"/>
              <a:t>Mautz</a:t>
            </a:r>
            <a:r>
              <a:rPr lang="en-US" sz="1000" dirty="0"/>
              <a:t>, Rainer. "Indoor positioning technologies." (2012).</a:t>
            </a:r>
          </a:p>
        </p:txBody>
      </p:sp>
      <p:pic>
        <p:nvPicPr>
          <p:cNvPr id="7" name="Picture 2" descr="Image result for remote in drawer">
            <a:extLst>
              <a:ext uri="{FF2B5EF4-FFF2-40B4-BE49-F238E27FC236}">
                <a16:creationId xmlns:a16="http://schemas.microsoft.com/office/drawing/2014/main" id="{81D321AA-F0CC-FE4F-A6A7-ED5CCEC0A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402" y="1830665"/>
            <a:ext cx="3996305" cy="399630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971E45E8-0B6D-0347-9204-9EB780D8385E}"/>
              </a:ext>
            </a:extLst>
          </p:cNvPr>
          <p:cNvSpPr/>
          <p:nvPr/>
        </p:nvSpPr>
        <p:spPr>
          <a:xfrm>
            <a:off x="8378431" y="2252764"/>
            <a:ext cx="1391928" cy="4180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347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3A92-C998-3E47-B857-1FF92E0C466C}"/>
              </a:ext>
            </a:extLst>
          </p:cNvPr>
          <p:cNvSpPr>
            <a:spLocks noGrp="1"/>
          </p:cNvSpPr>
          <p:nvPr>
            <p:ph type="title"/>
          </p:nvPr>
        </p:nvSpPr>
        <p:spPr/>
        <p:txBody>
          <a:bodyPr>
            <a:normAutofit fontScale="90000"/>
          </a:bodyPr>
          <a:lstStyle/>
          <a:p>
            <a:r>
              <a:rPr lang="en-US" dirty="0"/>
              <a:t>Why RF, </a:t>
            </a:r>
            <a:r>
              <a:rPr lang="en-US" u="sng" dirty="0"/>
              <a:t>why ultra wideband</a:t>
            </a:r>
            <a:r>
              <a:rPr lang="en-US" dirty="0"/>
              <a:t>, why backscatter for ubiquitous localization?</a:t>
            </a:r>
          </a:p>
        </p:txBody>
      </p:sp>
      <p:sp>
        <p:nvSpPr>
          <p:cNvPr id="4" name="Slide Number Placeholder 3">
            <a:extLst>
              <a:ext uri="{FF2B5EF4-FFF2-40B4-BE49-F238E27FC236}">
                <a16:creationId xmlns:a16="http://schemas.microsoft.com/office/drawing/2014/main" id="{A87C98A6-6048-7447-9C2D-81085CBD7F89}"/>
              </a:ext>
            </a:extLst>
          </p:cNvPr>
          <p:cNvSpPr>
            <a:spLocks noGrp="1"/>
          </p:cNvSpPr>
          <p:nvPr>
            <p:ph type="sldNum" sz="quarter" idx="12"/>
          </p:nvPr>
        </p:nvSpPr>
        <p:spPr/>
        <p:txBody>
          <a:bodyPr/>
          <a:lstStyle/>
          <a:p>
            <a:fld id="{434A358D-2637-E146-A3BD-05BD470B507B}" type="slidenum">
              <a:rPr lang="en-US" smtClean="0"/>
              <a:t>43</a:t>
            </a:fld>
            <a:endParaRPr lang="en-US"/>
          </a:p>
        </p:txBody>
      </p:sp>
      <p:pic>
        <p:nvPicPr>
          <p:cNvPr id="5" name="Content Placeholder 3">
            <a:extLst>
              <a:ext uri="{FF2B5EF4-FFF2-40B4-BE49-F238E27FC236}">
                <a16:creationId xmlns:a16="http://schemas.microsoft.com/office/drawing/2014/main" id="{39178917-7232-524C-A0FC-F640D67373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8231" y="4257426"/>
            <a:ext cx="4626632" cy="1129431"/>
          </a:xfrm>
        </p:spPr>
      </p:pic>
      <p:pic>
        <p:nvPicPr>
          <p:cNvPr id="6" name="Picture 5">
            <a:extLst>
              <a:ext uri="{FF2B5EF4-FFF2-40B4-BE49-F238E27FC236}">
                <a16:creationId xmlns:a16="http://schemas.microsoft.com/office/drawing/2014/main" id="{753CDEDD-DFF3-BB40-8D7E-B56895FE0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231" y="2584884"/>
            <a:ext cx="4626632" cy="1191185"/>
          </a:xfrm>
          <a:prstGeom prst="rect">
            <a:avLst/>
          </a:prstGeom>
        </p:spPr>
      </p:pic>
      <p:sp>
        <p:nvSpPr>
          <p:cNvPr id="7" name="TextBox 6">
            <a:extLst>
              <a:ext uri="{FF2B5EF4-FFF2-40B4-BE49-F238E27FC236}">
                <a16:creationId xmlns:a16="http://schemas.microsoft.com/office/drawing/2014/main" id="{D90259B4-0E1F-CD41-9227-19D12963963A}"/>
              </a:ext>
            </a:extLst>
          </p:cNvPr>
          <p:cNvSpPr txBox="1"/>
          <p:nvPr/>
        </p:nvSpPr>
        <p:spPr>
          <a:xfrm>
            <a:off x="2833275" y="3776065"/>
            <a:ext cx="1956547" cy="300210"/>
          </a:xfrm>
          <a:prstGeom prst="rect">
            <a:avLst/>
          </a:prstGeom>
          <a:noFill/>
        </p:spPr>
        <p:txBody>
          <a:bodyPr wrap="square" rtlCol="0">
            <a:spAutoFit/>
          </a:bodyPr>
          <a:lstStyle/>
          <a:p>
            <a:pPr algn="ctr"/>
            <a:r>
              <a:rPr lang="en-US" sz="1351" b="1" dirty="0"/>
              <a:t>Narrowband</a:t>
            </a:r>
          </a:p>
        </p:txBody>
      </p:sp>
      <p:sp>
        <p:nvSpPr>
          <p:cNvPr id="8" name="TextBox 7">
            <a:extLst>
              <a:ext uri="{FF2B5EF4-FFF2-40B4-BE49-F238E27FC236}">
                <a16:creationId xmlns:a16="http://schemas.microsoft.com/office/drawing/2014/main" id="{2AB4B3BD-70AB-E24E-AF6D-37E45AAA449A}"/>
              </a:ext>
            </a:extLst>
          </p:cNvPr>
          <p:cNvSpPr txBox="1"/>
          <p:nvPr/>
        </p:nvSpPr>
        <p:spPr>
          <a:xfrm>
            <a:off x="2833275" y="5376212"/>
            <a:ext cx="1956547" cy="300210"/>
          </a:xfrm>
          <a:prstGeom prst="rect">
            <a:avLst/>
          </a:prstGeom>
          <a:noFill/>
        </p:spPr>
        <p:txBody>
          <a:bodyPr wrap="square" rtlCol="0">
            <a:spAutoFit/>
          </a:bodyPr>
          <a:lstStyle/>
          <a:p>
            <a:pPr algn="ctr"/>
            <a:r>
              <a:rPr lang="en-US" sz="1351" b="1" dirty="0"/>
              <a:t>Ultra-Wideband</a:t>
            </a:r>
          </a:p>
        </p:txBody>
      </p:sp>
      <p:cxnSp>
        <p:nvCxnSpPr>
          <p:cNvPr id="9" name="Straight Connector 8">
            <a:extLst>
              <a:ext uri="{FF2B5EF4-FFF2-40B4-BE49-F238E27FC236}">
                <a16:creationId xmlns:a16="http://schemas.microsoft.com/office/drawing/2014/main" id="{746E2E85-763A-BF44-98E0-54FF5F2993FB}"/>
              </a:ext>
            </a:extLst>
          </p:cNvPr>
          <p:cNvCxnSpPr/>
          <p:nvPr/>
        </p:nvCxnSpPr>
        <p:spPr>
          <a:xfrm>
            <a:off x="7552898" y="3458119"/>
            <a:ext cx="253397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FEBACF7-DEFA-A045-AFAB-D067128A7ACB}"/>
              </a:ext>
            </a:extLst>
          </p:cNvPr>
          <p:cNvSpPr/>
          <p:nvPr/>
        </p:nvSpPr>
        <p:spPr>
          <a:xfrm>
            <a:off x="8645529" y="2526939"/>
            <a:ext cx="360335" cy="931180"/>
          </a:xfrm>
          <a:prstGeom prst="rect">
            <a:avLst/>
          </a:prstGeom>
          <a:solidFill>
            <a:srgbClr val="FFFF00">
              <a:alpha val="43137"/>
            </a:srgb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4"/>
              </a:solidFill>
            </a:endParaRPr>
          </a:p>
        </p:txBody>
      </p:sp>
      <p:sp>
        <p:nvSpPr>
          <p:cNvPr id="11" name="TextBox 10">
            <a:extLst>
              <a:ext uri="{FF2B5EF4-FFF2-40B4-BE49-F238E27FC236}">
                <a16:creationId xmlns:a16="http://schemas.microsoft.com/office/drawing/2014/main" id="{DA35BAF8-7269-8A43-95D8-5F47E9AE995D}"/>
              </a:ext>
            </a:extLst>
          </p:cNvPr>
          <p:cNvSpPr txBox="1"/>
          <p:nvPr/>
        </p:nvSpPr>
        <p:spPr>
          <a:xfrm rot="16200000">
            <a:off x="8033110" y="3549143"/>
            <a:ext cx="1220492" cy="276999"/>
          </a:xfrm>
          <a:prstGeom prst="rect">
            <a:avLst/>
          </a:prstGeom>
          <a:noFill/>
        </p:spPr>
        <p:txBody>
          <a:bodyPr wrap="square" rtlCol="0">
            <a:spAutoFit/>
          </a:bodyPr>
          <a:lstStyle/>
          <a:p>
            <a:r>
              <a:rPr lang="en-US" sz="1200" b="1">
                <a:solidFill>
                  <a:schemeClr val="accent4"/>
                </a:solidFill>
              </a:rPr>
              <a:t>5.31 </a:t>
            </a:r>
            <a:r>
              <a:rPr lang="en-US" sz="1200" b="1" dirty="0">
                <a:solidFill>
                  <a:schemeClr val="accent4"/>
                </a:solidFill>
              </a:rPr>
              <a:t>GHz</a:t>
            </a:r>
          </a:p>
        </p:txBody>
      </p:sp>
      <p:sp>
        <p:nvSpPr>
          <p:cNvPr id="12" name="TextBox 11">
            <a:extLst>
              <a:ext uri="{FF2B5EF4-FFF2-40B4-BE49-F238E27FC236}">
                <a16:creationId xmlns:a16="http://schemas.microsoft.com/office/drawing/2014/main" id="{D7C66959-87C9-C541-B466-96D28AEFCFB6}"/>
              </a:ext>
            </a:extLst>
          </p:cNvPr>
          <p:cNvSpPr txBox="1"/>
          <p:nvPr/>
        </p:nvSpPr>
        <p:spPr>
          <a:xfrm rot="16200000">
            <a:off x="8365490" y="3559191"/>
            <a:ext cx="1220492" cy="276999"/>
          </a:xfrm>
          <a:prstGeom prst="rect">
            <a:avLst/>
          </a:prstGeom>
          <a:noFill/>
        </p:spPr>
        <p:txBody>
          <a:bodyPr wrap="square" rtlCol="0">
            <a:spAutoFit/>
          </a:bodyPr>
          <a:lstStyle/>
          <a:p>
            <a:r>
              <a:rPr lang="en-US" sz="1200" b="1">
                <a:solidFill>
                  <a:schemeClr val="accent4"/>
                </a:solidFill>
              </a:rPr>
              <a:t>5.33 </a:t>
            </a:r>
            <a:r>
              <a:rPr lang="en-US" sz="1200" b="1" dirty="0">
                <a:solidFill>
                  <a:schemeClr val="accent4"/>
                </a:solidFill>
              </a:rPr>
              <a:t>GHz</a:t>
            </a:r>
          </a:p>
        </p:txBody>
      </p:sp>
      <p:cxnSp>
        <p:nvCxnSpPr>
          <p:cNvPr id="13" name="Straight Connector 12">
            <a:extLst>
              <a:ext uri="{FF2B5EF4-FFF2-40B4-BE49-F238E27FC236}">
                <a16:creationId xmlns:a16="http://schemas.microsoft.com/office/drawing/2014/main" id="{21233CE1-F387-4940-8609-49A4BD852A3C}"/>
              </a:ext>
            </a:extLst>
          </p:cNvPr>
          <p:cNvCxnSpPr/>
          <p:nvPr/>
        </p:nvCxnSpPr>
        <p:spPr>
          <a:xfrm>
            <a:off x="7552898" y="5067905"/>
            <a:ext cx="253397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756E28F-F339-4C4B-A43E-C0441866644A}"/>
              </a:ext>
            </a:extLst>
          </p:cNvPr>
          <p:cNvSpPr/>
          <p:nvPr/>
        </p:nvSpPr>
        <p:spPr>
          <a:xfrm>
            <a:off x="8046124" y="4673986"/>
            <a:ext cx="1814651" cy="395141"/>
          </a:xfrm>
          <a:prstGeom prst="rect">
            <a:avLst/>
          </a:prstGeom>
          <a:solidFill>
            <a:srgbClr val="FFFF00">
              <a:alpha val="43137"/>
            </a:srgb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4"/>
              </a:solidFill>
            </a:endParaRPr>
          </a:p>
        </p:txBody>
      </p:sp>
      <p:sp>
        <p:nvSpPr>
          <p:cNvPr id="15" name="TextBox 14">
            <a:extLst>
              <a:ext uri="{FF2B5EF4-FFF2-40B4-BE49-F238E27FC236}">
                <a16:creationId xmlns:a16="http://schemas.microsoft.com/office/drawing/2014/main" id="{03DD4850-38D5-D044-B731-2D075AFE8389}"/>
              </a:ext>
            </a:extLst>
          </p:cNvPr>
          <p:cNvSpPr txBox="1"/>
          <p:nvPr/>
        </p:nvSpPr>
        <p:spPr>
          <a:xfrm rot="16200000">
            <a:off x="7429355" y="5010808"/>
            <a:ext cx="1220492" cy="276999"/>
          </a:xfrm>
          <a:prstGeom prst="rect">
            <a:avLst/>
          </a:prstGeom>
          <a:noFill/>
        </p:spPr>
        <p:txBody>
          <a:bodyPr wrap="square" rtlCol="0">
            <a:spAutoFit/>
          </a:bodyPr>
          <a:lstStyle/>
          <a:p>
            <a:r>
              <a:rPr lang="en-US" sz="1200" b="1">
                <a:solidFill>
                  <a:schemeClr val="accent4"/>
                </a:solidFill>
              </a:rPr>
              <a:t>5 </a:t>
            </a:r>
            <a:r>
              <a:rPr lang="en-US" sz="1200" b="1" dirty="0">
                <a:solidFill>
                  <a:schemeClr val="accent4"/>
                </a:solidFill>
              </a:rPr>
              <a:t>GHz</a:t>
            </a:r>
          </a:p>
        </p:txBody>
      </p:sp>
      <p:sp>
        <p:nvSpPr>
          <p:cNvPr id="16" name="TextBox 15">
            <a:extLst>
              <a:ext uri="{FF2B5EF4-FFF2-40B4-BE49-F238E27FC236}">
                <a16:creationId xmlns:a16="http://schemas.microsoft.com/office/drawing/2014/main" id="{16F97FD5-CA83-D649-936C-4058C9FCC82C}"/>
              </a:ext>
            </a:extLst>
          </p:cNvPr>
          <p:cNvSpPr txBox="1"/>
          <p:nvPr/>
        </p:nvSpPr>
        <p:spPr>
          <a:xfrm rot="16200000">
            <a:off x="9250526" y="5022432"/>
            <a:ext cx="1220492" cy="276999"/>
          </a:xfrm>
          <a:prstGeom prst="rect">
            <a:avLst/>
          </a:prstGeom>
          <a:noFill/>
        </p:spPr>
        <p:txBody>
          <a:bodyPr wrap="square" rtlCol="0">
            <a:spAutoFit/>
          </a:bodyPr>
          <a:lstStyle/>
          <a:p>
            <a:r>
              <a:rPr lang="en-US" sz="1200" b="1">
                <a:solidFill>
                  <a:schemeClr val="accent4"/>
                </a:solidFill>
              </a:rPr>
              <a:t>6 GHz</a:t>
            </a:r>
            <a:endParaRPr lang="en-US" sz="1200" b="1" dirty="0">
              <a:solidFill>
                <a:schemeClr val="accent4"/>
              </a:solidFill>
            </a:endParaRPr>
          </a:p>
        </p:txBody>
      </p:sp>
      <p:sp>
        <p:nvSpPr>
          <p:cNvPr id="17" name="TextBox 16">
            <a:extLst>
              <a:ext uri="{FF2B5EF4-FFF2-40B4-BE49-F238E27FC236}">
                <a16:creationId xmlns:a16="http://schemas.microsoft.com/office/drawing/2014/main" id="{45B71F4C-7FE0-7741-988B-6CFEC6AB5D80}"/>
              </a:ext>
            </a:extLst>
          </p:cNvPr>
          <p:cNvSpPr txBox="1"/>
          <p:nvPr/>
        </p:nvSpPr>
        <p:spPr>
          <a:xfrm>
            <a:off x="2445758" y="2066832"/>
            <a:ext cx="2731577" cy="369332"/>
          </a:xfrm>
          <a:prstGeom prst="rect">
            <a:avLst/>
          </a:prstGeom>
          <a:noFill/>
        </p:spPr>
        <p:txBody>
          <a:bodyPr wrap="square" rtlCol="0">
            <a:spAutoFit/>
          </a:bodyPr>
          <a:lstStyle/>
          <a:p>
            <a:pPr algn="ctr"/>
            <a:r>
              <a:rPr lang="en-US" b="1" dirty="0">
                <a:latin typeface="Seravek" charset="0"/>
                <a:ea typeface="Seravek" charset="0"/>
                <a:cs typeface="Seravek" charset="0"/>
              </a:rPr>
              <a:t>Time Domain</a:t>
            </a:r>
          </a:p>
        </p:txBody>
      </p:sp>
      <p:sp>
        <p:nvSpPr>
          <p:cNvPr id="18" name="TextBox 17">
            <a:extLst>
              <a:ext uri="{FF2B5EF4-FFF2-40B4-BE49-F238E27FC236}">
                <a16:creationId xmlns:a16="http://schemas.microsoft.com/office/drawing/2014/main" id="{0E3620CD-DADE-FD48-9C77-61B414EAC981}"/>
              </a:ext>
            </a:extLst>
          </p:cNvPr>
          <p:cNvSpPr txBox="1"/>
          <p:nvPr/>
        </p:nvSpPr>
        <p:spPr>
          <a:xfrm>
            <a:off x="7459908" y="2002809"/>
            <a:ext cx="2731577" cy="369332"/>
          </a:xfrm>
          <a:prstGeom prst="rect">
            <a:avLst/>
          </a:prstGeom>
          <a:noFill/>
        </p:spPr>
        <p:txBody>
          <a:bodyPr wrap="square" rtlCol="0">
            <a:spAutoFit/>
          </a:bodyPr>
          <a:lstStyle/>
          <a:p>
            <a:pPr algn="ctr"/>
            <a:r>
              <a:rPr lang="en-US" b="1" dirty="0">
                <a:solidFill>
                  <a:schemeClr val="accent4"/>
                </a:solidFill>
                <a:latin typeface="Seravek" charset="0"/>
                <a:ea typeface="Seravek" charset="0"/>
                <a:cs typeface="Seravek" charset="0"/>
              </a:rPr>
              <a:t>Frequency Domain</a:t>
            </a:r>
          </a:p>
        </p:txBody>
      </p:sp>
    </p:spTree>
    <p:extLst>
      <p:ext uri="{BB962C8B-B14F-4D97-AF65-F5344CB8AC3E}">
        <p14:creationId xmlns:p14="http://schemas.microsoft.com/office/powerpoint/2010/main" val="394389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55781" y1="8713" x2="48906" y2="3762"/>
                        <a14:foregroundMark x1="92656" y1="92673" x2="81250" y2="72871"/>
                        <a14:foregroundMark x1="75000" y1="76634" x2="74375" y2="69505"/>
                        <a14:foregroundMark x1="29219" y1="75050" x2="25625" y2="78416"/>
                        <a14:foregroundMark x1="21250" y1="76832" x2="14063" y2="83762"/>
                        <a14:foregroundMark x1="21406" y1="88515" x2="15000" y2="74653"/>
                        <a14:foregroundMark x1="10625" y1="92673" x2="8438" y2="77624"/>
                        <a14:foregroundMark x1="45469" y1="90693" x2="45469" y2="83960"/>
                        <a14:foregroundMark x1="48281" y1="90099" x2="48281" y2="83762"/>
                        <a14:foregroundMark x1="46563" y1="31485" x2="46719" y2="25941"/>
                        <a14:foregroundMark x1="50938" y1="31287" x2="51406" y2="24554"/>
                        <a14:backgroundMark x1="48125" y1="396" x2="55469" y2="396"/>
                      </a14:backgroundRemoval>
                    </a14:imgEffect>
                  </a14:imgLayer>
                </a14:imgProps>
              </a:ext>
              <a:ext uri="{28A0092B-C50C-407E-A947-70E740481C1C}">
                <a14:useLocalDpi xmlns:a14="http://schemas.microsoft.com/office/drawing/2010/main"/>
              </a:ext>
            </a:extLst>
          </a:blip>
          <a:srcRect l="38129" t="-5969" r="41672" b="70488"/>
          <a:stretch/>
        </p:blipFill>
        <p:spPr>
          <a:xfrm>
            <a:off x="8229602" y="2726614"/>
            <a:ext cx="769521" cy="1066623"/>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42403"/>
          <a:stretch/>
        </p:blipFill>
        <p:spPr>
          <a:xfrm>
            <a:off x="2122809" y="3046087"/>
            <a:ext cx="2419913" cy="358853"/>
          </a:xfrm>
          <a:prstGeom prst="rect">
            <a:avLst/>
          </a:prstGeom>
        </p:spPr>
      </p:pic>
      <p:sp>
        <p:nvSpPr>
          <p:cNvPr id="2" name="Title 1"/>
          <p:cNvSpPr>
            <a:spLocks noGrp="1"/>
          </p:cNvSpPr>
          <p:nvPr>
            <p:ph type="title"/>
          </p:nvPr>
        </p:nvSpPr>
        <p:spPr/>
        <p:txBody>
          <a:bodyPr>
            <a:normAutofit fontScale="90000"/>
          </a:bodyPr>
          <a:lstStyle/>
          <a:p>
            <a:r>
              <a:rPr lang="en-US" dirty="0"/>
              <a:t>Reflections make time-of-flight estimation difficult and inaccurate</a:t>
            </a:r>
          </a:p>
        </p:txBody>
      </p:sp>
      <p:cxnSp>
        <p:nvCxnSpPr>
          <p:cNvPr id="6" name="Straight Arrow Connector 5"/>
          <p:cNvCxnSpPr/>
          <p:nvPr/>
        </p:nvCxnSpPr>
        <p:spPr>
          <a:xfrm flipV="1">
            <a:off x="3156402" y="3357605"/>
            <a:ext cx="4781849" cy="47335"/>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V="1">
            <a:off x="3156399" y="2692200"/>
            <a:ext cx="2771436" cy="712739"/>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5927835" y="2692200"/>
            <a:ext cx="2131439" cy="552397"/>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b="42403"/>
          <a:stretch/>
        </p:blipFill>
        <p:spPr>
          <a:xfrm>
            <a:off x="2112178" y="3046087"/>
            <a:ext cx="2419913" cy="35885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8478" y="4753559"/>
            <a:ext cx="4148717" cy="1068140"/>
          </a:xfrm>
          <a:prstGeom prst="rect">
            <a:avLst/>
          </a:prstGeom>
        </p:spPr>
      </p:pic>
      <p:sp>
        <p:nvSpPr>
          <p:cNvPr id="23" name="Slide Number Placeholder 22"/>
          <p:cNvSpPr>
            <a:spLocks noGrp="1"/>
          </p:cNvSpPr>
          <p:nvPr>
            <p:ph type="sldNum" sz="quarter" idx="12"/>
          </p:nvPr>
        </p:nvSpPr>
        <p:spPr/>
        <p:txBody>
          <a:bodyPr>
            <a:normAutofit/>
          </a:bodyPr>
          <a:lstStyle/>
          <a:p>
            <a:fld id="{4FAB73BC-B049-4115-A692-8D63A059BFB8}" type="slidenum">
              <a:rPr lang="en-US" smtClean="0"/>
              <a:t>44</a:t>
            </a:fld>
            <a:endParaRPr lang="en-US" dirty="0"/>
          </a:p>
        </p:txBody>
      </p:sp>
      <p:cxnSp>
        <p:nvCxnSpPr>
          <p:cNvPr id="25" name="Straight Connector 24"/>
          <p:cNvCxnSpPr/>
          <p:nvPr/>
        </p:nvCxnSpPr>
        <p:spPr>
          <a:xfrm>
            <a:off x="5071285" y="2582341"/>
            <a:ext cx="15459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810631" y="4548866"/>
            <a:ext cx="457301" cy="1395663"/>
          </a:xfrm>
          <a:prstGeom prst="rect">
            <a:avLst/>
          </a:prstGeom>
          <a:solidFill>
            <a:srgbClr val="F79646">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B0F096B-E9CC-074C-B80D-0670483D75B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55781" y1="8713" x2="48906" y2="3762"/>
                        <a14:foregroundMark x1="92656" y1="92673" x2="81250" y2="72871"/>
                        <a14:foregroundMark x1="75000" y1="76634" x2="74375" y2="69505"/>
                        <a14:foregroundMark x1="29219" y1="75050" x2="25625" y2="78416"/>
                        <a14:foregroundMark x1="21250" y1="76832" x2="14063" y2="83762"/>
                        <a14:foregroundMark x1="21406" y1="88515" x2="15000" y2="74653"/>
                        <a14:foregroundMark x1="10625" y1="92673" x2="8438" y2="77624"/>
                        <a14:foregroundMark x1="45469" y1="90693" x2="45469" y2="83960"/>
                        <a14:foregroundMark x1="48281" y1="90099" x2="48281" y2="83762"/>
                        <a14:foregroundMark x1="46563" y1="31485" x2="46719" y2="25941"/>
                        <a14:foregroundMark x1="50938" y1="31287" x2="51406" y2="24554"/>
                        <a14:backgroundMark x1="48125" y1="396" x2="55469" y2="396"/>
                      </a14:backgroundRemoval>
                    </a14:imgEffect>
                  </a14:imgLayer>
                </a14:imgProps>
              </a:ext>
              <a:ext uri="{28A0092B-C50C-407E-A947-70E740481C1C}">
                <a14:useLocalDpi xmlns:a14="http://schemas.microsoft.com/office/drawing/2010/main"/>
              </a:ext>
            </a:extLst>
          </a:blip>
          <a:srcRect l="38129" t="-5969" r="41672" b="70488"/>
          <a:stretch/>
        </p:blipFill>
        <p:spPr>
          <a:xfrm>
            <a:off x="2241773" y="2692201"/>
            <a:ext cx="769521" cy="1066623"/>
          </a:xfrm>
          <a:prstGeom prst="rect">
            <a:avLst/>
          </a:prstGeom>
        </p:spPr>
      </p:pic>
    </p:spTree>
    <p:extLst>
      <p:ext uri="{BB962C8B-B14F-4D97-AF65-F5344CB8AC3E}">
        <p14:creationId xmlns:p14="http://schemas.microsoft.com/office/powerpoint/2010/main" val="378655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0.01007 0.03148 L 0.41718 0.03272 " pathEditMode="relative" rAng="0" ptsTypes="AA">
                                      <p:cBhvr>
                                        <p:cTn id="6" dur="1000" fill="hold"/>
                                        <p:tgtEl>
                                          <p:spTgt spid="18"/>
                                        </p:tgtEl>
                                        <p:attrNameLst>
                                          <p:attrName>ppt_x</p:attrName>
                                          <p:attrName>ppt_y</p:attrName>
                                        </p:attrNameLst>
                                      </p:cBhvr>
                                      <p:rCtr x="21354" y="62"/>
                                    </p:animMotion>
                                  </p:childTnLst>
                                </p:cTn>
                              </p:par>
                              <p:par>
                                <p:cTn id="7" presetID="0" presetClass="path" presetSubtype="0" fill="hold" nodeType="withEffect">
                                  <p:stCondLst>
                                    <p:cond delay="0"/>
                                  </p:stCondLst>
                                  <p:childTnLst>
                                    <p:animMotion origin="layout" path="M -3.88889E-6 0.04043 L 0.21372 -0.08333 L 0.42223 0.00309 " pathEditMode="relative" rAng="0" ptsTypes="AAA">
                                      <p:cBhvr>
                                        <p:cTn id="8" dur="1150" fill="hold"/>
                                        <p:tgtEl>
                                          <p:spTgt spid="12"/>
                                        </p:tgtEl>
                                        <p:attrNameLst>
                                          <p:attrName>ppt_x</p:attrName>
                                          <p:attrName>ppt_y</p:attrName>
                                        </p:attrNameLst>
                                      </p:cBhvr>
                                      <p:rCtr x="21111" y="-6204"/>
                                    </p:animMotion>
                                  </p:childTnLst>
                                </p:cTn>
                              </p:par>
                            </p:childTnLst>
                          </p:cTn>
                        </p:par>
                        <p:par>
                          <p:cTn id="9" fill="hold">
                            <p:stCondLst>
                              <p:cond delay="1150"/>
                            </p:stCondLst>
                            <p:childTnLst>
                              <p:par>
                                <p:cTn id="10" presetID="1" presetClass="entr" presetSubtype="0" fill="hold" nodeType="afterEffect">
                                  <p:stCondLst>
                                    <p:cond delay="20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08A2426-932D-AC41-8C43-20771F8092E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55781" y1="8713" x2="48906" y2="3762"/>
                        <a14:foregroundMark x1="92656" y1="92673" x2="81250" y2="72871"/>
                        <a14:foregroundMark x1="75000" y1="76634" x2="74375" y2="69505"/>
                        <a14:foregroundMark x1="29219" y1="75050" x2="25625" y2="78416"/>
                        <a14:foregroundMark x1="21250" y1="76832" x2="14063" y2="83762"/>
                        <a14:foregroundMark x1="21406" y1="88515" x2="15000" y2="74653"/>
                        <a14:foregroundMark x1="10625" y1="92673" x2="8438" y2="77624"/>
                        <a14:foregroundMark x1="45469" y1="90693" x2="45469" y2="83960"/>
                        <a14:foregroundMark x1="48281" y1="90099" x2="48281" y2="83762"/>
                        <a14:foregroundMark x1="46563" y1="31485" x2="46719" y2="25941"/>
                        <a14:foregroundMark x1="50938" y1="31287" x2="51406" y2="24554"/>
                        <a14:backgroundMark x1="48125" y1="396" x2="55469" y2="396"/>
                      </a14:backgroundRemoval>
                    </a14:imgEffect>
                  </a14:imgLayer>
                </a14:imgProps>
              </a:ext>
              <a:ext uri="{28A0092B-C50C-407E-A947-70E740481C1C}">
                <a14:useLocalDpi xmlns:a14="http://schemas.microsoft.com/office/drawing/2010/main"/>
              </a:ext>
            </a:extLst>
          </a:blip>
          <a:srcRect l="38129" t="-5969" r="41672" b="70488"/>
          <a:stretch/>
        </p:blipFill>
        <p:spPr>
          <a:xfrm>
            <a:off x="8278309" y="2799007"/>
            <a:ext cx="769521" cy="1066623"/>
          </a:xfrm>
          <a:prstGeom prst="rect">
            <a:avLst/>
          </a:prstGeom>
        </p:spPr>
      </p:pic>
      <p:sp>
        <p:nvSpPr>
          <p:cNvPr id="2" name="Title 1"/>
          <p:cNvSpPr>
            <a:spLocks noGrp="1"/>
          </p:cNvSpPr>
          <p:nvPr>
            <p:ph type="title"/>
          </p:nvPr>
        </p:nvSpPr>
        <p:spPr/>
        <p:txBody>
          <a:bodyPr>
            <a:normAutofit fontScale="90000"/>
          </a:bodyPr>
          <a:lstStyle/>
          <a:p>
            <a:r>
              <a:rPr lang="en-US" dirty="0"/>
              <a:t>Ultra wideband can better disambiguate multipath and identify signal arrival time</a:t>
            </a:r>
          </a:p>
        </p:txBody>
      </p:sp>
      <p:cxnSp>
        <p:nvCxnSpPr>
          <p:cNvPr id="6" name="Straight Arrow Connector 5"/>
          <p:cNvCxnSpPr/>
          <p:nvPr/>
        </p:nvCxnSpPr>
        <p:spPr>
          <a:xfrm flipV="1">
            <a:off x="3205109" y="3429998"/>
            <a:ext cx="4781849" cy="47335"/>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V="1">
            <a:off x="3205106" y="2764594"/>
            <a:ext cx="2613325" cy="71274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6109782" y="2705538"/>
            <a:ext cx="1998199" cy="611453"/>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1"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33054" r="38659" b="27887"/>
          <a:stretch/>
        </p:blipFill>
        <p:spPr>
          <a:xfrm>
            <a:off x="2907591" y="3131837"/>
            <a:ext cx="595032" cy="370307"/>
          </a:xfrm>
        </p:spPr>
      </p:pic>
      <p:pic>
        <p:nvPicPr>
          <p:cNvPr id="13"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33054" r="38659" b="27887"/>
          <a:stretch/>
        </p:blipFill>
        <p:spPr>
          <a:xfrm>
            <a:off x="2907591" y="3119432"/>
            <a:ext cx="595032" cy="370307"/>
          </a:xfrm>
          <a:prstGeom prst="rect">
            <a:avLst/>
          </a:prstGeom>
        </p:spPr>
      </p:pic>
      <p:grpSp>
        <p:nvGrpSpPr>
          <p:cNvPr id="16" name="Group 15"/>
          <p:cNvGrpSpPr/>
          <p:nvPr/>
        </p:nvGrpSpPr>
        <p:grpSpPr>
          <a:xfrm>
            <a:off x="2907591" y="4687514"/>
            <a:ext cx="5282132" cy="1129431"/>
            <a:chOff x="1937180" y="5011425"/>
            <a:chExt cx="7042842" cy="1505907"/>
          </a:xfrm>
        </p:grpSpPr>
        <p:pic>
          <p:nvPicPr>
            <p:cNvPr id="14" name="Content Placeholder 3"/>
            <p:cNvPicPr>
              <a:picLocks noChangeAspect="1"/>
            </p:cNvPicPr>
            <p:nvPr/>
          </p:nvPicPr>
          <p:blipFill rotWithShape="1">
            <a:blip r:embed="rId4">
              <a:extLst>
                <a:ext uri="{28A0092B-C50C-407E-A947-70E740481C1C}">
                  <a14:useLocalDpi xmlns:a14="http://schemas.microsoft.com/office/drawing/2010/main" val="0"/>
                </a:ext>
              </a:extLst>
            </a:blip>
            <a:srcRect r="43147"/>
            <a:stretch/>
          </p:blipFill>
          <p:spPr>
            <a:xfrm>
              <a:off x="1937180" y="5011426"/>
              <a:ext cx="3507193" cy="1505906"/>
            </a:xfrm>
            <a:prstGeom prst="rect">
              <a:avLst/>
            </a:prstGeom>
          </p:spPr>
        </p:pic>
        <p:pic>
          <p:nvPicPr>
            <p:cNvPr id="1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42686"/>
            <a:stretch/>
          </p:blipFill>
          <p:spPr>
            <a:xfrm>
              <a:off x="5444373" y="5011425"/>
              <a:ext cx="3535649" cy="1505906"/>
            </a:xfrm>
            <a:prstGeom prst="rect">
              <a:avLst/>
            </a:prstGeom>
          </p:spPr>
        </p:pic>
      </p:grpSp>
      <p:sp>
        <p:nvSpPr>
          <p:cNvPr id="21" name="Slide Number Placeholder 20"/>
          <p:cNvSpPr>
            <a:spLocks noGrp="1"/>
          </p:cNvSpPr>
          <p:nvPr>
            <p:ph type="sldNum" sz="quarter" idx="12"/>
          </p:nvPr>
        </p:nvSpPr>
        <p:spPr/>
        <p:txBody>
          <a:bodyPr>
            <a:normAutofit/>
          </a:bodyPr>
          <a:lstStyle/>
          <a:p>
            <a:fld id="{4FAB73BC-B049-4115-A692-8D63A059BFB8}" type="slidenum">
              <a:rPr lang="en-US" smtClean="0"/>
              <a:t>45</a:t>
            </a:fld>
            <a:endParaRPr lang="en-US" dirty="0"/>
          </a:p>
        </p:txBody>
      </p:sp>
      <p:cxnSp>
        <p:nvCxnSpPr>
          <p:cNvPr id="22" name="Straight Connector 21"/>
          <p:cNvCxnSpPr/>
          <p:nvPr/>
        </p:nvCxnSpPr>
        <p:spPr>
          <a:xfrm>
            <a:off x="5174185" y="2645503"/>
            <a:ext cx="15459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flipH="1">
            <a:off x="5128466" y="4554397"/>
            <a:ext cx="45719" cy="1395663"/>
          </a:xfrm>
          <a:prstGeom prst="rect">
            <a:avLst/>
          </a:prstGeom>
          <a:solidFill>
            <a:srgbClr val="F79646">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586695" y="4675105"/>
            <a:ext cx="550015" cy="12245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559767" y="4687513"/>
            <a:ext cx="550015" cy="12245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481D221A-75BA-8647-BFA8-D8446822C09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55781" y1="8713" x2="48906" y2="3762"/>
                        <a14:foregroundMark x1="92656" y1="92673" x2="81250" y2="72871"/>
                        <a14:foregroundMark x1="75000" y1="76634" x2="74375" y2="69505"/>
                        <a14:foregroundMark x1="29219" y1="75050" x2="25625" y2="78416"/>
                        <a14:foregroundMark x1="21250" y1="76832" x2="14063" y2="83762"/>
                        <a14:foregroundMark x1="21406" y1="88515" x2="15000" y2="74653"/>
                        <a14:foregroundMark x1="10625" y1="92673" x2="8438" y2="77624"/>
                        <a14:foregroundMark x1="45469" y1="90693" x2="45469" y2="83960"/>
                        <a14:foregroundMark x1="48281" y1="90099" x2="48281" y2="83762"/>
                        <a14:foregroundMark x1="46563" y1="31485" x2="46719" y2="25941"/>
                        <a14:foregroundMark x1="50938" y1="31287" x2="51406" y2="24554"/>
                        <a14:backgroundMark x1="48125" y1="396" x2="55469" y2="396"/>
                      </a14:backgroundRemoval>
                    </a14:imgEffect>
                  </a14:imgLayer>
                </a14:imgProps>
              </a:ext>
              <a:ext uri="{28A0092B-C50C-407E-A947-70E740481C1C}">
                <a14:useLocalDpi xmlns:a14="http://schemas.microsoft.com/office/drawing/2010/main"/>
              </a:ext>
            </a:extLst>
          </a:blip>
          <a:srcRect l="38129" t="-5969" r="41672" b="70488"/>
          <a:stretch/>
        </p:blipFill>
        <p:spPr>
          <a:xfrm>
            <a:off x="2290480" y="2764594"/>
            <a:ext cx="769521" cy="1066623"/>
          </a:xfrm>
          <a:prstGeom prst="rect">
            <a:avLst/>
          </a:prstGeom>
        </p:spPr>
      </p:pic>
    </p:spTree>
    <p:extLst>
      <p:ext uri="{BB962C8B-B14F-4D97-AF65-F5344CB8AC3E}">
        <p14:creationId xmlns:p14="http://schemas.microsoft.com/office/powerpoint/2010/main" val="299657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2.77778E-6 -1.97531E-6 L 0.22847 -0.08765 L 0.45243 -0.025 " pathEditMode="relative" rAng="0" ptsTypes="AAA">
                                      <p:cBhvr>
                                        <p:cTn id="6" dur="1150" fill="hold"/>
                                        <p:tgtEl>
                                          <p:spTgt spid="11"/>
                                        </p:tgtEl>
                                        <p:attrNameLst>
                                          <p:attrName>ppt_x</p:attrName>
                                          <p:attrName>ppt_y</p:attrName>
                                        </p:attrNameLst>
                                      </p:cBhvr>
                                      <p:rCtr x="22622" y="-4383"/>
                                    </p:animMotion>
                                  </p:childTnLst>
                                </p:cTn>
                              </p:par>
                              <p:par>
                                <p:cTn id="7" presetID="0" presetClass="path" presetSubtype="0" fill="hold" nodeType="withEffect">
                                  <p:stCondLst>
                                    <p:cond delay="0"/>
                                  </p:stCondLst>
                                  <p:childTnLst>
                                    <p:animMotion origin="layout" path="M -0.00261 0.02932 L 0.45243 0.02377 " pathEditMode="relative" rAng="0" ptsTypes="AA">
                                      <p:cBhvr>
                                        <p:cTn id="8" dur="1000" fill="hold"/>
                                        <p:tgtEl>
                                          <p:spTgt spid="13"/>
                                        </p:tgtEl>
                                        <p:attrNameLst>
                                          <p:attrName>ppt_x</p:attrName>
                                          <p:attrName>ppt_y</p:attrName>
                                        </p:attrNameLst>
                                      </p:cBhvr>
                                      <p:rCtr x="22743" y="-278"/>
                                    </p:animMotion>
                                  </p:childTnLst>
                                </p:cTn>
                              </p:par>
                            </p:childTnLst>
                          </p:cTn>
                        </p:par>
                        <p:par>
                          <p:cTn id="9" fill="hold">
                            <p:stCondLst>
                              <p:cond delay="1150"/>
                            </p:stCondLst>
                            <p:childTnLst>
                              <p:par>
                                <p:cTn id="10" presetID="1" presetClass="entr" presetSubtype="0" fill="hold" nodeType="afterEffect">
                                  <p:stCondLst>
                                    <p:cond delay="20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FF5C-E020-704F-99E1-8A91974FD088}"/>
              </a:ext>
            </a:extLst>
          </p:cNvPr>
          <p:cNvSpPr>
            <a:spLocks noGrp="1"/>
          </p:cNvSpPr>
          <p:nvPr>
            <p:ph type="title"/>
          </p:nvPr>
        </p:nvSpPr>
        <p:spPr/>
        <p:txBody>
          <a:bodyPr>
            <a:normAutofit fontScale="90000"/>
          </a:bodyPr>
          <a:lstStyle/>
          <a:p>
            <a:r>
              <a:rPr lang="en-US" dirty="0"/>
              <a:t>Why RF, why ultra wideband, </a:t>
            </a:r>
            <a:r>
              <a:rPr lang="en-US" u="sng" dirty="0"/>
              <a:t>why backscatter</a:t>
            </a:r>
            <a:r>
              <a:rPr lang="en-US" dirty="0"/>
              <a:t> for ubiquitous localization?</a:t>
            </a:r>
            <a:endParaRPr lang="en-US" dirty="0">
              <a:latin typeface="Seravek" panose="020B0503040000020004" pitchFamily="34" charset="0"/>
            </a:endParaRPr>
          </a:p>
        </p:txBody>
      </p:sp>
      <p:sp>
        <p:nvSpPr>
          <p:cNvPr id="3" name="Content Placeholder 2">
            <a:extLst>
              <a:ext uri="{FF2B5EF4-FFF2-40B4-BE49-F238E27FC236}">
                <a16:creationId xmlns:a16="http://schemas.microsoft.com/office/drawing/2014/main" id="{6A384AF6-2D8D-7F40-8AE7-0005D60E7DF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3D9FF0F-401F-0A41-86ED-128307D779FC}"/>
              </a:ext>
            </a:extLst>
          </p:cNvPr>
          <p:cNvSpPr>
            <a:spLocks noGrp="1"/>
          </p:cNvSpPr>
          <p:nvPr>
            <p:ph type="sldNum" sz="quarter" idx="12"/>
          </p:nvPr>
        </p:nvSpPr>
        <p:spPr/>
        <p:txBody>
          <a:bodyPr/>
          <a:lstStyle/>
          <a:p>
            <a:fld id="{434A358D-2637-E146-A3BD-05BD470B507B}" type="slidenum">
              <a:rPr lang="en-US" smtClean="0"/>
              <a:t>46</a:t>
            </a:fld>
            <a:endParaRPr lang="en-US" dirty="0"/>
          </a:p>
        </p:txBody>
      </p:sp>
      <p:pic>
        <p:nvPicPr>
          <p:cNvPr id="8" name="Picture 7">
            <a:extLst>
              <a:ext uri="{FF2B5EF4-FFF2-40B4-BE49-F238E27FC236}">
                <a16:creationId xmlns:a16="http://schemas.microsoft.com/office/drawing/2014/main" id="{3208F98E-9FBA-2B49-8044-9EE6B82B4F2A}"/>
              </a:ext>
            </a:extLst>
          </p:cNvPr>
          <p:cNvPicPr>
            <a:picLocks noChangeAspect="1"/>
          </p:cNvPicPr>
          <p:nvPr/>
        </p:nvPicPr>
        <p:blipFill>
          <a:blip r:embed="rId2"/>
          <a:stretch>
            <a:fillRect/>
          </a:stretch>
        </p:blipFill>
        <p:spPr>
          <a:xfrm>
            <a:off x="1960265" y="2068241"/>
            <a:ext cx="8271471" cy="3241523"/>
          </a:xfrm>
          <a:prstGeom prst="rect">
            <a:avLst/>
          </a:prstGeom>
        </p:spPr>
      </p:pic>
      <p:sp>
        <p:nvSpPr>
          <p:cNvPr id="9" name="Rectangle 8">
            <a:extLst>
              <a:ext uri="{FF2B5EF4-FFF2-40B4-BE49-F238E27FC236}">
                <a16:creationId xmlns:a16="http://schemas.microsoft.com/office/drawing/2014/main" id="{EF37465F-F17C-234B-9E40-E52E5330A6DC}"/>
              </a:ext>
            </a:extLst>
          </p:cNvPr>
          <p:cNvSpPr/>
          <p:nvPr/>
        </p:nvSpPr>
        <p:spPr>
          <a:xfrm>
            <a:off x="1782916" y="2176207"/>
            <a:ext cx="2163097" cy="27137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Sender</a:t>
            </a:r>
          </a:p>
          <a:p>
            <a:pPr algn="ctr"/>
            <a:r>
              <a:rPr lang="en-US" sz="2400" dirty="0"/>
              <a:t>(</a:t>
            </a:r>
            <a:r>
              <a:rPr lang="en-US" sz="2400" dirty="0" err="1"/>
              <a:t>mW</a:t>
            </a:r>
            <a:r>
              <a:rPr lang="en-US" sz="2400" dirty="0"/>
              <a:t> - W)</a:t>
            </a:r>
          </a:p>
        </p:txBody>
      </p:sp>
      <p:sp>
        <p:nvSpPr>
          <p:cNvPr id="10" name="Rectangle 9">
            <a:extLst>
              <a:ext uri="{FF2B5EF4-FFF2-40B4-BE49-F238E27FC236}">
                <a16:creationId xmlns:a16="http://schemas.microsoft.com/office/drawing/2014/main" id="{2BEDA504-03E0-5D40-8394-FF9DECD06F4B}"/>
              </a:ext>
            </a:extLst>
          </p:cNvPr>
          <p:cNvSpPr/>
          <p:nvPr/>
        </p:nvSpPr>
        <p:spPr>
          <a:xfrm>
            <a:off x="8245988" y="2170705"/>
            <a:ext cx="2163097" cy="27137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Receiver</a:t>
            </a:r>
          </a:p>
          <a:p>
            <a:pPr algn="ctr"/>
            <a:r>
              <a:rPr lang="en-US" sz="2400" dirty="0"/>
              <a:t>(</a:t>
            </a:r>
            <a:r>
              <a:rPr lang="en-US" sz="2400" dirty="0" err="1"/>
              <a:t>mW</a:t>
            </a:r>
            <a:r>
              <a:rPr lang="en-US" sz="2400" dirty="0"/>
              <a:t> - W)</a:t>
            </a:r>
          </a:p>
        </p:txBody>
      </p:sp>
      <p:sp>
        <p:nvSpPr>
          <p:cNvPr id="11" name="Rectangle 10">
            <a:extLst>
              <a:ext uri="{FF2B5EF4-FFF2-40B4-BE49-F238E27FC236}">
                <a16:creationId xmlns:a16="http://schemas.microsoft.com/office/drawing/2014/main" id="{9DBDA3C9-5E06-C54D-BB16-18DD473E0EEE}"/>
              </a:ext>
            </a:extLst>
          </p:cNvPr>
          <p:cNvSpPr/>
          <p:nvPr/>
        </p:nvSpPr>
        <p:spPr>
          <a:xfrm>
            <a:off x="5119328" y="2778625"/>
            <a:ext cx="2163097" cy="27137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Reflector</a:t>
            </a:r>
          </a:p>
          <a:p>
            <a:pPr algn="ctr"/>
            <a:r>
              <a:rPr lang="en-US" sz="2400" dirty="0"/>
              <a:t>(</a:t>
            </a:r>
            <a:r>
              <a:rPr lang="en-US" sz="2400" dirty="0" err="1"/>
              <a:t>nW</a:t>
            </a:r>
            <a:r>
              <a:rPr lang="en-US" sz="2400" dirty="0"/>
              <a:t>)</a:t>
            </a:r>
          </a:p>
        </p:txBody>
      </p:sp>
      <p:pic>
        <p:nvPicPr>
          <p:cNvPr id="12" name="Picture 11">
            <a:extLst>
              <a:ext uri="{FF2B5EF4-FFF2-40B4-BE49-F238E27FC236}">
                <a16:creationId xmlns:a16="http://schemas.microsoft.com/office/drawing/2014/main" id="{26276377-2AA0-8F43-AB15-883FD82083B3}"/>
              </a:ext>
            </a:extLst>
          </p:cNvPr>
          <p:cNvPicPr>
            <a:picLocks noChangeAspect="1"/>
          </p:cNvPicPr>
          <p:nvPr/>
        </p:nvPicPr>
        <p:blipFill>
          <a:blip r:embed="rId3"/>
          <a:stretch>
            <a:fillRect/>
          </a:stretch>
        </p:blipFill>
        <p:spPr>
          <a:xfrm>
            <a:off x="5371329" y="4653812"/>
            <a:ext cx="1665169" cy="461189"/>
          </a:xfrm>
          <a:prstGeom prst="rect">
            <a:avLst/>
          </a:prstGeom>
        </p:spPr>
      </p:pic>
      <p:pic>
        <p:nvPicPr>
          <p:cNvPr id="5" name="Picture 4">
            <a:extLst>
              <a:ext uri="{FF2B5EF4-FFF2-40B4-BE49-F238E27FC236}">
                <a16:creationId xmlns:a16="http://schemas.microsoft.com/office/drawing/2014/main" id="{AC2AA984-C1FC-D34F-9F4F-1B320CE2339F}"/>
              </a:ext>
            </a:extLst>
          </p:cNvPr>
          <p:cNvPicPr>
            <a:picLocks noChangeAspect="1"/>
          </p:cNvPicPr>
          <p:nvPr/>
        </p:nvPicPr>
        <p:blipFill>
          <a:blip r:embed="rId4"/>
          <a:stretch>
            <a:fillRect/>
          </a:stretch>
        </p:blipFill>
        <p:spPr>
          <a:xfrm>
            <a:off x="3979246" y="5224275"/>
            <a:ext cx="4233505" cy="1591744"/>
          </a:xfrm>
          <a:prstGeom prst="rect">
            <a:avLst/>
          </a:prstGeom>
          <a:ln w="25400">
            <a:solidFill>
              <a:schemeClr val="tx1"/>
            </a:solidFill>
          </a:ln>
        </p:spPr>
      </p:pic>
    </p:spTree>
    <p:extLst>
      <p:ext uri="{BB962C8B-B14F-4D97-AF65-F5344CB8AC3E}">
        <p14:creationId xmlns:p14="http://schemas.microsoft.com/office/powerpoint/2010/main" val="20997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1DA9-DD34-C546-BA71-FACF8D4B2A9A}"/>
              </a:ext>
            </a:extLst>
          </p:cNvPr>
          <p:cNvSpPr>
            <a:spLocks noGrp="1"/>
          </p:cNvSpPr>
          <p:nvPr>
            <p:ph type="title"/>
          </p:nvPr>
        </p:nvSpPr>
        <p:spPr/>
        <p:txBody>
          <a:bodyPr>
            <a:normAutofit fontScale="90000"/>
          </a:bodyPr>
          <a:lstStyle/>
          <a:p>
            <a:r>
              <a:rPr lang="en-US" dirty="0"/>
              <a:t>There is a new tradeoff to introduce to enable wide-area ultra-low power, high-quality localization</a:t>
            </a:r>
          </a:p>
        </p:txBody>
      </p:sp>
      <p:sp>
        <p:nvSpPr>
          <p:cNvPr id="3" name="Content Placeholder 2">
            <a:extLst>
              <a:ext uri="{FF2B5EF4-FFF2-40B4-BE49-F238E27FC236}">
                <a16:creationId xmlns:a16="http://schemas.microsoft.com/office/drawing/2014/main" id="{444A8D36-7987-6645-AE21-22D31BED9D33}"/>
              </a:ext>
            </a:extLst>
          </p:cNvPr>
          <p:cNvSpPr>
            <a:spLocks noGrp="1"/>
          </p:cNvSpPr>
          <p:nvPr>
            <p:ph idx="1"/>
          </p:nvPr>
        </p:nvSpPr>
        <p:spPr>
          <a:xfrm>
            <a:off x="1900902" y="1600201"/>
            <a:ext cx="9681497" cy="4525963"/>
          </a:xfrm>
        </p:spPr>
        <p:txBody>
          <a:bodyPr/>
          <a:lstStyle/>
          <a:p>
            <a:r>
              <a:rPr lang="en-US" dirty="0"/>
              <a:t>Covers areas 30m+</a:t>
            </a:r>
          </a:p>
          <a:p>
            <a:pPr lvl="1"/>
            <a:r>
              <a:rPr lang="en-US" dirty="0"/>
              <a:t>“through walls”</a:t>
            </a:r>
          </a:p>
          <a:p>
            <a:r>
              <a:rPr lang="en-US" dirty="0"/>
              <a:t>Decimeter accurate</a:t>
            </a:r>
          </a:p>
          <a:p>
            <a:r>
              <a:rPr lang="en-US" dirty="0"/>
              <a:t>&lt;1 µW tag</a:t>
            </a:r>
          </a:p>
          <a:p>
            <a:pPr lvl="1"/>
            <a:r>
              <a:rPr lang="en-US" dirty="0"/>
              <a:t>(COTS, can do order of magnitude or more better with VLSI)</a:t>
            </a:r>
          </a:p>
          <a:p>
            <a:r>
              <a:rPr lang="en-US" dirty="0"/>
              <a:t>(Nearly) unlimited number of concurrent tags</a:t>
            </a:r>
          </a:p>
          <a:p>
            <a:r>
              <a:rPr lang="en-US" b="1" dirty="0">
                <a:solidFill>
                  <a:schemeClr val="accent2"/>
                </a:solidFill>
              </a:rPr>
              <a:t>1-15+ minutes per location fix</a:t>
            </a:r>
          </a:p>
          <a:p>
            <a:pPr lvl="1"/>
            <a:r>
              <a:rPr lang="en-US" b="1" dirty="0">
                <a:solidFill>
                  <a:schemeClr val="accent2"/>
                </a:solidFill>
              </a:rPr>
              <a:t>A latency/energy tradeoff for localization</a:t>
            </a:r>
          </a:p>
        </p:txBody>
      </p:sp>
      <p:sp>
        <p:nvSpPr>
          <p:cNvPr id="4" name="Slide Number Placeholder 3">
            <a:extLst>
              <a:ext uri="{FF2B5EF4-FFF2-40B4-BE49-F238E27FC236}">
                <a16:creationId xmlns:a16="http://schemas.microsoft.com/office/drawing/2014/main" id="{7F6DF815-42A6-A047-B277-BCA70C36AE71}"/>
              </a:ext>
            </a:extLst>
          </p:cNvPr>
          <p:cNvSpPr>
            <a:spLocks noGrp="1"/>
          </p:cNvSpPr>
          <p:nvPr>
            <p:ph type="sldNum" sz="quarter" idx="12"/>
          </p:nvPr>
        </p:nvSpPr>
        <p:spPr/>
        <p:txBody>
          <a:bodyPr/>
          <a:lstStyle/>
          <a:p>
            <a:fld id="{434A358D-2637-E146-A3BD-05BD470B507B}" type="slidenum">
              <a:rPr lang="en-US" smtClean="0"/>
              <a:t>47</a:t>
            </a:fld>
            <a:endParaRPr lang="en-US"/>
          </a:p>
        </p:txBody>
      </p:sp>
      <p:pic>
        <p:nvPicPr>
          <p:cNvPr id="5" name="Picture 4">
            <a:extLst>
              <a:ext uri="{FF2B5EF4-FFF2-40B4-BE49-F238E27FC236}">
                <a16:creationId xmlns:a16="http://schemas.microsoft.com/office/drawing/2014/main" id="{BE116054-EE14-C847-876C-806FC945F375}"/>
              </a:ext>
            </a:extLst>
          </p:cNvPr>
          <p:cNvPicPr>
            <a:picLocks noChangeAspect="1"/>
          </p:cNvPicPr>
          <p:nvPr/>
        </p:nvPicPr>
        <p:blipFill>
          <a:blip r:embed="rId2"/>
          <a:stretch>
            <a:fillRect/>
          </a:stretch>
        </p:blipFill>
        <p:spPr>
          <a:xfrm rot="5400000">
            <a:off x="-642144" y="2704353"/>
            <a:ext cx="3631717" cy="1005851"/>
          </a:xfrm>
          <a:prstGeom prst="rect">
            <a:avLst/>
          </a:prstGeom>
        </p:spPr>
      </p:pic>
      <p:pic>
        <p:nvPicPr>
          <p:cNvPr id="6" name="Picture 4" descr="Image result for penny">
            <a:extLst>
              <a:ext uri="{FF2B5EF4-FFF2-40B4-BE49-F238E27FC236}">
                <a16:creationId xmlns:a16="http://schemas.microsoft.com/office/drawing/2014/main" id="{6BEFCC0E-92F2-EB45-92B9-5B6055AF8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049356"/>
            <a:ext cx="1004211" cy="10042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9323FB-B4CE-7E4C-A3B0-91E19BD385FF}"/>
              </a:ext>
            </a:extLst>
          </p:cNvPr>
          <p:cNvSpPr txBox="1"/>
          <p:nvPr/>
        </p:nvSpPr>
        <p:spPr>
          <a:xfrm>
            <a:off x="1" y="6119336"/>
            <a:ext cx="10788503" cy="707694"/>
          </a:xfrm>
          <a:prstGeom prst="rect">
            <a:avLst/>
          </a:prstGeom>
          <a:solidFill>
            <a:schemeClr val="bg1">
              <a:alpha val="85000"/>
            </a:schemeClr>
          </a:solidFill>
        </p:spPr>
        <p:txBody>
          <a:bodyPr wrap="square" rtlCol="0">
            <a:spAutoFit/>
          </a:bodyPr>
          <a:lstStyle/>
          <a:p>
            <a:r>
              <a:rPr lang="en-US" sz="1333" dirty="0" err="1">
                <a:latin typeface="Seravek Light"/>
                <a:cs typeface="Seravek Light"/>
              </a:rPr>
              <a:t>Slocalization</a:t>
            </a:r>
            <a:r>
              <a:rPr lang="en-US" sz="1333" dirty="0">
                <a:latin typeface="Seravek Light"/>
                <a:cs typeface="Seravek Light"/>
              </a:rPr>
              <a:t>: Sub-</a:t>
            </a:r>
            <a:r>
              <a:rPr lang="el-GR" sz="1333" dirty="0">
                <a:latin typeface="Seravek Light"/>
                <a:cs typeface="Seravek Light"/>
              </a:rPr>
              <a:t>μ</a:t>
            </a:r>
            <a:r>
              <a:rPr lang="en-US" sz="1333" dirty="0">
                <a:latin typeface="Seravek Light"/>
                <a:cs typeface="Seravek Light"/>
              </a:rPr>
              <a:t>W Ultra Wideband Backscatter Localization </a:t>
            </a:r>
            <a:br>
              <a:rPr lang="en-US" sz="1333" dirty="0">
                <a:latin typeface="Seravek Light"/>
                <a:cs typeface="Seravek Light"/>
              </a:rPr>
            </a:br>
            <a:r>
              <a:rPr lang="en-US" sz="1333" b="1" dirty="0">
                <a:latin typeface="Seravek Light"/>
                <a:cs typeface="Seravek Light"/>
              </a:rPr>
              <a:t>Pat </a:t>
            </a:r>
            <a:r>
              <a:rPr lang="en-US" sz="1333" b="1" dirty="0" err="1">
                <a:latin typeface="Seravek Light"/>
                <a:cs typeface="Seravek Light"/>
              </a:rPr>
              <a:t>Pannuto</a:t>
            </a:r>
            <a:r>
              <a:rPr lang="en-US" sz="1333" dirty="0">
                <a:latin typeface="Seravek Light"/>
                <a:cs typeface="Seravek Light"/>
              </a:rPr>
              <a:t>, </a:t>
            </a:r>
            <a:r>
              <a:rPr lang="en-US" sz="1333" dirty="0" err="1">
                <a:latin typeface="Seravek Light"/>
                <a:cs typeface="Seravek Light"/>
              </a:rPr>
              <a:t>Kempke</a:t>
            </a:r>
            <a:r>
              <a:rPr lang="en-US" sz="1333" dirty="0">
                <a:latin typeface="Seravek Light"/>
                <a:cs typeface="Seravek Light"/>
              </a:rPr>
              <a:t>, Benjamin, and Prabal Dutta</a:t>
            </a:r>
            <a:br>
              <a:rPr lang="en-US" sz="1333" dirty="0">
                <a:latin typeface="Seravek Light"/>
                <a:cs typeface="Seravek Light"/>
              </a:rPr>
            </a:br>
            <a:r>
              <a:rPr lang="en-US" sz="1333" dirty="0">
                <a:latin typeface="Seravek Light"/>
                <a:cs typeface="Seravek Light"/>
              </a:rPr>
              <a:t>Proceedings of the 17th ACM/IEEE International Conference on Information Processing in Sensor Networks (IPSN’18). </a:t>
            </a:r>
            <a:r>
              <a:rPr lang="en-US" sz="1333" b="1" dirty="0">
                <a:latin typeface="Seravek Light"/>
                <a:cs typeface="Seravek Light"/>
              </a:rPr>
              <a:t>Best Paper Finalist.</a:t>
            </a:r>
            <a:endParaRPr lang="en-US" sz="1333" dirty="0">
              <a:latin typeface="Seravek Light"/>
              <a:cs typeface="Seravek Light"/>
            </a:endParaRPr>
          </a:p>
        </p:txBody>
      </p:sp>
      <p:sp>
        <p:nvSpPr>
          <p:cNvPr id="8" name="Action Button: Information 7">
            <a:hlinkClick r:id="" action="ppaction://noaction" highlightClick="1"/>
            <a:extLst>
              <a:ext uri="{FF2B5EF4-FFF2-40B4-BE49-F238E27FC236}">
                <a16:creationId xmlns:a16="http://schemas.microsoft.com/office/drawing/2014/main" id="{E08A06AE-7885-6A43-9A5A-2173AD99BE31}"/>
              </a:ext>
            </a:extLst>
          </p:cNvPr>
          <p:cNvSpPr/>
          <p:nvPr/>
        </p:nvSpPr>
        <p:spPr>
          <a:xfrm>
            <a:off x="10942101" y="6435232"/>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1111432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2747-CF09-7441-BA62-0053507A1D38}"/>
              </a:ext>
            </a:extLst>
          </p:cNvPr>
          <p:cNvSpPr>
            <a:spLocks noGrp="1"/>
          </p:cNvSpPr>
          <p:nvPr>
            <p:ph type="title"/>
          </p:nvPr>
        </p:nvSpPr>
        <p:spPr/>
        <p:txBody>
          <a:bodyPr>
            <a:normAutofit fontScale="90000"/>
          </a:bodyPr>
          <a:lstStyle/>
          <a:p>
            <a:r>
              <a:rPr lang="en-US" dirty="0"/>
              <a:t>UWB Backscatter is passive reflection of a lot less energy than traditional communications</a:t>
            </a:r>
          </a:p>
        </p:txBody>
      </p:sp>
      <p:sp>
        <p:nvSpPr>
          <p:cNvPr id="4" name="Slide Number Placeholder 3">
            <a:extLst>
              <a:ext uri="{FF2B5EF4-FFF2-40B4-BE49-F238E27FC236}">
                <a16:creationId xmlns:a16="http://schemas.microsoft.com/office/drawing/2014/main" id="{977D75CF-D68B-B244-963A-C18B4A51B996}"/>
              </a:ext>
            </a:extLst>
          </p:cNvPr>
          <p:cNvSpPr>
            <a:spLocks noGrp="1"/>
          </p:cNvSpPr>
          <p:nvPr>
            <p:ph type="sldNum" sz="quarter" idx="12"/>
          </p:nvPr>
        </p:nvSpPr>
        <p:spPr/>
        <p:txBody>
          <a:bodyPr/>
          <a:lstStyle/>
          <a:p>
            <a:fld id="{434A358D-2637-E146-A3BD-05BD470B507B}" type="slidenum">
              <a:rPr lang="en-US" smtClean="0"/>
              <a:t>48</a:t>
            </a:fld>
            <a:endParaRPr lang="en-US"/>
          </a:p>
        </p:txBody>
      </p:sp>
      <p:pic>
        <p:nvPicPr>
          <p:cNvPr id="12" name="Picture 11">
            <a:extLst>
              <a:ext uri="{FF2B5EF4-FFF2-40B4-BE49-F238E27FC236}">
                <a16:creationId xmlns:a16="http://schemas.microsoft.com/office/drawing/2014/main" id="{EBD8BC93-7908-3349-9FDE-271857CF74B1}"/>
              </a:ext>
            </a:extLst>
          </p:cNvPr>
          <p:cNvPicPr>
            <a:picLocks noChangeAspect="1"/>
          </p:cNvPicPr>
          <p:nvPr/>
        </p:nvPicPr>
        <p:blipFill>
          <a:blip r:embed="rId3"/>
          <a:stretch>
            <a:fillRect/>
          </a:stretch>
        </p:blipFill>
        <p:spPr>
          <a:xfrm>
            <a:off x="1888067" y="2165004"/>
            <a:ext cx="8415867" cy="2726267"/>
          </a:xfrm>
          <a:prstGeom prst="rect">
            <a:avLst/>
          </a:prstGeom>
        </p:spPr>
      </p:pic>
      <p:sp>
        <p:nvSpPr>
          <p:cNvPr id="13" name="TextBox 12">
            <a:extLst>
              <a:ext uri="{FF2B5EF4-FFF2-40B4-BE49-F238E27FC236}">
                <a16:creationId xmlns:a16="http://schemas.microsoft.com/office/drawing/2014/main" id="{2434FFA4-8344-C74B-855F-EE173B17DF61}"/>
              </a:ext>
            </a:extLst>
          </p:cNvPr>
          <p:cNvSpPr txBox="1"/>
          <p:nvPr/>
        </p:nvSpPr>
        <p:spPr>
          <a:xfrm>
            <a:off x="3580190"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4" name="TextBox 13">
            <a:extLst>
              <a:ext uri="{FF2B5EF4-FFF2-40B4-BE49-F238E27FC236}">
                <a16:creationId xmlns:a16="http://schemas.microsoft.com/office/drawing/2014/main" id="{E9D6B27D-A184-8243-A3EF-E7288E264E17}"/>
              </a:ext>
            </a:extLst>
          </p:cNvPr>
          <p:cNvSpPr txBox="1"/>
          <p:nvPr/>
        </p:nvSpPr>
        <p:spPr>
          <a:xfrm>
            <a:off x="7751861"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5" name="TextBox 14">
            <a:extLst>
              <a:ext uri="{FF2B5EF4-FFF2-40B4-BE49-F238E27FC236}">
                <a16:creationId xmlns:a16="http://schemas.microsoft.com/office/drawing/2014/main" id="{91770B97-E61E-D043-89C9-8B916051B4A4}"/>
              </a:ext>
            </a:extLst>
          </p:cNvPr>
          <p:cNvSpPr txBox="1"/>
          <p:nvPr/>
        </p:nvSpPr>
        <p:spPr>
          <a:xfrm>
            <a:off x="394259" y="3830934"/>
            <a:ext cx="1920719" cy="584775"/>
          </a:xfrm>
          <a:prstGeom prst="rect">
            <a:avLst/>
          </a:prstGeom>
          <a:solidFill>
            <a:schemeClr val="bg1"/>
          </a:solidFill>
        </p:spPr>
        <p:txBody>
          <a:bodyPr wrap="none" rtlCol="0">
            <a:spAutoFit/>
          </a:bodyPr>
          <a:lstStyle/>
          <a:p>
            <a:r>
              <a:rPr lang="en-US" sz="3200" b="1" dirty="0">
                <a:solidFill>
                  <a:schemeClr val="accent6"/>
                </a:solidFill>
                <a:latin typeface="Seravek Light"/>
                <a:cs typeface="Seravek Light"/>
              </a:rPr>
              <a:t>-41.3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6" name="TextBox 15">
            <a:extLst>
              <a:ext uri="{FF2B5EF4-FFF2-40B4-BE49-F238E27FC236}">
                <a16:creationId xmlns:a16="http://schemas.microsoft.com/office/drawing/2014/main" id="{715562E5-B275-F94C-8F6B-8265C9F2DC46}"/>
              </a:ext>
            </a:extLst>
          </p:cNvPr>
          <p:cNvSpPr txBox="1"/>
          <p:nvPr/>
        </p:nvSpPr>
        <p:spPr>
          <a:xfrm>
            <a:off x="4220444" y="2028850"/>
            <a:ext cx="1811714" cy="584775"/>
          </a:xfrm>
          <a:prstGeom prst="rect">
            <a:avLst/>
          </a:prstGeom>
          <a:noFill/>
        </p:spPr>
        <p:txBody>
          <a:bodyPr wrap="none" rtlCol="0">
            <a:spAutoFit/>
          </a:bodyPr>
          <a:lstStyle/>
          <a:p>
            <a:r>
              <a:rPr lang="en-US" sz="3200" b="1" dirty="0">
                <a:solidFill>
                  <a:schemeClr val="accent6"/>
                </a:solidFill>
                <a:latin typeface="Seravek Light"/>
                <a:cs typeface="Seravek Light"/>
              </a:rPr>
              <a:t>-100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7" name="TextBox 16">
            <a:extLst>
              <a:ext uri="{FF2B5EF4-FFF2-40B4-BE49-F238E27FC236}">
                <a16:creationId xmlns:a16="http://schemas.microsoft.com/office/drawing/2014/main" id="{166F1B92-1DBF-B842-8147-6F16618674CF}"/>
              </a:ext>
            </a:extLst>
          </p:cNvPr>
          <p:cNvSpPr txBox="1"/>
          <p:nvPr/>
        </p:nvSpPr>
        <p:spPr>
          <a:xfrm>
            <a:off x="6551872" y="2028850"/>
            <a:ext cx="1811714" cy="584775"/>
          </a:xfrm>
          <a:prstGeom prst="rect">
            <a:avLst/>
          </a:prstGeom>
          <a:noFill/>
        </p:spPr>
        <p:txBody>
          <a:bodyPr wrap="none" rtlCol="0">
            <a:spAutoFit/>
          </a:bodyPr>
          <a:lstStyle/>
          <a:p>
            <a:r>
              <a:rPr lang="en-US" sz="3200" b="1" dirty="0">
                <a:solidFill>
                  <a:schemeClr val="accent6"/>
                </a:solidFill>
                <a:latin typeface="Seravek Light"/>
                <a:cs typeface="Seravek Light"/>
              </a:rPr>
              <a:t>-101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8" name="TextBox 17">
            <a:extLst>
              <a:ext uri="{FF2B5EF4-FFF2-40B4-BE49-F238E27FC236}">
                <a16:creationId xmlns:a16="http://schemas.microsoft.com/office/drawing/2014/main" id="{12F0E31E-D425-3841-8894-AAE4F5721D4F}"/>
              </a:ext>
            </a:extLst>
          </p:cNvPr>
          <p:cNvSpPr txBox="1"/>
          <p:nvPr/>
        </p:nvSpPr>
        <p:spPr>
          <a:xfrm>
            <a:off x="9926984" y="3909145"/>
            <a:ext cx="1811714" cy="584775"/>
          </a:xfrm>
          <a:prstGeom prst="rect">
            <a:avLst/>
          </a:prstGeom>
          <a:solidFill>
            <a:schemeClr val="bg1"/>
          </a:solidFill>
        </p:spPr>
        <p:txBody>
          <a:bodyPr wrap="none" rtlCol="0">
            <a:spAutoFit/>
          </a:bodyPr>
          <a:lstStyle/>
          <a:p>
            <a:r>
              <a:rPr lang="en-US" sz="3200" b="1" dirty="0">
                <a:solidFill>
                  <a:schemeClr val="accent6"/>
                </a:solidFill>
                <a:latin typeface="Seravek Light"/>
                <a:cs typeface="Seravek Light"/>
              </a:rPr>
              <a:t>-159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9" name="TextBox 18">
            <a:extLst>
              <a:ext uri="{FF2B5EF4-FFF2-40B4-BE49-F238E27FC236}">
                <a16:creationId xmlns:a16="http://schemas.microsoft.com/office/drawing/2014/main" id="{49AF080F-5DBF-194C-98CB-FBA72D8ED29D}"/>
              </a:ext>
            </a:extLst>
          </p:cNvPr>
          <p:cNvSpPr txBox="1"/>
          <p:nvPr/>
        </p:nvSpPr>
        <p:spPr>
          <a:xfrm>
            <a:off x="902347" y="5278679"/>
            <a:ext cx="1478290"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36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0" name="TextBox 19">
            <a:extLst>
              <a:ext uri="{FF2B5EF4-FFF2-40B4-BE49-F238E27FC236}">
                <a16:creationId xmlns:a16="http://schemas.microsoft.com/office/drawing/2014/main" id="{EAE66034-97AD-8F46-BFA4-08F21B10D846}"/>
              </a:ext>
            </a:extLst>
          </p:cNvPr>
          <p:cNvSpPr txBox="1"/>
          <p:nvPr/>
        </p:nvSpPr>
        <p:spPr>
          <a:xfrm>
            <a:off x="10006023" y="5278678"/>
            <a:ext cx="1603324"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-56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1" name="TextBox 20">
            <a:extLst>
              <a:ext uri="{FF2B5EF4-FFF2-40B4-BE49-F238E27FC236}">
                <a16:creationId xmlns:a16="http://schemas.microsoft.com/office/drawing/2014/main" id="{E8B39494-26BB-7B49-9395-762E13968323}"/>
              </a:ext>
            </a:extLst>
          </p:cNvPr>
          <p:cNvSpPr txBox="1"/>
          <p:nvPr/>
        </p:nvSpPr>
        <p:spPr>
          <a:xfrm>
            <a:off x="4310828" y="7075979"/>
            <a:ext cx="1712328"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-9.5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2" name="TextBox 21">
            <a:extLst>
              <a:ext uri="{FF2B5EF4-FFF2-40B4-BE49-F238E27FC236}">
                <a16:creationId xmlns:a16="http://schemas.microsoft.com/office/drawing/2014/main" id="{D7E3DA56-DCE3-124E-BC36-A235F1B47D97}"/>
              </a:ext>
            </a:extLst>
          </p:cNvPr>
          <p:cNvSpPr txBox="1"/>
          <p:nvPr/>
        </p:nvSpPr>
        <p:spPr>
          <a:xfrm>
            <a:off x="6467449" y="7074637"/>
            <a:ext cx="1920719"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-10.5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3" name="Right Brace 22">
            <a:extLst>
              <a:ext uri="{FF2B5EF4-FFF2-40B4-BE49-F238E27FC236}">
                <a16:creationId xmlns:a16="http://schemas.microsoft.com/office/drawing/2014/main" id="{9ECFD5C4-3B32-E64F-A7A0-7CA8CB8C51E6}"/>
              </a:ext>
            </a:extLst>
          </p:cNvPr>
          <p:cNvSpPr/>
          <p:nvPr/>
        </p:nvSpPr>
        <p:spPr>
          <a:xfrm rot="5400000">
            <a:off x="6033161" y="500695"/>
            <a:ext cx="551628" cy="10827512"/>
          </a:xfrm>
          <a:prstGeom prst="rightBrace">
            <a:avLst/>
          </a:prstGeom>
          <a:ln>
            <a:solidFill>
              <a:schemeClr val="accent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TextBox 23">
            <a:extLst>
              <a:ext uri="{FF2B5EF4-FFF2-40B4-BE49-F238E27FC236}">
                <a16:creationId xmlns:a16="http://schemas.microsoft.com/office/drawing/2014/main" id="{8C84421D-5374-5345-9B88-28E49EBDD72D}"/>
              </a:ext>
            </a:extLst>
          </p:cNvPr>
          <p:cNvSpPr txBox="1"/>
          <p:nvPr/>
        </p:nvSpPr>
        <p:spPr>
          <a:xfrm>
            <a:off x="5018876" y="6242447"/>
            <a:ext cx="2440092" cy="584775"/>
          </a:xfrm>
          <a:prstGeom prst="rect">
            <a:avLst/>
          </a:prstGeom>
          <a:noFill/>
        </p:spPr>
        <p:txBody>
          <a:bodyPr wrap="none" rtlCol="0">
            <a:spAutoFit/>
          </a:bodyPr>
          <a:lstStyle/>
          <a:p>
            <a:r>
              <a:rPr lang="en-US" sz="3200" b="1" dirty="0">
                <a:solidFill>
                  <a:schemeClr val="accent5"/>
                </a:solidFill>
                <a:latin typeface="Seravek Light"/>
                <a:cs typeface="Seravek Light"/>
              </a:rPr>
              <a:t>900 MHz ISM</a:t>
            </a:r>
          </a:p>
        </p:txBody>
      </p:sp>
      <p:sp>
        <p:nvSpPr>
          <p:cNvPr id="25" name="Oval 24">
            <a:extLst>
              <a:ext uri="{FF2B5EF4-FFF2-40B4-BE49-F238E27FC236}">
                <a16:creationId xmlns:a16="http://schemas.microsoft.com/office/drawing/2014/main" id="{78208832-52C0-D644-9418-9C540BBEC094}"/>
              </a:ext>
            </a:extLst>
          </p:cNvPr>
          <p:cNvSpPr/>
          <p:nvPr/>
        </p:nvSpPr>
        <p:spPr>
          <a:xfrm>
            <a:off x="9688053" y="3260039"/>
            <a:ext cx="2503947" cy="3096312"/>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E834F759-F5A9-C04B-8AA0-CDA4015C1626}"/>
              </a:ext>
            </a:extLst>
          </p:cNvPr>
          <p:cNvSpPr/>
          <p:nvPr/>
        </p:nvSpPr>
        <p:spPr>
          <a:xfrm>
            <a:off x="1469530" y="1560788"/>
            <a:ext cx="2163097" cy="3553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Sender</a:t>
            </a:r>
          </a:p>
        </p:txBody>
      </p:sp>
      <p:sp>
        <p:nvSpPr>
          <p:cNvPr id="27" name="Rectangle 26">
            <a:extLst>
              <a:ext uri="{FF2B5EF4-FFF2-40B4-BE49-F238E27FC236}">
                <a16:creationId xmlns:a16="http://schemas.microsoft.com/office/drawing/2014/main" id="{03F231ED-BDA8-DB44-BA7C-CF9D4DECAC13}"/>
              </a:ext>
            </a:extLst>
          </p:cNvPr>
          <p:cNvSpPr/>
          <p:nvPr/>
        </p:nvSpPr>
        <p:spPr>
          <a:xfrm>
            <a:off x="5227424" y="1533744"/>
            <a:ext cx="2163097" cy="3553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Reflector</a:t>
            </a:r>
          </a:p>
        </p:txBody>
      </p:sp>
      <p:sp>
        <p:nvSpPr>
          <p:cNvPr id="28" name="Rectangle 27">
            <a:extLst>
              <a:ext uri="{FF2B5EF4-FFF2-40B4-BE49-F238E27FC236}">
                <a16:creationId xmlns:a16="http://schemas.microsoft.com/office/drawing/2014/main" id="{154A56E1-3E8F-5341-AF6E-15AABB38DC6F}"/>
              </a:ext>
            </a:extLst>
          </p:cNvPr>
          <p:cNvSpPr/>
          <p:nvPr/>
        </p:nvSpPr>
        <p:spPr>
          <a:xfrm>
            <a:off x="8580286" y="1536920"/>
            <a:ext cx="2163097" cy="3553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Receiver</a:t>
            </a:r>
          </a:p>
        </p:txBody>
      </p:sp>
    </p:spTree>
    <p:extLst>
      <p:ext uri="{BB962C8B-B14F-4D97-AF65-F5344CB8AC3E}">
        <p14:creationId xmlns:p14="http://schemas.microsoft.com/office/powerpoint/2010/main" val="318888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animBg="1"/>
      <p:bldP spid="19" grpId="0" animBg="1"/>
      <p:bldP spid="20" grpId="0" animBg="1"/>
      <p:bldP spid="21" grpId="0" animBg="1"/>
      <p:bldP spid="22" grpId="0" animBg="1"/>
      <p:bldP spid="23" grpId="0" animBg="1"/>
      <p:bldP spid="24" grpId="0"/>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2747-CF09-7441-BA62-0053507A1D38}"/>
              </a:ext>
            </a:extLst>
          </p:cNvPr>
          <p:cNvSpPr>
            <a:spLocks noGrp="1"/>
          </p:cNvSpPr>
          <p:nvPr>
            <p:ph type="title"/>
          </p:nvPr>
        </p:nvSpPr>
        <p:spPr/>
        <p:txBody>
          <a:bodyPr>
            <a:normAutofit/>
          </a:bodyPr>
          <a:lstStyle/>
          <a:p>
            <a:r>
              <a:rPr lang="en-US" dirty="0"/>
              <a:t>UWB Backscatter is passive reflection of a lot less energy</a:t>
            </a:r>
          </a:p>
        </p:txBody>
      </p:sp>
      <p:sp>
        <p:nvSpPr>
          <p:cNvPr id="4" name="Slide Number Placeholder 3">
            <a:extLst>
              <a:ext uri="{FF2B5EF4-FFF2-40B4-BE49-F238E27FC236}">
                <a16:creationId xmlns:a16="http://schemas.microsoft.com/office/drawing/2014/main" id="{977D75CF-D68B-B244-963A-C18B4A51B996}"/>
              </a:ext>
            </a:extLst>
          </p:cNvPr>
          <p:cNvSpPr>
            <a:spLocks noGrp="1"/>
          </p:cNvSpPr>
          <p:nvPr>
            <p:ph type="sldNum" sz="quarter" idx="12"/>
          </p:nvPr>
        </p:nvSpPr>
        <p:spPr/>
        <p:txBody>
          <a:bodyPr/>
          <a:lstStyle/>
          <a:p>
            <a:fld id="{434A358D-2637-E146-A3BD-05BD470B507B}" type="slidenum">
              <a:rPr lang="en-US" smtClean="0"/>
              <a:t>49</a:t>
            </a:fld>
            <a:endParaRPr lang="en-US"/>
          </a:p>
        </p:txBody>
      </p:sp>
      <p:pic>
        <p:nvPicPr>
          <p:cNvPr id="12" name="Picture 11">
            <a:extLst>
              <a:ext uri="{FF2B5EF4-FFF2-40B4-BE49-F238E27FC236}">
                <a16:creationId xmlns:a16="http://schemas.microsoft.com/office/drawing/2014/main" id="{EBD8BC93-7908-3349-9FDE-271857CF74B1}"/>
              </a:ext>
            </a:extLst>
          </p:cNvPr>
          <p:cNvPicPr>
            <a:picLocks noChangeAspect="1"/>
          </p:cNvPicPr>
          <p:nvPr/>
        </p:nvPicPr>
        <p:blipFill>
          <a:blip r:embed="rId3"/>
          <a:stretch>
            <a:fillRect/>
          </a:stretch>
        </p:blipFill>
        <p:spPr>
          <a:xfrm>
            <a:off x="1888067" y="2165004"/>
            <a:ext cx="8415867" cy="2726267"/>
          </a:xfrm>
          <a:prstGeom prst="rect">
            <a:avLst/>
          </a:prstGeom>
        </p:spPr>
      </p:pic>
      <p:sp>
        <p:nvSpPr>
          <p:cNvPr id="13" name="TextBox 12">
            <a:extLst>
              <a:ext uri="{FF2B5EF4-FFF2-40B4-BE49-F238E27FC236}">
                <a16:creationId xmlns:a16="http://schemas.microsoft.com/office/drawing/2014/main" id="{2434FFA4-8344-C74B-855F-EE173B17DF61}"/>
              </a:ext>
            </a:extLst>
          </p:cNvPr>
          <p:cNvSpPr txBox="1"/>
          <p:nvPr/>
        </p:nvSpPr>
        <p:spPr>
          <a:xfrm>
            <a:off x="3580190"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4" name="TextBox 13">
            <a:extLst>
              <a:ext uri="{FF2B5EF4-FFF2-40B4-BE49-F238E27FC236}">
                <a16:creationId xmlns:a16="http://schemas.microsoft.com/office/drawing/2014/main" id="{E9D6B27D-A184-8243-A3EF-E7288E264E17}"/>
              </a:ext>
            </a:extLst>
          </p:cNvPr>
          <p:cNvSpPr txBox="1"/>
          <p:nvPr/>
        </p:nvSpPr>
        <p:spPr>
          <a:xfrm>
            <a:off x="7751861"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5" name="TextBox 14">
            <a:extLst>
              <a:ext uri="{FF2B5EF4-FFF2-40B4-BE49-F238E27FC236}">
                <a16:creationId xmlns:a16="http://schemas.microsoft.com/office/drawing/2014/main" id="{91770B97-E61E-D043-89C9-8B916051B4A4}"/>
              </a:ext>
            </a:extLst>
          </p:cNvPr>
          <p:cNvSpPr txBox="1"/>
          <p:nvPr/>
        </p:nvSpPr>
        <p:spPr>
          <a:xfrm>
            <a:off x="394259" y="3830933"/>
            <a:ext cx="2053767"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-41.3 dB</a:t>
            </a:r>
          </a:p>
        </p:txBody>
      </p:sp>
      <p:sp>
        <p:nvSpPr>
          <p:cNvPr id="16" name="TextBox 15">
            <a:extLst>
              <a:ext uri="{FF2B5EF4-FFF2-40B4-BE49-F238E27FC236}">
                <a16:creationId xmlns:a16="http://schemas.microsoft.com/office/drawing/2014/main" id="{715562E5-B275-F94C-8F6B-8265C9F2DC46}"/>
              </a:ext>
            </a:extLst>
          </p:cNvPr>
          <p:cNvSpPr txBox="1"/>
          <p:nvPr/>
        </p:nvSpPr>
        <p:spPr>
          <a:xfrm>
            <a:off x="4310829" y="2018656"/>
            <a:ext cx="1907895"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-100 dB</a:t>
            </a:r>
          </a:p>
        </p:txBody>
      </p:sp>
      <p:sp>
        <p:nvSpPr>
          <p:cNvPr id="17" name="TextBox 16">
            <a:extLst>
              <a:ext uri="{FF2B5EF4-FFF2-40B4-BE49-F238E27FC236}">
                <a16:creationId xmlns:a16="http://schemas.microsoft.com/office/drawing/2014/main" id="{166F1B92-1DBF-B842-8147-6F16618674CF}"/>
              </a:ext>
            </a:extLst>
          </p:cNvPr>
          <p:cNvSpPr txBox="1"/>
          <p:nvPr/>
        </p:nvSpPr>
        <p:spPr>
          <a:xfrm>
            <a:off x="6467449" y="2017315"/>
            <a:ext cx="1907895"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-101 dB</a:t>
            </a:r>
          </a:p>
        </p:txBody>
      </p:sp>
      <p:sp>
        <p:nvSpPr>
          <p:cNvPr id="18" name="TextBox 17">
            <a:extLst>
              <a:ext uri="{FF2B5EF4-FFF2-40B4-BE49-F238E27FC236}">
                <a16:creationId xmlns:a16="http://schemas.microsoft.com/office/drawing/2014/main" id="{12F0E31E-D425-3841-8894-AAE4F5721D4F}"/>
              </a:ext>
            </a:extLst>
          </p:cNvPr>
          <p:cNvSpPr txBox="1"/>
          <p:nvPr/>
        </p:nvSpPr>
        <p:spPr>
          <a:xfrm>
            <a:off x="9966499" y="3897478"/>
            <a:ext cx="1811714" cy="584775"/>
          </a:xfrm>
          <a:prstGeom prst="rect">
            <a:avLst/>
          </a:prstGeom>
          <a:solidFill>
            <a:schemeClr val="bg1"/>
          </a:solidFill>
        </p:spPr>
        <p:txBody>
          <a:bodyPr wrap="none" rtlCol="0">
            <a:spAutoFit/>
          </a:bodyPr>
          <a:lstStyle/>
          <a:p>
            <a:r>
              <a:rPr lang="en-US" sz="3200" b="1" dirty="0">
                <a:solidFill>
                  <a:schemeClr val="accent6"/>
                </a:solidFill>
                <a:latin typeface="Seravek Light"/>
                <a:cs typeface="Seravek Light"/>
              </a:rPr>
              <a:t>-159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9" name="TextBox 18">
            <a:extLst>
              <a:ext uri="{FF2B5EF4-FFF2-40B4-BE49-F238E27FC236}">
                <a16:creationId xmlns:a16="http://schemas.microsoft.com/office/drawing/2014/main" id="{49AF080F-5DBF-194C-98CB-FBA72D8ED29D}"/>
              </a:ext>
            </a:extLst>
          </p:cNvPr>
          <p:cNvSpPr txBox="1"/>
          <p:nvPr/>
        </p:nvSpPr>
        <p:spPr>
          <a:xfrm>
            <a:off x="902347" y="5094312"/>
            <a:ext cx="1462260" cy="748988"/>
          </a:xfrm>
          <a:prstGeom prst="rect">
            <a:avLst/>
          </a:prstGeom>
          <a:solidFill>
            <a:schemeClr val="bg1"/>
          </a:solidFill>
        </p:spPr>
        <p:txBody>
          <a:bodyPr wrap="none" rtlCol="0">
            <a:spAutoFit/>
          </a:bodyPr>
          <a:lstStyle/>
          <a:p>
            <a:r>
              <a:rPr lang="en-US" sz="4267" b="1" dirty="0">
                <a:solidFill>
                  <a:schemeClr val="accent5"/>
                </a:solidFill>
                <a:latin typeface="Seravek Light"/>
                <a:cs typeface="Seravek Light"/>
              </a:rPr>
              <a:t>36 dB</a:t>
            </a:r>
          </a:p>
        </p:txBody>
      </p:sp>
      <p:sp>
        <p:nvSpPr>
          <p:cNvPr id="20" name="TextBox 19">
            <a:extLst>
              <a:ext uri="{FF2B5EF4-FFF2-40B4-BE49-F238E27FC236}">
                <a16:creationId xmlns:a16="http://schemas.microsoft.com/office/drawing/2014/main" id="{EAE66034-97AD-8F46-BFA4-08F21B10D846}"/>
              </a:ext>
            </a:extLst>
          </p:cNvPr>
          <p:cNvSpPr txBox="1"/>
          <p:nvPr/>
        </p:nvSpPr>
        <p:spPr>
          <a:xfrm>
            <a:off x="10006023" y="5094311"/>
            <a:ext cx="1603324"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-56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1" name="TextBox 20">
            <a:extLst>
              <a:ext uri="{FF2B5EF4-FFF2-40B4-BE49-F238E27FC236}">
                <a16:creationId xmlns:a16="http://schemas.microsoft.com/office/drawing/2014/main" id="{E8B39494-26BB-7B49-9395-762E13968323}"/>
              </a:ext>
            </a:extLst>
          </p:cNvPr>
          <p:cNvSpPr txBox="1"/>
          <p:nvPr/>
        </p:nvSpPr>
        <p:spPr>
          <a:xfrm>
            <a:off x="4310828" y="5094311"/>
            <a:ext cx="1776448" cy="748988"/>
          </a:xfrm>
          <a:prstGeom prst="rect">
            <a:avLst/>
          </a:prstGeom>
          <a:solidFill>
            <a:schemeClr val="bg1"/>
          </a:solidFill>
        </p:spPr>
        <p:txBody>
          <a:bodyPr wrap="none" rtlCol="0">
            <a:spAutoFit/>
          </a:bodyPr>
          <a:lstStyle/>
          <a:p>
            <a:r>
              <a:rPr lang="en-US" sz="4267" b="1" dirty="0">
                <a:solidFill>
                  <a:schemeClr val="accent5"/>
                </a:solidFill>
                <a:latin typeface="Seravek Light"/>
                <a:cs typeface="Seravek Light"/>
              </a:rPr>
              <a:t>-9.5 dB</a:t>
            </a:r>
          </a:p>
        </p:txBody>
      </p:sp>
      <p:sp>
        <p:nvSpPr>
          <p:cNvPr id="22" name="TextBox 21">
            <a:extLst>
              <a:ext uri="{FF2B5EF4-FFF2-40B4-BE49-F238E27FC236}">
                <a16:creationId xmlns:a16="http://schemas.microsoft.com/office/drawing/2014/main" id="{D7E3DA56-DCE3-124E-BC36-A235F1B47D97}"/>
              </a:ext>
            </a:extLst>
          </p:cNvPr>
          <p:cNvSpPr txBox="1"/>
          <p:nvPr/>
        </p:nvSpPr>
        <p:spPr>
          <a:xfrm>
            <a:off x="6467449" y="5092969"/>
            <a:ext cx="2053767" cy="748988"/>
          </a:xfrm>
          <a:prstGeom prst="rect">
            <a:avLst/>
          </a:prstGeom>
          <a:solidFill>
            <a:schemeClr val="bg1"/>
          </a:solidFill>
        </p:spPr>
        <p:txBody>
          <a:bodyPr wrap="none" rtlCol="0">
            <a:spAutoFit/>
          </a:bodyPr>
          <a:lstStyle/>
          <a:p>
            <a:r>
              <a:rPr lang="en-US" sz="4267" b="1" dirty="0">
                <a:solidFill>
                  <a:schemeClr val="accent5"/>
                </a:solidFill>
                <a:latin typeface="Seravek Light"/>
                <a:cs typeface="Seravek Light"/>
              </a:rPr>
              <a:t>-10.5 dB</a:t>
            </a:r>
          </a:p>
        </p:txBody>
      </p:sp>
      <p:sp>
        <p:nvSpPr>
          <p:cNvPr id="23" name="Right Brace 22">
            <a:extLst>
              <a:ext uri="{FF2B5EF4-FFF2-40B4-BE49-F238E27FC236}">
                <a16:creationId xmlns:a16="http://schemas.microsoft.com/office/drawing/2014/main" id="{9ECFD5C4-3B32-E64F-A7A0-7CA8CB8C51E6}"/>
              </a:ext>
            </a:extLst>
          </p:cNvPr>
          <p:cNvSpPr/>
          <p:nvPr/>
        </p:nvSpPr>
        <p:spPr>
          <a:xfrm rot="5400000">
            <a:off x="6033161" y="500695"/>
            <a:ext cx="551628" cy="10827512"/>
          </a:xfrm>
          <a:prstGeom prst="rightBrace">
            <a:avLst/>
          </a:prstGeom>
          <a:ln>
            <a:solidFill>
              <a:schemeClr val="accent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TextBox 23">
            <a:extLst>
              <a:ext uri="{FF2B5EF4-FFF2-40B4-BE49-F238E27FC236}">
                <a16:creationId xmlns:a16="http://schemas.microsoft.com/office/drawing/2014/main" id="{8C84421D-5374-5345-9B88-28E49EBDD72D}"/>
              </a:ext>
            </a:extLst>
          </p:cNvPr>
          <p:cNvSpPr txBox="1"/>
          <p:nvPr/>
        </p:nvSpPr>
        <p:spPr>
          <a:xfrm>
            <a:off x="5018876" y="6242447"/>
            <a:ext cx="2440092" cy="584775"/>
          </a:xfrm>
          <a:prstGeom prst="rect">
            <a:avLst/>
          </a:prstGeom>
          <a:noFill/>
        </p:spPr>
        <p:txBody>
          <a:bodyPr wrap="none" rtlCol="0">
            <a:spAutoFit/>
          </a:bodyPr>
          <a:lstStyle/>
          <a:p>
            <a:r>
              <a:rPr lang="en-US" sz="3200" b="1" dirty="0">
                <a:solidFill>
                  <a:schemeClr val="accent5"/>
                </a:solidFill>
                <a:latin typeface="Seravek Light"/>
                <a:cs typeface="Seravek Light"/>
              </a:rPr>
              <a:t>900 MHz ISM</a:t>
            </a:r>
          </a:p>
        </p:txBody>
      </p:sp>
      <p:sp>
        <p:nvSpPr>
          <p:cNvPr id="25" name="Oval 24">
            <a:extLst>
              <a:ext uri="{FF2B5EF4-FFF2-40B4-BE49-F238E27FC236}">
                <a16:creationId xmlns:a16="http://schemas.microsoft.com/office/drawing/2014/main" id="{78208832-52C0-D644-9418-9C540BBEC094}"/>
              </a:ext>
            </a:extLst>
          </p:cNvPr>
          <p:cNvSpPr/>
          <p:nvPr/>
        </p:nvSpPr>
        <p:spPr>
          <a:xfrm>
            <a:off x="9876131" y="3472614"/>
            <a:ext cx="2088812" cy="1405543"/>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A1AC0823-942B-F84E-9846-704F95A361BF}"/>
              </a:ext>
            </a:extLst>
          </p:cNvPr>
          <p:cNvSpPr/>
          <p:nvPr/>
        </p:nvSpPr>
        <p:spPr>
          <a:xfrm>
            <a:off x="-1" y="1799879"/>
            <a:ext cx="10006024" cy="51377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6" name="Picture 25">
            <a:extLst>
              <a:ext uri="{FF2B5EF4-FFF2-40B4-BE49-F238E27FC236}">
                <a16:creationId xmlns:a16="http://schemas.microsoft.com/office/drawing/2014/main" id="{A5936D72-CEE6-3F4E-BB8F-28147FA0CF24}"/>
              </a:ext>
            </a:extLst>
          </p:cNvPr>
          <p:cNvPicPr>
            <a:picLocks noChangeAspect="1"/>
          </p:cNvPicPr>
          <p:nvPr/>
        </p:nvPicPr>
        <p:blipFill rotWithShape="1">
          <a:blip r:embed="rId4">
            <a:alphaModFix amt="40000"/>
          </a:blip>
          <a:srcRect t="7505" r="45757"/>
          <a:stretch/>
        </p:blipFill>
        <p:spPr>
          <a:xfrm>
            <a:off x="1377368" y="1763567"/>
            <a:ext cx="6613329" cy="5210375"/>
          </a:xfrm>
          <a:prstGeom prst="rect">
            <a:avLst/>
          </a:prstGeom>
        </p:spPr>
      </p:pic>
      <p:sp>
        <p:nvSpPr>
          <p:cNvPr id="27" name="TextBox 26">
            <a:extLst>
              <a:ext uri="{FF2B5EF4-FFF2-40B4-BE49-F238E27FC236}">
                <a16:creationId xmlns:a16="http://schemas.microsoft.com/office/drawing/2014/main" id="{E17C5A6A-4515-6747-BB9C-9DB32C19B2B0}"/>
              </a:ext>
            </a:extLst>
          </p:cNvPr>
          <p:cNvSpPr txBox="1"/>
          <p:nvPr/>
        </p:nvSpPr>
        <p:spPr>
          <a:xfrm>
            <a:off x="840236" y="3472614"/>
            <a:ext cx="7628114" cy="1733680"/>
          </a:xfrm>
          <a:prstGeom prst="rect">
            <a:avLst/>
          </a:prstGeom>
          <a:solidFill>
            <a:schemeClr val="bg1">
              <a:alpha val="80000"/>
            </a:schemeClr>
          </a:solidFill>
        </p:spPr>
        <p:txBody>
          <a:bodyPr wrap="none" rtlCol="0">
            <a:spAutoFit/>
          </a:bodyPr>
          <a:lstStyle/>
          <a:p>
            <a:pPr algn="ctr"/>
            <a:r>
              <a:rPr lang="en-US" sz="5333" b="1" dirty="0">
                <a:solidFill>
                  <a:schemeClr val="accent2"/>
                </a:solidFill>
                <a:latin typeface="Seravek Light"/>
                <a:cs typeface="Seravek Light"/>
              </a:rPr>
              <a:t>Typical receiver sensitivity</a:t>
            </a:r>
          </a:p>
          <a:p>
            <a:pPr algn="ctr"/>
            <a:r>
              <a:rPr lang="en-US" sz="5333" b="1" dirty="0">
                <a:solidFill>
                  <a:schemeClr val="accent2"/>
                </a:solidFill>
                <a:latin typeface="Seravek Light"/>
                <a:cs typeface="Seravek Light"/>
              </a:rPr>
              <a:t>ranges from -94 to -106</a:t>
            </a:r>
          </a:p>
        </p:txBody>
      </p:sp>
      <p:cxnSp>
        <p:nvCxnSpPr>
          <p:cNvPr id="6" name="Straight Arrow Connector 5">
            <a:extLst>
              <a:ext uri="{FF2B5EF4-FFF2-40B4-BE49-F238E27FC236}">
                <a16:creationId xmlns:a16="http://schemas.microsoft.com/office/drawing/2014/main" id="{19822A7F-E4D9-294E-9C4B-F7DBA5F2E461}"/>
              </a:ext>
            </a:extLst>
          </p:cNvPr>
          <p:cNvCxnSpPr>
            <a:cxnSpLocks/>
            <a:endCxn id="18" idx="1"/>
          </p:cNvCxnSpPr>
          <p:nvPr/>
        </p:nvCxnSpPr>
        <p:spPr>
          <a:xfrm flipV="1">
            <a:off x="8257390" y="4189866"/>
            <a:ext cx="1709109" cy="286121"/>
          </a:xfrm>
          <a:prstGeom prst="straightConnector1">
            <a:avLst/>
          </a:prstGeom>
          <a:ln w="38100">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3759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14BF-95AB-5C43-BD2E-70C306DC38DD}"/>
              </a:ext>
            </a:extLst>
          </p:cNvPr>
          <p:cNvSpPr>
            <a:spLocks noGrp="1"/>
          </p:cNvSpPr>
          <p:nvPr>
            <p:ph type="title"/>
          </p:nvPr>
        </p:nvSpPr>
        <p:spPr/>
        <p:txBody>
          <a:bodyPr/>
          <a:lstStyle/>
          <a:p>
            <a:r>
              <a:rPr lang="en-US" dirty="0"/>
              <a:t>What generates electric waves?</a:t>
            </a:r>
          </a:p>
        </p:txBody>
      </p:sp>
      <p:sp>
        <p:nvSpPr>
          <p:cNvPr id="3" name="Content Placeholder 2">
            <a:extLst>
              <a:ext uri="{FF2B5EF4-FFF2-40B4-BE49-F238E27FC236}">
                <a16:creationId xmlns:a16="http://schemas.microsoft.com/office/drawing/2014/main" id="{3300DA26-BBF8-A945-A66F-E3941B26CE69}"/>
              </a:ext>
            </a:extLst>
          </p:cNvPr>
          <p:cNvSpPr>
            <a:spLocks noGrp="1"/>
          </p:cNvSpPr>
          <p:nvPr>
            <p:ph idx="1"/>
          </p:nvPr>
        </p:nvSpPr>
        <p:spPr/>
        <p:txBody>
          <a:bodyPr>
            <a:normAutofit/>
          </a:bodyPr>
          <a:lstStyle/>
          <a:p>
            <a:r>
              <a:rPr lang="en-US" sz="2400" dirty="0"/>
              <a:t>Lots of stuff nowadays…</a:t>
            </a:r>
          </a:p>
          <a:p>
            <a:r>
              <a:rPr lang="en-US" sz="2400" dirty="0"/>
              <a:t>Most commonly a frequency-selective resonator into an amplifier</a:t>
            </a:r>
          </a:p>
          <a:p>
            <a:pPr lvl="1"/>
            <a:r>
              <a:rPr lang="en-US" sz="2000" dirty="0"/>
              <a:t>i.e.</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endParaRPr lang="en-US" sz="2400" dirty="0"/>
          </a:p>
          <a:p>
            <a:r>
              <a:rPr lang="en-US" sz="2400" dirty="0"/>
              <a:t>Also can be done with high-speed digital components (e.g. fast DACs) </a:t>
            </a:r>
          </a:p>
        </p:txBody>
      </p:sp>
      <p:sp>
        <p:nvSpPr>
          <p:cNvPr id="4" name="Slide Number Placeholder 3">
            <a:extLst>
              <a:ext uri="{FF2B5EF4-FFF2-40B4-BE49-F238E27FC236}">
                <a16:creationId xmlns:a16="http://schemas.microsoft.com/office/drawing/2014/main" id="{3ECFF1C1-A260-8040-A311-085FF9CEBC9A}"/>
              </a:ext>
            </a:extLst>
          </p:cNvPr>
          <p:cNvSpPr>
            <a:spLocks noGrp="1"/>
          </p:cNvSpPr>
          <p:nvPr>
            <p:ph type="sldNum" sz="quarter" idx="12"/>
          </p:nvPr>
        </p:nvSpPr>
        <p:spPr/>
        <p:txBody>
          <a:bodyPr/>
          <a:lstStyle/>
          <a:p>
            <a:pPr algn="r"/>
            <a:fld id="{434A358D-2637-E146-A3BD-05BD470B507B}" type="slidenum">
              <a:rPr lang="en-US" smtClean="0"/>
              <a:pPr algn="r"/>
              <a:t>5</a:t>
            </a:fld>
            <a:endParaRPr lang="en-US" dirty="0"/>
          </a:p>
        </p:txBody>
      </p:sp>
      <p:pic>
        <p:nvPicPr>
          <p:cNvPr id="5" name="Picture 4">
            <a:extLst>
              <a:ext uri="{FF2B5EF4-FFF2-40B4-BE49-F238E27FC236}">
                <a16:creationId xmlns:a16="http://schemas.microsoft.com/office/drawing/2014/main" id="{928168A5-C758-474B-92FD-ACBE4DB98ACB}"/>
              </a:ext>
            </a:extLst>
          </p:cNvPr>
          <p:cNvPicPr>
            <a:picLocks noChangeAspect="1"/>
          </p:cNvPicPr>
          <p:nvPr/>
        </p:nvPicPr>
        <p:blipFill>
          <a:blip r:embed="rId2"/>
          <a:stretch>
            <a:fillRect/>
          </a:stretch>
        </p:blipFill>
        <p:spPr>
          <a:xfrm>
            <a:off x="2015866" y="2073133"/>
            <a:ext cx="2256753" cy="2349075"/>
          </a:xfrm>
          <a:prstGeom prst="rect">
            <a:avLst/>
          </a:prstGeom>
        </p:spPr>
      </p:pic>
    </p:spTree>
    <p:extLst>
      <p:ext uri="{BB962C8B-B14F-4D97-AF65-F5344CB8AC3E}">
        <p14:creationId xmlns:p14="http://schemas.microsoft.com/office/powerpoint/2010/main" val="4151384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AA2D370-EC01-C142-BC10-38AA80D338D6}"/>
              </a:ext>
            </a:extLst>
          </p:cNvPr>
          <p:cNvSpPr/>
          <p:nvPr/>
        </p:nvSpPr>
        <p:spPr>
          <a:xfrm>
            <a:off x="953730" y="2309313"/>
            <a:ext cx="9606116" cy="2544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 name="Title 1">
            <a:extLst>
              <a:ext uri="{FF2B5EF4-FFF2-40B4-BE49-F238E27FC236}">
                <a16:creationId xmlns:a16="http://schemas.microsoft.com/office/drawing/2014/main" id="{6D7338FE-AE84-3645-95A3-E6ABF5CAB78D}"/>
              </a:ext>
            </a:extLst>
          </p:cNvPr>
          <p:cNvSpPr>
            <a:spLocks noGrp="1"/>
          </p:cNvSpPr>
          <p:nvPr>
            <p:ph type="title"/>
          </p:nvPr>
        </p:nvSpPr>
        <p:spPr/>
        <p:txBody>
          <a:bodyPr>
            <a:normAutofit fontScale="90000"/>
          </a:bodyPr>
          <a:lstStyle/>
          <a:p>
            <a:r>
              <a:rPr lang="en-US" dirty="0"/>
              <a:t>How do we recover a signal that is way below the noise floor?</a:t>
            </a:r>
          </a:p>
        </p:txBody>
      </p:sp>
      <p:sp>
        <p:nvSpPr>
          <p:cNvPr id="3" name="Content Placeholder 2">
            <a:extLst>
              <a:ext uri="{FF2B5EF4-FFF2-40B4-BE49-F238E27FC236}">
                <a16:creationId xmlns:a16="http://schemas.microsoft.com/office/drawing/2014/main" id="{D74C5CA4-63DF-9C46-BE77-4F2BDE18628A}"/>
              </a:ext>
            </a:extLst>
          </p:cNvPr>
          <p:cNvSpPr>
            <a:spLocks noGrp="1"/>
          </p:cNvSpPr>
          <p:nvPr>
            <p:ph idx="1"/>
          </p:nvPr>
        </p:nvSpPr>
        <p:spPr/>
        <p:txBody>
          <a:bodyPr/>
          <a:lstStyle/>
          <a:p>
            <a:r>
              <a:rPr lang="en-US" dirty="0"/>
              <a:t>Exploit tag stationarity and environmental stability</a:t>
            </a:r>
          </a:p>
        </p:txBody>
      </p:sp>
      <p:sp>
        <p:nvSpPr>
          <p:cNvPr id="4" name="Slide Number Placeholder 3">
            <a:extLst>
              <a:ext uri="{FF2B5EF4-FFF2-40B4-BE49-F238E27FC236}">
                <a16:creationId xmlns:a16="http://schemas.microsoft.com/office/drawing/2014/main" id="{81509DDA-D8B4-5349-AE31-D260ABEC55E2}"/>
              </a:ext>
            </a:extLst>
          </p:cNvPr>
          <p:cNvSpPr>
            <a:spLocks noGrp="1"/>
          </p:cNvSpPr>
          <p:nvPr>
            <p:ph type="sldNum" sz="quarter" idx="12"/>
          </p:nvPr>
        </p:nvSpPr>
        <p:spPr/>
        <p:txBody>
          <a:bodyPr/>
          <a:lstStyle/>
          <a:p>
            <a:fld id="{434A358D-2637-E146-A3BD-05BD470B507B}" type="slidenum">
              <a:rPr lang="en-US" smtClean="0"/>
              <a:t>50</a:t>
            </a:fld>
            <a:endParaRPr lang="en-US"/>
          </a:p>
        </p:txBody>
      </p:sp>
      <p:pic>
        <p:nvPicPr>
          <p:cNvPr id="5" name="Content Placeholder 3">
            <a:extLst>
              <a:ext uri="{FF2B5EF4-FFF2-40B4-BE49-F238E27FC236}">
                <a16:creationId xmlns:a16="http://schemas.microsoft.com/office/drawing/2014/main" id="{B0F403D5-F433-C144-B7C3-688BFDCBBDBC}"/>
              </a:ext>
            </a:extLst>
          </p:cNvPr>
          <p:cNvPicPr>
            <a:picLocks noChangeAspect="1"/>
          </p:cNvPicPr>
          <p:nvPr/>
        </p:nvPicPr>
        <p:blipFill rotWithShape="1">
          <a:blip r:embed="rId3">
            <a:extLst>
              <a:ext uri="{28A0092B-C50C-407E-A947-70E740481C1C}">
                <a14:useLocalDpi xmlns:a14="http://schemas.microsoft.com/office/drawing/2010/main" val="0"/>
              </a:ext>
            </a:extLst>
          </a:blip>
          <a:srcRect l="42471" r="22613"/>
          <a:stretch/>
        </p:blipFill>
        <p:spPr>
          <a:xfrm>
            <a:off x="1090835" y="5120164"/>
            <a:ext cx="2153920" cy="1505907"/>
          </a:xfrm>
          <a:prstGeom prst="rect">
            <a:avLst/>
          </a:prstGeom>
        </p:spPr>
      </p:pic>
      <p:sp>
        <p:nvSpPr>
          <p:cNvPr id="7" name="Oval 6">
            <a:extLst>
              <a:ext uri="{FF2B5EF4-FFF2-40B4-BE49-F238E27FC236}">
                <a16:creationId xmlns:a16="http://schemas.microsoft.com/office/drawing/2014/main" id="{68C98F6C-F898-1243-978A-534F3F1F05C1}"/>
              </a:ext>
            </a:extLst>
          </p:cNvPr>
          <p:cNvSpPr/>
          <p:nvPr/>
        </p:nvSpPr>
        <p:spPr>
          <a:xfrm>
            <a:off x="1204321"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sp>
        <p:nvSpPr>
          <p:cNvPr id="8" name="Oval 7">
            <a:extLst>
              <a:ext uri="{FF2B5EF4-FFF2-40B4-BE49-F238E27FC236}">
                <a16:creationId xmlns:a16="http://schemas.microsoft.com/office/drawing/2014/main" id="{95AE8734-B903-894F-9298-E3546BF75E28}"/>
              </a:ext>
            </a:extLst>
          </p:cNvPr>
          <p:cNvSpPr/>
          <p:nvPr/>
        </p:nvSpPr>
        <p:spPr>
          <a:xfrm>
            <a:off x="9419959"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pic>
        <p:nvPicPr>
          <p:cNvPr id="14" name="Picture 13">
            <a:extLst>
              <a:ext uri="{FF2B5EF4-FFF2-40B4-BE49-F238E27FC236}">
                <a16:creationId xmlns:a16="http://schemas.microsoft.com/office/drawing/2014/main" id="{C0FC8A03-3AD8-8543-A729-F8A679FD82B7}"/>
              </a:ext>
            </a:extLst>
          </p:cNvPr>
          <p:cNvPicPr>
            <a:picLocks noChangeAspect="1"/>
          </p:cNvPicPr>
          <p:nvPr/>
        </p:nvPicPr>
        <p:blipFill>
          <a:blip r:embed="rId4"/>
          <a:stretch>
            <a:fillRect/>
          </a:stretch>
        </p:blipFill>
        <p:spPr>
          <a:xfrm>
            <a:off x="7578486" y="4949671"/>
            <a:ext cx="3217333" cy="1676400"/>
          </a:xfrm>
          <a:prstGeom prst="rect">
            <a:avLst/>
          </a:prstGeom>
        </p:spPr>
      </p:pic>
      <p:cxnSp>
        <p:nvCxnSpPr>
          <p:cNvPr id="16" name="Straight Connector 15">
            <a:extLst>
              <a:ext uri="{FF2B5EF4-FFF2-40B4-BE49-F238E27FC236}">
                <a16:creationId xmlns:a16="http://schemas.microsoft.com/office/drawing/2014/main" id="{6FA29F5C-4F49-8D46-9827-F29888661733}"/>
              </a:ext>
            </a:extLst>
          </p:cNvPr>
          <p:cNvCxnSpPr>
            <a:cxnSpLocks/>
          </p:cNvCxnSpPr>
          <p:nvPr/>
        </p:nvCxnSpPr>
        <p:spPr>
          <a:xfrm flipV="1">
            <a:off x="2090088" y="2318285"/>
            <a:ext cx="4005912" cy="61343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FF7349B-EA3D-234C-880A-F15EAF5886D3}"/>
              </a:ext>
            </a:extLst>
          </p:cNvPr>
          <p:cNvCxnSpPr>
            <a:cxnSpLocks/>
          </p:cNvCxnSpPr>
          <p:nvPr/>
        </p:nvCxnSpPr>
        <p:spPr>
          <a:xfrm>
            <a:off x="6096000" y="2318284"/>
            <a:ext cx="3203347" cy="486827"/>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CC6AB0A-A12C-1A48-ADD3-DD12E650B8F6}"/>
              </a:ext>
            </a:extLst>
          </p:cNvPr>
          <p:cNvCxnSpPr>
            <a:cxnSpLocks/>
          </p:cNvCxnSpPr>
          <p:nvPr/>
        </p:nvCxnSpPr>
        <p:spPr>
          <a:xfrm>
            <a:off x="2090089" y="2974329"/>
            <a:ext cx="3885300" cy="185371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476AF75-2969-284C-8B72-770348DAAF62}"/>
              </a:ext>
            </a:extLst>
          </p:cNvPr>
          <p:cNvCxnSpPr>
            <a:cxnSpLocks/>
          </p:cNvCxnSpPr>
          <p:nvPr/>
        </p:nvCxnSpPr>
        <p:spPr>
          <a:xfrm flipV="1">
            <a:off x="6035693" y="3161902"/>
            <a:ext cx="3302003" cy="1692364"/>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EBA6E3D-1C8D-074B-957E-D42CDAF1ACF7}"/>
              </a:ext>
            </a:extLst>
          </p:cNvPr>
          <p:cNvCxnSpPr>
            <a:cxnSpLocks/>
          </p:cNvCxnSpPr>
          <p:nvPr/>
        </p:nvCxnSpPr>
        <p:spPr>
          <a:xfrm flipV="1">
            <a:off x="2090089" y="2722117"/>
            <a:ext cx="3160337" cy="21856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00A745F-7D2E-E248-8A36-5A4BEEB371C3}"/>
              </a:ext>
            </a:extLst>
          </p:cNvPr>
          <p:cNvCxnSpPr>
            <a:cxnSpLocks/>
          </p:cNvCxnSpPr>
          <p:nvPr/>
        </p:nvCxnSpPr>
        <p:spPr>
          <a:xfrm>
            <a:off x="5250426" y="2734138"/>
            <a:ext cx="4048921" cy="17751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12E229D-05E5-BC47-8481-8561F659F2F0}"/>
              </a:ext>
            </a:extLst>
          </p:cNvPr>
          <p:cNvCxnSpPr>
            <a:cxnSpLocks/>
          </p:cNvCxnSpPr>
          <p:nvPr/>
        </p:nvCxnSpPr>
        <p:spPr>
          <a:xfrm>
            <a:off x="2036010" y="2932890"/>
            <a:ext cx="2508007" cy="150544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3AB75F2-CD44-724B-8B37-E608CC9E7CCE}"/>
              </a:ext>
            </a:extLst>
          </p:cNvPr>
          <p:cNvCxnSpPr>
            <a:cxnSpLocks/>
          </p:cNvCxnSpPr>
          <p:nvPr/>
        </p:nvCxnSpPr>
        <p:spPr>
          <a:xfrm flipV="1">
            <a:off x="4554994" y="3135676"/>
            <a:ext cx="4782703" cy="1302665"/>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212055BC-9621-D244-8383-615D1DD458CC}"/>
              </a:ext>
            </a:extLst>
          </p:cNvPr>
          <p:cNvPicPr>
            <a:picLocks noChangeAspect="1"/>
          </p:cNvPicPr>
          <p:nvPr/>
        </p:nvPicPr>
        <p:blipFill>
          <a:blip r:embed="rId5"/>
          <a:stretch>
            <a:fillRect/>
          </a:stretch>
        </p:blipFill>
        <p:spPr>
          <a:xfrm rot="5400000" flipV="1">
            <a:off x="5078241" y="3858326"/>
            <a:ext cx="1180308" cy="326901"/>
          </a:xfrm>
          <a:prstGeom prst="rect">
            <a:avLst/>
          </a:prstGeom>
        </p:spPr>
      </p:pic>
      <p:cxnSp>
        <p:nvCxnSpPr>
          <p:cNvPr id="9" name="Straight Connector 8">
            <a:extLst>
              <a:ext uri="{FF2B5EF4-FFF2-40B4-BE49-F238E27FC236}">
                <a16:creationId xmlns:a16="http://schemas.microsoft.com/office/drawing/2014/main" id="{88FA453E-F5A3-B34D-B0BF-AF05F00F76A1}"/>
              </a:ext>
            </a:extLst>
          </p:cNvPr>
          <p:cNvCxnSpPr>
            <a:cxnSpLocks/>
            <a:stCxn id="7" idx="6"/>
          </p:cNvCxnSpPr>
          <p:nvPr/>
        </p:nvCxnSpPr>
        <p:spPr>
          <a:xfrm>
            <a:off x="2037442" y="2908437"/>
            <a:ext cx="3638612" cy="1113343"/>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sp>
        <p:nvSpPr>
          <p:cNvPr id="42" name="Freeform 41">
            <a:extLst>
              <a:ext uri="{FF2B5EF4-FFF2-40B4-BE49-F238E27FC236}">
                <a16:creationId xmlns:a16="http://schemas.microsoft.com/office/drawing/2014/main" id="{66B41D88-CA87-764B-B451-976C2B1C65AC}"/>
              </a:ext>
            </a:extLst>
          </p:cNvPr>
          <p:cNvSpPr/>
          <p:nvPr/>
        </p:nvSpPr>
        <p:spPr>
          <a:xfrm>
            <a:off x="9407645" y="6457975"/>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4" name="Oval 43">
            <a:extLst>
              <a:ext uri="{FF2B5EF4-FFF2-40B4-BE49-F238E27FC236}">
                <a16:creationId xmlns:a16="http://schemas.microsoft.com/office/drawing/2014/main" id="{5D6D765E-6688-9445-A32D-F235930C8E76}"/>
              </a:ext>
            </a:extLst>
          </p:cNvPr>
          <p:cNvSpPr/>
          <p:nvPr/>
        </p:nvSpPr>
        <p:spPr>
          <a:xfrm>
            <a:off x="9108079" y="6063735"/>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45" name="Straight Connector 44">
            <a:extLst>
              <a:ext uri="{FF2B5EF4-FFF2-40B4-BE49-F238E27FC236}">
                <a16:creationId xmlns:a16="http://schemas.microsoft.com/office/drawing/2014/main" id="{C39FBFED-B0A2-EA45-95CC-61E3FD6EEEA8}"/>
              </a:ext>
            </a:extLst>
          </p:cNvPr>
          <p:cNvCxnSpPr>
            <a:cxnSpLocks/>
            <a:stCxn id="7" idx="6"/>
          </p:cNvCxnSpPr>
          <p:nvPr/>
        </p:nvCxnSpPr>
        <p:spPr>
          <a:xfrm>
            <a:off x="2037442" y="2908436"/>
            <a:ext cx="3467501" cy="12686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BEA21E2F-4407-1C4C-8D41-0F1A4687CC81}"/>
              </a:ext>
            </a:extLst>
          </p:cNvPr>
          <p:cNvCxnSpPr>
            <a:cxnSpLocks/>
          </p:cNvCxnSpPr>
          <p:nvPr/>
        </p:nvCxnSpPr>
        <p:spPr>
          <a:xfrm>
            <a:off x="5504943" y="3035298"/>
            <a:ext cx="3997604" cy="7955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DDA6C37-E2EE-984B-9BDB-DF1ABB130A8C}"/>
              </a:ext>
            </a:extLst>
          </p:cNvPr>
          <p:cNvCxnSpPr>
            <a:cxnSpLocks/>
          </p:cNvCxnSpPr>
          <p:nvPr/>
        </p:nvCxnSpPr>
        <p:spPr>
          <a:xfrm flipV="1">
            <a:off x="5676054" y="3035297"/>
            <a:ext cx="3623293" cy="986483"/>
          </a:xfrm>
          <a:prstGeom prst="straightConnector1">
            <a:avLst/>
          </a:prstGeom>
          <a:ln>
            <a:solidFill>
              <a:schemeClr val="accent5"/>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5" name="Action Button: Information 24">
            <a:hlinkClick r:id="" action="ppaction://noaction" highlightClick="1"/>
            <a:extLst>
              <a:ext uri="{FF2B5EF4-FFF2-40B4-BE49-F238E27FC236}">
                <a16:creationId xmlns:a16="http://schemas.microsoft.com/office/drawing/2014/main" id="{CEE91B57-9B29-5744-AB0F-EC67A95CCCCA}"/>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244752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AA2D370-EC01-C142-BC10-38AA80D338D6}"/>
              </a:ext>
            </a:extLst>
          </p:cNvPr>
          <p:cNvSpPr/>
          <p:nvPr/>
        </p:nvSpPr>
        <p:spPr>
          <a:xfrm>
            <a:off x="953730" y="2309313"/>
            <a:ext cx="9606116" cy="2544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 name="Title 1">
            <a:extLst>
              <a:ext uri="{FF2B5EF4-FFF2-40B4-BE49-F238E27FC236}">
                <a16:creationId xmlns:a16="http://schemas.microsoft.com/office/drawing/2014/main" id="{6D7338FE-AE84-3645-95A3-E6ABF5CAB78D}"/>
              </a:ext>
            </a:extLst>
          </p:cNvPr>
          <p:cNvSpPr>
            <a:spLocks noGrp="1"/>
          </p:cNvSpPr>
          <p:nvPr>
            <p:ph type="title"/>
          </p:nvPr>
        </p:nvSpPr>
        <p:spPr/>
        <p:txBody>
          <a:bodyPr>
            <a:normAutofit fontScale="90000"/>
          </a:bodyPr>
          <a:lstStyle/>
          <a:p>
            <a:r>
              <a:rPr lang="en-US" dirty="0"/>
              <a:t>How do we recover a signal that is way below the noise floor?</a:t>
            </a:r>
          </a:p>
        </p:txBody>
      </p:sp>
      <p:sp>
        <p:nvSpPr>
          <p:cNvPr id="3" name="Content Placeholder 2">
            <a:extLst>
              <a:ext uri="{FF2B5EF4-FFF2-40B4-BE49-F238E27FC236}">
                <a16:creationId xmlns:a16="http://schemas.microsoft.com/office/drawing/2014/main" id="{D74C5CA4-63DF-9C46-BE77-4F2BDE18628A}"/>
              </a:ext>
            </a:extLst>
          </p:cNvPr>
          <p:cNvSpPr>
            <a:spLocks noGrp="1"/>
          </p:cNvSpPr>
          <p:nvPr>
            <p:ph idx="1"/>
          </p:nvPr>
        </p:nvSpPr>
        <p:spPr/>
        <p:txBody>
          <a:bodyPr/>
          <a:lstStyle/>
          <a:p>
            <a:r>
              <a:rPr lang="en-US" dirty="0"/>
              <a:t>Exploit tag stationarity and environmental stability</a:t>
            </a:r>
          </a:p>
        </p:txBody>
      </p:sp>
      <p:sp>
        <p:nvSpPr>
          <p:cNvPr id="4" name="Slide Number Placeholder 3">
            <a:extLst>
              <a:ext uri="{FF2B5EF4-FFF2-40B4-BE49-F238E27FC236}">
                <a16:creationId xmlns:a16="http://schemas.microsoft.com/office/drawing/2014/main" id="{81509DDA-D8B4-5349-AE31-D260ABEC55E2}"/>
              </a:ext>
            </a:extLst>
          </p:cNvPr>
          <p:cNvSpPr>
            <a:spLocks noGrp="1"/>
          </p:cNvSpPr>
          <p:nvPr>
            <p:ph type="sldNum" sz="quarter" idx="12"/>
          </p:nvPr>
        </p:nvSpPr>
        <p:spPr/>
        <p:txBody>
          <a:bodyPr/>
          <a:lstStyle/>
          <a:p>
            <a:fld id="{434A358D-2637-E146-A3BD-05BD470B507B}" type="slidenum">
              <a:rPr lang="en-US" smtClean="0"/>
              <a:t>51</a:t>
            </a:fld>
            <a:endParaRPr lang="en-US"/>
          </a:p>
        </p:txBody>
      </p:sp>
      <p:pic>
        <p:nvPicPr>
          <p:cNvPr id="5" name="Content Placeholder 3">
            <a:extLst>
              <a:ext uri="{FF2B5EF4-FFF2-40B4-BE49-F238E27FC236}">
                <a16:creationId xmlns:a16="http://schemas.microsoft.com/office/drawing/2014/main" id="{B0F403D5-F433-C144-B7C3-688BFDCBBDBC}"/>
              </a:ext>
            </a:extLst>
          </p:cNvPr>
          <p:cNvPicPr>
            <a:picLocks noChangeAspect="1"/>
          </p:cNvPicPr>
          <p:nvPr/>
        </p:nvPicPr>
        <p:blipFill rotWithShape="1">
          <a:blip r:embed="rId3">
            <a:extLst>
              <a:ext uri="{28A0092B-C50C-407E-A947-70E740481C1C}">
                <a14:useLocalDpi xmlns:a14="http://schemas.microsoft.com/office/drawing/2010/main" val="0"/>
              </a:ext>
            </a:extLst>
          </a:blip>
          <a:srcRect l="42471" r="22613"/>
          <a:stretch/>
        </p:blipFill>
        <p:spPr>
          <a:xfrm>
            <a:off x="1090835" y="5120164"/>
            <a:ext cx="2153920" cy="1505907"/>
          </a:xfrm>
          <a:prstGeom prst="rect">
            <a:avLst/>
          </a:prstGeom>
        </p:spPr>
      </p:pic>
      <p:sp>
        <p:nvSpPr>
          <p:cNvPr id="7" name="Oval 6">
            <a:extLst>
              <a:ext uri="{FF2B5EF4-FFF2-40B4-BE49-F238E27FC236}">
                <a16:creationId xmlns:a16="http://schemas.microsoft.com/office/drawing/2014/main" id="{68C98F6C-F898-1243-978A-534F3F1F05C1}"/>
              </a:ext>
            </a:extLst>
          </p:cNvPr>
          <p:cNvSpPr/>
          <p:nvPr/>
        </p:nvSpPr>
        <p:spPr>
          <a:xfrm>
            <a:off x="1204321"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sp>
        <p:nvSpPr>
          <p:cNvPr id="8" name="Oval 7">
            <a:extLst>
              <a:ext uri="{FF2B5EF4-FFF2-40B4-BE49-F238E27FC236}">
                <a16:creationId xmlns:a16="http://schemas.microsoft.com/office/drawing/2014/main" id="{95AE8734-B903-894F-9298-E3546BF75E28}"/>
              </a:ext>
            </a:extLst>
          </p:cNvPr>
          <p:cNvSpPr/>
          <p:nvPr/>
        </p:nvSpPr>
        <p:spPr>
          <a:xfrm>
            <a:off x="9419959"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pic>
        <p:nvPicPr>
          <p:cNvPr id="14" name="Picture 13">
            <a:extLst>
              <a:ext uri="{FF2B5EF4-FFF2-40B4-BE49-F238E27FC236}">
                <a16:creationId xmlns:a16="http://schemas.microsoft.com/office/drawing/2014/main" id="{C0FC8A03-3AD8-8543-A729-F8A679FD82B7}"/>
              </a:ext>
            </a:extLst>
          </p:cNvPr>
          <p:cNvPicPr>
            <a:picLocks noChangeAspect="1"/>
          </p:cNvPicPr>
          <p:nvPr/>
        </p:nvPicPr>
        <p:blipFill>
          <a:blip r:embed="rId4"/>
          <a:stretch>
            <a:fillRect/>
          </a:stretch>
        </p:blipFill>
        <p:spPr>
          <a:xfrm>
            <a:off x="7578486" y="4949671"/>
            <a:ext cx="3217333" cy="1676400"/>
          </a:xfrm>
          <a:prstGeom prst="rect">
            <a:avLst/>
          </a:prstGeom>
        </p:spPr>
      </p:pic>
      <p:cxnSp>
        <p:nvCxnSpPr>
          <p:cNvPr id="16" name="Straight Connector 15">
            <a:extLst>
              <a:ext uri="{FF2B5EF4-FFF2-40B4-BE49-F238E27FC236}">
                <a16:creationId xmlns:a16="http://schemas.microsoft.com/office/drawing/2014/main" id="{6FA29F5C-4F49-8D46-9827-F29888661733}"/>
              </a:ext>
            </a:extLst>
          </p:cNvPr>
          <p:cNvCxnSpPr>
            <a:cxnSpLocks/>
          </p:cNvCxnSpPr>
          <p:nvPr/>
        </p:nvCxnSpPr>
        <p:spPr>
          <a:xfrm flipV="1">
            <a:off x="2090088" y="2318285"/>
            <a:ext cx="4005912" cy="61343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FF7349B-EA3D-234C-880A-F15EAF5886D3}"/>
              </a:ext>
            </a:extLst>
          </p:cNvPr>
          <p:cNvCxnSpPr>
            <a:cxnSpLocks/>
          </p:cNvCxnSpPr>
          <p:nvPr/>
        </p:nvCxnSpPr>
        <p:spPr>
          <a:xfrm>
            <a:off x="6096000" y="2318284"/>
            <a:ext cx="3203347" cy="486827"/>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CC6AB0A-A12C-1A48-ADD3-DD12E650B8F6}"/>
              </a:ext>
            </a:extLst>
          </p:cNvPr>
          <p:cNvCxnSpPr>
            <a:cxnSpLocks/>
          </p:cNvCxnSpPr>
          <p:nvPr/>
        </p:nvCxnSpPr>
        <p:spPr>
          <a:xfrm>
            <a:off x="2090089" y="2974329"/>
            <a:ext cx="3885300" cy="185371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476AF75-2969-284C-8B72-770348DAAF62}"/>
              </a:ext>
            </a:extLst>
          </p:cNvPr>
          <p:cNvCxnSpPr>
            <a:cxnSpLocks/>
          </p:cNvCxnSpPr>
          <p:nvPr/>
        </p:nvCxnSpPr>
        <p:spPr>
          <a:xfrm flipV="1">
            <a:off x="6035693" y="3161902"/>
            <a:ext cx="3302003" cy="1692364"/>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EBA6E3D-1C8D-074B-957E-D42CDAF1ACF7}"/>
              </a:ext>
            </a:extLst>
          </p:cNvPr>
          <p:cNvCxnSpPr>
            <a:cxnSpLocks/>
          </p:cNvCxnSpPr>
          <p:nvPr/>
        </p:nvCxnSpPr>
        <p:spPr>
          <a:xfrm flipV="1">
            <a:off x="2090089" y="2722117"/>
            <a:ext cx="3160337" cy="21856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00A745F-7D2E-E248-8A36-5A4BEEB371C3}"/>
              </a:ext>
            </a:extLst>
          </p:cNvPr>
          <p:cNvCxnSpPr>
            <a:cxnSpLocks/>
          </p:cNvCxnSpPr>
          <p:nvPr/>
        </p:nvCxnSpPr>
        <p:spPr>
          <a:xfrm>
            <a:off x="5250426" y="2734138"/>
            <a:ext cx="4048921" cy="17751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12E229D-05E5-BC47-8481-8561F659F2F0}"/>
              </a:ext>
            </a:extLst>
          </p:cNvPr>
          <p:cNvCxnSpPr>
            <a:cxnSpLocks/>
          </p:cNvCxnSpPr>
          <p:nvPr/>
        </p:nvCxnSpPr>
        <p:spPr>
          <a:xfrm>
            <a:off x="2036010" y="2932890"/>
            <a:ext cx="2508007" cy="150544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3AB75F2-CD44-724B-8B37-E608CC9E7CCE}"/>
              </a:ext>
            </a:extLst>
          </p:cNvPr>
          <p:cNvCxnSpPr>
            <a:cxnSpLocks/>
          </p:cNvCxnSpPr>
          <p:nvPr/>
        </p:nvCxnSpPr>
        <p:spPr>
          <a:xfrm flipV="1">
            <a:off x="4554994" y="3135676"/>
            <a:ext cx="4782703" cy="1302665"/>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212055BC-9621-D244-8383-615D1DD458CC}"/>
              </a:ext>
            </a:extLst>
          </p:cNvPr>
          <p:cNvPicPr>
            <a:picLocks noChangeAspect="1"/>
          </p:cNvPicPr>
          <p:nvPr/>
        </p:nvPicPr>
        <p:blipFill>
          <a:blip r:embed="rId5"/>
          <a:stretch>
            <a:fillRect/>
          </a:stretch>
        </p:blipFill>
        <p:spPr>
          <a:xfrm rot="5400000" flipV="1">
            <a:off x="5078241" y="3858326"/>
            <a:ext cx="1180308" cy="326901"/>
          </a:xfrm>
          <a:prstGeom prst="rect">
            <a:avLst/>
          </a:prstGeom>
        </p:spPr>
      </p:pic>
      <p:cxnSp>
        <p:nvCxnSpPr>
          <p:cNvPr id="9" name="Straight Connector 8">
            <a:extLst>
              <a:ext uri="{FF2B5EF4-FFF2-40B4-BE49-F238E27FC236}">
                <a16:creationId xmlns:a16="http://schemas.microsoft.com/office/drawing/2014/main" id="{88FA453E-F5A3-B34D-B0BF-AF05F00F76A1}"/>
              </a:ext>
            </a:extLst>
          </p:cNvPr>
          <p:cNvCxnSpPr>
            <a:cxnSpLocks/>
            <a:stCxn id="7" idx="6"/>
          </p:cNvCxnSpPr>
          <p:nvPr/>
        </p:nvCxnSpPr>
        <p:spPr>
          <a:xfrm>
            <a:off x="2037442" y="2908437"/>
            <a:ext cx="3638612" cy="1113343"/>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sp>
        <p:nvSpPr>
          <p:cNvPr id="44" name="Oval 43">
            <a:extLst>
              <a:ext uri="{FF2B5EF4-FFF2-40B4-BE49-F238E27FC236}">
                <a16:creationId xmlns:a16="http://schemas.microsoft.com/office/drawing/2014/main" id="{5D6D765E-6688-9445-A32D-F235930C8E76}"/>
              </a:ext>
            </a:extLst>
          </p:cNvPr>
          <p:cNvSpPr/>
          <p:nvPr/>
        </p:nvSpPr>
        <p:spPr>
          <a:xfrm>
            <a:off x="9108079" y="6063735"/>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9C2F9C72-6167-4747-A3AA-6A13AB44F0F0}"/>
              </a:ext>
            </a:extLst>
          </p:cNvPr>
          <p:cNvSpPr/>
          <p:nvPr/>
        </p:nvSpPr>
        <p:spPr>
          <a:xfrm>
            <a:off x="9385906" y="6429828"/>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7" name="Freeform 16">
            <a:extLst>
              <a:ext uri="{FF2B5EF4-FFF2-40B4-BE49-F238E27FC236}">
                <a16:creationId xmlns:a16="http://schemas.microsoft.com/office/drawing/2014/main" id="{6B02640B-292E-184D-AEB2-4A31EBDCD5A0}"/>
              </a:ext>
            </a:extLst>
          </p:cNvPr>
          <p:cNvSpPr/>
          <p:nvPr/>
        </p:nvSpPr>
        <p:spPr>
          <a:xfrm>
            <a:off x="9381067" y="6478210"/>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27" name="Straight Connector 26">
            <a:extLst>
              <a:ext uri="{FF2B5EF4-FFF2-40B4-BE49-F238E27FC236}">
                <a16:creationId xmlns:a16="http://schemas.microsoft.com/office/drawing/2014/main" id="{6AB410B3-4D18-2446-ADDD-F270EED358F8}"/>
              </a:ext>
            </a:extLst>
          </p:cNvPr>
          <p:cNvCxnSpPr>
            <a:cxnSpLocks/>
          </p:cNvCxnSpPr>
          <p:nvPr/>
        </p:nvCxnSpPr>
        <p:spPr>
          <a:xfrm>
            <a:off x="2037442" y="2908436"/>
            <a:ext cx="3467501" cy="12686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EFCE185-819E-414A-B5A8-D17C29E72D42}"/>
              </a:ext>
            </a:extLst>
          </p:cNvPr>
          <p:cNvCxnSpPr>
            <a:cxnSpLocks/>
          </p:cNvCxnSpPr>
          <p:nvPr/>
        </p:nvCxnSpPr>
        <p:spPr>
          <a:xfrm>
            <a:off x="5504943" y="3035298"/>
            <a:ext cx="3997604" cy="7955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5" name="Action Button: Information 24">
            <a:hlinkClick r:id="" action="ppaction://noaction" highlightClick="1"/>
            <a:extLst>
              <a:ext uri="{FF2B5EF4-FFF2-40B4-BE49-F238E27FC236}">
                <a16:creationId xmlns:a16="http://schemas.microsoft.com/office/drawing/2014/main" id="{FD0717C8-AF05-974B-B56F-66CAC9E9662D}"/>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2547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1"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B427-C6DF-2443-A583-6D2145E40D54}"/>
              </a:ext>
            </a:extLst>
          </p:cNvPr>
          <p:cNvSpPr>
            <a:spLocks noGrp="1"/>
          </p:cNvSpPr>
          <p:nvPr>
            <p:ph type="title"/>
          </p:nvPr>
        </p:nvSpPr>
        <p:spPr/>
        <p:txBody>
          <a:bodyPr>
            <a:normAutofit fontScale="90000"/>
          </a:bodyPr>
          <a:lstStyle/>
          <a:p>
            <a:r>
              <a:rPr lang="en-US" dirty="0"/>
              <a:t>Ideally, the only change in the channel impulse response is the tag reflection</a:t>
            </a:r>
          </a:p>
        </p:txBody>
      </p:sp>
      <p:sp>
        <p:nvSpPr>
          <p:cNvPr id="3" name="Content Placeholder 2">
            <a:extLst>
              <a:ext uri="{FF2B5EF4-FFF2-40B4-BE49-F238E27FC236}">
                <a16:creationId xmlns:a16="http://schemas.microsoft.com/office/drawing/2014/main" id="{B3CB8D64-7E80-AD49-B8AE-543C8AF6EC9C}"/>
              </a:ext>
            </a:extLst>
          </p:cNvPr>
          <p:cNvSpPr>
            <a:spLocks noGrp="1"/>
          </p:cNvSpPr>
          <p:nvPr>
            <p:ph idx="1"/>
          </p:nvPr>
        </p:nvSpPr>
        <p:spPr/>
        <p:txBody>
          <a:bodyPr/>
          <a:lstStyle/>
          <a:p>
            <a:r>
              <a:rPr lang="en-US" dirty="0"/>
              <a:t>Subtracting the environment finds the tag</a:t>
            </a:r>
          </a:p>
        </p:txBody>
      </p:sp>
      <p:sp>
        <p:nvSpPr>
          <p:cNvPr id="4" name="Slide Number Placeholder 3">
            <a:extLst>
              <a:ext uri="{FF2B5EF4-FFF2-40B4-BE49-F238E27FC236}">
                <a16:creationId xmlns:a16="http://schemas.microsoft.com/office/drawing/2014/main" id="{62337259-0EA6-0A42-8577-496E1FCB93F8}"/>
              </a:ext>
            </a:extLst>
          </p:cNvPr>
          <p:cNvSpPr>
            <a:spLocks noGrp="1"/>
          </p:cNvSpPr>
          <p:nvPr>
            <p:ph type="sldNum" sz="quarter" idx="12"/>
          </p:nvPr>
        </p:nvSpPr>
        <p:spPr/>
        <p:txBody>
          <a:bodyPr/>
          <a:lstStyle/>
          <a:p>
            <a:fld id="{434A358D-2637-E146-A3BD-05BD470B507B}" type="slidenum">
              <a:rPr lang="en-US" smtClean="0"/>
              <a:t>52</a:t>
            </a:fld>
            <a:endParaRPr lang="en-US"/>
          </a:p>
        </p:txBody>
      </p:sp>
      <p:pic>
        <p:nvPicPr>
          <p:cNvPr id="5" name="Picture 4">
            <a:extLst>
              <a:ext uri="{FF2B5EF4-FFF2-40B4-BE49-F238E27FC236}">
                <a16:creationId xmlns:a16="http://schemas.microsoft.com/office/drawing/2014/main" id="{6F3F6D42-A56A-4C46-8F07-999EC2181F66}"/>
              </a:ext>
            </a:extLst>
          </p:cNvPr>
          <p:cNvPicPr>
            <a:picLocks noChangeAspect="1"/>
          </p:cNvPicPr>
          <p:nvPr/>
        </p:nvPicPr>
        <p:blipFill>
          <a:blip r:embed="rId3"/>
          <a:stretch>
            <a:fillRect/>
          </a:stretch>
        </p:blipFill>
        <p:spPr>
          <a:xfrm>
            <a:off x="609600" y="2634735"/>
            <a:ext cx="3217333" cy="1676400"/>
          </a:xfrm>
          <a:prstGeom prst="rect">
            <a:avLst/>
          </a:prstGeom>
        </p:spPr>
      </p:pic>
      <p:sp>
        <p:nvSpPr>
          <p:cNvPr id="6" name="Freeform 5">
            <a:extLst>
              <a:ext uri="{FF2B5EF4-FFF2-40B4-BE49-F238E27FC236}">
                <a16:creationId xmlns:a16="http://schemas.microsoft.com/office/drawing/2014/main" id="{951E235F-D5C1-4C4B-97C6-0A6C574EA521}"/>
              </a:ext>
            </a:extLst>
          </p:cNvPr>
          <p:cNvSpPr/>
          <p:nvPr/>
        </p:nvSpPr>
        <p:spPr>
          <a:xfrm>
            <a:off x="2438759" y="4143039"/>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0803689E-20E9-A14C-9F17-43F7E9E0ACCE}"/>
              </a:ext>
            </a:extLst>
          </p:cNvPr>
          <p:cNvPicPr>
            <a:picLocks noChangeAspect="1"/>
          </p:cNvPicPr>
          <p:nvPr/>
        </p:nvPicPr>
        <p:blipFill>
          <a:blip r:embed="rId3"/>
          <a:stretch>
            <a:fillRect/>
          </a:stretch>
        </p:blipFill>
        <p:spPr>
          <a:xfrm>
            <a:off x="4440330" y="2634735"/>
            <a:ext cx="3217333" cy="1676400"/>
          </a:xfrm>
          <a:prstGeom prst="rect">
            <a:avLst/>
          </a:prstGeom>
        </p:spPr>
      </p:pic>
      <p:sp>
        <p:nvSpPr>
          <p:cNvPr id="10" name="Rectangle 9">
            <a:extLst>
              <a:ext uri="{FF2B5EF4-FFF2-40B4-BE49-F238E27FC236}">
                <a16:creationId xmlns:a16="http://schemas.microsoft.com/office/drawing/2014/main" id="{0D0B2A76-B07B-5645-AF39-F30D480B98AE}"/>
              </a:ext>
            </a:extLst>
          </p:cNvPr>
          <p:cNvSpPr/>
          <p:nvPr/>
        </p:nvSpPr>
        <p:spPr>
          <a:xfrm>
            <a:off x="6247750" y="4114892"/>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1" name="Freeform 10">
            <a:extLst>
              <a:ext uri="{FF2B5EF4-FFF2-40B4-BE49-F238E27FC236}">
                <a16:creationId xmlns:a16="http://schemas.microsoft.com/office/drawing/2014/main" id="{7E836608-57F5-1E41-B6B7-2E63ED74BE30}"/>
              </a:ext>
            </a:extLst>
          </p:cNvPr>
          <p:cNvSpPr/>
          <p:nvPr/>
        </p:nvSpPr>
        <p:spPr>
          <a:xfrm>
            <a:off x="6242911" y="4163274"/>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2" name="Oval 11">
            <a:extLst>
              <a:ext uri="{FF2B5EF4-FFF2-40B4-BE49-F238E27FC236}">
                <a16:creationId xmlns:a16="http://schemas.microsoft.com/office/drawing/2014/main" id="{3EC7CB18-D381-BA4B-AEFE-4E5C8C9A1F47}"/>
              </a:ext>
            </a:extLst>
          </p:cNvPr>
          <p:cNvSpPr/>
          <p:nvPr/>
        </p:nvSpPr>
        <p:spPr>
          <a:xfrm>
            <a:off x="2139194" y="3757268"/>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53B08C5B-508B-7F46-9E86-EF71101ED5A4}"/>
              </a:ext>
            </a:extLst>
          </p:cNvPr>
          <p:cNvSpPr/>
          <p:nvPr/>
        </p:nvSpPr>
        <p:spPr>
          <a:xfrm>
            <a:off x="5960102" y="3813372"/>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5" name="Straight Connector 14">
            <a:extLst>
              <a:ext uri="{FF2B5EF4-FFF2-40B4-BE49-F238E27FC236}">
                <a16:creationId xmlns:a16="http://schemas.microsoft.com/office/drawing/2014/main" id="{FE12E65A-5EDC-FD4F-A237-D556CA6C376B}"/>
              </a:ext>
            </a:extLst>
          </p:cNvPr>
          <p:cNvCxnSpPr/>
          <p:nvPr/>
        </p:nvCxnSpPr>
        <p:spPr>
          <a:xfrm>
            <a:off x="3826933" y="347293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D5F2945-9FF5-D940-B69D-0B6284F20EDE}"/>
              </a:ext>
            </a:extLst>
          </p:cNvPr>
          <p:cNvCxnSpPr/>
          <p:nvPr/>
        </p:nvCxnSpPr>
        <p:spPr>
          <a:xfrm>
            <a:off x="7826629" y="335204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30B87A4-AC5D-C84A-9A00-55C99CC606C4}"/>
              </a:ext>
            </a:extLst>
          </p:cNvPr>
          <p:cNvCxnSpPr/>
          <p:nvPr/>
        </p:nvCxnSpPr>
        <p:spPr>
          <a:xfrm>
            <a:off x="7826629" y="351923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8" name="Freeform 17">
            <a:extLst>
              <a:ext uri="{FF2B5EF4-FFF2-40B4-BE49-F238E27FC236}">
                <a16:creationId xmlns:a16="http://schemas.microsoft.com/office/drawing/2014/main" id="{F7273E50-BA00-FB48-AD02-6656D7FB7EA9}"/>
              </a:ext>
            </a:extLst>
          </p:cNvPr>
          <p:cNvSpPr/>
          <p:nvPr/>
        </p:nvSpPr>
        <p:spPr>
          <a:xfrm>
            <a:off x="8466126" y="4203801"/>
            <a:ext cx="1589836"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9" name="Freeform 18">
            <a:extLst>
              <a:ext uri="{FF2B5EF4-FFF2-40B4-BE49-F238E27FC236}">
                <a16:creationId xmlns:a16="http://schemas.microsoft.com/office/drawing/2014/main" id="{38C83E61-FEF2-3542-B09D-A49FD69E35A8}"/>
              </a:ext>
            </a:extLst>
          </p:cNvPr>
          <p:cNvSpPr/>
          <p:nvPr/>
        </p:nvSpPr>
        <p:spPr>
          <a:xfrm>
            <a:off x="10055962" y="4141760"/>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0" name="Freeform 19">
            <a:extLst>
              <a:ext uri="{FF2B5EF4-FFF2-40B4-BE49-F238E27FC236}">
                <a16:creationId xmlns:a16="http://schemas.microsoft.com/office/drawing/2014/main" id="{13FBB7EE-CFC6-C748-8861-6E7BC1EDC40E}"/>
              </a:ext>
            </a:extLst>
          </p:cNvPr>
          <p:cNvSpPr/>
          <p:nvPr/>
        </p:nvSpPr>
        <p:spPr>
          <a:xfrm>
            <a:off x="10228375" y="4215506"/>
            <a:ext cx="1085803" cy="6095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pic>
        <p:nvPicPr>
          <p:cNvPr id="21" name="Picture 20">
            <a:extLst>
              <a:ext uri="{FF2B5EF4-FFF2-40B4-BE49-F238E27FC236}">
                <a16:creationId xmlns:a16="http://schemas.microsoft.com/office/drawing/2014/main" id="{A860849F-CA34-7E4D-B238-485BF8E5C15B}"/>
              </a:ext>
            </a:extLst>
          </p:cNvPr>
          <p:cNvPicPr>
            <a:picLocks noChangeAspect="1"/>
          </p:cNvPicPr>
          <p:nvPr/>
        </p:nvPicPr>
        <p:blipFill>
          <a:blip r:embed="rId3"/>
          <a:stretch>
            <a:fillRect/>
          </a:stretch>
        </p:blipFill>
        <p:spPr>
          <a:xfrm>
            <a:off x="609600" y="4751284"/>
            <a:ext cx="3217333" cy="1676400"/>
          </a:xfrm>
          <a:prstGeom prst="rect">
            <a:avLst/>
          </a:prstGeom>
        </p:spPr>
      </p:pic>
      <p:sp>
        <p:nvSpPr>
          <p:cNvPr id="22" name="Freeform 21">
            <a:extLst>
              <a:ext uri="{FF2B5EF4-FFF2-40B4-BE49-F238E27FC236}">
                <a16:creationId xmlns:a16="http://schemas.microsoft.com/office/drawing/2014/main" id="{F353B200-D951-7245-B62D-A6844A7FD3D8}"/>
              </a:ext>
            </a:extLst>
          </p:cNvPr>
          <p:cNvSpPr/>
          <p:nvPr/>
        </p:nvSpPr>
        <p:spPr>
          <a:xfrm>
            <a:off x="2438759" y="6259588"/>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3" name="Picture 22">
            <a:extLst>
              <a:ext uri="{FF2B5EF4-FFF2-40B4-BE49-F238E27FC236}">
                <a16:creationId xmlns:a16="http://schemas.microsoft.com/office/drawing/2014/main" id="{F40A1F74-9D3D-AA44-BCD4-4857DBD56FDD}"/>
              </a:ext>
            </a:extLst>
          </p:cNvPr>
          <p:cNvPicPr>
            <a:picLocks noChangeAspect="1"/>
          </p:cNvPicPr>
          <p:nvPr/>
        </p:nvPicPr>
        <p:blipFill>
          <a:blip r:embed="rId3"/>
          <a:stretch>
            <a:fillRect/>
          </a:stretch>
        </p:blipFill>
        <p:spPr>
          <a:xfrm>
            <a:off x="4440330" y="4751284"/>
            <a:ext cx="3217333" cy="1676400"/>
          </a:xfrm>
          <a:prstGeom prst="rect">
            <a:avLst/>
          </a:prstGeom>
        </p:spPr>
      </p:pic>
      <p:sp>
        <p:nvSpPr>
          <p:cNvPr id="24" name="Rectangle 23">
            <a:extLst>
              <a:ext uri="{FF2B5EF4-FFF2-40B4-BE49-F238E27FC236}">
                <a16:creationId xmlns:a16="http://schemas.microsoft.com/office/drawing/2014/main" id="{EFD60C36-7729-9A48-AF0D-3EB984CE70AC}"/>
              </a:ext>
            </a:extLst>
          </p:cNvPr>
          <p:cNvSpPr/>
          <p:nvPr/>
        </p:nvSpPr>
        <p:spPr>
          <a:xfrm>
            <a:off x="6247750" y="6231441"/>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5" name="Freeform 24">
            <a:extLst>
              <a:ext uri="{FF2B5EF4-FFF2-40B4-BE49-F238E27FC236}">
                <a16:creationId xmlns:a16="http://schemas.microsoft.com/office/drawing/2014/main" id="{A8981030-2AD5-E74C-9232-8D2515A1C64A}"/>
              </a:ext>
            </a:extLst>
          </p:cNvPr>
          <p:cNvSpPr/>
          <p:nvPr/>
        </p:nvSpPr>
        <p:spPr>
          <a:xfrm>
            <a:off x="6242911" y="6279823"/>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6" name="Oval 25">
            <a:extLst>
              <a:ext uri="{FF2B5EF4-FFF2-40B4-BE49-F238E27FC236}">
                <a16:creationId xmlns:a16="http://schemas.microsoft.com/office/drawing/2014/main" id="{219123D9-1CF1-6944-8E31-1D1F8D32CB40}"/>
              </a:ext>
            </a:extLst>
          </p:cNvPr>
          <p:cNvSpPr/>
          <p:nvPr/>
        </p:nvSpPr>
        <p:spPr>
          <a:xfrm>
            <a:off x="2139194" y="5873818"/>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Oval 26">
            <a:extLst>
              <a:ext uri="{FF2B5EF4-FFF2-40B4-BE49-F238E27FC236}">
                <a16:creationId xmlns:a16="http://schemas.microsoft.com/office/drawing/2014/main" id="{6626B062-7947-734C-AD91-2EBAF6418E98}"/>
              </a:ext>
            </a:extLst>
          </p:cNvPr>
          <p:cNvSpPr/>
          <p:nvPr/>
        </p:nvSpPr>
        <p:spPr>
          <a:xfrm>
            <a:off x="5960102" y="5929922"/>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8" name="Straight Connector 27">
            <a:extLst>
              <a:ext uri="{FF2B5EF4-FFF2-40B4-BE49-F238E27FC236}">
                <a16:creationId xmlns:a16="http://schemas.microsoft.com/office/drawing/2014/main" id="{E185CE8C-AD57-0243-9EDE-CDDC302417E4}"/>
              </a:ext>
            </a:extLst>
          </p:cNvPr>
          <p:cNvCxnSpPr/>
          <p:nvPr/>
        </p:nvCxnSpPr>
        <p:spPr>
          <a:xfrm>
            <a:off x="3826933" y="55894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976D8C7-3120-284B-9424-D000670FD7A5}"/>
              </a:ext>
            </a:extLst>
          </p:cNvPr>
          <p:cNvCxnSpPr/>
          <p:nvPr/>
        </p:nvCxnSpPr>
        <p:spPr>
          <a:xfrm>
            <a:off x="7826629" y="546859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C678B29-475C-1A46-8317-9298B97D20FB}"/>
              </a:ext>
            </a:extLst>
          </p:cNvPr>
          <p:cNvCxnSpPr/>
          <p:nvPr/>
        </p:nvCxnSpPr>
        <p:spPr>
          <a:xfrm>
            <a:off x="7826629" y="56357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31" name="Freeform 30">
            <a:extLst>
              <a:ext uri="{FF2B5EF4-FFF2-40B4-BE49-F238E27FC236}">
                <a16:creationId xmlns:a16="http://schemas.microsoft.com/office/drawing/2014/main" id="{2EF57BE1-980A-764E-A0B7-51FFFE777090}"/>
              </a:ext>
            </a:extLst>
          </p:cNvPr>
          <p:cNvSpPr/>
          <p:nvPr/>
        </p:nvSpPr>
        <p:spPr>
          <a:xfrm>
            <a:off x="8466126" y="6320351"/>
            <a:ext cx="1589836"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32" name="Freeform 31">
            <a:extLst>
              <a:ext uri="{FF2B5EF4-FFF2-40B4-BE49-F238E27FC236}">
                <a16:creationId xmlns:a16="http://schemas.microsoft.com/office/drawing/2014/main" id="{D109DE3A-9725-2047-AFF7-78DF41EDC2C4}"/>
              </a:ext>
            </a:extLst>
          </p:cNvPr>
          <p:cNvSpPr/>
          <p:nvPr/>
        </p:nvSpPr>
        <p:spPr>
          <a:xfrm>
            <a:off x="10055962" y="6027889"/>
            <a:ext cx="172412" cy="29246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33" name="Freeform 32">
            <a:extLst>
              <a:ext uri="{FF2B5EF4-FFF2-40B4-BE49-F238E27FC236}">
                <a16:creationId xmlns:a16="http://schemas.microsoft.com/office/drawing/2014/main" id="{DF704822-FB32-754E-AD7C-A5366AE7B657}"/>
              </a:ext>
            </a:extLst>
          </p:cNvPr>
          <p:cNvSpPr/>
          <p:nvPr/>
        </p:nvSpPr>
        <p:spPr>
          <a:xfrm>
            <a:off x="10315460" y="6350111"/>
            <a:ext cx="1085803" cy="6095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34" name="Freeform 33">
            <a:extLst>
              <a:ext uri="{FF2B5EF4-FFF2-40B4-BE49-F238E27FC236}">
                <a16:creationId xmlns:a16="http://schemas.microsoft.com/office/drawing/2014/main" id="{95AA276D-8CD6-724E-B9A9-7786E58109CE}"/>
              </a:ext>
            </a:extLst>
          </p:cNvPr>
          <p:cNvSpPr/>
          <p:nvPr/>
        </p:nvSpPr>
        <p:spPr>
          <a:xfrm>
            <a:off x="10220697" y="6135585"/>
            <a:ext cx="166255" cy="231900"/>
          </a:xfrm>
          <a:custGeom>
            <a:avLst/>
            <a:gdLst>
              <a:gd name="connsiteX0" fmla="*/ 0 w 124691"/>
              <a:gd name="connsiteY0" fmla="*/ 0 h 173925"/>
              <a:gd name="connsiteX1" fmla="*/ 65314 w 124691"/>
              <a:gd name="connsiteY1" fmla="*/ 160317 h 173925"/>
              <a:gd name="connsiteX2" fmla="*/ 124691 w 124691"/>
              <a:gd name="connsiteY2" fmla="*/ 154380 h 173925"/>
            </a:gdLst>
            <a:ahLst/>
            <a:cxnLst>
              <a:cxn ang="0">
                <a:pos x="connsiteX0" y="connsiteY0"/>
              </a:cxn>
              <a:cxn ang="0">
                <a:pos x="connsiteX1" y="connsiteY1"/>
              </a:cxn>
              <a:cxn ang="0">
                <a:pos x="connsiteX2" y="connsiteY2"/>
              </a:cxn>
            </a:cxnLst>
            <a:rect l="l" t="t" r="r" b="b"/>
            <a:pathLst>
              <a:path w="124691" h="173925">
                <a:moveTo>
                  <a:pt x="0" y="0"/>
                </a:moveTo>
                <a:cubicBezTo>
                  <a:pt x="22266" y="67293"/>
                  <a:pt x="44532" y="134587"/>
                  <a:pt x="65314" y="160317"/>
                </a:cubicBezTo>
                <a:cubicBezTo>
                  <a:pt x="86096" y="186047"/>
                  <a:pt x="105393" y="170213"/>
                  <a:pt x="124691" y="154380"/>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35" name="Straight Connector 34">
            <a:extLst>
              <a:ext uri="{FF2B5EF4-FFF2-40B4-BE49-F238E27FC236}">
                <a16:creationId xmlns:a16="http://schemas.microsoft.com/office/drawing/2014/main" id="{10137357-BF25-C14A-9BA7-5A32D9553DB7}"/>
              </a:ext>
            </a:extLst>
          </p:cNvPr>
          <p:cNvCxnSpPr/>
          <p:nvPr/>
        </p:nvCxnSpPr>
        <p:spPr>
          <a:xfrm>
            <a:off x="387292" y="55894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6433120-345D-734E-AFC9-8B3B608CD1D1}"/>
              </a:ext>
            </a:extLst>
          </p:cNvPr>
          <p:cNvCxnSpPr>
            <a:cxnSpLocks/>
          </p:cNvCxnSpPr>
          <p:nvPr/>
        </p:nvCxnSpPr>
        <p:spPr>
          <a:xfrm rot="16200000">
            <a:off x="387292" y="55894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37" name="Action Button: Information 36">
            <a:hlinkClick r:id="" action="ppaction://noaction" highlightClick="1"/>
            <a:extLst>
              <a:ext uri="{FF2B5EF4-FFF2-40B4-BE49-F238E27FC236}">
                <a16:creationId xmlns:a16="http://schemas.microsoft.com/office/drawing/2014/main" id="{E1A537A4-AB68-A542-B207-C12CCB350F83}"/>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153287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8" grpId="0" animBg="1"/>
      <p:bldP spid="19" grpId="0" animBg="1"/>
      <p:bldP spid="20" grpId="0" animBg="1"/>
      <p:bldP spid="22" grpId="0" animBg="1"/>
      <p:bldP spid="24" grpId="0" animBg="1"/>
      <p:bldP spid="25" grpId="0" animBg="1"/>
      <p:bldP spid="26" grpId="0" animBg="1"/>
      <p:bldP spid="27" grpId="0" animBg="1"/>
      <p:bldP spid="31" grpId="0" animBg="1"/>
      <p:bldP spid="32" grpId="0" animBg="1"/>
      <p:bldP spid="33" grpId="0" animBg="1"/>
      <p:bldP spid="3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A5ABA5F-12B4-1041-A253-31A453E97DD1}"/>
              </a:ext>
            </a:extLst>
          </p:cNvPr>
          <p:cNvPicPr>
            <a:picLocks noChangeAspect="1"/>
          </p:cNvPicPr>
          <p:nvPr/>
        </p:nvPicPr>
        <p:blipFill>
          <a:blip r:embed="rId3"/>
          <a:stretch>
            <a:fillRect/>
          </a:stretch>
        </p:blipFill>
        <p:spPr>
          <a:xfrm>
            <a:off x="616368" y="1655151"/>
            <a:ext cx="3217333" cy="1676400"/>
          </a:xfrm>
          <a:prstGeom prst="rect">
            <a:avLst/>
          </a:prstGeom>
        </p:spPr>
      </p:pic>
      <p:sp>
        <p:nvSpPr>
          <p:cNvPr id="2" name="Title 1">
            <a:extLst>
              <a:ext uri="{FF2B5EF4-FFF2-40B4-BE49-F238E27FC236}">
                <a16:creationId xmlns:a16="http://schemas.microsoft.com/office/drawing/2014/main" id="{3A8AC32A-974A-5A48-8132-0DEB306F21ED}"/>
              </a:ext>
            </a:extLst>
          </p:cNvPr>
          <p:cNvSpPr>
            <a:spLocks noGrp="1"/>
          </p:cNvSpPr>
          <p:nvPr>
            <p:ph type="title"/>
          </p:nvPr>
        </p:nvSpPr>
        <p:spPr/>
        <p:txBody>
          <a:bodyPr>
            <a:normAutofit fontScale="90000"/>
          </a:bodyPr>
          <a:lstStyle/>
          <a:p>
            <a:r>
              <a:rPr lang="en-US" dirty="0"/>
              <a:t>The goal is to estimate the time difference of arrival (</a:t>
            </a:r>
            <a:r>
              <a:rPr lang="en-US" dirty="0" err="1"/>
              <a:t>TDoA</a:t>
            </a:r>
            <a:r>
              <a:rPr lang="en-US" dirty="0"/>
              <a:t>) and </a:t>
            </a:r>
            <a:r>
              <a:rPr lang="en-US" dirty="0" err="1"/>
              <a:t>laterate</a:t>
            </a:r>
            <a:endParaRPr lang="en-US" dirty="0"/>
          </a:p>
        </p:txBody>
      </p:sp>
      <p:sp>
        <p:nvSpPr>
          <p:cNvPr id="3" name="Content Placeholder 2">
            <a:extLst>
              <a:ext uri="{FF2B5EF4-FFF2-40B4-BE49-F238E27FC236}">
                <a16:creationId xmlns:a16="http://schemas.microsoft.com/office/drawing/2014/main" id="{AC988E0E-13F9-F845-B4A9-C29E8D50DFF6}"/>
              </a:ext>
            </a:extLst>
          </p:cNvPr>
          <p:cNvSpPr>
            <a:spLocks noGrp="1"/>
          </p:cNvSpPr>
          <p:nvPr>
            <p:ph idx="1"/>
          </p:nvPr>
        </p:nvSpPr>
        <p:spPr>
          <a:xfrm>
            <a:off x="609600" y="5791216"/>
            <a:ext cx="10972800" cy="1066785"/>
          </a:xfrm>
        </p:spPr>
        <p:txBody>
          <a:bodyPr>
            <a:normAutofit/>
          </a:bodyPr>
          <a:lstStyle/>
          <a:p>
            <a:r>
              <a:rPr lang="en-US" dirty="0"/>
              <a:t>First peak is anchor—anchor path, then anchor—tag—anchor</a:t>
            </a:r>
          </a:p>
        </p:txBody>
      </p:sp>
      <p:sp>
        <p:nvSpPr>
          <p:cNvPr id="4" name="Slide Number Placeholder 3">
            <a:extLst>
              <a:ext uri="{FF2B5EF4-FFF2-40B4-BE49-F238E27FC236}">
                <a16:creationId xmlns:a16="http://schemas.microsoft.com/office/drawing/2014/main" id="{ED8EF5EF-384E-5944-AA3C-BB672D2320E5}"/>
              </a:ext>
            </a:extLst>
          </p:cNvPr>
          <p:cNvSpPr>
            <a:spLocks noGrp="1"/>
          </p:cNvSpPr>
          <p:nvPr>
            <p:ph type="sldNum" sz="quarter" idx="12"/>
          </p:nvPr>
        </p:nvSpPr>
        <p:spPr/>
        <p:txBody>
          <a:bodyPr/>
          <a:lstStyle/>
          <a:p>
            <a:fld id="{434A358D-2637-E146-A3BD-05BD470B507B}" type="slidenum">
              <a:rPr lang="en-US" smtClean="0"/>
              <a:t>53</a:t>
            </a:fld>
            <a:endParaRPr lang="en-US" dirty="0"/>
          </a:p>
        </p:txBody>
      </p:sp>
      <p:pic>
        <p:nvPicPr>
          <p:cNvPr id="5" name="Picture 4">
            <a:extLst>
              <a:ext uri="{FF2B5EF4-FFF2-40B4-BE49-F238E27FC236}">
                <a16:creationId xmlns:a16="http://schemas.microsoft.com/office/drawing/2014/main" id="{6DC37E07-FD51-B245-9700-242B257E3043}"/>
              </a:ext>
            </a:extLst>
          </p:cNvPr>
          <p:cNvPicPr>
            <a:picLocks noChangeAspect="1"/>
          </p:cNvPicPr>
          <p:nvPr/>
        </p:nvPicPr>
        <p:blipFill>
          <a:blip r:embed="rId3"/>
          <a:stretch>
            <a:fillRect/>
          </a:stretch>
        </p:blipFill>
        <p:spPr>
          <a:xfrm>
            <a:off x="609600" y="1647827"/>
            <a:ext cx="3217333" cy="1676400"/>
          </a:xfrm>
          <a:prstGeom prst="rect">
            <a:avLst/>
          </a:prstGeom>
        </p:spPr>
      </p:pic>
      <p:sp>
        <p:nvSpPr>
          <p:cNvPr id="6" name="Freeform 5">
            <a:extLst>
              <a:ext uri="{FF2B5EF4-FFF2-40B4-BE49-F238E27FC236}">
                <a16:creationId xmlns:a16="http://schemas.microsoft.com/office/drawing/2014/main" id="{194EC784-93A0-3F42-B391-C9B2370B4A0A}"/>
              </a:ext>
            </a:extLst>
          </p:cNvPr>
          <p:cNvSpPr/>
          <p:nvPr/>
        </p:nvSpPr>
        <p:spPr>
          <a:xfrm>
            <a:off x="2438759" y="3156131"/>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C37BBD43-44C5-C141-987C-CEB6597FCA69}"/>
              </a:ext>
            </a:extLst>
          </p:cNvPr>
          <p:cNvPicPr>
            <a:picLocks noChangeAspect="1"/>
          </p:cNvPicPr>
          <p:nvPr/>
        </p:nvPicPr>
        <p:blipFill>
          <a:blip r:embed="rId3"/>
          <a:stretch>
            <a:fillRect/>
          </a:stretch>
        </p:blipFill>
        <p:spPr>
          <a:xfrm>
            <a:off x="4440330" y="1647827"/>
            <a:ext cx="3217333" cy="1676400"/>
          </a:xfrm>
          <a:prstGeom prst="rect">
            <a:avLst/>
          </a:prstGeom>
        </p:spPr>
      </p:pic>
      <p:sp>
        <p:nvSpPr>
          <p:cNvPr id="8" name="Rectangle 7">
            <a:extLst>
              <a:ext uri="{FF2B5EF4-FFF2-40B4-BE49-F238E27FC236}">
                <a16:creationId xmlns:a16="http://schemas.microsoft.com/office/drawing/2014/main" id="{C9C78E30-AAA2-974A-8826-ACF838FD4E1F}"/>
              </a:ext>
            </a:extLst>
          </p:cNvPr>
          <p:cNvSpPr/>
          <p:nvPr/>
        </p:nvSpPr>
        <p:spPr>
          <a:xfrm>
            <a:off x="6247750" y="3127984"/>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9" name="Freeform 8">
            <a:extLst>
              <a:ext uri="{FF2B5EF4-FFF2-40B4-BE49-F238E27FC236}">
                <a16:creationId xmlns:a16="http://schemas.microsoft.com/office/drawing/2014/main" id="{E00427C2-34CF-7F47-8B69-BF2BE8CB588C}"/>
              </a:ext>
            </a:extLst>
          </p:cNvPr>
          <p:cNvSpPr/>
          <p:nvPr/>
        </p:nvSpPr>
        <p:spPr>
          <a:xfrm>
            <a:off x="6242911" y="3176366"/>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D411B01A-198F-EA47-801C-3C6945029F73}"/>
              </a:ext>
            </a:extLst>
          </p:cNvPr>
          <p:cNvCxnSpPr/>
          <p:nvPr/>
        </p:nvCxnSpPr>
        <p:spPr>
          <a:xfrm>
            <a:off x="3826933" y="24860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0E3FC1D-86F5-1E4F-9318-5052EBCE9847}"/>
              </a:ext>
            </a:extLst>
          </p:cNvPr>
          <p:cNvCxnSpPr/>
          <p:nvPr/>
        </p:nvCxnSpPr>
        <p:spPr>
          <a:xfrm>
            <a:off x="7826629" y="236513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77E958-7C08-4C4A-BF6E-6F0385C559A6}"/>
              </a:ext>
            </a:extLst>
          </p:cNvPr>
          <p:cNvCxnSpPr/>
          <p:nvPr/>
        </p:nvCxnSpPr>
        <p:spPr>
          <a:xfrm>
            <a:off x="7826629" y="25323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B78FBFDC-275E-4242-A297-1B8495BDB160}"/>
              </a:ext>
            </a:extLst>
          </p:cNvPr>
          <p:cNvGrpSpPr/>
          <p:nvPr/>
        </p:nvGrpSpPr>
        <p:grpSpPr>
          <a:xfrm>
            <a:off x="8466126" y="1743588"/>
            <a:ext cx="2935137" cy="1564024"/>
            <a:chOff x="6349594" y="1307691"/>
            <a:chExt cx="2201353" cy="1173018"/>
          </a:xfrm>
        </p:grpSpPr>
        <p:sp>
          <p:nvSpPr>
            <p:cNvPr id="15" name="Freeform 14">
              <a:extLst>
                <a:ext uri="{FF2B5EF4-FFF2-40B4-BE49-F238E27FC236}">
                  <a16:creationId xmlns:a16="http://schemas.microsoft.com/office/drawing/2014/main" id="{6D1027F8-0BBB-DC4D-8629-458EAE676F50}"/>
                </a:ext>
              </a:extLst>
            </p:cNvPr>
            <p:cNvSpPr/>
            <p:nvPr/>
          </p:nvSpPr>
          <p:spPr>
            <a:xfrm>
              <a:off x="6349594" y="2412670"/>
              <a:ext cx="1192377"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6" name="Freeform 15">
              <a:extLst>
                <a:ext uri="{FF2B5EF4-FFF2-40B4-BE49-F238E27FC236}">
                  <a16:creationId xmlns:a16="http://schemas.microsoft.com/office/drawing/2014/main" id="{29E193A6-0BCF-CB4B-8F8E-095A3BC1822E}"/>
                </a:ext>
              </a:extLst>
            </p:cNvPr>
            <p:cNvSpPr/>
            <p:nvPr/>
          </p:nvSpPr>
          <p:spPr>
            <a:xfrm>
              <a:off x="7541971" y="1307691"/>
              <a:ext cx="129310" cy="1104980"/>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7" name="Freeform 16">
              <a:extLst>
                <a:ext uri="{FF2B5EF4-FFF2-40B4-BE49-F238E27FC236}">
                  <a16:creationId xmlns:a16="http://schemas.microsoft.com/office/drawing/2014/main" id="{43217638-7874-AB4C-A11F-79B998F91793}"/>
                </a:ext>
              </a:extLst>
            </p:cNvPr>
            <p:cNvSpPr/>
            <p:nvPr/>
          </p:nvSpPr>
          <p:spPr>
            <a:xfrm>
              <a:off x="7736595" y="2434990"/>
              <a:ext cx="814352" cy="4571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8" name="Freeform 17">
              <a:extLst>
                <a:ext uri="{FF2B5EF4-FFF2-40B4-BE49-F238E27FC236}">
                  <a16:creationId xmlns:a16="http://schemas.microsoft.com/office/drawing/2014/main" id="{1DCF88A9-2A18-5F40-A337-C5C2E26C2CA6}"/>
                </a:ext>
              </a:extLst>
            </p:cNvPr>
            <p:cNvSpPr/>
            <p:nvPr/>
          </p:nvSpPr>
          <p:spPr>
            <a:xfrm>
              <a:off x="7671281" y="1697789"/>
              <a:ext cx="118932" cy="750231"/>
            </a:xfrm>
            <a:custGeom>
              <a:avLst/>
              <a:gdLst>
                <a:gd name="connsiteX0" fmla="*/ 0 w 124691"/>
                <a:gd name="connsiteY0" fmla="*/ 0 h 173925"/>
                <a:gd name="connsiteX1" fmla="*/ 65314 w 124691"/>
                <a:gd name="connsiteY1" fmla="*/ 160317 h 173925"/>
                <a:gd name="connsiteX2" fmla="*/ 124691 w 124691"/>
                <a:gd name="connsiteY2" fmla="*/ 154380 h 173925"/>
              </a:gdLst>
              <a:ahLst/>
              <a:cxnLst>
                <a:cxn ang="0">
                  <a:pos x="connsiteX0" y="connsiteY0"/>
                </a:cxn>
                <a:cxn ang="0">
                  <a:pos x="connsiteX1" y="connsiteY1"/>
                </a:cxn>
                <a:cxn ang="0">
                  <a:pos x="connsiteX2" y="connsiteY2"/>
                </a:cxn>
              </a:cxnLst>
              <a:rect l="l" t="t" r="r" b="b"/>
              <a:pathLst>
                <a:path w="124691" h="173925">
                  <a:moveTo>
                    <a:pt x="0" y="0"/>
                  </a:moveTo>
                  <a:cubicBezTo>
                    <a:pt x="22266" y="67293"/>
                    <a:pt x="44532" y="134587"/>
                    <a:pt x="65314" y="160317"/>
                  </a:cubicBezTo>
                  <a:cubicBezTo>
                    <a:pt x="86096" y="186047"/>
                    <a:pt x="105393" y="170213"/>
                    <a:pt x="124691" y="154380"/>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cxnSp>
        <p:nvCxnSpPr>
          <p:cNvPr id="19" name="Straight Connector 18">
            <a:extLst>
              <a:ext uri="{FF2B5EF4-FFF2-40B4-BE49-F238E27FC236}">
                <a16:creationId xmlns:a16="http://schemas.microsoft.com/office/drawing/2014/main" id="{5FE7638D-51FD-0A4B-8983-1753A91CE29B}"/>
              </a:ext>
            </a:extLst>
          </p:cNvPr>
          <p:cNvCxnSpPr>
            <a:cxnSpLocks/>
          </p:cNvCxnSpPr>
          <p:nvPr/>
        </p:nvCxnSpPr>
        <p:spPr>
          <a:xfrm rot="16200000">
            <a:off x="387292" y="24860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2585A14-B766-5B4F-9EB9-AA94E6BEA305}"/>
              </a:ext>
            </a:extLst>
          </p:cNvPr>
          <p:cNvCxnSpPr/>
          <p:nvPr/>
        </p:nvCxnSpPr>
        <p:spPr>
          <a:xfrm>
            <a:off x="387292" y="24860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5E88F215-412A-F248-BBBE-8BED0A4D6A7C}"/>
              </a:ext>
            </a:extLst>
          </p:cNvPr>
          <p:cNvGrpSpPr/>
          <p:nvPr/>
        </p:nvGrpSpPr>
        <p:grpSpPr>
          <a:xfrm>
            <a:off x="8466126" y="1732141"/>
            <a:ext cx="2935137" cy="1564024"/>
            <a:chOff x="6349594" y="1307691"/>
            <a:chExt cx="2201353" cy="1173018"/>
          </a:xfrm>
        </p:grpSpPr>
        <p:sp>
          <p:nvSpPr>
            <p:cNvPr id="24" name="Freeform 23">
              <a:extLst>
                <a:ext uri="{FF2B5EF4-FFF2-40B4-BE49-F238E27FC236}">
                  <a16:creationId xmlns:a16="http://schemas.microsoft.com/office/drawing/2014/main" id="{B90D6A37-135C-B242-A086-FAAE8C71D796}"/>
                </a:ext>
              </a:extLst>
            </p:cNvPr>
            <p:cNvSpPr/>
            <p:nvPr/>
          </p:nvSpPr>
          <p:spPr>
            <a:xfrm>
              <a:off x="6349594" y="2412670"/>
              <a:ext cx="1192377"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5" name="Freeform 24">
              <a:extLst>
                <a:ext uri="{FF2B5EF4-FFF2-40B4-BE49-F238E27FC236}">
                  <a16:creationId xmlns:a16="http://schemas.microsoft.com/office/drawing/2014/main" id="{7EB450B8-F6FD-1649-BE77-F8DF449EF675}"/>
                </a:ext>
              </a:extLst>
            </p:cNvPr>
            <p:cNvSpPr/>
            <p:nvPr/>
          </p:nvSpPr>
          <p:spPr>
            <a:xfrm>
              <a:off x="7541971" y="1307691"/>
              <a:ext cx="129310" cy="1104980"/>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6" name="Freeform 25">
              <a:extLst>
                <a:ext uri="{FF2B5EF4-FFF2-40B4-BE49-F238E27FC236}">
                  <a16:creationId xmlns:a16="http://schemas.microsoft.com/office/drawing/2014/main" id="{AF5B04E7-271D-234C-8C9C-AB76397AF5AF}"/>
                </a:ext>
              </a:extLst>
            </p:cNvPr>
            <p:cNvSpPr/>
            <p:nvPr/>
          </p:nvSpPr>
          <p:spPr>
            <a:xfrm>
              <a:off x="7736595" y="2434990"/>
              <a:ext cx="814352" cy="4571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7" name="Freeform 26">
              <a:extLst>
                <a:ext uri="{FF2B5EF4-FFF2-40B4-BE49-F238E27FC236}">
                  <a16:creationId xmlns:a16="http://schemas.microsoft.com/office/drawing/2014/main" id="{8A10DC06-DC5D-7A41-B365-39C559F03E9C}"/>
                </a:ext>
              </a:extLst>
            </p:cNvPr>
            <p:cNvSpPr/>
            <p:nvPr/>
          </p:nvSpPr>
          <p:spPr>
            <a:xfrm>
              <a:off x="7671281" y="1697789"/>
              <a:ext cx="118932" cy="750231"/>
            </a:xfrm>
            <a:custGeom>
              <a:avLst/>
              <a:gdLst>
                <a:gd name="connsiteX0" fmla="*/ 0 w 124691"/>
                <a:gd name="connsiteY0" fmla="*/ 0 h 173925"/>
                <a:gd name="connsiteX1" fmla="*/ 65314 w 124691"/>
                <a:gd name="connsiteY1" fmla="*/ 160317 h 173925"/>
                <a:gd name="connsiteX2" fmla="*/ 124691 w 124691"/>
                <a:gd name="connsiteY2" fmla="*/ 154380 h 173925"/>
              </a:gdLst>
              <a:ahLst/>
              <a:cxnLst>
                <a:cxn ang="0">
                  <a:pos x="connsiteX0" y="connsiteY0"/>
                </a:cxn>
                <a:cxn ang="0">
                  <a:pos x="connsiteX1" y="connsiteY1"/>
                </a:cxn>
                <a:cxn ang="0">
                  <a:pos x="connsiteX2" y="connsiteY2"/>
                </a:cxn>
              </a:cxnLst>
              <a:rect l="l" t="t" r="r" b="b"/>
              <a:pathLst>
                <a:path w="124691" h="173925">
                  <a:moveTo>
                    <a:pt x="0" y="0"/>
                  </a:moveTo>
                  <a:cubicBezTo>
                    <a:pt x="22266" y="67293"/>
                    <a:pt x="44532" y="134587"/>
                    <a:pt x="65314" y="160317"/>
                  </a:cubicBezTo>
                  <a:cubicBezTo>
                    <a:pt x="86096" y="186047"/>
                    <a:pt x="105393" y="170213"/>
                    <a:pt x="124691" y="154380"/>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pic>
        <p:nvPicPr>
          <p:cNvPr id="28" name="Picture 27">
            <a:extLst>
              <a:ext uri="{FF2B5EF4-FFF2-40B4-BE49-F238E27FC236}">
                <a16:creationId xmlns:a16="http://schemas.microsoft.com/office/drawing/2014/main" id="{8EE9D3FC-4268-7044-9C3E-8E095F942E56}"/>
              </a:ext>
            </a:extLst>
          </p:cNvPr>
          <p:cNvPicPr>
            <a:picLocks noChangeAspect="1"/>
          </p:cNvPicPr>
          <p:nvPr/>
        </p:nvPicPr>
        <p:blipFill>
          <a:blip r:embed="rId4"/>
          <a:stretch>
            <a:fillRect/>
          </a:stretch>
        </p:blipFill>
        <p:spPr>
          <a:xfrm>
            <a:off x="3267399" y="1647827"/>
            <a:ext cx="5245612" cy="4190787"/>
          </a:xfrm>
          <a:prstGeom prst="rect">
            <a:avLst/>
          </a:prstGeom>
        </p:spPr>
      </p:pic>
      <p:cxnSp>
        <p:nvCxnSpPr>
          <p:cNvPr id="11" name="Straight Arrow Connector 10">
            <a:extLst>
              <a:ext uri="{FF2B5EF4-FFF2-40B4-BE49-F238E27FC236}">
                <a16:creationId xmlns:a16="http://schemas.microsoft.com/office/drawing/2014/main" id="{CCDAC514-6CBE-E64E-B377-0FFCAC4F3077}"/>
              </a:ext>
            </a:extLst>
          </p:cNvPr>
          <p:cNvCxnSpPr>
            <a:cxnSpLocks/>
          </p:cNvCxnSpPr>
          <p:nvPr/>
        </p:nvCxnSpPr>
        <p:spPr>
          <a:xfrm>
            <a:off x="5199121" y="4606457"/>
            <a:ext cx="1016009" cy="0"/>
          </a:xfrm>
          <a:prstGeom prst="straightConnector1">
            <a:avLst/>
          </a:prstGeom>
          <a:ln>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F3FF2E96-783D-614A-8A24-F3C3BDD24CB8}"/>
              </a:ext>
            </a:extLst>
          </p:cNvPr>
          <p:cNvSpPr txBox="1"/>
          <p:nvPr/>
        </p:nvSpPr>
        <p:spPr>
          <a:xfrm>
            <a:off x="5318239" y="4140909"/>
            <a:ext cx="980268" cy="461665"/>
          </a:xfrm>
          <a:prstGeom prst="rect">
            <a:avLst/>
          </a:prstGeom>
          <a:noFill/>
        </p:spPr>
        <p:txBody>
          <a:bodyPr wrap="square" rtlCol="0">
            <a:spAutoFit/>
          </a:bodyPr>
          <a:lstStyle/>
          <a:p>
            <a:r>
              <a:rPr lang="en-US" sz="2400" b="1" dirty="0" err="1">
                <a:solidFill>
                  <a:schemeClr val="accent2"/>
                </a:solidFill>
                <a:latin typeface="Seravek Light"/>
                <a:cs typeface="Seravek Light"/>
              </a:rPr>
              <a:t>TDoA</a:t>
            </a:r>
            <a:endParaRPr lang="en-US" sz="2400" b="1" dirty="0">
              <a:solidFill>
                <a:schemeClr val="accent2"/>
              </a:solidFill>
              <a:latin typeface="Seravek Light"/>
              <a:cs typeface="Seravek Light"/>
            </a:endParaRPr>
          </a:p>
        </p:txBody>
      </p:sp>
    </p:spTree>
    <p:extLst>
      <p:ext uri="{BB962C8B-B14F-4D97-AF65-F5344CB8AC3E}">
        <p14:creationId xmlns:p14="http://schemas.microsoft.com/office/powerpoint/2010/main" val="36901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56 0.00649 L 0.31355 0.34352 " pathEditMode="relative" rAng="0" ptsTypes="AA">
                                      <p:cBhvr>
                                        <p:cTn id="6" dur="2000" fill="hold"/>
                                        <p:tgtEl>
                                          <p:spTgt spid="5"/>
                                        </p:tgtEl>
                                        <p:attrNameLst>
                                          <p:attrName>ppt_x</p:attrName>
                                          <p:attrName>ppt_y</p:attrName>
                                        </p:attrNameLst>
                                      </p:cBhvr>
                                      <p:rCtr x="15747" y="16852"/>
                                    </p:animMotion>
                                  </p:childTnLst>
                                </p:cTn>
                              </p:par>
                              <p:par>
                                <p:cTn id="7" presetID="0" presetClass="path" presetSubtype="0" accel="50000" decel="50000" fill="hold" nodeType="withEffect">
                                  <p:stCondLst>
                                    <p:cond delay="0"/>
                                  </p:stCondLst>
                                  <p:childTnLst>
                                    <p:animMotion origin="layout" path="M -0.0007 0.00278 L -0.31927 0.33981 " pathEditMode="relative" ptsTypes="AA">
                                      <p:cBhvr>
                                        <p:cTn id="8" dur="2000" fill="hold"/>
                                        <p:tgtEl>
                                          <p:spTgt spid="23"/>
                                        </p:tgtEl>
                                        <p:attrNameLst>
                                          <p:attrName>ppt_x</p:attrName>
                                          <p:attrName>ppt_y</p:attrName>
                                        </p:attrNameLst>
                                      </p:cBhvr>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29"/>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8C2BD-26F2-8245-B874-75B147540694}"/>
              </a:ext>
            </a:extLst>
          </p:cNvPr>
          <p:cNvSpPr>
            <a:spLocks noGrp="1"/>
          </p:cNvSpPr>
          <p:nvPr>
            <p:ph type="title"/>
          </p:nvPr>
        </p:nvSpPr>
        <p:spPr/>
        <p:txBody>
          <a:bodyPr>
            <a:normAutofit fontScale="90000"/>
          </a:bodyPr>
          <a:lstStyle/>
          <a:p>
            <a:r>
              <a:rPr lang="en-US" dirty="0"/>
              <a:t>Extracting the tag signal in the real world has a few additional challenges</a:t>
            </a:r>
          </a:p>
        </p:txBody>
      </p:sp>
      <p:sp>
        <p:nvSpPr>
          <p:cNvPr id="3" name="Content Placeholder 2">
            <a:extLst>
              <a:ext uri="{FF2B5EF4-FFF2-40B4-BE49-F238E27FC236}">
                <a16:creationId xmlns:a16="http://schemas.microsoft.com/office/drawing/2014/main" id="{6492B213-C78C-E144-8058-D9776AB1DBA8}"/>
              </a:ext>
            </a:extLst>
          </p:cNvPr>
          <p:cNvSpPr>
            <a:spLocks noGrp="1"/>
          </p:cNvSpPr>
          <p:nvPr>
            <p:ph idx="1"/>
          </p:nvPr>
        </p:nvSpPr>
        <p:spPr>
          <a:xfrm>
            <a:off x="609600" y="1600202"/>
            <a:ext cx="10972800" cy="4756149"/>
          </a:xfrm>
        </p:spPr>
        <p:txBody>
          <a:bodyPr>
            <a:normAutofit/>
          </a:bodyPr>
          <a:lstStyle/>
          <a:p>
            <a:r>
              <a:rPr lang="en-US" dirty="0"/>
              <a:t>The environment is not actually static</a:t>
            </a:r>
          </a:p>
          <a:p>
            <a:pPr lvl="1"/>
            <a:r>
              <a:rPr lang="en-US" dirty="0"/>
              <a:t>But noise is largely white &amp; Gaussian</a:t>
            </a:r>
          </a:p>
          <a:p>
            <a:pPr lvl="1"/>
            <a:r>
              <a:rPr lang="en-US" dirty="0"/>
              <a:t>And we can filter out the rest (sets floor for tag frequency, active power)</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Finding tag phase offset currently requires brute force search</a:t>
            </a:r>
          </a:p>
          <a:p>
            <a:endParaRPr lang="en-US" dirty="0"/>
          </a:p>
        </p:txBody>
      </p:sp>
      <p:sp>
        <p:nvSpPr>
          <p:cNvPr id="4" name="Slide Number Placeholder 3">
            <a:extLst>
              <a:ext uri="{FF2B5EF4-FFF2-40B4-BE49-F238E27FC236}">
                <a16:creationId xmlns:a16="http://schemas.microsoft.com/office/drawing/2014/main" id="{CC22DD18-845D-9743-9157-5DC817953779}"/>
              </a:ext>
            </a:extLst>
          </p:cNvPr>
          <p:cNvSpPr>
            <a:spLocks noGrp="1"/>
          </p:cNvSpPr>
          <p:nvPr>
            <p:ph type="sldNum" sz="quarter" idx="12"/>
          </p:nvPr>
        </p:nvSpPr>
        <p:spPr/>
        <p:txBody>
          <a:bodyPr/>
          <a:lstStyle/>
          <a:p>
            <a:fld id="{434A358D-2637-E146-A3BD-05BD470B507B}" type="slidenum">
              <a:rPr lang="en-US" smtClean="0"/>
              <a:t>54</a:t>
            </a:fld>
            <a:endParaRPr lang="en-US"/>
          </a:p>
        </p:txBody>
      </p:sp>
      <p:pic>
        <p:nvPicPr>
          <p:cNvPr id="5" name="Picture 4">
            <a:extLst>
              <a:ext uri="{FF2B5EF4-FFF2-40B4-BE49-F238E27FC236}">
                <a16:creationId xmlns:a16="http://schemas.microsoft.com/office/drawing/2014/main" id="{881F4020-AB52-7046-AD64-66E42DB80D90}"/>
              </a:ext>
            </a:extLst>
          </p:cNvPr>
          <p:cNvPicPr>
            <a:picLocks noChangeAspect="1"/>
          </p:cNvPicPr>
          <p:nvPr/>
        </p:nvPicPr>
        <p:blipFill>
          <a:blip r:embed="rId2"/>
          <a:stretch>
            <a:fillRect/>
          </a:stretch>
        </p:blipFill>
        <p:spPr>
          <a:xfrm>
            <a:off x="2180167" y="3034390"/>
            <a:ext cx="7831667" cy="2541597"/>
          </a:xfrm>
          <a:prstGeom prst="rect">
            <a:avLst/>
          </a:prstGeom>
        </p:spPr>
      </p:pic>
    </p:spTree>
    <p:extLst>
      <p:ext uri="{BB962C8B-B14F-4D97-AF65-F5344CB8AC3E}">
        <p14:creationId xmlns:p14="http://schemas.microsoft.com/office/powerpoint/2010/main" val="1042685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459EC-8AE8-4B41-9923-398F07580ECA}"/>
              </a:ext>
            </a:extLst>
          </p:cNvPr>
          <p:cNvSpPr>
            <a:spLocks noGrp="1"/>
          </p:cNvSpPr>
          <p:nvPr>
            <p:ph type="title"/>
          </p:nvPr>
        </p:nvSpPr>
        <p:spPr/>
        <p:txBody>
          <a:bodyPr/>
          <a:lstStyle/>
          <a:p>
            <a:r>
              <a:rPr lang="en-US" dirty="0"/>
              <a:t>Does it really work?</a:t>
            </a:r>
          </a:p>
        </p:txBody>
      </p:sp>
      <p:sp>
        <p:nvSpPr>
          <p:cNvPr id="3" name="Content Placeholder 2">
            <a:extLst>
              <a:ext uri="{FF2B5EF4-FFF2-40B4-BE49-F238E27FC236}">
                <a16:creationId xmlns:a16="http://schemas.microsoft.com/office/drawing/2014/main" id="{2F4AB63D-2F6D-3B40-99C4-588E77A82206}"/>
              </a:ext>
            </a:extLst>
          </p:cNvPr>
          <p:cNvSpPr>
            <a:spLocks noGrp="1"/>
          </p:cNvSpPr>
          <p:nvPr>
            <p:ph idx="1"/>
          </p:nvPr>
        </p:nvSpPr>
        <p:spPr>
          <a:xfrm>
            <a:off x="609600" y="1267544"/>
            <a:ext cx="10972800" cy="4525963"/>
          </a:xfrm>
        </p:spPr>
        <p:txBody>
          <a:bodyPr/>
          <a:lstStyle/>
          <a:p>
            <a:r>
              <a:rPr lang="en-US" dirty="0"/>
              <a:t>15 minutes can cover 30 meters</a:t>
            </a:r>
          </a:p>
          <a:p>
            <a:r>
              <a:rPr lang="en-US" dirty="0"/>
              <a:t>30 cm average error (3D Euclidean distance)</a:t>
            </a:r>
          </a:p>
        </p:txBody>
      </p:sp>
      <p:pic>
        <p:nvPicPr>
          <p:cNvPr id="6" name="Picture 5">
            <a:extLst>
              <a:ext uri="{FF2B5EF4-FFF2-40B4-BE49-F238E27FC236}">
                <a16:creationId xmlns:a16="http://schemas.microsoft.com/office/drawing/2014/main" id="{AC86F80F-5C89-CC47-9919-AB03985910FD}"/>
              </a:ext>
            </a:extLst>
          </p:cNvPr>
          <p:cNvPicPr>
            <a:picLocks noChangeAspect="1"/>
          </p:cNvPicPr>
          <p:nvPr/>
        </p:nvPicPr>
        <p:blipFill>
          <a:blip r:embed="rId3"/>
          <a:stretch>
            <a:fillRect/>
          </a:stretch>
        </p:blipFill>
        <p:spPr>
          <a:xfrm>
            <a:off x="473938" y="2283817"/>
            <a:ext cx="7654063" cy="4306220"/>
          </a:xfrm>
          <a:prstGeom prst="rect">
            <a:avLst/>
          </a:prstGeom>
        </p:spPr>
      </p:pic>
      <p:cxnSp>
        <p:nvCxnSpPr>
          <p:cNvPr id="9" name="Straight Arrow Connector 8">
            <a:extLst>
              <a:ext uri="{FF2B5EF4-FFF2-40B4-BE49-F238E27FC236}">
                <a16:creationId xmlns:a16="http://schemas.microsoft.com/office/drawing/2014/main" id="{6C58DF0D-4386-F84D-A11D-F02B32D6A0D3}"/>
              </a:ext>
            </a:extLst>
          </p:cNvPr>
          <p:cNvCxnSpPr>
            <a:cxnSpLocks/>
          </p:cNvCxnSpPr>
          <p:nvPr/>
        </p:nvCxnSpPr>
        <p:spPr>
          <a:xfrm>
            <a:off x="4444453" y="2495999"/>
            <a:ext cx="0" cy="4557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E8D9FC8-2450-0445-8091-A08959859D77}"/>
              </a:ext>
            </a:extLst>
          </p:cNvPr>
          <p:cNvCxnSpPr>
            <a:cxnSpLocks/>
          </p:cNvCxnSpPr>
          <p:nvPr/>
        </p:nvCxnSpPr>
        <p:spPr>
          <a:xfrm flipV="1">
            <a:off x="930787" y="3170239"/>
            <a:ext cx="3445933" cy="85037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5828A65-CAD7-1640-BDAB-0837457B04FC}"/>
              </a:ext>
            </a:extLst>
          </p:cNvPr>
          <p:cNvSpPr txBox="1"/>
          <p:nvPr/>
        </p:nvSpPr>
        <p:spPr>
          <a:xfrm rot="20700000">
            <a:off x="1855734" y="3161220"/>
            <a:ext cx="740908" cy="461665"/>
          </a:xfrm>
          <a:prstGeom prst="rect">
            <a:avLst/>
          </a:prstGeom>
          <a:solidFill>
            <a:srgbClr val="FFFFFF">
              <a:alpha val="60000"/>
            </a:srgbClr>
          </a:solidFill>
        </p:spPr>
        <p:txBody>
          <a:bodyPr wrap="none" rtlCol="0">
            <a:spAutoFit/>
          </a:bodyPr>
          <a:lstStyle/>
          <a:p>
            <a:r>
              <a:rPr lang="en-US" sz="2400" dirty="0">
                <a:latin typeface="Seravek Light"/>
                <a:cs typeface="Seravek Light"/>
              </a:rPr>
              <a:t>15m</a:t>
            </a:r>
          </a:p>
        </p:txBody>
      </p:sp>
      <p:sp>
        <p:nvSpPr>
          <p:cNvPr id="14" name="TextBox 13">
            <a:extLst>
              <a:ext uri="{FF2B5EF4-FFF2-40B4-BE49-F238E27FC236}">
                <a16:creationId xmlns:a16="http://schemas.microsoft.com/office/drawing/2014/main" id="{13E2AE44-D3D9-5348-AEBF-F5C2CA785C2C}"/>
              </a:ext>
            </a:extLst>
          </p:cNvPr>
          <p:cNvSpPr txBox="1"/>
          <p:nvPr/>
        </p:nvSpPr>
        <p:spPr>
          <a:xfrm>
            <a:off x="3600290" y="2456080"/>
            <a:ext cx="740908" cy="461665"/>
          </a:xfrm>
          <a:prstGeom prst="rect">
            <a:avLst/>
          </a:prstGeom>
          <a:solidFill>
            <a:srgbClr val="FFFFFF">
              <a:alpha val="60000"/>
            </a:srgbClr>
          </a:solidFill>
        </p:spPr>
        <p:txBody>
          <a:bodyPr wrap="none" rtlCol="0">
            <a:spAutoFit/>
          </a:bodyPr>
          <a:lstStyle/>
          <a:p>
            <a:r>
              <a:rPr lang="en-US" sz="2400" dirty="0">
                <a:latin typeface="Seravek Light"/>
                <a:cs typeface="Seravek Light"/>
              </a:rPr>
              <a:t>15m</a:t>
            </a:r>
          </a:p>
        </p:txBody>
      </p:sp>
      <p:sp>
        <p:nvSpPr>
          <p:cNvPr id="11" name="Slide Number Placeholder 3">
            <a:extLst>
              <a:ext uri="{FF2B5EF4-FFF2-40B4-BE49-F238E27FC236}">
                <a16:creationId xmlns:a16="http://schemas.microsoft.com/office/drawing/2014/main" id="{815190C3-CE49-5347-9AA4-215D2A555A4E}"/>
              </a:ext>
            </a:extLst>
          </p:cNvPr>
          <p:cNvSpPr txBox="1">
            <a:spLocks/>
          </p:cNvSpPr>
          <p:nvPr/>
        </p:nvSpPr>
        <p:spPr>
          <a:xfrm>
            <a:off x="8737600" y="6356351"/>
            <a:ext cx="2844800" cy="365125"/>
          </a:xfrm>
          <a:prstGeom prst="rect">
            <a:avLst/>
          </a:prstGeom>
        </p:spPr>
        <p:txBody>
          <a:bodyPr vert="horz" lIns="121920" tIns="60960" rIns="121920" bIns="6096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34A358D-2637-E146-A3BD-05BD470B507B}" type="slidenum">
              <a:rPr lang="en-US" sz="1600"/>
              <a:pPr/>
              <a:t>55</a:t>
            </a:fld>
            <a:endParaRPr lang="en-US" sz="1600" dirty="0"/>
          </a:p>
        </p:txBody>
      </p:sp>
      <p:sp>
        <p:nvSpPr>
          <p:cNvPr id="12" name="Action Button: Information 11">
            <a:hlinkClick r:id="" action="ppaction://noaction" highlightClick="1"/>
            <a:extLst>
              <a:ext uri="{FF2B5EF4-FFF2-40B4-BE49-F238E27FC236}">
                <a16:creationId xmlns:a16="http://schemas.microsoft.com/office/drawing/2014/main" id="{445EA210-F642-EB4C-8134-29BCD78A5C30}"/>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pic>
        <p:nvPicPr>
          <p:cNvPr id="15" name="Picture 14">
            <a:extLst>
              <a:ext uri="{FF2B5EF4-FFF2-40B4-BE49-F238E27FC236}">
                <a16:creationId xmlns:a16="http://schemas.microsoft.com/office/drawing/2014/main" id="{CA259D4C-295D-AA4D-8DE7-F8CD21E8FFDF}"/>
              </a:ext>
            </a:extLst>
          </p:cNvPr>
          <p:cNvPicPr>
            <a:picLocks noChangeAspect="1"/>
          </p:cNvPicPr>
          <p:nvPr/>
        </p:nvPicPr>
        <p:blipFill>
          <a:blip r:embed="rId4"/>
          <a:stretch>
            <a:fillRect/>
          </a:stretch>
        </p:blipFill>
        <p:spPr>
          <a:xfrm>
            <a:off x="8367910" y="505217"/>
            <a:ext cx="3630807" cy="2986883"/>
          </a:xfrm>
          <a:prstGeom prst="rect">
            <a:avLst/>
          </a:prstGeom>
        </p:spPr>
      </p:pic>
      <p:sp>
        <p:nvSpPr>
          <p:cNvPr id="16" name="TextBox 15">
            <a:extLst>
              <a:ext uri="{FF2B5EF4-FFF2-40B4-BE49-F238E27FC236}">
                <a16:creationId xmlns:a16="http://schemas.microsoft.com/office/drawing/2014/main" id="{B4AAF3CB-3E3A-3449-A205-D5BB0DDE0FC5}"/>
              </a:ext>
            </a:extLst>
          </p:cNvPr>
          <p:cNvSpPr txBox="1"/>
          <p:nvPr/>
        </p:nvSpPr>
        <p:spPr>
          <a:xfrm>
            <a:off x="8688650" y="80928"/>
            <a:ext cx="2905924" cy="502766"/>
          </a:xfrm>
          <a:prstGeom prst="rect">
            <a:avLst/>
          </a:prstGeom>
          <a:noFill/>
        </p:spPr>
        <p:txBody>
          <a:bodyPr wrap="none" lIns="91440" tIns="45720" rIns="91440" bIns="45720" rtlCol="0">
            <a:spAutoFit/>
          </a:bodyPr>
          <a:lstStyle/>
          <a:p>
            <a:r>
              <a:rPr lang="en-US" sz="2667" dirty="0">
                <a:latin typeface="Seravek Light" panose="020B0503040000020004" pitchFamily="34" charset="0"/>
              </a:rPr>
              <a:t>After a few seconds</a:t>
            </a:r>
          </a:p>
        </p:txBody>
      </p:sp>
      <p:pic>
        <p:nvPicPr>
          <p:cNvPr id="17" name="Picture 16">
            <a:extLst>
              <a:ext uri="{FF2B5EF4-FFF2-40B4-BE49-F238E27FC236}">
                <a16:creationId xmlns:a16="http://schemas.microsoft.com/office/drawing/2014/main" id="{213DD879-BB91-5B40-8172-1F0BA4B9DD6D}"/>
              </a:ext>
            </a:extLst>
          </p:cNvPr>
          <p:cNvPicPr>
            <a:picLocks noChangeAspect="1"/>
          </p:cNvPicPr>
          <p:nvPr/>
        </p:nvPicPr>
        <p:blipFill rotWithShape="1">
          <a:blip r:embed="rId5"/>
          <a:srcRect t="4796"/>
          <a:stretch/>
        </p:blipFill>
        <p:spPr>
          <a:xfrm>
            <a:off x="8367910" y="3975005"/>
            <a:ext cx="3630807" cy="2882996"/>
          </a:xfrm>
          <a:prstGeom prst="rect">
            <a:avLst/>
          </a:prstGeom>
        </p:spPr>
      </p:pic>
      <p:sp>
        <p:nvSpPr>
          <p:cNvPr id="18" name="TextBox 17">
            <a:extLst>
              <a:ext uri="{FF2B5EF4-FFF2-40B4-BE49-F238E27FC236}">
                <a16:creationId xmlns:a16="http://schemas.microsoft.com/office/drawing/2014/main" id="{1632BDA0-4C49-FD4F-AA93-6A618FE83AB1}"/>
              </a:ext>
            </a:extLst>
          </p:cNvPr>
          <p:cNvSpPr txBox="1"/>
          <p:nvPr/>
        </p:nvSpPr>
        <p:spPr>
          <a:xfrm>
            <a:off x="8669412" y="3477609"/>
            <a:ext cx="2911503" cy="502766"/>
          </a:xfrm>
          <a:prstGeom prst="rect">
            <a:avLst/>
          </a:prstGeom>
          <a:noFill/>
        </p:spPr>
        <p:txBody>
          <a:bodyPr wrap="none" lIns="91440" tIns="45720" rIns="91440" bIns="45720" rtlCol="0">
            <a:spAutoFit/>
          </a:bodyPr>
          <a:lstStyle/>
          <a:p>
            <a:r>
              <a:rPr lang="en-US" sz="2667" dirty="0">
                <a:latin typeface="Seravek Light" panose="020B0503040000020004" pitchFamily="34" charset="0"/>
              </a:rPr>
              <a:t>After a few minutes</a:t>
            </a:r>
          </a:p>
        </p:txBody>
      </p:sp>
      <p:cxnSp>
        <p:nvCxnSpPr>
          <p:cNvPr id="19" name="Straight Arrow Connector 18">
            <a:extLst>
              <a:ext uri="{FF2B5EF4-FFF2-40B4-BE49-F238E27FC236}">
                <a16:creationId xmlns:a16="http://schemas.microsoft.com/office/drawing/2014/main" id="{DDE22C87-0B11-D246-9ABF-0DF727DAA9E3}"/>
              </a:ext>
            </a:extLst>
          </p:cNvPr>
          <p:cNvCxnSpPr>
            <a:cxnSpLocks/>
          </p:cNvCxnSpPr>
          <p:nvPr/>
        </p:nvCxnSpPr>
        <p:spPr>
          <a:xfrm>
            <a:off x="8544316" y="5420311"/>
            <a:ext cx="92517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0" name="Action Button: Information 19">
            <a:hlinkClick r:id="" action="ppaction://noaction" highlightClick="1"/>
            <a:extLst>
              <a:ext uri="{FF2B5EF4-FFF2-40B4-BE49-F238E27FC236}">
                <a16:creationId xmlns:a16="http://schemas.microsoft.com/office/drawing/2014/main" id="{052C6E30-7D64-C349-B9E9-2B48E4F2CDEE}"/>
              </a:ext>
            </a:extLst>
          </p:cNvPr>
          <p:cNvSpPr/>
          <p:nvPr/>
        </p:nvSpPr>
        <p:spPr>
          <a:xfrm>
            <a:off x="11983135" y="6634261"/>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2299243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dirty="0"/>
              <a:t>Backscatter Uses</a:t>
            </a:r>
          </a:p>
          <a:p>
            <a:pPr lvl="1"/>
            <a:r>
              <a:rPr lang="en-US" dirty="0"/>
              <a:t>RFID</a:t>
            </a:r>
          </a:p>
          <a:p>
            <a:pPr lvl="1"/>
            <a:r>
              <a:rPr lang="en-US" dirty="0"/>
              <a:t>Sensors (Backscatter LoRa)</a:t>
            </a:r>
          </a:p>
          <a:p>
            <a:pPr lvl="1"/>
            <a:r>
              <a:rPr lang="en-US" dirty="0"/>
              <a:t>Localization</a:t>
            </a:r>
          </a:p>
          <a:p>
            <a:pPr lvl="1"/>
            <a:endParaRPr lang="en-US" dirty="0"/>
          </a:p>
          <a:p>
            <a:r>
              <a:rPr lang="en-US" b="1"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926142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2A20-0740-F142-8468-6273689024D0}"/>
              </a:ext>
            </a:extLst>
          </p:cNvPr>
          <p:cNvSpPr>
            <a:spLocks noGrp="1"/>
          </p:cNvSpPr>
          <p:nvPr>
            <p:ph type="title"/>
          </p:nvPr>
        </p:nvSpPr>
        <p:spPr/>
        <p:txBody>
          <a:bodyPr/>
          <a:lstStyle/>
          <a:p>
            <a:r>
              <a:rPr lang="en-US" dirty="0"/>
              <a:t>Wakeup radios are another form of “RF-lite”</a:t>
            </a:r>
          </a:p>
        </p:txBody>
      </p:sp>
      <p:sp>
        <p:nvSpPr>
          <p:cNvPr id="3" name="Content Placeholder 2">
            <a:extLst>
              <a:ext uri="{FF2B5EF4-FFF2-40B4-BE49-F238E27FC236}">
                <a16:creationId xmlns:a16="http://schemas.microsoft.com/office/drawing/2014/main" id="{7790DA6F-A450-E541-910E-C93A91EBE1A5}"/>
              </a:ext>
            </a:extLst>
          </p:cNvPr>
          <p:cNvSpPr>
            <a:spLocks noGrp="1"/>
          </p:cNvSpPr>
          <p:nvPr>
            <p:ph idx="1"/>
          </p:nvPr>
        </p:nvSpPr>
        <p:spPr/>
        <p:txBody>
          <a:bodyPr/>
          <a:lstStyle/>
          <a:p>
            <a:r>
              <a:rPr lang="en-US" dirty="0"/>
              <a:t>The problem: Pretty much all of this stuff is energy-expensive</a:t>
            </a:r>
          </a:p>
          <a:p>
            <a:pPr lvl="1"/>
            <a:r>
              <a:rPr lang="en-US" dirty="0"/>
              <a:t>Aka: “The idle listening problem”</a:t>
            </a:r>
          </a:p>
        </p:txBody>
      </p:sp>
      <p:sp>
        <p:nvSpPr>
          <p:cNvPr id="4" name="Slide Number Placeholder 3">
            <a:extLst>
              <a:ext uri="{FF2B5EF4-FFF2-40B4-BE49-F238E27FC236}">
                <a16:creationId xmlns:a16="http://schemas.microsoft.com/office/drawing/2014/main" id="{5F44F530-78E5-6E4F-98F9-4F894978A129}"/>
              </a:ext>
            </a:extLst>
          </p:cNvPr>
          <p:cNvSpPr>
            <a:spLocks noGrp="1"/>
          </p:cNvSpPr>
          <p:nvPr>
            <p:ph type="sldNum" sz="quarter" idx="12"/>
          </p:nvPr>
        </p:nvSpPr>
        <p:spPr/>
        <p:txBody>
          <a:bodyPr/>
          <a:lstStyle/>
          <a:p>
            <a:pPr algn="r"/>
            <a:fld id="{434A358D-2637-E146-A3BD-05BD470B507B}" type="slidenum">
              <a:rPr lang="en-US" smtClean="0"/>
              <a:pPr algn="r"/>
              <a:t>57</a:t>
            </a:fld>
            <a:endParaRPr lang="en-US" dirty="0"/>
          </a:p>
        </p:txBody>
      </p:sp>
      <p:pic>
        <p:nvPicPr>
          <p:cNvPr id="5" name="Picture 4">
            <a:extLst>
              <a:ext uri="{FF2B5EF4-FFF2-40B4-BE49-F238E27FC236}">
                <a16:creationId xmlns:a16="http://schemas.microsoft.com/office/drawing/2014/main" id="{EED26A59-1BA4-9C49-A3ED-2A350D8C09C6}"/>
              </a:ext>
            </a:extLst>
          </p:cNvPr>
          <p:cNvPicPr>
            <a:picLocks noChangeAspect="1"/>
          </p:cNvPicPr>
          <p:nvPr/>
        </p:nvPicPr>
        <p:blipFill>
          <a:blip r:embed="rId2"/>
          <a:stretch>
            <a:fillRect/>
          </a:stretch>
        </p:blipFill>
        <p:spPr>
          <a:xfrm>
            <a:off x="1881354" y="2638096"/>
            <a:ext cx="5731652" cy="3100139"/>
          </a:xfrm>
          <a:prstGeom prst="rect">
            <a:avLst/>
          </a:prstGeom>
          <a:ln>
            <a:solidFill>
              <a:schemeClr val="tx1"/>
            </a:solidFill>
          </a:ln>
        </p:spPr>
      </p:pic>
    </p:spTree>
    <p:extLst>
      <p:ext uri="{BB962C8B-B14F-4D97-AF65-F5344CB8AC3E}">
        <p14:creationId xmlns:p14="http://schemas.microsoft.com/office/powerpoint/2010/main" val="16013846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660F-0299-A24C-B9B0-FE4616E51463}"/>
              </a:ext>
            </a:extLst>
          </p:cNvPr>
          <p:cNvSpPr>
            <a:spLocks noGrp="1"/>
          </p:cNvSpPr>
          <p:nvPr>
            <p:ph type="title"/>
          </p:nvPr>
        </p:nvSpPr>
        <p:spPr/>
        <p:txBody>
          <a:bodyPr>
            <a:normAutofit fontScale="90000"/>
          </a:bodyPr>
          <a:lstStyle/>
          <a:p>
            <a:r>
              <a:rPr lang="en-US" dirty="0"/>
              <a:t>Concept: Can we design something (much?) lower power that can’t do general purpose data, but can signal wakeup?</a:t>
            </a:r>
          </a:p>
        </p:txBody>
      </p:sp>
      <p:sp>
        <p:nvSpPr>
          <p:cNvPr id="3" name="Content Placeholder 2">
            <a:extLst>
              <a:ext uri="{FF2B5EF4-FFF2-40B4-BE49-F238E27FC236}">
                <a16:creationId xmlns:a16="http://schemas.microsoft.com/office/drawing/2014/main" id="{FC5E8CE0-D08A-8146-80E8-9024C9E135E4}"/>
              </a:ext>
            </a:extLst>
          </p:cNvPr>
          <p:cNvSpPr>
            <a:spLocks noGrp="1"/>
          </p:cNvSpPr>
          <p:nvPr>
            <p:ph idx="1"/>
          </p:nvPr>
        </p:nvSpPr>
        <p:spPr/>
        <p:txBody>
          <a:bodyPr/>
          <a:lstStyle/>
          <a:p>
            <a:r>
              <a:rPr lang="en-US" dirty="0"/>
              <a:t>Energy detectors</a:t>
            </a:r>
          </a:p>
          <a:p>
            <a:pPr lvl="1"/>
            <a:r>
              <a:rPr lang="en-US" dirty="0"/>
              <a:t>Simple, but prone to false wakeups</a:t>
            </a:r>
          </a:p>
          <a:p>
            <a:pPr lvl="1"/>
            <a:endParaRPr lang="en-US" dirty="0"/>
          </a:p>
          <a:p>
            <a:r>
              <a:rPr lang="en-US" dirty="0"/>
              <a:t>Extremely simple signaling?</a:t>
            </a:r>
          </a:p>
          <a:p>
            <a:pPr lvl="1"/>
            <a:r>
              <a:rPr lang="en-US" dirty="0"/>
              <a:t>Very often some form of on-off-keying (OOK)</a:t>
            </a:r>
          </a:p>
          <a:p>
            <a:pPr lvl="1"/>
            <a:r>
              <a:rPr lang="en-US" dirty="0"/>
              <a:t>Seeing new life</a:t>
            </a:r>
          </a:p>
          <a:p>
            <a:pPr lvl="2"/>
            <a:r>
              <a:rPr lang="en-US" dirty="0"/>
              <a:t>In mainstream networks, e.g. 802.11ba</a:t>
            </a:r>
          </a:p>
          <a:p>
            <a:pPr lvl="2"/>
            <a:r>
              <a:rPr lang="en-US" dirty="0"/>
              <a:t>In sensor network research, e.g. </a:t>
            </a:r>
            <a:r>
              <a:rPr lang="en-US" dirty="0">
                <a:hlinkClick r:id="rId2"/>
              </a:rPr>
              <a:t>Zippy</a:t>
            </a:r>
            <a:endParaRPr lang="en-US" dirty="0"/>
          </a:p>
          <a:p>
            <a:pPr lvl="2"/>
            <a:r>
              <a:rPr lang="en-US" dirty="0">
                <a:hlinkClick r:id="rId3"/>
              </a:rPr>
              <a:t>Tuned energy harvesting frontends</a:t>
            </a:r>
            <a:endParaRPr lang="en-US" dirty="0"/>
          </a:p>
          <a:p>
            <a:pPr lvl="2"/>
            <a:r>
              <a:rPr lang="en-US" dirty="0">
                <a:hlinkClick r:id="rId4"/>
              </a:rPr>
              <a:t>Manipulated standards for lower-BW signals</a:t>
            </a:r>
            <a:endParaRPr lang="en-US" dirty="0"/>
          </a:p>
        </p:txBody>
      </p:sp>
      <p:sp>
        <p:nvSpPr>
          <p:cNvPr id="4" name="Slide Number Placeholder 3">
            <a:extLst>
              <a:ext uri="{FF2B5EF4-FFF2-40B4-BE49-F238E27FC236}">
                <a16:creationId xmlns:a16="http://schemas.microsoft.com/office/drawing/2014/main" id="{7365ADD9-9D23-8F4F-B278-51343B9E3133}"/>
              </a:ext>
            </a:extLst>
          </p:cNvPr>
          <p:cNvSpPr>
            <a:spLocks noGrp="1"/>
          </p:cNvSpPr>
          <p:nvPr>
            <p:ph type="sldNum" sz="quarter" idx="12"/>
          </p:nvPr>
        </p:nvSpPr>
        <p:spPr/>
        <p:txBody>
          <a:bodyPr/>
          <a:lstStyle/>
          <a:p>
            <a:pPr algn="r"/>
            <a:fld id="{434A358D-2637-E146-A3BD-05BD470B507B}" type="slidenum">
              <a:rPr lang="en-US" smtClean="0"/>
              <a:pPr algn="r"/>
              <a:t>58</a:t>
            </a:fld>
            <a:endParaRPr lang="en-US" dirty="0"/>
          </a:p>
        </p:txBody>
      </p:sp>
      <p:pic>
        <p:nvPicPr>
          <p:cNvPr id="5" name="Picture 4">
            <a:extLst>
              <a:ext uri="{FF2B5EF4-FFF2-40B4-BE49-F238E27FC236}">
                <a16:creationId xmlns:a16="http://schemas.microsoft.com/office/drawing/2014/main" id="{72EFA0B5-531F-EC45-B159-BDC37CC1434A}"/>
              </a:ext>
            </a:extLst>
          </p:cNvPr>
          <p:cNvPicPr>
            <a:picLocks noChangeAspect="1"/>
          </p:cNvPicPr>
          <p:nvPr/>
        </p:nvPicPr>
        <p:blipFill>
          <a:blip r:embed="rId5"/>
          <a:stretch>
            <a:fillRect/>
          </a:stretch>
        </p:blipFill>
        <p:spPr>
          <a:xfrm>
            <a:off x="7826656" y="1366344"/>
            <a:ext cx="3535309" cy="2643352"/>
          </a:xfrm>
          <a:prstGeom prst="rect">
            <a:avLst/>
          </a:prstGeom>
        </p:spPr>
      </p:pic>
      <p:pic>
        <p:nvPicPr>
          <p:cNvPr id="6" name="Picture 5">
            <a:extLst>
              <a:ext uri="{FF2B5EF4-FFF2-40B4-BE49-F238E27FC236}">
                <a16:creationId xmlns:a16="http://schemas.microsoft.com/office/drawing/2014/main" id="{45F1D424-F26F-B544-A305-7688B8FC9887}"/>
              </a:ext>
            </a:extLst>
          </p:cNvPr>
          <p:cNvPicPr>
            <a:picLocks noChangeAspect="1"/>
          </p:cNvPicPr>
          <p:nvPr/>
        </p:nvPicPr>
        <p:blipFill>
          <a:blip r:embed="rId6"/>
          <a:stretch>
            <a:fillRect/>
          </a:stretch>
        </p:blipFill>
        <p:spPr>
          <a:xfrm>
            <a:off x="7919354" y="3972909"/>
            <a:ext cx="3296351" cy="2416796"/>
          </a:xfrm>
          <a:prstGeom prst="rect">
            <a:avLst/>
          </a:prstGeom>
        </p:spPr>
      </p:pic>
    </p:spTree>
    <p:extLst>
      <p:ext uri="{BB962C8B-B14F-4D97-AF65-F5344CB8AC3E}">
        <p14:creationId xmlns:p14="http://schemas.microsoft.com/office/powerpoint/2010/main" val="3136881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E87C4-A90F-8E4B-9DFF-BB1F95E84C49}"/>
              </a:ext>
            </a:extLst>
          </p:cNvPr>
          <p:cNvSpPr>
            <a:spLocks noGrp="1"/>
          </p:cNvSpPr>
          <p:nvPr>
            <p:ph type="title"/>
          </p:nvPr>
        </p:nvSpPr>
        <p:spPr/>
        <p:txBody>
          <a:bodyPr/>
          <a:lstStyle/>
          <a:p>
            <a:r>
              <a:rPr lang="en-US" dirty="0"/>
              <a:t>(Re)-emerging new ideas in wakeup design</a:t>
            </a:r>
          </a:p>
        </p:txBody>
      </p:sp>
      <p:sp>
        <p:nvSpPr>
          <p:cNvPr id="3" name="Content Placeholder 2">
            <a:extLst>
              <a:ext uri="{FF2B5EF4-FFF2-40B4-BE49-F238E27FC236}">
                <a16:creationId xmlns:a16="http://schemas.microsoft.com/office/drawing/2014/main" id="{DEB67B5A-D355-8F41-A5D2-365ADEFA227D}"/>
              </a:ext>
            </a:extLst>
          </p:cNvPr>
          <p:cNvSpPr>
            <a:spLocks noGrp="1"/>
          </p:cNvSpPr>
          <p:nvPr>
            <p:ph idx="1"/>
          </p:nvPr>
        </p:nvSpPr>
        <p:spPr>
          <a:xfrm>
            <a:off x="609601" y="1600201"/>
            <a:ext cx="10999302" cy="4525963"/>
          </a:xfrm>
        </p:spPr>
        <p:txBody>
          <a:bodyPr>
            <a:normAutofit lnSpcReduction="10000"/>
          </a:bodyPr>
          <a:lstStyle/>
          <a:p>
            <a:r>
              <a:rPr lang="en-US" dirty="0"/>
              <a:t>Decoupling synchronization from communication</a:t>
            </a:r>
          </a:p>
          <a:p>
            <a:pPr lvl="1"/>
            <a:endParaRPr lang="en-US" dirty="0"/>
          </a:p>
          <a:p>
            <a:r>
              <a:rPr lang="en-US" dirty="0"/>
              <a:t>External synchronization sources?</a:t>
            </a:r>
          </a:p>
          <a:p>
            <a:pPr lvl="1"/>
            <a:r>
              <a:rPr lang="en-US" dirty="0"/>
              <a:t>Ambient 60 Hz wave</a:t>
            </a:r>
          </a:p>
          <a:p>
            <a:pPr lvl="1"/>
            <a:r>
              <a:rPr lang="en-US" dirty="0"/>
              <a:t>Sudden change in room lighting,</a:t>
            </a:r>
            <a:br>
              <a:rPr lang="en-US" dirty="0"/>
            </a:br>
            <a:r>
              <a:rPr lang="en-US" dirty="0"/>
              <a:t>or a noise</a:t>
            </a:r>
          </a:p>
          <a:p>
            <a:pPr lvl="1"/>
            <a:endParaRPr lang="en-US" dirty="0"/>
          </a:p>
          <a:p>
            <a:pPr lvl="1"/>
            <a:endParaRPr lang="en-US" dirty="0"/>
          </a:p>
          <a:p>
            <a:pPr lvl="1"/>
            <a:endParaRPr lang="en-US" dirty="0"/>
          </a:p>
          <a:p>
            <a:r>
              <a:rPr lang="en-US" dirty="0"/>
              <a:t>Synchronization and time-keeping burden is shifted to infrastructure</a:t>
            </a:r>
          </a:p>
          <a:p>
            <a:endParaRPr lang="en-US" dirty="0"/>
          </a:p>
        </p:txBody>
      </p:sp>
      <p:sp>
        <p:nvSpPr>
          <p:cNvPr id="4" name="Slide Number Placeholder 3">
            <a:extLst>
              <a:ext uri="{FF2B5EF4-FFF2-40B4-BE49-F238E27FC236}">
                <a16:creationId xmlns:a16="http://schemas.microsoft.com/office/drawing/2014/main" id="{A84DCD23-0124-3E49-98AE-E1619ADD93EB}"/>
              </a:ext>
            </a:extLst>
          </p:cNvPr>
          <p:cNvSpPr>
            <a:spLocks noGrp="1"/>
          </p:cNvSpPr>
          <p:nvPr>
            <p:ph type="sldNum" sz="quarter" idx="12"/>
          </p:nvPr>
        </p:nvSpPr>
        <p:spPr/>
        <p:txBody>
          <a:bodyPr/>
          <a:lstStyle/>
          <a:p>
            <a:pPr algn="r"/>
            <a:fld id="{434A358D-2637-E146-A3BD-05BD470B507B}" type="slidenum">
              <a:rPr lang="en-US" smtClean="0"/>
              <a:pPr algn="r"/>
              <a:t>59</a:t>
            </a:fld>
            <a:endParaRPr lang="en-US" dirty="0"/>
          </a:p>
        </p:txBody>
      </p:sp>
      <p:pic>
        <p:nvPicPr>
          <p:cNvPr id="5" name="Picture 4">
            <a:extLst>
              <a:ext uri="{FF2B5EF4-FFF2-40B4-BE49-F238E27FC236}">
                <a16:creationId xmlns:a16="http://schemas.microsoft.com/office/drawing/2014/main" id="{F711322C-9789-D14F-9911-F65A6875A4F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7727" r="90000">
                        <a14:foregroundMark x1="52879" y1="18636" x2="52879" y2="18636"/>
                      </a14:backgroundRemoval>
                    </a14:imgEffect>
                  </a14:imgLayer>
                </a14:imgProps>
              </a:ext>
            </a:extLst>
          </a:blip>
          <a:stretch>
            <a:fillRect/>
          </a:stretch>
        </p:blipFill>
        <p:spPr>
          <a:xfrm rot="7870622">
            <a:off x="8476610" y="1988234"/>
            <a:ext cx="1401905" cy="1401905"/>
          </a:xfrm>
          <a:prstGeom prst="rect">
            <a:avLst/>
          </a:prstGeom>
        </p:spPr>
      </p:pic>
      <p:pic>
        <p:nvPicPr>
          <p:cNvPr id="6" name="Picture 5">
            <a:extLst>
              <a:ext uri="{FF2B5EF4-FFF2-40B4-BE49-F238E27FC236}">
                <a16:creationId xmlns:a16="http://schemas.microsoft.com/office/drawing/2014/main" id="{4DD94327-052C-464B-9CCE-CB7655AB73F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5333"/>
                    </a14:imgEffect>
                  </a14:imgLayer>
                </a14:imgProps>
              </a:ext>
            </a:extLst>
          </a:blip>
          <a:stretch>
            <a:fillRect/>
          </a:stretch>
        </p:blipFill>
        <p:spPr>
          <a:xfrm rot="8100000">
            <a:off x="7675845" y="2416731"/>
            <a:ext cx="1193691" cy="1193691"/>
          </a:xfrm>
          <a:prstGeom prst="rect">
            <a:avLst/>
          </a:prstGeom>
        </p:spPr>
      </p:pic>
      <p:pic>
        <p:nvPicPr>
          <p:cNvPr id="7" name="Picture 6">
            <a:extLst>
              <a:ext uri="{FF2B5EF4-FFF2-40B4-BE49-F238E27FC236}">
                <a16:creationId xmlns:a16="http://schemas.microsoft.com/office/drawing/2014/main" id="{3F5275B4-7930-6F44-B9B7-49E4D8D5F43C}"/>
              </a:ext>
            </a:extLst>
          </p:cNvPr>
          <p:cNvPicPr>
            <a:picLocks noChangeAspect="1"/>
          </p:cNvPicPr>
          <p:nvPr/>
        </p:nvPicPr>
        <p:blipFill>
          <a:blip r:embed="rId6"/>
          <a:stretch>
            <a:fillRect/>
          </a:stretch>
        </p:blipFill>
        <p:spPr>
          <a:xfrm>
            <a:off x="7647065" y="3564455"/>
            <a:ext cx="607060" cy="1191860"/>
          </a:xfrm>
          <a:prstGeom prst="rect">
            <a:avLst/>
          </a:prstGeom>
        </p:spPr>
      </p:pic>
      <p:pic>
        <p:nvPicPr>
          <p:cNvPr id="8" name="Picture 7">
            <a:extLst>
              <a:ext uri="{FF2B5EF4-FFF2-40B4-BE49-F238E27FC236}">
                <a16:creationId xmlns:a16="http://schemas.microsoft.com/office/drawing/2014/main" id="{53F9AC5C-F7AD-7245-BA7B-0B3C7FED71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8658" l="1440" r="99607">
                        <a14:foregroundMark x1="46466" y1="50559" x2="46466" y2="50559"/>
                        <a14:foregroundMark x1="20942" y1="30872" x2="20942" y2="30872"/>
                        <a14:foregroundMark x1="85602" y1="49441" x2="85602" y2="49441"/>
                        <a14:foregroundMark x1="90838" y1="33333" x2="90838" y2="33333"/>
                        <a14:foregroundMark x1="87696" y1="18680" x2="87696" y2="18680"/>
                      </a14:backgroundRemoval>
                    </a14:imgEffect>
                  </a14:imgLayer>
                </a14:imgProps>
              </a:ext>
            </a:extLst>
          </a:blip>
          <a:stretch>
            <a:fillRect/>
          </a:stretch>
        </p:blipFill>
        <p:spPr>
          <a:xfrm flipH="1">
            <a:off x="10152775" y="3769098"/>
            <a:ext cx="585924" cy="685623"/>
          </a:xfrm>
          <a:prstGeom prst="rect">
            <a:avLst/>
          </a:prstGeom>
        </p:spPr>
      </p:pic>
      <p:pic>
        <p:nvPicPr>
          <p:cNvPr id="9" name="Picture 8" descr="leaf_back.jpg">
            <a:extLst>
              <a:ext uri="{FF2B5EF4-FFF2-40B4-BE49-F238E27FC236}">
                <a16:creationId xmlns:a16="http://schemas.microsoft.com/office/drawing/2014/main" id="{1BC37DB9-A6F3-284B-BC2A-9940D940C3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55524" y="3602555"/>
            <a:ext cx="673101" cy="1111579"/>
          </a:xfrm>
          <a:prstGeom prst="rect">
            <a:avLst/>
          </a:prstGeom>
        </p:spPr>
      </p:pic>
      <p:pic>
        <p:nvPicPr>
          <p:cNvPr id="10" name="Picture 9" descr="leaf_front.jpg">
            <a:extLst>
              <a:ext uri="{FF2B5EF4-FFF2-40B4-BE49-F238E27FC236}">
                <a16:creationId xmlns:a16="http://schemas.microsoft.com/office/drawing/2014/main" id="{5425E629-FBDD-6E40-ADA7-7CC26D7D1E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4554" y="3602555"/>
            <a:ext cx="684349" cy="1111579"/>
          </a:xfrm>
          <a:prstGeom prst="rect">
            <a:avLst/>
          </a:prstGeom>
        </p:spPr>
      </p:pic>
      <p:pic>
        <p:nvPicPr>
          <p:cNvPr id="11" name="Picture 10">
            <a:extLst>
              <a:ext uri="{FF2B5EF4-FFF2-40B4-BE49-F238E27FC236}">
                <a16:creationId xmlns:a16="http://schemas.microsoft.com/office/drawing/2014/main" id="{5CB0BE51-99A4-034F-930A-C3399508B3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5333"/>
                    </a14:imgEffect>
                  </a14:imgLayer>
                </a14:imgProps>
              </a:ext>
            </a:extLst>
          </a:blip>
          <a:stretch>
            <a:fillRect/>
          </a:stretch>
        </p:blipFill>
        <p:spPr>
          <a:xfrm rot="13500000" flipH="1">
            <a:off x="9483641" y="2416731"/>
            <a:ext cx="1193691" cy="1193691"/>
          </a:xfrm>
          <a:prstGeom prst="rect">
            <a:avLst/>
          </a:prstGeom>
        </p:spPr>
      </p:pic>
    </p:spTree>
    <p:extLst>
      <p:ext uri="{BB962C8B-B14F-4D97-AF65-F5344CB8AC3E}">
        <p14:creationId xmlns:p14="http://schemas.microsoft.com/office/powerpoint/2010/main" val="3015135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DE6C-53CF-194E-8190-F0E17232D732}"/>
              </a:ext>
            </a:extLst>
          </p:cNvPr>
          <p:cNvSpPr>
            <a:spLocks noGrp="1"/>
          </p:cNvSpPr>
          <p:nvPr>
            <p:ph type="title"/>
          </p:nvPr>
        </p:nvSpPr>
        <p:spPr/>
        <p:txBody>
          <a:bodyPr/>
          <a:lstStyle/>
          <a:p>
            <a:r>
              <a:rPr lang="en-US" dirty="0"/>
              <a:t>What receives electric waves?</a:t>
            </a:r>
          </a:p>
        </p:txBody>
      </p:sp>
      <p:sp>
        <p:nvSpPr>
          <p:cNvPr id="3" name="Content Placeholder 2">
            <a:extLst>
              <a:ext uri="{FF2B5EF4-FFF2-40B4-BE49-F238E27FC236}">
                <a16:creationId xmlns:a16="http://schemas.microsoft.com/office/drawing/2014/main" id="{2518FE0D-A871-5F47-A139-A019BD72A170}"/>
              </a:ext>
            </a:extLst>
          </p:cNvPr>
          <p:cNvSpPr>
            <a:spLocks noGrp="1"/>
          </p:cNvSpPr>
          <p:nvPr>
            <p:ph idx="1"/>
          </p:nvPr>
        </p:nvSpPr>
        <p:spPr/>
        <p:txBody>
          <a:bodyPr/>
          <a:lstStyle/>
          <a:p>
            <a:r>
              <a:rPr lang="en-US" dirty="0"/>
              <a:t>Again, lots of stuff nowadays…</a:t>
            </a:r>
          </a:p>
          <a:p>
            <a:pPr lvl="1"/>
            <a:r>
              <a:rPr lang="en-US" dirty="0"/>
              <a:t>Could be a high-speed ADC, more often with analog pieces in front:</a:t>
            </a:r>
          </a:p>
        </p:txBody>
      </p:sp>
      <p:sp>
        <p:nvSpPr>
          <p:cNvPr id="4" name="Slide Number Placeholder 3">
            <a:extLst>
              <a:ext uri="{FF2B5EF4-FFF2-40B4-BE49-F238E27FC236}">
                <a16:creationId xmlns:a16="http://schemas.microsoft.com/office/drawing/2014/main" id="{19139515-3343-7945-B6A7-5946D632C197}"/>
              </a:ext>
            </a:extLst>
          </p:cNvPr>
          <p:cNvSpPr>
            <a:spLocks noGrp="1"/>
          </p:cNvSpPr>
          <p:nvPr>
            <p:ph type="sldNum" sz="quarter" idx="12"/>
          </p:nvPr>
        </p:nvSpPr>
        <p:spPr/>
        <p:txBody>
          <a:bodyPr/>
          <a:lstStyle/>
          <a:p>
            <a:pPr algn="r"/>
            <a:fld id="{434A358D-2637-E146-A3BD-05BD470B507B}" type="slidenum">
              <a:rPr lang="en-US" smtClean="0"/>
              <a:pPr algn="r"/>
              <a:t>6</a:t>
            </a:fld>
            <a:endParaRPr lang="en-US" dirty="0"/>
          </a:p>
        </p:txBody>
      </p:sp>
      <p:pic>
        <p:nvPicPr>
          <p:cNvPr id="5" name="Picture 4">
            <a:extLst>
              <a:ext uri="{FF2B5EF4-FFF2-40B4-BE49-F238E27FC236}">
                <a16:creationId xmlns:a16="http://schemas.microsoft.com/office/drawing/2014/main" id="{314790D5-EFC5-744A-8D0C-F590B7C2C79F}"/>
              </a:ext>
            </a:extLst>
          </p:cNvPr>
          <p:cNvPicPr>
            <a:picLocks noChangeAspect="1"/>
          </p:cNvPicPr>
          <p:nvPr/>
        </p:nvPicPr>
        <p:blipFill>
          <a:blip r:embed="rId2"/>
          <a:stretch>
            <a:fillRect/>
          </a:stretch>
        </p:blipFill>
        <p:spPr>
          <a:xfrm>
            <a:off x="1354667" y="3899729"/>
            <a:ext cx="9605819" cy="2149555"/>
          </a:xfrm>
          <a:prstGeom prst="rect">
            <a:avLst/>
          </a:prstGeom>
        </p:spPr>
      </p:pic>
      <p:pic>
        <p:nvPicPr>
          <p:cNvPr id="6" name="Picture 5">
            <a:extLst>
              <a:ext uri="{FF2B5EF4-FFF2-40B4-BE49-F238E27FC236}">
                <a16:creationId xmlns:a16="http://schemas.microsoft.com/office/drawing/2014/main" id="{E0656376-5D60-FC44-87E5-B595F7420083}"/>
              </a:ext>
            </a:extLst>
          </p:cNvPr>
          <p:cNvPicPr>
            <a:picLocks noChangeAspect="1"/>
          </p:cNvPicPr>
          <p:nvPr/>
        </p:nvPicPr>
        <p:blipFill>
          <a:blip r:embed="rId3"/>
          <a:stretch>
            <a:fillRect/>
          </a:stretch>
        </p:blipFill>
        <p:spPr>
          <a:xfrm>
            <a:off x="2992579" y="2497738"/>
            <a:ext cx="7142788" cy="2404957"/>
          </a:xfrm>
          <a:prstGeom prst="rect">
            <a:avLst/>
          </a:prstGeom>
        </p:spPr>
      </p:pic>
      <p:sp>
        <p:nvSpPr>
          <p:cNvPr id="7" name="TextBox 6">
            <a:extLst>
              <a:ext uri="{FF2B5EF4-FFF2-40B4-BE49-F238E27FC236}">
                <a16:creationId xmlns:a16="http://schemas.microsoft.com/office/drawing/2014/main" id="{E8CB797B-CFB6-3A46-BDCA-2D5A66AC1AF3}"/>
              </a:ext>
            </a:extLst>
          </p:cNvPr>
          <p:cNvSpPr txBox="1"/>
          <p:nvPr/>
        </p:nvSpPr>
        <p:spPr>
          <a:xfrm>
            <a:off x="3426352" y="6096000"/>
            <a:ext cx="8747908"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Graphics from Analog Devices whitepaper: </a:t>
            </a:r>
            <a:r>
              <a:rPr lang="en-US" sz="933"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https://www.analog.com/media/en/technical-documentation/tech-articles/480501640radio101.pdf</a:t>
            </a:r>
            <a:r>
              <a:rPr lang="en-US" sz="933" i="1" dirty="0">
                <a:solidFill>
                  <a:schemeClr val="bg1">
                    <a:lumMod val="50000"/>
                  </a:schemeClr>
                </a:solidFill>
                <a:latin typeface="Seravek Light"/>
                <a:cs typeface="Seravek Light"/>
              </a:rPr>
              <a:t>  —  significantly more detail here</a:t>
            </a:r>
          </a:p>
        </p:txBody>
      </p:sp>
    </p:spTree>
    <p:extLst>
      <p:ext uri="{BB962C8B-B14F-4D97-AF65-F5344CB8AC3E}">
        <p14:creationId xmlns:p14="http://schemas.microsoft.com/office/powerpoint/2010/main" val="27548063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dirty="0"/>
              <a:t>Backscatter Uses</a:t>
            </a:r>
          </a:p>
          <a:p>
            <a:pPr lvl="1"/>
            <a:r>
              <a:rPr lang="en-US" dirty="0"/>
              <a:t>RFID</a:t>
            </a:r>
          </a:p>
          <a:p>
            <a:pPr lvl="1"/>
            <a:r>
              <a:rPr lang="en-US"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731916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D891D-5EFD-41DD-AFE3-0523CC91103C}"/>
              </a:ext>
            </a:extLst>
          </p:cNvPr>
          <p:cNvSpPr>
            <a:spLocks noGrp="1"/>
          </p:cNvSpPr>
          <p:nvPr>
            <p:ph type="title"/>
          </p:nvPr>
        </p:nvSpPr>
        <p:spPr/>
        <p:txBody>
          <a:bodyPr/>
          <a:lstStyle/>
          <a:p>
            <a:r>
              <a:rPr lang="en-US" dirty="0"/>
              <a:t>Making ultra-low power radios</a:t>
            </a:r>
          </a:p>
        </p:txBody>
      </p:sp>
      <p:sp>
        <p:nvSpPr>
          <p:cNvPr id="3" name="Content Placeholder 2">
            <a:extLst>
              <a:ext uri="{FF2B5EF4-FFF2-40B4-BE49-F238E27FC236}">
                <a16:creationId xmlns:a16="http://schemas.microsoft.com/office/drawing/2014/main" id="{9D8BA707-1523-4007-9C80-BFAD6167D864}"/>
              </a:ext>
            </a:extLst>
          </p:cNvPr>
          <p:cNvSpPr>
            <a:spLocks noGrp="1"/>
          </p:cNvSpPr>
          <p:nvPr>
            <p:ph idx="1"/>
          </p:nvPr>
        </p:nvSpPr>
        <p:spPr/>
        <p:txBody>
          <a:bodyPr>
            <a:normAutofit fontScale="92500" lnSpcReduction="10000"/>
          </a:bodyPr>
          <a:lstStyle/>
          <a:p>
            <a:r>
              <a:rPr lang="en-US" dirty="0"/>
              <a:t>How do we make a radio that’s lower power?</a:t>
            </a:r>
          </a:p>
          <a:p>
            <a:r>
              <a:rPr lang="en-US" dirty="0"/>
              <a:t>What is the most costly part of the radio?</a:t>
            </a:r>
          </a:p>
          <a:p>
            <a:pPr lvl="1"/>
            <a:r>
              <a:rPr lang="en-US" dirty="0"/>
              <a:t>Carrier-frequency generation</a:t>
            </a:r>
          </a:p>
          <a:p>
            <a:pPr lvl="1"/>
            <a:r>
              <a:rPr lang="en-US" dirty="0"/>
              <a:t>Modulating bits is comparatively lower energy</a:t>
            </a:r>
          </a:p>
          <a:p>
            <a:pPr lvl="1"/>
            <a:endParaRPr lang="en-US" dirty="0"/>
          </a:p>
          <a:p>
            <a:r>
              <a:rPr lang="en-US" dirty="0"/>
              <a:t>Solution: do not generate carrier</a:t>
            </a:r>
          </a:p>
          <a:p>
            <a:pPr lvl="1"/>
            <a:r>
              <a:rPr lang="en-US" dirty="0"/>
              <a:t>Instead, use existing RF signal transmitted nearby</a:t>
            </a:r>
          </a:p>
          <a:p>
            <a:pPr lvl="1"/>
            <a:r>
              <a:rPr lang="en-US" dirty="0"/>
              <a:t>Common case: sent from nearby higher capability device</a:t>
            </a:r>
          </a:p>
          <a:p>
            <a:pPr lvl="1"/>
            <a:r>
              <a:rPr lang="en-US" dirty="0"/>
              <a:t>Dream case: use ambient RF signals to communicate</a:t>
            </a:r>
          </a:p>
          <a:p>
            <a:pPr lvl="1"/>
            <a:endParaRPr lang="en-US" dirty="0"/>
          </a:p>
          <a:p>
            <a:pPr lvl="1"/>
            <a:r>
              <a:rPr lang="en-US" dirty="0"/>
              <a:t>Bonus: can harvest energy from the signal being sent</a:t>
            </a:r>
          </a:p>
          <a:p>
            <a:pPr lvl="1"/>
            <a:endParaRPr lang="en-US" dirty="0"/>
          </a:p>
          <a:p>
            <a:r>
              <a:rPr lang="en-US" dirty="0"/>
              <a:t>Two versions in practice: backscatter and inductive coupling</a:t>
            </a:r>
          </a:p>
        </p:txBody>
      </p:sp>
      <p:sp>
        <p:nvSpPr>
          <p:cNvPr id="4" name="Slide Number Placeholder 3">
            <a:extLst>
              <a:ext uri="{FF2B5EF4-FFF2-40B4-BE49-F238E27FC236}">
                <a16:creationId xmlns:a16="http://schemas.microsoft.com/office/drawing/2014/main" id="{1FF057BD-9824-48A7-83F6-92B1661ECF32}"/>
              </a:ext>
            </a:extLst>
          </p:cNvPr>
          <p:cNvSpPr>
            <a:spLocks noGrp="1"/>
          </p:cNvSpPr>
          <p:nvPr>
            <p:ph type="sldNum" sz="quarter" idx="12"/>
          </p:nvPr>
        </p:nvSpPr>
        <p:spPr/>
        <p:txBody>
          <a:bodyPr/>
          <a:lstStyle/>
          <a:p>
            <a:fld id="{0778C724-3839-4D76-A707-B4C23905D055}" type="slidenum">
              <a:rPr lang="en-US" smtClean="0"/>
              <a:t>7</a:t>
            </a:fld>
            <a:endParaRPr lang="en-US"/>
          </a:p>
        </p:txBody>
      </p:sp>
    </p:spTree>
    <p:extLst>
      <p:ext uri="{BB962C8B-B14F-4D97-AF65-F5344CB8AC3E}">
        <p14:creationId xmlns:p14="http://schemas.microsoft.com/office/powerpoint/2010/main" val="3435369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F2BB-5BF9-1749-BEF5-C5605AE84FD7}"/>
              </a:ext>
            </a:extLst>
          </p:cNvPr>
          <p:cNvSpPr>
            <a:spLocks noGrp="1"/>
          </p:cNvSpPr>
          <p:nvPr>
            <p:ph type="title"/>
          </p:nvPr>
        </p:nvSpPr>
        <p:spPr/>
        <p:txBody>
          <a:bodyPr/>
          <a:lstStyle/>
          <a:p>
            <a:r>
              <a:rPr lang="en-US" dirty="0"/>
              <a:t>What happens if nothing ‘receives’ the wave?</a:t>
            </a:r>
          </a:p>
        </p:txBody>
      </p:sp>
      <p:sp>
        <p:nvSpPr>
          <p:cNvPr id="4" name="Slide Number Placeholder 3">
            <a:extLst>
              <a:ext uri="{FF2B5EF4-FFF2-40B4-BE49-F238E27FC236}">
                <a16:creationId xmlns:a16="http://schemas.microsoft.com/office/drawing/2014/main" id="{B3CA3A8D-46BB-F441-BB88-450660DDB160}"/>
              </a:ext>
            </a:extLst>
          </p:cNvPr>
          <p:cNvSpPr>
            <a:spLocks noGrp="1"/>
          </p:cNvSpPr>
          <p:nvPr>
            <p:ph type="sldNum" sz="quarter" idx="12"/>
          </p:nvPr>
        </p:nvSpPr>
        <p:spPr/>
        <p:txBody>
          <a:bodyPr/>
          <a:lstStyle/>
          <a:p>
            <a:pPr algn="r"/>
            <a:fld id="{434A358D-2637-E146-A3BD-05BD470B507B}" type="slidenum">
              <a:rPr lang="en-US" smtClean="0"/>
              <a:pPr algn="r"/>
              <a:t>8</a:t>
            </a:fld>
            <a:endParaRPr lang="en-US" dirty="0"/>
          </a:p>
        </p:txBody>
      </p:sp>
      <p:pic>
        <p:nvPicPr>
          <p:cNvPr id="7" name="Picture 6">
            <a:extLst>
              <a:ext uri="{FF2B5EF4-FFF2-40B4-BE49-F238E27FC236}">
                <a16:creationId xmlns:a16="http://schemas.microsoft.com/office/drawing/2014/main" id="{902DE209-ED8E-E14D-9792-9DCEB6ECF060}"/>
              </a:ext>
            </a:extLst>
          </p:cNvPr>
          <p:cNvPicPr>
            <a:picLocks noChangeAspect="1"/>
          </p:cNvPicPr>
          <p:nvPr/>
        </p:nvPicPr>
        <p:blipFill>
          <a:blip r:embed="rId2"/>
          <a:stretch>
            <a:fillRect/>
          </a:stretch>
        </p:blipFill>
        <p:spPr>
          <a:xfrm>
            <a:off x="2007369" y="1278467"/>
            <a:ext cx="8128000" cy="4572000"/>
          </a:xfrm>
          <a:prstGeom prst="rect">
            <a:avLst/>
          </a:prstGeom>
        </p:spPr>
      </p:pic>
      <p:sp>
        <p:nvSpPr>
          <p:cNvPr id="8" name="TextBox 7">
            <a:extLst>
              <a:ext uri="{FF2B5EF4-FFF2-40B4-BE49-F238E27FC236}">
                <a16:creationId xmlns:a16="http://schemas.microsoft.com/office/drawing/2014/main" id="{5DB4DE88-07EB-4F4B-90FB-D7E64ECCA40A}"/>
              </a:ext>
            </a:extLst>
          </p:cNvPr>
          <p:cNvSpPr txBox="1"/>
          <p:nvPr/>
        </p:nvSpPr>
        <p:spPr>
          <a:xfrm>
            <a:off x="6945746" y="5886643"/>
            <a:ext cx="3182281"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From: </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https://www.flippingphysics.com/standing-waves.html</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395566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980C-E8E1-874C-BA8D-07B63CDEBA25}"/>
              </a:ext>
            </a:extLst>
          </p:cNvPr>
          <p:cNvSpPr>
            <a:spLocks noGrp="1"/>
          </p:cNvSpPr>
          <p:nvPr>
            <p:ph type="title"/>
          </p:nvPr>
        </p:nvSpPr>
        <p:spPr/>
        <p:txBody>
          <a:bodyPr/>
          <a:lstStyle/>
          <a:p>
            <a:r>
              <a:rPr lang="en-US" dirty="0"/>
              <a:t>”Fixed end” and “Free end” in electronic transmission</a:t>
            </a:r>
          </a:p>
        </p:txBody>
      </p:sp>
      <p:sp>
        <p:nvSpPr>
          <p:cNvPr id="4" name="Slide Number Placeholder 3">
            <a:extLst>
              <a:ext uri="{FF2B5EF4-FFF2-40B4-BE49-F238E27FC236}">
                <a16:creationId xmlns:a16="http://schemas.microsoft.com/office/drawing/2014/main" id="{9597CF62-4CD0-174D-A289-878BC2AF07CE}"/>
              </a:ext>
            </a:extLst>
          </p:cNvPr>
          <p:cNvSpPr>
            <a:spLocks noGrp="1"/>
          </p:cNvSpPr>
          <p:nvPr>
            <p:ph type="sldNum" sz="quarter" idx="12"/>
          </p:nvPr>
        </p:nvSpPr>
        <p:spPr/>
        <p:txBody>
          <a:bodyPr/>
          <a:lstStyle/>
          <a:p>
            <a:pPr algn="r"/>
            <a:fld id="{434A358D-2637-E146-A3BD-05BD470B507B}" type="slidenum">
              <a:rPr lang="en-US" smtClean="0"/>
              <a:pPr algn="r"/>
              <a:t>9</a:t>
            </a:fld>
            <a:endParaRPr lang="en-US" dirty="0"/>
          </a:p>
        </p:txBody>
      </p:sp>
      <p:grpSp>
        <p:nvGrpSpPr>
          <p:cNvPr id="7" name="Group 6">
            <a:extLst>
              <a:ext uri="{FF2B5EF4-FFF2-40B4-BE49-F238E27FC236}">
                <a16:creationId xmlns:a16="http://schemas.microsoft.com/office/drawing/2014/main" id="{9B19DBBC-840D-9C40-B0B8-754C655CA597}"/>
              </a:ext>
            </a:extLst>
          </p:cNvPr>
          <p:cNvGrpSpPr/>
          <p:nvPr/>
        </p:nvGrpSpPr>
        <p:grpSpPr>
          <a:xfrm>
            <a:off x="1834960" y="1686632"/>
            <a:ext cx="615758" cy="666787"/>
            <a:chOff x="1228437" y="1403927"/>
            <a:chExt cx="461818" cy="500090"/>
          </a:xfrm>
        </p:grpSpPr>
        <p:sp>
          <p:nvSpPr>
            <p:cNvPr id="5" name="Oval 4">
              <a:extLst>
                <a:ext uri="{FF2B5EF4-FFF2-40B4-BE49-F238E27FC236}">
                  <a16:creationId xmlns:a16="http://schemas.microsoft.com/office/drawing/2014/main" id="{F9AC742D-C3F5-3C48-8B33-246686FDD337}"/>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2DE417C3-F79F-A942-86A9-2C6209C64C08}"/>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11" name="Elbow Connector 10">
            <a:extLst>
              <a:ext uri="{FF2B5EF4-FFF2-40B4-BE49-F238E27FC236}">
                <a16:creationId xmlns:a16="http://schemas.microsoft.com/office/drawing/2014/main" id="{958BB36C-0FA1-0D44-8C30-139698A520FD}"/>
              </a:ext>
            </a:extLst>
          </p:cNvPr>
          <p:cNvCxnSpPr>
            <a:stCxn id="6" idx="0"/>
          </p:cNvCxnSpPr>
          <p:nvPr/>
        </p:nvCxnSpPr>
        <p:spPr>
          <a:xfrm rot="5400000" flipH="1" flipV="1">
            <a:off x="3553977" y="80561"/>
            <a:ext cx="184725" cy="3027418"/>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8E8641C8-5AC8-AE40-BF14-DE6F54CC30B3}"/>
              </a:ext>
            </a:extLst>
          </p:cNvPr>
          <p:cNvCxnSpPr>
            <a:cxnSpLocks/>
            <a:stCxn id="6" idx="2"/>
          </p:cNvCxnSpPr>
          <p:nvPr/>
        </p:nvCxnSpPr>
        <p:spPr>
          <a:xfrm rot="16200000" flipH="1">
            <a:off x="3526795" y="959253"/>
            <a:ext cx="225300" cy="3013631"/>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142FB173-DE6A-3C42-89BF-DC7206B63FEC}"/>
              </a:ext>
            </a:extLst>
          </p:cNvPr>
          <p:cNvGrpSpPr/>
          <p:nvPr/>
        </p:nvGrpSpPr>
        <p:grpSpPr>
          <a:xfrm>
            <a:off x="1833161" y="3314029"/>
            <a:ext cx="615758" cy="666787"/>
            <a:chOff x="1228437" y="1403927"/>
            <a:chExt cx="461818" cy="500090"/>
          </a:xfrm>
        </p:grpSpPr>
        <p:sp>
          <p:nvSpPr>
            <p:cNvPr id="15" name="Oval 14">
              <a:extLst>
                <a:ext uri="{FF2B5EF4-FFF2-40B4-BE49-F238E27FC236}">
                  <a16:creationId xmlns:a16="http://schemas.microsoft.com/office/drawing/2014/main" id="{27F68559-CB54-7A4D-BCC2-8903F9E73A7A}"/>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96E88A37-6B42-C542-AAA3-B1EE1A73DFAB}"/>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17" name="Elbow Connector 16">
            <a:extLst>
              <a:ext uri="{FF2B5EF4-FFF2-40B4-BE49-F238E27FC236}">
                <a16:creationId xmlns:a16="http://schemas.microsoft.com/office/drawing/2014/main" id="{47C26B19-442E-ED46-BB1B-CA926466274B}"/>
              </a:ext>
            </a:extLst>
          </p:cNvPr>
          <p:cNvCxnSpPr>
            <a:stCxn id="16" idx="0"/>
          </p:cNvCxnSpPr>
          <p:nvPr/>
        </p:nvCxnSpPr>
        <p:spPr>
          <a:xfrm rot="5400000" flipH="1" flipV="1">
            <a:off x="3552178" y="1707958"/>
            <a:ext cx="184724" cy="3027419"/>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Elbow Connector 17">
            <a:extLst>
              <a:ext uri="{FF2B5EF4-FFF2-40B4-BE49-F238E27FC236}">
                <a16:creationId xmlns:a16="http://schemas.microsoft.com/office/drawing/2014/main" id="{3ECEDF18-13D8-8C4F-B50D-20A05F23659F}"/>
              </a:ext>
            </a:extLst>
          </p:cNvPr>
          <p:cNvCxnSpPr>
            <a:cxnSpLocks/>
            <a:stCxn id="16" idx="2"/>
          </p:cNvCxnSpPr>
          <p:nvPr/>
        </p:nvCxnSpPr>
        <p:spPr>
          <a:xfrm rot="16200000" flipH="1">
            <a:off x="3524997" y="2586650"/>
            <a:ext cx="225301" cy="301363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D01C0DD-171D-7B49-A64E-F804883AEAC6}"/>
              </a:ext>
            </a:extLst>
          </p:cNvPr>
          <p:cNvCxnSpPr/>
          <p:nvPr/>
        </p:nvCxnSpPr>
        <p:spPr>
          <a:xfrm>
            <a:off x="5200483" y="1521303"/>
            <a:ext cx="0" cy="1024992"/>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B0AFA3E-6682-B540-B5E2-CD84004BA836}"/>
              </a:ext>
            </a:extLst>
          </p:cNvPr>
          <p:cNvSpPr txBox="1"/>
          <p:nvPr/>
        </p:nvSpPr>
        <p:spPr>
          <a:xfrm>
            <a:off x="6009687" y="1564462"/>
            <a:ext cx="3374129" cy="830997"/>
          </a:xfrm>
          <a:prstGeom prst="rect">
            <a:avLst/>
          </a:prstGeom>
          <a:noFill/>
        </p:spPr>
        <p:txBody>
          <a:bodyPr wrap="none" rtlCol="0">
            <a:spAutoFit/>
          </a:bodyPr>
          <a:lstStyle/>
          <a:p>
            <a:r>
              <a:rPr lang="en-US" sz="2400" dirty="0">
                <a:latin typeface="Seravek Light"/>
                <a:cs typeface="Seravek Light"/>
              </a:rPr>
              <a:t>Short Circuit = “Free End”</a:t>
            </a:r>
          </a:p>
          <a:p>
            <a:r>
              <a:rPr lang="en-US" sz="2400" dirty="0">
                <a:latin typeface="Seravek Light"/>
                <a:cs typeface="Seravek Light"/>
              </a:rPr>
              <a:t> - Reflects wave</a:t>
            </a:r>
          </a:p>
        </p:txBody>
      </p:sp>
      <p:sp>
        <p:nvSpPr>
          <p:cNvPr id="22" name="TextBox 21">
            <a:extLst>
              <a:ext uri="{FF2B5EF4-FFF2-40B4-BE49-F238E27FC236}">
                <a16:creationId xmlns:a16="http://schemas.microsoft.com/office/drawing/2014/main" id="{9EB1868C-03FB-874A-86B6-144DAD0C5448}"/>
              </a:ext>
            </a:extLst>
          </p:cNvPr>
          <p:cNvSpPr txBox="1"/>
          <p:nvPr/>
        </p:nvSpPr>
        <p:spPr>
          <a:xfrm>
            <a:off x="6029467" y="3245806"/>
            <a:ext cx="3480633" cy="830997"/>
          </a:xfrm>
          <a:prstGeom prst="rect">
            <a:avLst/>
          </a:prstGeom>
          <a:noFill/>
        </p:spPr>
        <p:txBody>
          <a:bodyPr wrap="none" rtlCol="0">
            <a:spAutoFit/>
          </a:bodyPr>
          <a:lstStyle/>
          <a:p>
            <a:r>
              <a:rPr lang="en-US" sz="2400" dirty="0">
                <a:latin typeface="Seravek Light"/>
                <a:cs typeface="Seravek Light"/>
              </a:rPr>
              <a:t>Open Circuit = “Fixed End”</a:t>
            </a:r>
          </a:p>
          <a:p>
            <a:r>
              <a:rPr lang="en-US" sz="2400" dirty="0">
                <a:latin typeface="Seravek Light"/>
                <a:cs typeface="Seravek Light"/>
              </a:rPr>
              <a:t> - Inverts wave</a:t>
            </a:r>
          </a:p>
        </p:txBody>
      </p:sp>
      <p:grpSp>
        <p:nvGrpSpPr>
          <p:cNvPr id="23" name="Group 22">
            <a:extLst>
              <a:ext uri="{FF2B5EF4-FFF2-40B4-BE49-F238E27FC236}">
                <a16:creationId xmlns:a16="http://schemas.microsoft.com/office/drawing/2014/main" id="{7658A73A-C250-1B42-BEBD-0D1F1B13C826}"/>
              </a:ext>
            </a:extLst>
          </p:cNvPr>
          <p:cNvGrpSpPr/>
          <p:nvPr/>
        </p:nvGrpSpPr>
        <p:grpSpPr>
          <a:xfrm>
            <a:off x="1820574" y="4963005"/>
            <a:ext cx="615758" cy="666787"/>
            <a:chOff x="1228437" y="1403927"/>
            <a:chExt cx="461818" cy="500090"/>
          </a:xfrm>
        </p:grpSpPr>
        <p:sp>
          <p:nvSpPr>
            <p:cNvPr id="24" name="Oval 23">
              <a:extLst>
                <a:ext uri="{FF2B5EF4-FFF2-40B4-BE49-F238E27FC236}">
                  <a16:creationId xmlns:a16="http://schemas.microsoft.com/office/drawing/2014/main" id="{7CA39D3C-63A2-5745-A42D-A086F3C61C0B}"/>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TextBox 24">
              <a:extLst>
                <a:ext uri="{FF2B5EF4-FFF2-40B4-BE49-F238E27FC236}">
                  <a16:creationId xmlns:a16="http://schemas.microsoft.com/office/drawing/2014/main" id="{4C23AC49-8632-0D44-8BFC-A73B600993AD}"/>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26" name="Elbow Connector 25">
            <a:extLst>
              <a:ext uri="{FF2B5EF4-FFF2-40B4-BE49-F238E27FC236}">
                <a16:creationId xmlns:a16="http://schemas.microsoft.com/office/drawing/2014/main" id="{78C9E614-08FA-DE40-A9A9-F1E7A079E50C}"/>
              </a:ext>
            </a:extLst>
          </p:cNvPr>
          <p:cNvCxnSpPr>
            <a:stCxn id="25" idx="0"/>
          </p:cNvCxnSpPr>
          <p:nvPr/>
        </p:nvCxnSpPr>
        <p:spPr>
          <a:xfrm rot="5400000" flipH="1" flipV="1">
            <a:off x="3539591" y="3356934"/>
            <a:ext cx="184724" cy="3027419"/>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Elbow Connector 26">
            <a:extLst>
              <a:ext uri="{FF2B5EF4-FFF2-40B4-BE49-F238E27FC236}">
                <a16:creationId xmlns:a16="http://schemas.microsoft.com/office/drawing/2014/main" id="{FDF223F6-613D-144D-9FFB-6E7E666E50A3}"/>
              </a:ext>
            </a:extLst>
          </p:cNvPr>
          <p:cNvCxnSpPr>
            <a:cxnSpLocks/>
            <a:stCxn id="25" idx="2"/>
          </p:cNvCxnSpPr>
          <p:nvPr/>
        </p:nvCxnSpPr>
        <p:spPr>
          <a:xfrm rot="16200000" flipH="1">
            <a:off x="3512410" y="4235626"/>
            <a:ext cx="225301" cy="301363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FC18F43C-04AD-2845-B6D7-B1BB0657A67C}"/>
              </a:ext>
            </a:extLst>
          </p:cNvPr>
          <p:cNvSpPr txBox="1"/>
          <p:nvPr/>
        </p:nvSpPr>
        <p:spPr>
          <a:xfrm>
            <a:off x="6016881" y="4894782"/>
            <a:ext cx="3991349" cy="830997"/>
          </a:xfrm>
          <a:prstGeom prst="rect">
            <a:avLst/>
          </a:prstGeom>
          <a:noFill/>
        </p:spPr>
        <p:txBody>
          <a:bodyPr wrap="none" rtlCol="0">
            <a:spAutoFit/>
          </a:bodyPr>
          <a:lstStyle/>
          <a:p>
            <a:r>
              <a:rPr lang="en-US" sz="2400" dirty="0">
                <a:latin typeface="Seravek Light"/>
                <a:cs typeface="Seravek Light"/>
              </a:rPr>
              <a:t>Matched Load</a:t>
            </a:r>
          </a:p>
          <a:p>
            <a:r>
              <a:rPr lang="en-US" sz="2400" dirty="0">
                <a:latin typeface="Seravek Light"/>
                <a:cs typeface="Seravek Light"/>
              </a:rPr>
              <a:t> - Absorbs wave (no reflection)</a:t>
            </a:r>
          </a:p>
        </p:txBody>
      </p:sp>
      <p:grpSp>
        <p:nvGrpSpPr>
          <p:cNvPr id="29" name="Group 28">
            <a:extLst>
              <a:ext uri="{FF2B5EF4-FFF2-40B4-BE49-F238E27FC236}">
                <a16:creationId xmlns:a16="http://schemas.microsoft.com/office/drawing/2014/main" id="{0CDDDFE0-B062-8648-9D14-9FD0E5215688}"/>
              </a:ext>
            </a:extLst>
          </p:cNvPr>
          <p:cNvGrpSpPr/>
          <p:nvPr/>
        </p:nvGrpSpPr>
        <p:grpSpPr>
          <a:xfrm>
            <a:off x="5010466" y="4849655"/>
            <a:ext cx="221529" cy="902767"/>
            <a:chOff x="7290683" y="1527355"/>
            <a:chExt cx="221530" cy="902767"/>
          </a:xfrm>
        </p:grpSpPr>
        <p:cxnSp>
          <p:nvCxnSpPr>
            <p:cNvPr id="35" name="Straight Connector 34">
              <a:extLst>
                <a:ext uri="{FF2B5EF4-FFF2-40B4-BE49-F238E27FC236}">
                  <a16:creationId xmlns:a16="http://schemas.microsoft.com/office/drawing/2014/main" id="{F734E551-6E4D-664B-AF68-D2B0B7FDA574}"/>
                </a:ext>
              </a:extLst>
            </p:cNvPr>
            <p:cNvCxnSpPr/>
            <p:nvPr/>
          </p:nvCxnSpPr>
          <p:spPr>
            <a:xfrm>
              <a:off x="7395812" y="2228820"/>
              <a:ext cx="0" cy="201302"/>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7A1E271-955C-5243-883A-A715084B0415}"/>
                </a:ext>
              </a:extLst>
            </p:cNvPr>
            <p:cNvCxnSpPr/>
            <p:nvPr/>
          </p:nvCxnSpPr>
          <p:spPr>
            <a:xfrm>
              <a:off x="7395812" y="1527355"/>
              <a:ext cx="0" cy="257081"/>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10AB5DC-AA44-0D46-9400-57FE2845E285}"/>
                </a:ext>
              </a:extLst>
            </p:cNvPr>
            <p:cNvGrpSpPr/>
            <p:nvPr/>
          </p:nvGrpSpPr>
          <p:grpSpPr>
            <a:xfrm>
              <a:off x="7290683" y="1767757"/>
              <a:ext cx="221530" cy="461063"/>
              <a:chOff x="9448174" y="1993728"/>
              <a:chExt cx="221530" cy="461063"/>
            </a:xfrm>
          </p:grpSpPr>
          <p:cxnSp>
            <p:nvCxnSpPr>
              <p:cNvPr id="38" name="Straight Connector 37">
                <a:extLst>
                  <a:ext uri="{FF2B5EF4-FFF2-40B4-BE49-F238E27FC236}">
                    <a16:creationId xmlns:a16="http://schemas.microsoft.com/office/drawing/2014/main" id="{A2BD6DF2-3E14-1742-95D3-E584CC599F28}"/>
                  </a:ext>
                </a:extLst>
              </p:cNvPr>
              <p:cNvCxnSpPr/>
              <p:nvPr/>
            </p:nvCxnSpPr>
            <p:spPr>
              <a:xfrm>
                <a:off x="9459448" y="2407787"/>
                <a:ext cx="114038" cy="4700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B7F3E5-919A-A24D-9BBB-22C6A67A49AF}"/>
                  </a:ext>
                </a:extLst>
              </p:cNvPr>
              <p:cNvCxnSpPr/>
              <p:nvPr/>
            </p:nvCxnSpPr>
            <p:spPr>
              <a:xfrm>
                <a:off x="9459448" y="2248837"/>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879AA94-3996-834B-9AB9-0F6591449C42}"/>
                  </a:ext>
                </a:extLst>
              </p:cNvPr>
              <p:cNvCxnSpPr/>
              <p:nvPr/>
            </p:nvCxnSpPr>
            <p:spPr>
              <a:xfrm>
                <a:off x="9459448" y="2104255"/>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453200-594C-D745-B42D-70F7F79614C8}"/>
                  </a:ext>
                </a:extLst>
              </p:cNvPr>
              <p:cNvCxnSpPr/>
              <p:nvPr/>
            </p:nvCxnSpPr>
            <p:spPr>
              <a:xfrm flipH="1">
                <a:off x="9448174" y="2326884"/>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709B7AB-E5A1-9A47-AB74-2A022EEDA23B}"/>
                  </a:ext>
                </a:extLst>
              </p:cNvPr>
              <p:cNvCxnSpPr/>
              <p:nvPr/>
            </p:nvCxnSpPr>
            <p:spPr>
              <a:xfrm flipH="1">
                <a:off x="9459448" y="2178575"/>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10F2FD-4DD3-0049-83C1-B8909246169B}"/>
                  </a:ext>
                </a:extLst>
              </p:cNvPr>
              <p:cNvCxnSpPr/>
              <p:nvPr/>
            </p:nvCxnSpPr>
            <p:spPr>
              <a:xfrm flipH="1">
                <a:off x="9459448" y="2034259"/>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68C0AA6-8C26-7F4D-A688-2B88EF5051B4}"/>
                  </a:ext>
                </a:extLst>
              </p:cNvPr>
              <p:cNvCxnSpPr/>
              <p:nvPr/>
            </p:nvCxnSpPr>
            <p:spPr>
              <a:xfrm>
                <a:off x="9543018" y="1993728"/>
                <a:ext cx="114038" cy="4700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5291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Class Slides">
  <a:themeElements>
    <a:clrScheme name="Custom Colors">
      <a:dk1>
        <a:sysClr val="windowText" lastClr="000000"/>
      </a:dk1>
      <a:lt1>
        <a:sysClr val="window" lastClr="FFFFFF"/>
      </a:lt1>
      <a:dk2>
        <a:srgbClr val="000000"/>
      </a:dk2>
      <a:lt2>
        <a:srgbClr val="FFFFFF"/>
      </a:lt2>
      <a:accent1>
        <a:srgbClr val="4472C4"/>
      </a:accent1>
      <a:accent2>
        <a:srgbClr val="ED7D31"/>
      </a:accent2>
      <a:accent3>
        <a:srgbClr val="FFC000"/>
      </a:accent3>
      <a:accent4>
        <a:srgbClr val="70AD47"/>
      </a:accent4>
      <a:accent5>
        <a:srgbClr val="954F72"/>
      </a:accent5>
      <a:accent6>
        <a:srgbClr val="A5A5A5"/>
      </a:accent6>
      <a:hlink>
        <a:srgbClr val="0563C1"/>
      </a:hlink>
      <a:folHlink>
        <a:srgbClr val="0563C1"/>
      </a:folHlink>
    </a:clrScheme>
    <a:fontScheme name="Custom 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FF9501-8777-470B-A8C6-E79AF52D4E7C}" vid="{317817C1-429F-4BA5-B259-C4AAC6A82E9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cs397_template</Template>
  <TotalTime>1311</TotalTime>
  <Words>3306</Words>
  <Application>Microsoft Office PowerPoint</Application>
  <PresentationFormat>Widescreen</PresentationFormat>
  <Paragraphs>577</Paragraphs>
  <Slides>60</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60</vt:i4>
      </vt:variant>
    </vt:vector>
  </HeadingPairs>
  <TitlesOfParts>
    <vt:vector size="69" baseType="lpstr">
      <vt:lpstr>Arial</vt:lpstr>
      <vt:lpstr>Calibri</vt:lpstr>
      <vt:lpstr>Calibri Light</vt:lpstr>
      <vt:lpstr>Consolas</vt:lpstr>
      <vt:lpstr>Seravek</vt:lpstr>
      <vt:lpstr>Seravek Light</vt:lpstr>
      <vt:lpstr>Tahoma</vt:lpstr>
      <vt:lpstr>Class Slides</vt:lpstr>
      <vt:lpstr>1_Office Theme</vt:lpstr>
      <vt:lpstr>Lecture 17 Backscatter &amp; RFID</vt:lpstr>
      <vt:lpstr>Today’s Goals</vt:lpstr>
      <vt:lpstr>Outline</vt:lpstr>
      <vt:lpstr>What does an antenna do?</vt:lpstr>
      <vt:lpstr>What generates electric waves?</vt:lpstr>
      <vt:lpstr>What receives electric waves?</vt:lpstr>
      <vt:lpstr>Making ultra-low power radios</vt:lpstr>
      <vt:lpstr>What happens if nothing ‘receives’ the wave?</vt:lpstr>
      <vt:lpstr>”Fixed end” and “Free end” in electronic transmission</vt:lpstr>
      <vt:lpstr>Backscatter theory of operation</vt:lpstr>
      <vt:lpstr>Backscatter radio designs</vt:lpstr>
      <vt:lpstr>Break + Spycraft</vt:lpstr>
      <vt:lpstr>Break + Spycraft</vt:lpstr>
      <vt:lpstr>Backscatter is an old idea — history in spycraft!</vt:lpstr>
      <vt:lpstr>Alternative: inductive coupling theory of operation</vt:lpstr>
      <vt:lpstr>Outline</vt:lpstr>
      <vt:lpstr>RFID is everywhere nowadays</vt:lpstr>
      <vt:lpstr>Radio Frequency ID</vt:lpstr>
      <vt:lpstr>A brief digression to be precise in terminology</vt:lpstr>
      <vt:lpstr>Let’s look at RFID standards to get a sense of the numbers</vt:lpstr>
      <vt:lpstr>RFID challenges</vt:lpstr>
      <vt:lpstr>Car RFID systems</vt:lpstr>
      <vt:lpstr>MAC layer for RFID tags</vt:lpstr>
      <vt:lpstr>Electronic Product Code (EPC)</vt:lpstr>
      <vt:lpstr>Break + Security Consideration</vt:lpstr>
      <vt:lpstr>Break + Security Consideration</vt:lpstr>
      <vt:lpstr>Near Field Communication (NFC)</vt:lpstr>
      <vt:lpstr>Outline</vt:lpstr>
      <vt:lpstr>“Embedded” sensors</vt:lpstr>
      <vt:lpstr>Backscatter for sensor networks</vt:lpstr>
      <vt:lpstr>RFID sensors</vt:lpstr>
      <vt:lpstr>Backscatter + LPWAN = usable?</vt:lpstr>
      <vt:lpstr>Design element #1: LoRea decouples the carrier signal generation and reception</vt:lpstr>
      <vt:lpstr>Design element #2: LoRea backscatters at a frequency offset from the carrier signal</vt:lpstr>
      <vt:lpstr>We ran out of space while performing experiments</vt:lpstr>
      <vt:lpstr>LoRea outperforms state-of-the-art systems</vt:lpstr>
      <vt:lpstr>Future research directions for backscatter sensor communication</vt:lpstr>
      <vt:lpstr>Backscatter as a sensor: soil moisture</vt:lpstr>
      <vt:lpstr>Break + Open Question</vt:lpstr>
      <vt:lpstr>Outline</vt:lpstr>
      <vt:lpstr>Slocalization: Ultra wideband backscatter localization</vt:lpstr>
      <vt:lpstr>Why RF, why ultra wideband, why backscatter for ubiquitous localization?</vt:lpstr>
      <vt:lpstr>Why RF, why ultra wideband, why backscatter for ubiquitous localization?</vt:lpstr>
      <vt:lpstr>Reflections make time-of-flight estimation difficult and inaccurate</vt:lpstr>
      <vt:lpstr>Ultra wideband can better disambiguate multipath and identify signal arrival time</vt:lpstr>
      <vt:lpstr>Why RF, why ultra wideband, why backscatter for ubiquitous localization?</vt:lpstr>
      <vt:lpstr>There is a new tradeoff to introduce to enable wide-area ultra-low power, high-quality localization</vt:lpstr>
      <vt:lpstr>UWB Backscatter is passive reflection of a lot less energy than traditional communications</vt:lpstr>
      <vt:lpstr>UWB Backscatter is passive reflection of a lot less energy</vt:lpstr>
      <vt:lpstr>How do we recover a signal that is way below the noise floor?</vt:lpstr>
      <vt:lpstr>How do we recover a signal that is way below the noise floor?</vt:lpstr>
      <vt:lpstr>Ideally, the only change in the channel impulse response is the tag reflection</vt:lpstr>
      <vt:lpstr>The goal is to estimate the time difference of arrival (TDoA) and laterate</vt:lpstr>
      <vt:lpstr>Extracting the tag signal in the real world has a few additional challenges</vt:lpstr>
      <vt:lpstr>Does it really work?</vt:lpstr>
      <vt:lpstr>Outline</vt:lpstr>
      <vt:lpstr>Wakeup radios are another form of “RF-lite”</vt:lpstr>
      <vt:lpstr>Concept: Can we design something (much?) lower power that can’t do general purpose data, but can signal wakeup?</vt:lpstr>
      <vt:lpstr>(Re)-emerging new ideas in wakeup design</vt:lpstr>
      <vt:lpstr>Outline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15 LPWAN Wrap-up and RFID</dc:title>
  <dc:creator>Branden Ghena</dc:creator>
  <cp:lastModifiedBy>Branden Ghena</cp:lastModifiedBy>
  <cp:revision>28</cp:revision>
  <dcterms:created xsi:type="dcterms:W3CDTF">2021-02-28T23:59:50Z</dcterms:created>
  <dcterms:modified xsi:type="dcterms:W3CDTF">2022-05-26T20:16:11Z</dcterms:modified>
</cp:coreProperties>
</file>