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3" r:id="rId2"/>
  </p:sldMasterIdLst>
  <p:notesMasterIdLst>
    <p:notesMasterId r:id="rId83"/>
  </p:notesMasterIdLst>
  <p:sldIdLst>
    <p:sldId id="256" r:id="rId3"/>
    <p:sldId id="264" r:id="rId4"/>
    <p:sldId id="2086" r:id="rId5"/>
    <p:sldId id="348" r:id="rId6"/>
    <p:sldId id="396" r:id="rId7"/>
    <p:sldId id="397" r:id="rId8"/>
    <p:sldId id="2074" r:id="rId9"/>
    <p:sldId id="2075" r:id="rId10"/>
    <p:sldId id="2076" r:id="rId11"/>
    <p:sldId id="2033" r:id="rId12"/>
    <p:sldId id="2034" r:id="rId13"/>
    <p:sldId id="2073" r:id="rId14"/>
    <p:sldId id="2035" r:id="rId15"/>
    <p:sldId id="2036" r:id="rId16"/>
    <p:sldId id="2102" r:id="rId17"/>
    <p:sldId id="2259" r:id="rId18"/>
    <p:sldId id="387" r:id="rId19"/>
    <p:sldId id="2096" r:id="rId20"/>
    <p:sldId id="2103" r:id="rId21"/>
    <p:sldId id="2104" r:id="rId22"/>
    <p:sldId id="2097" r:id="rId23"/>
    <p:sldId id="2111" r:id="rId24"/>
    <p:sldId id="2098" r:id="rId25"/>
    <p:sldId id="2105" r:id="rId26"/>
    <p:sldId id="2106" r:id="rId27"/>
    <p:sldId id="2107" r:id="rId28"/>
    <p:sldId id="2108" r:id="rId29"/>
    <p:sldId id="2100" r:id="rId30"/>
    <p:sldId id="2101" r:id="rId31"/>
    <p:sldId id="2109" r:id="rId32"/>
    <p:sldId id="2274" r:id="rId33"/>
    <p:sldId id="2275" r:id="rId34"/>
    <p:sldId id="2277" r:id="rId35"/>
    <p:sldId id="2278" r:id="rId36"/>
    <p:sldId id="2279" r:id="rId37"/>
    <p:sldId id="2282" r:id="rId38"/>
    <p:sldId id="2260" r:id="rId39"/>
    <p:sldId id="2088" r:id="rId40"/>
    <p:sldId id="385" r:id="rId41"/>
    <p:sldId id="2084" r:id="rId42"/>
    <p:sldId id="2085" r:id="rId43"/>
    <p:sldId id="2091" r:id="rId44"/>
    <p:sldId id="2092" r:id="rId45"/>
    <p:sldId id="2094" r:id="rId46"/>
    <p:sldId id="2093" r:id="rId47"/>
    <p:sldId id="2087" r:id="rId48"/>
    <p:sldId id="2095" r:id="rId49"/>
    <p:sldId id="2283" r:id="rId50"/>
    <p:sldId id="2284" r:id="rId51"/>
    <p:sldId id="2261" r:id="rId52"/>
    <p:sldId id="389" r:id="rId53"/>
    <p:sldId id="2243" r:id="rId54"/>
    <p:sldId id="2242" r:id="rId55"/>
    <p:sldId id="2262" r:id="rId56"/>
    <p:sldId id="2244" r:id="rId57"/>
    <p:sldId id="2251" r:id="rId58"/>
    <p:sldId id="2276" r:id="rId59"/>
    <p:sldId id="391" r:id="rId60"/>
    <p:sldId id="2281" r:id="rId61"/>
    <p:sldId id="2263" r:id="rId62"/>
    <p:sldId id="2219" r:id="rId63"/>
    <p:sldId id="307" r:id="rId64"/>
    <p:sldId id="293" r:id="rId65"/>
    <p:sldId id="292" r:id="rId66"/>
    <p:sldId id="266" r:id="rId67"/>
    <p:sldId id="2137" r:id="rId68"/>
    <p:sldId id="2138" r:id="rId69"/>
    <p:sldId id="2139" r:id="rId70"/>
    <p:sldId id="2140" r:id="rId71"/>
    <p:sldId id="2141" r:id="rId72"/>
    <p:sldId id="2142" r:id="rId73"/>
    <p:sldId id="2143" r:id="rId74"/>
    <p:sldId id="2144" r:id="rId75"/>
    <p:sldId id="2145" r:id="rId76"/>
    <p:sldId id="281" r:id="rId77"/>
    <p:sldId id="2147" r:id="rId78"/>
    <p:sldId id="304" r:id="rId79"/>
    <p:sldId id="2198" r:id="rId80"/>
    <p:sldId id="2232" r:id="rId81"/>
    <p:sldId id="2264" r:id="rId8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264"/>
            <p14:sldId id="2086"/>
          </p14:sldIdLst>
        </p14:section>
        <p14:section name="WAN Background" id="{B55B8E8C-5EAB-4A1E-A4E9-AE5E896E46FA}">
          <p14:sldIdLst>
            <p14:sldId id="348"/>
            <p14:sldId id="396"/>
            <p14:sldId id="397"/>
            <p14:sldId id="2074"/>
            <p14:sldId id="2075"/>
            <p14:sldId id="2076"/>
            <p14:sldId id="2033"/>
            <p14:sldId id="2034"/>
            <p14:sldId id="2073"/>
            <p14:sldId id="2035"/>
            <p14:sldId id="2036"/>
            <p14:sldId id="2102"/>
          </p14:sldIdLst>
        </p14:section>
        <p14:section name="LoRaWAN" id="{A051F0FA-214F-4B41-ABAD-7B9205E6BD06}">
          <p14:sldIdLst>
            <p14:sldId id="2259"/>
            <p14:sldId id="387"/>
            <p14:sldId id="2096"/>
            <p14:sldId id="2103"/>
            <p14:sldId id="2104"/>
            <p14:sldId id="2097"/>
            <p14:sldId id="2111"/>
            <p14:sldId id="2098"/>
            <p14:sldId id="2105"/>
            <p14:sldId id="2106"/>
            <p14:sldId id="2107"/>
            <p14:sldId id="2108"/>
            <p14:sldId id="2100"/>
            <p14:sldId id="2101"/>
            <p14:sldId id="2109"/>
            <p14:sldId id="2274"/>
            <p14:sldId id="2275"/>
            <p14:sldId id="2277"/>
            <p14:sldId id="2278"/>
            <p14:sldId id="2279"/>
            <p14:sldId id="2282"/>
          </p14:sldIdLst>
        </p14:section>
        <p14:section name="Sigfox" id="{4755838A-FFD2-42FF-96BD-CE1E69CA6B46}">
          <p14:sldIdLst>
            <p14:sldId id="2260"/>
            <p14:sldId id="2088"/>
            <p14:sldId id="385"/>
            <p14:sldId id="2084"/>
            <p14:sldId id="2085"/>
            <p14:sldId id="2091"/>
            <p14:sldId id="2092"/>
            <p14:sldId id="2094"/>
            <p14:sldId id="2093"/>
            <p14:sldId id="2087"/>
            <p14:sldId id="2095"/>
            <p14:sldId id="2283"/>
            <p14:sldId id="2284"/>
          </p14:sldIdLst>
        </p14:section>
        <p14:section name="802.11ah" id="{8470C27C-BFB4-4798-A693-03E63FE0CA5B}">
          <p14:sldIdLst>
            <p14:sldId id="2261"/>
            <p14:sldId id="389"/>
            <p14:sldId id="2243"/>
            <p14:sldId id="2242"/>
          </p14:sldIdLst>
        </p14:section>
        <p14:section name="TV Whitespaces" id="{4231F888-4F13-416F-8D3E-F82B45D10478}">
          <p14:sldIdLst>
            <p14:sldId id="2262"/>
            <p14:sldId id="2244"/>
            <p14:sldId id="2251"/>
            <p14:sldId id="2276"/>
            <p14:sldId id="391"/>
            <p14:sldId id="2281"/>
          </p14:sldIdLst>
        </p14:section>
        <p14:section name="Challenges" id="{F3F923F9-CDE4-46CE-BFA0-AE66039AE009}">
          <p14:sldIdLst>
            <p14:sldId id="2263"/>
            <p14:sldId id="2219"/>
            <p14:sldId id="307"/>
            <p14:sldId id="293"/>
            <p14:sldId id="292"/>
            <p14:sldId id="266"/>
            <p14:sldId id="2137"/>
            <p14:sldId id="2138"/>
            <p14:sldId id="2139"/>
            <p14:sldId id="2140"/>
            <p14:sldId id="2141"/>
            <p14:sldId id="2142"/>
            <p14:sldId id="2143"/>
            <p14:sldId id="2144"/>
            <p14:sldId id="2145"/>
            <p14:sldId id="281"/>
            <p14:sldId id="2147"/>
            <p14:sldId id="304"/>
            <p14:sldId id="2198"/>
            <p14:sldId id="2232"/>
          </p14:sldIdLst>
        </p14:section>
        <p14:section name="Wrapup" id="{29A7F866-9DA9-446B-8359-CE426CB89C7A}">
          <p14:sldIdLst>
            <p14:sldId id="22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116" d="100"/>
          <a:sy n="116" d="100"/>
        </p:scale>
        <p:origin x="10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slide" Target="slides/slide8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5/17/2022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7592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calculate bit flux for each of the networks we’re interested in</a:t>
            </a:r>
          </a:p>
          <a:p>
            <a:r>
              <a:rPr lang="en-US" dirty="0"/>
              <a:t>We note that there are several orders of magnitude difference in the throughput capability of each network</a:t>
            </a:r>
          </a:p>
          <a:p>
            <a:r>
              <a:rPr lang="en-US" dirty="0"/>
              <a:t>Particularly between cellular communication and unlicensed LPWANs</a:t>
            </a:r>
          </a:p>
        </p:txBody>
      </p:sp>
    </p:spTree>
    <p:extLst>
      <p:ext uri="{BB962C8B-B14F-4D97-AF65-F5344CB8AC3E}">
        <p14:creationId xmlns:p14="http://schemas.microsoft.com/office/powerpoint/2010/main" val="38173347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points are at the maximum range for each network, but they have the ability to perform power control and reduce range</a:t>
            </a:r>
          </a:p>
          <a:p>
            <a:r>
              <a:rPr lang="en-US" dirty="0"/>
              <a:t>This creates a curve for each network, where we can reduce range (and install more gateways) in order to increase network capability</a:t>
            </a:r>
          </a:p>
        </p:txBody>
      </p:sp>
    </p:spTree>
    <p:extLst>
      <p:ext uri="{BB962C8B-B14F-4D97-AF65-F5344CB8AC3E}">
        <p14:creationId xmlns:p14="http://schemas.microsoft.com/office/powerpoint/2010/main" val="20302721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Now that we can measure the capability of each network, lets compare that to the needs of an application</a:t>
            </a:r>
          </a:p>
          <a:p>
            <a:r>
              <a:rPr lang="en-US" dirty="0"/>
              <a:t>The example I’ll be talking through is Electricity Metering, there are about a dozen others in the paper</a:t>
            </a:r>
          </a:p>
          <a:p>
            <a:r>
              <a:rPr lang="en-US" dirty="0"/>
              <a:t>PG&amp;E smart meters send about 250 bytes every 4 hours</a:t>
            </a:r>
          </a:p>
          <a:p>
            <a:r>
              <a:rPr lang="en-US" dirty="0"/>
              <a:t>This isn’t a lot of data, but smart meters are densely deployed, with three hundred thousand across San Francisco</a:t>
            </a:r>
          </a:p>
        </p:txBody>
      </p:sp>
    </p:spTree>
    <p:extLst>
      <p:ext uri="{BB962C8B-B14F-4D97-AF65-F5344CB8AC3E}">
        <p14:creationId xmlns:p14="http://schemas.microsoft.com/office/powerpoint/2010/main" val="12863261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 plot the need of the Electricity Metering application as a line on our bit flux figure</a:t>
            </a:r>
          </a:p>
          <a:p>
            <a:r>
              <a:rPr lang="en-US" dirty="0"/>
              <a:t>Any network above this line is capable of serving the application’s needs</a:t>
            </a:r>
          </a:p>
          <a:p>
            <a:r>
              <a:rPr lang="en-US" dirty="0" err="1"/>
              <a:t>Sigfox</a:t>
            </a:r>
            <a:r>
              <a:rPr lang="en-US" dirty="0"/>
              <a:t> needs range reduction, but all networks are capable of serving this application’s needs</a:t>
            </a:r>
          </a:p>
          <a:p>
            <a:endParaRPr lang="en-US" dirty="0"/>
          </a:p>
          <a:p>
            <a:r>
              <a:rPr lang="en-US" dirty="0"/>
              <a:t>So, great! Networks can serve ubiquitous applications. Problem solved, right?</a:t>
            </a:r>
          </a:p>
        </p:txBody>
      </p:sp>
    </p:spTree>
    <p:extLst>
      <p:ext uri="{BB962C8B-B14F-4D97-AF65-F5344CB8AC3E}">
        <p14:creationId xmlns:p14="http://schemas.microsoft.com/office/powerpoint/2010/main" val="3779397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Let’s visualize this instead as the number of gateways deployed and the proportion of network utilized.</a:t>
            </a:r>
          </a:p>
          <a:p>
            <a:pPr lvl="1"/>
            <a:r>
              <a:rPr lang="en-US" dirty="0"/>
              <a:t>Again, because of power control, there is a tradeoff here. We could deploy a single gateway for everything, or many gateways with reduced range to increase capacity.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Cellular networks have no problem with this application</a:t>
            </a:r>
          </a:p>
          <a:p>
            <a:pPr lvl="1"/>
            <a:r>
              <a:rPr lang="en-US" dirty="0"/>
              <a:t>With a single gateway,  LTE-M could spend 1% of its capacity to service this app.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Unlicensed LPWANs, however, have choices to make on how many gateways they deploy and how much capacity they are willing to spend on this one application</a:t>
            </a:r>
          </a:p>
        </p:txBody>
      </p:sp>
    </p:spTree>
    <p:extLst>
      <p:ext uri="{BB962C8B-B14F-4D97-AF65-F5344CB8AC3E}">
        <p14:creationId xmlns:p14="http://schemas.microsoft.com/office/powerpoint/2010/main" val="7191230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There are two particular problems we can see with the unlicensed LPWANs</a:t>
            </a:r>
          </a:p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The first is a capacity issue: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Sigfox</a:t>
            </a:r>
            <a:r>
              <a:rPr lang="en-US" dirty="0"/>
              <a:t> can’t satisfy the application at all without power control.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Range is sufficient for a single gateway to cover the city, but it wouldn’t be able to keep up with the data.</a:t>
            </a:r>
          </a:p>
        </p:txBody>
      </p:sp>
    </p:spTree>
    <p:extLst>
      <p:ext uri="{BB962C8B-B14F-4D97-AF65-F5344CB8AC3E}">
        <p14:creationId xmlns:p14="http://schemas.microsoft.com/office/powerpoint/2010/main" val="40485221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Solving these capacity problems is relatively straightforward</a:t>
            </a:r>
          </a:p>
          <a:p>
            <a:r>
              <a:rPr lang="en-US" dirty="0"/>
              <a:t>And a lot of research from our community has begun that path</a:t>
            </a:r>
          </a:p>
          <a:p>
            <a:r>
              <a:rPr lang="en-US" dirty="0"/>
              <a:t>One solution would be better access control mechanisms than the ALOHA</a:t>
            </a:r>
          </a:p>
          <a:p>
            <a:r>
              <a:rPr lang="en-US" dirty="0"/>
              <a:t>We could also significantly increase the available bandwidth through the use of TV white spaces</a:t>
            </a:r>
          </a:p>
        </p:txBody>
      </p:sp>
    </p:spTree>
    <p:extLst>
      <p:ext uri="{BB962C8B-B14F-4D97-AF65-F5344CB8AC3E}">
        <p14:creationId xmlns:p14="http://schemas.microsoft.com/office/powerpoint/2010/main" val="40197136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But there is a second problem, that of coexistence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 err="1"/>
              <a:t>LoRaWAN</a:t>
            </a:r>
            <a:r>
              <a:rPr lang="en-US" dirty="0"/>
              <a:t> could handle the application with only 2 or 3 gateways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Remember, that we are calculating bit flux for </a:t>
            </a:r>
            <a:r>
              <a:rPr lang="en-US" dirty="0" err="1"/>
              <a:t>LoRaWAN</a:t>
            </a:r>
            <a:r>
              <a:rPr lang="en-US" dirty="0"/>
              <a:t> using all available channels</a:t>
            </a:r>
          </a:p>
          <a:p>
            <a:pPr marL="914400" marR="0" lvl="1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dirty="0"/>
              <a:t>As long as you are willing to commit 50% of the 915 MHz spectrum to electricity metering</a:t>
            </a:r>
          </a:p>
        </p:txBody>
      </p:sp>
    </p:spTree>
    <p:extLst>
      <p:ext uri="{BB962C8B-B14F-4D97-AF65-F5344CB8AC3E}">
        <p14:creationId xmlns:p14="http://schemas.microsoft.com/office/powerpoint/2010/main" val="3080873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You might try to say it’s fine to dedicate so much of a network to a single application. I dedicate 50% of my home WiFi to Netflix all the time…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But coexistence cannot be ignored in urban areas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There won’t just be one network, but two, or three, or more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they all have to share the same bandwidth for all deployed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36453550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Solving these coexistence problems are more difficult</a:t>
            </a:r>
          </a:p>
          <a:p>
            <a:r>
              <a:rPr lang="en-US" dirty="0"/>
              <a:t>We need methods for coordination and negotiation between deployed networks</a:t>
            </a:r>
          </a:p>
          <a:p>
            <a:r>
              <a:rPr lang="en-US" dirty="0"/>
              <a:t>And without buy-in from all networks, collisions are inevitable</a:t>
            </a:r>
          </a:p>
          <a:p>
            <a:r>
              <a:rPr lang="en-US" dirty="0"/>
              <a:t>It doesn’t matter that you are using a wonderful scheduling TDMA algorithm to send data without collisions if your neighbor is transmitting whenever they want</a:t>
            </a:r>
          </a:p>
          <a:p>
            <a:endParaRPr lang="en-US" dirty="0"/>
          </a:p>
          <a:p>
            <a:r>
              <a:rPr lang="en-US" dirty="0"/>
              <a:t>And a really important point is that cellular IoT doesn’t face this problem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9950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341459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Occupying licensed bands means LTE-M and NB-IoT don’t have multiple overlapping networks to coordinate with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So coexistence isn’t a concern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they already have more capacity than the unlicensed protocols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Without solutions for unlicensed LPWANs, deployments will move to cellular networks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when the applications leave, research will leave as well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lang="en-US" dirty="0"/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Without real solutions to the problems they face, we’re in danger of losing an exciting research domain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We pose this as a challenge to the community to develop coexistence and capacity solutions for unlicensed LPWANs</a:t>
            </a:r>
          </a:p>
        </p:txBody>
      </p:sp>
    </p:spTree>
    <p:extLst>
      <p:ext uri="{BB962C8B-B14F-4D97-AF65-F5344CB8AC3E}">
        <p14:creationId xmlns:p14="http://schemas.microsoft.com/office/powerpoint/2010/main" val="2551575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1588852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endParaRPr i="1" dirty="0"/>
          </a:p>
        </p:txBody>
      </p:sp>
    </p:spTree>
    <p:extLst>
      <p:ext uri="{BB962C8B-B14F-4D97-AF65-F5344CB8AC3E}">
        <p14:creationId xmlns:p14="http://schemas.microsoft.com/office/powerpoint/2010/main" val="8475292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bit flux is our metric for data density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throughput divided by coverage area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As with many ideas, this was first suggested by Mark Weiser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691485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applications, bit flux sums the data needs for each device in the deployment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And divides by the total deployment area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To determine the application uplink density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55436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For networks, we divide the goodput of a network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By the coverage area of a single gateway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This gives us a number that represents the data density that a network can support,  at any width of deployment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61980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63e3f03aba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63e3f03aba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Bit flux also accounts for spatial reuse in networks</a:t>
            </a:r>
          </a:p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Reducing range (and deploying more gateways),  reduces the coverage area for each gateway, increasing the network bit flux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987506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Here is the bit flux measurement for a </a:t>
            </a:r>
            <a:r>
              <a:rPr lang="en-US" dirty="0" err="1"/>
              <a:t>LoRaWAN</a:t>
            </a:r>
            <a:r>
              <a:rPr lang="en-US" dirty="0"/>
              <a:t> network</a:t>
            </a:r>
          </a:p>
          <a:p>
            <a:r>
              <a:rPr lang="en-US" dirty="0"/>
              <a:t>In the US, </a:t>
            </a:r>
            <a:r>
              <a:rPr lang="en-US" dirty="0" err="1"/>
              <a:t>LoRaWAN</a:t>
            </a:r>
            <a:r>
              <a:rPr lang="en-US" dirty="0"/>
              <a:t> has 64 channels for uplink</a:t>
            </a:r>
          </a:p>
          <a:p>
            <a:r>
              <a:rPr lang="en-US" dirty="0"/>
              <a:t>But it relies on an ALOHA access control mechanism,  so packet collisions reduce throughput significantly</a:t>
            </a:r>
          </a:p>
        </p:txBody>
      </p:sp>
    </p:spTree>
    <p:extLst>
      <p:ext uri="{BB962C8B-B14F-4D97-AF65-F5344CB8AC3E}">
        <p14:creationId xmlns:p14="http://schemas.microsoft.com/office/powerpoint/2010/main" val="23942824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13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044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5/17/2022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0556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927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5273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73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5/17/2022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6164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649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85133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9706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86033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5/17/2022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5/17/2022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0344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2718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90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5/17/2022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  <p:sldLayoutId id="2147483702" r:id="rId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5/17/2022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561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lora-alliance.org/wp-content/uploads/2020/11/RP_2-1.0.2.pdf" TargetMode="External"/><Relationship Id="rId2" Type="http://schemas.openxmlformats.org/officeDocument/2006/relationships/hyperlink" Target="https://lora-alliance.org/wp-content/uploads/2020/11/lorawantm_specification_-v1.1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tools.ietf.org/html/draft-zuniga-lpwan-sigfox-system-description-04" TargetMode="External"/><Relationship Id="rId5" Type="http://schemas.openxmlformats.org/officeDocument/2006/relationships/hyperlink" Target="https://www.ietf.org/proceedings/97/slides/slides-97-lpwan-25-sigfox-system-description-00.pdf" TargetMode="External"/><Relationship Id="rId4" Type="http://schemas.openxmlformats.org/officeDocument/2006/relationships/hyperlink" Target="https://www.avnet.com/wps/wcm/connect/onesite/03aebfe2-98f7-4c28-be5f-90638c898009/sigfox-technical-overview.pdf?MOD=AJPERES&amp;CVID=magVa.N&amp;CVID=magVa.N&amp;CVID=magVa.N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6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7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8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0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e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Lecture 14</a:t>
            </a:r>
            <a:br>
              <a:rPr lang="en-US" dirty="0"/>
            </a:br>
            <a:r>
              <a:rPr lang="en-US" dirty="0"/>
              <a:t>Unlicensed LPWANs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CS397/497 – Wireless Protocols for IoT</a:t>
            </a:r>
          </a:p>
          <a:p>
            <a:r>
              <a:rPr lang="en-US" dirty="0"/>
              <a:t>Branden Ghena – Spring 2022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B275CA-6F58-9C73-167E-6555BDB4C29E}"/>
              </a:ext>
            </a:extLst>
          </p:cNvPr>
          <p:cNvSpPr txBox="1"/>
          <p:nvPr/>
        </p:nvSpPr>
        <p:spPr>
          <a:xfrm>
            <a:off x="8718997" y="5527563"/>
            <a:ext cx="28613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Materials in collaboration with Pat </a:t>
            </a:r>
            <a:r>
              <a:rPr lang="en-US" dirty="0" err="1"/>
              <a:t>Pannuto</a:t>
            </a:r>
            <a:r>
              <a:rPr lang="en-US" dirty="0"/>
              <a:t> (UCSD)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5AEB5C57-7B3B-CD4C-81A7-34FA409481F6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50DDE4-942B-7948-B204-7EC255720D5E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65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11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5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12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F45A95-4084-8948-9531-7E52394B6558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1C33AD0-1090-D443-B88B-54813FA1D56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6B8AF2-2295-EC45-B02C-5190A5D5A93F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F9A607-8AF4-2247-A1BC-2071DABF2EF8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DBAD1EA-3002-094B-B26E-FDC31A18BC0C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90D7993A-E19A-8641-808A-6C59652B44C0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723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13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3FF70C35-BD35-5140-ACC8-5F628393FC4D}"/>
              </a:ext>
            </a:extLst>
          </p:cNvPr>
          <p:cNvSpPr/>
          <p:nvPr/>
        </p:nvSpPr>
        <p:spPr>
          <a:xfrm>
            <a:off x="6685280" y="3426181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A826F6E1-2B2A-B74D-9FDD-E7CE0BAEBF8D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08119A4-013C-DD41-8E85-CDCC251B646E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1ABA86-416E-3E43-A093-F07D95F48B9D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E3EFC90-A07B-FF40-99E7-6BE18A859F76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ADE26267-3780-4E4E-8DE8-62469D02D17A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B1C3237E-78A4-41AE-9F0E-8B8ACBC3DA23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4B191F-D416-494B-9CA4-7B3EC9CDA21C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4" name="Rounded Rectangle 15">
            <a:extLst>
              <a:ext uri="{FF2B5EF4-FFF2-40B4-BE49-F238E27FC236}">
                <a16:creationId xmlns:a16="http://schemas.microsoft.com/office/drawing/2014/main" id="{F3762F84-61FB-41E4-70C5-7662B63EE8CC}"/>
              </a:ext>
            </a:extLst>
          </p:cNvPr>
          <p:cNvSpPr/>
          <p:nvPr/>
        </p:nvSpPr>
        <p:spPr>
          <a:xfrm>
            <a:off x="6685280" y="2617601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</p:spTree>
    <p:extLst>
      <p:ext uri="{BB962C8B-B14F-4D97-AF65-F5344CB8AC3E}">
        <p14:creationId xmlns:p14="http://schemas.microsoft.com/office/powerpoint/2010/main" val="17981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16" grpId="0" animBg="1"/>
      <p:bldP spid="2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B8251-3204-194C-8D7F-C10C4C7DF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Long-range, low-data needs haven’t historically been met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805F1D-C58D-0C40-ADCC-1A274997A8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14</a:t>
            </a:fld>
            <a:endParaRPr lang="en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19428CE-CE1D-494E-92EA-6348BFD7A39C}"/>
              </a:ext>
            </a:extLst>
          </p:cNvPr>
          <p:cNvCxnSpPr>
            <a:cxnSpLocks/>
          </p:cNvCxnSpPr>
          <p:nvPr/>
        </p:nvCxnSpPr>
        <p:spPr>
          <a:xfrm flipV="1">
            <a:off x="2761233" y="1356967"/>
            <a:ext cx="0" cy="4483075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922A6AB-AC09-3F4A-AC2E-0891799BDA54}"/>
              </a:ext>
            </a:extLst>
          </p:cNvPr>
          <p:cNvCxnSpPr>
            <a:cxnSpLocks/>
          </p:cNvCxnSpPr>
          <p:nvPr/>
        </p:nvCxnSpPr>
        <p:spPr>
          <a:xfrm>
            <a:off x="2761233" y="5840041"/>
            <a:ext cx="6594800" cy="0"/>
          </a:xfrm>
          <a:prstGeom prst="straightConnector1">
            <a:avLst/>
          </a:prstGeom>
          <a:ln>
            <a:solidFill>
              <a:schemeClr val="accent1">
                <a:lumMod val="75000"/>
              </a:schemeClr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0B9F531-F750-4B40-A14C-AED85AB7880C}"/>
              </a:ext>
            </a:extLst>
          </p:cNvPr>
          <p:cNvSpPr/>
          <p:nvPr/>
        </p:nvSpPr>
        <p:spPr>
          <a:xfrm>
            <a:off x="3385229" y="3445154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Bluetooth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F2E15F00-1519-9B4D-A2F5-70FB7014D1DE}"/>
              </a:ext>
            </a:extLst>
          </p:cNvPr>
          <p:cNvSpPr/>
          <p:nvPr/>
        </p:nvSpPr>
        <p:spPr>
          <a:xfrm>
            <a:off x="3556000" y="1356968"/>
            <a:ext cx="2092960" cy="181064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WiFi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6280CF75-F5AD-4A40-8131-FD19BE102040}"/>
              </a:ext>
            </a:extLst>
          </p:cNvPr>
          <p:cNvSpPr/>
          <p:nvPr/>
        </p:nvSpPr>
        <p:spPr>
          <a:xfrm>
            <a:off x="6685280" y="2617602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3G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D2AF6-AE5A-3F42-B3AA-989B58322BC7}"/>
              </a:ext>
            </a:extLst>
          </p:cNvPr>
          <p:cNvSpPr/>
          <p:nvPr/>
        </p:nvSpPr>
        <p:spPr>
          <a:xfrm>
            <a:off x="6685280" y="1809024"/>
            <a:ext cx="2092960" cy="48768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4G</a:t>
            </a:r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F892D98-FFA9-5344-BF3C-F0A04F92F903}"/>
              </a:ext>
            </a:extLst>
          </p:cNvPr>
          <p:cNvSpPr/>
          <p:nvPr/>
        </p:nvSpPr>
        <p:spPr>
          <a:xfrm>
            <a:off x="2919193" y="4433432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BLE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FD443C41-A23A-DE4A-ACA5-6913131A168D}"/>
              </a:ext>
            </a:extLst>
          </p:cNvPr>
          <p:cNvSpPr/>
          <p:nvPr/>
        </p:nvSpPr>
        <p:spPr>
          <a:xfrm>
            <a:off x="3556000" y="5014817"/>
            <a:ext cx="2092960" cy="487681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Zigbee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A703F48A-78DC-E547-A366-BE7FF8035114}"/>
              </a:ext>
            </a:extLst>
          </p:cNvPr>
          <p:cNvSpPr/>
          <p:nvPr/>
        </p:nvSpPr>
        <p:spPr>
          <a:xfrm>
            <a:off x="6280727" y="4051938"/>
            <a:ext cx="2857732" cy="161918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50000"/>
              </a:schemeClr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Low-Power</a:t>
            </a:r>
            <a:br>
              <a:rPr lang="en-US" sz="2400" dirty="0">
                <a:solidFill>
                  <a:schemeClr val="tx1"/>
                </a:solidFill>
              </a:rPr>
            </a:br>
            <a:r>
              <a:rPr lang="en-US" sz="2400" dirty="0">
                <a:solidFill>
                  <a:schemeClr val="tx1"/>
                </a:solidFill>
              </a:rPr>
              <a:t>Wide-Area Networks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AADA336-E534-A04B-A83C-BB6AD0D29A03}"/>
              </a:ext>
            </a:extLst>
          </p:cNvPr>
          <p:cNvSpPr txBox="1"/>
          <p:nvPr/>
        </p:nvSpPr>
        <p:spPr>
          <a:xfrm>
            <a:off x="415601" y="3126580"/>
            <a:ext cx="205408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</a:p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Throughput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FEF171E-5A25-0346-A752-11DC2100BCDC}"/>
              </a:ext>
            </a:extLst>
          </p:cNvPr>
          <p:cNvSpPr txBox="1"/>
          <p:nvPr/>
        </p:nvSpPr>
        <p:spPr>
          <a:xfrm>
            <a:off x="5102994" y="5987580"/>
            <a:ext cx="1836909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667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</a:t>
            </a:r>
            <a:endParaRPr lang="en-US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0275902-F8E5-5D45-B09E-D86028001890}"/>
              </a:ext>
            </a:extLst>
          </p:cNvPr>
          <p:cNvCxnSpPr/>
          <p:nvPr/>
        </p:nvCxnSpPr>
        <p:spPr>
          <a:xfrm flipH="1">
            <a:off x="1265383" y="6136788"/>
            <a:ext cx="655781" cy="485083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1C55C0A-6000-AC43-AE92-FC8749D2D3E8}"/>
              </a:ext>
            </a:extLst>
          </p:cNvPr>
          <p:cNvCxnSpPr>
            <a:cxnSpLocks/>
          </p:cNvCxnSpPr>
          <p:nvPr/>
        </p:nvCxnSpPr>
        <p:spPr>
          <a:xfrm flipV="1">
            <a:off x="9982391" y="1335669"/>
            <a:ext cx="631768" cy="475337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1A85BDFF-5063-4CD7-B9F3-B7926350EAE8}"/>
              </a:ext>
            </a:extLst>
          </p:cNvPr>
          <p:cNvSpPr txBox="1"/>
          <p:nvPr/>
        </p:nvSpPr>
        <p:spPr>
          <a:xfrm>
            <a:off x="980718" y="5387993"/>
            <a:ext cx="1855249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Lower Cost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E191E50-B50E-4084-A306-85E677FF84D4}"/>
              </a:ext>
            </a:extLst>
          </p:cNvPr>
          <p:cNvSpPr txBox="1"/>
          <p:nvPr/>
        </p:nvSpPr>
        <p:spPr>
          <a:xfrm>
            <a:off x="9207500" y="1811006"/>
            <a:ext cx="1971265" cy="748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Higher Power</a:t>
            </a:r>
            <a:b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2133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&amp; Higher Cost</a:t>
            </a:r>
          </a:p>
        </p:txBody>
      </p:sp>
      <p:sp>
        <p:nvSpPr>
          <p:cNvPr id="26" name="Rounded Rectangle 15">
            <a:extLst>
              <a:ext uri="{FF2B5EF4-FFF2-40B4-BE49-F238E27FC236}">
                <a16:creationId xmlns:a16="http://schemas.microsoft.com/office/drawing/2014/main" id="{AAD42D61-7ADA-FDDC-BE51-C70983EB7B0E}"/>
              </a:ext>
            </a:extLst>
          </p:cNvPr>
          <p:cNvSpPr/>
          <p:nvPr/>
        </p:nvSpPr>
        <p:spPr>
          <a:xfrm>
            <a:off x="6685280" y="3426180"/>
            <a:ext cx="2092960" cy="48768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2G</a:t>
            </a:r>
          </a:p>
        </p:txBody>
      </p:sp>
    </p:spTree>
    <p:extLst>
      <p:ext uri="{BB962C8B-B14F-4D97-AF65-F5344CB8AC3E}">
        <p14:creationId xmlns:p14="http://schemas.microsoft.com/office/powerpoint/2010/main" val="131223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6A2E6-F229-49E6-8CA3-053BF1A40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LPWANs overview (common qualities)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C2234-E7BD-4C5B-BC6E-4224B0910D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 915 MHz band (902-928 MHz)</a:t>
            </a:r>
          </a:p>
          <a:p>
            <a:endParaRPr lang="en-US" dirty="0"/>
          </a:p>
          <a:p>
            <a:r>
              <a:rPr lang="en-US" dirty="0"/>
              <a:t>Higher power transmissions: ~20 dBm (100 </a:t>
            </a:r>
            <a:r>
              <a:rPr lang="en-US" dirty="0" err="1"/>
              <a:t>mW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/>
              <a:t>Low data rate 100 kbps or less</a:t>
            </a:r>
          </a:p>
          <a:p>
            <a:endParaRPr lang="en-US" dirty="0"/>
          </a:p>
          <a:p>
            <a:r>
              <a:rPr lang="en-US" dirty="0"/>
              <a:t>Range on the order of multiple kilometers</a:t>
            </a:r>
          </a:p>
          <a:p>
            <a:endParaRPr lang="en-US" dirty="0"/>
          </a:p>
          <a:p>
            <a:r>
              <a:rPr lang="en-US" dirty="0"/>
              <a:t>Simple Aloha access control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28694-055C-4CCA-A335-B7F97CE5D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865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b="1" dirty="0" err="1"/>
              <a:t>LoRaWAN</a:t>
            </a:r>
            <a:endParaRPr lang="en-US" b="1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9463228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communication standard built with proprietary </a:t>
            </a:r>
            <a:r>
              <a:rPr lang="en-US" dirty="0" err="1"/>
              <a:t>LoRa</a:t>
            </a:r>
            <a:r>
              <a:rPr lang="en-US" dirty="0"/>
              <a:t> PHY</a:t>
            </a:r>
          </a:p>
          <a:p>
            <a:endParaRPr lang="en-US" dirty="0"/>
          </a:p>
          <a:p>
            <a:r>
              <a:rPr lang="en-US" dirty="0"/>
              <a:t>Low rate (1-20 kbps) and long range (~5 km)</a:t>
            </a:r>
          </a:p>
          <a:p>
            <a:pPr lvl="1"/>
            <a:r>
              <a:rPr lang="en-US" dirty="0"/>
              <a:t>Shorter range than Sigfox but much higher bit rate</a:t>
            </a:r>
          </a:p>
          <a:p>
            <a:pPr lvl="1"/>
            <a:endParaRPr lang="en-US" dirty="0"/>
          </a:p>
          <a:p>
            <a:r>
              <a:rPr lang="en-US" dirty="0"/>
              <a:t>Most popular LPWAN protocol</a:t>
            </a:r>
          </a:p>
          <a:p>
            <a:pPr lvl="1"/>
            <a:r>
              <a:rPr lang="en-US" dirty="0"/>
              <a:t>Target of academic research</a:t>
            </a:r>
          </a:p>
          <a:p>
            <a:pPr lvl="1"/>
            <a:r>
              <a:rPr lang="en-US" dirty="0"/>
              <a:t>Industry involvement in hardware and deployments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728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453E6-2ACA-491F-B936-AA73760FB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</a:t>
            </a:r>
            <a:r>
              <a:rPr lang="en-US" dirty="0"/>
              <a:t> PHY uses a different modulation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A2BEA4-3E6C-47F6-A244-B5CF9F1FFE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Chirp Spread Spectrum (CSS)</a:t>
            </a:r>
          </a:p>
          <a:p>
            <a:pPr lvl="1"/>
            <a:r>
              <a:rPr lang="en-US" dirty="0"/>
              <a:t>Modulation technique where frequency is varied linearly from lowest to highest within a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C40D1F-38B0-4048-B0F2-E2F8ED512A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F35C156-0D3F-4691-9C16-3364642ED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63818" y="3009900"/>
            <a:ext cx="8060351" cy="316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28386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FE866C-FB3D-4B24-B0A4-216390F7B6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Chirp Spread Spectrum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E13252-38BE-4EAD-AC40-718D08DC9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Data is modulated in the starting and ending points of chirp</a:t>
            </a:r>
          </a:p>
          <a:p>
            <a:pPr lvl="1"/>
            <a:r>
              <a:rPr lang="en-US" dirty="0"/>
              <a:t>Frequency increases linearly, modulo bounds of the channel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A439E0-E321-4CB9-B16F-AA7FCC2C15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2C2BE38-7D43-4E36-951A-27413F016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3331" y="2462212"/>
            <a:ext cx="10601325" cy="239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8007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Overview of unlicensed-band LPWAN approaches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Deep-dive into challenges LPWANs face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88144B-88E8-46F1-B15D-457A2CEDE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CSS has a Spreading Factor which determines bit rate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527F54-6362-46D1-8DC5-C0FA91A2A0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10972800" cy="197961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Spreading Factor is essentially the rate-of-change of frequency</a:t>
            </a:r>
          </a:p>
          <a:p>
            <a:pPr lvl="1"/>
            <a:r>
              <a:rPr lang="en-US" dirty="0"/>
              <a:t>Slope of the line</a:t>
            </a:r>
          </a:p>
          <a:p>
            <a:pPr lvl="1"/>
            <a:r>
              <a:rPr lang="en-US" dirty="0"/>
              <a:t>Lower values of spreading factor (steeper slope) are faster data rate</a:t>
            </a:r>
          </a:p>
          <a:p>
            <a:r>
              <a:rPr lang="en-US" dirty="0"/>
              <a:t>Important: different spreading factors are (mostly) orthogonal!</a:t>
            </a:r>
          </a:p>
          <a:p>
            <a:pPr lvl="1"/>
            <a:r>
              <a:rPr lang="en-US" dirty="0"/>
              <a:t>Two can overlap in time, space, and channel without a collision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5C317B-BB75-4410-A1B5-1DCDAA684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168AEC84-80ED-4342-B93A-8E991B6ECC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870200" y="3122612"/>
            <a:ext cx="6083300" cy="341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725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424E37-F4D1-488E-BE93-29C08CE3D8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r>
              <a:rPr lang="en-US" dirty="0"/>
              <a:t> channels (in the US)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878D8A-523C-432C-85F5-9B2DE681C1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89350"/>
            <a:ext cx="10972800" cy="2482850"/>
          </a:xfrm>
        </p:spPr>
        <p:txBody>
          <a:bodyPr>
            <a:normAutofit/>
          </a:bodyPr>
          <a:lstStyle/>
          <a:p>
            <a:r>
              <a:rPr lang="en-US" dirty="0"/>
              <a:t>Sixty-four, 125 kHz uplink channels</a:t>
            </a:r>
          </a:p>
          <a:p>
            <a:pPr lvl="1"/>
            <a:r>
              <a:rPr lang="en-US" dirty="0"/>
              <a:t>Frequency Hopping over the 64 uplink channels</a:t>
            </a:r>
          </a:p>
          <a:p>
            <a:pPr lvl="1"/>
            <a:r>
              <a:rPr lang="en-US" dirty="0"/>
              <a:t>Plus eight, 500 kHz overlapping uplink channels (not very used in practice)</a:t>
            </a:r>
          </a:p>
          <a:p>
            <a:pPr lvl="1"/>
            <a:endParaRPr lang="en-US" dirty="0"/>
          </a:p>
          <a:p>
            <a:r>
              <a:rPr lang="en-US" dirty="0"/>
              <a:t>Eight, 500 kHz downlink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73FD3B-144B-46D6-A962-180B6C53D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85164B-BAF1-4CC9-8D9A-D3004A92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594" y="1143000"/>
            <a:ext cx="10970011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935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B14B05-2C1A-4DE3-9218-A31B40323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gateways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0A489-94A6-42AE-82A0-D76B40342C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synchronization with end devices</a:t>
            </a:r>
          </a:p>
          <a:p>
            <a:endParaRPr lang="en-US" dirty="0"/>
          </a:p>
          <a:p>
            <a:r>
              <a:rPr lang="en-US" dirty="0"/>
              <a:t>Instead listen to entire bandwidth simultaneously</a:t>
            </a:r>
          </a:p>
          <a:p>
            <a:pPr lvl="1"/>
            <a:r>
              <a:rPr lang="en-US" dirty="0"/>
              <a:t>Only 12 MHz total</a:t>
            </a:r>
          </a:p>
          <a:p>
            <a:pPr lvl="1"/>
            <a:r>
              <a:rPr lang="en-US" dirty="0"/>
              <a:t>Recognize preambles and allocate hardware to decode packet</a:t>
            </a:r>
          </a:p>
          <a:p>
            <a:pPr lvl="2"/>
            <a:r>
              <a:rPr lang="en-US" dirty="0"/>
              <a:t>Cheap gateways: 8 decoders</a:t>
            </a:r>
          </a:p>
          <a:p>
            <a:pPr lvl="2"/>
            <a:r>
              <a:rPr lang="en-US" dirty="0"/>
              <a:t>Good gateways: 64 decoders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0803A8-A7FA-4EDE-9D4E-F55C2DE1A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2789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4D567-2710-4905-8B85-C712A93EF7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data rates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24068207-08DB-4D93-8CFF-DD8273B578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931116" y="793750"/>
          <a:ext cx="5649278" cy="5562600"/>
        </p:xfrm>
        <a:graphic>
          <a:graphicData uri="http://schemas.openxmlformats.org/drawingml/2006/table">
            <a:tbl>
              <a:tblPr firstRow="1">
                <a:tableStyleId>{073A0DAA-6AF3-43AB-8588-CEC1D06C72B9}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1037620294"/>
                    </a:ext>
                  </a:extLst>
                </a:gridCol>
                <a:gridCol w="2205355">
                  <a:extLst>
                    <a:ext uri="{9D8B030D-6E8A-4147-A177-3AD203B41FA5}">
                      <a16:colId xmlns:a16="http://schemas.microsoft.com/office/drawing/2014/main" val="2867178045"/>
                    </a:ext>
                  </a:extLst>
                </a:gridCol>
                <a:gridCol w="1308418">
                  <a:extLst>
                    <a:ext uri="{9D8B030D-6E8A-4147-A177-3AD203B41FA5}">
                      <a16:colId xmlns:a16="http://schemas.microsoft.com/office/drawing/2014/main" val="26510605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Spreading Factor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Bit Rate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4696900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125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423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216396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50647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3125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701405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125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5470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3153883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Uplink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3407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5111736"/>
                  </a:ext>
                </a:extLst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i="1" dirty="0">
                          <a:solidFill>
                            <a:schemeClr val="tx1"/>
                          </a:solidFill>
                        </a:rPr>
                        <a:t>500 kHz Downlink Rates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8279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SF12,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980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86183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SF11,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1760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177771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SF10,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6376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SF9,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7000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195295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SF8,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12500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64255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SF7, 500 kHz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21900 bps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87868986"/>
                  </a:ext>
                </a:extLst>
              </a:tr>
            </a:tbl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750E71-27C0-4B67-80DA-DACF38A1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4E75AAA-0C10-451B-A9A3-1E48774F3C25}"/>
              </a:ext>
            </a:extLst>
          </p:cNvPr>
          <p:cNvSpPr txBox="1">
            <a:spLocks/>
          </p:cNvSpPr>
          <p:nvPr/>
        </p:nvSpPr>
        <p:spPr>
          <a:xfrm>
            <a:off x="607595" y="1143000"/>
            <a:ext cx="4789905" cy="50292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rate options depend on channel in use</a:t>
            </a:r>
          </a:p>
          <a:p>
            <a:pPr lvl="1"/>
            <a:r>
              <a:rPr lang="en-US" dirty="0"/>
              <a:t>Unbalanced uplink and downlink</a:t>
            </a:r>
          </a:p>
          <a:p>
            <a:endParaRPr lang="en-US" dirty="0"/>
          </a:p>
          <a:p>
            <a:r>
              <a:rPr lang="en-US" dirty="0"/>
              <a:t>64-channel uplink</a:t>
            </a:r>
          </a:p>
          <a:p>
            <a:pPr lvl="1"/>
            <a:r>
              <a:rPr lang="en-US" dirty="0"/>
              <a:t>1-5 kbps data rate</a:t>
            </a:r>
          </a:p>
          <a:p>
            <a:pPr lvl="1"/>
            <a:endParaRPr lang="en-US" dirty="0"/>
          </a:p>
          <a:p>
            <a:r>
              <a:rPr lang="en-US" dirty="0"/>
              <a:t>Allowable rates based on US dwell time restriction</a:t>
            </a:r>
            <a:br>
              <a:rPr lang="en-US" dirty="0"/>
            </a:br>
            <a:r>
              <a:rPr lang="en-US" dirty="0"/>
              <a:t>(400 </a:t>
            </a:r>
            <a:r>
              <a:rPr lang="en-US" dirty="0" err="1"/>
              <a:t>ms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Different in different regions</a:t>
            </a:r>
          </a:p>
        </p:txBody>
      </p:sp>
    </p:spTree>
    <p:extLst>
      <p:ext uri="{BB962C8B-B14F-4D97-AF65-F5344CB8AC3E}">
        <p14:creationId xmlns:p14="http://schemas.microsoft.com/office/powerpoint/2010/main" val="31752368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1DAAC-0198-4EA2-83FF-4162D69B1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EF7CFD-F678-44D2-A61C-2D1132E351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Typical TX power 20 dBm</a:t>
            </a:r>
          </a:p>
          <a:p>
            <a:pPr lvl="1"/>
            <a:r>
              <a:rPr lang="en-US" dirty="0"/>
              <a:t>Up to 30 dBm for 64-channel hopping</a:t>
            </a:r>
          </a:p>
          <a:p>
            <a:pPr lvl="1"/>
            <a:r>
              <a:rPr lang="en-US" dirty="0"/>
              <a:t>Up to 26 dBm for 8-channel hopping</a:t>
            </a:r>
          </a:p>
          <a:p>
            <a:pPr lvl="1"/>
            <a:endParaRPr lang="en-US" dirty="0"/>
          </a:p>
          <a:p>
            <a:r>
              <a:rPr lang="en-US" dirty="0"/>
              <a:t>Receive sensitivity -119 dBm</a:t>
            </a:r>
          </a:p>
          <a:p>
            <a:pPr lvl="1"/>
            <a:r>
              <a:rPr lang="en-US" dirty="0"/>
              <a:t>Compare to -100 dBm for 802.15.4 and -95 dBm for BLE</a:t>
            </a:r>
          </a:p>
          <a:p>
            <a:pPr lvl="1"/>
            <a:endParaRPr lang="en-US" dirty="0"/>
          </a:p>
          <a:p>
            <a:r>
              <a:rPr lang="en-US" dirty="0"/>
              <a:t>Resulting range is about a kilometer in urban environments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34EB22-8DD5-4EAE-B581-842B3FF5A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04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249445-6820-4349-A947-CF26D1BDD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4E845E-6879-46F5-B84C-8AB892D00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Uplink: Aloha - transmit whenever</a:t>
            </a:r>
          </a:p>
          <a:p>
            <a:pPr lvl="1"/>
            <a:r>
              <a:rPr lang="en-US" dirty="0"/>
              <a:t>Randomly split across 64 uplink channels (reduced odds of collision)</a:t>
            </a:r>
          </a:p>
          <a:p>
            <a:pPr lvl="1"/>
            <a:r>
              <a:rPr lang="en-US" dirty="0"/>
              <a:t>Devices a different spreading factors also do not collide</a:t>
            </a:r>
          </a:p>
          <a:p>
            <a:pPr lvl="1"/>
            <a:r>
              <a:rPr lang="en-US" dirty="0"/>
              <a:t>Packets are very long though: up to 400 </a:t>
            </a:r>
            <a:r>
              <a:rPr lang="en-US" dirty="0" err="1"/>
              <a:t>ms</a:t>
            </a:r>
            <a:r>
              <a:rPr lang="en-US" dirty="0"/>
              <a:t> in duration</a:t>
            </a:r>
          </a:p>
          <a:p>
            <a:pPr lvl="1"/>
            <a:endParaRPr lang="en-US" dirty="0"/>
          </a:p>
          <a:p>
            <a:r>
              <a:rPr lang="en-US" dirty="0"/>
              <a:t>Downlink: listen-after-send (class A device)</a:t>
            </a:r>
          </a:p>
          <a:p>
            <a:pPr lvl="1"/>
            <a:r>
              <a:rPr lang="en-US" dirty="0"/>
              <a:t>Two windows for RX on different channels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6A4D2D-53BE-4F67-A81D-540990931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25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C24349-EDF6-4CD9-A067-F3B5FA29D0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2713" y="4571468"/>
            <a:ext cx="7802562" cy="16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37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C38AF-9451-4FC1-A61D-3BD23EDA2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Optional downlink mechanisms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889B73-05CE-48D0-99D7-0F53D97721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Periodic listening (class B device)</a:t>
            </a:r>
          </a:p>
          <a:p>
            <a:pPr lvl="1"/>
            <a:r>
              <a:rPr lang="en-US" dirty="0"/>
              <a:t>Synchronized with periodic beacons</a:t>
            </a:r>
          </a:p>
          <a:p>
            <a:pPr lvl="2"/>
            <a:r>
              <a:rPr lang="en-US" dirty="0"/>
              <a:t>TX still unsynchronized Aloha</a:t>
            </a:r>
          </a:p>
          <a:p>
            <a:pPr lvl="1"/>
            <a:r>
              <a:rPr lang="en-US" dirty="0"/>
              <a:t>Mostly unused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Continuous listening (class C device)</a:t>
            </a:r>
          </a:p>
          <a:p>
            <a:pPr lvl="1"/>
            <a:r>
              <a:rPr lang="en-US" dirty="0"/>
              <a:t>Always-on receivers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5A433C7-8A9E-4873-B2B0-C2C92EC6A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33C7C94-B423-41EB-A666-633646302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9950" y="2820184"/>
            <a:ext cx="8828087" cy="1979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7631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2DBCA-0DA1-4B14-99B8-5EE2258FF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2379241" cy="2095500"/>
          </a:xfrm>
        </p:spPr>
        <p:txBody>
          <a:bodyPr/>
          <a:lstStyle/>
          <a:p>
            <a:r>
              <a:rPr lang="en-US" dirty="0"/>
              <a:t>LoRaWAN packet format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09343E-57DF-4AAD-9F88-ACA59340B9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657600"/>
            <a:ext cx="6136105" cy="2514599"/>
          </a:xfrm>
        </p:spPr>
        <p:txBody>
          <a:bodyPr>
            <a:normAutofit/>
          </a:bodyPr>
          <a:lstStyle/>
          <a:p>
            <a:r>
              <a:rPr lang="en-US" dirty="0"/>
              <a:t>Frame header includes device address</a:t>
            </a:r>
          </a:p>
          <a:p>
            <a:r>
              <a:rPr lang="en-US" dirty="0"/>
              <a:t>MAC Payload maximum size depends on data rate</a:t>
            </a:r>
          </a:p>
          <a:p>
            <a:pPr lvl="1"/>
            <a:r>
              <a:rPr lang="en-US" dirty="0"/>
              <a:t>Again based on dwell time in the 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8EA470-B315-45D8-9479-0D2FCAC6D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  <p:pic>
        <p:nvPicPr>
          <p:cNvPr id="7172" name="Picture 4">
            <a:extLst>
              <a:ext uri="{FF2B5EF4-FFF2-40B4-BE49-F238E27FC236}">
                <a16:creationId xmlns:a16="http://schemas.microsoft.com/office/drawing/2014/main" id="{5164CA14-9A30-43B9-B467-51AA8B3A97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665" t="20371" r="2966" b="22224"/>
          <a:stretch/>
        </p:blipFill>
        <p:spPr bwMode="auto">
          <a:xfrm>
            <a:off x="2986837" y="228600"/>
            <a:ext cx="8593557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38479E6-2E8A-4AAA-A102-E288A5E4E383}"/>
              </a:ext>
            </a:extLst>
          </p:cNvPr>
          <p:cNvGraphicFramePr>
            <a:graphicFrameLocks noGrp="1"/>
          </p:cNvGraphicFramePr>
          <p:nvPr/>
        </p:nvGraphicFramePr>
        <p:xfrm>
          <a:off x="7029054" y="4131310"/>
          <a:ext cx="4551340" cy="2225040"/>
        </p:xfrm>
        <a:graphic>
          <a:graphicData uri="http://schemas.openxmlformats.org/drawingml/2006/table">
            <a:tbl>
              <a:tblPr firstRow="1">
                <a:tableStyleId>{5C22544A-7EE6-4342-B048-85BDC9FD1C3A}</a:tableStyleId>
              </a:tblPr>
              <a:tblGrid>
                <a:gridCol w="2135505">
                  <a:extLst>
                    <a:ext uri="{9D8B030D-6E8A-4147-A177-3AD203B41FA5}">
                      <a16:colId xmlns:a16="http://schemas.microsoft.com/office/drawing/2014/main" val="3998119178"/>
                    </a:ext>
                  </a:extLst>
                </a:gridCol>
                <a:gridCol w="2415835">
                  <a:extLst>
                    <a:ext uri="{9D8B030D-6E8A-4147-A177-3AD203B41FA5}">
                      <a16:colId xmlns:a16="http://schemas.microsoft.com/office/drawing/2014/main" val="40848398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Data Rate Index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MAC Payload Size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712174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19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671928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61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86994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133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2087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058193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250 bytes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479838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9432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965D56D4-82C1-4518-B85D-BE74355AC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details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16B5B-99A8-4E7D-B9C2-DB0487809A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F672F-3700-46D2-9ABD-1AF4325B37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3334" y="1665158"/>
            <a:ext cx="10777060" cy="404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7212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DE8057-150F-47F0-B93F-4C966EA16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hardware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3F1943-1C70-4038-81FB-9EE5B4B74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Numerous hardware modules and development kits</a:t>
            </a:r>
          </a:p>
          <a:p>
            <a:pPr lvl="1"/>
            <a:r>
              <a:rPr lang="en-US" dirty="0"/>
              <a:t>Almost all use </a:t>
            </a:r>
            <a:r>
              <a:rPr lang="en-US" dirty="0" err="1"/>
              <a:t>Semtech</a:t>
            </a:r>
            <a:r>
              <a:rPr lang="en-US" dirty="0"/>
              <a:t> radio chips (</a:t>
            </a:r>
            <a:r>
              <a:rPr lang="en-US" dirty="0" err="1"/>
              <a:t>Semtech</a:t>
            </a:r>
            <a:r>
              <a:rPr lang="en-US" dirty="0"/>
              <a:t> owns </a:t>
            </a:r>
            <a:r>
              <a:rPr lang="en-US" dirty="0" err="1"/>
              <a:t>LoRa</a:t>
            </a:r>
            <a:r>
              <a:rPr lang="en-US" dirty="0"/>
              <a:t> PHY)</a:t>
            </a:r>
          </a:p>
          <a:p>
            <a:pPr lvl="1"/>
            <a:endParaRPr lang="en-US" dirty="0"/>
          </a:p>
          <a:p>
            <a:r>
              <a:rPr lang="en-US" dirty="0"/>
              <a:t>Recent addition: STM32WLE5 </a:t>
            </a:r>
            <a:r>
              <a:rPr lang="en-US" dirty="0" err="1"/>
              <a:t>LoRa</a:t>
            </a:r>
            <a:r>
              <a:rPr lang="en-US" dirty="0"/>
              <a:t> SoC</a:t>
            </a:r>
          </a:p>
          <a:p>
            <a:pPr lvl="1"/>
            <a:r>
              <a:rPr lang="en-US" dirty="0"/>
              <a:t>Cortex-M4 + </a:t>
            </a:r>
            <a:r>
              <a:rPr lang="en-US" dirty="0" err="1"/>
              <a:t>LoRa</a:t>
            </a:r>
            <a:r>
              <a:rPr lang="en-US" dirty="0"/>
              <a:t> radio (analogous to nRF52840)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80489-C09C-4993-B4B2-89BE6B810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F975936-495D-4C1F-B666-0505764D0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7969" y="3870325"/>
            <a:ext cx="4972050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5162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6BF5B-193D-4F1B-8986-016E047039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C4EE80-C9F5-4FD6-B6D2-E93CBA69B4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>
                <a:hlinkClick r:id="rId2"/>
              </a:rPr>
              <a:t>LoRaWAN Specification version 1.1</a:t>
            </a:r>
            <a:endParaRPr lang="en-US" dirty="0"/>
          </a:p>
          <a:p>
            <a:pPr lvl="1"/>
            <a:r>
              <a:rPr lang="en-US" dirty="0">
                <a:hlinkClick r:id="rId3"/>
              </a:rPr>
              <a:t>LoRaWAN Regional Parameters version 1.0.2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Sigfox</a:t>
            </a:r>
            <a:endParaRPr lang="en-US" dirty="0">
              <a:hlinkClick r:id="rId4"/>
            </a:endParaRPr>
          </a:p>
          <a:p>
            <a:pPr lvl="1"/>
            <a:r>
              <a:rPr lang="en-US" dirty="0">
                <a:hlinkClick r:id="rId4"/>
              </a:rPr>
              <a:t>Sigfox Technical Overview</a:t>
            </a:r>
            <a:endParaRPr lang="en-US" dirty="0"/>
          </a:p>
          <a:p>
            <a:pPr lvl="1"/>
            <a:r>
              <a:rPr lang="en-US" dirty="0"/>
              <a:t>IETF Descriptions</a:t>
            </a:r>
            <a:endParaRPr lang="en-US" dirty="0">
              <a:hlinkClick r:id="rId5"/>
            </a:endParaRPr>
          </a:p>
          <a:p>
            <a:pPr lvl="2"/>
            <a:r>
              <a:rPr lang="en-US" sz="1600" dirty="0">
                <a:hlinkClick r:id="rId5"/>
              </a:rPr>
              <a:t>https://www.ietf.org/proceedings/97/slides/slides-97-lpwan-25-sigfox-system-description-00.pdf</a:t>
            </a:r>
            <a:endParaRPr lang="en-US" sz="1600" dirty="0"/>
          </a:p>
          <a:p>
            <a:pPr lvl="2"/>
            <a:r>
              <a:rPr lang="en-US" sz="1600" dirty="0">
                <a:hlinkClick r:id="rId6"/>
              </a:rPr>
              <a:t>https://tools.ietf.org/html/draft-zuniga-lpwan-sigfox-system-description-04</a:t>
            </a:r>
            <a:endParaRPr lang="en-US" sz="1600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26B1FE-0600-4AEE-9870-90403D7C3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89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C8816F-9926-495B-A8C6-CDABC199A3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network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3A0197-B82A-4969-9674-96524FE6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You can always manage your own network</a:t>
            </a:r>
          </a:p>
          <a:p>
            <a:pPr lvl="1"/>
            <a:r>
              <a:rPr lang="en-US" dirty="0"/>
              <a:t>Buy a gateway and run whatever backend software you want</a:t>
            </a:r>
          </a:p>
          <a:p>
            <a:endParaRPr lang="en-US" dirty="0"/>
          </a:p>
          <a:p>
            <a:r>
              <a:rPr lang="en-US" dirty="0"/>
              <a:t>Somewhat-managed network providers</a:t>
            </a:r>
          </a:p>
          <a:p>
            <a:pPr lvl="1"/>
            <a:r>
              <a:rPr lang="en-US" dirty="0"/>
              <a:t>The Things Network (predominantly in Europe)</a:t>
            </a:r>
          </a:p>
          <a:p>
            <a:pPr lvl="2"/>
            <a:r>
              <a:rPr lang="en-US" dirty="0"/>
              <a:t>But available in the US too!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Helium</a:t>
            </a:r>
          </a:p>
          <a:p>
            <a:pPr lvl="2"/>
            <a:r>
              <a:rPr lang="en-US" dirty="0"/>
              <a:t>Anyone can buy and install their own gateway, which serves everyone</a:t>
            </a:r>
          </a:p>
          <a:p>
            <a:pPr lvl="2"/>
            <a:r>
              <a:rPr lang="en-US" dirty="0"/>
              <a:t>Microtransactions to pay for communication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C59C2C-735C-414C-B77F-CBE9561C4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6632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79BD-9BC2-2841-A41B-093422D7C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TTN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DDF07A-266D-5940-B573-E647DADC2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31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DDD2928-8A09-8F48-A8F7-2DB9EA87597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640" y="1307816"/>
            <a:ext cx="11205768" cy="49412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613947F-64D6-3648-B234-4226CB6E08DE}"/>
              </a:ext>
            </a:extLst>
          </p:cNvPr>
          <p:cNvSpPr/>
          <p:nvPr/>
        </p:nvSpPr>
        <p:spPr>
          <a:xfrm>
            <a:off x="9505101" y="5746547"/>
            <a:ext cx="1172607" cy="63678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1966883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AF0191-D01E-3F40-83A1-890DA8018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Helium Scale [Jan 2022]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AEE4DE-DB0C-1B4B-9DCB-4FADA5721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0CD67D-625B-1543-BEA7-6CDBE53AC0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513419"/>
            <a:ext cx="12192000" cy="4467941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2AD1A3D2-E8A8-704D-9284-4FAE17E30F51}"/>
              </a:ext>
            </a:extLst>
          </p:cNvPr>
          <p:cNvSpPr/>
          <p:nvPr/>
        </p:nvSpPr>
        <p:spPr>
          <a:xfrm>
            <a:off x="1" y="1607479"/>
            <a:ext cx="1172607" cy="76103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06E7B70-3A26-CF45-9B1C-C57A036D956A}"/>
              </a:ext>
            </a:extLst>
          </p:cNvPr>
          <p:cNvGrpSpPr/>
          <p:nvPr/>
        </p:nvGrpSpPr>
        <p:grpSpPr>
          <a:xfrm>
            <a:off x="535827" y="2047295"/>
            <a:ext cx="1716199" cy="314744"/>
            <a:chOff x="401870" y="1535471"/>
            <a:chExt cx="1287149" cy="236058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00C8FE5-67ED-194C-8F89-730858BBD259}"/>
                </a:ext>
              </a:extLst>
            </p:cNvPr>
            <p:cNvSpPr/>
            <p:nvPr/>
          </p:nvSpPr>
          <p:spPr>
            <a:xfrm>
              <a:off x="1170665" y="1535471"/>
              <a:ext cx="518354" cy="23605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3A43566F-789D-384A-BABB-0D58A5A493C2}"/>
                </a:ext>
              </a:extLst>
            </p:cNvPr>
            <p:cNvCxnSpPr>
              <a:stCxn id="7" idx="2"/>
            </p:cNvCxnSpPr>
            <p:nvPr/>
          </p:nvCxnSpPr>
          <p:spPr>
            <a:xfrm flipH="1" flipV="1">
              <a:off x="401870" y="1630777"/>
              <a:ext cx="768795" cy="2272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1C23194-F07F-94B2-AD42-33E4A81923FF}"/>
              </a:ext>
            </a:extLst>
          </p:cNvPr>
          <p:cNvSpPr txBox="1"/>
          <p:nvPr/>
        </p:nvSpPr>
        <p:spPr>
          <a:xfrm>
            <a:off x="586304" y="6145564"/>
            <a:ext cx="5818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May 2022: 800,000 hotspots, with +80K in last 30 days</a:t>
            </a:r>
          </a:p>
        </p:txBody>
      </p:sp>
    </p:spTree>
    <p:extLst>
      <p:ext uri="{BB962C8B-B14F-4D97-AF65-F5344CB8AC3E}">
        <p14:creationId xmlns:p14="http://schemas.microsoft.com/office/powerpoint/2010/main" val="681028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4984A-ED9D-C342-AB85-2FBE5918B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Quick reality check: Verizon?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A90558-36D1-E045-A940-36233005F8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And this is just crowd-sourced data…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C687CB-B7A8-204C-9C72-CD4F55F58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33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0FA4AD8-0EAE-8443-BC5B-A9A637D358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19" y="2212409"/>
            <a:ext cx="7532637" cy="42208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4443317-5A26-0046-B276-6061BB0250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5556" y="100953"/>
            <a:ext cx="5547568" cy="37051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2316D-56B6-FB41-8234-1FA2C767D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798" y="3882802"/>
            <a:ext cx="4130223" cy="286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380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2DAE5-D073-41DE-BF85-AF52DCAAE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LoRaWAN interested parties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635D20-7E2A-4502-8A4C-EB199C9AC8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MachineQ</a:t>
            </a:r>
            <a:r>
              <a:rPr lang="en-US" dirty="0"/>
              <a:t> is a subsidiary of Comcast providing LoRaWAN networks</a:t>
            </a:r>
          </a:p>
          <a:p>
            <a:endParaRPr lang="en-US" dirty="0"/>
          </a:p>
          <a:p>
            <a:r>
              <a:rPr lang="en-US" dirty="0"/>
              <a:t>Long-term goal</a:t>
            </a:r>
          </a:p>
          <a:p>
            <a:pPr lvl="1"/>
            <a:r>
              <a:rPr lang="en-US" dirty="0"/>
              <a:t>Indoor-to-outdoor LoRaWAN gateways combined with </a:t>
            </a:r>
            <a:r>
              <a:rPr lang="en-US" dirty="0" err="1"/>
              <a:t>WiFi</a:t>
            </a:r>
            <a:r>
              <a:rPr lang="en-US" dirty="0"/>
              <a:t>/Cellular</a:t>
            </a:r>
          </a:p>
          <a:p>
            <a:pPr lvl="1"/>
            <a:r>
              <a:rPr lang="en-US" dirty="0"/>
              <a:t>Tune down power for 100-200 meter range</a:t>
            </a:r>
          </a:p>
          <a:p>
            <a:pPr lvl="1"/>
            <a:endParaRPr lang="en-US" dirty="0"/>
          </a:p>
          <a:p>
            <a:r>
              <a:rPr lang="en-US" dirty="0"/>
              <a:t>Current focus: IoT Platform-as-a-service</a:t>
            </a:r>
          </a:p>
          <a:p>
            <a:pPr lvl="1"/>
            <a:r>
              <a:rPr lang="en-US" dirty="0"/>
              <a:t>Devices, network,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64751A-F06F-43CB-A1E6-ECD92DE9C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5644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38588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</a:t>
            </a:r>
            <a:r>
              <a:rPr lang="en-US" dirty="0" err="1"/>
              <a:t>LoRaWAN</a:t>
            </a:r>
            <a:r>
              <a:rPr lang="en-US" dirty="0"/>
              <a:t>?</a:t>
            </a:r>
          </a:p>
          <a:p>
            <a:pPr lvl="1"/>
            <a:r>
              <a:rPr lang="en-US" dirty="0"/>
              <a:t>What can you do with 1-5 kbps uplink, 1-22 kbps downlink?</a:t>
            </a:r>
          </a:p>
          <a:p>
            <a:pPr lvl="1"/>
            <a:r>
              <a:rPr lang="en-US" dirty="0"/>
              <a:t>Multiplied by 64 channels uplink, 8 channels downlink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Outdoor small-sized sensing seems possibly achievable!</a:t>
            </a:r>
          </a:p>
          <a:p>
            <a:pPr lvl="1"/>
            <a:r>
              <a:rPr lang="en-US" dirty="0"/>
              <a:t>With a low enough rate, it could support </a:t>
            </a:r>
            <a:r>
              <a:rPr lang="en-US" b="1" dirty="0"/>
              <a:t>many</a:t>
            </a:r>
            <a:r>
              <a:rPr lang="en-US" dirty="0"/>
              <a:t> devices</a:t>
            </a:r>
          </a:p>
          <a:p>
            <a:endParaRPr lang="en-US" dirty="0"/>
          </a:p>
          <a:p>
            <a:r>
              <a:rPr lang="en-US" dirty="0"/>
              <a:t>Code updates on devices could be tough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280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b="1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0336063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low-rate (600 bps), very long-range (10+ km) communication</a:t>
            </a:r>
          </a:p>
          <a:p>
            <a:endParaRPr lang="en-US" dirty="0"/>
          </a:p>
          <a:p>
            <a:r>
              <a:rPr lang="en-US" dirty="0"/>
              <a:t>Star-topology networks, with always-listening gateways</a:t>
            </a:r>
          </a:p>
          <a:p>
            <a:pPr lvl="1"/>
            <a:r>
              <a:rPr lang="en-US" dirty="0"/>
              <a:t>Any number of low-power end devices</a:t>
            </a:r>
          </a:p>
          <a:p>
            <a:pPr lvl="1"/>
            <a:endParaRPr lang="en-US" dirty="0"/>
          </a:p>
          <a:p>
            <a:r>
              <a:rPr lang="en-US" dirty="0"/>
              <a:t>Uplink-focused communication</a:t>
            </a:r>
          </a:p>
          <a:p>
            <a:endParaRPr lang="en-US" dirty="0"/>
          </a:p>
          <a:p>
            <a:r>
              <a:rPr lang="en-US" dirty="0"/>
              <a:t>Applications: very low-rate metering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38</a:t>
            </a:fld>
            <a:endParaRPr lang="en-US"/>
          </a:p>
        </p:txBody>
      </p:sp>
      <p:pic>
        <p:nvPicPr>
          <p:cNvPr id="5" name="Google Shape;132;p22">
            <a:extLst>
              <a:ext uri="{FF2B5EF4-FFF2-40B4-BE49-F238E27FC236}">
                <a16:creationId xmlns:a16="http://schemas.microsoft.com/office/drawing/2014/main" id="{DA5E9D84-F177-4966-8FD8-25F94419A78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919404" y="228600"/>
            <a:ext cx="266099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3942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PHY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Unlicensed-band communication</a:t>
            </a:r>
          </a:p>
          <a:p>
            <a:pPr lvl="1"/>
            <a:r>
              <a:rPr lang="en-US" dirty="0"/>
              <a:t>Europe 868 </a:t>
            </a:r>
            <a:r>
              <a:rPr lang="en-US" dirty="0" err="1"/>
              <a:t>MHz.</a:t>
            </a:r>
            <a:r>
              <a:rPr lang="en-US" dirty="0"/>
              <a:t> US 902-928 MHz (915 MHz band)</a:t>
            </a:r>
          </a:p>
          <a:p>
            <a:pPr lvl="1"/>
            <a:endParaRPr lang="en-US" dirty="0"/>
          </a:p>
          <a:p>
            <a:endParaRPr lang="en-US" dirty="0"/>
          </a:p>
          <a:p>
            <a:r>
              <a:rPr lang="en-US" dirty="0"/>
              <a:t>Ultra-narrowband 600 Hz (100 Hz Europe) channel bandwidth</a:t>
            </a:r>
          </a:p>
          <a:p>
            <a:pPr lvl="1"/>
            <a:r>
              <a:rPr lang="en-US" dirty="0"/>
              <a:t>Detection only needs to occur at very specific frequency</a:t>
            </a:r>
          </a:p>
          <a:p>
            <a:pPr lvl="1"/>
            <a:r>
              <a:rPr lang="en-US" dirty="0"/>
              <a:t>Helps improve signal-to-noise ratio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39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D7EFA95-701B-414E-BFF2-919E8908D9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1199" y="4905198"/>
            <a:ext cx="6725589" cy="126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27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27764979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CA609-9D1C-41CE-A2E8-4ECD3336C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unbalanced uplink and downlink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6FE8DD-BBCF-416E-8709-66E70766C1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Uplink</a:t>
            </a:r>
          </a:p>
          <a:p>
            <a:pPr lvl="1"/>
            <a:r>
              <a:rPr lang="en-US" dirty="0"/>
              <a:t>600 Hz bandwidth, 600 bps, DBPSK</a:t>
            </a:r>
          </a:p>
          <a:p>
            <a:r>
              <a:rPr lang="en-US" dirty="0"/>
              <a:t>Downlink</a:t>
            </a:r>
          </a:p>
          <a:p>
            <a:pPr lvl="1"/>
            <a:r>
              <a:rPr lang="en-US" dirty="0"/>
              <a:t>1.5 kHz bandwidth, 600 bps, GFSK</a:t>
            </a:r>
          </a:p>
          <a:p>
            <a:pPr lvl="1"/>
            <a:endParaRPr lang="en-US" dirty="0"/>
          </a:p>
          <a:p>
            <a:r>
              <a:rPr lang="en-US" dirty="0"/>
              <a:t>Particularly optimized for Europe</a:t>
            </a:r>
          </a:p>
          <a:p>
            <a:pPr lvl="1"/>
            <a:r>
              <a:rPr lang="en-US" dirty="0"/>
              <a:t>Uplink on 1% duty cycle channel, up to 14 dBm</a:t>
            </a:r>
          </a:p>
          <a:p>
            <a:pPr lvl="1"/>
            <a:r>
              <a:rPr lang="en-US" dirty="0"/>
              <a:t>Downlink on 10% duty cycle channel, up to 27 dBm</a:t>
            </a:r>
          </a:p>
          <a:p>
            <a:pPr lvl="1"/>
            <a:endParaRPr lang="en-US" dirty="0"/>
          </a:p>
          <a:p>
            <a:r>
              <a:rPr lang="en-US" dirty="0"/>
              <a:t>Works fine in US too</a:t>
            </a:r>
          </a:p>
          <a:p>
            <a:pPr lvl="1"/>
            <a:r>
              <a:rPr lang="en-US" dirty="0"/>
              <a:t>Gets more power (24 dBm up is typical, up to 32 dBm down) and more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82CBCD-EE82-4907-B75F-63F43610E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1853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172B1-7B9E-4A05-BFFC-2A9CA496FB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link budget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575BC9-589E-4026-9F0A-7271E874F2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Why transmit at 100-600 bps?</a:t>
            </a:r>
          </a:p>
          <a:p>
            <a:pPr lvl="1"/>
            <a:r>
              <a:rPr lang="en-US" dirty="0"/>
              <a:t>For greatly increased link budget</a:t>
            </a:r>
            <a:br>
              <a:rPr lang="en-US" dirty="0"/>
            </a:br>
            <a:endParaRPr lang="en-US" dirty="0"/>
          </a:p>
          <a:p>
            <a:r>
              <a:rPr lang="en-US" dirty="0"/>
              <a:t>Link budget: 150-160 dBm</a:t>
            </a:r>
          </a:p>
          <a:p>
            <a:pPr lvl="1"/>
            <a:r>
              <a:rPr lang="en-US" dirty="0"/>
              <a:t>Assuming Tx at ~20 dBm</a:t>
            </a:r>
          </a:p>
          <a:p>
            <a:pPr lvl="1"/>
            <a:r>
              <a:rPr lang="en-US" dirty="0"/>
              <a:t>Means Rx Sensitivity of -130 dBm (10 dBm better than </a:t>
            </a:r>
            <a:r>
              <a:rPr lang="en-US" dirty="0" err="1"/>
              <a:t>LoRaWAN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r>
              <a:rPr lang="en-US" dirty="0"/>
              <a:t>Resulting range: 10-15 km in urban environments</a:t>
            </a:r>
          </a:p>
          <a:p>
            <a:pPr lvl="1"/>
            <a:r>
              <a:rPr lang="en-US" dirty="0"/>
              <a:t>Except that buildings lead to dead spots in range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D39636-CDDA-49E4-B77C-78E8BCB2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6781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F7515-F68B-4480-87E2-6B65261C0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MAC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17CFAA-7F48-47BD-8A0A-87D0B7C61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Aloha-style access control (send whenever)</a:t>
            </a:r>
          </a:p>
          <a:p>
            <a:pPr lvl="1"/>
            <a:r>
              <a:rPr lang="en-US" dirty="0"/>
              <a:t>No acknowledgements!</a:t>
            </a:r>
          </a:p>
          <a:p>
            <a:r>
              <a:rPr lang="en-US" dirty="0"/>
              <a:t>Send message three times for increased reliability</a:t>
            </a:r>
          </a:p>
          <a:p>
            <a:pPr lvl="1"/>
            <a:r>
              <a:rPr lang="en-US" dirty="0"/>
              <a:t>Then listen for downlink at a set period later on a known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7F8D50-B501-4CA2-A7F4-66C7E397D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306838-B713-4D41-818C-D6B26357E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687" y="3268551"/>
            <a:ext cx="8785614" cy="2789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8097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5A573-9873-45B3-B34A-0E19C5B44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uplink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AD66F-424B-478E-8F5D-B4A596EB6F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3146490"/>
            <a:ext cx="10972800" cy="3025710"/>
          </a:xfrm>
        </p:spPr>
        <p:txBody>
          <a:bodyPr>
            <a:normAutofit/>
          </a:bodyPr>
          <a:lstStyle/>
          <a:p>
            <a:r>
              <a:rPr lang="en-US" dirty="0"/>
              <a:t>Up to 29 bytes total per packet</a:t>
            </a:r>
          </a:p>
          <a:p>
            <a:pPr lvl="1"/>
            <a:r>
              <a:rPr lang="en-US" dirty="0"/>
              <a:t>Payload: up to </a:t>
            </a:r>
            <a:r>
              <a:rPr lang="en-US" b="1" dirty="0"/>
              <a:t>12 bytes</a:t>
            </a:r>
            <a:r>
              <a:rPr lang="en-US" dirty="0"/>
              <a:t> 😱</a:t>
            </a:r>
          </a:p>
          <a:p>
            <a:pPr lvl="1"/>
            <a:endParaRPr lang="en-US" dirty="0"/>
          </a:p>
          <a:p>
            <a:r>
              <a:rPr lang="en-US" dirty="0"/>
              <a:t>Other fields</a:t>
            </a:r>
          </a:p>
          <a:p>
            <a:pPr lvl="1"/>
            <a:r>
              <a:rPr lang="en-US" dirty="0"/>
              <a:t>Preamble + Frame Sync are really a 6 byte field for radio sync</a:t>
            </a:r>
          </a:p>
          <a:p>
            <a:pPr lvl="1"/>
            <a:r>
              <a:rPr lang="en-US" dirty="0"/>
              <a:t>Authentication: 2-5 bytes</a:t>
            </a:r>
          </a:p>
          <a:p>
            <a:pPr lvl="1"/>
            <a:r>
              <a:rPr lang="en-US" dirty="0"/>
              <a:t>Frame Check Sequence: 16-bit CRC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005B14-5894-4C3F-891D-1253EEE45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FD8265-EFEF-40B0-9CCC-72F458E357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7410" y="1143000"/>
            <a:ext cx="9906787" cy="177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53933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Aside: why faster bitrate in the US?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Packet size up to 29 bytes (232 bits)</a:t>
            </a:r>
          </a:p>
          <a:p>
            <a:pPr lvl="1"/>
            <a:r>
              <a:rPr lang="en-US" dirty="0"/>
              <a:t>At 100 bps: 2.32 seconds on air</a:t>
            </a:r>
          </a:p>
          <a:p>
            <a:pPr lvl="1"/>
            <a:r>
              <a:rPr lang="en-US" dirty="0"/>
              <a:t>At 600 bps: 0.387 seconds on air</a:t>
            </a:r>
          </a:p>
          <a:p>
            <a:pPr lvl="1"/>
            <a:endParaRPr lang="en-US" dirty="0"/>
          </a:p>
          <a:p>
            <a:r>
              <a:rPr lang="en-US" dirty="0"/>
              <a:t>Maximum dwell time for 915 MHz band: 400 </a:t>
            </a:r>
            <a:r>
              <a:rPr lang="en-US" dirty="0" err="1"/>
              <a:t>ms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451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downlink packet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5D729C-2C33-41EC-AF3A-8AC0BEA260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2705100"/>
            <a:ext cx="10972800" cy="3467100"/>
          </a:xfrm>
        </p:spPr>
        <p:txBody>
          <a:bodyPr/>
          <a:lstStyle/>
          <a:p>
            <a:r>
              <a:rPr lang="en-US" dirty="0"/>
              <a:t>Similar structure, 28 bytes total</a:t>
            </a:r>
          </a:p>
          <a:p>
            <a:pPr lvl="1"/>
            <a:r>
              <a:rPr lang="en-US" dirty="0"/>
              <a:t>Payload: up to 8 bytes</a:t>
            </a:r>
          </a:p>
          <a:p>
            <a:pPr lvl="1"/>
            <a:endParaRPr lang="en-US" dirty="0"/>
          </a:p>
          <a:p>
            <a:r>
              <a:rPr lang="en-US" dirty="0"/>
              <a:t>Larger preamble + frame sync of 13 bytes</a:t>
            </a:r>
          </a:p>
          <a:p>
            <a:endParaRPr lang="en-US" dirty="0"/>
          </a:p>
          <a:p>
            <a:r>
              <a:rPr lang="en-US" dirty="0"/>
              <a:t>Error Correcting Code for increased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36F469-F251-4030-848E-D011D2198C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721" y="1276228"/>
            <a:ext cx="8184546" cy="1419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9674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CB514F-E578-4083-A202-E86BAB0CC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deployments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E6838-1777-48D4-9D49-83CE43EE5F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Proprietary network with managed deployment</a:t>
            </a:r>
          </a:p>
          <a:p>
            <a:pPr lvl="1"/>
            <a:r>
              <a:rPr lang="en-US" dirty="0"/>
              <a:t>Like cellular networks</a:t>
            </a:r>
          </a:p>
          <a:p>
            <a:pPr lvl="1"/>
            <a:r>
              <a:rPr lang="en-US" dirty="0"/>
              <a:t>Sigfox deploys networks and transports data</a:t>
            </a:r>
          </a:p>
          <a:p>
            <a:pPr lvl="1"/>
            <a:r>
              <a:rPr lang="en-US" dirty="0"/>
              <a:t>140 uplink messages plus 4 downlink message per day</a:t>
            </a:r>
          </a:p>
          <a:p>
            <a:endParaRPr lang="en-US" dirty="0"/>
          </a:p>
          <a:p>
            <a:r>
              <a:rPr lang="en-US" dirty="0"/>
              <a:t>Connectionless communication</a:t>
            </a:r>
          </a:p>
          <a:p>
            <a:pPr lvl="1"/>
            <a:r>
              <a:rPr lang="en-US" dirty="0"/>
              <a:t>Devices are registered with the networks</a:t>
            </a:r>
          </a:p>
          <a:p>
            <a:pPr lvl="1"/>
            <a:r>
              <a:rPr lang="en-US" dirty="0"/>
              <a:t>Keys are provided in the software image</a:t>
            </a:r>
          </a:p>
          <a:p>
            <a:pPr lvl="1"/>
            <a:r>
              <a:rPr lang="en-US" dirty="0"/>
              <a:t>Any deployed Sigfox gateway can collect transmitted data</a:t>
            </a:r>
          </a:p>
          <a:p>
            <a:pPr lvl="2"/>
            <a:r>
              <a:rPr lang="en-US" dirty="0"/>
              <a:t>Enables mobile applications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2F664-8182-4CBE-8FB6-2FA5507AA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0615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1E9470-7081-4854-84EC-F9A64651B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Sigfox coverage (Spring 2022)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F990A54-A417-E357-C964-6FC0D23A72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488405" cy="5029200"/>
          </a:xfrm>
        </p:spPr>
        <p:txBody>
          <a:bodyPr>
            <a:normAutofit/>
          </a:bodyPr>
          <a:lstStyle/>
          <a:p>
            <a:r>
              <a:rPr lang="en-US" dirty="0"/>
              <a:t>Not focused on US coverage right now (coverage is blue)</a:t>
            </a:r>
          </a:p>
          <a:p>
            <a:pPr lvl="1"/>
            <a:r>
              <a:rPr lang="en-US" dirty="0"/>
              <a:t>Much higher availability in Europe</a:t>
            </a:r>
          </a:p>
          <a:p>
            <a:pPr lvl="1"/>
            <a:r>
              <a:rPr lang="en-US" dirty="0"/>
              <a:t>No longer planned rollout in US (purple)</a:t>
            </a:r>
          </a:p>
          <a:p>
            <a:pPr lvl="1"/>
            <a:endParaRPr lang="en-US" dirty="0"/>
          </a:p>
          <a:p>
            <a:r>
              <a:rPr lang="en-US" dirty="0"/>
              <a:t>January 2022</a:t>
            </a:r>
          </a:p>
          <a:p>
            <a:pPr lvl="1"/>
            <a:r>
              <a:rPr lang="en-US" dirty="0"/>
              <a:t>Sigfox filed for bankruptcy</a:t>
            </a:r>
          </a:p>
          <a:p>
            <a:pPr lvl="1"/>
            <a:endParaRPr lang="en-US" dirty="0"/>
          </a:p>
          <a:p>
            <a:r>
              <a:rPr lang="en-US" dirty="0"/>
              <a:t>April 2022</a:t>
            </a:r>
          </a:p>
          <a:p>
            <a:pPr lvl="1"/>
            <a:r>
              <a:rPr lang="en-US" dirty="0"/>
              <a:t>Sigfox purchased by </a:t>
            </a:r>
            <a:r>
              <a:rPr lang="en-US" dirty="0" err="1"/>
              <a:t>UnaBiz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FE116C-AB2F-43C1-8CC4-98868066B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4ABAED-A0E7-5380-0310-A07D0C3E4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6612" y="310486"/>
            <a:ext cx="5594090" cy="3061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A53592-2023-587B-258B-C14959575F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56612" y="3453736"/>
            <a:ext cx="3665915" cy="32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101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0294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Open 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kinds of use cases exist for Sigfox?</a:t>
            </a:r>
          </a:p>
          <a:p>
            <a:pPr lvl="1"/>
            <a:r>
              <a:rPr lang="en-US" dirty="0"/>
              <a:t>What can you do with 600 bps uplink, 600 bps downlink?</a:t>
            </a:r>
          </a:p>
          <a:p>
            <a:pPr lvl="1"/>
            <a:r>
              <a:rPr lang="en-US" dirty="0"/>
              <a:t>Multiplied by ?hundreds? of channels (~400 in Europe)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b="1" dirty="0"/>
              <a:t>Many</a:t>
            </a:r>
            <a:r>
              <a:rPr lang="en-US" dirty="0"/>
              <a:t> devices that aren’t doing very much</a:t>
            </a:r>
          </a:p>
          <a:p>
            <a:pPr lvl="1"/>
            <a:r>
              <a:rPr lang="en-US" dirty="0"/>
              <a:t>Simple status monitoring (water, electric, etc.)</a:t>
            </a:r>
          </a:p>
          <a:p>
            <a:pPr lvl="2"/>
            <a:r>
              <a:rPr lang="en-US" dirty="0"/>
              <a:t>Not metering necessarily, but activity detection</a:t>
            </a:r>
          </a:p>
          <a:p>
            <a:pPr lvl="2"/>
            <a:r>
              <a:rPr lang="en-US" dirty="0"/>
              <a:t>Did a breaker trip?, is water flowing?, etc.</a:t>
            </a:r>
          </a:p>
          <a:p>
            <a:pPr lvl="2"/>
            <a:endParaRPr lang="en-US" dirty="0"/>
          </a:p>
          <a:p>
            <a:r>
              <a:rPr lang="en-US" dirty="0"/>
              <a:t>Definitely no code updates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289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3ECD21-62F7-447E-9617-BF89C01C41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Wide area networks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76AB57-13C5-4FD3-B3C0-049F02FD95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Communication at the region/city scale rather than the building/residence scale</a:t>
            </a:r>
          </a:p>
          <a:p>
            <a:pPr lvl="1"/>
            <a:r>
              <a:rPr lang="en-US" dirty="0"/>
              <a:t>Throughout cities</a:t>
            </a:r>
          </a:p>
          <a:p>
            <a:pPr lvl="1"/>
            <a:r>
              <a:rPr lang="en-US" dirty="0"/>
              <a:t>Agricultural deployments</a:t>
            </a:r>
          </a:p>
          <a:p>
            <a:pPr lvl="1"/>
            <a:r>
              <a:rPr lang="en-US" dirty="0"/>
              <a:t>Industrial facilities</a:t>
            </a:r>
          </a:p>
          <a:p>
            <a:pPr lvl="1"/>
            <a:endParaRPr lang="en-US" dirty="0"/>
          </a:p>
          <a:p>
            <a:r>
              <a:rPr lang="en-US" dirty="0"/>
              <a:t>City-scale sensing is one very popular domain</a:t>
            </a:r>
          </a:p>
          <a:p>
            <a:pPr lvl="1"/>
            <a:r>
              <a:rPr lang="en-US" dirty="0"/>
              <a:t>What might we want to sense throughout a city?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A3A374-57F1-4B8A-9F0D-6E0ED5F5E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4441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b="1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8100978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IEEE standard for LPWANs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802.11ah (</a:t>
            </a:r>
            <a:r>
              <a:rPr lang="en-US" dirty="0" err="1"/>
              <a:t>HaLow</a:t>
            </a:r>
            <a:r>
              <a:rPr lang="en-US" dirty="0"/>
              <a:t>) standard in 2016</a:t>
            </a:r>
          </a:p>
          <a:p>
            <a:pPr lvl="1"/>
            <a:r>
              <a:rPr lang="en-US" dirty="0"/>
              <a:t>First real hardware in 2020</a:t>
            </a:r>
          </a:p>
          <a:p>
            <a:pPr lvl="1"/>
            <a:r>
              <a:rPr lang="en-US" dirty="0"/>
              <a:t>Still not in real-world use yet</a:t>
            </a:r>
          </a:p>
          <a:p>
            <a:pPr lvl="1"/>
            <a:endParaRPr lang="en-US" dirty="0"/>
          </a:p>
          <a:p>
            <a:r>
              <a:rPr lang="en-US" dirty="0"/>
              <a:t>Focus on the indoor-to-outdoor scenario</a:t>
            </a:r>
          </a:p>
          <a:p>
            <a:pPr lvl="1"/>
            <a:r>
              <a:rPr lang="en-US" dirty="0"/>
              <a:t>Medium range (maximum 1 km)</a:t>
            </a:r>
          </a:p>
          <a:p>
            <a:pPr lvl="1"/>
            <a:endParaRPr lang="en-US" dirty="0"/>
          </a:p>
          <a:p>
            <a:r>
              <a:rPr lang="en-US" dirty="0"/>
              <a:t>915 MHz communication</a:t>
            </a:r>
          </a:p>
          <a:p>
            <a:pPr lvl="1"/>
            <a:r>
              <a:rPr lang="en-US" b="1" dirty="0"/>
              <a:t>NOT </a:t>
            </a:r>
            <a:r>
              <a:rPr lang="en-US" dirty="0"/>
              <a:t>interoperable with other 802.11 access points and devices</a:t>
            </a:r>
          </a:p>
          <a:p>
            <a:pPr lvl="1"/>
            <a:endParaRPr lang="en-US" dirty="0"/>
          </a:p>
          <a:p>
            <a:r>
              <a:rPr lang="en-US" dirty="0"/>
              <a:t>Theoretically up to 356 Mbps</a:t>
            </a:r>
          </a:p>
          <a:p>
            <a:pPr lvl="1"/>
            <a:r>
              <a:rPr lang="en-US" dirty="0"/>
              <a:t>Practically, most devices are expected to implement 150 kbps to 8 Mbps</a:t>
            </a:r>
          </a:p>
          <a:p>
            <a:pPr lvl="1"/>
            <a:endParaRPr lang="en-US" b="1" dirty="0"/>
          </a:p>
          <a:p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4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DA62DD-BF50-47FD-83AD-1CFC90EC9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allows multiple bandwidth allocations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F84A67-3391-406B-96DD-AC5566C11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52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4AE87BC1-2A81-40AB-B6FF-1FA3E583421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25600" y="1143000"/>
            <a:ext cx="8977687" cy="501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4977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49A6F-B9EE-4971-9756-4B976B2BB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802.11ah architecture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21870-38ED-4DF8-A2E5-14B95A3936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Star topology</a:t>
            </a:r>
          </a:p>
          <a:p>
            <a:pPr lvl="1"/>
            <a:r>
              <a:rPr lang="en-US" dirty="0"/>
              <a:t>Up to 8191 devices per access point</a:t>
            </a:r>
          </a:p>
          <a:p>
            <a:pPr lvl="1"/>
            <a:endParaRPr lang="en-US" dirty="0"/>
          </a:p>
          <a:p>
            <a:r>
              <a:rPr lang="en-US" dirty="0"/>
              <a:t>Devices are assigned to a group</a:t>
            </a:r>
          </a:p>
          <a:p>
            <a:pPr lvl="1"/>
            <a:r>
              <a:rPr lang="en-US" dirty="0"/>
              <a:t>Groups are scheduled slots with TDMA</a:t>
            </a:r>
          </a:p>
          <a:p>
            <a:pPr lvl="1"/>
            <a:r>
              <a:rPr lang="en-US" dirty="0"/>
              <a:t>Within a slot CSMA/CA is used for contention among devices</a:t>
            </a:r>
          </a:p>
          <a:p>
            <a:pPr lvl="1"/>
            <a:r>
              <a:rPr lang="en-US" dirty="0"/>
              <a:t>Devices not in the group can sleep until their slot</a:t>
            </a:r>
          </a:p>
          <a:p>
            <a:pPr lvl="1"/>
            <a:endParaRPr lang="en-US" dirty="0"/>
          </a:p>
          <a:p>
            <a:r>
              <a:rPr lang="en-US" dirty="0"/>
              <a:t>Traditional IP communication on top of that</a:t>
            </a:r>
          </a:p>
          <a:p>
            <a:pPr lvl="1"/>
            <a:r>
              <a:rPr lang="en-US" dirty="0"/>
              <a:t>And traditional 802.11 security mechanisms (WPA2/TLS)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095F91-79FC-4809-AC92-E91BDA222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53</a:t>
            </a:fld>
            <a:endParaRPr 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A2EBB98-2380-4585-BAF8-7EFC33C04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63894" y="1143000"/>
            <a:ext cx="52578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8022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54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b="1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b="1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699819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1690A-0033-4402-B5CE-CEADBF158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TV whitespaces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7E5942-A504-491C-A9C5-E8083CE3BF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Unused TV channels between 54 MHz and 698 MHz</a:t>
            </a:r>
          </a:p>
          <a:p>
            <a:pPr lvl="1"/>
            <a:r>
              <a:rPr lang="en-US" dirty="0"/>
              <a:t>VHF (54-216 MHz)</a:t>
            </a:r>
          </a:p>
          <a:p>
            <a:pPr lvl="1"/>
            <a:r>
              <a:rPr lang="en-US" dirty="0"/>
              <a:t>UHF (470-698 MHz)</a:t>
            </a:r>
          </a:p>
          <a:p>
            <a:pPr lvl="1"/>
            <a:r>
              <a:rPr lang="en-US" dirty="0"/>
              <a:t>6 MHz channel width</a:t>
            </a:r>
          </a:p>
          <a:p>
            <a:pPr lvl="1"/>
            <a:endParaRPr lang="en-US" dirty="0"/>
          </a:p>
          <a:p>
            <a:r>
              <a:rPr lang="en-US" dirty="0"/>
              <a:t>Allocated but unused</a:t>
            </a:r>
          </a:p>
          <a:p>
            <a:pPr lvl="1"/>
            <a:r>
              <a:rPr lang="en-US" dirty="0"/>
              <a:t>FCC allows unlicensed use</a:t>
            </a:r>
          </a:p>
          <a:p>
            <a:pPr lvl="1"/>
            <a:r>
              <a:rPr lang="en-US" b="1" dirty="0"/>
              <a:t>IF</a:t>
            </a:r>
            <a:r>
              <a:rPr lang="en-US" dirty="0"/>
              <a:t> you do not interfere with</a:t>
            </a:r>
            <a:br>
              <a:rPr lang="en-US" dirty="0"/>
            </a:br>
            <a:r>
              <a:rPr lang="en-US" dirty="0"/>
              <a:t>primary users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60291-B637-47CC-80E9-153A07DA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55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1B22165-8912-4AB9-B87F-6D01785C292D}"/>
              </a:ext>
            </a:extLst>
          </p:cNvPr>
          <p:cNvGrpSpPr/>
          <p:nvPr/>
        </p:nvGrpSpPr>
        <p:grpSpPr>
          <a:xfrm>
            <a:off x="5845226" y="1643775"/>
            <a:ext cx="5735168" cy="4712575"/>
            <a:chOff x="5845226" y="1643775"/>
            <a:chExt cx="5735168" cy="471257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5BB2FFA-B3CB-4FD4-994A-A90863672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845228" y="1643775"/>
              <a:ext cx="5735166" cy="471257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16F92D3-FEED-48F5-94B9-CA3199DE8AAD}"/>
                </a:ext>
              </a:extLst>
            </p:cNvPr>
            <p:cNvSpPr/>
            <p:nvPr/>
          </p:nvSpPr>
          <p:spPr>
            <a:xfrm>
              <a:off x="5845226" y="1643775"/>
              <a:ext cx="1866413" cy="1152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5F435DE-9882-4611-BDF2-AC64A0CB5806}"/>
                </a:ext>
              </a:extLst>
            </p:cNvPr>
            <p:cNvSpPr/>
            <p:nvPr/>
          </p:nvSpPr>
          <p:spPr>
            <a:xfrm rot="2438315">
              <a:off x="7528853" y="2303662"/>
              <a:ext cx="365576" cy="4569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4067767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F9539-3DB3-4F6E-9E9C-CC494D1F6A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channel use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1CBBE8-93E5-4A02-BF97-F69C1C4FD4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Variation in use</a:t>
            </a:r>
          </a:p>
          <a:p>
            <a:pPr lvl="1"/>
            <a:r>
              <a:rPr lang="en-US" dirty="0"/>
              <a:t>Spatial: Cannot assume same channel will be free everywhere</a:t>
            </a:r>
          </a:p>
          <a:p>
            <a:pPr lvl="1"/>
            <a:r>
              <a:rPr lang="en-US" dirty="0"/>
              <a:t>Temporal: Cannot assume channel will be free at all times</a:t>
            </a:r>
          </a:p>
          <a:p>
            <a:pPr lvl="1"/>
            <a:endParaRPr lang="en-US" dirty="0"/>
          </a:p>
          <a:p>
            <a:r>
              <a:rPr lang="en-US" dirty="0"/>
              <a:t>Cognitive radio approach</a:t>
            </a:r>
          </a:p>
          <a:p>
            <a:pPr lvl="1"/>
            <a:r>
              <a:rPr lang="en-US" dirty="0"/>
              <a:t>Dynamically identify unused portions of spectrum</a:t>
            </a:r>
          </a:p>
          <a:p>
            <a:pPr lvl="1"/>
            <a:endParaRPr lang="en-US" dirty="0"/>
          </a:p>
          <a:p>
            <a:r>
              <a:rPr lang="en-US" dirty="0"/>
              <a:t>Database approach</a:t>
            </a:r>
          </a:p>
          <a:p>
            <a:pPr lvl="1"/>
            <a:r>
              <a:rPr lang="en-US" dirty="0"/>
              <a:t>Let someone else do the scanning. Consult database based on location and time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489A5F-8ED4-4D31-A54C-B02E1B42F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96825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3387-4F48-0547-8120-2C033F5E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802.11af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838498-D98D-0841-96E2-32EAE60DFA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IEEE standard for whitespaces circa 2014</a:t>
            </a:r>
          </a:p>
          <a:p>
            <a:pPr lvl="1"/>
            <a:r>
              <a:rPr lang="en-US" dirty="0"/>
              <a:t>Not much (any?) use to date</a:t>
            </a:r>
          </a:p>
          <a:p>
            <a:pPr lvl="1"/>
            <a:endParaRPr lang="en-US" dirty="0"/>
          </a:p>
          <a:p>
            <a:r>
              <a:rPr lang="en-US" dirty="0"/>
              <a:t>US/Canada-specific</a:t>
            </a:r>
          </a:p>
          <a:p>
            <a:pPr lvl="1"/>
            <a:r>
              <a:rPr lang="en-US" dirty="0"/>
              <a:t>Limits general-purpose product appeal</a:t>
            </a:r>
          </a:p>
          <a:p>
            <a:pPr lvl="1"/>
            <a:endParaRPr lang="en-US" dirty="0"/>
          </a:p>
          <a:p>
            <a:r>
              <a:rPr lang="en-US" dirty="0"/>
              <a:t>Requires infrastructure about whitespace availability</a:t>
            </a:r>
          </a:p>
          <a:p>
            <a:pPr lvl="1"/>
            <a:r>
              <a:rPr lang="en-US" dirty="0"/>
              <a:t>People are figuring this out, but not really available yet</a:t>
            </a:r>
          </a:p>
          <a:p>
            <a:pPr lvl="1"/>
            <a:r>
              <a:rPr lang="en-US" dirty="0"/>
              <a:t>[</a:t>
            </a:r>
            <a:r>
              <a:rPr lang="en-US" dirty="0" err="1"/>
              <a:t>n.b.</a:t>
            </a:r>
            <a:r>
              <a:rPr lang="en-US" dirty="0"/>
              <a:t> very active area of research; including here]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DC30C7-D270-FE42-8FE4-1D6F79025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434A358D-2637-E146-A3BD-05BD470B507B}" type="slidenum">
              <a:rPr lang="en-US" smtClean="0"/>
              <a:pPr algn="r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1146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Sensor Networks Over tv Whitespaces (SNOW)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design for sensor networks over whitespaces</a:t>
            </a:r>
          </a:p>
          <a:p>
            <a:pPr lvl="1"/>
            <a:r>
              <a:rPr lang="en-US" dirty="0"/>
              <a:t>Base Station manages channel for deployment</a:t>
            </a:r>
          </a:p>
          <a:p>
            <a:pPr lvl="1"/>
            <a:r>
              <a:rPr lang="en-US" dirty="0"/>
              <a:t>Frequency division for devices. Each uplinks on separate subcarrier</a:t>
            </a:r>
          </a:p>
          <a:p>
            <a:pPr lvl="1"/>
            <a:r>
              <a:rPr lang="en-US" dirty="0"/>
              <a:t>Downlink is one OFDM transmission. Each device hears its frequency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C9E846-BE58-4B52-8C7D-1E00E45ED6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2094" y="2961827"/>
            <a:ext cx="7163800" cy="321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7489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4CAF5-D24F-B611-EDD5-435CD37CA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A96323-66C8-E5BA-96E3-EA4AA926C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Project Status Updates</a:t>
            </a:r>
          </a:p>
          <a:p>
            <a:pPr lvl="1"/>
            <a:r>
              <a:rPr lang="en-US" dirty="0"/>
              <a:t>Due on Friday by end-of-day</a:t>
            </a:r>
          </a:p>
          <a:p>
            <a:pPr lvl="1"/>
            <a:endParaRPr lang="en-US" dirty="0"/>
          </a:p>
          <a:p>
            <a:r>
              <a:rPr lang="en-US" dirty="0"/>
              <a:t>Presentations will be in-class on May 31 / June 02</a:t>
            </a:r>
          </a:p>
          <a:p>
            <a:pPr lvl="1"/>
            <a:r>
              <a:rPr lang="en-US" dirty="0"/>
              <a:t>Tuesday/Thursday of week 10</a:t>
            </a:r>
          </a:p>
          <a:p>
            <a:pPr lvl="1"/>
            <a:r>
              <a:rPr lang="en-US" dirty="0"/>
              <a:t>That’s two weeks from today!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97EC6-FBCB-A454-55F7-78C6CDCEA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78C724-3839-4D76-A707-B4C23905D05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0018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r>
              <a:rPr lang="en" dirty="0"/>
              <a:t>Example application: air quality monitoring</a:t>
            </a:r>
            <a:endParaRPr dirty="0"/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spcFirstLastPara="1" vert="horz" wrap="square" lIns="121900" tIns="121900" rIns="121900" bIns="12190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6</a:t>
            </a:fld>
            <a:endParaRPr/>
          </a:p>
        </p:txBody>
      </p:sp>
      <p:pic>
        <p:nvPicPr>
          <p:cNvPr id="87" name="Google Shape;87;p16"/>
          <p:cNvPicPr preferRelativeResize="0"/>
          <p:nvPr/>
        </p:nvPicPr>
        <p:blipFill rotWithShape="1">
          <a:blip r:embed="rId3" cstate="hq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3599" y="1370194"/>
            <a:ext cx="4259533" cy="24843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200" dirty="0"/>
              <a:t>[1] Cheng et al. </a:t>
            </a:r>
            <a:r>
              <a:rPr lang="en" sz="1200" dirty="0" err="1"/>
              <a:t>AirCloud</a:t>
            </a:r>
            <a:r>
              <a:rPr lang="en" sz="1200" dirty="0"/>
              <a:t>: a cloud-based air-quality monitoring system for everyone. 2014. 	[2] Purple Air. 2019.</a:t>
            </a:r>
            <a:endParaRPr sz="1200" dirty="0"/>
          </a:p>
        </p:txBody>
      </p:sp>
      <p:sp>
        <p:nvSpPr>
          <p:cNvPr id="90" name="Google Shape;90;p16"/>
          <p:cNvSpPr txBox="1"/>
          <p:nvPr/>
        </p:nvSpPr>
        <p:spPr>
          <a:xfrm>
            <a:off x="148965" y="356969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/>
              <a:t>[1]</a:t>
            </a:r>
            <a:endParaRPr sz="800"/>
          </a:p>
        </p:txBody>
      </p:sp>
      <p:sp>
        <p:nvSpPr>
          <p:cNvPr id="92" name="Google Shape;92;p16"/>
          <p:cNvSpPr txBox="1"/>
          <p:nvPr/>
        </p:nvSpPr>
        <p:spPr>
          <a:xfrm>
            <a:off x="1347585" y="4980664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5585" y="3979845"/>
            <a:ext cx="2385467" cy="2556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1667" y="1153767"/>
            <a:ext cx="6634733" cy="5198271"/>
          </a:xfrm>
          <a:prstGeom prst="rect">
            <a:avLst/>
          </a:prstGeom>
        </p:spPr>
      </p:pic>
      <p:sp>
        <p:nvSpPr>
          <p:cNvPr id="10" name="Google Shape;92;p16">
            <a:extLst>
              <a:ext uri="{FF2B5EF4-FFF2-40B4-BE49-F238E27FC236}">
                <a16:creationId xmlns:a16="http://schemas.microsoft.com/office/drawing/2014/main" id="{93644528-30AD-D24B-BEFF-0B010495D2CA}"/>
              </a:ext>
            </a:extLst>
          </p:cNvPr>
          <p:cNvSpPr txBox="1"/>
          <p:nvPr/>
        </p:nvSpPr>
        <p:spPr>
          <a:xfrm>
            <a:off x="4773667" y="511040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800" dirty="0"/>
              <a:t>[2]</a:t>
            </a:r>
            <a:endParaRPr sz="800" dirty="0"/>
          </a:p>
        </p:txBody>
      </p:sp>
    </p:spTree>
    <p:extLst>
      <p:ext uri="{BB962C8B-B14F-4D97-AF65-F5344CB8AC3E}">
        <p14:creationId xmlns:p14="http://schemas.microsoft.com/office/powerpoint/2010/main" val="20384921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60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b="1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84899633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BB137-BC12-46EC-9F2B-3ED9F001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 novel networks meet application needs?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64F554-A91E-4306-8D05-BD80D6ABF3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compare varied requirements and capabilities?</a:t>
            </a:r>
          </a:p>
          <a:p>
            <a:pPr lvl="1"/>
            <a:r>
              <a:rPr lang="en-US" dirty="0">
                <a:latin typeface="+mn-lt"/>
              </a:rPr>
              <a:t>Networks have throughput per gateway and range of gateway.</a:t>
            </a:r>
          </a:p>
          <a:p>
            <a:pPr lvl="1"/>
            <a:r>
              <a:rPr lang="en-US" dirty="0"/>
              <a:t>Applications have throughput per device and deployment area.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/>
              <a:t>Each gateway must support throughput for all devices in its coverage area.</a:t>
            </a:r>
          </a:p>
          <a:p>
            <a:pPr lvl="1"/>
            <a:r>
              <a:rPr lang="en-US" dirty="0">
                <a:latin typeface="+mn-lt"/>
              </a:rPr>
              <a:t>Deployment areas are often wider than a single gateway’s range.</a:t>
            </a:r>
          </a:p>
          <a:p>
            <a:pPr lvl="1"/>
            <a:endParaRPr lang="en-US" dirty="0"/>
          </a:p>
          <a:p>
            <a:r>
              <a:rPr lang="en-US" dirty="0">
                <a:latin typeface="+mn-lt"/>
              </a:rPr>
              <a:t>Solution: compare the density of communication.</a:t>
            </a:r>
          </a:p>
          <a:p>
            <a:pPr lvl="1"/>
            <a:r>
              <a:rPr lang="en-US" dirty="0">
                <a:latin typeface="+mn-lt"/>
              </a:rPr>
              <a:t>Data communication rate per unit area.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930F1D-5672-4745-8BAA-217CD0BB5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89493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roup 50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3" name="Hexagon 52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6" name="Hexagon 55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New metric for wide-area communication.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Our proposed metric: </a:t>
                </a:r>
                <a:r>
                  <a:rPr lang="en-US" b="1" dirty="0">
                    <a:latin typeface="+mn-lt"/>
                  </a:rPr>
                  <a:t>bit flux</a:t>
                </a:r>
                <a:br>
                  <a:rPr lang="en-US" b="1" dirty="0">
                    <a:latin typeface="+mn-lt"/>
                  </a:rPr>
                </a:br>
                <a:endParaRPr lang="en-US" b="1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𝑛𝑒𝑡𝑤𝑜𝑟𝑘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𝑡h𝑟𝑜𝑢𝑔h𝑝𝑢𝑡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𝑐𝑜𝑣𝑒𝑟𝑎𝑔𝑒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𝑎𝑟𝑒𝑎</m:t>
                        </m:r>
                      </m:den>
                    </m:f>
                  </m:oMath>
                </a14:m>
                <a:endParaRPr lang="en-US" b="0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Units: bit per hour / m</a:t>
                </a:r>
                <a:r>
                  <a:rPr lang="en-US" baseline="30000" dirty="0">
                    <a:latin typeface="+mn-lt"/>
                  </a:rPr>
                  <a:t>2</a:t>
                </a:r>
              </a:p>
              <a:p>
                <a:pPr marL="152394" indent="0">
                  <a:buNone/>
                </a:pPr>
                <a:endParaRPr lang="en-US" baseline="30000" dirty="0">
                  <a:latin typeface="+mn-lt"/>
                </a:endParaRPr>
              </a:p>
              <a:p>
                <a:endParaRPr lang="en-US" dirty="0">
                  <a:latin typeface="+mn-lt"/>
                </a:endParaRPr>
              </a:p>
              <a:p>
                <a:r>
                  <a:rPr lang="en-US" dirty="0">
                    <a:latin typeface="+mn-lt"/>
                  </a:rPr>
                  <a:t>First suggested by Mark Weiser</a:t>
                </a:r>
              </a:p>
              <a:p>
                <a:pPr marL="152394" indent="0">
                  <a:buNone/>
                </a:pPr>
                <a:br>
                  <a:rPr lang="en-US" baseline="30000" dirty="0">
                    <a:latin typeface="+mn-lt"/>
                  </a:rPr>
                </a:br>
                <a:endParaRPr lang="en-US" baseline="30000" dirty="0">
                  <a:latin typeface="+mn-lt"/>
                </a:endParaRPr>
              </a:p>
              <a:p>
                <a:pPr marL="152394" indent="0">
                  <a:buNone/>
                </a:pPr>
                <a:r>
                  <a:rPr lang="en-US" sz="1600" b="1" dirty="0">
                    <a:latin typeface="+mn-lt"/>
                  </a:rPr>
                  <a:t>Branden Ghena, et al.</a:t>
                </a:r>
                <a:r>
                  <a:rPr lang="en-US" sz="1600" dirty="0">
                    <a:latin typeface="+mn-lt"/>
                  </a:rPr>
                  <a:t> "Challenge: Unlicensed LPWANs Are Not Yet the Path to Ubiquitous Connectivity." </a:t>
                </a:r>
                <a:r>
                  <a:rPr lang="en-US" sz="1600" i="1" dirty="0">
                    <a:latin typeface="+mn-lt"/>
                  </a:rPr>
                  <a:t>MobiCom’19</a:t>
                </a:r>
                <a:endParaRPr lang="en-US" sz="1600" baseline="30000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 b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91" name="Regular Pentagon 90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2" name="Regular Pentagon 91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3" name="Regular Pentagon 92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Regular Pentagon 93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Regular Pentagon 94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6" name="Regular Pentagon 95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7" name="Regular Pentagon 96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Regular Pentagon 97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9" name="Regular Pentagon 98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0" name="Regular Pentagon 99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Regular Pentagon 100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2" name="Regular Pentagon 101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3" name="Regular Pentagon 102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4" name="Regular Pentagon 103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5" name="Regular Pentagon 104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6" name="Regular Pentagon 105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Regular Pentagon 106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8" name="Regular Pentagon 107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9" name="Regular Pentagon 108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0" name="Regular Pentagon 109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1" name="Regular Pentagon 11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2" name="Regular Pentagon 11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3" name="Regular Pentagon 11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4" name="Regular Pentagon 11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5" name="Regular Pentagon 11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Regular Pentagon 11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7" name="Regular Pentagon 11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8" name="Regular Pentagon 11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9" name="Regular Pentagon 11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0" name="Regular Pentagon 11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1" name="Regular Pentagon 12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Regular Pentagon 12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3" name="Regular Pentagon 12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200354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can measure application needs.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For an application:</a:t>
                </a:r>
                <a:br>
                  <a:rPr lang="en-US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pPr marL="152394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subHide m:val="on"/>
                              <m:supHide m:val="on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/>
                            <m:sup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𝑒𝑎𝑐h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𝑑𝑒𝑣𝑖𝑐</m:t>
                              </m:r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𝑢𝑝𝑙𝑖𝑛𝑘</m:t>
                              </m:r>
                            </m:e>
                          </m:nary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𝑑𝑒𝑝𝑙𝑜𝑦𝑚𝑒𝑛𝑡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  <a:p>
                <a:pPr marL="795827" lvl="1" indent="0">
                  <a:spcBef>
                    <a:spcPts val="0"/>
                  </a:spcBef>
                  <a:buNone/>
                </a:pPr>
                <a:br>
                  <a:rPr lang="en-US" b="0" i="0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r>
                  <a:rPr lang="en-US" sz="2133" dirty="0">
                    <a:latin typeface="+mn-lt"/>
                  </a:rPr>
                  <a:t>Assumes a relatively homogeneous distribution.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891844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can measure network capabilities.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pPr marL="152394" indent="0">
                  <a:buNone/>
                </a:pPr>
                <a:r>
                  <a:rPr lang="en-US" dirty="0">
                    <a:latin typeface="+mn-lt"/>
                  </a:rPr>
                  <a:t>For a network:</a:t>
                </a:r>
                <a:br>
                  <a:rPr lang="en-US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pPr marL="152394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>
                          <a:latin typeface="Cambria Math" panose="02040503050406030204" pitchFamily="18" charset="0"/>
                        </a:rPr>
                        <m:t>𝑏𝑖𝑡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𝑓𝑙𝑢𝑥</m:t>
                      </m:r>
                      <m:r>
                        <a:rPr lang="en-US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𝑔𝑎𝑡𝑒𝑤𝑎𝑦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𝑔𝑜𝑜𝑑𝑝𝑢𝑡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𝑔𝑎𝑡𝑒𝑤𝑎𝑦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𝑐𝑜𝑣𝑒𝑟𝑎𝑔𝑒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𝑎𝑟𝑒𝑎</m:t>
                          </m:r>
                        </m:den>
                      </m:f>
                    </m:oMath>
                  </m:oMathPara>
                </a14:m>
                <a:endParaRPr lang="en-US" dirty="0">
                  <a:latin typeface="+mn-lt"/>
                </a:endParaRPr>
              </a:p>
              <a:p>
                <a:pPr marL="795827" lvl="1" indent="0">
                  <a:spcBef>
                    <a:spcPts val="0"/>
                  </a:spcBef>
                  <a:buNone/>
                </a:pPr>
                <a:br>
                  <a:rPr lang="en-US" b="0" i="0" dirty="0">
                    <a:latin typeface="+mn-lt"/>
                  </a:rPr>
                </a:br>
                <a:endParaRPr lang="en-US" dirty="0">
                  <a:latin typeface="+mn-lt"/>
                </a:endParaRPr>
              </a:p>
              <a:p>
                <a:r>
                  <a:rPr lang="en-US" sz="2133" dirty="0">
                    <a:latin typeface="+mn-lt"/>
                  </a:rPr>
                  <a:t>Assumes a non-overlapping deployment of gateways.</a:t>
                </a:r>
              </a:p>
              <a:p>
                <a:r>
                  <a:rPr lang="en-US" sz="2133" dirty="0">
                    <a:latin typeface="+mn-lt"/>
                  </a:rPr>
                  <a:t>Note that bit flux alone ignores the total number of gateways required.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 t="-268" r="-19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43693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>
            <a:extLst>
              <a:ext uri="{FF2B5EF4-FFF2-40B4-BE49-F238E27FC236}">
                <a16:creationId xmlns:a16="http://schemas.microsoft.com/office/drawing/2014/main" id="{1D6FD04C-2A0C-BC45-B89C-35CD346ACFC9}"/>
              </a:ext>
            </a:extLst>
          </p:cNvPr>
          <p:cNvGrpSpPr/>
          <p:nvPr/>
        </p:nvGrpSpPr>
        <p:grpSpPr>
          <a:xfrm>
            <a:off x="6881383" y="4518350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E87ACF41-D058-AD42-95AD-6ACEE10EBB38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6" name="Hexagon 85">
              <a:extLst>
                <a:ext uri="{FF2B5EF4-FFF2-40B4-BE49-F238E27FC236}">
                  <a16:creationId xmlns:a16="http://schemas.microsoft.com/office/drawing/2014/main" id="{7ADEB33A-2B6C-B142-B02A-8C830499ABBE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4AAF915B-4BCC-934D-9BE6-5FD4C306D67B}"/>
              </a:ext>
            </a:extLst>
          </p:cNvPr>
          <p:cNvGrpSpPr/>
          <p:nvPr/>
        </p:nvGrpSpPr>
        <p:grpSpPr>
          <a:xfrm>
            <a:off x="8114262" y="3953291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993A259A-B349-3044-A98E-CD0006499E71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9" name="Hexagon 88">
              <a:extLst>
                <a:ext uri="{FF2B5EF4-FFF2-40B4-BE49-F238E27FC236}">
                  <a16:creationId xmlns:a16="http://schemas.microsoft.com/office/drawing/2014/main" id="{0E2C0D86-8C04-EE4C-8230-BB49517D88ED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CBAD1E95-7DDD-F040-BB27-E5489B091988}"/>
              </a:ext>
            </a:extLst>
          </p:cNvPr>
          <p:cNvGrpSpPr/>
          <p:nvPr/>
        </p:nvGrpSpPr>
        <p:grpSpPr>
          <a:xfrm>
            <a:off x="9362300" y="3341487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FC0950CD-B95C-384C-A201-80B8BAD0F230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2" name="Hexagon 91">
              <a:extLst>
                <a:ext uri="{FF2B5EF4-FFF2-40B4-BE49-F238E27FC236}">
                  <a16:creationId xmlns:a16="http://schemas.microsoft.com/office/drawing/2014/main" id="{211F8610-D91B-954E-9FB0-E2C3BE506EC8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12A2E48B-2120-7240-ABFA-EDF480CEF621}"/>
              </a:ext>
            </a:extLst>
          </p:cNvPr>
          <p:cNvGrpSpPr/>
          <p:nvPr/>
        </p:nvGrpSpPr>
        <p:grpSpPr>
          <a:xfrm>
            <a:off x="8006183" y="5358996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1F9E9B78-4673-8B40-A00A-B16E48F32A2D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exagon 94">
              <a:extLst>
                <a:ext uri="{FF2B5EF4-FFF2-40B4-BE49-F238E27FC236}">
                  <a16:creationId xmlns:a16="http://schemas.microsoft.com/office/drawing/2014/main" id="{3ECDF71E-1714-084A-902D-666D93F7A524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9BC34050-6770-564A-B07A-C9DFEB697FC0}"/>
              </a:ext>
            </a:extLst>
          </p:cNvPr>
          <p:cNvGrpSpPr/>
          <p:nvPr/>
        </p:nvGrpSpPr>
        <p:grpSpPr>
          <a:xfrm>
            <a:off x="9265906" y="4737408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9F807FE7-EC00-DC44-91F1-D73EE796863C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98" name="Hexagon 97">
              <a:extLst>
                <a:ext uri="{FF2B5EF4-FFF2-40B4-BE49-F238E27FC236}">
                  <a16:creationId xmlns:a16="http://schemas.microsoft.com/office/drawing/2014/main" id="{34E2DA37-A523-4B4E-A10B-CC091836DB55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553D162B-897D-3046-9656-9EB2B3F8F7D6}"/>
              </a:ext>
            </a:extLst>
          </p:cNvPr>
          <p:cNvGrpSpPr/>
          <p:nvPr/>
        </p:nvGrpSpPr>
        <p:grpSpPr>
          <a:xfrm>
            <a:off x="9179682" y="6108804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32BEDCF8-1768-F443-84D3-035E80A98668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1" name="Hexagon 100">
              <a:extLst>
                <a:ext uri="{FF2B5EF4-FFF2-40B4-BE49-F238E27FC236}">
                  <a16:creationId xmlns:a16="http://schemas.microsoft.com/office/drawing/2014/main" id="{90C8F4F7-D991-AA44-A5B9-DF6CA156A4E6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62A2F4E6-E300-E849-890F-EA6F4556C5BB}"/>
              </a:ext>
            </a:extLst>
          </p:cNvPr>
          <p:cNvGrpSpPr/>
          <p:nvPr/>
        </p:nvGrpSpPr>
        <p:grpSpPr>
          <a:xfrm>
            <a:off x="10425144" y="5484991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01A2CA50-A56D-6A4A-A535-F6D37C6D5C90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4" name="Hexagon 103">
              <a:extLst>
                <a:ext uri="{FF2B5EF4-FFF2-40B4-BE49-F238E27FC236}">
                  <a16:creationId xmlns:a16="http://schemas.microsoft.com/office/drawing/2014/main" id="{9E74E02A-ECD1-214A-A979-C69BD0FE29B7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920D4EC-E5EA-4549-A46D-EA07DF318A17}"/>
              </a:ext>
            </a:extLst>
          </p:cNvPr>
          <p:cNvGrpSpPr/>
          <p:nvPr/>
        </p:nvGrpSpPr>
        <p:grpSpPr>
          <a:xfrm>
            <a:off x="7002411" y="3128519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13AC6DB6-E4A9-8F48-A77E-58B39CFCE435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BA271438-D0AE-EE42-9C80-3ECA5552B175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Bit flux accounts for spatial reuse.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solidFill>
                <a:schemeClr val="bg1"/>
              </a:solidFill>
            </p:spPr>
            <p:txBody>
              <a:bodyPr/>
              <a:lstStyle/>
              <a:p>
                <a:r>
                  <a:rPr lang="en-US" sz="2400" dirty="0">
                    <a:latin typeface="+mn-lt"/>
                  </a:rPr>
                  <a:t>Reducing coverage area and deploying additional gateways improves capacity.</a:t>
                </a:r>
              </a:p>
              <a:p>
                <a:endParaRPr lang="en-US" dirty="0">
                  <a:latin typeface="+mn-lt"/>
                </a:endParaRPr>
              </a:p>
              <a:p>
                <a14:m>
                  <m:oMath xmlns:m="http://schemas.openxmlformats.org/officeDocument/2006/math">
                    <m:r>
                      <a:rPr lang="en-US" sz="3200" i="1" dirty="0">
                        <a:latin typeface="Cambria Math" panose="02040503050406030204" pitchFamily="18" charset="0"/>
                      </a:rPr>
                      <m:t>𝑏𝑖𝑡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𝑓𝑙𝑢𝑥</m:t>
                    </m:r>
                    <m:r>
                      <a:rPr lang="en-US" sz="3200" b="1" i="1" dirty="0">
                        <a:solidFill>
                          <a:srgbClr val="049142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↑</m:t>
                    </m:r>
                    <m:r>
                      <a:rPr lang="en-US" sz="32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320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𝑔𝑎𝑡𝑒𝑤𝑎𝑦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𝑔𝑜𝑜𝑑𝑝𝑢𝑡</m:t>
                        </m:r>
                      </m:num>
                      <m:den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𝑐𝑜𝑣𝑒𝑟𝑎𝑔𝑒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3200" i="1">
                            <a:latin typeface="Cambria Math" panose="02040503050406030204" pitchFamily="18" charset="0"/>
                          </a:rPr>
                          <m:t>𝑎𝑟𝑒𝑎</m:t>
                        </m:r>
                        <m:r>
                          <a:rPr lang="en-US" sz="3200" b="1" i="1">
                            <a:solidFill>
                              <a:srgbClr val="049142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↓</m:t>
                        </m:r>
                      </m:den>
                    </m:f>
                  </m:oMath>
                </a14:m>
                <a:endParaRPr lang="en-US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EBDD437-CD5D-A444-BF26-2E411925A44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15600" y="1536633"/>
                <a:ext cx="6499107" cy="455520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E22D6D20-AE3A-E84D-AD61-6616E074E0D3}"/>
              </a:ext>
            </a:extLst>
          </p:cNvPr>
          <p:cNvGrpSpPr/>
          <p:nvPr/>
        </p:nvGrpSpPr>
        <p:grpSpPr>
          <a:xfrm>
            <a:off x="10525628" y="4092819"/>
            <a:ext cx="1371429" cy="1371429"/>
            <a:chOff x="3284499" y="4673254"/>
            <a:chExt cx="1028572" cy="1028572"/>
          </a:xfrm>
          <a:solidFill>
            <a:srgbClr val="CCCCFF">
              <a:alpha val="20000"/>
            </a:srgbClr>
          </a:solidFill>
        </p:grpSpPr>
        <p:sp>
          <p:nvSpPr>
            <p:cNvPr id="106" name="Oval 105">
              <a:extLst>
                <a:ext uri="{FF2B5EF4-FFF2-40B4-BE49-F238E27FC236}">
                  <a16:creationId xmlns:a16="http://schemas.microsoft.com/office/drawing/2014/main" id="{09BB3D8F-A0D7-0F45-BFD9-8E2F8546139D}"/>
                </a:ext>
              </a:extLst>
            </p:cNvPr>
            <p:cNvSpPr/>
            <p:nvPr/>
          </p:nvSpPr>
          <p:spPr>
            <a:xfrm>
              <a:off x="3284499" y="4673254"/>
              <a:ext cx="1028572" cy="1028572"/>
            </a:xfrm>
            <a:prstGeom prst="ellipse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7" name="Hexagon 106">
              <a:extLst>
                <a:ext uri="{FF2B5EF4-FFF2-40B4-BE49-F238E27FC236}">
                  <a16:creationId xmlns:a16="http://schemas.microsoft.com/office/drawing/2014/main" id="{062852D9-A6A9-F746-B4CB-71485E9BBDCC}"/>
                </a:ext>
              </a:extLst>
            </p:cNvPr>
            <p:cNvSpPr/>
            <p:nvPr/>
          </p:nvSpPr>
          <p:spPr>
            <a:xfrm>
              <a:off x="3751792" y="5143500"/>
              <a:ext cx="93986" cy="81022"/>
            </a:xfrm>
            <a:prstGeom prst="hexagon">
              <a:avLst/>
            </a:prstGeom>
            <a:grpFill/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83D2F6-6AF5-344B-92FA-DCA1488E034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9969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B5B53596-C033-D34E-AB6D-AA9BC7B98C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3A723E04-9FD2-7048-8C62-16A062339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Bit flux measurement for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LoRaWAN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3B235933-AA63-F142-85AC-DF396146D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21F08D33-8C6F-7D46-B8F0-A26F881518F1}"/>
              </a:ext>
            </a:extLst>
          </p:cNvPr>
          <p:cNvSpPr/>
          <p:nvPr/>
        </p:nvSpPr>
        <p:spPr>
          <a:xfrm>
            <a:off x="2154479" y="872947"/>
            <a:ext cx="8960283" cy="26014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D44FEDE-D42C-F44D-BBB0-ACA5A11BFCC8}"/>
              </a:ext>
            </a:extLst>
          </p:cNvPr>
          <p:cNvGrpSpPr/>
          <p:nvPr/>
        </p:nvGrpSpPr>
        <p:grpSpPr>
          <a:xfrm>
            <a:off x="2662894" y="1036129"/>
            <a:ext cx="6095996" cy="2450118"/>
            <a:chOff x="3392023" y="1052572"/>
            <a:chExt cx="4571997" cy="1837588"/>
          </a:xfrm>
          <a:solidFill>
            <a:schemeClr val="bg1"/>
          </a:solidFill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2FDD172-AC30-AA45-A7E6-D1F46855C52D}"/>
                    </a:ext>
                  </a:extLst>
                </p:cNvPr>
                <p:cNvSpPr txBox="1"/>
                <p:nvPr/>
              </p:nvSpPr>
              <p:spPr>
                <a:xfrm>
                  <a:off x="3392023" y="1653291"/>
                  <a:ext cx="4571997" cy="828929"/>
                </a:xfrm>
                <a:prstGeom prst="rect">
                  <a:avLst/>
                </a:prstGeom>
                <a:grpFill/>
                <a:ln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</m:t>
                            </m:r>
                            <m:f>
                              <m:fPr>
                                <m:ctrlP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fPr>
                              <m:num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𝑘𝑏𝑝𝑠</m:t>
                                </m:r>
                              </m:num>
                              <m:den>
                                <m:r>
                                  <a:rPr kumimoji="0" lang="en-US" sz="24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𝑐h𝑎𝑛𝑛𝑒𝑙</m:t>
                                </m:r>
                              </m:den>
                            </m:f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∗64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𝑐h𝑎𝑛𝑛𝑒𝑙𝑠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 ∗18%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∗(5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𝑘𝑚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)2</m:t>
                            </m:r>
                          </m:den>
                        </m:f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ahoma"/>
                            <a:ea typeface="+mn-ea"/>
                            <a:cs typeface="+mn-cs"/>
                          </a:rPr>
                          <m:t>≈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58000 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𝑏𝑝𝑠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79 </m:t>
                            </m:r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𝑘𝑚</m:t>
                            </m:r>
                            <m:r>
                              <a:rPr kumimoji="0" lang="en-US" sz="2400" b="0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m:rPr>
                            <m:nor/>
                          </m:rPr>
                          <a:rPr kumimoji="0" lang="en-US" sz="24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Tahoma"/>
                            <a:ea typeface="+mn-ea"/>
                            <a:cs typeface="+mn-cs"/>
                          </a:rPr>
                          <m:t>≈</m:t>
                        </m:r>
                        <m:r>
                          <a:rPr kumimoji="0" lang="en-US" sz="2400" b="0" i="1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en-US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2.6</m:t>
                        </m:r>
                        <m:f>
                          <m:fPr>
                            <m:ctrlP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𝑏𝑝h</m:t>
                            </m:r>
                          </m:num>
                          <m:den>
                            <m:r>
                              <a:rPr kumimoji="0" lang="en-US" sz="24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𝑚</m:t>
                            </m:r>
                            <m:r>
                              <a:rPr kumimoji="0" lang="en-US" sz="2400" b="0" i="1" u="none" strike="noStrike" kern="1200" cap="none" spc="0" normalizeH="0" baseline="3000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ahoma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B2FDD172-AC30-AA45-A7E6-D1F46855C52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92023" y="1653291"/>
                  <a:ext cx="4571997" cy="828929"/>
                </a:xfrm>
                <a:prstGeom prst="rect">
                  <a:avLst/>
                </a:prstGeom>
                <a:blipFill>
                  <a:blip r:embed="rId4"/>
                  <a:stretch>
                    <a:fillRect r="-23800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DB9317DF-4106-8247-A14C-FDC9C00656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73003" y="1418476"/>
              <a:ext cx="170050" cy="331263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122BEBC-0B39-FD45-B5E5-546C05593976}"/>
                </a:ext>
              </a:extLst>
            </p:cNvPr>
            <p:cNvSpPr txBox="1"/>
            <p:nvPr/>
          </p:nvSpPr>
          <p:spPr>
            <a:xfrm>
              <a:off x="5077237" y="1052572"/>
              <a:ext cx="2587160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ALOHA access control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BD02F73-2EF7-974D-9CD9-3845B7228A8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061978" y="2409076"/>
              <a:ext cx="70315" cy="199491"/>
            </a:xfrm>
            <a:prstGeom prst="straightConnector1">
              <a:avLst/>
            </a:prstGeom>
            <a:grpFill/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4811DAC-CF0A-B245-A403-21E27745B771}"/>
                </a:ext>
              </a:extLst>
            </p:cNvPr>
            <p:cNvSpPr txBox="1"/>
            <p:nvPr/>
          </p:nvSpPr>
          <p:spPr>
            <a:xfrm>
              <a:off x="5186670" y="2543911"/>
              <a:ext cx="1996889" cy="34624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/>
                  <a:ea typeface="+mn-ea"/>
                  <a:cs typeface="+mn-cs"/>
                </a:rPr>
                <a:t>Hata model</a:t>
              </a:r>
            </a:p>
          </p:txBody>
        </p:sp>
      </p:grpSp>
      <p:sp>
        <p:nvSpPr>
          <p:cNvPr id="5" name="Freeform 4">
            <a:extLst>
              <a:ext uri="{FF2B5EF4-FFF2-40B4-BE49-F238E27FC236}">
                <a16:creationId xmlns:a16="http://schemas.microsoft.com/office/drawing/2014/main" id="{9CC13790-2311-8C4E-BCDF-E24D4169FD05}"/>
              </a:ext>
            </a:extLst>
          </p:cNvPr>
          <p:cNvSpPr/>
          <p:nvPr/>
        </p:nvSpPr>
        <p:spPr>
          <a:xfrm>
            <a:off x="5586610" y="2717800"/>
            <a:ext cx="3942496" cy="1232076"/>
          </a:xfrm>
          <a:custGeom>
            <a:avLst/>
            <a:gdLst>
              <a:gd name="connsiteX0" fmla="*/ 1672225 w 1672225"/>
              <a:gd name="connsiteY0" fmla="*/ 0 h 951979"/>
              <a:gd name="connsiteX1" fmla="*/ 1334022 w 1672225"/>
              <a:gd name="connsiteY1" fmla="*/ 807929 h 951979"/>
              <a:gd name="connsiteX2" fmla="*/ 0 w 1672225"/>
              <a:gd name="connsiteY2" fmla="*/ 951979 h 95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72225" h="951979">
                <a:moveTo>
                  <a:pt x="1672225" y="0"/>
                </a:moveTo>
                <a:cubicBezTo>
                  <a:pt x="1642475" y="324633"/>
                  <a:pt x="1612726" y="649266"/>
                  <a:pt x="1334022" y="807929"/>
                </a:cubicBezTo>
                <a:cubicBezTo>
                  <a:pt x="1055318" y="966592"/>
                  <a:pt x="245301" y="922752"/>
                  <a:pt x="0" y="951979"/>
                </a:cubicBezTo>
              </a:path>
            </a:pathLst>
          </a:custGeom>
          <a:noFill/>
          <a:ln w="28575">
            <a:solidFill>
              <a:schemeClr val="accent1">
                <a:lumMod val="60000"/>
                <a:lumOff val="40000"/>
              </a:schemeClr>
            </a:solidFill>
            <a:headEnd type="none" w="med" len="med"/>
            <a:tailEnd type="arrow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512274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BE395-3DCF-FD4C-B8DF-2272F066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4E52C1-86D5-4D42-826C-FFA556A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Networks differ in capability by orders of magnitude.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4CB0-37CD-FF4C-93E3-31DDFDEB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340861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1BE395-3DCF-FD4C-B8DF-2272F06615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64E52C1-86D5-4D42-826C-FFA556A2FF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+mn-lt"/>
              </a:rPr>
              <a:t>Range reduction results in a bit flux curve for each network.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4CB0-37CD-FF4C-93E3-31DDFDEB73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20F8E0-31FB-BF4F-8928-B72124883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0" y="731223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3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DA58F-9C60-8643-A953-103CDD7933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>
                <a:latin typeface="+mn-lt"/>
              </a:rPr>
              <a:t>Let’s compare network capabilities to a real-world application.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A29AEEC-B7C6-284C-AA22-97575AEABE4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 spcFirstLastPara="1" vert="horz" wrap="square" lIns="121920" tIns="91425" rIns="91425" bIns="91425" rtlCol="0" anchor="t" anchorCtr="0">
                <a:noAutofit/>
              </a:bodyPr>
              <a:lstStyle/>
              <a:p>
                <a:pPr marL="152394" indent="0">
                  <a:buNone/>
                </a:pPr>
                <a:r>
                  <a:rPr lang="en-US" sz="2667" dirty="0"/>
                  <a:t>Smart household electric meters.</a:t>
                </a:r>
              </a:p>
              <a:p>
                <a:r>
                  <a:rPr lang="en-US" sz="2667" dirty="0"/>
                  <a:t>~250 bytes of data every 4 hours</a:t>
                </a:r>
              </a:p>
              <a:p>
                <a:r>
                  <a:rPr lang="en-US" sz="2667" dirty="0"/>
                  <a:t>~370000 electric customers in San Francisco</a:t>
                </a:r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  <a:p>
                <a:pPr marL="186258" indent="0"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26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250 </m:t>
                              </m:r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𝑏𝑦𝑡𝑒𝑠</m:t>
                              </m:r>
                            </m:num>
                            <m:den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4 </m:t>
                              </m:r>
                              <m:r>
                                <a:rPr lang="en-US" sz="2667" i="1">
                                  <a:latin typeface="Cambria Math" panose="02040503050406030204" pitchFamily="18" charset="0"/>
                                </a:rPr>
                                <m:t>h𝑜𝑢𝑟𝑠</m:t>
                              </m:r>
                            </m:den>
                          </m:f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 ∗370000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𝑑𝑒𝑣𝑖𝑐𝑒𝑠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120 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667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667" dirty="0"/>
                        <m:t>≈</m:t>
                      </m:r>
                      <m:r>
                        <a:rPr lang="en-US" sz="2667" i="1" dirty="0">
                          <a:latin typeface="Cambria Math" panose="020405030504060302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51000 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𝑏𝑝𝑠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120 </m:t>
                          </m:r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𝑘𝑚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nor/>
                        </m:rPr>
                        <a:rPr lang="en-US" sz="2667"/>
                        <m:t> </m:t>
                      </m:r>
                      <m:r>
                        <m:rPr>
                          <m:nor/>
                        </m:rPr>
                        <a:rPr lang="en-US" sz="2667" dirty="0"/>
                        <m:t>≈</m:t>
                      </m:r>
                      <m:r>
                        <a:rPr lang="en-US" sz="2667" i="1" dirty="0">
                          <a:latin typeface="Cambria Math" panose="02040503050406030204" pitchFamily="18" charset="0"/>
                        </a:rPr>
                        <m:t> 1.5</m:t>
                      </m:r>
                      <m:f>
                        <m:fPr>
                          <m:ctrlPr>
                            <a:rPr lang="en-US" sz="26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𝑏𝑝h</m:t>
                          </m:r>
                        </m:num>
                        <m:den>
                          <m:r>
                            <a:rPr lang="en-US" sz="2667" i="1">
                              <a:latin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667" i="1" baseline="3000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667" dirty="0"/>
              </a:p>
              <a:p>
                <a:pPr marL="186258" indent="0">
                  <a:buNone/>
                </a:pPr>
                <a:endParaRPr lang="en-US" sz="2667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A29AEEC-B7C6-284C-AA22-97575AEABE4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10A71F-7040-7345-9DC1-F28E51CEFA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pic>
        <p:nvPicPr>
          <p:cNvPr id="1026" name="Picture 2" descr="https://financialtribune.com/sites/default/files/styles/360x260/public/05_meter_450.jpg?itok=bDNFomeh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37940" y="1410845"/>
            <a:ext cx="3816203" cy="2756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5326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22476D4-9A1B-234C-8A1A-5C7339DA078A}"/>
              </a:ext>
            </a:extLst>
          </p:cNvPr>
          <p:cNvSpPr/>
          <p:nvPr/>
        </p:nvSpPr>
        <p:spPr>
          <a:xfrm>
            <a:off x="415600" y="1536633"/>
            <a:ext cx="6499107" cy="4555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a sensor?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sp>
        <p:nvSpPr>
          <p:cNvPr id="72" name="Regular Pentagon 71">
            <a:extLst>
              <a:ext uri="{FF2B5EF4-FFF2-40B4-BE49-F238E27FC236}">
                <a16:creationId xmlns:a16="http://schemas.microsoft.com/office/drawing/2014/main" id="{36F8451C-A454-0E4E-8C38-5B24DE0A5B95}"/>
              </a:ext>
            </a:extLst>
          </p:cNvPr>
          <p:cNvSpPr/>
          <p:nvPr/>
        </p:nvSpPr>
        <p:spPr>
          <a:xfrm>
            <a:off x="9347079" y="24410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7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5BE3B0-E4C6-6E40-8E8E-2D389CEAEF81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DBC25A5-2255-D843-B5E1-6B2FAAB1CECD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38697C-5EB3-9043-AC21-54190837BED0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33437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2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67" dirty="0">
                <a:latin typeface="+mn-lt"/>
              </a:rPr>
              <a:t>All networks are capable of meeting the data needs of electricity metering.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CA56DA-5A75-684E-8398-E2125A36CF3E}"/>
              </a:ext>
            </a:extLst>
          </p:cNvPr>
          <p:cNvSpPr txBox="1"/>
          <p:nvPr/>
        </p:nvSpPr>
        <p:spPr>
          <a:xfrm>
            <a:off x="6978414" y="3785030"/>
            <a:ext cx="3930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Electricity Metering Application</a:t>
            </a:r>
          </a:p>
        </p:txBody>
      </p:sp>
    </p:spTree>
    <p:extLst>
      <p:ext uri="{BB962C8B-B14F-4D97-AF65-F5344CB8AC3E}">
        <p14:creationId xmlns:p14="http://schemas.microsoft.com/office/powerpoint/2010/main" val="247222319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DE11D9-196E-304B-BA01-6F46E73FF228}"/>
              </a:ext>
            </a:extLst>
          </p:cNvPr>
          <p:cNvSpPr txBox="1"/>
          <p:nvPr/>
        </p:nvSpPr>
        <p:spPr>
          <a:xfrm>
            <a:off x="8612430" y="6359347"/>
            <a:ext cx="298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2G &lt; 0.03% utilized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>
                <a:latin typeface="+mn-lt"/>
              </a:rPr>
              <a:t>Unlicensed LPWANs lag behind Cellular IoT in ability to support applications.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763202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 err="1">
                <a:latin typeface="+mn-lt"/>
              </a:rPr>
              <a:t>Sigfox</a:t>
            </a:r>
            <a:r>
              <a:rPr lang="en-US" sz="2667" dirty="0">
                <a:latin typeface="+mn-lt"/>
              </a:rPr>
              <a:t> requires range reduction to meet application needs.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7A68594-D3F7-1A48-84F8-70400A82DF1E}"/>
              </a:ext>
            </a:extLst>
          </p:cNvPr>
          <p:cNvSpPr/>
          <p:nvPr/>
        </p:nvSpPr>
        <p:spPr>
          <a:xfrm>
            <a:off x="1321614" y="865101"/>
            <a:ext cx="2404260" cy="892089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C000">
                  <a:lumMod val="60000"/>
                  <a:lumOff val="40000"/>
                </a:srgb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D3C1E8E-2D7E-F34A-93B3-B2CBAE19CB8F}"/>
              </a:ext>
            </a:extLst>
          </p:cNvPr>
          <p:cNvSpPr txBox="1"/>
          <p:nvPr/>
        </p:nvSpPr>
        <p:spPr>
          <a:xfrm>
            <a:off x="5138232" y="1521948"/>
            <a:ext cx="5996475" cy="230832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Capacity Problem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Throughput capability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Sigfox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is insufficient to support application needs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</a:b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It can only support the application with reduced range and additional gateways</a:t>
            </a:r>
          </a:p>
        </p:txBody>
      </p:sp>
    </p:spTree>
    <p:extLst>
      <p:ext uri="{BB962C8B-B14F-4D97-AF65-F5344CB8AC3E}">
        <p14:creationId xmlns:p14="http://schemas.microsoft.com/office/powerpoint/2010/main" val="17847240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B661-683A-A04E-8D14-FBBDF84F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Capacity solutions are relatively straightforward.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341-CD5E-7640-B90F-843BF068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Better access control mechanisms.</a:t>
            </a:r>
          </a:p>
          <a:p>
            <a:r>
              <a:rPr lang="en-US" dirty="0"/>
              <a:t>Recover simultaneous transmissions (Choir and Charm).</a:t>
            </a:r>
          </a:p>
          <a:p>
            <a:r>
              <a:rPr lang="en-US" dirty="0"/>
              <a:t>Increase bandwidth (TV white spaces).</a:t>
            </a:r>
          </a:p>
          <a:p>
            <a:endParaRPr lang="en-US" dirty="0"/>
          </a:p>
          <a:p>
            <a:r>
              <a:rPr lang="en-US" dirty="0"/>
              <a:t>All likely come at the cost of increased energy usage…</a:t>
            </a:r>
          </a:p>
          <a:p>
            <a:pPr lvl="1"/>
            <a:r>
              <a:rPr lang="en-US" dirty="0"/>
              <a:t>Results in a protocol that looks pretty similar to cellular…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 err="1"/>
              <a:t>Adwait</a:t>
            </a:r>
            <a:r>
              <a:rPr lang="en-US" sz="1500" b="1" dirty="0"/>
              <a:t> </a:t>
            </a:r>
            <a:r>
              <a:rPr lang="en-US" sz="1500" b="1" dirty="0" err="1"/>
              <a:t>Dongare</a:t>
            </a:r>
            <a:r>
              <a:rPr lang="en-US" sz="1500" b="1" dirty="0"/>
              <a:t>, et al.</a:t>
            </a:r>
            <a:r>
              <a:rPr lang="en-US" sz="1500" dirty="0"/>
              <a:t> "Charm: exploiting geographical diversity through coherent combining in low-power wide-area networks.“</a:t>
            </a:r>
            <a:r>
              <a:rPr lang="en-US" sz="1500" i="1" dirty="0"/>
              <a:t> IPSN’18</a:t>
            </a:r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/>
              <a:t>Rashad </a:t>
            </a:r>
            <a:r>
              <a:rPr lang="en-US" sz="1500" b="1" dirty="0" err="1"/>
              <a:t>Eletreby</a:t>
            </a:r>
            <a:r>
              <a:rPr lang="en-US" sz="1500" b="1" dirty="0"/>
              <a:t>, et al.</a:t>
            </a:r>
            <a:r>
              <a:rPr lang="en-US" sz="1500" dirty="0"/>
              <a:t> "Empowering low-power wide area networks in urban settings." </a:t>
            </a:r>
            <a:r>
              <a:rPr lang="en-US" sz="1500" i="1" dirty="0"/>
              <a:t>SIGCOMM’17</a:t>
            </a:r>
          </a:p>
          <a:p>
            <a:pPr marL="152394" indent="0">
              <a:lnSpc>
                <a:spcPct val="120000"/>
              </a:lnSpc>
              <a:buNone/>
            </a:pPr>
            <a:r>
              <a:rPr lang="en-US" sz="1500" b="1" dirty="0" err="1"/>
              <a:t>Abusayeed</a:t>
            </a:r>
            <a:r>
              <a:rPr lang="en-US" sz="1500" b="1" dirty="0"/>
              <a:t> Saifullah</a:t>
            </a:r>
            <a:r>
              <a:rPr lang="en-US" sz="1500" dirty="0"/>
              <a:t>, et al. "SNOW: Sensor network over white spaces." </a:t>
            </a:r>
            <a:r>
              <a:rPr lang="en-US" sz="1500" i="1" dirty="0"/>
              <a:t>SenSys’16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9BD95-6443-584A-986A-9DB2177E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74305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A30EB88-246D-2E4C-9F2E-D0E8AF693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872947"/>
            <a:ext cx="9753600" cy="54864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485E226-891F-0E48-B41C-DF5BD79C6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667" dirty="0" err="1">
                <a:latin typeface="+mn-lt"/>
              </a:rPr>
              <a:t>LoRaWAN</a:t>
            </a:r>
            <a:r>
              <a:rPr lang="en-US" sz="2667" dirty="0">
                <a:latin typeface="+mn-lt"/>
              </a:rPr>
              <a:t> devotes most of its network capacity to a single application.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25C7CC-1830-5443-A02E-1B90B660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B39B12F-7C8B-9B47-8D80-53D8F8F79B4C}"/>
              </a:ext>
            </a:extLst>
          </p:cNvPr>
          <p:cNvSpPr/>
          <p:nvPr/>
        </p:nvSpPr>
        <p:spPr>
          <a:xfrm>
            <a:off x="1968915" y="2916235"/>
            <a:ext cx="785707" cy="1399824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1CABCC9-DECD-0C41-A8A5-24E62BE043D4}"/>
              </a:ext>
            </a:extLst>
          </p:cNvPr>
          <p:cNvSpPr txBox="1"/>
          <p:nvPr/>
        </p:nvSpPr>
        <p:spPr>
          <a:xfrm>
            <a:off x="5138232" y="1521948"/>
            <a:ext cx="5996475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Coexistence Problem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LoRaWAN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 can meet application needs</a:t>
            </a: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  <a:p>
            <a:pPr marL="380990" marR="0" lvl="0" indent="-38099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But only by using 50% of the 915 MHz unlicensed-band spectrum</a:t>
            </a:r>
          </a:p>
        </p:txBody>
      </p:sp>
    </p:spTree>
    <p:extLst>
      <p:ext uri="{BB962C8B-B14F-4D97-AF65-F5344CB8AC3E}">
        <p14:creationId xmlns:p14="http://schemas.microsoft.com/office/powerpoint/2010/main" val="402079483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B5B3F-D40F-B74F-96BD-6EB12B8338F9}"/>
              </a:ext>
            </a:extLst>
          </p:cNvPr>
          <p:cNvGrpSpPr/>
          <p:nvPr/>
        </p:nvGrpSpPr>
        <p:grpSpPr>
          <a:xfrm>
            <a:off x="6567951" y="1223351"/>
            <a:ext cx="2186931" cy="2186931"/>
            <a:chOff x="3284499" y="4673254"/>
            <a:chExt cx="1640198" cy="164019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E8D1FA0-F844-C641-BF7D-F74BAA1AE42C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31172D89-7A9F-BB4A-9208-BDD3080A9BA9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7806301-F665-1B4B-818A-2ED822125210}"/>
              </a:ext>
            </a:extLst>
          </p:cNvPr>
          <p:cNvGrpSpPr/>
          <p:nvPr/>
        </p:nvGrpSpPr>
        <p:grpSpPr>
          <a:xfrm>
            <a:off x="6762103" y="3410281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35A958-5034-A24C-AFFC-4B42AA1652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7BE13093-1D8A-C44E-BF4E-3343DF1750DD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122A412-B7FB-A64A-9F9B-C6C572E8BBD8}"/>
              </a:ext>
            </a:extLst>
          </p:cNvPr>
          <p:cNvGrpSpPr/>
          <p:nvPr/>
        </p:nvGrpSpPr>
        <p:grpSpPr>
          <a:xfrm>
            <a:off x="8031380" y="5215981"/>
            <a:ext cx="2186931" cy="2186931"/>
            <a:chOff x="3284499" y="4673254"/>
            <a:chExt cx="1640198" cy="1640198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0F4690B-7D5B-284B-8D3D-6E7776B099EB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Hexagon 124">
              <a:extLst>
                <a:ext uri="{FF2B5EF4-FFF2-40B4-BE49-F238E27FC236}">
                  <a16:creationId xmlns:a16="http://schemas.microsoft.com/office/drawing/2014/main" id="{4B1EA145-0F9E-0A4C-A34E-978A99DF294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961764-DF54-164E-A75B-7EB4B0A9124A}"/>
              </a:ext>
            </a:extLst>
          </p:cNvPr>
          <p:cNvGrpSpPr/>
          <p:nvPr/>
        </p:nvGrpSpPr>
        <p:grpSpPr>
          <a:xfrm>
            <a:off x="8998681" y="3289872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EDFADBD-F80F-F94D-A1E3-73770D7D1B26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" name="Hexagon 127">
              <a:extLst>
                <a:ext uri="{FF2B5EF4-FFF2-40B4-BE49-F238E27FC236}">
                  <a16:creationId xmlns:a16="http://schemas.microsoft.com/office/drawing/2014/main" id="{377DBDBE-E96A-2649-85BA-AFA09D5428CB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A1ADDD9-563E-F942-8B9C-269A9104340A}"/>
              </a:ext>
            </a:extLst>
          </p:cNvPr>
          <p:cNvGrpSpPr/>
          <p:nvPr/>
        </p:nvGrpSpPr>
        <p:grpSpPr>
          <a:xfrm>
            <a:off x="8222223" y="1788995"/>
            <a:ext cx="2186931" cy="2186931"/>
            <a:chOff x="3284499" y="4673254"/>
            <a:chExt cx="1640198" cy="1640198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20ABEC3-22D9-834D-8C49-DD37C6B975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87F4BD3-FC15-0A44-AF69-E6D1A2EFB28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8F07063-3E43-CC4F-AF64-4D03F68525D2}"/>
              </a:ext>
            </a:extLst>
          </p:cNvPr>
          <p:cNvGrpSpPr/>
          <p:nvPr/>
        </p:nvGrpSpPr>
        <p:grpSpPr>
          <a:xfrm>
            <a:off x="7997901" y="46916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1A48E3C-1518-3740-AE3F-F854E57042C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Hexagon 133">
              <a:extLst>
                <a:ext uri="{FF2B5EF4-FFF2-40B4-BE49-F238E27FC236}">
                  <a16:creationId xmlns:a16="http://schemas.microsoft.com/office/drawing/2014/main" id="{0E2B70B7-6621-BB42-BB3D-D53D282336B3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Coexistence is inevitable in urban areas.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latin typeface="+mn-lt"/>
              </a:rPr>
              <a:t>Urban environments and long range lead to many overlapping deployed networks.</a:t>
            </a:r>
          </a:p>
          <a:p>
            <a:pPr marL="152394" indent="0">
              <a:buNone/>
            </a:pPr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Capacity problems worsen coexistence by devoting more bandwidth to one application.</a:t>
            </a:r>
          </a:p>
          <a:p>
            <a:endParaRPr lang="en-US" sz="2400" dirty="0">
              <a:latin typeface="+mn-lt"/>
            </a:endParaRPr>
          </a:p>
          <a:p>
            <a:r>
              <a:rPr lang="en-US" sz="2400" dirty="0">
                <a:latin typeface="+mn-lt"/>
              </a:rPr>
              <a:t>It’s not just electricity metering…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B8712-F6D8-5E47-B597-03FF7D852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7189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5B661-683A-A04E-8D14-FBBDF84F3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933" dirty="0"/>
              <a:t>Coexistence in unlicensed bands is a more difficult problem.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59341-CD5E-7640-B90F-843BF068A3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methods for inter-network negotiation so far.</a:t>
            </a:r>
          </a:p>
          <a:p>
            <a:r>
              <a:rPr lang="en-US" dirty="0"/>
              <a:t>Without buy-in from most deployments, all access control becomes uncoordinated.</a:t>
            </a:r>
          </a:p>
          <a:p>
            <a:pPr marL="152394" indent="0">
              <a:buNone/>
            </a:pPr>
            <a:endParaRPr lang="en-US" dirty="0"/>
          </a:p>
          <a:p>
            <a:endParaRPr lang="en-US" dirty="0"/>
          </a:p>
          <a:p>
            <a:r>
              <a:rPr lang="en-US" b="1" dirty="0"/>
              <a:t>Cellular IoT does not have this problem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49BD95-6443-584A-986A-9DB2177E2B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76</a:t>
            </a:fld>
            <a:endParaRPr kumimoji="0" lang="en" sz="1200" b="0" i="0" u="none" strike="noStrike" kern="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166799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roup 73">
            <a:extLst>
              <a:ext uri="{FF2B5EF4-FFF2-40B4-BE49-F238E27FC236}">
                <a16:creationId xmlns:a16="http://schemas.microsoft.com/office/drawing/2014/main" id="{7902882C-7E4E-F044-BDC0-1A09E44C3F31}"/>
              </a:ext>
            </a:extLst>
          </p:cNvPr>
          <p:cNvGrpSpPr/>
          <p:nvPr/>
        </p:nvGrpSpPr>
        <p:grpSpPr>
          <a:xfrm>
            <a:off x="7489204" y="374485"/>
            <a:ext cx="2962889" cy="2962889"/>
            <a:chOff x="4292307" y="729378"/>
            <a:chExt cx="2222167" cy="2222167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A09EB41E-D00E-2E45-9311-F62D45E60C1B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6" name="Hexagon 75">
              <a:extLst>
                <a:ext uri="{FF2B5EF4-FFF2-40B4-BE49-F238E27FC236}">
                  <a16:creationId xmlns:a16="http://schemas.microsoft.com/office/drawing/2014/main" id="{FB2866FC-0226-EE4C-A43D-D9D1C579F0AD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0AD299F-CAA2-BB43-89F6-697546D0E98D}"/>
              </a:ext>
            </a:extLst>
          </p:cNvPr>
          <p:cNvGrpSpPr/>
          <p:nvPr/>
        </p:nvGrpSpPr>
        <p:grpSpPr>
          <a:xfrm>
            <a:off x="8804686" y="2994110"/>
            <a:ext cx="2962889" cy="2962889"/>
            <a:chOff x="4292307" y="729378"/>
            <a:chExt cx="2222167" cy="2222167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83D8A087-86A5-CB42-ADC6-3E0610F24139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79" name="Hexagon 78">
              <a:extLst>
                <a:ext uri="{FF2B5EF4-FFF2-40B4-BE49-F238E27FC236}">
                  <a16:creationId xmlns:a16="http://schemas.microsoft.com/office/drawing/2014/main" id="{454638DD-5BD9-1049-A055-E1E942857313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5B95E27E-A3AF-3646-83DA-1D75E5DE3942}"/>
              </a:ext>
            </a:extLst>
          </p:cNvPr>
          <p:cNvGrpSpPr/>
          <p:nvPr/>
        </p:nvGrpSpPr>
        <p:grpSpPr>
          <a:xfrm>
            <a:off x="5902146" y="2949605"/>
            <a:ext cx="2962889" cy="2962889"/>
            <a:chOff x="4292307" y="729378"/>
            <a:chExt cx="2222167" cy="2222167"/>
          </a:xfrm>
        </p:grpSpPr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B6E38304-DD02-E64F-858F-C353CE9C5DA6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2" name="Hexagon 81">
              <a:extLst>
                <a:ext uri="{FF2B5EF4-FFF2-40B4-BE49-F238E27FC236}">
                  <a16:creationId xmlns:a16="http://schemas.microsoft.com/office/drawing/2014/main" id="{5CD7A256-12AD-3140-86D7-8D8992CFB6F7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BA4F6984-3BB0-6443-88E9-50C383A69259}"/>
              </a:ext>
            </a:extLst>
          </p:cNvPr>
          <p:cNvGrpSpPr/>
          <p:nvPr/>
        </p:nvGrpSpPr>
        <p:grpSpPr>
          <a:xfrm>
            <a:off x="7323917" y="5576438"/>
            <a:ext cx="2962889" cy="2962889"/>
            <a:chOff x="4292307" y="729378"/>
            <a:chExt cx="2222167" cy="2222167"/>
          </a:xfrm>
        </p:grpSpPr>
        <p:sp>
          <p:nvSpPr>
            <p:cNvPr id="84" name="Oval 83">
              <a:extLst>
                <a:ext uri="{FF2B5EF4-FFF2-40B4-BE49-F238E27FC236}">
                  <a16:creationId xmlns:a16="http://schemas.microsoft.com/office/drawing/2014/main" id="{2FC57941-D074-DB42-A340-746920F4D5AD}"/>
                </a:ext>
              </a:extLst>
            </p:cNvPr>
            <p:cNvSpPr/>
            <p:nvPr/>
          </p:nvSpPr>
          <p:spPr>
            <a:xfrm>
              <a:off x="4292307" y="729378"/>
              <a:ext cx="2222167" cy="2222167"/>
            </a:xfrm>
            <a:prstGeom prst="ellipse">
              <a:avLst/>
            </a:prstGeom>
            <a:solidFill>
              <a:srgbClr val="FFEED9">
                <a:alpha val="5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85" name="Hexagon 84">
              <a:extLst>
                <a:ext uri="{FF2B5EF4-FFF2-40B4-BE49-F238E27FC236}">
                  <a16:creationId xmlns:a16="http://schemas.microsoft.com/office/drawing/2014/main" id="{C177562A-2035-A746-9891-0F095EF135E4}"/>
                </a:ext>
              </a:extLst>
            </p:cNvPr>
            <p:cNvSpPr/>
            <p:nvPr/>
          </p:nvSpPr>
          <p:spPr>
            <a:xfrm>
              <a:off x="5356397" y="1799950"/>
              <a:ext cx="93986" cy="81022"/>
            </a:xfrm>
            <a:prstGeom prst="hex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179B5B3F-D40F-B74F-96BD-6EB12B8338F9}"/>
              </a:ext>
            </a:extLst>
          </p:cNvPr>
          <p:cNvGrpSpPr/>
          <p:nvPr/>
        </p:nvGrpSpPr>
        <p:grpSpPr>
          <a:xfrm>
            <a:off x="6567951" y="1223351"/>
            <a:ext cx="2186931" cy="2186931"/>
            <a:chOff x="3284499" y="4673254"/>
            <a:chExt cx="1640198" cy="1640198"/>
          </a:xfrm>
        </p:grpSpPr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3E8D1FA0-F844-C641-BF7D-F74BAA1AE42C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6" name="Hexagon 115">
              <a:extLst>
                <a:ext uri="{FF2B5EF4-FFF2-40B4-BE49-F238E27FC236}">
                  <a16:creationId xmlns:a16="http://schemas.microsoft.com/office/drawing/2014/main" id="{31172D89-7A9F-BB4A-9208-BDD3080A9BA9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7806301-F665-1B4B-818A-2ED822125210}"/>
              </a:ext>
            </a:extLst>
          </p:cNvPr>
          <p:cNvGrpSpPr/>
          <p:nvPr/>
        </p:nvGrpSpPr>
        <p:grpSpPr>
          <a:xfrm>
            <a:off x="6762103" y="3410281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1" name="Oval 120">
              <a:extLst>
                <a:ext uri="{FF2B5EF4-FFF2-40B4-BE49-F238E27FC236}">
                  <a16:creationId xmlns:a16="http://schemas.microsoft.com/office/drawing/2014/main" id="{4935A958-5034-A24C-AFFC-4B42AA1652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2" name="Hexagon 121">
              <a:extLst>
                <a:ext uri="{FF2B5EF4-FFF2-40B4-BE49-F238E27FC236}">
                  <a16:creationId xmlns:a16="http://schemas.microsoft.com/office/drawing/2014/main" id="{7BE13093-1D8A-C44E-BF4E-3343DF1750DD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122A412-B7FB-A64A-9F9B-C6C572E8BBD8}"/>
              </a:ext>
            </a:extLst>
          </p:cNvPr>
          <p:cNvGrpSpPr/>
          <p:nvPr/>
        </p:nvGrpSpPr>
        <p:grpSpPr>
          <a:xfrm>
            <a:off x="8031380" y="5215981"/>
            <a:ext cx="2186931" cy="2186931"/>
            <a:chOff x="3284499" y="4673254"/>
            <a:chExt cx="1640198" cy="1640198"/>
          </a:xfrm>
        </p:grpSpPr>
        <p:sp>
          <p:nvSpPr>
            <p:cNvPr id="124" name="Oval 123">
              <a:extLst>
                <a:ext uri="{FF2B5EF4-FFF2-40B4-BE49-F238E27FC236}">
                  <a16:creationId xmlns:a16="http://schemas.microsoft.com/office/drawing/2014/main" id="{10F4690B-7D5B-284B-8D3D-6E7776B099EB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5" name="Hexagon 124">
              <a:extLst>
                <a:ext uri="{FF2B5EF4-FFF2-40B4-BE49-F238E27FC236}">
                  <a16:creationId xmlns:a16="http://schemas.microsoft.com/office/drawing/2014/main" id="{4B1EA145-0F9E-0A4C-A34E-978A99DF294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FE961764-DF54-164E-A75B-7EB4B0A9124A}"/>
              </a:ext>
            </a:extLst>
          </p:cNvPr>
          <p:cNvGrpSpPr/>
          <p:nvPr/>
        </p:nvGrpSpPr>
        <p:grpSpPr>
          <a:xfrm>
            <a:off x="8998681" y="3289872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EEDFADBD-F80F-F94D-A1E3-73770D7D1B26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8" name="Hexagon 127">
              <a:extLst>
                <a:ext uri="{FF2B5EF4-FFF2-40B4-BE49-F238E27FC236}">
                  <a16:creationId xmlns:a16="http://schemas.microsoft.com/office/drawing/2014/main" id="{377DBDBE-E96A-2649-85BA-AFA09D5428CB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A1ADDD9-563E-F942-8B9C-269A9104340A}"/>
              </a:ext>
            </a:extLst>
          </p:cNvPr>
          <p:cNvGrpSpPr/>
          <p:nvPr/>
        </p:nvGrpSpPr>
        <p:grpSpPr>
          <a:xfrm>
            <a:off x="8222223" y="1788995"/>
            <a:ext cx="2186931" cy="2186931"/>
            <a:chOff x="3284499" y="4673254"/>
            <a:chExt cx="1640198" cy="1640198"/>
          </a:xfrm>
        </p:grpSpPr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920ABEC3-22D9-834D-8C49-DD37C6B9752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solidFill>
              <a:srgbClr val="FF2E38">
                <a:alpha val="50196"/>
              </a:srgbClr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1" name="Hexagon 130">
              <a:extLst>
                <a:ext uri="{FF2B5EF4-FFF2-40B4-BE49-F238E27FC236}">
                  <a16:creationId xmlns:a16="http://schemas.microsoft.com/office/drawing/2014/main" id="{D87F4BD3-FC15-0A44-AF69-E6D1A2EFB28A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solidFill>
              <a:srgbClr val="FF2E38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F8F07063-3E43-CC4F-AF64-4D03F68525D2}"/>
              </a:ext>
            </a:extLst>
          </p:cNvPr>
          <p:cNvGrpSpPr/>
          <p:nvPr/>
        </p:nvGrpSpPr>
        <p:grpSpPr>
          <a:xfrm>
            <a:off x="7997901" y="46916"/>
            <a:ext cx="2186931" cy="2186931"/>
            <a:chOff x="3284499" y="4673254"/>
            <a:chExt cx="1640198" cy="1640198"/>
          </a:xfrm>
          <a:solidFill>
            <a:srgbClr val="00B0F0">
              <a:alpha val="50196"/>
            </a:srgbClr>
          </a:solidFill>
        </p:grpSpPr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F1A48E3C-1518-3740-AE3F-F854E57042C9}"/>
                </a:ext>
              </a:extLst>
            </p:cNvPr>
            <p:cNvSpPr/>
            <p:nvPr/>
          </p:nvSpPr>
          <p:spPr>
            <a:xfrm>
              <a:off x="3284499" y="4673254"/>
              <a:ext cx="1640198" cy="1640198"/>
            </a:xfrm>
            <a:prstGeom prst="ellipse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  <p:sp>
          <p:nvSpPr>
            <p:cNvPr id="134" name="Hexagon 133">
              <a:extLst>
                <a:ext uri="{FF2B5EF4-FFF2-40B4-BE49-F238E27FC236}">
                  <a16:creationId xmlns:a16="http://schemas.microsoft.com/office/drawing/2014/main" id="{0E2B70B7-6621-BB42-BB3D-D53D282336B3}"/>
                </a:ext>
              </a:extLst>
            </p:cNvPr>
            <p:cNvSpPr/>
            <p:nvPr/>
          </p:nvSpPr>
          <p:spPr>
            <a:xfrm>
              <a:off x="4057605" y="5452842"/>
              <a:ext cx="93986" cy="81022"/>
            </a:xfrm>
            <a:prstGeom prst="hexagon">
              <a:avLst/>
            </a:prstGeom>
            <a:grpFill/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7084152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+mn-lt"/>
              </a:rPr>
              <a:t>Cellular may dominate future deployments.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7084152" cy="4555200"/>
          </a:xfrm>
          <a:solidFill>
            <a:schemeClr val="bg1"/>
          </a:solidFill>
        </p:spPr>
        <p:txBody>
          <a:bodyPr/>
          <a:lstStyle/>
          <a:p>
            <a:r>
              <a:rPr lang="en-US" sz="2133" dirty="0">
                <a:latin typeface="+mn-lt"/>
              </a:rPr>
              <a:t>LTE-M and NB-IoT are now deployed in the US (and worldwide).</a:t>
            </a:r>
          </a:p>
          <a:p>
            <a:pPr marL="152394" indent="0">
              <a:buNone/>
            </a:pPr>
            <a:r>
              <a:rPr lang="en-US" sz="1067" dirty="0">
                <a:latin typeface="+mn-lt"/>
              </a:rPr>
              <a:t> </a:t>
            </a:r>
            <a:endParaRPr lang="en-US" sz="2133" dirty="0">
              <a:latin typeface="+mn-lt"/>
            </a:endParaRPr>
          </a:p>
          <a:p>
            <a:r>
              <a:rPr lang="en-US" sz="2133" dirty="0">
                <a:latin typeface="+mn-lt"/>
              </a:rPr>
              <a:t>Licensed bandwidth avoids the coexistence problem.</a:t>
            </a:r>
          </a:p>
          <a:p>
            <a:pPr marL="152394" indent="0">
              <a:buNone/>
            </a:pPr>
            <a:r>
              <a:rPr lang="en-US" sz="1067" dirty="0">
                <a:latin typeface="+mn-lt"/>
              </a:rPr>
              <a:t> </a:t>
            </a:r>
            <a:endParaRPr lang="en-US" sz="2133" dirty="0">
              <a:latin typeface="+mn-lt"/>
            </a:endParaRPr>
          </a:p>
          <a:p>
            <a:endParaRPr lang="en-US" sz="2133" dirty="0">
              <a:latin typeface="+mn-lt"/>
            </a:endParaRPr>
          </a:p>
          <a:p>
            <a:r>
              <a:rPr lang="en-US" sz="2133" dirty="0">
                <a:latin typeface="+mn-lt"/>
              </a:rPr>
              <a:t>Cellular may solve many applications but is not a perfect solution.</a:t>
            </a:r>
          </a:p>
          <a:p>
            <a:pPr lvl="1">
              <a:spcBef>
                <a:spcPts val="800"/>
              </a:spcBef>
            </a:pPr>
            <a:r>
              <a:rPr lang="en-US" sz="1867" dirty="0">
                <a:latin typeface="+mn-lt"/>
              </a:rPr>
              <a:t>Still has higher energy and monetary costs for use.</a:t>
            </a:r>
          </a:p>
          <a:p>
            <a:pPr lvl="1">
              <a:spcBef>
                <a:spcPts val="800"/>
              </a:spcBef>
            </a:pPr>
            <a:r>
              <a:rPr lang="en-US" sz="1867" dirty="0">
                <a:latin typeface="+mn-lt"/>
              </a:rPr>
              <a:t>Also limited to where service is already available.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9B8712-F6D8-5E47-B597-03FF7D85277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6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</a:rPr>
              <a:pPr marL="0" marR="0" lvl="0" indent="0" algn="r" defTabSz="60958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039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FE539-894A-4CAE-BBA9-40C5EFBE4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Unlicensed LPWANs are still useful for some scenarios.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B4AD68-9A46-4A1C-BAF8-051E58B6F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+mn-lt"/>
              </a:rPr>
              <a:t>Controlled or unoccupied regions have reduced coexistence concerns.</a:t>
            </a:r>
          </a:p>
          <a:p>
            <a:pPr lvl="1"/>
            <a:r>
              <a:rPr lang="en-US" dirty="0">
                <a:latin typeface="+mn-lt"/>
              </a:rPr>
              <a:t>Industrial factories, farms, parks and forests.</a:t>
            </a:r>
          </a:p>
          <a:p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Unlicensed networks are very exciting for research.</a:t>
            </a:r>
          </a:p>
          <a:p>
            <a:pPr lvl="1"/>
            <a:r>
              <a:rPr lang="en-US" dirty="0">
                <a:latin typeface="+mn-lt"/>
              </a:rPr>
              <a:t>Anyone can deploy a network wherever they want.</a:t>
            </a:r>
          </a:p>
          <a:p>
            <a:pPr lvl="1"/>
            <a:r>
              <a:rPr lang="en-US" dirty="0">
                <a:latin typeface="+mn-lt"/>
              </a:rPr>
              <a:t>Much easier to explore protocol modifications and new technologies.</a:t>
            </a:r>
          </a:p>
          <a:p>
            <a:pPr lvl="1"/>
            <a:endParaRPr lang="en-US" dirty="0">
              <a:latin typeface="+mn-lt"/>
            </a:endParaRPr>
          </a:p>
          <a:p>
            <a:r>
              <a:rPr lang="en-US" dirty="0">
                <a:latin typeface="+mn-lt"/>
              </a:rPr>
              <a:t>Research suffers without real-world applications.</a:t>
            </a:r>
          </a:p>
          <a:p>
            <a:pPr lvl="1"/>
            <a:r>
              <a:rPr lang="en-US" dirty="0">
                <a:latin typeface="+mn-lt"/>
              </a:rPr>
              <a:t>Problem areas are strong recommendations for new research.</a:t>
            </a:r>
          </a:p>
          <a:p>
            <a:pPr lvl="1"/>
            <a:r>
              <a:rPr lang="en-US" dirty="0">
                <a:latin typeface="+mn-lt"/>
              </a:rPr>
              <a:t>New research is only useful if they will have real-world impacts.</a:t>
            </a:r>
            <a:endParaRPr lang="en-US" dirty="0"/>
          </a:p>
          <a:p>
            <a:pPr marL="152396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0F2D9A-A11B-4C9F-97FB-EF0A98A45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4000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720AB-0662-4C32-A692-6CF2D1915D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Implications – Low-Power Wide-Area Networks.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DC3E1-948E-40D9-8AF9-E0A7480B6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Existing unlicensed LPWANs face significant challenges in supporting urban applications.</a:t>
            </a:r>
          </a:p>
          <a:p>
            <a:pPr lvl="1"/>
            <a:r>
              <a:rPr lang="en-US" dirty="0"/>
              <a:t>Best suited for industrial or agricultural uses in controlled environments.</a:t>
            </a:r>
          </a:p>
          <a:p>
            <a:endParaRPr lang="en-US" dirty="0"/>
          </a:p>
          <a:p>
            <a:r>
              <a:rPr lang="en-US" dirty="0"/>
              <a:t>Research directions for unlicensed LPWANs:</a:t>
            </a:r>
          </a:p>
          <a:p>
            <a:pPr lvl="1"/>
            <a:r>
              <a:rPr lang="en-US" dirty="0"/>
              <a:t>improve network capacity,</a:t>
            </a:r>
          </a:p>
          <a:p>
            <a:pPr lvl="1"/>
            <a:r>
              <a:rPr lang="en-US" dirty="0"/>
              <a:t>and enable coexistence.</a:t>
            </a:r>
          </a:p>
          <a:p>
            <a:endParaRPr lang="en-US" dirty="0"/>
          </a:p>
          <a:p>
            <a:r>
              <a:rPr lang="en-US" dirty="0"/>
              <a:t>Cellular IoT networks (LTE-M and NB-IoT) are positioned to solve the needs of city-scale sensing.</a:t>
            </a:r>
          </a:p>
          <a:p>
            <a:pPr lvl="1"/>
            <a:r>
              <a:rPr lang="en-US" dirty="0"/>
              <a:t>If the money and energy costs are there.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75C65-82B2-4C68-9CAD-194980065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e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6010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do we collect data from MANY sensors?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Manually collect measurements</a:t>
            </a:r>
          </a:p>
          <a:p>
            <a:pPr lvl="1"/>
            <a:r>
              <a:rPr lang="en-US" dirty="0"/>
              <a:t>Too much work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Connect it to </a:t>
            </a:r>
            <a:r>
              <a:rPr lang="en-US" dirty="0" err="1"/>
              <a:t>WiFi</a:t>
            </a:r>
            <a:r>
              <a:rPr lang="en-US" dirty="0"/>
              <a:t> (or Ethernet)</a:t>
            </a:r>
          </a:p>
          <a:p>
            <a:pPr lvl="1"/>
            <a:r>
              <a:rPr lang="en-US" dirty="0"/>
              <a:t>Too many separate networks</a:t>
            </a:r>
          </a:p>
          <a:p>
            <a:pPr marL="152394" indent="0">
              <a:buNone/>
            </a:pPr>
            <a:endParaRPr lang="en-US" dirty="0"/>
          </a:p>
          <a:p>
            <a:r>
              <a:rPr lang="en-US" dirty="0"/>
              <a:t>Pay for cellular access</a:t>
            </a:r>
          </a:p>
          <a:p>
            <a:pPr lvl="1"/>
            <a:r>
              <a:rPr lang="en-US" dirty="0"/>
              <a:t>Too expensive for many devices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8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10E04BCD-A8A5-1449-B61D-E691EF0FB956}"/>
              </a:ext>
            </a:extLst>
          </p:cNvPr>
          <p:cNvSpPr/>
          <p:nvPr/>
        </p:nvSpPr>
        <p:spPr>
          <a:xfrm>
            <a:off x="840510" y="2244437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BAD37EE1-6407-EC4A-9C31-51230F2673EB}"/>
              </a:ext>
            </a:extLst>
          </p:cNvPr>
          <p:cNvSpPr/>
          <p:nvPr/>
        </p:nvSpPr>
        <p:spPr>
          <a:xfrm>
            <a:off x="572655" y="3700385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E518BC38-5BC7-C548-BA15-9F3193BF6B2D}"/>
              </a:ext>
            </a:extLst>
          </p:cNvPr>
          <p:cNvSpPr/>
          <p:nvPr/>
        </p:nvSpPr>
        <p:spPr>
          <a:xfrm>
            <a:off x="840510" y="5156333"/>
            <a:ext cx="5781964" cy="7481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8503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45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80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Wide-Area Network Background</a:t>
            </a:r>
            <a:br>
              <a:rPr lang="en-US" dirty="0"/>
            </a:br>
            <a:endParaRPr lang="en-US" dirty="0"/>
          </a:p>
          <a:p>
            <a:r>
              <a:rPr lang="en-US" dirty="0"/>
              <a:t>Unlicensed LPWANs</a:t>
            </a:r>
          </a:p>
          <a:p>
            <a:pPr lvl="1"/>
            <a:r>
              <a:rPr lang="en-US" dirty="0" err="1"/>
              <a:t>LoRaWAN</a:t>
            </a:r>
            <a:endParaRPr lang="en-US" dirty="0"/>
          </a:p>
          <a:p>
            <a:pPr lvl="1"/>
            <a:r>
              <a:rPr lang="en-US" dirty="0"/>
              <a:t>Sigfox</a:t>
            </a:r>
          </a:p>
          <a:p>
            <a:pPr lvl="1"/>
            <a:r>
              <a:rPr lang="en-US" dirty="0"/>
              <a:t>802.11ah</a:t>
            </a:r>
          </a:p>
          <a:p>
            <a:pPr lvl="1"/>
            <a:r>
              <a:rPr lang="en-US" dirty="0"/>
              <a:t>TV Whitespaces</a:t>
            </a:r>
          </a:p>
          <a:p>
            <a:pPr lvl="1"/>
            <a:endParaRPr lang="en-US" dirty="0"/>
          </a:p>
          <a:p>
            <a:r>
              <a:rPr lang="en-US" dirty="0"/>
              <a:t>LPWAN Challenges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26389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FC66F-4402-3340-BBA3-3F0B92290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6499107" cy="763600"/>
          </a:xfrm>
          <a:solidFill>
            <a:schemeClr val="bg1"/>
          </a:solidFill>
        </p:spPr>
        <p:txBody>
          <a:bodyPr/>
          <a:lstStyle/>
          <a:p>
            <a:r>
              <a:rPr lang="en-US" sz="2667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We need another network option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DD437-CD5D-A444-BF26-2E411925A4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00" y="1536633"/>
            <a:ext cx="6499107" cy="4555200"/>
          </a:xfrm>
          <a:solidFill>
            <a:schemeClr val="bg1"/>
          </a:solidFill>
        </p:spPr>
        <p:txBody>
          <a:bodyPr/>
          <a:lstStyle/>
          <a:p>
            <a:pPr marL="152394" indent="0">
              <a:buNone/>
            </a:pPr>
            <a:r>
              <a:rPr lang="en-US" sz="2400" dirty="0"/>
              <a:t>Requirements:</a:t>
            </a:r>
          </a:p>
          <a:p>
            <a:pPr marL="152394" indent="0">
              <a:buNone/>
            </a:pPr>
            <a:endParaRPr lang="en-US" sz="2400" dirty="0"/>
          </a:p>
          <a:p>
            <a:r>
              <a:rPr lang="en-US" sz="2400" dirty="0"/>
              <a:t>Wide area of coverage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Deploy fewer gateways</a:t>
            </a:r>
          </a:p>
          <a:p>
            <a:endParaRPr lang="en-US" sz="2400" dirty="0"/>
          </a:p>
          <a:p>
            <a:r>
              <a:rPr lang="en-US" sz="2400" dirty="0"/>
              <a:t>Low power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So we can deploy on batteries</a:t>
            </a:r>
          </a:p>
          <a:p>
            <a:pPr lvl="1">
              <a:spcBef>
                <a:spcPts val="1067"/>
              </a:spcBef>
            </a:pPr>
            <a:endParaRPr lang="en-US" sz="2133" dirty="0"/>
          </a:p>
          <a:p>
            <a:pPr>
              <a:spcBef>
                <a:spcPts val="1067"/>
              </a:spcBef>
            </a:pPr>
            <a:r>
              <a:rPr lang="en-US" sz="2400" dirty="0"/>
              <a:t>Doesn’t need high throughput</a:t>
            </a:r>
          </a:p>
          <a:p>
            <a:pPr lvl="1">
              <a:spcBef>
                <a:spcPts val="1067"/>
              </a:spcBef>
            </a:pPr>
            <a:r>
              <a:rPr lang="en-US" sz="2133" dirty="0"/>
              <a:t>Sensor data is relatively small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4E6470C-04DC-3A45-BEF1-69CBEBA5DB6C}"/>
              </a:ext>
            </a:extLst>
          </p:cNvPr>
          <p:cNvGrpSpPr/>
          <p:nvPr/>
        </p:nvGrpSpPr>
        <p:grpSpPr>
          <a:xfrm>
            <a:off x="7103403" y="899088"/>
            <a:ext cx="3717687" cy="5583992"/>
            <a:chOff x="5327552" y="674316"/>
            <a:chExt cx="2788265" cy="4187994"/>
          </a:xfrm>
        </p:grpSpPr>
        <p:sp>
          <p:nvSpPr>
            <p:cNvPr id="22" name="Regular Pentagon 21">
              <a:extLst>
                <a:ext uri="{FF2B5EF4-FFF2-40B4-BE49-F238E27FC236}">
                  <a16:creationId xmlns:a16="http://schemas.microsoft.com/office/drawing/2014/main" id="{4C155B15-1C4A-E645-8543-2186310BC6B6}"/>
                </a:ext>
              </a:extLst>
            </p:cNvPr>
            <p:cNvSpPr/>
            <p:nvPr/>
          </p:nvSpPr>
          <p:spPr>
            <a:xfrm>
              <a:off x="5926913" y="304087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3" name="Regular Pentagon 22">
              <a:extLst>
                <a:ext uri="{FF2B5EF4-FFF2-40B4-BE49-F238E27FC236}">
                  <a16:creationId xmlns:a16="http://schemas.microsoft.com/office/drawing/2014/main" id="{751E34EE-5BAD-4646-8A65-231CDF81F72F}"/>
                </a:ext>
              </a:extLst>
            </p:cNvPr>
            <p:cNvSpPr/>
            <p:nvPr/>
          </p:nvSpPr>
          <p:spPr>
            <a:xfrm>
              <a:off x="5979215" y="26662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4" name="Regular Pentagon 23">
              <a:extLst>
                <a:ext uri="{FF2B5EF4-FFF2-40B4-BE49-F238E27FC236}">
                  <a16:creationId xmlns:a16="http://schemas.microsoft.com/office/drawing/2014/main" id="{562D58D9-4C2E-5245-A625-18B7B27F33E2}"/>
                </a:ext>
              </a:extLst>
            </p:cNvPr>
            <p:cNvSpPr/>
            <p:nvPr/>
          </p:nvSpPr>
          <p:spPr>
            <a:xfrm>
              <a:off x="5861350" y="356559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5" name="Regular Pentagon 24">
              <a:extLst>
                <a:ext uri="{FF2B5EF4-FFF2-40B4-BE49-F238E27FC236}">
                  <a16:creationId xmlns:a16="http://schemas.microsoft.com/office/drawing/2014/main" id="{BD662728-B175-854A-B8DD-E4DEADFB7871}"/>
                </a:ext>
              </a:extLst>
            </p:cNvPr>
            <p:cNvSpPr/>
            <p:nvPr/>
          </p:nvSpPr>
          <p:spPr>
            <a:xfrm>
              <a:off x="6203939" y="333255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6" name="Regular Pentagon 25">
              <a:extLst>
                <a:ext uri="{FF2B5EF4-FFF2-40B4-BE49-F238E27FC236}">
                  <a16:creationId xmlns:a16="http://schemas.microsoft.com/office/drawing/2014/main" id="{4CD2AF82-0B09-B24A-A574-A28FAB0E6045}"/>
                </a:ext>
              </a:extLst>
            </p:cNvPr>
            <p:cNvSpPr/>
            <p:nvPr/>
          </p:nvSpPr>
          <p:spPr>
            <a:xfrm>
              <a:off x="7106794" y="416072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7" name="Regular Pentagon 26">
              <a:extLst>
                <a:ext uri="{FF2B5EF4-FFF2-40B4-BE49-F238E27FC236}">
                  <a16:creationId xmlns:a16="http://schemas.microsoft.com/office/drawing/2014/main" id="{2617FA35-11D7-8442-8A02-74D6007A17F2}"/>
                </a:ext>
              </a:extLst>
            </p:cNvPr>
            <p:cNvSpPr/>
            <p:nvPr/>
          </p:nvSpPr>
          <p:spPr>
            <a:xfrm>
              <a:off x="6906089" y="263441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8" name="Regular Pentagon 27">
              <a:extLst>
                <a:ext uri="{FF2B5EF4-FFF2-40B4-BE49-F238E27FC236}">
                  <a16:creationId xmlns:a16="http://schemas.microsoft.com/office/drawing/2014/main" id="{ACFE5F57-6B0A-E449-AC01-021075884795}"/>
                </a:ext>
              </a:extLst>
            </p:cNvPr>
            <p:cNvSpPr/>
            <p:nvPr/>
          </p:nvSpPr>
          <p:spPr>
            <a:xfrm>
              <a:off x="6044794" y="406558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29" name="Regular Pentagon 28">
              <a:extLst>
                <a:ext uri="{FF2B5EF4-FFF2-40B4-BE49-F238E27FC236}">
                  <a16:creationId xmlns:a16="http://schemas.microsoft.com/office/drawing/2014/main" id="{7CF017CC-5302-6744-A994-005A1883E0EF}"/>
                </a:ext>
              </a:extLst>
            </p:cNvPr>
            <p:cNvSpPr/>
            <p:nvPr/>
          </p:nvSpPr>
          <p:spPr>
            <a:xfrm>
              <a:off x="6227954" y="279701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0" name="Regular Pentagon 29">
              <a:extLst>
                <a:ext uri="{FF2B5EF4-FFF2-40B4-BE49-F238E27FC236}">
                  <a16:creationId xmlns:a16="http://schemas.microsoft.com/office/drawing/2014/main" id="{EB4C19BC-1B9D-E44E-B1F3-9C371E6A35A5}"/>
                </a:ext>
              </a:extLst>
            </p:cNvPr>
            <p:cNvSpPr/>
            <p:nvPr/>
          </p:nvSpPr>
          <p:spPr>
            <a:xfrm>
              <a:off x="7297748" y="287546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1" name="Regular Pentagon 30">
              <a:extLst>
                <a:ext uri="{FF2B5EF4-FFF2-40B4-BE49-F238E27FC236}">
                  <a16:creationId xmlns:a16="http://schemas.microsoft.com/office/drawing/2014/main" id="{22A0AC1C-2669-6849-B947-4C9C89EB26E9}"/>
                </a:ext>
              </a:extLst>
            </p:cNvPr>
            <p:cNvSpPr/>
            <p:nvPr/>
          </p:nvSpPr>
          <p:spPr>
            <a:xfrm>
              <a:off x="6232581" y="456887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2" name="Regular Pentagon 31">
              <a:extLst>
                <a:ext uri="{FF2B5EF4-FFF2-40B4-BE49-F238E27FC236}">
                  <a16:creationId xmlns:a16="http://schemas.microsoft.com/office/drawing/2014/main" id="{878742D4-F34B-A746-9F6D-E8ABE957E286}"/>
                </a:ext>
              </a:extLst>
            </p:cNvPr>
            <p:cNvSpPr/>
            <p:nvPr/>
          </p:nvSpPr>
          <p:spPr>
            <a:xfrm>
              <a:off x="7023974" y="3692027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3" name="Regular Pentagon 32">
              <a:extLst>
                <a:ext uri="{FF2B5EF4-FFF2-40B4-BE49-F238E27FC236}">
                  <a16:creationId xmlns:a16="http://schemas.microsoft.com/office/drawing/2014/main" id="{9728A5FE-8970-E74A-BDF2-E2B8BE94B727}"/>
                </a:ext>
              </a:extLst>
            </p:cNvPr>
            <p:cNvSpPr/>
            <p:nvPr/>
          </p:nvSpPr>
          <p:spPr>
            <a:xfrm>
              <a:off x="7035013" y="31730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4" name="Regular Pentagon 33">
              <a:extLst>
                <a:ext uri="{FF2B5EF4-FFF2-40B4-BE49-F238E27FC236}">
                  <a16:creationId xmlns:a16="http://schemas.microsoft.com/office/drawing/2014/main" id="{C7A02C67-80B0-BB4A-9A74-E8B62EA809A1}"/>
                </a:ext>
              </a:extLst>
            </p:cNvPr>
            <p:cNvSpPr/>
            <p:nvPr/>
          </p:nvSpPr>
          <p:spPr>
            <a:xfrm>
              <a:off x="7838733" y="3714595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6" name="Regular Pentagon 35">
              <a:extLst>
                <a:ext uri="{FF2B5EF4-FFF2-40B4-BE49-F238E27FC236}">
                  <a16:creationId xmlns:a16="http://schemas.microsoft.com/office/drawing/2014/main" id="{A51DD38C-0673-1348-A076-9964A196EC85}"/>
                </a:ext>
              </a:extLst>
            </p:cNvPr>
            <p:cNvSpPr/>
            <p:nvPr/>
          </p:nvSpPr>
          <p:spPr>
            <a:xfrm>
              <a:off x="7872155" y="311434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8" name="Regular Pentagon 37">
              <a:extLst>
                <a:ext uri="{FF2B5EF4-FFF2-40B4-BE49-F238E27FC236}">
                  <a16:creationId xmlns:a16="http://schemas.microsoft.com/office/drawing/2014/main" id="{C6F6406E-3807-D04B-B382-47F10C8F9A52}"/>
                </a:ext>
              </a:extLst>
            </p:cNvPr>
            <p:cNvSpPr/>
            <p:nvPr/>
          </p:nvSpPr>
          <p:spPr>
            <a:xfrm>
              <a:off x="7369976" y="45688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39" name="Regular Pentagon 38">
              <a:extLst>
                <a:ext uri="{FF2B5EF4-FFF2-40B4-BE49-F238E27FC236}">
                  <a16:creationId xmlns:a16="http://schemas.microsoft.com/office/drawing/2014/main" id="{07F63AD9-13B6-A94E-BF31-41415183B60F}"/>
                </a:ext>
              </a:extLst>
            </p:cNvPr>
            <p:cNvSpPr/>
            <p:nvPr/>
          </p:nvSpPr>
          <p:spPr>
            <a:xfrm>
              <a:off x="7101857" y="448104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0" name="Regular Pentagon 39">
              <a:extLst>
                <a:ext uri="{FF2B5EF4-FFF2-40B4-BE49-F238E27FC236}">
                  <a16:creationId xmlns:a16="http://schemas.microsoft.com/office/drawing/2014/main" id="{781823E6-1809-654E-A1E3-30874589C26F}"/>
                </a:ext>
              </a:extLst>
            </p:cNvPr>
            <p:cNvSpPr/>
            <p:nvPr/>
          </p:nvSpPr>
          <p:spPr>
            <a:xfrm>
              <a:off x="7531757" y="240419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41" name="Regular Pentagon 40">
              <a:extLst>
                <a:ext uri="{FF2B5EF4-FFF2-40B4-BE49-F238E27FC236}">
                  <a16:creationId xmlns:a16="http://schemas.microsoft.com/office/drawing/2014/main" id="{0D5271F0-8EA6-8544-AD07-D1A0D0D2F3EC}"/>
                </a:ext>
              </a:extLst>
            </p:cNvPr>
            <p:cNvSpPr/>
            <p:nvPr/>
          </p:nvSpPr>
          <p:spPr>
            <a:xfrm>
              <a:off x="8048973" y="414963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8" name="Regular Pentagon 57">
              <a:extLst>
                <a:ext uri="{FF2B5EF4-FFF2-40B4-BE49-F238E27FC236}">
                  <a16:creationId xmlns:a16="http://schemas.microsoft.com/office/drawing/2014/main" id="{74C0102F-B75F-3043-BDF5-046C8DDD471F}"/>
                </a:ext>
              </a:extLst>
            </p:cNvPr>
            <p:cNvSpPr/>
            <p:nvPr/>
          </p:nvSpPr>
          <p:spPr>
            <a:xfrm>
              <a:off x="6687438" y="479864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59" name="Regular Pentagon 58">
              <a:extLst>
                <a:ext uri="{FF2B5EF4-FFF2-40B4-BE49-F238E27FC236}">
                  <a16:creationId xmlns:a16="http://schemas.microsoft.com/office/drawing/2014/main" id="{BF8B33D4-C889-1C4A-8227-9A4FF26AA3E2}"/>
                </a:ext>
              </a:extLst>
            </p:cNvPr>
            <p:cNvSpPr/>
            <p:nvPr/>
          </p:nvSpPr>
          <p:spPr>
            <a:xfrm>
              <a:off x="5442441" y="296984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1" name="Regular Pentagon 60">
              <a:extLst>
                <a:ext uri="{FF2B5EF4-FFF2-40B4-BE49-F238E27FC236}">
                  <a16:creationId xmlns:a16="http://schemas.microsoft.com/office/drawing/2014/main" id="{D88CFB1B-23A4-2445-ABD1-409989D190A9}"/>
                </a:ext>
              </a:extLst>
            </p:cNvPr>
            <p:cNvSpPr/>
            <p:nvPr/>
          </p:nvSpPr>
          <p:spPr>
            <a:xfrm>
              <a:off x="5594841" y="2432923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2" name="Regular Pentagon 61">
              <a:extLst>
                <a:ext uri="{FF2B5EF4-FFF2-40B4-BE49-F238E27FC236}">
                  <a16:creationId xmlns:a16="http://schemas.microsoft.com/office/drawing/2014/main" id="{20BFABC6-8B90-D643-B910-F01C9A588FF2}"/>
                </a:ext>
              </a:extLst>
            </p:cNvPr>
            <p:cNvSpPr/>
            <p:nvPr/>
          </p:nvSpPr>
          <p:spPr>
            <a:xfrm>
              <a:off x="5327552" y="3565374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3" name="Regular Pentagon 62">
              <a:extLst>
                <a:ext uri="{FF2B5EF4-FFF2-40B4-BE49-F238E27FC236}">
                  <a16:creationId xmlns:a16="http://schemas.microsoft.com/office/drawing/2014/main" id="{C88EF2ED-20F8-8841-B9FA-04AD11EDF2B2}"/>
                </a:ext>
              </a:extLst>
            </p:cNvPr>
            <p:cNvSpPr/>
            <p:nvPr/>
          </p:nvSpPr>
          <p:spPr>
            <a:xfrm>
              <a:off x="5594841" y="3917072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4" name="Regular Pentagon 63">
              <a:extLst>
                <a:ext uri="{FF2B5EF4-FFF2-40B4-BE49-F238E27FC236}">
                  <a16:creationId xmlns:a16="http://schemas.microsoft.com/office/drawing/2014/main" id="{61EC3071-2696-C64C-A73D-8BCF611996A5}"/>
                </a:ext>
              </a:extLst>
            </p:cNvPr>
            <p:cNvSpPr/>
            <p:nvPr/>
          </p:nvSpPr>
          <p:spPr>
            <a:xfrm>
              <a:off x="6203939" y="107075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5" name="Regular Pentagon 64">
              <a:extLst>
                <a:ext uri="{FF2B5EF4-FFF2-40B4-BE49-F238E27FC236}">
                  <a16:creationId xmlns:a16="http://schemas.microsoft.com/office/drawing/2014/main" id="{84110A27-CB51-0844-B82B-17AEE5C44EC7}"/>
                </a:ext>
              </a:extLst>
            </p:cNvPr>
            <p:cNvSpPr/>
            <p:nvPr/>
          </p:nvSpPr>
          <p:spPr>
            <a:xfrm>
              <a:off x="6204566" y="742801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6" name="Regular Pentagon 65">
              <a:extLst>
                <a:ext uri="{FF2B5EF4-FFF2-40B4-BE49-F238E27FC236}">
                  <a16:creationId xmlns:a16="http://schemas.microsoft.com/office/drawing/2014/main" id="{D5640333-F65F-924C-96AD-7979E79759A2}"/>
                </a:ext>
              </a:extLst>
            </p:cNvPr>
            <p:cNvSpPr/>
            <p:nvPr/>
          </p:nvSpPr>
          <p:spPr>
            <a:xfrm>
              <a:off x="6257906" y="14642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7" name="Regular Pentagon 66">
              <a:extLst>
                <a:ext uri="{FF2B5EF4-FFF2-40B4-BE49-F238E27FC236}">
                  <a16:creationId xmlns:a16="http://schemas.microsoft.com/office/drawing/2014/main" id="{79C4E42D-695F-3948-AC35-C787A9389F0D}"/>
                </a:ext>
              </a:extLst>
            </p:cNvPr>
            <p:cNvSpPr/>
            <p:nvPr/>
          </p:nvSpPr>
          <p:spPr>
            <a:xfrm>
              <a:off x="7162710" y="12675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8" name="Regular Pentagon 67">
              <a:extLst>
                <a:ext uri="{FF2B5EF4-FFF2-40B4-BE49-F238E27FC236}">
                  <a16:creationId xmlns:a16="http://schemas.microsoft.com/office/drawing/2014/main" id="{A8F24C4E-75E6-E64A-959C-DC6D9378831C}"/>
                </a:ext>
              </a:extLst>
            </p:cNvPr>
            <p:cNvSpPr/>
            <p:nvPr/>
          </p:nvSpPr>
          <p:spPr>
            <a:xfrm>
              <a:off x="6753689" y="674316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69" name="Regular Pentagon 68">
              <a:extLst>
                <a:ext uri="{FF2B5EF4-FFF2-40B4-BE49-F238E27FC236}">
                  <a16:creationId xmlns:a16="http://schemas.microsoft.com/office/drawing/2014/main" id="{B3E79B53-CD1A-854E-A794-15615B4DC7AD}"/>
                </a:ext>
              </a:extLst>
            </p:cNvPr>
            <p:cNvSpPr/>
            <p:nvPr/>
          </p:nvSpPr>
          <p:spPr>
            <a:xfrm>
              <a:off x="6781323" y="165237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0" name="Regular Pentagon 69">
              <a:extLst>
                <a:ext uri="{FF2B5EF4-FFF2-40B4-BE49-F238E27FC236}">
                  <a16:creationId xmlns:a16="http://schemas.microsoft.com/office/drawing/2014/main" id="{C2DC51DE-191D-124E-8381-C4E684576B29}"/>
                </a:ext>
              </a:extLst>
            </p:cNvPr>
            <p:cNvSpPr/>
            <p:nvPr/>
          </p:nvSpPr>
          <p:spPr>
            <a:xfrm>
              <a:off x="6280380" y="215394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1" name="Regular Pentagon 70">
              <a:extLst>
                <a:ext uri="{FF2B5EF4-FFF2-40B4-BE49-F238E27FC236}">
                  <a16:creationId xmlns:a16="http://schemas.microsoft.com/office/drawing/2014/main" id="{49E9B975-E112-B849-ADA5-5AA97C357C0A}"/>
                </a:ext>
              </a:extLst>
            </p:cNvPr>
            <p:cNvSpPr/>
            <p:nvPr/>
          </p:nvSpPr>
          <p:spPr>
            <a:xfrm>
              <a:off x="7145348" y="915368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2" name="Regular Pentagon 71">
              <a:extLst>
                <a:ext uri="{FF2B5EF4-FFF2-40B4-BE49-F238E27FC236}">
                  <a16:creationId xmlns:a16="http://schemas.microsoft.com/office/drawing/2014/main" id="{36F8451C-A454-0E4E-8C38-5B24DE0A5B95}"/>
                </a:ext>
              </a:extLst>
            </p:cNvPr>
            <p:cNvSpPr/>
            <p:nvPr/>
          </p:nvSpPr>
          <p:spPr>
            <a:xfrm>
              <a:off x="7010309" y="1830819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  <p:sp>
          <p:nvSpPr>
            <p:cNvPr id="73" name="Regular Pentagon 72">
              <a:extLst>
                <a:ext uri="{FF2B5EF4-FFF2-40B4-BE49-F238E27FC236}">
                  <a16:creationId xmlns:a16="http://schemas.microsoft.com/office/drawing/2014/main" id="{4661C6B6-1A2C-6B4B-A63F-16367B4FC320}"/>
                </a:ext>
              </a:extLst>
            </p:cNvPr>
            <p:cNvSpPr/>
            <p:nvPr/>
          </p:nvSpPr>
          <p:spPr>
            <a:xfrm>
              <a:off x="6714479" y="1007090"/>
              <a:ext cx="66844" cy="63661"/>
            </a:xfrm>
            <a:prstGeom prst="pentagon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609585"/>
              <a:endParaRPr lang="en-US" sz="2400">
                <a:solidFill>
                  <a:prstClr val="white"/>
                </a:solidFill>
                <a:latin typeface="Arial" panose="020B0604020202020204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2C988B-6378-3149-B96C-5F475533683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defTabSz="609585"/>
            <a:fld id="{00000000-1234-1234-1234-123412341234}" type="slidenum">
              <a:rPr lang="en">
                <a:solidFill>
                  <a:srgbClr val="000000">
                    <a:tint val="75000"/>
                  </a:srgbClr>
                </a:solidFill>
                <a:latin typeface="Arial" panose="020B0604020202020204"/>
              </a:rPr>
              <a:pPr defTabSz="609585"/>
              <a:t>9</a:t>
            </a:fld>
            <a:endParaRPr lang="en">
              <a:solidFill>
                <a:srgbClr val="000000">
                  <a:tint val="75000"/>
                </a:srgbClr>
              </a:solidFill>
              <a:latin typeface="Arial" panose="020B0604020202020204"/>
            </a:endParaRPr>
          </a:p>
        </p:txBody>
      </p:sp>
      <p:sp>
        <p:nvSpPr>
          <p:cNvPr id="42" name="Regular Pentagon 41">
            <a:extLst>
              <a:ext uri="{FF2B5EF4-FFF2-40B4-BE49-F238E27FC236}">
                <a16:creationId xmlns:a16="http://schemas.microsoft.com/office/drawing/2014/main" id="{B0062BA0-E247-1A4B-B99A-D928481B9EDC}"/>
              </a:ext>
            </a:extLst>
          </p:cNvPr>
          <p:cNvSpPr/>
          <p:nvPr/>
        </p:nvSpPr>
        <p:spPr>
          <a:xfrm>
            <a:off x="9550279" y="2644293"/>
            <a:ext cx="89125" cy="84881"/>
          </a:xfrm>
          <a:prstGeom prst="pentagon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9585"/>
            <a:endParaRPr lang="en-US" sz="2400">
              <a:solidFill>
                <a:prstClr val="white"/>
              </a:solidFill>
              <a:latin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23018776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61FF9501-8777-470B-A8C6-E79AF52D4E7C}" vid="{317817C1-429F-4BA5-B259-C4AAC6A82E93}"/>
    </a:ext>
  </a:extLst>
</a:theme>
</file>

<file path=ppt/theme/theme2.xml><?xml version="1.0" encoding="utf-8"?>
<a:theme xmlns:a="http://schemas.openxmlformats.org/drawingml/2006/main" name="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cs397_template</Template>
  <TotalTime>2110</TotalTime>
  <Words>3950</Words>
  <Application>Microsoft Office PowerPoint</Application>
  <PresentationFormat>Widescreen</PresentationFormat>
  <Paragraphs>792</Paragraphs>
  <Slides>80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80</vt:i4>
      </vt:variant>
    </vt:vector>
  </HeadingPairs>
  <TitlesOfParts>
    <vt:vector size="87" baseType="lpstr">
      <vt:lpstr>Arial</vt:lpstr>
      <vt:lpstr>Calibri</vt:lpstr>
      <vt:lpstr>Cambria Math</vt:lpstr>
      <vt:lpstr>Rockwell</vt:lpstr>
      <vt:lpstr>Tahoma</vt:lpstr>
      <vt:lpstr>Class Slides</vt:lpstr>
      <vt:lpstr>Office Theme</vt:lpstr>
      <vt:lpstr>Lecture 14 Unlicensed LPWANs</vt:lpstr>
      <vt:lpstr>Today’s Goals</vt:lpstr>
      <vt:lpstr>Resources</vt:lpstr>
      <vt:lpstr>Outline</vt:lpstr>
      <vt:lpstr>Wide area networks</vt:lpstr>
      <vt:lpstr>Example application: air quality monitoring</vt:lpstr>
      <vt:lpstr>How do we collect data from a sensor?</vt:lpstr>
      <vt:lpstr>How do we collect data from MANY sensors?</vt:lpstr>
      <vt:lpstr>We need another network option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Long-range, low-data needs haven’t historically been met</vt:lpstr>
      <vt:lpstr>LPWANs overview (common qualities)</vt:lpstr>
      <vt:lpstr>Outline</vt:lpstr>
      <vt:lpstr>LoRaWAN</vt:lpstr>
      <vt:lpstr>LoRa PHY uses a different modulation</vt:lpstr>
      <vt:lpstr>Chirp Spread Spectrum</vt:lpstr>
      <vt:lpstr>CSS has a Spreading Factor which determines bit rate</vt:lpstr>
      <vt:lpstr>LoRaWAN channels (in the US)</vt:lpstr>
      <vt:lpstr>LoRaWAN gateways</vt:lpstr>
      <vt:lpstr>LoRaWAN data rates</vt:lpstr>
      <vt:lpstr>LoRaWAN link budget</vt:lpstr>
      <vt:lpstr>LoRaWAN MAC</vt:lpstr>
      <vt:lpstr>Optional downlink mechanisms</vt:lpstr>
      <vt:lpstr>LoRaWAN packet format</vt:lpstr>
      <vt:lpstr>LoRaWAN network details</vt:lpstr>
      <vt:lpstr>LoRaWAN hardware</vt:lpstr>
      <vt:lpstr>LoRaWAN network providers</vt:lpstr>
      <vt:lpstr>TTN Scale [Jan 2022]</vt:lpstr>
      <vt:lpstr>Helium Scale [Jan 2022]</vt:lpstr>
      <vt:lpstr>Quick reality check: Verizon?</vt:lpstr>
      <vt:lpstr>LoRaWAN interested parties</vt:lpstr>
      <vt:lpstr>Break + Open Question</vt:lpstr>
      <vt:lpstr>Break + Open Question</vt:lpstr>
      <vt:lpstr>Outline</vt:lpstr>
      <vt:lpstr>Sigfox</vt:lpstr>
      <vt:lpstr>Sigfox PHY</vt:lpstr>
      <vt:lpstr>Sigfox unbalanced uplink and downlink</vt:lpstr>
      <vt:lpstr>Sigfox link budget</vt:lpstr>
      <vt:lpstr>Sigfox MAC</vt:lpstr>
      <vt:lpstr>Sigfox uplink packet</vt:lpstr>
      <vt:lpstr>Aside: why faster bitrate in the US?</vt:lpstr>
      <vt:lpstr>Sigfox downlink packet</vt:lpstr>
      <vt:lpstr>Sigfox deployments</vt:lpstr>
      <vt:lpstr>Sigfox coverage (Spring 2022)</vt:lpstr>
      <vt:lpstr>Break + Open Question</vt:lpstr>
      <vt:lpstr>Break + Open Question</vt:lpstr>
      <vt:lpstr>Outline</vt:lpstr>
      <vt:lpstr>IEEE standard for LPWANs</vt:lpstr>
      <vt:lpstr>802.11ah allows multiple bandwidth allocations</vt:lpstr>
      <vt:lpstr>802.11ah architecture</vt:lpstr>
      <vt:lpstr>Outline</vt:lpstr>
      <vt:lpstr>TV whitespaces</vt:lpstr>
      <vt:lpstr>Sensing channel use</vt:lpstr>
      <vt:lpstr>802.11af</vt:lpstr>
      <vt:lpstr>Sensor Networks Over tv Whitespaces (SNOW)</vt:lpstr>
      <vt:lpstr>Break + Administrivia</vt:lpstr>
      <vt:lpstr>Outline</vt:lpstr>
      <vt:lpstr>Do novel networks meet application needs?</vt:lpstr>
      <vt:lpstr>New metric for wide-area communication.</vt:lpstr>
      <vt:lpstr>Bit flux can measure application needs.</vt:lpstr>
      <vt:lpstr>Bit flux can measure network capabilities.</vt:lpstr>
      <vt:lpstr>Bit flux accounts for spatial reuse.</vt:lpstr>
      <vt:lpstr>Bit flux measurement for LoRaWAN.</vt:lpstr>
      <vt:lpstr>Networks differ in capability by orders of magnitude.</vt:lpstr>
      <vt:lpstr>Range reduction results in a bit flux curve for each network.</vt:lpstr>
      <vt:lpstr>Let’s compare network capabilities to a real-world application.</vt:lpstr>
      <vt:lpstr>All networks are capable of meeting the data needs of electricity metering.</vt:lpstr>
      <vt:lpstr>Unlicensed LPWANs lag behind Cellular IoT in ability to support applications.</vt:lpstr>
      <vt:lpstr>Sigfox requires range reduction to meet application needs.</vt:lpstr>
      <vt:lpstr>Capacity solutions are relatively straightforward.</vt:lpstr>
      <vt:lpstr>LoRaWAN devotes most of its network capacity to a single application.</vt:lpstr>
      <vt:lpstr>Coexistence is inevitable in urban areas.</vt:lpstr>
      <vt:lpstr>Coexistence in unlicensed bands is a more difficult problem.</vt:lpstr>
      <vt:lpstr>Cellular may dominate future deployments.</vt:lpstr>
      <vt:lpstr>Unlicensed LPWANs are still useful for some scenarios.</vt:lpstr>
      <vt:lpstr>Implications – Low-Power Wide-Area Networks.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13 Unlicensed LPWANs</dc:title>
  <dc:creator>Branden Ghena</dc:creator>
  <cp:lastModifiedBy>Branden Ghena</cp:lastModifiedBy>
  <cp:revision>55</cp:revision>
  <dcterms:created xsi:type="dcterms:W3CDTF">2021-02-21T18:12:26Z</dcterms:created>
  <dcterms:modified xsi:type="dcterms:W3CDTF">2022-05-17T20:18:45Z</dcterms:modified>
</cp:coreProperties>
</file>