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45"/>
  </p:notesMasterIdLst>
  <p:sldIdLst>
    <p:sldId id="256" r:id="rId2"/>
    <p:sldId id="264" r:id="rId3"/>
    <p:sldId id="2285" r:id="rId4"/>
    <p:sldId id="383" r:id="rId5"/>
    <p:sldId id="439" r:id="rId6"/>
    <p:sldId id="459" r:id="rId7"/>
    <p:sldId id="440" r:id="rId8"/>
    <p:sldId id="443" r:id="rId9"/>
    <p:sldId id="444" r:id="rId10"/>
    <p:sldId id="441" r:id="rId11"/>
    <p:sldId id="450" r:id="rId12"/>
    <p:sldId id="449" r:id="rId13"/>
    <p:sldId id="445" r:id="rId14"/>
    <p:sldId id="451" r:id="rId15"/>
    <p:sldId id="447" r:id="rId16"/>
    <p:sldId id="463" r:id="rId17"/>
    <p:sldId id="465" r:id="rId18"/>
    <p:sldId id="466" r:id="rId19"/>
    <p:sldId id="467" r:id="rId20"/>
    <p:sldId id="2288" r:id="rId21"/>
    <p:sldId id="2289" r:id="rId22"/>
    <p:sldId id="2284" r:id="rId23"/>
    <p:sldId id="456" r:id="rId24"/>
    <p:sldId id="478" r:id="rId25"/>
    <p:sldId id="473" r:id="rId26"/>
    <p:sldId id="474" r:id="rId27"/>
    <p:sldId id="475" r:id="rId28"/>
    <p:sldId id="477" r:id="rId29"/>
    <p:sldId id="457" r:id="rId30"/>
    <p:sldId id="480" r:id="rId31"/>
    <p:sldId id="2278" r:id="rId32"/>
    <p:sldId id="2286" r:id="rId33"/>
    <p:sldId id="2283" r:id="rId34"/>
    <p:sldId id="446" r:id="rId35"/>
    <p:sldId id="470" r:id="rId36"/>
    <p:sldId id="471" r:id="rId37"/>
    <p:sldId id="469" r:id="rId38"/>
    <p:sldId id="2282" r:id="rId39"/>
    <p:sldId id="2281" r:id="rId40"/>
    <p:sldId id="453" r:id="rId41"/>
    <p:sldId id="454" r:id="rId42"/>
    <p:sldId id="479" r:id="rId43"/>
    <p:sldId id="485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64"/>
          </p14:sldIdLst>
        </p14:section>
        <p14:section name="802.11 Access Control" id="{B55B8E8C-5EAB-4A1E-A4E9-AE5E896E46FA}">
          <p14:sldIdLst>
            <p14:sldId id="2285"/>
            <p14:sldId id="383"/>
            <p14:sldId id="439"/>
            <p14:sldId id="459"/>
            <p14:sldId id="440"/>
            <p14:sldId id="443"/>
            <p14:sldId id="444"/>
            <p14:sldId id="441"/>
            <p14:sldId id="450"/>
            <p14:sldId id="449"/>
            <p14:sldId id="445"/>
            <p14:sldId id="451"/>
            <p14:sldId id="447"/>
            <p14:sldId id="463"/>
            <p14:sldId id="465"/>
            <p14:sldId id="466"/>
            <p14:sldId id="467"/>
            <p14:sldId id="2288"/>
            <p14:sldId id="2289"/>
          </p14:sldIdLst>
        </p14:section>
        <p14:section name="802.11 Frame Format" id="{9E8942F2-DE5A-41CB-B308-6B3BCBF21392}">
          <p14:sldIdLst>
            <p14:sldId id="2284"/>
            <p14:sldId id="456"/>
            <p14:sldId id="478"/>
            <p14:sldId id="473"/>
            <p14:sldId id="474"/>
            <p14:sldId id="475"/>
            <p14:sldId id="477"/>
            <p14:sldId id="457"/>
            <p14:sldId id="480"/>
            <p14:sldId id="2278"/>
            <p14:sldId id="2286"/>
          </p14:sldIdLst>
        </p14:section>
        <p14:section name="802.11e" id="{8D9DE7A9-8086-4B0E-99DC-21DC0ECB3F3E}">
          <p14:sldIdLst>
            <p14:sldId id="2283"/>
            <p14:sldId id="446"/>
            <p14:sldId id="470"/>
            <p14:sldId id="471"/>
            <p14:sldId id="469"/>
          </p14:sldIdLst>
        </p14:section>
        <p14:section name="ESP32 Capabilities" id="{848B6EF6-3323-46CF-B600-054C78449ED1}">
          <p14:sldIdLst>
            <p14:sldId id="2282"/>
            <p14:sldId id="2281"/>
            <p14:sldId id="453"/>
            <p14:sldId id="454"/>
          </p14:sldIdLst>
        </p14:section>
        <p14:section name="Wrapup" id="{29A7F866-9DA9-446B-8359-CE426CB89C7A}">
          <p14:sldIdLst>
            <p14:sldId id="479"/>
            <p14:sldId id="48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85909" autoAdjust="0"/>
  </p:normalViewPr>
  <p:slideViewPr>
    <p:cSldViewPr snapToGrid="0">
      <p:cViewPr varScale="1">
        <p:scale>
          <a:sx n="111" d="100"/>
          <a:sy n="111" d="100"/>
        </p:scale>
        <p:origin x="80" y="3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5/5/2022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DC289-C093-4A03-96E3-7FA6F6D9C6F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963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www.electronics-notes.com</a:t>
            </a:r>
            <a:r>
              <a:rPr lang="en-US" dirty="0"/>
              <a:t>/articles/connectivity/wifi-ieee-802-11/802-11g.php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5/5/2022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5/5/2022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5/5/2022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5/5/2022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sarwiki.informatik.hu-berlin.de/Packet_transmission_time_in_802.11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xkcd.com/2199/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.voneicken.com/2018/lp-wifi-esp-comparison/#conclusions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11</a:t>
            </a:r>
            <a:br>
              <a:rPr lang="en-US" dirty="0"/>
            </a:br>
            <a:r>
              <a:rPr lang="en-US" dirty="0" err="1"/>
              <a:t>WiFi</a:t>
            </a:r>
            <a:r>
              <a:rPr lang="en-US" dirty="0"/>
              <a:t> MAC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CS397/497 – Wireless Protocols for IoT</a:t>
            </a:r>
          </a:p>
          <a:p>
            <a:r>
              <a:rPr lang="en-US" dirty="0"/>
              <a:t>Branden Ghena – Spring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4C42E6-A947-1A12-6C97-7FF6FA52CFCC}"/>
              </a:ext>
            </a:extLst>
          </p:cNvPr>
          <p:cNvSpPr txBox="1"/>
          <p:nvPr/>
        </p:nvSpPr>
        <p:spPr>
          <a:xfrm>
            <a:off x="8718997" y="5527563"/>
            <a:ext cx="2861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Materials in collaboration with Pat </a:t>
            </a:r>
            <a:r>
              <a:rPr lang="en-US" dirty="0" err="1"/>
              <a:t>Pannuto</a:t>
            </a:r>
            <a:r>
              <a:rPr lang="en-US" dirty="0"/>
              <a:t> (UCSD)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4CC4-1F63-4266-8087-6B334308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hidden terminal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26FA-8927-4EC9-B031-BA8075BE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devices communicating with Access Point may not be able to hear each other</a:t>
            </a:r>
          </a:p>
          <a:p>
            <a:pPr lvl="1"/>
            <a:r>
              <a:rPr lang="en-US" dirty="0"/>
              <a:t>CSMA fails and Access Point losses both messages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 solution: RTS/CTS (Request/Clear To Send)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33EF6-1FE9-4B06-A57B-6B993029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1C7FC41-88AA-4722-9D30-1DFCB7EB5C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668" y="2551292"/>
            <a:ext cx="4582689" cy="262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630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4CC4-1F63-4266-8087-6B334308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 of RTS/CTS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26FA-8927-4EC9-B031-BA8075BE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packets per data (RTS, CTS, Data, Ack)</a:t>
            </a:r>
          </a:p>
          <a:p>
            <a:pPr lvl="1"/>
            <a:r>
              <a:rPr lang="en-US" dirty="0"/>
              <a:t>Could have just sent data instead of RTS</a:t>
            </a:r>
          </a:p>
          <a:p>
            <a:pPr lvl="1"/>
            <a:endParaRPr lang="en-US" dirty="0"/>
          </a:p>
          <a:p>
            <a:r>
              <a:rPr lang="en-US" dirty="0"/>
              <a:t>Significant portion of traffic are application-layer Acks</a:t>
            </a:r>
          </a:p>
          <a:p>
            <a:pPr lvl="1"/>
            <a:r>
              <a:rPr lang="en-US" dirty="0"/>
              <a:t>Probably better to just have it fail and try again later</a:t>
            </a:r>
          </a:p>
          <a:p>
            <a:pPr lvl="2"/>
            <a:endParaRPr lang="en-US" dirty="0"/>
          </a:p>
          <a:p>
            <a:r>
              <a:rPr lang="en-US" dirty="0"/>
              <a:t>RTS/CTS only used for very large packets in practice</a:t>
            </a:r>
          </a:p>
          <a:p>
            <a:pPr lvl="1"/>
            <a:r>
              <a:rPr lang="en-US" dirty="0"/>
              <a:t>*It’s mentioned still in 802.11n and 802.11ac, so not entirely unused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33EF6-1FE9-4B06-A57B-6B993029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27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4CC4-1F63-4266-8087-6B334308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Backoff</a:t>
            </a:r>
            <a:r>
              <a:rPr lang="en-US" dirty="0"/>
              <a:t> in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26FA-8927-4EC9-B031-BA8075BE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Listen for activity</a:t>
            </a:r>
          </a:p>
          <a:p>
            <a:pPr lvl="1"/>
            <a:r>
              <a:rPr lang="en-US" dirty="0"/>
              <a:t>If free</a:t>
            </a:r>
          </a:p>
          <a:p>
            <a:pPr lvl="2"/>
            <a:r>
              <a:rPr lang="en-US" dirty="0"/>
              <a:t>Wait for Inter Frame Spacing (IFS)</a:t>
            </a:r>
          </a:p>
          <a:p>
            <a:pPr lvl="2"/>
            <a:r>
              <a:rPr lang="en-US" dirty="0"/>
              <a:t>If still free, transmit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If busy</a:t>
            </a:r>
          </a:p>
          <a:p>
            <a:pPr lvl="2"/>
            <a:r>
              <a:rPr lang="en-US" dirty="0"/>
              <a:t>Randomly select a number of </a:t>
            </a:r>
            <a:r>
              <a:rPr lang="en-US" dirty="0" err="1"/>
              <a:t>backoff</a:t>
            </a:r>
            <a:r>
              <a:rPr lang="en-US" dirty="0"/>
              <a:t> </a:t>
            </a:r>
            <a:r>
              <a:rPr lang="en-US" b="1" dirty="0"/>
              <a:t>Slots</a:t>
            </a:r>
          </a:p>
          <a:p>
            <a:pPr lvl="2"/>
            <a:r>
              <a:rPr lang="en-US" dirty="0"/>
              <a:t>Count down slots whenever medium is not busy</a:t>
            </a:r>
          </a:p>
          <a:p>
            <a:pPr lvl="2"/>
            <a:r>
              <a:rPr lang="en-US" dirty="0"/>
              <a:t>If busy when </a:t>
            </a:r>
            <a:r>
              <a:rPr lang="en-US" dirty="0" err="1"/>
              <a:t>backoff</a:t>
            </a:r>
            <a:r>
              <a:rPr lang="en-US" dirty="0"/>
              <a:t> completes:</a:t>
            </a:r>
          </a:p>
          <a:p>
            <a:pPr lvl="3"/>
            <a:r>
              <a:rPr lang="en-US" dirty="0"/>
              <a:t>Increase maximum </a:t>
            </a:r>
            <a:r>
              <a:rPr lang="en-US" dirty="0" err="1"/>
              <a:t>backoff</a:t>
            </a:r>
            <a:r>
              <a:rPr lang="en-US" dirty="0"/>
              <a:t> Slots</a:t>
            </a:r>
          </a:p>
          <a:p>
            <a:pPr lvl="3"/>
            <a:r>
              <a:rPr lang="en-US" dirty="0"/>
              <a:t>Repeat</a:t>
            </a:r>
          </a:p>
          <a:p>
            <a:pPr lvl="3"/>
            <a:endParaRPr lang="en-US" dirty="0"/>
          </a:p>
          <a:p>
            <a:r>
              <a:rPr lang="en-US" dirty="0"/>
              <a:t>Slot time: basic time unit for protocol</a:t>
            </a:r>
          </a:p>
          <a:p>
            <a:pPr lvl="1"/>
            <a:r>
              <a:rPr lang="en-US" dirty="0"/>
              <a:t>Total time of: switch from Rx to Tx, plus processing time, plus propagation delay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33EF6-1FE9-4B06-A57B-6B993029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30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E6B4F-82C5-426E-BD6E-CA0149CA6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Prioritizing packets with varying IFS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7B692-827D-4CE0-9079-68A48AC3B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Tiered Contention Multiple Access (TCMA)</a:t>
            </a:r>
          </a:p>
          <a:p>
            <a:pPr lvl="1"/>
            <a:r>
              <a:rPr lang="en-US" dirty="0"/>
              <a:t>Idea: assign different inter-frame spacing based on traffic class</a:t>
            </a:r>
          </a:p>
          <a:p>
            <a:pPr lvl="1"/>
            <a:r>
              <a:rPr lang="en-US" dirty="0"/>
              <a:t>Inherently prioritizes communication</a:t>
            </a:r>
          </a:p>
          <a:p>
            <a:pPr lvl="1"/>
            <a:endParaRPr lang="en-US" dirty="0"/>
          </a:p>
          <a:p>
            <a:r>
              <a:rPr lang="en-US" dirty="0"/>
              <a:t>Acknowledgements sent with Short IFS (SIFS)</a:t>
            </a:r>
          </a:p>
          <a:p>
            <a:pPr lvl="1"/>
            <a:r>
              <a:rPr lang="en-US" dirty="0"/>
              <a:t>Will always transmit before new data clears CSMA check</a:t>
            </a:r>
          </a:p>
          <a:p>
            <a:r>
              <a:rPr lang="en-US" dirty="0"/>
              <a:t>New data sent with DCF IFS (DIFS)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FB947F-5805-4653-B1F5-C3EBDE6D6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4D74070-417E-4D86-B72C-5F5F9CE9CE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381" y="4584700"/>
            <a:ext cx="675322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0309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64CC4-1F63-4266-8087-6B3343082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</a:t>
            </a:r>
            <a:r>
              <a:rPr lang="en-US" dirty="0" err="1"/>
              <a:t>backoff</a:t>
            </a:r>
            <a:r>
              <a:rPr lang="en-US" dirty="0"/>
              <a:t> together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426FA-8927-4EC9-B031-BA8075BEF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Two variables</a:t>
            </a:r>
          </a:p>
          <a:p>
            <a:pPr lvl="1"/>
            <a:r>
              <a:rPr lang="en-US" dirty="0"/>
              <a:t>Contention Window (CW) – maximum </a:t>
            </a:r>
            <a:r>
              <a:rPr lang="en-US" dirty="0" err="1"/>
              <a:t>backoff</a:t>
            </a:r>
            <a:r>
              <a:rPr lang="en-US" dirty="0"/>
              <a:t> amount</a:t>
            </a:r>
          </a:p>
          <a:p>
            <a:pPr lvl="1"/>
            <a:r>
              <a:rPr lang="en-US" dirty="0" err="1"/>
              <a:t>Backoff</a:t>
            </a:r>
            <a:r>
              <a:rPr lang="en-US" dirty="0"/>
              <a:t> Count (BO) – current remaining </a:t>
            </a:r>
            <a:r>
              <a:rPr lang="en-US" dirty="0" err="1"/>
              <a:t>backoff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When attempting to send, if busy </a:t>
            </a:r>
            <a:r>
              <a:rPr lang="en-US" dirty="0" err="1"/>
              <a:t>Backoff</a:t>
            </a:r>
            <a:r>
              <a:rPr lang="en-US" dirty="0"/>
              <a:t> selected in [0, CW]</a:t>
            </a:r>
          </a:p>
          <a:p>
            <a:pPr lvl="1"/>
            <a:r>
              <a:rPr lang="en-US" dirty="0"/>
              <a:t>Countdown </a:t>
            </a:r>
            <a:r>
              <a:rPr lang="en-US" dirty="0" err="1"/>
              <a:t>Backoff</a:t>
            </a:r>
            <a:r>
              <a:rPr lang="en-US" dirty="0"/>
              <a:t> slots whenever medium is not busy</a:t>
            </a:r>
          </a:p>
          <a:p>
            <a:pPr lvl="1"/>
            <a:r>
              <a:rPr lang="en-US" dirty="0"/>
              <a:t>At 0, attempt to transmit if not busy</a:t>
            </a:r>
          </a:p>
          <a:p>
            <a:pPr lvl="1"/>
            <a:r>
              <a:rPr lang="en-US" dirty="0"/>
              <a:t>If busy, double Window and select </a:t>
            </a:r>
            <a:r>
              <a:rPr lang="en-US" dirty="0" err="1"/>
              <a:t>Backoff</a:t>
            </a:r>
            <a:r>
              <a:rPr lang="en-US" dirty="0"/>
              <a:t> again</a:t>
            </a:r>
          </a:p>
          <a:p>
            <a:pPr lvl="1"/>
            <a:endParaRPr lang="en-US" dirty="0"/>
          </a:p>
          <a:p>
            <a:r>
              <a:rPr lang="en-US" dirty="0"/>
              <a:t>802.11g values:</a:t>
            </a:r>
          </a:p>
          <a:p>
            <a:pPr lvl="1"/>
            <a:r>
              <a:rPr lang="en-US" dirty="0"/>
              <a:t>Slot time= 20 us, </a:t>
            </a:r>
            <a:r>
              <a:rPr lang="en-US" dirty="0" err="1"/>
              <a:t>CWmin</a:t>
            </a:r>
            <a:r>
              <a:rPr lang="en-US" dirty="0"/>
              <a:t>= 15 slots (300 us), </a:t>
            </a:r>
            <a:r>
              <a:rPr lang="en-US" dirty="0" err="1"/>
              <a:t>CWmax</a:t>
            </a:r>
            <a:r>
              <a:rPr lang="en-US" dirty="0"/>
              <a:t>= 1023 slots (20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SIFS= 10 us, DIFS= 50 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233EF6-1FE9-4B06-A57B-6B993029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54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and B want to send and see the medium is busy</a:t>
            </a:r>
          </a:p>
          <a:p>
            <a:pPr lvl="1"/>
            <a:r>
              <a:rPr lang="en-US" dirty="0"/>
              <a:t>Followed by an Acknowledgement after SIFS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15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6030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chooses a random </a:t>
            </a:r>
            <a:r>
              <a:rPr lang="en-US" dirty="0" err="1"/>
              <a:t>backoff</a:t>
            </a:r>
            <a:r>
              <a:rPr lang="en-US" dirty="0"/>
              <a:t> [0, CW] (we’ll say CW is 32)</a:t>
            </a:r>
          </a:p>
          <a:p>
            <a:pPr lvl="1"/>
            <a:r>
              <a:rPr lang="en-US" dirty="0"/>
              <a:t>Start counting down </a:t>
            </a:r>
            <a:r>
              <a:rPr lang="en-US" dirty="0" err="1"/>
              <a:t>backoff</a:t>
            </a:r>
            <a:r>
              <a:rPr lang="en-US" dirty="0"/>
              <a:t> slots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1FC8B4-A5A1-4347-820B-6EFB800828C9}"/>
              </a:ext>
            </a:extLst>
          </p:cNvPr>
          <p:cNvSpPr txBox="1"/>
          <p:nvPr/>
        </p:nvSpPr>
        <p:spPr>
          <a:xfrm>
            <a:off x="4076699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6CCBA3-E726-4DED-94A1-8B5121C82E4E}"/>
              </a:ext>
            </a:extLst>
          </p:cNvPr>
          <p:cNvSpPr txBox="1"/>
          <p:nvPr/>
        </p:nvSpPr>
        <p:spPr>
          <a:xfrm>
            <a:off x="4104105" y="5152024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8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D57195-601D-49B1-AEC9-206E580D3DB8}"/>
              </a:ext>
            </a:extLst>
          </p:cNvPr>
          <p:cNvCxnSpPr>
            <a:cxnSpLocks/>
          </p:cNvCxnSpPr>
          <p:nvPr/>
        </p:nvCxnSpPr>
        <p:spPr>
          <a:xfrm>
            <a:off x="43500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0BC2995-7607-4EA7-80B6-4A5F4B3E330C}"/>
              </a:ext>
            </a:extLst>
          </p:cNvPr>
          <p:cNvCxnSpPr>
            <a:cxnSpLocks/>
          </p:cNvCxnSpPr>
          <p:nvPr/>
        </p:nvCxnSpPr>
        <p:spPr>
          <a:xfrm>
            <a:off x="45786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642531-BA97-4EF1-A407-96EFF726C37E}"/>
              </a:ext>
            </a:extLst>
          </p:cNvPr>
          <p:cNvCxnSpPr>
            <a:cxnSpLocks/>
          </p:cNvCxnSpPr>
          <p:nvPr/>
        </p:nvCxnSpPr>
        <p:spPr>
          <a:xfrm>
            <a:off x="4807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1AC00A-18CE-4E80-B699-E9DEC7DF7EF8}"/>
              </a:ext>
            </a:extLst>
          </p:cNvPr>
          <p:cNvCxnSpPr>
            <a:cxnSpLocks/>
          </p:cNvCxnSpPr>
          <p:nvPr/>
        </p:nvCxnSpPr>
        <p:spPr>
          <a:xfrm>
            <a:off x="5061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447365-B2E7-4E11-97C4-143F0BA1FBEB}"/>
              </a:ext>
            </a:extLst>
          </p:cNvPr>
          <p:cNvCxnSpPr>
            <a:cxnSpLocks/>
          </p:cNvCxnSpPr>
          <p:nvPr/>
        </p:nvCxnSpPr>
        <p:spPr>
          <a:xfrm>
            <a:off x="43440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96F3236-A18E-4D5F-88E0-757D74B1DF9C}"/>
              </a:ext>
            </a:extLst>
          </p:cNvPr>
          <p:cNvCxnSpPr>
            <a:cxnSpLocks/>
          </p:cNvCxnSpPr>
          <p:nvPr/>
        </p:nvCxnSpPr>
        <p:spPr>
          <a:xfrm>
            <a:off x="45726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3FEFA-20D8-4292-84D4-0D1028A9CE58}"/>
              </a:ext>
            </a:extLst>
          </p:cNvPr>
          <p:cNvCxnSpPr>
            <a:cxnSpLocks/>
          </p:cNvCxnSpPr>
          <p:nvPr/>
        </p:nvCxnSpPr>
        <p:spPr>
          <a:xfrm>
            <a:off x="4801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B05DD1-3474-44BA-93DF-B0CBB627F593}"/>
              </a:ext>
            </a:extLst>
          </p:cNvPr>
          <p:cNvCxnSpPr>
            <a:cxnSpLocks/>
          </p:cNvCxnSpPr>
          <p:nvPr/>
        </p:nvCxnSpPr>
        <p:spPr>
          <a:xfrm>
            <a:off x="5055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29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wants to send, waits DIFS, and can send immediately</a:t>
            </a:r>
          </a:p>
          <a:p>
            <a:pPr lvl="1"/>
            <a:r>
              <a:rPr lang="en-US" dirty="0"/>
              <a:t>No other traffic is going on</a:t>
            </a:r>
          </a:p>
          <a:p>
            <a:pPr lvl="1"/>
            <a:r>
              <a:rPr lang="en-US" dirty="0"/>
              <a:t>A and B pause </a:t>
            </a:r>
            <a:r>
              <a:rPr lang="en-US" dirty="0" err="1"/>
              <a:t>backoff</a:t>
            </a:r>
            <a:r>
              <a:rPr lang="en-US" dirty="0"/>
              <a:t> for packet duration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1FC8B4-A5A1-4347-820B-6EFB800828C9}"/>
              </a:ext>
            </a:extLst>
          </p:cNvPr>
          <p:cNvSpPr txBox="1"/>
          <p:nvPr/>
        </p:nvSpPr>
        <p:spPr>
          <a:xfrm>
            <a:off x="4076699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6CCBA3-E726-4DED-94A1-8B5121C82E4E}"/>
              </a:ext>
            </a:extLst>
          </p:cNvPr>
          <p:cNvSpPr txBox="1"/>
          <p:nvPr/>
        </p:nvSpPr>
        <p:spPr>
          <a:xfrm>
            <a:off x="4104105" y="5152024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8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D57195-601D-49B1-AEC9-206E580D3DB8}"/>
              </a:ext>
            </a:extLst>
          </p:cNvPr>
          <p:cNvCxnSpPr>
            <a:cxnSpLocks/>
          </p:cNvCxnSpPr>
          <p:nvPr/>
        </p:nvCxnSpPr>
        <p:spPr>
          <a:xfrm>
            <a:off x="43500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0BC2995-7607-4EA7-80B6-4A5F4B3E330C}"/>
              </a:ext>
            </a:extLst>
          </p:cNvPr>
          <p:cNvCxnSpPr>
            <a:cxnSpLocks/>
          </p:cNvCxnSpPr>
          <p:nvPr/>
        </p:nvCxnSpPr>
        <p:spPr>
          <a:xfrm>
            <a:off x="45786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642531-BA97-4EF1-A407-96EFF726C37E}"/>
              </a:ext>
            </a:extLst>
          </p:cNvPr>
          <p:cNvCxnSpPr>
            <a:cxnSpLocks/>
          </p:cNvCxnSpPr>
          <p:nvPr/>
        </p:nvCxnSpPr>
        <p:spPr>
          <a:xfrm>
            <a:off x="4807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1AC00A-18CE-4E80-B699-E9DEC7DF7EF8}"/>
              </a:ext>
            </a:extLst>
          </p:cNvPr>
          <p:cNvCxnSpPr>
            <a:cxnSpLocks/>
          </p:cNvCxnSpPr>
          <p:nvPr/>
        </p:nvCxnSpPr>
        <p:spPr>
          <a:xfrm>
            <a:off x="5061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447365-B2E7-4E11-97C4-143F0BA1FBEB}"/>
              </a:ext>
            </a:extLst>
          </p:cNvPr>
          <p:cNvCxnSpPr>
            <a:cxnSpLocks/>
          </p:cNvCxnSpPr>
          <p:nvPr/>
        </p:nvCxnSpPr>
        <p:spPr>
          <a:xfrm>
            <a:off x="43440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96F3236-A18E-4D5F-88E0-757D74B1DF9C}"/>
              </a:ext>
            </a:extLst>
          </p:cNvPr>
          <p:cNvCxnSpPr>
            <a:cxnSpLocks/>
          </p:cNvCxnSpPr>
          <p:nvPr/>
        </p:nvCxnSpPr>
        <p:spPr>
          <a:xfrm>
            <a:off x="45726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3FEFA-20D8-4292-84D4-0D1028A9CE58}"/>
              </a:ext>
            </a:extLst>
          </p:cNvPr>
          <p:cNvCxnSpPr>
            <a:cxnSpLocks/>
          </p:cNvCxnSpPr>
          <p:nvPr/>
        </p:nvCxnSpPr>
        <p:spPr>
          <a:xfrm>
            <a:off x="4801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B05DD1-3474-44BA-93DF-B0CBB627F593}"/>
              </a:ext>
            </a:extLst>
          </p:cNvPr>
          <p:cNvCxnSpPr>
            <a:cxnSpLocks/>
          </p:cNvCxnSpPr>
          <p:nvPr/>
        </p:nvCxnSpPr>
        <p:spPr>
          <a:xfrm>
            <a:off x="5055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2A798AB-E2EE-417B-9392-3F4B341E3DAD}"/>
              </a:ext>
            </a:extLst>
          </p:cNvPr>
          <p:cNvSpPr txBox="1"/>
          <p:nvPr/>
        </p:nvSpPr>
        <p:spPr>
          <a:xfrm>
            <a:off x="4193006" y="6178718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C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4A46E50-3F67-4330-9848-0DCB05620DC6}"/>
              </a:ext>
            </a:extLst>
          </p:cNvPr>
          <p:cNvCxnSpPr>
            <a:cxnSpLocks/>
          </p:cNvCxnSpPr>
          <p:nvPr/>
        </p:nvCxnSpPr>
        <p:spPr>
          <a:xfrm flipV="1">
            <a:off x="4586705" y="5700269"/>
            <a:ext cx="0" cy="41912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CD453BD-2F52-4A1E-AD48-9351158A72C4}"/>
              </a:ext>
            </a:extLst>
          </p:cNvPr>
          <p:cNvCxnSpPr>
            <a:cxnSpLocks/>
          </p:cNvCxnSpPr>
          <p:nvPr/>
        </p:nvCxnSpPr>
        <p:spPr>
          <a:xfrm flipH="1">
            <a:off x="4616115" y="2894111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7EF3502-2D6A-4103-8714-D8ECECB4024A}"/>
              </a:ext>
            </a:extLst>
          </p:cNvPr>
          <p:cNvCxnSpPr>
            <a:cxnSpLocks/>
          </p:cNvCxnSpPr>
          <p:nvPr/>
        </p:nvCxnSpPr>
        <p:spPr>
          <a:xfrm>
            <a:off x="5183594" y="2894111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19C928-F5D5-44C8-B1BF-B2669B5900B5}"/>
              </a:ext>
            </a:extLst>
          </p:cNvPr>
          <p:cNvSpPr txBox="1"/>
          <p:nvPr/>
        </p:nvSpPr>
        <p:spPr>
          <a:xfrm>
            <a:off x="4620784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19F195-552A-41DF-B726-80DFAA579BBF}"/>
              </a:ext>
            </a:extLst>
          </p:cNvPr>
          <p:cNvSpPr/>
          <p:nvPr/>
        </p:nvSpPr>
        <p:spPr>
          <a:xfrm flipV="1">
            <a:off x="5204989" y="2894111"/>
            <a:ext cx="1231900" cy="3316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B02D21-C28F-426E-93E5-06AE475D771F}"/>
              </a:ext>
            </a:extLst>
          </p:cNvPr>
          <p:cNvSpPr txBox="1"/>
          <p:nvPr/>
        </p:nvSpPr>
        <p:spPr>
          <a:xfrm>
            <a:off x="5204989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 Traffic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71E4B4-C705-4524-8690-8FB793AC26EC}"/>
              </a:ext>
            </a:extLst>
          </p:cNvPr>
          <p:cNvCxnSpPr>
            <a:cxnSpLocks/>
          </p:cNvCxnSpPr>
          <p:nvPr/>
        </p:nvCxnSpPr>
        <p:spPr>
          <a:xfrm flipH="1">
            <a:off x="4591724" y="5484049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C1809CB-30FC-40DB-BDF6-FDE273E08006}"/>
              </a:ext>
            </a:extLst>
          </p:cNvPr>
          <p:cNvCxnSpPr>
            <a:cxnSpLocks/>
          </p:cNvCxnSpPr>
          <p:nvPr/>
        </p:nvCxnSpPr>
        <p:spPr>
          <a:xfrm>
            <a:off x="5159203" y="5484049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41671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and B used NAV to pause </a:t>
            </a:r>
            <a:r>
              <a:rPr lang="en-US" dirty="0" err="1"/>
              <a:t>backoff</a:t>
            </a:r>
            <a:r>
              <a:rPr lang="en-US" dirty="0"/>
              <a:t> for entire traffic plus ACK</a:t>
            </a:r>
          </a:p>
          <a:p>
            <a:pPr lvl="1"/>
            <a:r>
              <a:rPr lang="en-US" dirty="0"/>
              <a:t>After DIFS, resume </a:t>
            </a:r>
            <a:r>
              <a:rPr lang="en-US" dirty="0" err="1"/>
              <a:t>backoff</a:t>
            </a:r>
            <a:r>
              <a:rPr lang="en-US" dirty="0"/>
              <a:t> count from its previous value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1FC8B4-A5A1-4347-820B-6EFB800828C9}"/>
              </a:ext>
            </a:extLst>
          </p:cNvPr>
          <p:cNvSpPr txBox="1"/>
          <p:nvPr/>
        </p:nvSpPr>
        <p:spPr>
          <a:xfrm>
            <a:off x="4076699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6CCBA3-E726-4DED-94A1-8B5121C82E4E}"/>
              </a:ext>
            </a:extLst>
          </p:cNvPr>
          <p:cNvSpPr txBox="1"/>
          <p:nvPr/>
        </p:nvSpPr>
        <p:spPr>
          <a:xfrm>
            <a:off x="4104105" y="5152024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8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D57195-601D-49B1-AEC9-206E580D3DB8}"/>
              </a:ext>
            </a:extLst>
          </p:cNvPr>
          <p:cNvCxnSpPr>
            <a:cxnSpLocks/>
          </p:cNvCxnSpPr>
          <p:nvPr/>
        </p:nvCxnSpPr>
        <p:spPr>
          <a:xfrm>
            <a:off x="43500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0BC2995-7607-4EA7-80B6-4A5F4B3E330C}"/>
              </a:ext>
            </a:extLst>
          </p:cNvPr>
          <p:cNvCxnSpPr>
            <a:cxnSpLocks/>
          </p:cNvCxnSpPr>
          <p:nvPr/>
        </p:nvCxnSpPr>
        <p:spPr>
          <a:xfrm>
            <a:off x="45786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642531-BA97-4EF1-A407-96EFF726C37E}"/>
              </a:ext>
            </a:extLst>
          </p:cNvPr>
          <p:cNvCxnSpPr>
            <a:cxnSpLocks/>
          </p:cNvCxnSpPr>
          <p:nvPr/>
        </p:nvCxnSpPr>
        <p:spPr>
          <a:xfrm>
            <a:off x="4807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1AC00A-18CE-4E80-B699-E9DEC7DF7EF8}"/>
              </a:ext>
            </a:extLst>
          </p:cNvPr>
          <p:cNvCxnSpPr>
            <a:cxnSpLocks/>
          </p:cNvCxnSpPr>
          <p:nvPr/>
        </p:nvCxnSpPr>
        <p:spPr>
          <a:xfrm>
            <a:off x="5061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447365-B2E7-4E11-97C4-143F0BA1FBEB}"/>
              </a:ext>
            </a:extLst>
          </p:cNvPr>
          <p:cNvCxnSpPr>
            <a:cxnSpLocks/>
          </p:cNvCxnSpPr>
          <p:nvPr/>
        </p:nvCxnSpPr>
        <p:spPr>
          <a:xfrm>
            <a:off x="43440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96F3236-A18E-4D5F-88E0-757D74B1DF9C}"/>
              </a:ext>
            </a:extLst>
          </p:cNvPr>
          <p:cNvCxnSpPr>
            <a:cxnSpLocks/>
          </p:cNvCxnSpPr>
          <p:nvPr/>
        </p:nvCxnSpPr>
        <p:spPr>
          <a:xfrm>
            <a:off x="45726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3FEFA-20D8-4292-84D4-0D1028A9CE58}"/>
              </a:ext>
            </a:extLst>
          </p:cNvPr>
          <p:cNvCxnSpPr>
            <a:cxnSpLocks/>
          </p:cNvCxnSpPr>
          <p:nvPr/>
        </p:nvCxnSpPr>
        <p:spPr>
          <a:xfrm>
            <a:off x="4801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B05DD1-3474-44BA-93DF-B0CBB627F593}"/>
              </a:ext>
            </a:extLst>
          </p:cNvPr>
          <p:cNvCxnSpPr>
            <a:cxnSpLocks/>
          </p:cNvCxnSpPr>
          <p:nvPr/>
        </p:nvCxnSpPr>
        <p:spPr>
          <a:xfrm>
            <a:off x="5055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2A798AB-E2EE-417B-9392-3F4B341E3DAD}"/>
              </a:ext>
            </a:extLst>
          </p:cNvPr>
          <p:cNvSpPr txBox="1"/>
          <p:nvPr/>
        </p:nvSpPr>
        <p:spPr>
          <a:xfrm>
            <a:off x="4193006" y="6178718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C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4A46E50-3F67-4330-9848-0DCB05620DC6}"/>
              </a:ext>
            </a:extLst>
          </p:cNvPr>
          <p:cNvCxnSpPr>
            <a:cxnSpLocks/>
          </p:cNvCxnSpPr>
          <p:nvPr/>
        </p:nvCxnSpPr>
        <p:spPr>
          <a:xfrm flipV="1">
            <a:off x="4586705" y="5700269"/>
            <a:ext cx="0" cy="41912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CD453BD-2F52-4A1E-AD48-9351158A72C4}"/>
              </a:ext>
            </a:extLst>
          </p:cNvPr>
          <p:cNvCxnSpPr>
            <a:cxnSpLocks/>
          </p:cNvCxnSpPr>
          <p:nvPr/>
        </p:nvCxnSpPr>
        <p:spPr>
          <a:xfrm flipH="1">
            <a:off x="4616115" y="2894111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7EF3502-2D6A-4103-8714-D8ECECB4024A}"/>
              </a:ext>
            </a:extLst>
          </p:cNvPr>
          <p:cNvCxnSpPr>
            <a:cxnSpLocks/>
          </p:cNvCxnSpPr>
          <p:nvPr/>
        </p:nvCxnSpPr>
        <p:spPr>
          <a:xfrm>
            <a:off x="5183594" y="2894111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19C928-F5D5-44C8-B1BF-B2669B5900B5}"/>
              </a:ext>
            </a:extLst>
          </p:cNvPr>
          <p:cNvSpPr txBox="1"/>
          <p:nvPr/>
        </p:nvSpPr>
        <p:spPr>
          <a:xfrm>
            <a:off x="4620784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19F195-552A-41DF-B726-80DFAA579BBF}"/>
              </a:ext>
            </a:extLst>
          </p:cNvPr>
          <p:cNvSpPr/>
          <p:nvPr/>
        </p:nvSpPr>
        <p:spPr>
          <a:xfrm flipV="1">
            <a:off x="5204989" y="2894111"/>
            <a:ext cx="1231900" cy="3316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B02D21-C28F-426E-93E5-06AE475D771F}"/>
              </a:ext>
            </a:extLst>
          </p:cNvPr>
          <p:cNvSpPr txBox="1"/>
          <p:nvPr/>
        </p:nvSpPr>
        <p:spPr>
          <a:xfrm>
            <a:off x="5204989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 Traffic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71E4B4-C705-4524-8690-8FB793AC26EC}"/>
              </a:ext>
            </a:extLst>
          </p:cNvPr>
          <p:cNvCxnSpPr>
            <a:cxnSpLocks/>
          </p:cNvCxnSpPr>
          <p:nvPr/>
        </p:nvCxnSpPr>
        <p:spPr>
          <a:xfrm flipH="1">
            <a:off x="4591724" y="5484049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C1809CB-30FC-40DB-BDF6-FDE273E08006}"/>
              </a:ext>
            </a:extLst>
          </p:cNvPr>
          <p:cNvCxnSpPr>
            <a:cxnSpLocks/>
          </p:cNvCxnSpPr>
          <p:nvPr/>
        </p:nvCxnSpPr>
        <p:spPr>
          <a:xfrm>
            <a:off x="5159203" y="5484049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18D0B56-C2B0-49F7-8488-FDA64F25DC6E}"/>
              </a:ext>
            </a:extLst>
          </p:cNvPr>
          <p:cNvSpPr txBox="1"/>
          <p:nvPr/>
        </p:nvSpPr>
        <p:spPr>
          <a:xfrm>
            <a:off x="7808173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D4D7EB2-5D2D-4F57-B103-EC653B7180BB}"/>
              </a:ext>
            </a:extLst>
          </p:cNvPr>
          <p:cNvSpPr txBox="1"/>
          <p:nvPr/>
        </p:nvSpPr>
        <p:spPr>
          <a:xfrm>
            <a:off x="7814908" y="5152023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4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D31250D-FB1D-4EF6-9F22-44EB3E7AA52D}"/>
              </a:ext>
            </a:extLst>
          </p:cNvPr>
          <p:cNvSpPr/>
          <p:nvPr/>
        </p:nvSpPr>
        <p:spPr>
          <a:xfrm flipV="1">
            <a:off x="6832610" y="2894110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B877EB5-27B5-457A-B3AF-DA380E95D356}"/>
              </a:ext>
            </a:extLst>
          </p:cNvPr>
          <p:cNvCxnSpPr>
            <a:cxnSpLocks/>
          </p:cNvCxnSpPr>
          <p:nvPr/>
        </p:nvCxnSpPr>
        <p:spPr>
          <a:xfrm>
            <a:off x="6426210" y="2894110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3857F74-F67A-4E1B-9637-4A26539F820B}"/>
              </a:ext>
            </a:extLst>
          </p:cNvPr>
          <p:cNvCxnSpPr>
            <a:cxnSpLocks/>
          </p:cNvCxnSpPr>
          <p:nvPr/>
        </p:nvCxnSpPr>
        <p:spPr>
          <a:xfrm>
            <a:off x="6832610" y="2894110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907F617-F1EC-4CCE-AA34-DADA89DB70EB}"/>
              </a:ext>
            </a:extLst>
          </p:cNvPr>
          <p:cNvSpPr txBox="1"/>
          <p:nvPr/>
        </p:nvSpPr>
        <p:spPr>
          <a:xfrm>
            <a:off x="6350020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0C56D44-8B23-4362-A2C5-CE863A29DC4D}"/>
              </a:ext>
            </a:extLst>
          </p:cNvPr>
          <p:cNvCxnSpPr>
            <a:cxnSpLocks/>
          </p:cNvCxnSpPr>
          <p:nvPr/>
        </p:nvCxnSpPr>
        <p:spPr>
          <a:xfrm flipH="1">
            <a:off x="7188211" y="2894110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E16F40E-8993-41E9-BAD6-17397A94FBF3}"/>
              </a:ext>
            </a:extLst>
          </p:cNvPr>
          <p:cNvCxnSpPr>
            <a:cxnSpLocks/>
          </p:cNvCxnSpPr>
          <p:nvPr/>
        </p:nvCxnSpPr>
        <p:spPr>
          <a:xfrm>
            <a:off x="7774415" y="2894110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26C51BF-EFD2-4950-AD51-4816B2FCCE89}"/>
              </a:ext>
            </a:extLst>
          </p:cNvPr>
          <p:cNvSpPr txBox="1"/>
          <p:nvPr/>
        </p:nvSpPr>
        <p:spPr>
          <a:xfrm>
            <a:off x="6784120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9691C9A-1D6D-4FF5-A6D4-B260230A610F}"/>
              </a:ext>
            </a:extLst>
          </p:cNvPr>
          <p:cNvSpPr txBox="1"/>
          <p:nvPr/>
        </p:nvSpPr>
        <p:spPr>
          <a:xfrm>
            <a:off x="7224305" y="3210120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182358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743C12C-A966-4B07-B04A-BEE170F88023}"/>
              </a:ext>
            </a:extLst>
          </p:cNvPr>
          <p:cNvSpPr/>
          <p:nvPr/>
        </p:nvSpPr>
        <p:spPr>
          <a:xfrm flipV="1">
            <a:off x="1473200" y="2894112"/>
            <a:ext cx="12319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97D188-64D0-4715-869A-161D4A1DB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backoff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91B97-3228-44C7-A3D7-54EEE4B45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 reaches zero </a:t>
            </a:r>
            <a:r>
              <a:rPr lang="en-US" dirty="0" err="1"/>
              <a:t>backoff</a:t>
            </a:r>
            <a:r>
              <a:rPr lang="en-US" dirty="0"/>
              <a:t>, finds channel empty, transmits</a:t>
            </a:r>
          </a:p>
          <a:p>
            <a:pPr lvl="1"/>
            <a:r>
              <a:rPr lang="en-US" dirty="0"/>
              <a:t>A pauses its </a:t>
            </a:r>
            <a:r>
              <a:rPr lang="en-US" dirty="0" err="1"/>
              <a:t>backoff</a:t>
            </a:r>
            <a:r>
              <a:rPr lang="en-US" dirty="0"/>
              <a:t> again for duration plus ACK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0A57F4-06D2-457D-A915-DD7692AC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3EB10BB-01EE-4328-971C-E0D0026F44B9}"/>
              </a:ext>
            </a:extLst>
          </p:cNvPr>
          <p:cNvCxnSpPr/>
          <p:nvPr/>
        </p:nvCxnSpPr>
        <p:spPr>
          <a:xfrm>
            <a:off x="1473200" y="3962400"/>
            <a:ext cx="8813800" cy="0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DE9FFE1-D0FE-42BE-9343-7F0AA43EF955}"/>
              </a:ext>
            </a:extLst>
          </p:cNvPr>
          <p:cNvCxnSpPr/>
          <p:nvPr/>
        </p:nvCxnSpPr>
        <p:spPr>
          <a:xfrm>
            <a:off x="1473200" y="5092700"/>
            <a:ext cx="8813800" cy="0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4B97F9-162D-44A8-91F1-48CFF948AB48}"/>
              </a:ext>
            </a:extLst>
          </p:cNvPr>
          <p:cNvCxnSpPr/>
          <p:nvPr/>
        </p:nvCxnSpPr>
        <p:spPr>
          <a:xfrm>
            <a:off x="1473200" y="6146800"/>
            <a:ext cx="8813800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F9429DB-144A-412F-97F0-3AB79B133E58}"/>
              </a:ext>
            </a:extLst>
          </p:cNvPr>
          <p:cNvSpPr txBox="1"/>
          <p:nvPr/>
        </p:nvSpPr>
        <p:spPr>
          <a:xfrm>
            <a:off x="1511301" y="4021723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A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7353FB7-DF99-4BA9-9252-42B870084A6F}"/>
              </a:ext>
            </a:extLst>
          </p:cNvPr>
          <p:cNvCxnSpPr>
            <a:cxnSpLocks/>
          </p:cNvCxnSpPr>
          <p:nvPr/>
        </p:nvCxnSpPr>
        <p:spPr>
          <a:xfrm flipV="1">
            <a:off x="1905000" y="3543274"/>
            <a:ext cx="0" cy="419126"/>
          </a:xfrm>
          <a:prstGeom prst="straightConnector1">
            <a:avLst/>
          </a:prstGeom>
          <a:ln w="571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BDD151CB-E98B-4D8D-BA41-8C44CCDCDB74}"/>
              </a:ext>
            </a:extLst>
          </p:cNvPr>
          <p:cNvSpPr txBox="1"/>
          <p:nvPr/>
        </p:nvSpPr>
        <p:spPr>
          <a:xfrm>
            <a:off x="1016001" y="3819952"/>
            <a:ext cx="3556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BB9661-99EA-4ECC-823A-42D10564CFD4}"/>
              </a:ext>
            </a:extLst>
          </p:cNvPr>
          <p:cNvSpPr txBox="1"/>
          <p:nvPr/>
        </p:nvSpPr>
        <p:spPr>
          <a:xfrm>
            <a:off x="1016001" y="4923423"/>
            <a:ext cx="355600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7FE0C0F-08A6-4C74-AD49-7056C97418EF}"/>
              </a:ext>
            </a:extLst>
          </p:cNvPr>
          <p:cNvSpPr txBox="1"/>
          <p:nvPr/>
        </p:nvSpPr>
        <p:spPr>
          <a:xfrm>
            <a:off x="1016001" y="5977523"/>
            <a:ext cx="355600" cy="338554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C52C249-F369-4AEE-8746-99F864E95220}"/>
              </a:ext>
            </a:extLst>
          </p:cNvPr>
          <p:cNvSpPr txBox="1"/>
          <p:nvPr/>
        </p:nvSpPr>
        <p:spPr>
          <a:xfrm>
            <a:off x="1473200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Other Traffic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83DA92-1259-4B7A-8275-8D345041A2D8}"/>
              </a:ext>
            </a:extLst>
          </p:cNvPr>
          <p:cNvSpPr/>
          <p:nvPr/>
        </p:nvSpPr>
        <p:spPr>
          <a:xfrm flipV="1">
            <a:off x="3111500" y="2894111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DF7804E-687D-4823-B782-27F54F28952B}"/>
              </a:ext>
            </a:extLst>
          </p:cNvPr>
          <p:cNvCxnSpPr>
            <a:cxnSpLocks/>
          </p:cNvCxnSpPr>
          <p:nvPr/>
        </p:nvCxnSpPr>
        <p:spPr>
          <a:xfrm>
            <a:off x="27051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69810B7-EDED-4AEC-9B9D-9E2C887ADF48}"/>
              </a:ext>
            </a:extLst>
          </p:cNvPr>
          <p:cNvCxnSpPr>
            <a:cxnSpLocks/>
          </p:cNvCxnSpPr>
          <p:nvPr/>
        </p:nvCxnSpPr>
        <p:spPr>
          <a:xfrm>
            <a:off x="3111500" y="2894111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3411D95F-142C-4839-BB0D-D3715ADDA6DF}"/>
              </a:ext>
            </a:extLst>
          </p:cNvPr>
          <p:cNvSpPr txBox="1"/>
          <p:nvPr/>
        </p:nvSpPr>
        <p:spPr>
          <a:xfrm>
            <a:off x="3088105" y="2555557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9484B0E-74B3-48CA-AC23-2B643E25855A}"/>
              </a:ext>
            </a:extLst>
          </p:cNvPr>
          <p:cNvSpPr txBox="1"/>
          <p:nvPr/>
        </p:nvSpPr>
        <p:spPr>
          <a:xfrm>
            <a:off x="2628910" y="3210122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880AB44-D5F4-48D9-99A0-8BD2F8525DA5}"/>
              </a:ext>
            </a:extLst>
          </p:cNvPr>
          <p:cNvCxnSpPr>
            <a:cxnSpLocks/>
          </p:cNvCxnSpPr>
          <p:nvPr/>
        </p:nvCxnSpPr>
        <p:spPr>
          <a:xfrm flipH="1">
            <a:off x="3467101" y="2894111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84F7ACD-E67E-4F54-915D-96152DD3A368}"/>
              </a:ext>
            </a:extLst>
          </p:cNvPr>
          <p:cNvCxnSpPr>
            <a:cxnSpLocks/>
          </p:cNvCxnSpPr>
          <p:nvPr/>
        </p:nvCxnSpPr>
        <p:spPr>
          <a:xfrm>
            <a:off x="4053305" y="2894111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B07E592D-6473-4AE6-8111-8014B15C33A4}"/>
              </a:ext>
            </a:extLst>
          </p:cNvPr>
          <p:cNvSpPr txBox="1"/>
          <p:nvPr/>
        </p:nvSpPr>
        <p:spPr>
          <a:xfrm>
            <a:off x="3490495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468EF76-AD9A-4FE2-910B-1A2DCDF9D061}"/>
              </a:ext>
            </a:extLst>
          </p:cNvPr>
          <p:cNvSpPr txBox="1"/>
          <p:nvPr/>
        </p:nvSpPr>
        <p:spPr>
          <a:xfrm>
            <a:off x="1739900" y="5125589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B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15FE2BE-BEFF-4729-90D9-DCB18CD670E5}"/>
              </a:ext>
            </a:extLst>
          </p:cNvPr>
          <p:cNvCxnSpPr>
            <a:cxnSpLocks/>
          </p:cNvCxnSpPr>
          <p:nvPr/>
        </p:nvCxnSpPr>
        <p:spPr>
          <a:xfrm flipV="1">
            <a:off x="2133599" y="4647140"/>
            <a:ext cx="0" cy="419126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91FC8B4-A5A1-4347-820B-6EFB800828C9}"/>
              </a:ext>
            </a:extLst>
          </p:cNvPr>
          <p:cNvSpPr txBox="1"/>
          <p:nvPr/>
        </p:nvSpPr>
        <p:spPr>
          <a:xfrm>
            <a:off x="4076699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46CCBA3-E726-4DED-94A1-8B5121C82E4E}"/>
              </a:ext>
            </a:extLst>
          </p:cNvPr>
          <p:cNvSpPr txBox="1"/>
          <p:nvPr/>
        </p:nvSpPr>
        <p:spPr>
          <a:xfrm>
            <a:off x="4104105" y="5152024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8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0D57195-601D-49B1-AEC9-206E580D3DB8}"/>
              </a:ext>
            </a:extLst>
          </p:cNvPr>
          <p:cNvCxnSpPr>
            <a:cxnSpLocks/>
          </p:cNvCxnSpPr>
          <p:nvPr/>
        </p:nvCxnSpPr>
        <p:spPr>
          <a:xfrm>
            <a:off x="43500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0BC2995-7607-4EA7-80B6-4A5F4B3E330C}"/>
              </a:ext>
            </a:extLst>
          </p:cNvPr>
          <p:cNvCxnSpPr>
            <a:cxnSpLocks/>
          </p:cNvCxnSpPr>
          <p:nvPr/>
        </p:nvCxnSpPr>
        <p:spPr>
          <a:xfrm>
            <a:off x="45786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E642531-BA97-4EF1-A407-96EFF726C37E}"/>
              </a:ext>
            </a:extLst>
          </p:cNvPr>
          <p:cNvCxnSpPr>
            <a:cxnSpLocks/>
          </p:cNvCxnSpPr>
          <p:nvPr/>
        </p:nvCxnSpPr>
        <p:spPr>
          <a:xfrm>
            <a:off x="4807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491AC00A-18CE-4E80-B699-E9DEC7DF7EF8}"/>
              </a:ext>
            </a:extLst>
          </p:cNvPr>
          <p:cNvCxnSpPr>
            <a:cxnSpLocks/>
          </p:cNvCxnSpPr>
          <p:nvPr/>
        </p:nvCxnSpPr>
        <p:spPr>
          <a:xfrm>
            <a:off x="5061255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447365-B2E7-4E11-97C4-143F0BA1FBEB}"/>
              </a:ext>
            </a:extLst>
          </p:cNvPr>
          <p:cNvCxnSpPr>
            <a:cxnSpLocks/>
          </p:cNvCxnSpPr>
          <p:nvPr/>
        </p:nvCxnSpPr>
        <p:spPr>
          <a:xfrm>
            <a:off x="43440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A96F3236-A18E-4D5F-88E0-757D74B1DF9C}"/>
              </a:ext>
            </a:extLst>
          </p:cNvPr>
          <p:cNvCxnSpPr>
            <a:cxnSpLocks/>
          </p:cNvCxnSpPr>
          <p:nvPr/>
        </p:nvCxnSpPr>
        <p:spPr>
          <a:xfrm>
            <a:off x="45726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6A3FEFA-20D8-4292-84D4-0D1028A9CE58}"/>
              </a:ext>
            </a:extLst>
          </p:cNvPr>
          <p:cNvCxnSpPr>
            <a:cxnSpLocks/>
          </p:cNvCxnSpPr>
          <p:nvPr/>
        </p:nvCxnSpPr>
        <p:spPr>
          <a:xfrm>
            <a:off x="4801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3B05DD1-3474-44BA-93DF-B0CBB627F593}"/>
              </a:ext>
            </a:extLst>
          </p:cNvPr>
          <p:cNvCxnSpPr>
            <a:cxnSpLocks/>
          </p:cNvCxnSpPr>
          <p:nvPr/>
        </p:nvCxnSpPr>
        <p:spPr>
          <a:xfrm>
            <a:off x="5055210" y="4846505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A2A798AB-E2EE-417B-9392-3F4B341E3DAD}"/>
              </a:ext>
            </a:extLst>
          </p:cNvPr>
          <p:cNvSpPr txBox="1"/>
          <p:nvPr/>
        </p:nvSpPr>
        <p:spPr>
          <a:xfrm>
            <a:off x="4193006" y="6178718"/>
            <a:ext cx="1231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Arrival C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4A46E50-3F67-4330-9848-0DCB05620DC6}"/>
              </a:ext>
            </a:extLst>
          </p:cNvPr>
          <p:cNvCxnSpPr>
            <a:cxnSpLocks/>
          </p:cNvCxnSpPr>
          <p:nvPr/>
        </p:nvCxnSpPr>
        <p:spPr>
          <a:xfrm flipV="1">
            <a:off x="4586705" y="5700269"/>
            <a:ext cx="0" cy="419126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4CD453BD-2F52-4A1E-AD48-9351158A72C4}"/>
              </a:ext>
            </a:extLst>
          </p:cNvPr>
          <p:cNvCxnSpPr>
            <a:cxnSpLocks/>
          </p:cNvCxnSpPr>
          <p:nvPr/>
        </p:nvCxnSpPr>
        <p:spPr>
          <a:xfrm flipH="1">
            <a:off x="4616115" y="2894111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7EF3502-2D6A-4103-8714-D8ECECB4024A}"/>
              </a:ext>
            </a:extLst>
          </p:cNvPr>
          <p:cNvCxnSpPr>
            <a:cxnSpLocks/>
          </p:cNvCxnSpPr>
          <p:nvPr/>
        </p:nvCxnSpPr>
        <p:spPr>
          <a:xfrm>
            <a:off x="5183594" y="2894111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1519C928-F5D5-44C8-B1BF-B2669B5900B5}"/>
              </a:ext>
            </a:extLst>
          </p:cNvPr>
          <p:cNvSpPr txBox="1"/>
          <p:nvPr/>
        </p:nvSpPr>
        <p:spPr>
          <a:xfrm>
            <a:off x="4620784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319F195-552A-41DF-B726-80DFAA579BBF}"/>
              </a:ext>
            </a:extLst>
          </p:cNvPr>
          <p:cNvSpPr/>
          <p:nvPr/>
        </p:nvSpPr>
        <p:spPr>
          <a:xfrm flipV="1">
            <a:off x="5204989" y="2894111"/>
            <a:ext cx="1231900" cy="33168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FB02D21-C28F-426E-93E5-06AE475D771F}"/>
              </a:ext>
            </a:extLst>
          </p:cNvPr>
          <p:cNvSpPr txBox="1"/>
          <p:nvPr/>
        </p:nvSpPr>
        <p:spPr>
          <a:xfrm>
            <a:off x="5204989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 Traffic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71E4B4-C705-4524-8690-8FB793AC26EC}"/>
              </a:ext>
            </a:extLst>
          </p:cNvPr>
          <p:cNvCxnSpPr>
            <a:cxnSpLocks/>
          </p:cNvCxnSpPr>
          <p:nvPr/>
        </p:nvCxnSpPr>
        <p:spPr>
          <a:xfrm flipH="1">
            <a:off x="4591724" y="5484049"/>
            <a:ext cx="4669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C1809CB-30FC-40DB-BDF6-FDE273E08006}"/>
              </a:ext>
            </a:extLst>
          </p:cNvPr>
          <p:cNvCxnSpPr>
            <a:cxnSpLocks/>
          </p:cNvCxnSpPr>
          <p:nvPr/>
        </p:nvCxnSpPr>
        <p:spPr>
          <a:xfrm>
            <a:off x="5159203" y="5484049"/>
            <a:ext cx="0" cy="649163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718D0B56-C2B0-49F7-8488-FDA64F25DC6E}"/>
              </a:ext>
            </a:extLst>
          </p:cNvPr>
          <p:cNvSpPr txBox="1"/>
          <p:nvPr/>
        </p:nvSpPr>
        <p:spPr>
          <a:xfrm>
            <a:off x="7808173" y="4038026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D4D7EB2-5D2D-4F57-B103-EC653B7180BB}"/>
              </a:ext>
            </a:extLst>
          </p:cNvPr>
          <p:cNvSpPr txBox="1"/>
          <p:nvPr/>
        </p:nvSpPr>
        <p:spPr>
          <a:xfrm>
            <a:off x="7814908" y="5152023"/>
            <a:ext cx="1562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/>
              <a:t>Backoff</a:t>
            </a:r>
            <a:r>
              <a:rPr lang="en-US" sz="1600" dirty="0"/>
              <a:t> = 4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DBB442CF-C7FB-4985-8DC7-BB25657417D0}"/>
              </a:ext>
            </a:extLst>
          </p:cNvPr>
          <p:cNvCxnSpPr>
            <a:cxnSpLocks/>
          </p:cNvCxnSpPr>
          <p:nvPr/>
        </p:nvCxnSpPr>
        <p:spPr>
          <a:xfrm>
            <a:off x="8081529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F9B2292-2C18-424C-BB39-1FF5FA865098}"/>
              </a:ext>
            </a:extLst>
          </p:cNvPr>
          <p:cNvCxnSpPr>
            <a:cxnSpLocks/>
          </p:cNvCxnSpPr>
          <p:nvPr/>
        </p:nvCxnSpPr>
        <p:spPr>
          <a:xfrm>
            <a:off x="8310129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D59FF8FA-3542-4F36-A5E0-D8597C36C709}"/>
              </a:ext>
            </a:extLst>
          </p:cNvPr>
          <p:cNvCxnSpPr>
            <a:cxnSpLocks/>
          </p:cNvCxnSpPr>
          <p:nvPr/>
        </p:nvCxnSpPr>
        <p:spPr>
          <a:xfrm>
            <a:off x="8538729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30A90B7-3CE7-456C-BE37-B7A3330C3F7A}"/>
              </a:ext>
            </a:extLst>
          </p:cNvPr>
          <p:cNvCxnSpPr>
            <a:cxnSpLocks/>
          </p:cNvCxnSpPr>
          <p:nvPr/>
        </p:nvCxnSpPr>
        <p:spPr>
          <a:xfrm>
            <a:off x="8792729" y="3700156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B5206BF-CDE3-49CF-928F-60A0430B3F62}"/>
              </a:ext>
            </a:extLst>
          </p:cNvPr>
          <p:cNvCxnSpPr>
            <a:cxnSpLocks/>
          </p:cNvCxnSpPr>
          <p:nvPr/>
        </p:nvCxnSpPr>
        <p:spPr>
          <a:xfrm>
            <a:off x="8054813" y="4846504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4F7391A9-B23D-40C6-9C99-488A89617B7E}"/>
              </a:ext>
            </a:extLst>
          </p:cNvPr>
          <p:cNvCxnSpPr>
            <a:cxnSpLocks/>
          </p:cNvCxnSpPr>
          <p:nvPr/>
        </p:nvCxnSpPr>
        <p:spPr>
          <a:xfrm>
            <a:off x="8283413" y="4846504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442E191F-7AD3-4E2A-BAC9-97D50D3939B6}"/>
              </a:ext>
            </a:extLst>
          </p:cNvPr>
          <p:cNvCxnSpPr>
            <a:cxnSpLocks/>
          </p:cNvCxnSpPr>
          <p:nvPr/>
        </p:nvCxnSpPr>
        <p:spPr>
          <a:xfrm>
            <a:off x="8512013" y="4846504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EAD80750-4C88-4D83-AF8F-3DB31CB0779B}"/>
              </a:ext>
            </a:extLst>
          </p:cNvPr>
          <p:cNvCxnSpPr>
            <a:cxnSpLocks/>
          </p:cNvCxnSpPr>
          <p:nvPr/>
        </p:nvCxnSpPr>
        <p:spPr>
          <a:xfrm>
            <a:off x="8766013" y="4846504"/>
            <a:ext cx="0" cy="246195"/>
          </a:xfrm>
          <a:prstGeom prst="line">
            <a:avLst/>
          </a:prstGeom>
          <a:ln w="3810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8ED35B73-3780-403F-9962-BBEB7CD4AF4C}"/>
              </a:ext>
            </a:extLst>
          </p:cNvPr>
          <p:cNvSpPr/>
          <p:nvPr/>
        </p:nvSpPr>
        <p:spPr>
          <a:xfrm flipV="1">
            <a:off x="8820459" y="2894110"/>
            <a:ext cx="1231900" cy="33168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77FA9FFB-670B-42E8-BF66-26F9F7DBEADD}"/>
              </a:ext>
            </a:extLst>
          </p:cNvPr>
          <p:cNvSpPr txBox="1"/>
          <p:nvPr/>
        </p:nvSpPr>
        <p:spPr>
          <a:xfrm>
            <a:off x="8820459" y="2555555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B Traffic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AD31250D-FB1D-4EF6-9F22-44EB3E7AA52D}"/>
              </a:ext>
            </a:extLst>
          </p:cNvPr>
          <p:cNvSpPr/>
          <p:nvPr/>
        </p:nvSpPr>
        <p:spPr>
          <a:xfrm flipV="1">
            <a:off x="6832610" y="2894110"/>
            <a:ext cx="355600" cy="331687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B877EB5-27B5-457A-B3AF-DA380E95D356}"/>
              </a:ext>
            </a:extLst>
          </p:cNvPr>
          <p:cNvCxnSpPr>
            <a:cxnSpLocks/>
          </p:cNvCxnSpPr>
          <p:nvPr/>
        </p:nvCxnSpPr>
        <p:spPr>
          <a:xfrm>
            <a:off x="6426210" y="2894110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3857F74-F67A-4E1B-9637-4A26539F820B}"/>
              </a:ext>
            </a:extLst>
          </p:cNvPr>
          <p:cNvCxnSpPr>
            <a:cxnSpLocks/>
          </p:cNvCxnSpPr>
          <p:nvPr/>
        </p:nvCxnSpPr>
        <p:spPr>
          <a:xfrm>
            <a:off x="6832610" y="2894110"/>
            <a:ext cx="0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B907F617-F1EC-4CCE-AA34-DADA89DB70EB}"/>
              </a:ext>
            </a:extLst>
          </p:cNvPr>
          <p:cNvSpPr txBox="1"/>
          <p:nvPr/>
        </p:nvSpPr>
        <p:spPr>
          <a:xfrm>
            <a:off x="6350020" y="3210121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SIFS</a:t>
            </a:r>
            <a:endParaRPr lang="en-US" sz="1600" b="1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0C56D44-8B23-4362-A2C5-CE863A29DC4D}"/>
              </a:ext>
            </a:extLst>
          </p:cNvPr>
          <p:cNvCxnSpPr>
            <a:cxnSpLocks/>
          </p:cNvCxnSpPr>
          <p:nvPr/>
        </p:nvCxnSpPr>
        <p:spPr>
          <a:xfrm flipH="1">
            <a:off x="7188211" y="2894110"/>
            <a:ext cx="23394" cy="3252689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E16F40E-8993-41E9-BAD6-17397A94FBF3}"/>
              </a:ext>
            </a:extLst>
          </p:cNvPr>
          <p:cNvCxnSpPr>
            <a:cxnSpLocks/>
          </p:cNvCxnSpPr>
          <p:nvPr/>
        </p:nvCxnSpPr>
        <p:spPr>
          <a:xfrm>
            <a:off x="7774415" y="2894110"/>
            <a:ext cx="0" cy="3252688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726C51BF-EFD2-4950-AD51-4816B2FCCE89}"/>
              </a:ext>
            </a:extLst>
          </p:cNvPr>
          <p:cNvSpPr txBox="1"/>
          <p:nvPr/>
        </p:nvSpPr>
        <p:spPr>
          <a:xfrm>
            <a:off x="6784120" y="2555556"/>
            <a:ext cx="149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9691C9A-1D6D-4FF5-A6D4-B260230A610F}"/>
              </a:ext>
            </a:extLst>
          </p:cNvPr>
          <p:cNvSpPr txBox="1"/>
          <p:nvPr/>
        </p:nvSpPr>
        <p:spPr>
          <a:xfrm>
            <a:off x="7224305" y="3210120"/>
            <a:ext cx="876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DIFS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7408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MAC layer concepts in 802.11</a:t>
            </a:r>
          </a:p>
          <a:p>
            <a:endParaRPr lang="en-US" dirty="0"/>
          </a:p>
          <a:p>
            <a:r>
              <a:rPr lang="en-US" dirty="0"/>
              <a:t>Understand what exists, what is actually used, and why</a:t>
            </a:r>
          </a:p>
          <a:p>
            <a:endParaRPr lang="en-US" dirty="0"/>
          </a:p>
          <a:p>
            <a:r>
              <a:rPr lang="en-US" dirty="0"/>
              <a:t>Explore two additional areas in 802.11</a:t>
            </a:r>
          </a:p>
          <a:p>
            <a:pPr lvl="1"/>
            <a:r>
              <a:rPr lang="en-US" dirty="0"/>
              <a:t>Microcontroller use of </a:t>
            </a:r>
            <a:r>
              <a:rPr lang="en-US" dirty="0" err="1"/>
              <a:t>WiFi</a:t>
            </a:r>
            <a:endParaRPr lang="en-US" dirty="0"/>
          </a:p>
          <a:p>
            <a:pPr lvl="1"/>
            <a:r>
              <a:rPr lang="en-US" dirty="0"/>
              <a:t>Future of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6B005-EC67-703B-57F7-35D4F0C7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Hacking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046E3-8631-9F72-0A94-D6F70EC9C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wanted maximum data throughput on a </a:t>
            </a:r>
            <a:r>
              <a:rPr lang="en-US" dirty="0" err="1"/>
              <a:t>WiFi</a:t>
            </a:r>
            <a:r>
              <a:rPr lang="en-US" dirty="0"/>
              <a:t> radio, and you were willing to be non-standards-compliant, what would you do?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C01FE-48B9-52DE-6B54-FB6B1459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088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6B005-EC67-703B-57F7-35D4F0C7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Hacking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046E3-8631-9F72-0A94-D6F70EC9C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wanted maximum data throughput on a </a:t>
            </a:r>
            <a:r>
              <a:rPr lang="en-US" dirty="0" err="1"/>
              <a:t>WiFi</a:t>
            </a:r>
            <a:r>
              <a:rPr lang="en-US" dirty="0"/>
              <a:t> radio, and you were willing to be non-standards-compliant, what would you do?</a:t>
            </a:r>
          </a:p>
          <a:p>
            <a:endParaRPr lang="en-US" dirty="0"/>
          </a:p>
          <a:p>
            <a:pPr lvl="1"/>
            <a:r>
              <a:rPr lang="en-US" dirty="0"/>
              <a:t>Never backoff at all. Just try during the next open period</a:t>
            </a:r>
          </a:p>
          <a:p>
            <a:pPr lvl="2"/>
            <a:r>
              <a:rPr lang="en-US" dirty="0"/>
              <a:t>Always be “device C” in our previous example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 a shorter SIFS than other devices</a:t>
            </a:r>
          </a:p>
          <a:p>
            <a:pPr lvl="2"/>
            <a:r>
              <a:rPr lang="en-US" dirty="0"/>
              <a:t>If you start transmitting sooner, you get to keep transmitting!</a:t>
            </a:r>
          </a:p>
          <a:p>
            <a:pPr lvl="2"/>
            <a:r>
              <a:rPr lang="en-US" dirty="0"/>
              <a:t>Other devices will backoff on your transmission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Tragedy of the Commons: this utterly fails if many radios follow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C01FE-48B9-52DE-6B54-FB6B1459F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106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 Access Control</a:t>
            </a:r>
          </a:p>
          <a:p>
            <a:pPr lvl="1"/>
            <a:endParaRPr lang="en-US" dirty="0"/>
          </a:p>
          <a:p>
            <a:r>
              <a:rPr lang="en-US" b="1" dirty="0"/>
              <a:t>802.11 Frame format</a:t>
            </a:r>
          </a:p>
          <a:p>
            <a:pPr lvl="1"/>
            <a:endParaRPr lang="en-US" dirty="0"/>
          </a:p>
          <a:p>
            <a:r>
              <a:rPr lang="en-US" dirty="0"/>
              <a:t>802.11e Improvements to MAC</a:t>
            </a:r>
          </a:p>
          <a:p>
            <a:pPr lvl="1"/>
            <a:endParaRPr lang="en-US" dirty="0"/>
          </a:p>
          <a:p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942252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7C323-F238-4D19-ACDD-E4D082E6B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69178"/>
            <a:ext cx="10972800" cy="3603021"/>
          </a:xfrm>
        </p:spPr>
        <p:txBody>
          <a:bodyPr/>
          <a:lstStyle/>
          <a:p>
            <a:r>
              <a:rPr lang="en-US" dirty="0"/>
              <a:t>Frame control (various bits)</a:t>
            </a:r>
          </a:p>
          <a:p>
            <a:pPr lvl="1"/>
            <a:r>
              <a:rPr lang="en-US" dirty="0"/>
              <a:t>Type of packet (Control, Management, Data)</a:t>
            </a:r>
          </a:p>
          <a:p>
            <a:pPr lvl="1"/>
            <a:r>
              <a:rPr lang="en-US" dirty="0"/>
              <a:t>Subtype (Association, RTS, CTS, Ack, etc.)</a:t>
            </a:r>
          </a:p>
          <a:p>
            <a:pPr lvl="1"/>
            <a:r>
              <a:rPr lang="en-US" dirty="0"/>
              <a:t>Indication of to/from “distribution system” (Internet rather than intranet)</a:t>
            </a:r>
          </a:p>
          <a:p>
            <a:pPr lvl="1"/>
            <a:endParaRPr lang="en-US" dirty="0"/>
          </a:p>
          <a:p>
            <a:r>
              <a:rPr lang="en-US" dirty="0"/>
              <a:t>Duration</a:t>
            </a:r>
          </a:p>
          <a:p>
            <a:pPr lvl="1"/>
            <a:r>
              <a:rPr lang="en-US" dirty="0"/>
              <a:t>Specifies on-air time of full packet in microseconds</a:t>
            </a:r>
          </a:p>
          <a:p>
            <a:pPr lvl="1"/>
            <a:r>
              <a:rPr lang="en-US" dirty="0"/>
              <a:t>Note: no actual length field 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3CE613-3295-44B7-B7FE-E2583934A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95" y="1137192"/>
            <a:ext cx="10972799" cy="12091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98BCBD-20A2-758F-FE66-8C07F6F9640D}"/>
              </a:ext>
            </a:extLst>
          </p:cNvPr>
          <p:cNvSpPr txBox="1"/>
          <p:nvPr/>
        </p:nvSpPr>
        <p:spPr>
          <a:xfrm>
            <a:off x="8518525" y="4417615"/>
            <a:ext cx="3241675" cy="1846659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Seravek Light"/>
                <a:cs typeface="Seravek Light"/>
              </a:rPr>
              <a:t>Surprising, but smart!</a:t>
            </a:r>
          </a:p>
          <a:p>
            <a:endParaRPr lang="en-US" sz="800" dirty="0">
              <a:latin typeface="Seravek Light"/>
              <a:cs typeface="Seravek Light"/>
            </a:endParaRPr>
          </a:p>
          <a:p>
            <a:r>
              <a:rPr lang="en-US" sz="1400" dirty="0">
                <a:latin typeface="Seravek Light"/>
                <a:cs typeface="Seravek Light"/>
              </a:rPr>
              <a:t>Recall MCS vary — but everyone needs to be able to parse header (for duration, for NAV)</a:t>
            </a:r>
          </a:p>
          <a:p>
            <a:endParaRPr lang="en-US" sz="800" dirty="0">
              <a:latin typeface="Seravek Light"/>
              <a:cs typeface="Seravek Light"/>
            </a:endParaRPr>
          </a:p>
          <a:p>
            <a:r>
              <a:rPr lang="en-US" sz="1400" dirty="0">
                <a:latin typeface="Seravek Light"/>
                <a:cs typeface="Seravek Light"/>
              </a:rPr>
              <a:t>Length can be very large (e.g. in ac: 5.5 </a:t>
            </a:r>
            <a:r>
              <a:rPr lang="en-US" sz="1400" dirty="0" err="1">
                <a:latin typeface="Seravek Light"/>
                <a:cs typeface="Seravek Light"/>
              </a:rPr>
              <a:t>ms</a:t>
            </a:r>
            <a:r>
              <a:rPr lang="en-US" sz="1400" dirty="0">
                <a:latin typeface="Seravek Light"/>
                <a:cs typeface="Seravek Light"/>
              </a:rPr>
              <a:t> max duration is 4.5 MB length!); sent at full data rate</a:t>
            </a:r>
          </a:p>
        </p:txBody>
      </p:sp>
      <p:cxnSp>
        <p:nvCxnSpPr>
          <p:cNvPr id="8" name="Elbow Connector 7">
            <a:extLst>
              <a:ext uri="{FF2B5EF4-FFF2-40B4-BE49-F238E27FC236}">
                <a16:creationId xmlns:a16="http://schemas.microsoft.com/office/drawing/2014/main" id="{15CD8B8D-2CC8-0D84-9FBD-860AEC965A84}"/>
              </a:ext>
            </a:extLst>
          </p:cNvPr>
          <p:cNvCxnSpPr>
            <a:cxnSpLocks/>
            <a:stCxn id="7" idx="1"/>
          </p:cNvCxnSpPr>
          <p:nvPr/>
        </p:nvCxnSpPr>
        <p:spPr>
          <a:xfrm rot="10800000" flipV="1">
            <a:off x="5575301" y="5340944"/>
            <a:ext cx="2943225" cy="379863"/>
          </a:xfrm>
          <a:prstGeom prst="bentConnector3">
            <a:avLst>
              <a:gd name="adj1" fmla="val 6419"/>
            </a:avLst>
          </a:prstGeom>
          <a:ln w="9525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40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7C323-F238-4D19-ACDD-E4D082E6B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69178"/>
            <a:ext cx="5331995" cy="3603021"/>
          </a:xfrm>
        </p:spPr>
        <p:txBody>
          <a:bodyPr>
            <a:noAutofit/>
          </a:bodyPr>
          <a:lstStyle/>
          <a:p>
            <a:r>
              <a:rPr lang="en-US" sz="2400" dirty="0"/>
              <a:t>Sequence control</a:t>
            </a:r>
          </a:p>
          <a:p>
            <a:pPr lvl="1"/>
            <a:r>
              <a:rPr lang="en-US" sz="2000" dirty="0"/>
              <a:t>4-bit fragment number</a:t>
            </a:r>
          </a:p>
          <a:p>
            <a:pPr lvl="1"/>
            <a:r>
              <a:rPr lang="en-US" sz="2000" dirty="0"/>
              <a:t>12-bit sequence number</a:t>
            </a:r>
          </a:p>
          <a:p>
            <a:pPr lvl="1"/>
            <a:endParaRPr lang="en-US" sz="2000" dirty="0"/>
          </a:p>
          <a:p>
            <a:r>
              <a:rPr lang="en-US" sz="2400" dirty="0"/>
              <a:t>Quality of Service control</a:t>
            </a:r>
          </a:p>
          <a:p>
            <a:pPr lvl="1"/>
            <a:r>
              <a:rPr lang="en-US" sz="2000" dirty="0"/>
              <a:t>Identifies traffic category</a:t>
            </a:r>
          </a:p>
          <a:p>
            <a:pPr lvl="1"/>
            <a:endParaRPr lang="en-US" sz="2000" dirty="0"/>
          </a:p>
          <a:p>
            <a:r>
              <a:rPr lang="en-US" sz="2400" dirty="0"/>
              <a:t>High Throughput Control</a:t>
            </a:r>
          </a:p>
          <a:p>
            <a:pPr lvl="1"/>
            <a:r>
              <a:rPr lang="en-US" sz="2000" dirty="0"/>
              <a:t>Configurations for selecting best data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3CE613-3295-44B7-B7FE-E2583934A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595" y="1137192"/>
            <a:ext cx="10972799" cy="1209195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BC2A60B-8ED1-444F-8646-D70EF6E17188}"/>
              </a:ext>
            </a:extLst>
          </p:cNvPr>
          <p:cNvSpPr txBox="1">
            <a:spLocks/>
          </p:cNvSpPr>
          <p:nvPr/>
        </p:nvSpPr>
        <p:spPr>
          <a:xfrm>
            <a:off x="6248400" y="2569178"/>
            <a:ext cx="5331994" cy="36030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Frame body</a:t>
            </a:r>
          </a:p>
          <a:p>
            <a:pPr lvl="1"/>
            <a:r>
              <a:rPr lang="en-US" sz="2000" dirty="0"/>
              <a:t>Max size depends on PHY</a:t>
            </a:r>
          </a:p>
          <a:p>
            <a:pPr lvl="2"/>
            <a:r>
              <a:rPr lang="en-US" sz="2000" dirty="0"/>
              <a:t>~2000 for lower rates</a:t>
            </a:r>
          </a:p>
          <a:p>
            <a:pPr lvl="2"/>
            <a:r>
              <a:rPr lang="en-US" sz="2000" dirty="0"/>
              <a:t>~8000 for 802.11n</a:t>
            </a:r>
          </a:p>
          <a:p>
            <a:pPr lvl="2"/>
            <a:r>
              <a:rPr lang="en-US" sz="2000" dirty="0"/>
              <a:t>~11000 for 802.11ac</a:t>
            </a:r>
          </a:p>
          <a:p>
            <a:pPr lvl="2"/>
            <a:endParaRPr lang="en-US" sz="2000" dirty="0"/>
          </a:p>
          <a:p>
            <a:r>
              <a:rPr lang="en-US" sz="2400" dirty="0"/>
              <a:t>Frame check sequence</a:t>
            </a:r>
          </a:p>
          <a:p>
            <a:pPr lvl="1"/>
            <a:r>
              <a:rPr lang="en-US" sz="2000" dirty="0"/>
              <a:t>32-bit CRC</a:t>
            </a:r>
          </a:p>
        </p:txBody>
      </p:sp>
    </p:spTree>
    <p:extLst>
      <p:ext uri="{BB962C8B-B14F-4D97-AF65-F5344CB8AC3E}">
        <p14:creationId xmlns:p14="http://schemas.microsoft.com/office/powerpoint/2010/main" val="3234149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75ACE7-86C7-4738-A8AF-DD6DCDF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297735"/>
              </p:ext>
            </p:extLst>
          </p:nvPr>
        </p:nvGraphicFramePr>
        <p:xfrm>
          <a:off x="607595" y="4293870"/>
          <a:ext cx="10972800" cy="20624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4905">
                  <a:extLst>
                    <a:ext uri="{9D8B030D-6E8A-4147-A177-3AD203B41FA5}">
                      <a16:colId xmlns:a16="http://schemas.microsoft.com/office/drawing/2014/main" val="3994889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22578842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8231773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90681904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6158395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4282770999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47781438"/>
                    </a:ext>
                  </a:extLst>
                </a:gridCol>
                <a:gridCol w="2652295">
                  <a:extLst>
                    <a:ext uri="{9D8B030D-6E8A-4147-A177-3AD203B41FA5}">
                      <a16:colId xmlns:a16="http://schemas.microsoft.com/office/drawing/2014/main" val="2866031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From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Use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68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Direct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77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from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50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to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58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Receiver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Transmitter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541334"/>
                  </a:ext>
                </a:extLst>
              </a:tr>
            </a:tbl>
          </a:graphicData>
        </a:graphic>
      </p:graphicFrame>
      <p:sp>
        <p:nvSpPr>
          <p:cNvPr id="9" name="Cloud 8">
            <a:extLst>
              <a:ext uri="{FF2B5EF4-FFF2-40B4-BE49-F238E27FC236}">
                <a16:creationId xmlns:a16="http://schemas.microsoft.com/office/drawing/2014/main" id="{285F6622-7AA2-4934-A844-314AE69D9ECE}"/>
              </a:ext>
            </a:extLst>
          </p:cNvPr>
          <p:cNvSpPr/>
          <p:nvPr/>
        </p:nvSpPr>
        <p:spPr>
          <a:xfrm>
            <a:off x="1409700" y="1626235"/>
            <a:ext cx="1257300" cy="12573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48FE704-B494-4CD1-9458-6C1D392AC908}"/>
              </a:ext>
            </a:extLst>
          </p:cNvPr>
          <p:cNvSpPr/>
          <p:nvPr/>
        </p:nvSpPr>
        <p:spPr>
          <a:xfrm>
            <a:off x="4165600" y="1918335"/>
            <a:ext cx="825500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ADA710-9B02-4504-BC98-3F71F206628F}"/>
              </a:ext>
            </a:extLst>
          </p:cNvPr>
          <p:cNvSpPr/>
          <p:nvPr/>
        </p:nvSpPr>
        <p:spPr>
          <a:xfrm>
            <a:off x="6248400" y="1231900"/>
            <a:ext cx="1511300" cy="39433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F9D40-14ED-4A85-9D6B-306FBB3BAAED}"/>
              </a:ext>
            </a:extLst>
          </p:cNvPr>
          <p:cNvSpPr/>
          <p:nvPr/>
        </p:nvSpPr>
        <p:spPr>
          <a:xfrm>
            <a:off x="6248400" y="3201035"/>
            <a:ext cx="1511300" cy="3943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Destination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DC9E2EA-30E8-4BBA-99A6-82DD92DE5A42}"/>
              </a:ext>
            </a:extLst>
          </p:cNvPr>
          <p:cNvSpPr/>
          <p:nvPr/>
        </p:nvSpPr>
        <p:spPr>
          <a:xfrm>
            <a:off x="8826500" y="2274252"/>
            <a:ext cx="1257300" cy="394335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4A8C13-2705-4B52-B5CF-8841CC15088E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>
            <a:off x="2665952" y="2254885"/>
            <a:ext cx="1499648" cy="635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D1BC8-6BB4-4E73-B91B-E416E6C3DE23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 flipV="1">
            <a:off x="4819650" y="1429068"/>
            <a:ext cx="1428750" cy="489267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46D9F6-C26E-4F2C-BD4B-81FDC9739F6F}"/>
              </a:ext>
            </a:extLst>
          </p:cNvPr>
          <p:cNvCxnSpPr>
            <a:cxnSpLocks/>
            <a:stCxn id="12" idx="1"/>
            <a:endCxn id="10" idx="1"/>
          </p:cNvCxnSpPr>
          <p:nvPr/>
        </p:nvCxnSpPr>
        <p:spPr>
          <a:xfrm flipH="1" flipV="1">
            <a:off x="4819650" y="2604135"/>
            <a:ext cx="1428750" cy="794068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06EC1B-4034-4891-A9C0-6F8C58F1AF8C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7004050" y="1626235"/>
            <a:ext cx="0" cy="1574800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F25713-5BBA-4E77-B854-82AA1DF6B36D}"/>
              </a:ext>
            </a:extLst>
          </p:cNvPr>
          <p:cNvCxnSpPr>
            <a:cxnSpLocks/>
            <a:stCxn id="13" idx="0"/>
            <a:endCxn id="11" idx="3"/>
          </p:cNvCxnSpPr>
          <p:nvPr/>
        </p:nvCxnSpPr>
        <p:spPr>
          <a:xfrm flipH="1" flipV="1">
            <a:off x="7759700" y="1429068"/>
            <a:ext cx="1695450" cy="845184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E7AC7F-2BF9-40E0-B5BE-A266C7BF037E}"/>
              </a:ext>
            </a:extLst>
          </p:cNvPr>
          <p:cNvCxnSpPr>
            <a:cxnSpLocks/>
            <a:stCxn id="12" idx="3"/>
            <a:endCxn id="13" idx="2"/>
          </p:cNvCxnSpPr>
          <p:nvPr/>
        </p:nvCxnSpPr>
        <p:spPr>
          <a:xfrm flipV="1">
            <a:off x="7759700" y="2668587"/>
            <a:ext cx="1695450" cy="729616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2FF789-0C9A-450C-853B-319BEE12176C}"/>
              </a:ext>
            </a:extLst>
          </p:cNvPr>
          <p:cNvSpPr txBox="1"/>
          <p:nvPr/>
        </p:nvSpPr>
        <p:spPr>
          <a:xfrm>
            <a:off x="6610354" y="2104033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B49DBCB-E82D-4AC4-8446-AE8A6180F7A6}"/>
              </a:ext>
            </a:extLst>
          </p:cNvPr>
          <p:cNvSpPr txBox="1"/>
          <p:nvPr/>
        </p:nvSpPr>
        <p:spPr>
          <a:xfrm>
            <a:off x="607595" y="3695700"/>
            <a:ext cx="438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Devices filter on Address 1</a:t>
            </a:r>
          </a:p>
        </p:txBody>
      </p:sp>
    </p:spTree>
    <p:extLst>
      <p:ext uri="{BB962C8B-B14F-4D97-AF65-F5344CB8AC3E}">
        <p14:creationId xmlns:p14="http://schemas.microsoft.com/office/powerpoint/2010/main" val="3964465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75ACE7-86C7-4738-A8AF-DD6DCDF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01629"/>
              </p:ext>
            </p:extLst>
          </p:nvPr>
        </p:nvGraphicFramePr>
        <p:xfrm>
          <a:off x="607595" y="4293870"/>
          <a:ext cx="10972800" cy="20624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4905">
                  <a:extLst>
                    <a:ext uri="{9D8B030D-6E8A-4147-A177-3AD203B41FA5}">
                      <a16:colId xmlns:a16="http://schemas.microsoft.com/office/drawing/2014/main" val="3994889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22578842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8231773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90681904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6158395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4282770999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47781438"/>
                    </a:ext>
                  </a:extLst>
                </a:gridCol>
                <a:gridCol w="2652295">
                  <a:extLst>
                    <a:ext uri="{9D8B030D-6E8A-4147-A177-3AD203B41FA5}">
                      <a16:colId xmlns:a16="http://schemas.microsoft.com/office/drawing/2014/main" val="2866031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From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Use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68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Direct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77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from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50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to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58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Receiver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Transmitter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541334"/>
                  </a:ext>
                </a:extLst>
              </a:tr>
            </a:tbl>
          </a:graphicData>
        </a:graphic>
      </p:graphicFrame>
      <p:sp>
        <p:nvSpPr>
          <p:cNvPr id="9" name="Cloud 8">
            <a:extLst>
              <a:ext uri="{FF2B5EF4-FFF2-40B4-BE49-F238E27FC236}">
                <a16:creationId xmlns:a16="http://schemas.microsoft.com/office/drawing/2014/main" id="{285F6622-7AA2-4934-A844-314AE69D9ECE}"/>
              </a:ext>
            </a:extLst>
          </p:cNvPr>
          <p:cNvSpPr/>
          <p:nvPr/>
        </p:nvSpPr>
        <p:spPr>
          <a:xfrm>
            <a:off x="1409700" y="1626235"/>
            <a:ext cx="1257300" cy="12573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48FE704-B494-4CD1-9458-6C1D392AC908}"/>
              </a:ext>
            </a:extLst>
          </p:cNvPr>
          <p:cNvSpPr/>
          <p:nvPr/>
        </p:nvSpPr>
        <p:spPr>
          <a:xfrm>
            <a:off x="4165600" y="1918335"/>
            <a:ext cx="825500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ADA710-9B02-4504-BC98-3F71F206628F}"/>
              </a:ext>
            </a:extLst>
          </p:cNvPr>
          <p:cNvSpPr/>
          <p:nvPr/>
        </p:nvSpPr>
        <p:spPr>
          <a:xfrm>
            <a:off x="6248400" y="1231900"/>
            <a:ext cx="1511300" cy="39433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F9D40-14ED-4A85-9D6B-306FBB3BAAED}"/>
              </a:ext>
            </a:extLst>
          </p:cNvPr>
          <p:cNvSpPr/>
          <p:nvPr/>
        </p:nvSpPr>
        <p:spPr>
          <a:xfrm>
            <a:off x="6248400" y="3201035"/>
            <a:ext cx="1511300" cy="3943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Destination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DC9E2EA-30E8-4BBA-99A6-82DD92DE5A42}"/>
              </a:ext>
            </a:extLst>
          </p:cNvPr>
          <p:cNvSpPr/>
          <p:nvPr/>
        </p:nvSpPr>
        <p:spPr>
          <a:xfrm>
            <a:off x="8826500" y="2274252"/>
            <a:ext cx="1257300" cy="394335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4A8C13-2705-4B52-B5CF-8841CC15088E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>
            <a:off x="2665952" y="2254885"/>
            <a:ext cx="1499648" cy="635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D1BC8-6BB4-4E73-B91B-E416E6C3DE23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 flipV="1">
            <a:off x="4819650" y="1429068"/>
            <a:ext cx="1428750" cy="489267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46D9F6-C26E-4F2C-BD4B-81FDC9739F6F}"/>
              </a:ext>
            </a:extLst>
          </p:cNvPr>
          <p:cNvCxnSpPr>
            <a:cxnSpLocks/>
            <a:stCxn id="12" idx="1"/>
            <a:endCxn id="10" idx="1"/>
          </p:cNvCxnSpPr>
          <p:nvPr/>
        </p:nvCxnSpPr>
        <p:spPr>
          <a:xfrm flipH="1" flipV="1">
            <a:off x="4819650" y="2604135"/>
            <a:ext cx="1428750" cy="794068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06EC1B-4034-4891-A9C0-6F8C58F1AF8C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7004050" y="1626235"/>
            <a:ext cx="0" cy="157480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F25713-5BBA-4E77-B854-82AA1DF6B36D}"/>
              </a:ext>
            </a:extLst>
          </p:cNvPr>
          <p:cNvCxnSpPr>
            <a:cxnSpLocks/>
            <a:stCxn id="13" idx="0"/>
            <a:endCxn id="11" idx="3"/>
          </p:cNvCxnSpPr>
          <p:nvPr/>
        </p:nvCxnSpPr>
        <p:spPr>
          <a:xfrm flipH="1" flipV="1">
            <a:off x="7759700" y="1429068"/>
            <a:ext cx="1695450" cy="845184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E7AC7F-2BF9-40E0-B5BE-A266C7BF037E}"/>
              </a:ext>
            </a:extLst>
          </p:cNvPr>
          <p:cNvCxnSpPr>
            <a:cxnSpLocks/>
            <a:stCxn id="12" idx="3"/>
            <a:endCxn id="13" idx="2"/>
          </p:cNvCxnSpPr>
          <p:nvPr/>
        </p:nvCxnSpPr>
        <p:spPr>
          <a:xfrm flipV="1">
            <a:off x="7759700" y="2668587"/>
            <a:ext cx="1695450" cy="729616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2FF789-0C9A-450C-853B-319BEE12176C}"/>
              </a:ext>
            </a:extLst>
          </p:cNvPr>
          <p:cNvSpPr txBox="1"/>
          <p:nvPr/>
        </p:nvSpPr>
        <p:spPr>
          <a:xfrm>
            <a:off x="3349636" y="2379464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FA93BF-B673-48E9-8C9F-303D62C84313}"/>
              </a:ext>
            </a:extLst>
          </p:cNvPr>
          <p:cNvSpPr txBox="1"/>
          <p:nvPr/>
        </p:nvSpPr>
        <p:spPr>
          <a:xfrm>
            <a:off x="5143507" y="2982754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89F94DC-80DB-474B-BACC-FB0755FFBA97}"/>
              </a:ext>
            </a:extLst>
          </p:cNvPr>
          <p:cNvSpPr txBox="1"/>
          <p:nvPr/>
        </p:nvSpPr>
        <p:spPr>
          <a:xfrm>
            <a:off x="607595" y="3695700"/>
            <a:ext cx="438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Devices filter on Address 1</a:t>
            </a:r>
          </a:p>
        </p:txBody>
      </p:sp>
    </p:spTree>
    <p:extLst>
      <p:ext uri="{BB962C8B-B14F-4D97-AF65-F5344CB8AC3E}">
        <p14:creationId xmlns:p14="http://schemas.microsoft.com/office/powerpoint/2010/main" val="2251519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75ACE7-86C7-4738-A8AF-DD6DCDF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847498"/>
              </p:ext>
            </p:extLst>
          </p:nvPr>
        </p:nvGraphicFramePr>
        <p:xfrm>
          <a:off x="607595" y="4293870"/>
          <a:ext cx="10972800" cy="20624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4905">
                  <a:extLst>
                    <a:ext uri="{9D8B030D-6E8A-4147-A177-3AD203B41FA5}">
                      <a16:colId xmlns:a16="http://schemas.microsoft.com/office/drawing/2014/main" val="3994889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22578842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8231773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90681904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6158395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4282770999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47781438"/>
                    </a:ext>
                  </a:extLst>
                </a:gridCol>
                <a:gridCol w="2652295">
                  <a:extLst>
                    <a:ext uri="{9D8B030D-6E8A-4147-A177-3AD203B41FA5}">
                      <a16:colId xmlns:a16="http://schemas.microsoft.com/office/drawing/2014/main" val="2866031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From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Use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68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Direct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77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from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50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to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58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Receiver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Transmitter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541334"/>
                  </a:ext>
                </a:extLst>
              </a:tr>
            </a:tbl>
          </a:graphicData>
        </a:graphic>
      </p:graphicFrame>
      <p:sp>
        <p:nvSpPr>
          <p:cNvPr id="9" name="Cloud 8">
            <a:extLst>
              <a:ext uri="{FF2B5EF4-FFF2-40B4-BE49-F238E27FC236}">
                <a16:creationId xmlns:a16="http://schemas.microsoft.com/office/drawing/2014/main" id="{285F6622-7AA2-4934-A844-314AE69D9ECE}"/>
              </a:ext>
            </a:extLst>
          </p:cNvPr>
          <p:cNvSpPr/>
          <p:nvPr/>
        </p:nvSpPr>
        <p:spPr>
          <a:xfrm>
            <a:off x="1409700" y="1626235"/>
            <a:ext cx="1257300" cy="12573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48FE704-B494-4CD1-9458-6C1D392AC908}"/>
              </a:ext>
            </a:extLst>
          </p:cNvPr>
          <p:cNvSpPr/>
          <p:nvPr/>
        </p:nvSpPr>
        <p:spPr>
          <a:xfrm>
            <a:off x="4165600" y="1918335"/>
            <a:ext cx="825500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ADA710-9B02-4504-BC98-3F71F206628F}"/>
              </a:ext>
            </a:extLst>
          </p:cNvPr>
          <p:cNvSpPr/>
          <p:nvPr/>
        </p:nvSpPr>
        <p:spPr>
          <a:xfrm>
            <a:off x="6248400" y="1231900"/>
            <a:ext cx="1511300" cy="39433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F9D40-14ED-4A85-9D6B-306FBB3BAAED}"/>
              </a:ext>
            </a:extLst>
          </p:cNvPr>
          <p:cNvSpPr/>
          <p:nvPr/>
        </p:nvSpPr>
        <p:spPr>
          <a:xfrm>
            <a:off x="6248400" y="3201035"/>
            <a:ext cx="1511300" cy="3943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Destination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DC9E2EA-30E8-4BBA-99A6-82DD92DE5A42}"/>
              </a:ext>
            </a:extLst>
          </p:cNvPr>
          <p:cNvSpPr/>
          <p:nvPr/>
        </p:nvSpPr>
        <p:spPr>
          <a:xfrm>
            <a:off x="8826500" y="2274252"/>
            <a:ext cx="1257300" cy="394335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4A8C13-2705-4B52-B5CF-8841CC15088E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>
            <a:off x="2665952" y="2254885"/>
            <a:ext cx="1499648" cy="6350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D1BC8-6BB4-4E73-B91B-E416E6C3DE23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 flipV="1">
            <a:off x="4819650" y="1429068"/>
            <a:ext cx="1428750" cy="489267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46D9F6-C26E-4F2C-BD4B-81FDC9739F6F}"/>
              </a:ext>
            </a:extLst>
          </p:cNvPr>
          <p:cNvCxnSpPr>
            <a:cxnSpLocks/>
            <a:stCxn id="12" idx="1"/>
            <a:endCxn id="10" idx="1"/>
          </p:cNvCxnSpPr>
          <p:nvPr/>
        </p:nvCxnSpPr>
        <p:spPr>
          <a:xfrm flipH="1" flipV="1">
            <a:off x="4819650" y="2604135"/>
            <a:ext cx="1428750" cy="794068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06EC1B-4034-4891-A9C0-6F8C58F1AF8C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7004050" y="1626235"/>
            <a:ext cx="0" cy="157480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F25713-5BBA-4E77-B854-82AA1DF6B36D}"/>
              </a:ext>
            </a:extLst>
          </p:cNvPr>
          <p:cNvCxnSpPr>
            <a:cxnSpLocks/>
            <a:stCxn id="13" idx="0"/>
            <a:endCxn id="11" idx="3"/>
          </p:cNvCxnSpPr>
          <p:nvPr/>
        </p:nvCxnSpPr>
        <p:spPr>
          <a:xfrm flipH="1" flipV="1">
            <a:off x="7759700" y="1429068"/>
            <a:ext cx="1695450" cy="845184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E7AC7F-2BF9-40E0-B5BE-A266C7BF037E}"/>
              </a:ext>
            </a:extLst>
          </p:cNvPr>
          <p:cNvCxnSpPr>
            <a:cxnSpLocks/>
            <a:stCxn id="12" idx="3"/>
            <a:endCxn id="13" idx="2"/>
          </p:cNvCxnSpPr>
          <p:nvPr/>
        </p:nvCxnSpPr>
        <p:spPr>
          <a:xfrm flipV="1">
            <a:off x="7759700" y="2668587"/>
            <a:ext cx="1695450" cy="729616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2FF789-0C9A-450C-853B-319BEE12176C}"/>
              </a:ext>
            </a:extLst>
          </p:cNvPr>
          <p:cNvSpPr txBox="1"/>
          <p:nvPr/>
        </p:nvSpPr>
        <p:spPr>
          <a:xfrm>
            <a:off x="3321050" y="1781413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FA93BF-B673-48E9-8C9F-303D62C84313}"/>
              </a:ext>
            </a:extLst>
          </p:cNvPr>
          <p:cNvSpPr txBox="1"/>
          <p:nvPr/>
        </p:nvSpPr>
        <p:spPr>
          <a:xfrm>
            <a:off x="5295904" y="1177567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8C698A-5674-464A-A597-ECDDC4B33837}"/>
              </a:ext>
            </a:extLst>
          </p:cNvPr>
          <p:cNvSpPr txBox="1"/>
          <p:nvPr/>
        </p:nvSpPr>
        <p:spPr>
          <a:xfrm>
            <a:off x="607595" y="3695700"/>
            <a:ext cx="438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Devices filter on Address 1</a:t>
            </a:r>
          </a:p>
        </p:txBody>
      </p:sp>
    </p:spTree>
    <p:extLst>
      <p:ext uri="{BB962C8B-B14F-4D97-AF65-F5344CB8AC3E}">
        <p14:creationId xmlns:p14="http://schemas.microsoft.com/office/powerpoint/2010/main" val="13030244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field use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F75ACE7-86C7-4738-A8AF-DD6DCDF73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488908"/>
              </p:ext>
            </p:extLst>
          </p:nvPr>
        </p:nvGraphicFramePr>
        <p:xfrm>
          <a:off x="607595" y="4293870"/>
          <a:ext cx="10972800" cy="2062480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344905">
                  <a:extLst>
                    <a:ext uri="{9D8B030D-6E8A-4147-A177-3AD203B41FA5}">
                      <a16:colId xmlns:a16="http://schemas.microsoft.com/office/drawing/2014/main" val="39948899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225788423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2982317737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2590681904"/>
                    </a:ext>
                  </a:extLst>
                </a:gridCol>
                <a:gridCol w="1765300">
                  <a:extLst>
                    <a:ext uri="{9D8B030D-6E8A-4147-A177-3AD203B41FA5}">
                      <a16:colId xmlns:a16="http://schemas.microsoft.com/office/drawing/2014/main" val="2716158395"/>
                    </a:ext>
                  </a:extLst>
                </a:gridCol>
                <a:gridCol w="1701800">
                  <a:extLst>
                    <a:ext uri="{9D8B030D-6E8A-4147-A177-3AD203B41FA5}">
                      <a16:colId xmlns:a16="http://schemas.microsoft.com/office/drawing/2014/main" val="4282770999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47781438"/>
                    </a:ext>
                  </a:extLst>
                </a:gridCol>
                <a:gridCol w="2652295">
                  <a:extLst>
                    <a:ext uri="{9D8B030D-6E8A-4147-A177-3AD203B41FA5}">
                      <a16:colId xmlns:a16="http://schemas.microsoft.com/office/drawing/2014/main" val="28660318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To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From 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Use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9568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Direct communication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7779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from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0504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BSS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Traffic to Internet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589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Receiver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Transmitter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Destination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Source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Addr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Repeater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6541334"/>
                  </a:ext>
                </a:extLst>
              </a:tr>
            </a:tbl>
          </a:graphicData>
        </a:graphic>
      </p:graphicFrame>
      <p:sp>
        <p:nvSpPr>
          <p:cNvPr id="9" name="Cloud 8">
            <a:extLst>
              <a:ext uri="{FF2B5EF4-FFF2-40B4-BE49-F238E27FC236}">
                <a16:creationId xmlns:a16="http://schemas.microsoft.com/office/drawing/2014/main" id="{285F6622-7AA2-4934-A844-314AE69D9ECE}"/>
              </a:ext>
            </a:extLst>
          </p:cNvPr>
          <p:cNvSpPr/>
          <p:nvPr/>
        </p:nvSpPr>
        <p:spPr>
          <a:xfrm>
            <a:off x="1409700" y="1626235"/>
            <a:ext cx="1257300" cy="1257300"/>
          </a:xfrm>
          <a:prstGeom prst="cloud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948FE704-B494-4CD1-9458-6C1D392AC908}"/>
              </a:ext>
            </a:extLst>
          </p:cNvPr>
          <p:cNvSpPr/>
          <p:nvPr/>
        </p:nvSpPr>
        <p:spPr>
          <a:xfrm>
            <a:off x="4165600" y="1918335"/>
            <a:ext cx="825500" cy="6858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ADA710-9B02-4504-BC98-3F71F206628F}"/>
              </a:ext>
            </a:extLst>
          </p:cNvPr>
          <p:cNvSpPr/>
          <p:nvPr/>
        </p:nvSpPr>
        <p:spPr>
          <a:xfrm>
            <a:off x="6248400" y="1231900"/>
            <a:ext cx="1511300" cy="39433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Source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F1F9D40-14ED-4A85-9D6B-306FBB3BAAED}"/>
              </a:ext>
            </a:extLst>
          </p:cNvPr>
          <p:cNvSpPr/>
          <p:nvPr/>
        </p:nvSpPr>
        <p:spPr>
          <a:xfrm>
            <a:off x="6248400" y="3201035"/>
            <a:ext cx="1511300" cy="39433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Destination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DC9E2EA-30E8-4BBA-99A6-82DD92DE5A42}"/>
              </a:ext>
            </a:extLst>
          </p:cNvPr>
          <p:cNvSpPr/>
          <p:nvPr/>
        </p:nvSpPr>
        <p:spPr>
          <a:xfrm>
            <a:off x="8826500" y="2274252"/>
            <a:ext cx="1257300" cy="394335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Repeater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4A8C13-2705-4B52-B5CF-8841CC15088E}"/>
              </a:ext>
            </a:extLst>
          </p:cNvPr>
          <p:cNvCxnSpPr>
            <a:cxnSpLocks/>
            <a:stCxn id="9" idx="0"/>
            <a:endCxn id="10" idx="3"/>
          </p:cNvCxnSpPr>
          <p:nvPr/>
        </p:nvCxnSpPr>
        <p:spPr>
          <a:xfrm>
            <a:off x="2665952" y="2254885"/>
            <a:ext cx="1499648" cy="635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DD1BC8-6BB4-4E73-B91B-E416E6C3DE23}"/>
              </a:ext>
            </a:extLst>
          </p:cNvPr>
          <p:cNvCxnSpPr>
            <a:cxnSpLocks/>
            <a:stCxn id="10" idx="5"/>
            <a:endCxn id="11" idx="1"/>
          </p:cNvCxnSpPr>
          <p:nvPr/>
        </p:nvCxnSpPr>
        <p:spPr>
          <a:xfrm flipV="1">
            <a:off x="4819650" y="1429068"/>
            <a:ext cx="1428750" cy="489267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546D9F6-C26E-4F2C-BD4B-81FDC9739F6F}"/>
              </a:ext>
            </a:extLst>
          </p:cNvPr>
          <p:cNvCxnSpPr>
            <a:cxnSpLocks/>
            <a:stCxn id="12" idx="1"/>
            <a:endCxn id="10" idx="1"/>
          </p:cNvCxnSpPr>
          <p:nvPr/>
        </p:nvCxnSpPr>
        <p:spPr>
          <a:xfrm flipH="1" flipV="1">
            <a:off x="4819650" y="2604135"/>
            <a:ext cx="1428750" cy="794068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06EC1B-4034-4891-A9C0-6F8C58F1AF8C}"/>
              </a:ext>
            </a:extLst>
          </p:cNvPr>
          <p:cNvCxnSpPr>
            <a:cxnSpLocks/>
            <a:stCxn id="12" idx="0"/>
            <a:endCxn id="11" idx="2"/>
          </p:cNvCxnSpPr>
          <p:nvPr/>
        </p:nvCxnSpPr>
        <p:spPr>
          <a:xfrm flipV="1">
            <a:off x="7004050" y="1626235"/>
            <a:ext cx="0" cy="1574800"/>
          </a:xfrm>
          <a:prstGeom prst="straightConnector1">
            <a:avLst/>
          </a:prstGeom>
          <a:ln w="57150">
            <a:solidFill>
              <a:schemeClr val="bg1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9F25713-5BBA-4E77-B854-82AA1DF6B36D}"/>
              </a:ext>
            </a:extLst>
          </p:cNvPr>
          <p:cNvCxnSpPr>
            <a:cxnSpLocks/>
            <a:stCxn id="13" idx="0"/>
            <a:endCxn id="11" idx="3"/>
          </p:cNvCxnSpPr>
          <p:nvPr/>
        </p:nvCxnSpPr>
        <p:spPr>
          <a:xfrm flipH="1" flipV="1">
            <a:off x="7759700" y="1429068"/>
            <a:ext cx="1695450" cy="845184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3E7AC7F-2BF9-40E0-B5BE-A266C7BF037E}"/>
              </a:ext>
            </a:extLst>
          </p:cNvPr>
          <p:cNvCxnSpPr>
            <a:cxnSpLocks/>
            <a:stCxn id="12" idx="3"/>
            <a:endCxn id="13" idx="2"/>
          </p:cNvCxnSpPr>
          <p:nvPr/>
        </p:nvCxnSpPr>
        <p:spPr>
          <a:xfrm flipV="1">
            <a:off x="7759700" y="2668587"/>
            <a:ext cx="1695450" cy="729616"/>
          </a:xfrm>
          <a:prstGeom prst="straightConnector1">
            <a:avLst/>
          </a:prstGeom>
          <a:ln w="57150"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2FF789-0C9A-450C-853B-319BEE12176C}"/>
              </a:ext>
            </a:extLst>
          </p:cNvPr>
          <p:cNvSpPr txBox="1"/>
          <p:nvPr/>
        </p:nvSpPr>
        <p:spPr>
          <a:xfrm>
            <a:off x="8712207" y="3026768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0FA93BF-B673-48E9-8C9F-303D62C84313}"/>
              </a:ext>
            </a:extLst>
          </p:cNvPr>
          <p:cNvSpPr txBox="1"/>
          <p:nvPr/>
        </p:nvSpPr>
        <p:spPr>
          <a:xfrm>
            <a:off x="8543935" y="1393706"/>
            <a:ext cx="476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328858C-19BA-4FB9-B687-F958D690B06C}"/>
              </a:ext>
            </a:extLst>
          </p:cNvPr>
          <p:cNvSpPr txBox="1"/>
          <p:nvPr/>
        </p:nvSpPr>
        <p:spPr>
          <a:xfrm>
            <a:off x="607595" y="3695700"/>
            <a:ext cx="438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Devices filter on Address 1</a:t>
            </a:r>
          </a:p>
        </p:txBody>
      </p:sp>
    </p:spTree>
    <p:extLst>
      <p:ext uri="{BB962C8B-B14F-4D97-AF65-F5344CB8AC3E}">
        <p14:creationId xmlns:p14="http://schemas.microsoft.com/office/powerpoint/2010/main" val="4089222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CC30-763F-49D4-8807-59405DB1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frames in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85F5-B09C-4E02-825E-7F4A00398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4368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Frame bursting</a:t>
            </a:r>
          </a:p>
          <a:p>
            <a:pPr lvl="1"/>
            <a:r>
              <a:rPr lang="en-US" dirty="0"/>
              <a:t>Transmit multiple frames in a row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Frame fragmentation</a:t>
            </a:r>
          </a:p>
          <a:p>
            <a:pPr lvl="1"/>
            <a:r>
              <a:rPr lang="en-US" dirty="0"/>
              <a:t>Split service data over multiple frames</a:t>
            </a:r>
          </a:p>
          <a:p>
            <a:pPr lvl="1"/>
            <a:endParaRPr lang="en-US" dirty="0"/>
          </a:p>
          <a:p>
            <a:r>
              <a:rPr lang="en-US" dirty="0"/>
              <a:t>Frame aggregation</a:t>
            </a:r>
          </a:p>
          <a:p>
            <a:pPr lvl="1"/>
            <a:r>
              <a:rPr lang="en-US" dirty="0"/>
              <a:t>Multiple service data in a single frame</a:t>
            </a:r>
          </a:p>
          <a:p>
            <a:pPr lvl="1"/>
            <a:r>
              <a:rPr lang="en-US" dirty="0"/>
              <a:t>Allows multiple packets to reach Access Point in a single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312E1-0B69-42A7-ACE8-E5FBB3AC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541A7D-F5EA-4B85-A4AE-937ED62DC1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764" y="5373451"/>
            <a:ext cx="6430272" cy="112410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946FE68-1AF7-465E-9790-932577D29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764" y="1929302"/>
            <a:ext cx="5887272" cy="88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301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802.11 Access Control</a:t>
            </a:r>
          </a:p>
          <a:p>
            <a:pPr lvl="1"/>
            <a:endParaRPr lang="en-US" dirty="0"/>
          </a:p>
          <a:p>
            <a:r>
              <a:rPr lang="en-US" dirty="0"/>
              <a:t>802.11 Frame format</a:t>
            </a:r>
          </a:p>
          <a:p>
            <a:pPr lvl="1"/>
            <a:endParaRPr lang="en-US" dirty="0"/>
          </a:p>
          <a:p>
            <a:r>
              <a:rPr lang="en-US" dirty="0"/>
              <a:t>802.11e Improvements to MAC</a:t>
            </a:r>
          </a:p>
          <a:p>
            <a:pPr lvl="1"/>
            <a:endParaRPr lang="en-US" dirty="0"/>
          </a:p>
          <a:p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865814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73EFE-ACF5-482F-B9BC-A466BEF7C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Calculating packet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C9A89-D6F7-4AC8-9038-6CA643481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107405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 duration for a 1500 byte 802.11g packet</a:t>
            </a:r>
          </a:p>
          <a:p>
            <a:pPr lvl="1"/>
            <a:r>
              <a:rPr lang="en-US" dirty="0"/>
              <a:t>6 Mbps for header</a:t>
            </a:r>
          </a:p>
          <a:p>
            <a:pPr lvl="1"/>
            <a:r>
              <a:rPr lang="en-US" dirty="0"/>
              <a:t>24 Mbps for payload</a:t>
            </a:r>
          </a:p>
          <a:p>
            <a:pPr lvl="1"/>
            <a:r>
              <a:rPr lang="en-US" dirty="0"/>
              <a:t>566 </a:t>
            </a:r>
            <a:r>
              <a:rPr lang="en-US" dirty="0" err="1"/>
              <a:t>μs</a:t>
            </a:r>
            <a:r>
              <a:rPr lang="en-US" dirty="0"/>
              <a:t> for total packet</a:t>
            </a:r>
          </a:p>
          <a:p>
            <a:pPr lvl="2"/>
            <a:r>
              <a:rPr lang="en-US" dirty="0"/>
              <a:t>Plus 10 </a:t>
            </a:r>
            <a:r>
              <a:rPr lang="en-US" dirty="0" err="1"/>
              <a:t>μs</a:t>
            </a:r>
            <a:r>
              <a:rPr lang="en-US" dirty="0"/>
              <a:t> for SIFS</a:t>
            </a:r>
          </a:p>
          <a:p>
            <a:pPr lvl="2"/>
            <a:r>
              <a:rPr lang="en-US" dirty="0"/>
              <a:t>Plus 34 </a:t>
            </a:r>
            <a:r>
              <a:rPr lang="en-US" dirty="0" err="1"/>
              <a:t>μs</a:t>
            </a:r>
            <a:r>
              <a:rPr lang="en-US" dirty="0"/>
              <a:t> for ACK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sz="2400" dirty="0">
                <a:hlinkClick r:id="rId2"/>
              </a:rPr>
              <a:t>https://sarwiki.informatik.hu-berlin.de/Packet_transmission_time_in_802.11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D2256-08E8-4757-A904-EC8A7E62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089B61-C97F-488A-B8DD-3708E27D5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94" y="477177"/>
            <a:ext cx="5251751" cy="5879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5560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73EFE-ACF5-482F-B9BC-A466BEF7C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9"/>
            <a:ext cx="5484395" cy="1143000"/>
          </a:xfrm>
        </p:spPr>
        <p:txBody>
          <a:bodyPr/>
          <a:lstStyle/>
          <a:p>
            <a:r>
              <a:rPr lang="en-US" dirty="0"/>
              <a:t>Implementation Drives Specification Sometimes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D2256-08E8-4757-A904-EC8A7E620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089B61-C97F-488A-B8DD-3708E27D5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295" y="477178"/>
            <a:ext cx="5251751" cy="5879173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A90752-5AE3-0647-87FE-4CC97C393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600201"/>
            <a:ext cx="56261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SIFS nominally defined by processing time</a:t>
            </a:r>
          </a:p>
          <a:p>
            <a:pPr lvl="1"/>
            <a:r>
              <a:rPr lang="en-US" dirty="0"/>
              <a:t>Aside: Big challenge for SDRs</a:t>
            </a:r>
          </a:p>
          <a:p>
            <a:pPr lvl="2"/>
            <a:endParaRPr lang="en-US" dirty="0"/>
          </a:p>
          <a:p>
            <a:r>
              <a:rPr lang="en-US" dirty="0"/>
              <a:t>Convolutional decoders need(</a:t>
            </a:r>
            <a:r>
              <a:rPr lang="en-US" dirty="0" err="1"/>
              <a:t>ed</a:t>
            </a:r>
            <a:r>
              <a:rPr lang="en-US" dirty="0"/>
              <a:t>) 16 µs to finish processing</a:t>
            </a:r>
          </a:p>
          <a:p>
            <a:pPr lvl="1"/>
            <a:r>
              <a:rPr lang="en-US" dirty="0"/>
              <a:t>For highest-rate MCS (ERP-OFDM)</a:t>
            </a:r>
          </a:p>
          <a:p>
            <a:pPr lvl="1"/>
            <a:r>
              <a:rPr lang="en-US" dirty="0"/>
              <a:t>SIFS is 10 </a:t>
            </a:r>
            <a:r>
              <a:rPr lang="en-US" dirty="0" err="1"/>
              <a:t>μs</a:t>
            </a:r>
            <a:r>
              <a:rPr lang="en-US" dirty="0"/>
              <a:t>, so extension needed</a:t>
            </a:r>
          </a:p>
          <a:p>
            <a:pPr lvl="2"/>
            <a:endParaRPr lang="en-US" dirty="0"/>
          </a:p>
          <a:p>
            <a:r>
              <a:rPr lang="en-US" dirty="0"/>
              <a:t>Processing must finish before next packet starts</a:t>
            </a:r>
          </a:p>
          <a:p>
            <a:pPr lvl="1"/>
            <a:r>
              <a:rPr lang="en-US" dirty="0"/>
              <a:t>To be able to decode NAV in header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43FA8BB-EC5B-104E-8E4E-66531B0A1947}"/>
              </a:ext>
            </a:extLst>
          </p:cNvPr>
          <p:cNvSpPr/>
          <p:nvPr/>
        </p:nvSpPr>
        <p:spPr>
          <a:xfrm>
            <a:off x="6362700" y="3225800"/>
            <a:ext cx="5588000" cy="38100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F14444-01AA-FF46-B47E-D375227D7BC1}"/>
              </a:ext>
            </a:extLst>
          </p:cNvPr>
          <p:cNvSpPr/>
          <p:nvPr/>
        </p:nvSpPr>
        <p:spPr>
          <a:xfrm>
            <a:off x="6362700" y="5194960"/>
            <a:ext cx="5588000" cy="38100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702979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8E1F0-7524-C98A-C8D2-46F36FDD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</a:t>
            </a:r>
            <a:r>
              <a:rPr lang="en-US" dirty="0" err="1"/>
              <a:t>xkcd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BA0AC-7B88-6E06-59B3-1475FCF2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ECE56E3-F754-F0C0-CFC6-09A71EA8F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645" y="515893"/>
            <a:ext cx="5549900" cy="5567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71E4D58-0E62-81AC-01EA-3F4F4D320755}"/>
              </a:ext>
            </a:extLst>
          </p:cNvPr>
          <p:cNvSpPr txBox="1"/>
          <p:nvPr/>
        </p:nvSpPr>
        <p:spPr>
          <a:xfrm>
            <a:off x="607595" y="6260068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https://xkcd.com/2199/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419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 Access Control</a:t>
            </a:r>
          </a:p>
          <a:p>
            <a:pPr lvl="1"/>
            <a:endParaRPr lang="en-US" dirty="0"/>
          </a:p>
          <a:p>
            <a:r>
              <a:rPr lang="en-US" dirty="0"/>
              <a:t>802.11 Frame format</a:t>
            </a:r>
          </a:p>
          <a:p>
            <a:pPr lvl="1"/>
            <a:endParaRPr lang="en-US" dirty="0"/>
          </a:p>
          <a:p>
            <a:r>
              <a:rPr lang="en-US" b="1" dirty="0"/>
              <a:t>802.11e Improvements to MAC</a:t>
            </a:r>
          </a:p>
          <a:p>
            <a:pPr lvl="1"/>
            <a:endParaRPr lang="en-US" dirty="0"/>
          </a:p>
          <a:p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567408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41EC-512C-48DA-AEAB-F8845F3B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802.11e improves MAC layer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DB16-CDE6-43AE-9842-3F402303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Hybrid Coordination Function (HCF)</a:t>
            </a:r>
          </a:p>
          <a:p>
            <a:pPr lvl="1"/>
            <a:r>
              <a:rPr lang="en-US" dirty="0"/>
              <a:t>Modifies contention-free access (still no one uses it)</a:t>
            </a:r>
          </a:p>
          <a:p>
            <a:pPr lvl="1"/>
            <a:r>
              <a:rPr lang="en-US" dirty="0"/>
              <a:t>Modifies contention-based access: Enhanced Distributed Channel Access (EDCA)</a:t>
            </a:r>
          </a:p>
          <a:p>
            <a:pPr lvl="1"/>
            <a:endParaRPr lang="en-US" dirty="0"/>
          </a:p>
          <a:p>
            <a:r>
              <a:rPr lang="en-US" dirty="0"/>
              <a:t>Modifies Quality of Service based on application</a:t>
            </a:r>
          </a:p>
          <a:p>
            <a:pPr lvl="1"/>
            <a:r>
              <a:rPr lang="en-US" dirty="0"/>
              <a:t>Example of breaking layering for an optimization</a:t>
            </a:r>
          </a:p>
          <a:p>
            <a:pPr lvl="1"/>
            <a:r>
              <a:rPr lang="en-US" dirty="0"/>
              <a:t>Categories (lowest to highest priority):</a:t>
            </a:r>
          </a:p>
          <a:p>
            <a:pPr lvl="2"/>
            <a:r>
              <a:rPr lang="en-US" dirty="0"/>
              <a:t>Background</a:t>
            </a:r>
          </a:p>
          <a:p>
            <a:pPr lvl="2"/>
            <a:r>
              <a:rPr lang="en-US" dirty="0"/>
              <a:t>Best Effort</a:t>
            </a:r>
          </a:p>
          <a:p>
            <a:pPr lvl="2"/>
            <a:r>
              <a:rPr lang="en-US" dirty="0"/>
              <a:t>Video</a:t>
            </a:r>
          </a:p>
          <a:p>
            <a:pPr lvl="2"/>
            <a:r>
              <a:rPr lang="en-US" dirty="0"/>
              <a:t>Voice</a:t>
            </a:r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2C6C3-6BF9-4EBC-8739-1A48991EB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9212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3B9A1-FC85-4A65-87A6-BE00EAFD6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priority for different application category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232ED-95D6-4BA8-9258-207EBDAA8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Expand to more IFS lengths for different traffic categories</a:t>
            </a:r>
          </a:p>
          <a:p>
            <a:pPr lvl="1"/>
            <a:r>
              <a:rPr lang="en-US" dirty="0"/>
              <a:t>Smallest AIFS (equal to DIFS) goes to Voice, Largest to Background</a:t>
            </a:r>
          </a:p>
          <a:p>
            <a:pPr lvl="1"/>
            <a:r>
              <a:rPr lang="en-US" dirty="0"/>
              <a:t>Contention Window min and max also change for each category</a:t>
            </a:r>
          </a:p>
          <a:p>
            <a:pPr lvl="2"/>
            <a:r>
              <a:rPr lang="en-US" dirty="0"/>
              <a:t>Selects a </a:t>
            </a:r>
            <a:r>
              <a:rPr lang="en-US" i="1" dirty="0"/>
              <a:t>probability</a:t>
            </a:r>
            <a:r>
              <a:rPr lang="en-US" dirty="0"/>
              <a:t> that most important category goes first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AA530-A08E-4AE9-A9DC-CF15348F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BF3A06C7-D58E-4E24-8DE7-DE7383CF6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957" y="2974975"/>
            <a:ext cx="7880074" cy="338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576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C9CB85-AC64-469E-8DE9-B2E69E3CF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queues within a single device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23AA4D-5C81-4A87-854C-60A457984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1026" name="Picture 2" descr="Image result for 802.11e">
            <a:extLst>
              <a:ext uri="{FF2B5EF4-FFF2-40B4-BE49-F238E27FC236}">
                <a16:creationId xmlns:a16="http://schemas.microsoft.com/office/drawing/2014/main" id="{66A68183-F727-4B22-89C2-114AA485DF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93" y="841830"/>
            <a:ext cx="7442569" cy="56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5367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541EC-512C-48DA-AEAB-F8845F3BE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802.11e also adds maximum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A5DB16-CDE6-43AE-9842-3F402303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802.11e also defines duration a device can transmit for</a:t>
            </a:r>
          </a:p>
          <a:p>
            <a:pPr lvl="1"/>
            <a:r>
              <a:rPr lang="en-US" dirty="0"/>
              <a:t>Based on PHY in use and Application category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Background/Best Effort: one frame per contention win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Example, up to 11 </a:t>
            </a:r>
            <a:r>
              <a:rPr lang="en-US" dirty="0" err="1"/>
              <a:t>ms</a:t>
            </a:r>
            <a:r>
              <a:rPr lang="en-US" dirty="0"/>
              <a:t> for Voice on 802.11ac</a:t>
            </a:r>
          </a:p>
          <a:p>
            <a:pPr lvl="2"/>
            <a:r>
              <a:rPr lang="en-US" dirty="0"/>
              <a:t>Could be one really big frame at a low data rate</a:t>
            </a:r>
          </a:p>
          <a:p>
            <a:pPr lvl="2"/>
            <a:r>
              <a:rPr lang="en-US" dirty="0"/>
              <a:t>Could be multiple frames in a row separated by SIFS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52C6C3-6BF9-4EBC-8739-1A48991EB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5789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 Access Control</a:t>
            </a:r>
          </a:p>
          <a:p>
            <a:pPr lvl="1"/>
            <a:endParaRPr lang="en-US" dirty="0"/>
          </a:p>
          <a:p>
            <a:r>
              <a:rPr lang="en-US" dirty="0"/>
              <a:t>802.11 Frame format</a:t>
            </a:r>
          </a:p>
          <a:p>
            <a:pPr lvl="1"/>
            <a:endParaRPr lang="en-US" dirty="0"/>
          </a:p>
          <a:p>
            <a:r>
              <a:rPr lang="en-US" dirty="0"/>
              <a:t>802.11e Improvements to MAC</a:t>
            </a:r>
          </a:p>
          <a:p>
            <a:pPr lvl="1"/>
            <a:endParaRPr lang="en-US" dirty="0"/>
          </a:p>
          <a:p>
            <a:r>
              <a:rPr lang="en-US" b="1" dirty="0"/>
              <a:t>Microcontrollers and </a:t>
            </a:r>
            <a:r>
              <a:rPr lang="en-US" b="1" dirty="0" err="1"/>
              <a:t>WiFi</a:t>
            </a:r>
            <a:endParaRPr lang="en-US" b="1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9112113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E4127-C4BC-DC43-824E-A5B76E6B9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Why, why not, talk </a:t>
            </a:r>
            <a:r>
              <a:rPr lang="en-US" dirty="0" err="1"/>
              <a:t>WiFi</a:t>
            </a:r>
            <a:r>
              <a:rPr lang="en-US" dirty="0"/>
              <a:t> in a wireless for IoT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FF75F-E76C-984C-8834-7A3769836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  <a:p>
            <a:pPr lvl="1"/>
            <a:r>
              <a:rPr lang="en-US" dirty="0"/>
              <a:t>Ubiquitous</a:t>
            </a:r>
          </a:p>
          <a:p>
            <a:pPr lvl="1"/>
            <a:r>
              <a:rPr lang="en-US" dirty="0"/>
              <a:t>High-performance</a:t>
            </a:r>
          </a:p>
          <a:p>
            <a:pPr lvl="1"/>
            <a:endParaRPr lang="en-US" dirty="0"/>
          </a:p>
          <a:p>
            <a:r>
              <a:rPr lang="en-US" dirty="0"/>
              <a:t>Cons</a:t>
            </a:r>
          </a:p>
          <a:p>
            <a:pPr lvl="1"/>
            <a:r>
              <a:rPr lang="en-US" dirty="0"/>
              <a:t>Complex configuration</a:t>
            </a:r>
          </a:p>
          <a:p>
            <a:pPr lvl="1"/>
            <a:r>
              <a:rPr lang="en-US" dirty="0"/>
              <a:t>And security requirements</a:t>
            </a:r>
          </a:p>
          <a:p>
            <a:pPr lvl="2"/>
            <a:r>
              <a:rPr lang="en-US" dirty="0"/>
              <a:t>Device-Northwestern anyone?</a:t>
            </a:r>
          </a:p>
          <a:p>
            <a:pPr lvl="1"/>
            <a:r>
              <a:rPr lang="en-US" dirty="0"/>
              <a:t>Expensive in energy and money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2CFBED-EB5B-B844-81C2-08A81E447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434A358D-2637-E146-A3BD-05BD470B507B}" type="slidenum">
              <a:rPr lang="en-US" smtClean="0"/>
              <a:pPr algn="r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3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</a:t>
            </a:r>
            <a:r>
              <a:rPr lang="en-US" dirty="0" err="1"/>
              <a:t>WiFi</a:t>
            </a:r>
            <a:r>
              <a:rPr lang="en-US" dirty="0"/>
              <a:t>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 topology network</a:t>
            </a:r>
          </a:p>
          <a:p>
            <a:endParaRPr lang="en-US" dirty="0"/>
          </a:p>
          <a:p>
            <a:r>
              <a:rPr lang="en-US" dirty="0"/>
              <a:t>Basic Service Set (BSS)</a:t>
            </a:r>
          </a:p>
          <a:p>
            <a:pPr lvl="1"/>
            <a:r>
              <a:rPr lang="en-US" dirty="0"/>
              <a:t>Access point(s)</a:t>
            </a:r>
          </a:p>
          <a:p>
            <a:pPr lvl="1"/>
            <a:r>
              <a:rPr lang="en-US" dirty="0"/>
              <a:t>Multiple connected clients</a:t>
            </a:r>
          </a:p>
          <a:p>
            <a:pPr lvl="1"/>
            <a:endParaRPr lang="en-US" dirty="0"/>
          </a:p>
          <a:p>
            <a:r>
              <a:rPr lang="en-US" dirty="0"/>
              <a:t>Service Set ID (SSID)</a:t>
            </a:r>
          </a:p>
          <a:p>
            <a:pPr lvl="1"/>
            <a:r>
              <a:rPr lang="en-US" dirty="0"/>
              <a:t>Identifies network</a:t>
            </a:r>
          </a:p>
          <a:p>
            <a:pPr lvl="1"/>
            <a:r>
              <a:rPr lang="en-US" dirty="0"/>
              <a:t>Broadcast by access point in beacons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FB12052-C0B8-4EB5-8A6F-CC500E86E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0794" y="2818957"/>
            <a:ext cx="4419600" cy="3353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F5155-997F-4226-BEB5-64B6DD09F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capability in microcontrollers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7C323-F238-4D19-ACDD-E4D082E6B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ESP32</a:t>
            </a:r>
          </a:p>
          <a:p>
            <a:pPr lvl="1"/>
            <a:r>
              <a:rPr lang="en-US" dirty="0"/>
              <a:t>Microcontroller plus </a:t>
            </a:r>
            <a:r>
              <a:rPr lang="en-US" dirty="0" err="1"/>
              <a:t>WiFi</a:t>
            </a:r>
            <a:r>
              <a:rPr lang="en-US" dirty="0"/>
              <a:t> radio in single chip</a:t>
            </a:r>
          </a:p>
          <a:p>
            <a:pPr lvl="1"/>
            <a:r>
              <a:rPr lang="en-US" dirty="0"/>
              <a:t>(Same idea as nRF52840)</a:t>
            </a:r>
          </a:p>
          <a:p>
            <a:pPr lvl="1"/>
            <a:endParaRPr lang="en-US" dirty="0"/>
          </a:p>
          <a:p>
            <a:r>
              <a:rPr lang="en-US" dirty="0"/>
              <a:t>Capabilities</a:t>
            </a:r>
          </a:p>
          <a:p>
            <a:pPr lvl="1"/>
            <a:r>
              <a:rPr lang="en-US" dirty="0"/>
              <a:t>802.11b/g/n 2.4 GHz only</a:t>
            </a:r>
          </a:p>
          <a:p>
            <a:pPr lvl="1"/>
            <a:r>
              <a:rPr lang="en-US" dirty="0"/>
              <a:t>20 MHz or 40 MHz channels</a:t>
            </a:r>
          </a:p>
          <a:p>
            <a:pPr lvl="1"/>
            <a:r>
              <a:rPr lang="en-US" dirty="0"/>
              <a:t>Single antenna only (no MIMO)</a:t>
            </a:r>
          </a:p>
          <a:p>
            <a:pPr lvl="1"/>
            <a:r>
              <a:rPr lang="en-US" dirty="0"/>
              <a:t>MCS0-7</a:t>
            </a:r>
          </a:p>
          <a:p>
            <a:pPr lvl="2"/>
            <a:r>
              <a:rPr lang="en-US" dirty="0"/>
              <a:t>7 Mbps – 150 Mbps</a:t>
            </a:r>
          </a:p>
          <a:p>
            <a:pPr lvl="1"/>
            <a:r>
              <a:rPr lang="en-US" dirty="0"/>
              <a:t>Tx power up to 20.5 dBm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49C95C-EFE6-4CD5-94F5-EF2C4334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pic>
        <p:nvPicPr>
          <p:cNvPr id="3074" name="Picture 2" descr="SparkFun ESP32 Thing">
            <a:extLst>
              <a:ext uri="{FF2B5EF4-FFF2-40B4-BE49-F238E27FC236}">
                <a16:creationId xmlns:a16="http://schemas.microsoft.com/office/drawing/2014/main" id="{CD032C8D-B731-45E8-8823-80A2C54369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677400" y="1308100"/>
            <a:ext cx="1739900" cy="393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1085E7F-422A-4747-B48C-3D69A091CDAA}"/>
              </a:ext>
            </a:extLst>
          </p:cNvPr>
          <p:cNvSpPr/>
          <p:nvPr/>
        </p:nvSpPr>
        <p:spPr>
          <a:xfrm>
            <a:off x="10134600" y="2552700"/>
            <a:ext cx="673100" cy="635000"/>
          </a:xfrm>
          <a:prstGeom prst="round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80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ECC30-763F-49D4-8807-59405DB1C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power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85F5-B09C-4E02-825E-7F4A00398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Question: should a microcontroller stay connected or reconnect?</a:t>
            </a:r>
          </a:p>
          <a:p>
            <a:pPr lvl="1"/>
            <a:r>
              <a:rPr lang="en-US" dirty="0"/>
              <a:t>Light sleep: stay connected always, only listening to beacons</a:t>
            </a:r>
          </a:p>
          <a:p>
            <a:pPr lvl="1"/>
            <a:r>
              <a:rPr lang="en-US" dirty="0"/>
              <a:t>Deep sleep: reconnect to network each time data is ready</a:t>
            </a:r>
          </a:p>
          <a:p>
            <a:pPr lvl="1"/>
            <a:endParaRPr lang="en-US" dirty="0"/>
          </a:p>
          <a:p>
            <a:r>
              <a:rPr lang="en-US" dirty="0"/>
              <a:t>Answer for ESP32 depends on security and data interval</a:t>
            </a:r>
          </a:p>
          <a:p>
            <a:pPr lvl="1"/>
            <a:r>
              <a:rPr lang="en-US" dirty="0"/>
              <a:t>Resecuring during connection takes lots of energy</a:t>
            </a:r>
          </a:p>
          <a:p>
            <a:pPr lvl="2"/>
            <a:r>
              <a:rPr lang="en-US" dirty="0"/>
              <a:t>Crossover point is about 60 seconds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Insecure transmissions have a crossover of 5-15 seconds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https://blog.voneicken.com/2018/lp-wifi-esp-comparison/#conclusions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312E1-0B69-42A7-ACE8-E5FBB3AC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9855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5C967-5954-4EB7-A300-14ED6BB4F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Wrapup</a:t>
            </a:r>
            <a:r>
              <a:rPr lang="en-US" dirty="0"/>
              <a:t> on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B107E-7493-4CE6-AAB3-CEAECED6B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takeaway: next time you buy a router, make it </a:t>
            </a:r>
            <a:r>
              <a:rPr lang="en-US" dirty="0" err="1"/>
              <a:t>WiFi</a:t>
            </a:r>
            <a:r>
              <a:rPr lang="en-US" dirty="0"/>
              <a:t> 6E</a:t>
            </a:r>
          </a:p>
          <a:p>
            <a:pPr lvl="1"/>
            <a:r>
              <a:rPr lang="en-US" dirty="0"/>
              <a:t>Extra bandwidth with low contention means high speeds</a:t>
            </a:r>
          </a:p>
          <a:p>
            <a:pPr lvl="1"/>
            <a:r>
              <a:rPr lang="en-US" dirty="0"/>
              <a:t>Although it won’t help until you upgrade devices too</a:t>
            </a:r>
          </a:p>
          <a:p>
            <a:pPr lvl="1"/>
            <a:endParaRPr lang="en-US" dirty="0"/>
          </a:p>
          <a:p>
            <a:r>
              <a:rPr lang="en-US" dirty="0"/>
              <a:t>However: additional </a:t>
            </a:r>
            <a:r>
              <a:rPr lang="en-US" dirty="0" err="1"/>
              <a:t>WiFi</a:t>
            </a:r>
            <a:r>
              <a:rPr lang="en-US" dirty="0"/>
              <a:t> speed won’t really help if it’s greater than your connection to your ISP</a:t>
            </a:r>
          </a:p>
          <a:p>
            <a:pPr lvl="1"/>
            <a:r>
              <a:rPr lang="en-US" dirty="0"/>
              <a:t>1 Gbps link to router 😁</a:t>
            </a:r>
          </a:p>
          <a:p>
            <a:pPr lvl="1"/>
            <a:r>
              <a:rPr lang="en-US" dirty="0"/>
              <a:t>10 Mbps link to Internet 😭</a:t>
            </a:r>
          </a:p>
          <a:p>
            <a:pPr lvl="1"/>
            <a:endParaRPr lang="en-US" dirty="0"/>
          </a:p>
          <a:p>
            <a:r>
              <a:rPr lang="en-US" dirty="0"/>
              <a:t>Still useful for local network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9A4EA-FC32-4B9E-B76A-2386DAE6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2674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802.11 Access Control</a:t>
            </a:r>
          </a:p>
          <a:p>
            <a:pPr lvl="1"/>
            <a:endParaRPr lang="en-US" dirty="0"/>
          </a:p>
          <a:p>
            <a:r>
              <a:rPr lang="en-US" dirty="0"/>
              <a:t>802.11 Frame format</a:t>
            </a:r>
          </a:p>
          <a:p>
            <a:pPr lvl="1"/>
            <a:endParaRPr lang="en-US" dirty="0"/>
          </a:p>
          <a:p>
            <a:r>
              <a:rPr lang="en-US" dirty="0"/>
              <a:t>802.11e Improvements to MAC</a:t>
            </a:r>
          </a:p>
          <a:p>
            <a:pPr lvl="1"/>
            <a:endParaRPr lang="en-US" dirty="0"/>
          </a:p>
          <a:p>
            <a:r>
              <a:rPr lang="en-US" dirty="0"/>
              <a:t>Microcontrollers and </a:t>
            </a:r>
            <a:r>
              <a:rPr lang="en-US" dirty="0" err="1"/>
              <a:t>WiFi</a:t>
            </a:r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942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344FE-3466-4209-BCD9-30178DD4B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err="1"/>
              <a:t>superframe</a:t>
            </a:r>
            <a:r>
              <a:rPr lang="en-US" dirty="0"/>
              <a:t>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AB13F-E86D-4FDC-9BE6-D66961903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Beacon followed by contention-free period followed by contention</a:t>
            </a:r>
          </a:p>
          <a:p>
            <a:pPr lvl="1"/>
            <a:r>
              <a:rPr lang="en-US" dirty="0"/>
              <a:t>Repeats periodically (default ~100 </a:t>
            </a:r>
            <a:r>
              <a:rPr lang="en-US" dirty="0" err="1"/>
              <a:t>ms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802.15.4 adopted a similar </a:t>
            </a:r>
            <a:r>
              <a:rPr lang="en-US" dirty="0" err="1"/>
              <a:t>superframe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is more hypothetical than real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EE8DC9-D0DC-4624-A3DB-2C58139E5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0DD3FC-06D5-4DCC-A852-8E5F592852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331" y="3879850"/>
            <a:ext cx="8368301" cy="252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421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B7542-3A26-42FA-B0E4-D12E3C828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WiFi</a:t>
            </a:r>
            <a:r>
              <a:rPr lang="en-US" dirty="0"/>
              <a:t> </a:t>
            </a:r>
            <a:r>
              <a:rPr lang="en-US" dirty="0" err="1"/>
              <a:t>superframe</a:t>
            </a:r>
            <a:r>
              <a:rPr lang="en-US" dirty="0"/>
              <a:t>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12E14-E3D5-4F92-9247-DF8FF9EC3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Continuous contention access period</a:t>
            </a:r>
          </a:p>
          <a:p>
            <a:pPr lvl="1"/>
            <a:r>
              <a:rPr lang="en-US" dirty="0"/>
              <a:t>Any device may send at any time</a:t>
            </a:r>
          </a:p>
          <a:p>
            <a:pPr lvl="1"/>
            <a:r>
              <a:rPr lang="en-US" dirty="0"/>
              <a:t>PCF is unused in practice</a:t>
            </a:r>
          </a:p>
          <a:p>
            <a:pPr lvl="1"/>
            <a:endParaRPr lang="en-US" dirty="0"/>
          </a:p>
          <a:p>
            <a:r>
              <a:rPr lang="en-US" dirty="0"/>
              <a:t>Periodic beacons</a:t>
            </a:r>
          </a:p>
          <a:p>
            <a:pPr lvl="1"/>
            <a:r>
              <a:rPr lang="en-US" dirty="0"/>
              <a:t>Which also use CSMA and therefore may be delayed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702261-2D24-4867-8A0B-69C3F5209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91C0345-0A44-45CB-B56F-79B2E98FE858}"/>
              </a:ext>
            </a:extLst>
          </p:cNvPr>
          <p:cNvCxnSpPr>
            <a:cxnSpLocks/>
          </p:cNvCxnSpPr>
          <p:nvPr/>
        </p:nvCxnSpPr>
        <p:spPr>
          <a:xfrm>
            <a:off x="1905000" y="5746754"/>
            <a:ext cx="7747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AE6CC57-40EF-4513-95C0-EDD0D1A7CB72}"/>
              </a:ext>
            </a:extLst>
          </p:cNvPr>
          <p:cNvSpPr txBox="1"/>
          <p:nvPr/>
        </p:nvSpPr>
        <p:spPr>
          <a:xfrm>
            <a:off x="8934450" y="5734054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2C475C5-7C0C-467F-9B37-499A5445A043}"/>
              </a:ext>
            </a:extLst>
          </p:cNvPr>
          <p:cNvSpPr/>
          <p:nvPr/>
        </p:nvSpPr>
        <p:spPr>
          <a:xfrm>
            <a:off x="190500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729668-5E83-4B5D-87C7-E3575CC2E294}"/>
              </a:ext>
            </a:extLst>
          </p:cNvPr>
          <p:cNvSpPr/>
          <p:nvPr/>
        </p:nvSpPr>
        <p:spPr>
          <a:xfrm>
            <a:off x="453430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0CCF277-7B40-46DF-A549-73637D8B76F7}"/>
              </a:ext>
            </a:extLst>
          </p:cNvPr>
          <p:cNvSpPr/>
          <p:nvPr/>
        </p:nvSpPr>
        <p:spPr>
          <a:xfrm>
            <a:off x="584895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4D324F-3FB6-43CA-B88C-DEF59CE15451}"/>
              </a:ext>
            </a:extLst>
          </p:cNvPr>
          <p:cNvSpPr/>
          <p:nvPr/>
        </p:nvSpPr>
        <p:spPr>
          <a:xfrm>
            <a:off x="9156700" y="5029205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3F6091-3089-445C-AE53-F008B329D4CE}"/>
              </a:ext>
            </a:extLst>
          </p:cNvPr>
          <p:cNvSpPr/>
          <p:nvPr/>
        </p:nvSpPr>
        <p:spPr>
          <a:xfrm>
            <a:off x="321965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39D90E-AB0B-4DAA-9202-6E040F57BFB9}"/>
              </a:ext>
            </a:extLst>
          </p:cNvPr>
          <p:cNvSpPr/>
          <p:nvPr/>
        </p:nvSpPr>
        <p:spPr>
          <a:xfrm>
            <a:off x="7163600" y="5029208"/>
            <a:ext cx="266700" cy="68579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A78F6B-B6EA-4349-B916-BFE8AA8610F6}"/>
              </a:ext>
            </a:extLst>
          </p:cNvPr>
          <p:cNvSpPr/>
          <p:nvPr/>
        </p:nvSpPr>
        <p:spPr>
          <a:xfrm>
            <a:off x="2171700" y="5372105"/>
            <a:ext cx="104795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15F67C-7A3C-451F-BE97-4521148D85B5}"/>
              </a:ext>
            </a:extLst>
          </p:cNvPr>
          <p:cNvSpPr/>
          <p:nvPr/>
        </p:nvSpPr>
        <p:spPr>
          <a:xfrm>
            <a:off x="3486350" y="5372105"/>
            <a:ext cx="104795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4D382B-5C3A-46DE-BCE6-AED52043B65C}"/>
              </a:ext>
            </a:extLst>
          </p:cNvPr>
          <p:cNvSpPr/>
          <p:nvPr/>
        </p:nvSpPr>
        <p:spPr>
          <a:xfrm>
            <a:off x="4801000" y="5372104"/>
            <a:ext cx="104795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021E2E3-B311-4FA0-96CA-B08D90EEF69E}"/>
              </a:ext>
            </a:extLst>
          </p:cNvPr>
          <p:cNvSpPr/>
          <p:nvPr/>
        </p:nvSpPr>
        <p:spPr>
          <a:xfrm>
            <a:off x="6124072" y="5372104"/>
            <a:ext cx="104795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4983AF5-9073-46EA-94CB-8AA262A4878F}"/>
              </a:ext>
            </a:extLst>
          </p:cNvPr>
          <p:cNvSpPr/>
          <p:nvPr/>
        </p:nvSpPr>
        <p:spPr>
          <a:xfrm>
            <a:off x="7430300" y="5372104"/>
            <a:ext cx="1726400" cy="3428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F4216B2-EE05-4659-B36E-CEDDD4DE12A7}"/>
              </a:ext>
            </a:extLst>
          </p:cNvPr>
          <p:cNvSpPr txBox="1"/>
          <p:nvPr/>
        </p:nvSpPr>
        <p:spPr>
          <a:xfrm>
            <a:off x="8572500" y="4393081"/>
            <a:ext cx="11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Delayed Beacon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CD5E6-AC31-4C1A-ACF5-4028ADF7044D}"/>
              </a:ext>
            </a:extLst>
          </p:cNvPr>
          <p:cNvSpPr txBox="1"/>
          <p:nvPr/>
        </p:nvSpPr>
        <p:spPr>
          <a:xfrm>
            <a:off x="1587500" y="4660392"/>
            <a:ext cx="116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Beacon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20F44C-0D86-4C82-8F0B-21B4A0AA7208}"/>
              </a:ext>
            </a:extLst>
          </p:cNvPr>
          <p:cNvSpPr txBox="1"/>
          <p:nvPr/>
        </p:nvSpPr>
        <p:spPr>
          <a:xfrm>
            <a:off x="4667650" y="4069915"/>
            <a:ext cx="162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Contention</a:t>
            </a:r>
          </a:p>
          <a:p>
            <a:r>
              <a:rPr lang="en-US" dirty="0"/>
              <a:t>Based Access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034D36-25D5-49C7-B5F6-9722B0C3485A}"/>
              </a:ext>
            </a:extLst>
          </p:cNvPr>
          <p:cNvCxnSpPr>
            <a:cxnSpLocks/>
            <a:stCxn id="24" idx="2"/>
          </p:cNvCxnSpPr>
          <p:nvPr/>
        </p:nvCxnSpPr>
        <p:spPr>
          <a:xfrm flipH="1">
            <a:off x="5212750" y="4716246"/>
            <a:ext cx="269036" cy="59304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86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AD111-61E9-4324-A5F8-61E7C3765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beacons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90CE-CF40-48E5-8F2B-8D7CAB634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Transmitted periodically (~100 </a:t>
            </a:r>
            <a:r>
              <a:rPr lang="en-US" dirty="0" err="1"/>
              <a:t>ms</a:t>
            </a:r>
            <a:r>
              <a:rPr lang="en-US" dirty="0"/>
              <a:t> by default)</a:t>
            </a:r>
          </a:p>
          <a:p>
            <a:pPr lvl="1"/>
            <a:r>
              <a:rPr lang="en-US" dirty="0"/>
              <a:t>Enable discovery of network</a:t>
            </a:r>
          </a:p>
          <a:p>
            <a:pPr lvl="2"/>
            <a:r>
              <a:rPr lang="en-US" dirty="0"/>
              <a:t>Contain capabilities and SSID for the network (802.11b/g/n/ac/ax…)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Assign contention-free slots if used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Notify devices of waiting packets</a:t>
            </a:r>
          </a:p>
          <a:p>
            <a:pPr lvl="2"/>
            <a:r>
              <a:rPr lang="en-US" dirty="0"/>
              <a:t>Traffic Indication Map (TIM) has a bitmap specifying which devices data is for</a:t>
            </a:r>
          </a:p>
          <a:p>
            <a:pPr lvl="2"/>
            <a:r>
              <a:rPr lang="en-US" dirty="0"/>
              <a:t>Enables devices to sleep, skipping a number of beacons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Handles broadcast/multicast messages</a:t>
            </a:r>
          </a:p>
          <a:p>
            <a:pPr lvl="2"/>
            <a:r>
              <a:rPr lang="en-US" dirty="0"/>
              <a:t>Every N beacons includes a notation of available broadcast messages</a:t>
            </a:r>
          </a:p>
          <a:p>
            <a:pPr lvl="2"/>
            <a:r>
              <a:rPr lang="en-US" dirty="0"/>
              <a:t>Messages are transmitted during next contention access period using normal CSMA</a:t>
            </a:r>
          </a:p>
          <a:p>
            <a:pPr lvl="2"/>
            <a:r>
              <a:rPr lang="en-US" dirty="0"/>
              <a:t>Defines maximum sleep period for devices (must listen to these beacons)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E0C1B-953F-4C67-AC72-306B7382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82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5A76A-DFAE-4C8D-8D1E-B441AE378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Contention-free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1B44E-2A03-4A05-B346-B21FBB8D3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Known as Point Coordination Function (PCF)</a:t>
            </a:r>
          </a:p>
          <a:p>
            <a:pPr lvl="1"/>
            <a:r>
              <a:rPr lang="en-US" dirty="0"/>
              <a:t>Allocates a contention-free period for specific devices</a:t>
            </a:r>
          </a:p>
          <a:p>
            <a:pPr lvl="1"/>
            <a:r>
              <a:rPr lang="en-US" dirty="0"/>
              <a:t>Access Point decides when to grant based on requests</a:t>
            </a:r>
          </a:p>
          <a:p>
            <a:pPr lvl="1"/>
            <a:endParaRPr lang="en-US" dirty="0"/>
          </a:p>
          <a:p>
            <a:r>
              <a:rPr lang="en-US" dirty="0"/>
              <a:t>Drawbacks</a:t>
            </a:r>
          </a:p>
          <a:p>
            <a:pPr lvl="1"/>
            <a:r>
              <a:rPr lang="en-US" dirty="0"/>
              <a:t>Latency depends on beacon intervals</a:t>
            </a:r>
          </a:p>
          <a:p>
            <a:pPr lvl="1"/>
            <a:r>
              <a:rPr lang="en-US" dirty="0"/>
              <a:t>Mechanism for explicit Quality of Service is unclear</a:t>
            </a:r>
          </a:p>
          <a:p>
            <a:pPr lvl="1"/>
            <a:endParaRPr lang="en-US" dirty="0"/>
          </a:p>
          <a:p>
            <a:r>
              <a:rPr lang="en-US" dirty="0"/>
              <a:t>PCF is not used in practice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BB10D4-643F-42EB-86AF-7C2FBEA48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537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981DB-84FC-4290-9AEB-53F27C278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Contention-based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E631-3024-49F4-AAB0-AB79FAB9E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Known as Distributed Coordination Function (DCF)</a:t>
            </a:r>
          </a:p>
          <a:p>
            <a:pPr lvl="1"/>
            <a:r>
              <a:rPr lang="en-US" dirty="0"/>
              <a:t>Base communication method for </a:t>
            </a:r>
            <a:r>
              <a:rPr lang="en-US" dirty="0" err="1"/>
              <a:t>WiFi</a:t>
            </a:r>
            <a:r>
              <a:rPr lang="en-US" dirty="0"/>
              <a:t> (essentially always)</a:t>
            </a:r>
          </a:p>
          <a:p>
            <a:pPr lvl="1"/>
            <a:r>
              <a:rPr lang="en-US" dirty="0"/>
              <a:t>All packets are immediately </a:t>
            </a:r>
            <a:r>
              <a:rPr lang="en-US" dirty="0" err="1"/>
              <a:t>ACK’d</a:t>
            </a:r>
            <a:r>
              <a:rPr lang="en-US" dirty="0"/>
              <a:t> by receiving device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Uses CSMA/CA to determine when it can send</a:t>
            </a:r>
          </a:p>
          <a:p>
            <a:pPr lvl="2"/>
            <a:r>
              <a:rPr lang="en-US" dirty="0"/>
              <a:t>With random </a:t>
            </a:r>
            <a:r>
              <a:rPr lang="en-US" dirty="0" err="1"/>
              <a:t>backoff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Problem: packets can be very long (up to 20 milliseconds)</a:t>
            </a:r>
          </a:p>
          <a:p>
            <a:pPr lvl="1"/>
            <a:r>
              <a:rPr lang="en-US" dirty="0"/>
              <a:t>Solution: Network Allocation Vector (NAV)</a:t>
            </a:r>
          </a:p>
          <a:p>
            <a:pPr lvl="2"/>
            <a:r>
              <a:rPr lang="en-US" dirty="0"/>
              <a:t>Packets include a notation of their duration</a:t>
            </a:r>
          </a:p>
          <a:p>
            <a:pPr lvl="2"/>
            <a:r>
              <a:rPr lang="en-US" dirty="0"/>
              <a:t>Sensing the beginning of a packet allows </a:t>
            </a:r>
            <a:r>
              <a:rPr lang="en-US" dirty="0" err="1"/>
              <a:t>backoff</a:t>
            </a:r>
            <a:r>
              <a:rPr lang="en-US" dirty="0"/>
              <a:t> to skip the whole packet duration before continuing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A5400C-C226-4780-82FF-2B646D602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6979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1FF9501-8777-470B-A8C6-E79AF52D4E7C}" vid="{317817C1-429F-4BA5-B259-C4AAC6A82E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cs397_template</Template>
  <TotalTime>641</TotalTime>
  <Words>2246</Words>
  <Application>Microsoft Office PowerPoint</Application>
  <PresentationFormat>Widescreen</PresentationFormat>
  <Paragraphs>643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8" baseType="lpstr">
      <vt:lpstr>Arial</vt:lpstr>
      <vt:lpstr>Calibri</vt:lpstr>
      <vt:lpstr>Seravek Light</vt:lpstr>
      <vt:lpstr>Tahoma</vt:lpstr>
      <vt:lpstr>Class Slides</vt:lpstr>
      <vt:lpstr>Lecture 11 WiFi MAC</vt:lpstr>
      <vt:lpstr>Today’s Goals</vt:lpstr>
      <vt:lpstr>Outline</vt:lpstr>
      <vt:lpstr>Basic WiFi network</vt:lpstr>
      <vt:lpstr>WiFi superframe structure</vt:lpstr>
      <vt:lpstr>WiFi superframe in practice</vt:lpstr>
      <vt:lpstr>802.11 beacons</vt:lpstr>
      <vt:lpstr>Contention-free access</vt:lpstr>
      <vt:lpstr>Contention-based access</vt:lpstr>
      <vt:lpstr>Reminder: hidden terminal problem</vt:lpstr>
      <vt:lpstr>Drawbacks of RTS/CTS</vt:lpstr>
      <vt:lpstr>Backoff in WiFi</vt:lpstr>
      <vt:lpstr>Prioritizing packets with varying IFS</vt:lpstr>
      <vt:lpstr>Putting backoff together</vt:lpstr>
      <vt:lpstr>802.11 backoff example</vt:lpstr>
      <vt:lpstr>802.11 backoff example</vt:lpstr>
      <vt:lpstr>802.11 backoff example</vt:lpstr>
      <vt:lpstr>802.11 backoff example</vt:lpstr>
      <vt:lpstr>802.11 backoff example</vt:lpstr>
      <vt:lpstr>Break + Hacking</vt:lpstr>
      <vt:lpstr>Break + Hacking</vt:lpstr>
      <vt:lpstr>Outline</vt:lpstr>
      <vt:lpstr>802.11 frame</vt:lpstr>
      <vt:lpstr>802.11 frame</vt:lpstr>
      <vt:lpstr>Address field use cases</vt:lpstr>
      <vt:lpstr>Address field use cases</vt:lpstr>
      <vt:lpstr>Address field use cases</vt:lpstr>
      <vt:lpstr>Address field use cases</vt:lpstr>
      <vt:lpstr>Sending frames in WiFi</vt:lpstr>
      <vt:lpstr>Calculating packet durations</vt:lpstr>
      <vt:lpstr>Implementation Drives Specification Sometimes</vt:lpstr>
      <vt:lpstr>Break + xkcd</vt:lpstr>
      <vt:lpstr>Outline</vt:lpstr>
      <vt:lpstr>802.11e improves MAC layer</vt:lpstr>
      <vt:lpstr>Different priority for different application category</vt:lpstr>
      <vt:lpstr>Multiple queues within a single device</vt:lpstr>
      <vt:lpstr>802.11e also adds maximum durations</vt:lpstr>
      <vt:lpstr>Outline</vt:lpstr>
      <vt:lpstr>Why, why not, talk WiFi in a wireless for IoT class</vt:lpstr>
      <vt:lpstr>WiFi capability in microcontrollers</vt:lpstr>
      <vt:lpstr>Low power WiFi</vt:lpstr>
      <vt:lpstr>Wrapup on WiFi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12 WiFi MAC</dc:title>
  <dc:creator>Branden Ghena</dc:creator>
  <cp:lastModifiedBy>Branden Ghena</cp:lastModifiedBy>
  <cp:revision>55</cp:revision>
  <dcterms:created xsi:type="dcterms:W3CDTF">2021-02-15T18:31:18Z</dcterms:created>
  <dcterms:modified xsi:type="dcterms:W3CDTF">2022-05-05T20:15:45Z</dcterms:modified>
</cp:coreProperties>
</file>