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0" r:id="rId1"/>
  </p:sldMasterIdLst>
  <p:notesMasterIdLst>
    <p:notesMasterId r:id="rId54"/>
  </p:notesMasterIdLst>
  <p:sldIdLst>
    <p:sldId id="256" r:id="rId2"/>
    <p:sldId id="264" r:id="rId3"/>
    <p:sldId id="348" r:id="rId4"/>
    <p:sldId id="398" r:id="rId5"/>
    <p:sldId id="397" r:id="rId6"/>
    <p:sldId id="403" r:id="rId7"/>
    <p:sldId id="445" r:id="rId8"/>
    <p:sldId id="404" r:id="rId9"/>
    <p:sldId id="383" r:id="rId10"/>
    <p:sldId id="413" r:id="rId11"/>
    <p:sldId id="399" r:id="rId12"/>
    <p:sldId id="405" r:id="rId13"/>
    <p:sldId id="414" r:id="rId14"/>
    <p:sldId id="417" r:id="rId15"/>
    <p:sldId id="418" r:id="rId16"/>
    <p:sldId id="422" r:id="rId17"/>
    <p:sldId id="423" r:id="rId18"/>
    <p:sldId id="424" r:id="rId19"/>
    <p:sldId id="416" r:id="rId20"/>
    <p:sldId id="426" r:id="rId21"/>
    <p:sldId id="449" r:id="rId22"/>
    <p:sldId id="450" r:id="rId23"/>
    <p:sldId id="421" r:id="rId24"/>
    <p:sldId id="451" r:id="rId25"/>
    <p:sldId id="425" r:id="rId26"/>
    <p:sldId id="427" r:id="rId27"/>
    <p:sldId id="407" r:id="rId28"/>
    <p:sldId id="396" r:id="rId29"/>
    <p:sldId id="430" r:id="rId30"/>
    <p:sldId id="408" r:id="rId31"/>
    <p:sldId id="452" r:id="rId32"/>
    <p:sldId id="411" r:id="rId33"/>
    <p:sldId id="412" r:id="rId34"/>
    <p:sldId id="446" r:id="rId35"/>
    <p:sldId id="389" r:id="rId36"/>
    <p:sldId id="390" r:id="rId37"/>
    <p:sldId id="433" r:id="rId38"/>
    <p:sldId id="453" r:id="rId39"/>
    <p:sldId id="432" r:id="rId40"/>
    <p:sldId id="391" r:id="rId41"/>
    <p:sldId id="436" r:id="rId42"/>
    <p:sldId id="437" r:id="rId43"/>
    <p:sldId id="438" r:id="rId44"/>
    <p:sldId id="434" r:id="rId45"/>
    <p:sldId id="435" r:id="rId46"/>
    <p:sldId id="439" r:id="rId47"/>
    <p:sldId id="444" r:id="rId48"/>
    <p:sldId id="442" r:id="rId49"/>
    <p:sldId id="443" r:id="rId50"/>
    <p:sldId id="440" r:id="rId51"/>
    <p:sldId id="441" r:id="rId52"/>
    <p:sldId id="447" r:id="rId5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44C0DD7-F1CF-4368-81C8-E87A97418579}">
          <p14:sldIdLst>
            <p14:sldId id="256"/>
          </p14:sldIdLst>
        </p14:section>
        <p14:section name="Goals" id="{1DC203D8-8C04-4F3B-815B-A15E3261C9A4}">
          <p14:sldIdLst>
            <p14:sldId id="264"/>
          </p14:sldIdLst>
        </p14:section>
        <p14:section name="Simple Routing" id="{B55B8E8C-5EAB-4A1E-A4E9-AE5E896E46FA}">
          <p14:sldIdLst>
            <p14:sldId id="348"/>
            <p14:sldId id="398"/>
            <p14:sldId id="397"/>
            <p14:sldId id="403"/>
          </p14:sldIdLst>
        </p14:section>
        <p14:section name="Mesh Routing" id="{69569450-3C51-4DA5-8136-6F69B238D46B}">
          <p14:sldIdLst>
            <p14:sldId id="445"/>
            <p14:sldId id="404"/>
            <p14:sldId id="383"/>
            <p14:sldId id="413"/>
            <p14:sldId id="399"/>
            <p14:sldId id="405"/>
            <p14:sldId id="414"/>
            <p14:sldId id="417"/>
            <p14:sldId id="418"/>
            <p14:sldId id="422"/>
            <p14:sldId id="423"/>
            <p14:sldId id="424"/>
            <p14:sldId id="416"/>
            <p14:sldId id="426"/>
            <p14:sldId id="449"/>
            <p14:sldId id="450"/>
            <p14:sldId id="421"/>
            <p14:sldId id="451"/>
            <p14:sldId id="425"/>
            <p14:sldId id="427"/>
            <p14:sldId id="407"/>
            <p14:sldId id="396"/>
            <p14:sldId id="430"/>
            <p14:sldId id="408"/>
            <p14:sldId id="452"/>
            <p14:sldId id="411"/>
            <p14:sldId id="412"/>
          </p14:sldIdLst>
        </p14:section>
        <p14:section name="Better Flooding" id="{5D451B07-4929-47AC-A425-2AB9D1E55EBE}">
          <p14:sldIdLst>
            <p14:sldId id="446"/>
            <p14:sldId id="389"/>
            <p14:sldId id="390"/>
            <p14:sldId id="433"/>
            <p14:sldId id="453"/>
            <p14:sldId id="432"/>
            <p14:sldId id="391"/>
            <p14:sldId id="436"/>
            <p14:sldId id="437"/>
            <p14:sldId id="438"/>
            <p14:sldId id="434"/>
            <p14:sldId id="435"/>
            <p14:sldId id="439"/>
            <p14:sldId id="444"/>
            <p14:sldId id="442"/>
            <p14:sldId id="443"/>
            <p14:sldId id="440"/>
            <p14:sldId id="441"/>
          </p14:sldIdLst>
        </p14:section>
        <p14:section name="Wrapup" id="{29A7F866-9DA9-446B-8359-CE426CB89C7A}">
          <p14:sldIdLst>
            <p14:sldId id="447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E2A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3" autoAdjust="0"/>
    <p:restoredTop sz="97440" autoAdjust="0"/>
  </p:normalViewPr>
  <p:slideViewPr>
    <p:cSldViewPr snapToGrid="0">
      <p:cViewPr varScale="1">
        <p:scale>
          <a:sx n="77" d="100"/>
          <a:sy n="77" d="100"/>
        </p:scale>
        <p:origin x="120" y="190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67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BBF250-3188-4B97-91A0-4CBD75F11794}" type="datetimeFigureOut">
              <a:rPr lang="en-US" smtClean="0"/>
              <a:t>5/2/2022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9DC289-C093-4A03-96E3-7FA6F6D9C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4106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4E2A8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90F8AEA4-90DD-470A-A00C-52C76871BE7D}"/>
              </a:ext>
            </a:extLst>
          </p:cNvPr>
          <p:cNvSpPr/>
          <p:nvPr userDrawn="1"/>
        </p:nvSpPr>
        <p:spPr>
          <a:xfrm>
            <a:off x="607595" y="684106"/>
            <a:ext cx="10972799" cy="54853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NWU PPT Wide Opt 2_Master.jpg">
            <a:extLst>
              <a:ext uri="{FF2B5EF4-FFF2-40B4-BE49-F238E27FC236}">
                <a16:creationId xmlns:a16="http://schemas.microsoft.com/office/drawing/2014/main" id="{D5195E2D-71BD-4DAB-A8EA-C60068318A8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2641"/>
          <a:stretch/>
        </p:blipFill>
        <p:spPr>
          <a:xfrm>
            <a:off x="0" y="6353298"/>
            <a:ext cx="12192000" cy="50470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9A78A89-7B53-4AF2-9B97-0D7A0E3C41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7595" y="684106"/>
            <a:ext cx="10972799" cy="2286000"/>
          </a:xfrm>
          <a:prstGeom prst="rect">
            <a:avLst/>
          </a:prstGeo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A3757E7-8A62-4C6A-A11F-B44CFFC7E2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7595" y="3887894"/>
            <a:ext cx="10972799" cy="1369905"/>
          </a:xfrm>
        </p:spPr>
        <p:txBody>
          <a:bodyPr>
            <a:normAutofit/>
          </a:bodyPr>
          <a:lstStyle>
            <a:lvl1pPr marL="0" indent="0" algn="ctr">
              <a:buNone/>
              <a:defRPr sz="36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852B33-DB5B-406B-8EF8-7F27B15C3EB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7595" y="5804324"/>
            <a:ext cx="916405" cy="365125"/>
          </a:xfrm>
        </p:spPr>
        <p:txBody>
          <a:bodyPr/>
          <a:lstStyle/>
          <a:p>
            <a:fld id="{6DA34142-4057-4E41-8FAB-93DD5A2F5272}" type="datetime1">
              <a:rPr lang="en-US" smtClean="0"/>
              <a:t>5/2/2022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218BC2-7D03-48DD-8ED3-F2F43C400C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261807" y="5806652"/>
            <a:ext cx="3664373" cy="365125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491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D1B4F-AD76-4462-AF17-AA9750E0FB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5C87F7-B5DC-45D6-AC96-43D6899A05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400"/>
              </a:spcBef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F6F708-77A7-451E-A87C-DF3B5FA66E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82682-8512-4993-8477-88A6B81ECC95}" type="datetime1">
              <a:rPr lang="en-US" smtClean="0"/>
              <a:t>5/2/2022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AE1449-91D8-4F9D-A105-23A1F43ECC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5F04F4-7CB4-4D18-91E9-7F025B5600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6171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D1B4F-AD76-4462-AF17-AA9750E0FB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5C87F7-B5DC-45D6-AC96-43D6899A05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4" y="1143000"/>
            <a:ext cx="5257800" cy="5029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F6F708-77A7-451E-A87C-DF3B5FA66E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82682-8512-4993-8477-88A6B81ECC95}" type="datetime1">
              <a:rPr lang="en-US" smtClean="0"/>
              <a:t>5/2/2022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AE1449-91D8-4F9D-A105-23A1F43ECC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5F04F4-7CB4-4D18-91E9-7F025B5600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ED6171B2-CD8A-4537-A0B5-CFA0882ED8CE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326608" y="1143000"/>
            <a:ext cx="5257800" cy="5029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157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C6EE6D-0807-49F6-8402-F877AEC3AE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F2EDB09-5A47-4685-A1EE-A5B4DA190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C82BC-EFE8-41E4-A86B-07FC0B1457C3}" type="datetime1">
              <a:rPr lang="en-US" smtClean="0"/>
              <a:t>5/2/2022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5553B9-1067-4918-A0C0-3170E1AA20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D5B2D71-8C87-4458-AC29-EA2047202D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3100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D77160-3215-44CF-B830-0B88FB3654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D1D5B-B5C1-4AF0-9BCF-12885203BE3F}" type="datetime1">
              <a:rPr lang="en-US" smtClean="0"/>
              <a:t>5/2/2022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A931AD3-C3A1-4F17-AE8A-223019F625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71321F-FC35-406D-934E-9286AA4857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841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tline">
    <p:bg>
      <p:bgPr>
        <a:solidFill>
          <a:srgbClr val="4E2A8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96553EE-3FBA-43B0-83E3-DED9FBF895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00F0348-2F1A-4EE8-8A85-4721B86DEA66}" type="datetime1">
              <a:rPr lang="en-US" smtClean="0"/>
              <a:t>5/2/2022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36DF780-B863-4D17-AD07-08D9915186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37C2309-BC50-471A-9507-CB2945B5B4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778C724-3839-4D76-A707-B4C23905D05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311DEA04-1277-494F-991B-E62F01E8926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07596" y="694143"/>
            <a:ext cx="10972798" cy="5486400"/>
          </a:xfrm>
          <a:solidFill>
            <a:schemeClr val="bg1"/>
          </a:solidFill>
        </p:spPr>
        <p:txBody>
          <a:bodyPr lIns="182880" tIns="182880" rIns="182880" bIns="182880"/>
          <a:lstStyle>
            <a:lvl1pPr>
              <a:spcBef>
                <a:spcPts val="2000"/>
              </a:spcBef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A84967AA-4B26-426D-8185-065158151C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8343"/>
            <a:ext cx="10972798" cy="685800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74306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ACFB29-59D2-4823-BEFA-2A2FDF148C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7595" y="1143000"/>
            <a:ext cx="10972800" cy="5029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C448D8-B1FE-4537-8A5B-AEAA01D153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7595" y="6356350"/>
            <a:ext cx="9164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27AB6CE-1AFC-4A94-BDA7-A76098728A1D}" type="datetime1">
              <a:rPr lang="en-US" smtClean="0"/>
              <a:t>5/2/2022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2C4873-1315-4883-97DC-8A47AFCAED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267200" y="6356350"/>
            <a:ext cx="36643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1DC0E4-58B6-42DF-8BD2-2BB7A3B6E3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668000" y="6356350"/>
            <a:ext cx="9123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0778C724-3839-4D76-A707-B4C23905D05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itle Placeholder 9">
            <a:extLst>
              <a:ext uri="{FF2B5EF4-FFF2-40B4-BE49-F238E27FC236}">
                <a16:creationId xmlns:a16="http://schemas.microsoft.com/office/drawing/2014/main" id="{BCB9CD12-280E-4818-853C-F36BB6D68A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1799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700" r:id="rId3"/>
    <p:sldLayoutId id="2147483696" r:id="rId4"/>
    <p:sldLayoutId id="2147483697" r:id="rId5"/>
    <p:sldLayoutId id="2147483698" r:id="rId6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etf.org/rfc/rfc3561.txt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etf.org/old/2009/proceedings/09mar/slides/roll-4.pdf" TargetMode="Externa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hyperlink" Target="https://web.eecs.umich.edu/~prabal/pubs/papers/dutta12amac.pdf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EB4EB4-B710-4B4C-9E9E-B9B5D5E06A8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Lecture 09</a:t>
            </a:r>
            <a:br>
              <a:rPr lang="en-US" dirty="0"/>
            </a:br>
            <a:r>
              <a:rPr lang="en-US" dirty="0"/>
              <a:t>IoT Network Routing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CC2EFA9-08FA-449E-880F-86912EE7E77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CS397/497 – Wireless Protocols for IoT</a:t>
            </a:r>
          </a:p>
          <a:p>
            <a:r>
              <a:rPr lang="en-US" dirty="0"/>
              <a:t>Branden Ghena – Spring 2022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8F2BA72-3932-4427-918A-31E4DEA9BFB0}"/>
              </a:ext>
            </a:extLst>
          </p:cNvPr>
          <p:cNvSpPr txBox="1"/>
          <p:nvPr/>
        </p:nvSpPr>
        <p:spPr>
          <a:xfrm>
            <a:off x="607595" y="5559552"/>
            <a:ext cx="49763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With slides from Federico Ferrari (ETH Zurich) and assistance from Andreas Biri (ETH Zurich)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3E2E8BA-FEE2-4FCE-855A-146D9CF06203}"/>
              </a:ext>
            </a:extLst>
          </p:cNvPr>
          <p:cNvSpPr txBox="1"/>
          <p:nvPr/>
        </p:nvSpPr>
        <p:spPr>
          <a:xfrm>
            <a:off x="8718997" y="5527563"/>
            <a:ext cx="28613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Materials in collaboration with Pat </a:t>
            </a:r>
            <a:r>
              <a:rPr lang="en-US" dirty="0" err="1"/>
              <a:t>Pannuto</a:t>
            </a:r>
            <a:r>
              <a:rPr lang="en-US" dirty="0"/>
              <a:t> (UCSD)</a:t>
            </a:r>
          </a:p>
        </p:txBody>
      </p:sp>
    </p:spTree>
    <p:extLst>
      <p:ext uri="{BB962C8B-B14F-4D97-AF65-F5344CB8AC3E}">
        <p14:creationId xmlns:p14="http://schemas.microsoft.com/office/powerpoint/2010/main" val="38021965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Flooding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Mesh equivalent of broadcast</a:t>
            </a:r>
          </a:p>
          <a:p>
            <a:pPr lvl="1"/>
            <a:r>
              <a:rPr lang="en-US" dirty="0"/>
              <a:t>Each node sends to each other node</a:t>
            </a:r>
          </a:p>
          <a:p>
            <a:pPr lvl="1"/>
            <a:r>
              <a:rPr lang="en-US" dirty="0"/>
              <a:t>Eventually packets will reach the desired destination</a:t>
            </a:r>
          </a:p>
          <a:p>
            <a:pPr lvl="1"/>
            <a:r>
              <a:rPr lang="en-US" dirty="0"/>
              <a:t>Not really routing at all…</a:t>
            </a:r>
          </a:p>
          <a:p>
            <a:pPr lvl="1"/>
            <a:endParaRPr lang="en-US" dirty="0"/>
          </a:p>
          <a:p>
            <a:r>
              <a:rPr lang="en-US" b="1" dirty="0"/>
              <a:t>Question: how do we make it stop?</a:t>
            </a:r>
          </a:p>
          <a:p>
            <a:pPr lvl="1"/>
            <a:r>
              <a:rPr lang="en-US" dirty="0"/>
              <a:t>Maximum retransmissions counter on each packet</a:t>
            </a:r>
          </a:p>
          <a:p>
            <a:pPr lvl="2"/>
            <a:r>
              <a:rPr lang="en-US" dirty="0"/>
              <a:t>Decrement at each hop. Drop packet when it hits zero</a:t>
            </a:r>
          </a:p>
          <a:p>
            <a:pPr lvl="2"/>
            <a:r>
              <a:rPr lang="en-US" dirty="0"/>
              <a:t>Need some guess for how many hops to destination</a:t>
            </a:r>
            <a:br>
              <a:rPr lang="en-US" dirty="0"/>
            </a:br>
            <a:endParaRPr lang="en-US" dirty="0"/>
          </a:p>
          <a:p>
            <a:pPr lvl="1"/>
            <a:r>
              <a:rPr lang="en-US" dirty="0"/>
              <a:t>Keep some history of recently flooded packets</a:t>
            </a:r>
          </a:p>
          <a:p>
            <a:pPr lvl="2"/>
            <a:r>
              <a:rPr lang="en-US" dirty="0"/>
              <a:t>Don’t retransmit a recently sent packet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12157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A4F5FA-D1EF-486B-A64B-82731BCAA9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Reactive routing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2418B1-297A-4726-8C0A-E79D5ED059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Build up a map of the routes through a network</a:t>
            </a:r>
          </a:p>
          <a:p>
            <a:pPr lvl="1"/>
            <a:r>
              <a:rPr lang="en-US" dirty="0"/>
              <a:t>Hopefully the “optimal” routes</a:t>
            </a:r>
          </a:p>
          <a:p>
            <a:pPr lvl="1"/>
            <a:endParaRPr lang="en-US" dirty="0"/>
          </a:p>
          <a:p>
            <a:r>
              <a:rPr lang="en-US" dirty="0"/>
              <a:t>Map routes in reaction to a packet arrival</a:t>
            </a:r>
          </a:p>
          <a:p>
            <a:pPr lvl="1"/>
            <a:r>
              <a:rPr lang="en-US" dirty="0"/>
              <a:t>Sensor devices are slow and limited</a:t>
            </a:r>
          </a:p>
          <a:p>
            <a:pPr lvl="1"/>
            <a:r>
              <a:rPr lang="en-US" dirty="0"/>
              <a:t>Most likely to resend to same prior address</a:t>
            </a:r>
          </a:p>
          <a:p>
            <a:pPr lvl="1"/>
            <a:r>
              <a:rPr lang="en-US" dirty="0"/>
              <a:t>Discover a route when it is needed, then cache for next time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74D68A8-F176-45D4-981F-CE4155E850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8272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63AD10-422B-4EEE-ADEF-C6A6467E33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Ad-hoc On-demand Distance Vector Routing (AODV)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85A9CA-6773-4C2F-A9FC-31CF7779BE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On-demand: Construct routes only when needed</a:t>
            </a:r>
          </a:p>
          <a:p>
            <a:r>
              <a:rPr lang="en-US" dirty="0"/>
              <a:t>Modern ZigBee routing approach (for Mesh topology)</a:t>
            </a:r>
          </a:p>
          <a:p>
            <a:endParaRPr lang="en-US" dirty="0"/>
          </a:p>
          <a:p>
            <a:r>
              <a:rPr lang="en-US" dirty="0"/>
              <a:t>Routing table</a:t>
            </a:r>
          </a:p>
          <a:p>
            <a:pPr lvl="1"/>
            <a:r>
              <a:rPr lang="en-US" dirty="0"/>
              <a:t>Destination node -&gt; Next hop (for all cached destinations)</a:t>
            </a:r>
          </a:p>
          <a:p>
            <a:pPr lvl="1"/>
            <a:r>
              <a:rPr lang="en-US" dirty="0"/>
              <a:t>Store only next hop instead of full route</a:t>
            </a:r>
          </a:p>
          <a:p>
            <a:pPr lvl="2"/>
            <a:r>
              <a:rPr lang="en-US" dirty="0"/>
              <a:t>All routers along the path must also have Destination-&gt;Next mappings</a:t>
            </a:r>
          </a:p>
          <a:p>
            <a:pPr lvl="1"/>
            <a:r>
              <a:rPr lang="en-US" dirty="0"/>
              <a:t>Also keep hops-to-destination and last-seen-destination-sequence-number</a:t>
            </a:r>
          </a:p>
          <a:p>
            <a:pPr lvl="2"/>
            <a:endParaRPr lang="en-US" dirty="0"/>
          </a:p>
          <a:p>
            <a:r>
              <a:rPr lang="en-US" dirty="0"/>
              <a:t>Route discovery</a:t>
            </a:r>
          </a:p>
          <a:p>
            <a:pPr lvl="1"/>
            <a:r>
              <a:rPr lang="en-US" dirty="0"/>
              <a:t>Upon demand: check table</a:t>
            </a:r>
          </a:p>
          <a:p>
            <a:pPr lvl="1"/>
            <a:r>
              <a:rPr lang="en-US" dirty="0"/>
              <a:t>If not cached send Route Request (RREQ) via Flooding</a:t>
            </a:r>
          </a:p>
          <a:p>
            <a:pPr lvl="2"/>
            <a:r>
              <a:rPr lang="en-US" dirty="0"/>
              <a:t>Route is unknown, so flooding is needed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8206C2-C8A9-4616-8CAF-68BB782DC9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12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1361DF1-DCDB-4DFF-A564-AE38A352D5E1}"/>
              </a:ext>
            </a:extLst>
          </p:cNvPr>
          <p:cNvSpPr txBox="1"/>
          <p:nvPr/>
        </p:nvSpPr>
        <p:spPr>
          <a:xfrm>
            <a:off x="607595" y="6169580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AODV documentation: </a:t>
            </a:r>
            <a:r>
              <a:rPr lang="en-US" dirty="0">
                <a:hlinkClick r:id="rId2"/>
              </a:rPr>
              <a:t>https://www.ietf.org/rfc/rfc3561.txt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91505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D4E9AD-7E01-42CE-898E-A7A4173DE1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AODV Route Requests (RREQs)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5198F0-C7ED-496D-8990-63EA36C4A6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4" y="1143000"/>
            <a:ext cx="10972800" cy="5029200"/>
          </a:xfrm>
        </p:spPr>
        <p:txBody>
          <a:bodyPr>
            <a:normAutofit lnSpcReduction="10000"/>
          </a:bodyPr>
          <a:lstStyle/>
          <a:p>
            <a:endParaRPr lang="en-US" dirty="0"/>
          </a:p>
          <a:p>
            <a:r>
              <a:rPr lang="en-US" dirty="0"/>
              <a:t>Request ID identifies this RREQ</a:t>
            </a:r>
          </a:p>
          <a:p>
            <a:pPr lvl="1"/>
            <a:r>
              <a:rPr lang="en-US" dirty="0"/>
              <a:t>Used to discard duplicates during flooding</a:t>
            </a:r>
          </a:p>
          <a:p>
            <a:pPr lvl="1"/>
            <a:endParaRPr lang="en-US" dirty="0"/>
          </a:p>
          <a:p>
            <a:r>
              <a:rPr lang="en-US" dirty="0"/>
              <a:t>Sequence Numbers are per-device, monotonically increasing</a:t>
            </a:r>
          </a:p>
          <a:p>
            <a:pPr lvl="1"/>
            <a:r>
              <a:rPr lang="en-US" dirty="0"/>
              <a:t>Used as a notion of “how recently” device has been seen</a:t>
            </a:r>
          </a:p>
          <a:p>
            <a:pPr lvl="1"/>
            <a:r>
              <a:rPr lang="en-US" dirty="0"/>
              <a:t>Source </a:t>
            </a:r>
            <a:r>
              <a:rPr lang="en-US" dirty="0" err="1"/>
              <a:t>SeqNo</a:t>
            </a:r>
            <a:r>
              <a:rPr lang="en-US" dirty="0"/>
              <a:t> is the source’s most recent sequence number</a:t>
            </a:r>
          </a:p>
          <a:p>
            <a:pPr lvl="1"/>
            <a:r>
              <a:rPr lang="en-US" dirty="0"/>
              <a:t>Destination </a:t>
            </a:r>
            <a:r>
              <a:rPr lang="en-US" dirty="0" err="1"/>
              <a:t>SeqNo</a:t>
            </a:r>
            <a:r>
              <a:rPr lang="en-US" dirty="0"/>
              <a:t> is the most recently seen from the destination by the source. (Defaults to zero)</a:t>
            </a:r>
          </a:p>
          <a:p>
            <a:pPr lvl="1"/>
            <a:endParaRPr lang="en-US" dirty="0"/>
          </a:p>
          <a:p>
            <a:r>
              <a:rPr lang="en-US" dirty="0"/>
              <a:t>Hop Count is the number of hops this request has taken</a:t>
            </a:r>
          </a:p>
          <a:p>
            <a:pPr lvl="1"/>
            <a:r>
              <a:rPr lang="en-US" dirty="0"/>
              <a:t>Starts at 1 and incremented by each transmitter along the path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AC3AEE-E790-4E58-A1A5-DB6AD17690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13</a:t>
            </a:fld>
            <a:endParaRPr lang="en-US"/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99EBF903-D180-44EC-8D96-ED9DDCC837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8878793"/>
              </p:ext>
            </p:extLst>
          </p:nvPr>
        </p:nvGraphicFramePr>
        <p:xfrm>
          <a:off x="2029993" y="992378"/>
          <a:ext cx="8128002" cy="640080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1125728">
                  <a:extLst>
                    <a:ext uri="{9D8B030D-6E8A-4147-A177-3AD203B41FA5}">
                      <a16:colId xmlns:a16="http://schemas.microsoft.com/office/drawing/2014/main" val="3879007385"/>
                    </a:ext>
                  </a:extLst>
                </a:gridCol>
                <a:gridCol w="1304544">
                  <a:extLst>
                    <a:ext uri="{9D8B030D-6E8A-4147-A177-3AD203B41FA5}">
                      <a16:colId xmlns:a16="http://schemas.microsoft.com/office/drawing/2014/main" val="1238514775"/>
                    </a:ext>
                  </a:extLst>
                </a:gridCol>
                <a:gridCol w="1633729">
                  <a:extLst>
                    <a:ext uri="{9D8B030D-6E8A-4147-A177-3AD203B41FA5}">
                      <a16:colId xmlns:a16="http://schemas.microsoft.com/office/drawing/2014/main" val="2103654370"/>
                    </a:ext>
                  </a:extLst>
                </a:gridCol>
                <a:gridCol w="1292351">
                  <a:extLst>
                    <a:ext uri="{9D8B030D-6E8A-4147-A177-3AD203B41FA5}">
                      <a16:colId xmlns:a16="http://schemas.microsoft.com/office/drawing/2014/main" val="3845787298"/>
                    </a:ext>
                  </a:extLst>
                </a:gridCol>
                <a:gridCol w="1682496">
                  <a:extLst>
                    <a:ext uri="{9D8B030D-6E8A-4147-A177-3AD203B41FA5}">
                      <a16:colId xmlns:a16="http://schemas.microsoft.com/office/drawing/2014/main" val="2814079302"/>
                    </a:ext>
                  </a:extLst>
                </a:gridCol>
                <a:gridCol w="1089154">
                  <a:extLst>
                    <a:ext uri="{9D8B030D-6E8A-4147-A177-3AD203B41FA5}">
                      <a16:colId xmlns:a16="http://schemas.microsoft.com/office/drawing/2014/main" val="247078218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Request ID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Source 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Destination 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Source 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SeqNo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Destination</a:t>
                      </a:r>
                      <a:br>
                        <a:rPr lang="en-US" dirty="0">
                          <a:solidFill>
                            <a:schemeClr val="tx1"/>
                          </a:solidFill>
                        </a:rPr>
                      </a:br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SeqNo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Hop Count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413384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41351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3B3D5C-6407-4E7C-84CC-363B0926CF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AODV RREQ (A to F)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8FC18D-0C85-4D81-A3AD-D4C8A61D12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14</a:t>
            </a:fld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377D8367-EC67-41E1-9B53-A17EC2BA6736}"/>
              </a:ext>
            </a:extLst>
          </p:cNvPr>
          <p:cNvSpPr/>
          <p:nvPr/>
        </p:nvSpPr>
        <p:spPr>
          <a:xfrm>
            <a:off x="3621024" y="4490298"/>
            <a:ext cx="694944" cy="694944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A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66B5AD08-7E8F-46AD-BF7A-B80F8E9AC7BE}"/>
              </a:ext>
            </a:extLst>
          </p:cNvPr>
          <p:cNvSpPr/>
          <p:nvPr/>
        </p:nvSpPr>
        <p:spPr>
          <a:xfrm>
            <a:off x="4518752" y="3567090"/>
            <a:ext cx="694944" cy="694944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B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62FD6D92-6A4D-464F-BE81-9486704E5613}"/>
              </a:ext>
            </a:extLst>
          </p:cNvPr>
          <p:cNvSpPr/>
          <p:nvPr/>
        </p:nvSpPr>
        <p:spPr>
          <a:xfrm>
            <a:off x="6335464" y="3574116"/>
            <a:ext cx="694944" cy="694944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C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367AA9F2-EFF3-49F5-B561-D21922D2F890}"/>
              </a:ext>
            </a:extLst>
          </p:cNvPr>
          <p:cNvSpPr/>
          <p:nvPr/>
        </p:nvSpPr>
        <p:spPr>
          <a:xfrm>
            <a:off x="5416480" y="4509258"/>
            <a:ext cx="694944" cy="694944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D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870BD7A9-06C0-4069-AD49-D6B93949F9F7}"/>
              </a:ext>
            </a:extLst>
          </p:cNvPr>
          <p:cNvSpPr/>
          <p:nvPr/>
        </p:nvSpPr>
        <p:spPr>
          <a:xfrm>
            <a:off x="6629792" y="5477256"/>
            <a:ext cx="694944" cy="694944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E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683D8175-BAE1-4776-8BDA-C9A253339354}"/>
              </a:ext>
            </a:extLst>
          </p:cNvPr>
          <p:cNvSpPr/>
          <p:nvPr/>
        </p:nvSpPr>
        <p:spPr>
          <a:xfrm>
            <a:off x="7847620" y="4498254"/>
            <a:ext cx="694944" cy="694944"/>
          </a:xfrm>
          <a:prstGeom prst="ellipse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F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4943847C-D8E7-45FD-BE14-AE3316538396}"/>
              </a:ext>
            </a:extLst>
          </p:cNvPr>
          <p:cNvCxnSpPr>
            <a:cxnSpLocks/>
            <a:stCxn id="5" idx="7"/>
            <a:endCxn id="6" idx="3"/>
          </p:cNvCxnSpPr>
          <p:nvPr/>
        </p:nvCxnSpPr>
        <p:spPr>
          <a:xfrm flipV="1">
            <a:off x="4214196" y="4160262"/>
            <a:ext cx="406328" cy="431808"/>
          </a:xfrm>
          <a:prstGeom prst="line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CA5F9F8E-9973-4BAB-B759-8E25439BFA24}"/>
              </a:ext>
            </a:extLst>
          </p:cNvPr>
          <p:cNvCxnSpPr>
            <a:cxnSpLocks/>
            <a:stCxn id="6" idx="6"/>
            <a:endCxn id="7" idx="2"/>
          </p:cNvCxnSpPr>
          <p:nvPr/>
        </p:nvCxnSpPr>
        <p:spPr>
          <a:xfrm>
            <a:off x="5213696" y="3914562"/>
            <a:ext cx="1121768" cy="7026"/>
          </a:xfrm>
          <a:prstGeom prst="line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86E0C095-60B6-4C38-B959-8AAF94CFE8DF}"/>
              </a:ext>
            </a:extLst>
          </p:cNvPr>
          <p:cNvCxnSpPr>
            <a:cxnSpLocks/>
            <a:stCxn id="6" idx="5"/>
            <a:endCxn id="8" idx="1"/>
          </p:cNvCxnSpPr>
          <p:nvPr/>
        </p:nvCxnSpPr>
        <p:spPr>
          <a:xfrm>
            <a:off x="5111924" y="4160262"/>
            <a:ext cx="406328" cy="450768"/>
          </a:xfrm>
          <a:prstGeom prst="line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A93F3C4F-1670-4DC9-B0F1-641BC05B1D58}"/>
              </a:ext>
            </a:extLst>
          </p:cNvPr>
          <p:cNvCxnSpPr>
            <a:cxnSpLocks/>
            <a:stCxn id="7" idx="3"/>
            <a:endCxn id="8" idx="7"/>
          </p:cNvCxnSpPr>
          <p:nvPr/>
        </p:nvCxnSpPr>
        <p:spPr>
          <a:xfrm flipH="1">
            <a:off x="6009652" y="4167288"/>
            <a:ext cx="427584" cy="443742"/>
          </a:xfrm>
          <a:prstGeom prst="line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AD236BE6-FB0D-42D0-8A70-D292FCEC349D}"/>
              </a:ext>
            </a:extLst>
          </p:cNvPr>
          <p:cNvCxnSpPr>
            <a:cxnSpLocks/>
            <a:stCxn id="7" idx="6"/>
            <a:endCxn id="10" idx="1"/>
          </p:cNvCxnSpPr>
          <p:nvPr/>
        </p:nvCxnSpPr>
        <p:spPr>
          <a:xfrm>
            <a:off x="7030408" y="3921588"/>
            <a:ext cx="918984" cy="678438"/>
          </a:xfrm>
          <a:prstGeom prst="line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6CA49261-4E2E-4415-A7EF-A7EB7232501A}"/>
              </a:ext>
            </a:extLst>
          </p:cNvPr>
          <p:cNvCxnSpPr>
            <a:cxnSpLocks/>
            <a:stCxn id="8" idx="6"/>
            <a:endCxn id="10" idx="2"/>
          </p:cNvCxnSpPr>
          <p:nvPr/>
        </p:nvCxnSpPr>
        <p:spPr>
          <a:xfrm flipV="1">
            <a:off x="6111424" y="4845726"/>
            <a:ext cx="1736196" cy="11004"/>
          </a:xfrm>
          <a:prstGeom prst="line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7B2A42C2-C9F1-48CB-A287-493689FCBB48}"/>
              </a:ext>
            </a:extLst>
          </p:cNvPr>
          <p:cNvCxnSpPr>
            <a:cxnSpLocks/>
            <a:stCxn id="8" idx="5"/>
            <a:endCxn id="9" idx="1"/>
          </p:cNvCxnSpPr>
          <p:nvPr/>
        </p:nvCxnSpPr>
        <p:spPr>
          <a:xfrm>
            <a:off x="6009652" y="5102430"/>
            <a:ext cx="721912" cy="476598"/>
          </a:xfrm>
          <a:prstGeom prst="line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FB6CC521-BD88-4BED-A8AA-E47344AEBCD9}"/>
              </a:ext>
            </a:extLst>
          </p:cNvPr>
          <p:cNvCxnSpPr>
            <a:cxnSpLocks/>
            <a:stCxn id="10" idx="3"/>
            <a:endCxn id="9" idx="7"/>
          </p:cNvCxnSpPr>
          <p:nvPr/>
        </p:nvCxnSpPr>
        <p:spPr>
          <a:xfrm flipH="1">
            <a:off x="7222964" y="5091426"/>
            <a:ext cx="726428" cy="487602"/>
          </a:xfrm>
          <a:prstGeom prst="line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1BD6F586-0B50-4B38-91B9-0A94D9F84C34}"/>
              </a:ext>
            </a:extLst>
          </p:cNvPr>
          <p:cNvCxnSpPr>
            <a:cxnSpLocks/>
            <a:stCxn id="5" idx="6"/>
            <a:endCxn id="8" idx="2"/>
          </p:cNvCxnSpPr>
          <p:nvPr/>
        </p:nvCxnSpPr>
        <p:spPr>
          <a:xfrm>
            <a:off x="4315968" y="4837770"/>
            <a:ext cx="1100512" cy="18960"/>
          </a:xfrm>
          <a:prstGeom prst="line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0" name="Table 5">
            <a:extLst>
              <a:ext uri="{FF2B5EF4-FFF2-40B4-BE49-F238E27FC236}">
                <a16:creationId xmlns:a16="http://schemas.microsoft.com/office/drawing/2014/main" id="{33A2761E-8956-4002-BBB0-5146EC3B5B7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1000107"/>
              </p:ext>
            </p:extLst>
          </p:nvPr>
        </p:nvGraphicFramePr>
        <p:xfrm>
          <a:off x="713257" y="1224702"/>
          <a:ext cx="8128002" cy="1010920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1125728">
                  <a:extLst>
                    <a:ext uri="{9D8B030D-6E8A-4147-A177-3AD203B41FA5}">
                      <a16:colId xmlns:a16="http://schemas.microsoft.com/office/drawing/2014/main" val="3879007385"/>
                    </a:ext>
                  </a:extLst>
                </a:gridCol>
                <a:gridCol w="1304544">
                  <a:extLst>
                    <a:ext uri="{9D8B030D-6E8A-4147-A177-3AD203B41FA5}">
                      <a16:colId xmlns:a16="http://schemas.microsoft.com/office/drawing/2014/main" val="1238514775"/>
                    </a:ext>
                  </a:extLst>
                </a:gridCol>
                <a:gridCol w="1633729">
                  <a:extLst>
                    <a:ext uri="{9D8B030D-6E8A-4147-A177-3AD203B41FA5}">
                      <a16:colId xmlns:a16="http://schemas.microsoft.com/office/drawing/2014/main" val="2103654370"/>
                    </a:ext>
                  </a:extLst>
                </a:gridCol>
                <a:gridCol w="1292351">
                  <a:extLst>
                    <a:ext uri="{9D8B030D-6E8A-4147-A177-3AD203B41FA5}">
                      <a16:colId xmlns:a16="http://schemas.microsoft.com/office/drawing/2014/main" val="3845787298"/>
                    </a:ext>
                  </a:extLst>
                </a:gridCol>
                <a:gridCol w="1682496">
                  <a:extLst>
                    <a:ext uri="{9D8B030D-6E8A-4147-A177-3AD203B41FA5}">
                      <a16:colId xmlns:a16="http://schemas.microsoft.com/office/drawing/2014/main" val="2814079302"/>
                    </a:ext>
                  </a:extLst>
                </a:gridCol>
                <a:gridCol w="1089154">
                  <a:extLst>
                    <a:ext uri="{9D8B030D-6E8A-4147-A177-3AD203B41FA5}">
                      <a16:colId xmlns:a16="http://schemas.microsoft.com/office/drawing/2014/main" val="247078218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Request ID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Source 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Destination 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Source 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SeqNo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Destination</a:t>
                      </a:r>
                      <a:br>
                        <a:rPr lang="en-US" dirty="0">
                          <a:solidFill>
                            <a:schemeClr val="tx1"/>
                          </a:solidFill>
                        </a:rPr>
                      </a:br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SeqNo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Hop Count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413384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13434692"/>
                  </a:ext>
                </a:extLst>
              </a:tr>
            </a:tbl>
          </a:graphicData>
        </a:graphic>
      </p:graphicFrame>
      <p:sp>
        <p:nvSpPr>
          <p:cNvPr id="21" name="TextBox 20">
            <a:extLst>
              <a:ext uri="{FF2B5EF4-FFF2-40B4-BE49-F238E27FC236}">
                <a16:creationId xmlns:a16="http://schemas.microsoft.com/office/drawing/2014/main" id="{E7688FD6-8B45-4A49-A907-A76C7F1FF383}"/>
              </a:ext>
            </a:extLst>
          </p:cNvPr>
          <p:cNvSpPr txBox="1"/>
          <p:nvPr/>
        </p:nvSpPr>
        <p:spPr>
          <a:xfrm>
            <a:off x="713256" y="2524052"/>
            <a:ext cx="1040584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A wants to find a route to F, so it sends out an RREQ</a:t>
            </a:r>
          </a:p>
        </p:txBody>
      </p:sp>
    </p:spTree>
    <p:extLst>
      <p:ext uri="{BB962C8B-B14F-4D97-AF65-F5344CB8AC3E}">
        <p14:creationId xmlns:p14="http://schemas.microsoft.com/office/powerpoint/2010/main" val="7232511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3B3D5C-6407-4E7C-84CC-363B0926CF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AODV RREQ (A to F)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8FC18D-0C85-4D81-A3AD-D4C8A61D12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15</a:t>
            </a:fld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377D8367-EC67-41E1-9B53-A17EC2BA6736}"/>
              </a:ext>
            </a:extLst>
          </p:cNvPr>
          <p:cNvSpPr/>
          <p:nvPr/>
        </p:nvSpPr>
        <p:spPr>
          <a:xfrm>
            <a:off x="3621024" y="4490298"/>
            <a:ext cx="694944" cy="694944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A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66B5AD08-7E8F-46AD-BF7A-B80F8E9AC7BE}"/>
              </a:ext>
            </a:extLst>
          </p:cNvPr>
          <p:cNvSpPr/>
          <p:nvPr/>
        </p:nvSpPr>
        <p:spPr>
          <a:xfrm>
            <a:off x="4518752" y="3567090"/>
            <a:ext cx="694944" cy="694944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B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62FD6D92-6A4D-464F-BE81-9486704E5613}"/>
              </a:ext>
            </a:extLst>
          </p:cNvPr>
          <p:cNvSpPr/>
          <p:nvPr/>
        </p:nvSpPr>
        <p:spPr>
          <a:xfrm>
            <a:off x="6335464" y="3574116"/>
            <a:ext cx="694944" cy="694944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C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367AA9F2-EFF3-49F5-B561-D21922D2F890}"/>
              </a:ext>
            </a:extLst>
          </p:cNvPr>
          <p:cNvSpPr/>
          <p:nvPr/>
        </p:nvSpPr>
        <p:spPr>
          <a:xfrm>
            <a:off x="5416480" y="4509258"/>
            <a:ext cx="694944" cy="694944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D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870BD7A9-06C0-4069-AD49-D6B93949F9F7}"/>
              </a:ext>
            </a:extLst>
          </p:cNvPr>
          <p:cNvSpPr/>
          <p:nvPr/>
        </p:nvSpPr>
        <p:spPr>
          <a:xfrm>
            <a:off x="6629792" y="5477256"/>
            <a:ext cx="694944" cy="694944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E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683D8175-BAE1-4776-8BDA-C9A253339354}"/>
              </a:ext>
            </a:extLst>
          </p:cNvPr>
          <p:cNvSpPr/>
          <p:nvPr/>
        </p:nvSpPr>
        <p:spPr>
          <a:xfrm>
            <a:off x="7847620" y="4498254"/>
            <a:ext cx="694944" cy="694944"/>
          </a:xfrm>
          <a:prstGeom prst="ellipse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F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4943847C-D8E7-45FD-BE14-AE3316538396}"/>
              </a:ext>
            </a:extLst>
          </p:cNvPr>
          <p:cNvCxnSpPr>
            <a:cxnSpLocks/>
            <a:stCxn id="5" idx="7"/>
            <a:endCxn id="6" idx="3"/>
          </p:cNvCxnSpPr>
          <p:nvPr/>
        </p:nvCxnSpPr>
        <p:spPr>
          <a:xfrm flipV="1">
            <a:off x="4214196" y="4160262"/>
            <a:ext cx="406328" cy="431808"/>
          </a:xfrm>
          <a:prstGeom prst="line">
            <a:avLst/>
          </a:prstGeom>
          <a:ln w="38100">
            <a:solidFill>
              <a:srgbClr val="C00000"/>
            </a:solidFill>
            <a:prstDash val="solid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CA5F9F8E-9973-4BAB-B759-8E25439BFA24}"/>
              </a:ext>
            </a:extLst>
          </p:cNvPr>
          <p:cNvCxnSpPr>
            <a:cxnSpLocks/>
            <a:stCxn id="6" idx="6"/>
            <a:endCxn id="7" idx="2"/>
          </p:cNvCxnSpPr>
          <p:nvPr/>
        </p:nvCxnSpPr>
        <p:spPr>
          <a:xfrm>
            <a:off x="5213696" y="3914562"/>
            <a:ext cx="1121768" cy="7026"/>
          </a:xfrm>
          <a:prstGeom prst="line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86E0C095-60B6-4C38-B959-8AAF94CFE8DF}"/>
              </a:ext>
            </a:extLst>
          </p:cNvPr>
          <p:cNvCxnSpPr>
            <a:cxnSpLocks/>
            <a:stCxn id="6" idx="5"/>
            <a:endCxn id="8" idx="1"/>
          </p:cNvCxnSpPr>
          <p:nvPr/>
        </p:nvCxnSpPr>
        <p:spPr>
          <a:xfrm>
            <a:off x="5111924" y="4160262"/>
            <a:ext cx="406328" cy="450768"/>
          </a:xfrm>
          <a:prstGeom prst="line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A93F3C4F-1670-4DC9-B0F1-641BC05B1D58}"/>
              </a:ext>
            </a:extLst>
          </p:cNvPr>
          <p:cNvCxnSpPr>
            <a:cxnSpLocks/>
            <a:stCxn id="7" idx="3"/>
            <a:endCxn id="8" idx="7"/>
          </p:cNvCxnSpPr>
          <p:nvPr/>
        </p:nvCxnSpPr>
        <p:spPr>
          <a:xfrm flipH="1">
            <a:off x="6009652" y="4167288"/>
            <a:ext cx="427584" cy="443742"/>
          </a:xfrm>
          <a:prstGeom prst="line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AD236BE6-FB0D-42D0-8A70-D292FCEC349D}"/>
              </a:ext>
            </a:extLst>
          </p:cNvPr>
          <p:cNvCxnSpPr>
            <a:cxnSpLocks/>
            <a:stCxn id="7" idx="6"/>
            <a:endCxn id="10" idx="1"/>
          </p:cNvCxnSpPr>
          <p:nvPr/>
        </p:nvCxnSpPr>
        <p:spPr>
          <a:xfrm>
            <a:off x="7030408" y="3921588"/>
            <a:ext cx="918984" cy="678438"/>
          </a:xfrm>
          <a:prstGeom prst="line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6CA49261-4E2E-4415-A7EF-A7EB7232501A}"/>
              </a:ext>
            </a:extLst>
          </p:cNvPr>
          <p:cNvCxnSpPr>
            <a:cxnSpLocks/>
            <a:stCxn id="8" idx="6"/>
            <a:endCxn id="10" idx="2"/>
          </p:cNvCxnSpPr>
          <p:nvPr/>
        </p:nvCxnSpPr>
        <p:spPr>
          <a:xfrm flipV="1">
            <a:off x="6111424" y="4845726"/>
            <a:ext cx="1736196" cy="11004"/>
          </a:xfrm>
          <a:prstGeom prst="line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7B2A42C2-C9F1-48CB-A287-493689FCBB48}"/>
              </a:ext>
            </a:extLst>
          </p:cNvPr>
          <p:cNvCxnSpPr>
            <a:cxnSpLocks/>
            <a:stCxn id="8" idx="5"/>
            <a:endCxn id="9" idx="1"/>
          </p:cNvCxnSpPr>
          <p:nvPr/>
        </p:nvCxnSpPr>
        <p:spPr>
          <a:xfrm>
            <a:off x="6009652" y="5102430"/>
            <a:ext cx="721912" cy="476598"/>
          </a:xfrm>
          <a:prstGeom prst="line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FB6CC521-BD88-4BED-A8AA-E47344AEBCD9}"/>
              </a:ext>
            </a:extLst>
          </p:cNvPr>
          <p:cNvCxnSpPr>
            <a:cxnSpLocks/>
            <a:stCxn id="10" idx="3"/>
            <a:endCxn id="9" idx="7"/>
          </p:cNvCxnSpPr>
          <p:nvPr/>
        </p:nvCxnSpPr>
        <p:spPr>
          <a:xfrm flipH="1">
            <a:off x="7222964" y="5091426"/>
            <a:ext cx="726428" cy="487602"/>
          </a:xfrm>
          <a:prstGeom prst="line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1BD6F586-0B50-4B38-91B9-0A94D9F84C34}"/>
              </a:ext>
            </a:extLst>
          </p:cNvPr>
          <p:cNvCxnSpPr>
            <a:cxnSpLocks/>
            <a:stCxn id="5" idx="6"/>
            <a:endCxn id="8" idx="2"/>
          </p:cNvCxnSpPr>
          <p:nvPr/>
        </p:nvCxnSpPr>
        <p:spPr>
          <a:xfrm>
            <a:off x="4315968" y="4837770"/>
            <a:ext cx="1100512" cy="18960"/>
          </a:xfrm>
          <a:prstGeom prst="line">
            <a:avLst/>
          </a:prstGeom>
          <a:ln w="38100">
            <a:solidFill>
              <a:srgbClr val="C00000"/>
            </a:solidFill>
            <a:prstDash val="solid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0" name="Table 5">
            <a:extLst>
              <a:ext uri="{FF2B5EF4-FFF2-40B4-BE49-F238E27FC236}">
                <a16:creationId xmlns:a16="http://schemas.microsoft.com/office/drawing/2014/main" id="{33A2761E-8956-4002-BBB0-5146EC3B5B77}"/>
              </a:ext>
            </a:extLst>
          </p:cNvPr>
          <p:cNvGraphicFramePr>
            <a:graphicFrameLocks noGrp="1"/>
          </p:cNvGraphicFramePr>
          <p:nvPr/>
        </p:nvGraphicFramePr>
        <p:xfrm>
          <a:off x="713257" y="1224702"/>
          <a:ext cx="8128002" cy="1010920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1125728">
                  <a:extLst>
                    <a:ext uri="{9D8B030D-6E8A-4147-A177-3AD203B41FA5}">
                      <a16:colId xmlns:a16="http://schemas.microsoft.com/office/drawing/2014/main" val="3879007385"/>
                    </a:ext>
                  </a:extLst>
                </a:gridCol>
                <a:gridCol w="1304544">
                  <a:extLst>
                    <a:ext uri="{9D8B030D-6E8A-4147-A177-3AD203B41FA5}">
                      <a16:colId xmlns:a16="http://schemas.microsoft.com/office/drawing/2014/main" val="1238514775"/>
                    </a:ext>
                  </a:extLst>
                </a:gridCol>
                <a:gridCol w="1633729">
                  <a:extLst>
                    <a:ext uri="{9D8B030D-6E8A-4147-A177-3AD203B41FA5}">
                      <a16:colId xmlns:a16="http://schemas.microsoft.com/office/drawing/2014/main" val="2103654370"/>
                    </a:ext>
                  </a:extLst>
                </a:gridCol>
                <a:gridCol w="1292351">
                  <a:extLst>
                    <a:ext uri="{9D8B030D-6E8A-4147-A177-3AD203B41FA5}">
                      <a16:colId xmlns:a16="http://schemas.microsoft.com/office/drawing/2014/main" val="3845787298"/>
                    </a:ext>
                  </a:extLst>
                </a:gridCol>
                <a:gridCol w="1682496">
                  <a:extLst>
                    <a:ext uri="{9D8B030D-6E8A-4147-A177-3AD203B41FA5}">
                      <a16:colId xmlns:a16="http://schemas.microsoft.com/office/drawing/2014/main" val="2814079302"/>
                    </a:ext>
                  </a:extLst>
                </a:gridCol>
                <a:gridCol w="1089154">
                  <a:extLst>
                    <a:ext uri="{9D8B030D-6E8A-4147-A177-3AD203B41FA5}">
                      <a16:colId xmlns:a16="http://schemas.microsoft.com/office/drawing/2014/main" val="247078218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Request ID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Source 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Destination 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Source 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SeqNo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Destination</a:t>
                      </a:r>
                      <a:br>
                        <a:rPr lang="en-US" dirty="0">
                          <a:solidFill>
                            <a:schemeClr val="tx1"/>
                          </a:solidFill>
                        </a:rPr>
                      </a:br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SeqNo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Hop Count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413384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F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13434692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C41B0A53-9670-46BD-8919-BF197C73CF1F}"/>
              </a:ext>
            </a:extLst>
          </p:cNvPr>
          <p:cNvSpPr txBox="1"/>
          <p:nvPr/>
        </p:nvSpPr>
        <p:spPr>
          <a:xfrm>
            <a:off x="713256" y="2524052"/>
            <a:ext cx="1040584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B and D also opportunistically add a routing table entry for A</a:t>
            </a:r>
          </a:p>
        </p:txBody>
      </p:sp>
    </p:spTree>
    <p:extLst>
      <p:ext uri="{BB962C8B-B14F-4D97-AF65-F5344CB8AC3E}">
        <p14:creationId xmlns:p14="http://schemas.microsoft.com/office/powerpoint/2010/main" val="21287198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3B3D5C-6407-4E7C-84CC-363B0926CF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AODV RREQ (A to F)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8FC18D-0C85-4D81-A3AD-D4C8A61D12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16</a:t>
            </a:fld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377D8367-EC67-41E1-9B53-A17EC2BA6736}"/>
              </a:ext>
            </a:extLst>
          </p:cNvPr>
          <p:cNvSpPr/>
          <p:nvPr/>
        </p:nvSpPr>
        <p:spPr>
          <a:xfrm>
            <a:off x="3621024" y="4490298"/>
            <a:ext cx="694944" cy="694944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A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66B5AD08-7E8F-46AD-BF7A-B80F8E9AC7BE}"/>
              </a:ext>
            </a:extLst>
          </p:cNvPr>
          <p:cNvSpPr/>
          <p:nvPr/>
        </p:nvSpPr>
        <p:spPr>
          <a:xfrm>
            <a:off x="4518752" y="3567090"/>
            <a:ext cx="694944" cy="694944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B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62FD6D92-6A4D-464F-BE81-9486704E5613}"/>
              </a:ext>
            </a:extLst>
          </p:cNvPr>
          <p:cNvSpPr/>
          <p:nvPr/>
        </p:nvSpPr>
        <p:spPr>
          <a:xfrm>
            <a:off x="6335464" y="3574116"/>
            <a:ext cx="694944" cy="694944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C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367AA9F2-EFF3-49F5-B561-D21922D2F890}"/>
              </a:ext>
            </a:extLst>
          </p:cNvPr>
          <p:cNvSpPr/>
          <p:nvPr/>
        </p:nvSpPr>
        <p:spPr>
          <a:xfrm>
            <a:off x="5416480" y="4509258"/>
            <a:ext cx="694944" cy="694944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D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870BD7A9-06C0-4069-AD49-D6B93949F9F7}"/>
              </a:ext>
            </a:extLst>
          </p:cNvPr>
          <p:cNvSpPr/>
          <p:nvPr/>
        </p:nvSpPr>
        <p:spPr>
          <a:xfrm>
            <a:off x="6629792" y="5477256"/>
            <a:ext cx="694944" cy="694944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E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683D8175-BAE1-4776-8BDA-C9A253339354}"/>
              </a:ext>
            </a:extLst>
          </p:cNvPr>
          <p:cNvSpPr/>
          <p:nvPr/>
        </p:nvSpPr>
        <p:spPr>
          <a:xfrm>
            <a:off x="7847620" y="4498254"/>
            <a:ext cx="694944" cy="694944"/>
          </a:xfrm>
          <a:prstGeom prst="ellipse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F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4943847C-D8E7-45FD-BE14-AE3316538396}"/>
              </a:ext>
            </a:extLst>
          </p:cNvPr>
          <p:cNvCxnSpPr>
            <a:cxnSpLocks/>
            <a:stCxn id="5" idx="7"/>
            <a:endCxn id="6" idx="3"/>
          </p:cNvCxnSpPr>
          <p:nvPr/>
        </p:nvCxnSpPr>
        <p:spPr>
          <a:xfrm flipV="1">
            <a:off x="4214196" y="4160262"/>
            <a:ext cx="406328" cy="431808"/>
          </a:xfrm>
          <a:prstGeom prst="line">
            <a:avLst/>
          </a:prstGeom>
          <a:ln w="38100">
            <a:solidFill>
              <a:srgbClr val="C00000"/>
            </a:solidFill>
            <a:prstDash val="solid"/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CA5F9F8E-9973-4BAB-B759-8E25439BFA24}"/>
              </a:ext>
            </a:extLst>
          </p:cNvPr>
          <p:cNvCxnSpPr>
            <a:cxnSpLocks/>
            <a:stCxn id="6" idx="6"/>
            <a:endCxn id="7" idx="2"/>
          </p:cNvCxnSpPr>
          <p:nvPr/>
        </p:nvCxnSpPr>
        <p:spPr>
          <a:xfrm>
            <a:off x="5213696" y="3914562"/>
            <a:ext cx="1121768" cy="7026"/>
          </a:xfrm>
          <a:prstGeom prst="line">
            <a:avLst/>
          </a:prstGeom>
          <a:ln w="38100">
            <a:solidFill>
              <a:srgbClr val="C00000"/>
            </a:solidFill>
            <a:prstDash val="solid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86E0C095-60B6-4C38-B959-8AAF94CFE8DF}"/>
              </a:ext>
            </a:extLst>
          </p:cNvPr>
          <p:cNvCxnSpPr>
            <a:cxnSpLocks/>
            <a:stCxn id="6" idx="5"/>
            <a:endCxn id="8" idx="1"/>
          </p:cNvCxnSpPr>
          <p:nvPr/>
        </p:nvCxnSpPr>
        <p:spPr>
          <a:xfrm>
            <a:off x="5111924" y="4160262"/>
            <a:ext cx="406328" cy="450768"/>
          </a:xfrm>
          <a:prstGeom prst="line">
            <a:avLst/>
          </a:prstGeom>
          <a:ln w="38100">
            <a:solidFill>
              <a:srgbClr val="C00000"/>
            </a:solidFill>
            <a:prstDash val="solid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A93F3C4F-1670-4DC9-B0F1-641BC05B1D58}"/>
              </a:ext>
            </a:extLst>
          </p:cNvPr>
          <p:cNvCxnSpPr>
            <a:cxnSpLocks/>
            <a:stCxn id="7" idx="3"/>
            <a:endCxn id="8" idx="7"/>
          </p:cNvCxnSpPr>
          <p:nvPr/>
        </p:nvCxnSpPr>
        <p:spPr>
          <a:xfrm flipH="1">
            <a:off x="6009652" y="4167288"/>
            <a:ext cx="427584" cy="443742"/>
          </a:xfrm>
          <a:prstGeom prst="line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AD236BE6-FB0D-42D0-8A70-D292FCEC349D}"/>
              </a:ext>
            </a:extLst>
          </p:cNvPr>
          <p:cNvCxnSpPr>
            <a:cxnSpLocks/>
            <a:stCxn id="7" idx="6"/>
            <a:endCxn id="10" idx="1"/>
          </p:cNvCxnSpPr>
          <p:nvPr/>
        </p:nvCxnSpPr>
        <p:spPr>
          <a:xfrm>
            <a:off x="7030408" y="3921588"/>
            <a:ext cx="918984" cy="678438"/>
          </a:xfrm>
          <a:prstGeom prst="line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6CA49261-4E2E-4415-A7EF-A7EB7232501A}"/>
              </a:ext>
            </a:extLst>
          </p:cNvPr>
          <p:cNvCxnSpPr>
            <a:cxnSpLocks/>
            <a:stCxn id="8" idx="6"/>
            <a:endCxn id="10" idx="2"/>
          </p:cNvCxnSpPr>
          <p:nvPr/>
        </p:nvCxnSpPr>
        <p:spPr>
          <a:xfrm flipV="1">
            <a:off x="6111424" y="4845726"/>
            <a:ext cx="1736196" cy="11004"/>
          </a:xfrm>
          <a:prstGeom prst="line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7B2A42C2-C9F1-48CB-A287-493689FCBB48}"/>
              </a:ext>
            </a:extLst>
          </p:cNvPr>
          <p:cNvCxnSpPr>
            <a:cxnSpLocks/>
            <a:stCxn id="8" idx="5"/>
            <a:endCxn id="9" idx="1"/>
          </p:cNvCxnSpPr>
          <p:nvPr/>
        </p:nvCxnSpPr>
        <p:spPr>
          <a:xfrm>
            <a:off x="6009652" y="5102430"/>
            <a:ext cx="721912" cy="476598"/>
          </a:xfrm>
          <a:prstGeom prst="line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FB6CC521-BD88-4BED-A8AA-E47344AEBCD9}"/>
              </a:ext>
            </a:extLst>
          </p:cNvPr>
          <p:cNvCxnSpPr>
            <a:cxnSpLocks/>
            <a:stCxn id="10" idx="3"/>
            <a:endCxn id="9" idx="7"/>
          </p:cNvCxnSpPr>
          <p:nvPr/>
        </p:nvCxnSpPr>
        <p:spPr>
          <a:xfrm flipH="1">
            <a:off x="7222964" y="5091426"/>
            <a:ext cx="726428" cy="487602"/>
          </a:xfrm>
          <a:prstGeom prst="line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1BD6F586-0B50-4B38-91B9-0A94D9F84C34}"/>
              </a:ext>
            </a:extLst>
          </p:cNvPr>
          <p:cNvCxnSpPr>
            <a:cxnSpLocks/>
            <a:stCxn id="5" idx="6"/>
            <a:endCxn id="8" idx="2"/>
          </p:cNvCxnSpPr>
          <p:nvPr/>
        </p:nvCxnSpPr>
        <p:spPr>
          <a:xfrm>
            <a:off x="4315968" y="4837770"/>
            <a:ext cx="1100512" cy="18960"/>
          </a:xfrm>
          <a:prstGeom prst="line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0" name="Table 5">
            <a:extLst>
              <a:ext uri="{FF2B5EF4-FFF2-40B4-BE49-F238E27FC236}">
                <a16:creationId xmlns:a16="http://schemas.microsoft.com/office/drawing/2014/main" id="{33A2761E-8956-4002-BBB0-5146EC3B5B7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6801502"/>
              </p:ext>
            </p:extLst>
          </p:nvPr>
        </p:nvGraphicFramePr>
        <p:xfrm>
          <a:off x="713257" y="1224702"/>
          <a:ext cx="8128002" cy="1010920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1125728">
                  <a:extLst>
                    <a:ext uri="{9D8B030D-6E8A-4147-A177-3AD203B41FA5}">
                      <a16:colId xmlns:a16="http://schemas.microsoft.com/office/drawing/2014/main" val="3879007385"/>
                    </a:ext>
                  </a:extLst>
                </a:gridCol>
                <a:gridCol w="1304544">
                  <a:extLst>
                    <a:ext uri="{9D8B030D-6E8A-4147-A177-3AD203B41FA5}">
                      <a16:colId xmlns:a16="http://schemas.microsoft.com/office/drawing/2014/main" val="1238514775"/>
                    </a:ext>
                  </a:extLst>
                </a:gridCol>
                <a:gridCol w="1633729">
                  <a:extLst>
                    <a:ext uri="{9D8B030D-6E8A-4147-A177-3AD203B41FA5}">
                      <a16:colId xmlns:a16="http://schemas.microsoft.com/office/drawing/2014/main" val="2103654370"/>
                    </a:ext>
                  </a:extLst>
                </a:gridCol>
                <a:gridCol w="1292351">
                  <a:extLst>
                    <a:ext uri="{9D8B030D-6E8A-4147-A177-3AD203B41FA5}">
                      <a16:colId xmlns:a16="http://schemas.microsoft.com/office/drawing/2014/main" val="3845787298"/>
                    </a:ext>
                  </a:extLst>
                </a:gridCol>
                <a:gridCol w="1682496">
                  <a:extLst>
                    <a:ext uri="{9D8B030D-6E8A-4147-A177-3AD203B41FA5}">
                      <a16:colId xmlns:a16="http://schemas.microsoft.com/office/drawing/2014/main" val="2814079302"/>
                    </a:ext>
                  </a:extLst>
                </a:gridCol>
                <a:gridCol w="1089154">
                  <a:extLst>
                    <a:ext uri="{9D8B030D-6E8A-4147-A177-3AD203B41FA5}">
                      <a16:colId xmlns:a16="http://schemas.microsoft.com/office/drawing/2014/main" val="247078218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Request ID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Source 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Destination 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Source 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SeqNo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Destination</a:t>
                      </a:r>
                      <a:br>
                        <a:rPr lang="en-US" dirty="0">
                          <a:solidFill>
                            <a:schemeClr val="tx1"/>
                          </a:solidFill>
                        </a:rPr>
                      </a:br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SeqNo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Hop Count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413384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F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3434692"/>
                  </a:ext>
                </a:extLst>
              </a:tr>
            </a:tbl>
          </a:graphicData>
        </a:graphic>
      </p:graphicFrame>
      <p:sp>
        <p:nvSpPr>
          <p:cNvPr id="21" name="TextBox 20">
            <a:extLst>
              <a:ext uri="{FF2B5EF4-FFF2-40B4-BE49-F238E27FC236}">
                <a16:creationId xmlns:a16="http://schemas.microsoft.com/office/drawing/2014/main" id="{A79560FF-9154-4AB3-8524-B04750056D16}"/>
              </a:ext>
            </a:extLst>
          </p:cNvPr>
          <p:cNvSpPr txBox="1"/>
          <p:nvPr/>
        </p:nvSpPr>
        <p:spPr>
          <a:xfrm>
            <a:off x="713256" y="2524052"/>
            <a:ext cx="1040584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B goes first via some access control protocol (D also in contention)</a:t>
            </a:r>
          </a:p>
          <a:p>
            <a:r>
              <a:rPr lang="en-US" sz="2000" dirty="0"/>
              <a:t>A and D ignore duplicate Request ID</a:t>
            </a:r>
            <a:br>
              <a:rPr lang="en-US" sz="2000" dirty="0"/>
            </a:br>
            <a:r>
              <a:rPr lang="en-US" sz="2000" dirty="0"/>
              <a:t>C opportunistically adds a routing table entry to A</a:t>
            </a:r>
          </a:p>
        </p:txBody>
      </p:sp>
    </p:spTree>
    <p:extLst>
      <p:ext uri="{BB962C8B-B14F-4D97-AF65-F5344CB8AC3E}">
        <p14:creationId xmlns:p14="http://schemas.microsoft.com/office/powerpoint/2010/main" val="34718662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3B3D5C-6407-4E7C-84CC-363B0926CF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AODV RREQ (A to F)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8FC18D-0C85-4D81-A3AD-D4C8A61D12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17</a:t>
            </a:fld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377D8367-EC67-41E1-9B53-A17EC2BA6736}"/>
              </a:ext>
            </a:extLst>
          </p:cNvPr>
          <p:cNvSpPr/>
          <p:nvPr/>
        </p:nvSpPr>
        <p:spPr>
          <a:xfrm>
            <a:off x="3621024" y="4490298"/>
            <a:ext cx="694944" cy="694944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A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66B5AD08-7E8F-46AD-BF7A-B80F8E9AC7BE}"/>
              </a:ext>
            </a:extLst>
          </p:cNvPr>
          <p:cNvSpPr/>
          <p:nvPr/>
        </p:nvSpPr>
        <p:spPr>
          <a:xfrm>
            <a:off x="4518752" y="3567090"/>
            <a:ext cx="694944" cy="694944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B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62FD6D92-6A4D-464F-BE81-9486704E5613}"/>
              </a:ext>
            </a:extLst>
          </p:cNvPr>
          <p:cNvSpPr/>
          <p:nvPr/>
        </p:nvSpPr>
        <p:spPr>
          <a:xfrm>
            <a:off x="6335464" y="3574116"/>
            <a:ext cx="694944" cy="694944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C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367AA9F2-EFF3-49F5-B561-D21922D2F890}"/>
              </a:ext>
            </a:extLst>
          </p:cNvPr>
          <p:cNvSpPr/>
          <p:nvPr/>
        </p:nvSpPr>
        <p:spPr>
          <a:xfrm>
            <a:off x="5416480" y="4509258"/>
            <a:ext cx="694944" cy="694944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D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870BD7A9-06C0-4069-AD49-D6B93949F9F7}"/>
              </a:ext>
            </a:extLst>
          </p:cNvPr>
          <p:cNvSpPr/>
          <p:nvPr/>
        </p:nvSpPr>
        <p:spPr>
          <a:xfrm>
            <a:off x="6629792" y="5477256"/>
            <a:ext cx="694944" cy="694944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E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683D8175-BAE1-4776-8BDA-C9A253339354}"/>
              </a:ext>
            </a:extLst>
          </p:cNvPr>
          <p:cNvSpPr/>
          <p:nvPr/>
        </p:nvSpPr>
        <p:spPr>
          <a:xfrm>
            <a:off x="7847620" y="4498254"/>
            <a:ext cx="694944" cy="694944"/>
          </a:xfrm>
          <a:prstGeom prst="ellipse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F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4943847C-D8E7-45FD-BE14-AE3316538396}"/>
              </a:ext>
            </a:extLst>
          </p:cNvPr>
          <p:cNvCxnSpPr>
            <a:cxnSpLocks/>
            <a:stCxn id="5" idx="7"/>
            <a:endCxn id="6" idx="3"/>
          </p:cNvCxnSpPr>
          <p:nvPr/>
        </p:nvCxnSpPr>
        <p:spPr>
          <a:xfrm flipV="1">
            <a:off x="4214196" y="4160262"/>
            <a:ext cx="406328" cy="431808"/>
          </a:xfrm>
          <a:prstGeom prst="line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CA5F9F8E-9973-4BAB-B759-8E25439BFA24}"/>
              </a:ext>
            </a:extLst>
          </p:cNvPr>
          <p:cNvCxnSpPr>
            <a:cxnSpLocks/>
            <a:stCxn id="6" idx="6"/>
            <a:endCxn id="7" idx="2"/>
          </p:cNvCxnSpPr>
          <p:nvPr/>
        </p:nvCxnSpPr>
        <p:spPr>
          <a:xfrm>
            <a:off x="5213696" y="3914562"/>
            <a:ext cx="1121768" cy="7026"/>
          </a:xfrm>
          <a:prstGeom prst="line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86E0C095-60B6-4C38-B959-8AAF94CFE8DF}"/>
              </a:ext>
            </a:extLst>
          </p:cNvPr>
          <p:cNvCxnSpPr>
            <a:cxnSpLocks/>
            <a:stCxn id="6" idx="5"/>
            <a:endCxn id="8" idx="1"/>
          </p:cNvCxnSpPr>
          <p:nvPr/>
        </p:nvCxnSpPr>
        <p:spPr>
          <a:xfrm>
            <a:off x="5111924" y="4160262"/>
            <a:ext cx="406328" cy="450768"/>
          </a:xfrm>
          <a:prstGeom prst="line">
            <a:avLst/>
          </a:prstGeom>
          <a:ln w="38100">
            <a:solidFill>
              <a:srgbClr val="C00000"/>
            </a:solidFill>
            <a:prstDash val="solid"/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A93F3C4F-1670-4DC9-B0F1-641BC05B1D58}"/>
              </a:ext>
            </a:extLst>
          </p:cNvPr>
          <p:cNvCxnSpPr>
            <a:cxnSpLocks/>
            <a:stCxn id="7" idx="3"/>
            <a:endCxn id="8" idx="7"/>
          </p:cNvCxnSpPr>
          <p:nvPr/>
        </p:nvCxnSpPr>
        <p:spPr>
          <a:xfrm flipH="1">
            <a:off x="6009652" y="4167288"/>
            <a:ext cx="427584" cy="443742"/>
          </a:xfrm>
          <a:prstGeom prst="line">
            <a:avLst/>
          </a:prstGeom>
          <a:ln w="38100">
            <a:solidFill>
              <a:srgbClr val="C00000"/>
            </a:solidFill>
            <a:prstDash val="solid"/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AD236BE6-FB0D-42D0-8A70-D292FCEC349D}"/>
              </a:ext>
            </a:extLst>
          </p:cNvPr>
          <p:cNvCxnSpPr>
            <a:cxnSpLocks/>
            <a:stCxn id="7" idx="6"/>
            <a:endCxn id="10" idx="1"/>
          </p:cNvCxnSpPr>
          <p:nvPr/>
        </p:nvCxnSpPr>
        <p:spPr>
          <a:xfrm>
            <a:off x="7030408" y="3921588"/>
            <a:ext cx="918984" cy="678438"/>
          </a:xfrm>
          <a:prstGeom prst="line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6CA49261-4E2E-4415-A7EF-A7EB7232501A}"/>
              </a:ext>
            </a:extLst>
          </p:cNvPr>
          <p:cNvCxnSpPr>
            <a:cxnSpLocks/>
            <a:stCxn id="8" idx="6"/>
            <a:endCxn id="10" idx="2"/>
          </p:cNvCxnSpPr>
          <p:nvPr/>
        </p:nvCxnSpPr>
        <p:spPr>
          <a:xfrm flipV="1">
            <a:off x="6111424" y="4845726"/>
            <a:ext cx="1736196" cy="11004"/>
          </a:xfrm>
          <a:prstGeom prst="line">
            <a:avLst/>
          </a:prstGeom>
          <a:ln w="38100">
            <a:solidFill>
              <a:srgbClr val="C00000"/>
            </a:solidFill>
            <a:prstDash val="solid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7B2A42C2-C9F1-48CB-A287-493689FCBB48}"/>
              </a:ext>
            </a:extLst>
          </p:cNvPr>
          <p:cNvCxnSpPr>
            <a:cxnSpLocks/>
            <a:stCxn id="8" idx="5"/>
            <a:endCxn id="9" idx="1"/>
          </p:cNvCxnSpPr>
          <p:nvPr/>
        </p:nvCxnSpPr>
        <p:spPr>
          <a:xfrm>
            <a:off x="6009652" y="5102430"/>
            <a:ext cx="721912" cy="476598"/>
          </a:xfrm>
          <a:prstGeom prst="line">
            <a:avLst/>
          </a:prstGeom>
          <a:ln w="38100">
            <a:solidFill>
              <a:srgbClr val="C00000"/>
            </a:solidFill>
            <a:prstDash val="solid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FB6CC521-BD88-4BED-A8AA-E47344AEBCD9}"/>
              </a:ext>
            </a:extLst>
          </p:cNvPr>
          <p:cNvCxnSpPr>
            <a:cxnSpLocks/>
            <a:stCxn id="10" idx="3"/>
            <a:endCxn id="9" idx="7"/>
          </p:cNvCxnSpPr>
          <p:nvPr/>
        </p:nvCxnSpPr>
        <p:spPr>
          <a:xfrm flipH="1">
            <a:off x="7222964" y="5091426"/>
            <a:ext cx="726428" cy="487602"/>
          </a:xfrm>
          <a:prstGeom prst="line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1BD6F586-0B50-4B38-91B9-0A94D9F84C34}"/>
              </a:ext>
            </a:extLst>
          </p:cNvPr>
          <p:cNvCxnSpPr>
            <a:cxnSpLocks/>
            <a:stCxn id="5" idx="6"/>
            <a:endCxn id="8" idx="2"/>
          </p:cNvCxnSpPr>
          <p:nvPr/>
        </p:nvCxnSpPr>
        <p:spPr>
          <a:xfrm>
            <a:off x="4315968" y="4837770"/>
            <a:ext cx="1100512" cy="18960"/>
          </a:xfrm>
          <a:prstGeom prst="line">
            <a:avLst/>
          </a:prstGeom>
          <a:ln w="38100">
            <a:solidFill>
              <a:srgbClr val="C00000"/>
            </a:solidFill>
            <a:prstDash val="solid"/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0" name="Table 5">
            <a:extLst>
              <a:ext uri="{FF2B5EF4-FFF2-40B4-BE49-F238E27FC236}">
                <a16:creationId xmlns:a16="http://schemas.microsoft.com/office/drawing/2014/main" id="{33A2761E-8956-4002-BBB0-5146EC3B5B7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6735108"/>
              </p:ext>
            </p:extLst>
          </p:nvPr>
        </p:nvGraphicFramePr>
        <p:xfrm>
          <a:off x="713257" y="1224702"/>
          <a:ext cx="8128002" cy="1010920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1125728">
                  <a:extLst>
                    <a:ext uri="{9D8B030D-6E8A-4147-A177-3AD203B41FA5}">
                      <a16:colId xmlns:a16="http://schemas.microsoft.com/office/drawing/2014/main" val="3879007385"/>
                    </a:ext>
                  </a:extLst>
                </a:gridCol>
                <a:gridCol w="1304544">
                  <a:extLst>
                    <a:ext uri="{9D8B030D-6E8A-4147-A177-3AD203B41FA5}">
                      <a16:colId xmlns:a16="http://schemas.microsoft.com/office/drawing/2014/main" val="1238514775"/>
                    </a:ext>
                  </a:extLst>
                </a:gridCol>
                <a:gridCol w="1633729">
                  <a:extLst>
                    <a:ext uri="{9D8B030D-6E8A-4147-A177-3AD203B41FA5}">
                      <a16:colId xmlns:a16="http://schemas.microsoft.com/office/drawing/2014/main" val="2103654370"/>
                    </a:ext>
                  </a:extLst>
                </a:gridCol>
                <a:gridCol w="1292351">
                  <a:extLst>
                    <a:ext uri="{9D8B030D-6E8A-4147-A177-3AD203B41FA5}">
                      <a16:colId xmlns:a16="http://schemas.microsoft.com/office/drawing/2014/main" val="3845787298"/>
                    </a:ext>
                  </a:extLst>
                </a:gridCol>
                <a:gridCol w="1682496">
                  <a:extLst>
                    <a:ext uri="{9D8B030D-6E8A-4147-A177-3AD203B41FA5}">
                      <a16:colId xmlns:a16="http://schemas.microsoft.com/office/drawing/2014/main" val="2814079302"/>
                    </a:ext>
                  </a:extLst>
                </a:gridCol>
                <a:gridCol w="1089154">
                  <a:extLst>
                    <a:ext uri="{9D8B030D-6E8A-4147-A177-3AD203B41FA5}">
                      <a16:colId xmlns:a16="http://schemas.microsoft.com/office/drawing/2014/main" val="247078218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Request ID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Source 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Destination 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Source 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SeqNo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Destination</a:t>
                      </a:r>
                      <a:br>
                        <a:rPr lang="en-US" dirty="0">
                          <a:solidFill>
                            <a:schemeClr val="tx1"/>
                          </a:solidFill>
                        </a:rPr>
                      </a:br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SeqNo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Hop Count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413384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F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13434692"/>
                  </a:ext>
                </a:extLst>
              </a:tr>
            </a:tbl>
          </a:graphicData>
        </a:graphic>
      </p:graphicFrame>
      <p:sp>
        <p:nvSpPr>
          <p:cNvPr id="21" name="TextBox 20">
            <a:extLst>
              <a:ext uri="{FF2B5EF4-FFF2-40B4-BE49-F238E27FC236}">
                <a16:creationId xmlns:a16="http://schemas.microsoft.com/office/drawing/2014/main" id="{E7688FD6-8B45-4A49-A907-A76C7F1FF383}"/>
              </a:ext>
            </a:extLst>
          </p:cNvPr>
          <p:cNvSpPr txBox="1"/>
          <p:nvPr/>
        </p:nvSpPr>
        <p:spPr>
          <a:xfrm>
            <a:off x="713256" y="2524052"/>
            <a:ext cx="1040584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D goes next by some access control protocol (C also in contention)</a:t>
            </a:r>
          </a:p>
          <a:p>
            <a:r>
              <a:rPr lang="en-US" sz="2000" dirty="0"/>
              <a:t>A, B, and C ignore duplicate Request ID</a:t>
            </a:r>
            <a:br>
              <a:rPr lang="en-US" sz="2000" dirty="0"/>
            </a:br>
            <a:r>
              <a:rPr lang="en-US" sz="2000" dirty="0"/>
              <a:t>E and F opportunistically add routing table entries to A</a:t>
            </a:r>
          </a:p>
        </p:txBody>
      </p:sp>
    </p:spTree>
    <p:extLst>
      <p:ext uri="{BB962C8B-B14F-4D97-AF65-F5344CB8AC3E}">
        <p14:creationId xmlns:p14="http://schemas.microsoft.com/office/powerpoint/2010/main" val="32025203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3B3D5C-6407-4E7C-84CC-363B0926CF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AODV RREQ (A to F)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8FC18D-0C85-4D81-A3AD-D4C8A61D12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18</a:t>
            </a:fld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377D8367-EC67-41E1-9B53-A17EC2BA6736}"/>
              </a:ext>
            </a:extLst>
          </p:cNvPr>
          <p:cNvSpPr/>
          <p:nvPr/>
        </p:nvSpPr>
        <p:spPr>
          <a:xfrm>
            <a:off x="3621024" y="4490298"/>
            <a:ext cx="694944" cy="694944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A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66B5AD08-7E8F-46AD-BF7A-B80F8E9AC7BE}"/>
              </a:ext>
            </a:extLst>
          </p:cNvPr>
          <p:cNvSpPr/>
          <p:nvPr/>
        </p:nvSpPr>
        <p:spPr>
          <a:xfrm>
            <a:off x="4518752" y="3567090"/>
            <a:ext cx="694944" cy="694944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B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62FD6D92-6A4D-464F-BE81-9486704E5613}"/>
              </a:ext>
            </a:extLst>
          </p:cNvPr>
          <p:cNvSpPr/>
          <p:nvPr/>
        </p:nvSpPr>
        <p:spPr>
          <a:xfrm>
            <a:off x="6335464" y="3574116"/>
            <a:ext cx="694944" cy="694944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C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367AA9F2-EFF3-49F5-B561-D21922D2F890}"/>
              </a:ext>
            </a:extLst>
          </p:cNvPr>
          <p:cNvSpPr/>
          <p:nvPr/>
        </p:nvSpPr>
        <p:spPr>
          <a:xfrm>
            <a:off x="5416480" y="4509258"/>
            <a:ext cx="694944" cy="694944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D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870BD7A9-06C0-4069-AD49-D6B93949F9F7}"/>
              </a:ext>
            </a:extLst>
          </p:cNvPr>
          <p:cNvSpPr/>
          <p:nvPr/>
        </p:nvSpPr>
        <p:spPr>
          <a:xfrm>
            <a:off x="6629792" y="5477256"/>
            <a:ext cx="694944" cy="694944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E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683D8175-BAE1-4776-8BDA-C9A253339354}"/>
              </a:ext>
            </a:extLst>
          </p:cNvPr>
          <p:cNvSpPr/>
          <p:nvPr/>
        </p:nvSpPr>
        <p:spPr>
          <a:xfrm>
            <a:off x="7847620" y="4498254"/>
            <a:ext cx="694944" cy="694944"/>
          </a:xfrm>
          <a:prstGeom prst="ellipse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F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4943847C-D8E7-45FD-BE14-AE3316538396}"/>
              </a:ext>
            </a:extLst>
          </p:cNvPr>
          <p:cNvCxnSpPr>
            <a:cxnSpLocks/>
            <a:stCxn id="5" idx="7"/>
            <a:endCxn id="6" idx="3"/>
          </p:cNvCxnSpPr>
          <p:nvPr/>
        </p:nvCxnSpPr>
        <p:spPr>
          <a:xfrm flipV="1">
            <a:off x="4214196" y="4160262"/>
            <a:ext cx="406328" cy="431808"/>
          </a:xfrm>
          <a:prstGeom prst="line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CA5F9F8E-9973-4BAB-B759-8E25439BFA24}"/>
              </a:ext>
            </a:extLst>
          </p:cNvPr>
          <p:cNvCxnSpPr>
            <a:cxnSpLocks/>
            <a:stCxn id="6" idx="6"/>
            <a:endCxn id="7" idx="2"/>
          </p:cNvCxnSpPr>
          <p:nvPr/>
        </p:nvCxnSpPr>
        <p:spPr>
          <a:xfrm>
            <a:off x="5213696" y="3914562"/>
            <a:ext cx="1121768" cy="7026"/>
          </a:xfrm>
          <a:prstGeom prst="line">
            <a:avLst/>
          </a:prstGeom>
          <a:ln w="38100">
            <a:solidFill>
              <a:srgbClr val="C00000"/>
            </a:solidFill>
            <a:prstDash val="solid"/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86E0C095-60B6-4C38-B959-8AAF94CFE8DF}"/>
              </a:ext>
            </a:extLst>
          </p:cNvPr>
          <p:cNvCxnSpPr>
            <a:cxnSpLocks/>
            <a:stCxn id="6" idx="5"/>
            <a:endCxn id="8" idx="1"/>
          </p:cNvCxnSpPr>
          <p:nvPr/>
        </p:nvCxnSpPr>
        <p:spPr>
          <a:xfrm>
            <a:off x="5111924" y="4160262"/>
            <a:ext cx="406328" cy="450768"/>
          </a:xfrm>
          <a:prstGeom prst="line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A93F3C4F-1670-4DC9-B0F1-641BC05B1D58}"/>
              </a:ext>
            </a:extLst>
          </p:cNvPr>
          <p:cNvCxnSpPr>
            <a:cxnSpLocks/>
            <a:stCxn id="7" idx="3"/>
            <a:endCxn id="8" idx="7"/>
          </p:cNvCxnSpPr>
          <p:nvPr/>
        </p:nvCxnSpPr>
        <p:spPr>
          <a:xfrm flipH="1">
            <a:off x="6009652" y="4167288"/>
            <a:ext cx="427584" cy="443742"/>
          </a:xfrm>
          <a:prstGeom prst="line">
            <a:avLst/>
          </a:prstGeom>
          <a:ln w="38100">
            <a:solidFill>
              <a:srgbClr val="C00000"/>
            </a:solidFill>
            <a:prstDash val="solid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AD236BE6-FB0D-42D0-8A70-D292FCEC349D}"/>
              </a:ext>
            </a:extLst>
          </p:cNvPr>
          <p:cNvCxnSpPr>
            <a:cxnSpLocks/>
            <a:stCxn id="7" idx="6"/>
            <a:endCxn id="10" idx="1"/>
          </p:cNvCxnSpPr>
          <p:nvPr/>
        </p:nvCxnSpPr>
        <p:spPr>
          <a:xfrm>
            <a:off x="7030408" y="3921588"/>
            <a:ext cx="918984" cy="678438"/>
          </a:xfrm>
          <a:prstGeom prst="line">
            <a:avLst/>
          </a:prstGeom>
          <a:ln w="38100">
            <a:solidFill>
              <a:srgbClr val="C00000"/>
            </a:solidFill>
            <a:prstDash val="solid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6CA49261-4E2E-4415-A7EF-A7EB7232501A}"/>
              </a:ext>
            </a:extLst>
          </p:cNvPr>
          <p:cNvCxnSpPr>
            <a:cxnSpLocks/>
            <a:stCxn id="8" idx="6"/>
            <a:endCxn id="10" idx="2"/>
          </p:cNvCxnSpPr>
          <p:nvPr/>
        </p:nvCxnSpPr>
        <p:spPr>
          <a:xfrm flipV="1">
            <a:off x="6111424" y="4845726"/>
            <a:ext cx="1736196" cy="11004"/>
          </a:xfrm>
          <a:prstGeom prst="line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7B2A42C2-C9F1-48CB-A287-493689FCBB48}"/>
              </a:ext>
            </a:extLst>
          </p:cNvPr>
          <p:cNvCxnSpPr>
            <a:cxnSpLocks/>
            <a:stCxn id="8" idx="5"/>
            <a:endCxn id="9" idx="1"/>
          </p:cNvCxnSpPr>
          <p:nvPr/>
        </p:nvCxnSpPr>
        <p:spPr>
          <a:xfrm>
            <a:off x="6009652" y="5102430"/>
            <a:ext cx="721912" cy="476598"/>
          </a:xfrm>
          <a:prstGeom prst="line">
            <a:avLst/>
          </a:prstGeom>
          <a:ln w="38100">
            <a:solidFill>
              <a:srgbClr val="C00000"/>
            </a:solidFill>
            <a:prstDash val="solid"/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FB6CC521-BD88-4BED-A8AA-E47344AEBCD9}"/>
              </a:ext>
            </a:extLst>
          </p:cNvPr>
          <p:cNvCxnSpPr>
            <a:cxnSpLocks/>
            <a:stCxn id="10" idx="3"/>
            <a:endCxn id="9" idx="7"/>
          </p:cNvCxnSpPr>
          <p:nvPr/>
        </p:nvCxnSpPr>
        <p:spPr>
          <a:xfrm flipH="1">
            <a:off x="7222964" y="5091426"/>
            <a:ext cx="726428" cy="487602"/>
          </a:xfrm>
          <a:prstGeom prst="line">
            <a:avLst/>
          </a:prstGeom>
          <a:ln w="38100">
            <a:solidFill>
              <a:srgbClr val="C00000"/>
            </a:solidFill>
            <a:prstDash val="solid"/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1BD6F586-0B50-4B38-91B9-0A94D9F84C34}"/>
              </a:ext>
            </a:extLst>
          </p:cNvPr>
          <p:cNvCxnSpPr>
            <a:cxnSpLocks/>
            <a:stCxn id="5" idx="6"/>
            <a:endCxn id="8" idx="2"/>
          </p:cNvCxnSpPr>
          <p:nvPr/>
        </p:nvCxnSpPr>
        <p:spPr>
          <a:xfrm>
            <a:off x="4315968" y="4837770"/>
            <a:ext cx="1100512" cy="18960"/>
          </a:xfrm>
          <a:prstGeom prst="line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0" name="Table 5">
            <a:extLst>
              <a:ext uri="{FF2B5EF4-FFF2-40B4-BE49-F238E27FC236}">
                <a16:creationId xmlns:a16="http://schemas.microsoft.com/office/drawing/2014/main" id="{33A2761E-8956-4002-BBB0-5146EC3B5B7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6011482"/>
              </p:ext>
            </p:extLst>
          </p:nvPr>
        </p:nvGraphicFramePr>
        <p:xfrm>
          <a:off x="713257" y="1224702"/>
          <a:ext cx="8128002" cy="1010920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1125728">
                  <a:extLst>
                    <a:ext uri="{9D8B030D-6E8A-4147-A177-3AD203B41FA5}">
                      <a16:colId xmlns:a16="http://schemas.microsoft.com/office/drawing/2014/main" val="3879007385"/>
                    </a:ext>
                  </a:extLst>
                </a:gridCol>
                <a:gridCol w="1304544">
                  <a:extLst>
                    <a:ext uri="{9D8B030D-6E8A-4147-A177-3AD203B41FA5}">
                      <a16:colId xmlns:a16="http://schemas.microsoft.com/office/drawing/2014/main" val="1238514775"/>
                    </a:ext>
                  </a:extLst>
                </a:gridCol>
                <a:gridCol w="1633729">
                  <a:extLst>
                    <a:ext uri="{9D8B030D-6E8A-4147-A177-3AD203B41FA5}">
                      <a16:colId xmlns:a16="http://schemas.microsoft.com/office/drawing/2014/main" val="2103654370"/>
                    </a:ext>
                  </a:extLst>
                </a:gridCol>
                <a:gridCol w="1292351">
                  <a:extLst>
                    <a:ext uri="{9D8B030D-6E8A-4147-A177-3AD203B41FA5}">
                      <a16:colId xmlns:a16="http://schemas.microsoft.com/office/drawing/2014/main" val="3845787298"/>
                    </a:ext>
                  </a:extLst>
                </a:gridCol>
                <a:gridCol w="1682496">
                  <a:extLst>
                    <a:ext uri="{9D8B030D-6E8A-4147-A177-3AD203B41FA5}">
                      <a16:colId xmlns:a16="http://schemas.microsoft.com/office/drawing/2014/main" val="2814079302"/>
                    </a:ext>
                  </a:extLst>
                </a:gridCol>
                <a:gridCol w="1089154">
                  <a:extLst>
                    <a:ext uri="{9D8B030D-6E8A-4147-A177-3AD203B41FA5}">
                      <a16:colId xmlns:a16="http://schemas.microsoft.com/office/drawing/2014/main" val="247078218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Request ID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Source 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Destination 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Source 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SeqNo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Destination</a:t>
                      </a:r>
                      <a:br>
                        <a:rPr lang="en-US" dirty="0">
                          <a:solidFill>
                            <a:schemeClr val="tx1"/>
                          </a:solidFill>
                        </a:rPr>
                      </a:br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SeqNo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Hop Count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413384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F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3434692"/>
                  </a:ext>
                </a:extLst>
              </a:tr>
            </a:tbl>
          </a:graphicData>
        </a:graphic>
      </p:graphicFrame>
      <p:sp>
        <p:nvSpPr>
          <p:cNvPr id="21" name="TextBox 20">
            <a:extLst>
              <a:ext uri="{FF2B5EF4-FFF2-40B4-BE49-F238E27FC236}">
                <a16:creationId xmlns:a16="http://schemas.microsoft.com/office/drawing/2014/main" id="{E7688FD6-8B45-4A49-A907-A76C7F1FF383}"/>
              </a:ext>
            </a:extLst>
          </p:cNvPr>
          <p:cNvSpPr txBox="1"/>
          <p:nvPr/>
        </p:nvSpPr>
        <p:spPr>
          <a:xfrm>
            <a:off x="713256" y="2524052"/>
            <a:ext cx="1040584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C and E repeat this process with Hop Count 3 (but everyone ignores them)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They go one-at-a-time, but I’m getting tired of drawing these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Actually, they’re in contention with the response from F</a:t>
            </a:r>
          </a:p>
        </p:txBody>
      </p:sp>
    </p:spTree>
    <p:extLst>
      <p:ext uri="{BB962C8B-B14F-4D97-AF65-F5344CB8AC3E}">
        <p14:creationId xmlns:p14="http://schemas.microsoft.com/office/powerpoint/2010/main" val="201738750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79059E-769B-4862-B9F8-D0B2E3E09D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AODV Route Response (RREP)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B1D253-C593-437C-A70C-55A267A123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Reply is sent unicast back to the source via newly constructed route</a:t>
            </a:r>
          </a:p>
          <a:p>
            <a:pPr lvl="1"/>
            <a:r>
              <a:rPr lang="en-US" dirty="0"/>
              <a:t>Each node along the way already knows the route back</a:t>
            </a:r>
          </a:p>
          <a:p>
            <a:pPr lvl="1"/>
            <a:endParaRPr lang="en-US" dirty="0"/>
          </a:p>
          <a:p>
            <a:r>
              <a:rPr lang="en-US" dirty="0"/>
              <a:t>Includes most recent own sequence number as a sense of recency</a:t>
            </a:r>
          </a:p>
          <a:p>
            <a:pPr lvl="1"/>
            <a:r>
              <a:rPr lang="en-US" dirty="0"/>
              <a:t>“Destination” from the perspective of the original RREQ</a:t>
            </a:r>
          </a:p>
          <a:p>
            <a:pPr lvl="1"/>
            <a:r>
              <a:rPr lang="en-US" dirty="0"/>
              <a:t>No need for source sequence number anymore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580A42-57DA-465E-B781-65F3C7BDD4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19</a:t>
            </a:fld>
            <a:endParaRPr lang="en-US"/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6D228385-DFC3-46D3-A28D-8831FC2807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3422296"/>
              </p:ext>
            </p:extLst>
          </p:nvPr>
        </p:nvGraphicFramePr>
        <p:xfrm>
          <a:off x="2029993" y="992378"/>
          <a:ext cx="5709923" cy="640080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1304544">
                  <a:extLst>
                    <a:ext uri="{9D8B030D-6E8A-4147-A177-3AD203B41FA5}">
                      <a16:colId xmlns:a16="http://schemas.microsoft.com/office/drawing/2014/main" val="1238514775"/>
                    </a:ext>
                  </a:extLst>
                </a:gridCol>
                <a:gridCol w="1633729">
                  <a:extLst>
                    <a:ext uri="{9D8B030D-6E8A-4147-A177-3AD203B41FA5}">
                      <a16:colId xmlns:a16="http://schemas.microsoft.com/office/drawing/2014/main" val="2103654370"/>
                    </a:ext>
                  </a:extLst>
                </a:gridCol>
                <a:gridCol w="1682496">
                  <a:extLst>
                    <a:ext uri="{9D8B030D-6E8A-4147-A177-3AD203B41FA5}">
                      <a16:colId xmlns:a16="http://schemas.microsoft.com/office/drawing/2014/main" val="2814079302"/>
                    </a:ext>
                  </a:extLst>
                </a:gridCol>
                <a:gridCol w="1089154">
                  <a:extLst>
                    <a:ext uri="{9D8B030D-6E8A-4147-A177-3AD203B41FA5}">
                      <a16:colId xmlns:a16="http://schemas.microsoft.com/office/drawing/2014/main" val="247078218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Source 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Destination 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Destination</a:t>
                      </a:r>
                      <a:br>
                        <a:rPr lang="en-US" dirty="0">
                          <a:solidFill>
                            <a:schemeClr val="tx1"/>
                          </a:solidFill>
                        </a:rPr>
                      </a:br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SeqNo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Hop Count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413384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83895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0EF959-C62E-4F8A-8D4C-BEF087A77F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Today’s Goals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EDBE37-7B8E-47BF-A4AD-CD288F601E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Overview of routing for mesh networks</a:t>
            </a:r>
          </a:p>
          <a:p>
            <a:pPr lvl="1"/>
            <a:r>
              <a:rPr lang="en-US" dirty="0"/>
              <a:t>Walkthrough of one protocol (AODV: what ZigBee uses)</a:t>
            </a:r>
          </a:p>
          <a:p>
            <a:pPr lvl="1"/>
            <a:endParaRPr lang="en-US" dirty="0"/>
          </a:p>
          <a:p>
            <a:r>
              <a:rPr lang="en-US" dirty="0"/>
              <a:t>Describe research in improving data dissemination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366CAC-B34E-4A3F-AB6B-24F84A0572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71958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3B3D5C-6407-4E7C-84CC-363B0926CF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AODV RREP (F to A)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8FC18D-0C85-4D81-A3AD-D4C8A61D12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20</a:t>
            </a:fld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377D8367-EC67-41E1-9B53-A17EC2BA6736}"/>
              </a:ext>
            </a:extLst>
          </p:cNvPr>
          <p:cNvSpPr/>
          <p:nvPr/>
        </p:nvSpPr>
        <p:spPr>
          <a:xfrm>
            <a:off x="3621024" y="4490298"/>
            <a:ext cx="694944" cy="694944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A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66B5AD08-7E8F-46AD-BF7A-B80F8E9AC7BE}"/>
              </a:ext>
            </a:extLst>
          </p:cNvPr>
          <p:cNvSpPr/>
          <p:nvPr/>
        </p:nvSpPr>
        <p:spPr>
          <a:xfrm>
            <a:off x="4518752" y="3567090"/>
            <a:ext cx="694944" cy="694944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B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62FD6D92-6A4D-464F-BE81-9486704E5613}"/>
              </a:ext>
            </a:extLst>
          </p:cNvPr>
          <p:cNvSpPr/>
          <p:nvPr/>
        </p:nvSpPr>
        <p:spPr>
          <a:xfrm>
            <a:off x="6335464" y="3574116"/>
            <a:ext cx="694944" cy="694944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C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367AA9F2-EFF3-49F5-B561-D21922D2F890}"/>
              </a:ext>
            </a:extLst>
          </p:cNvPr>
          <p:cNvSpPr/>
          <p:nvPr/>
        </p:nvSpPr>
        <p:spPr>
          <a:xfrm>
            <a:off x="5416480" y="4509258"/>
            <a:ext cx="694944" cy="694944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D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870BD7A9-06C0-4069-AD49-D6B93949F9F7}"/>
              </a:ext>
            </a:extLst>
          </p:cNvPr>
          <p:cNvSpPr/>
          <p:nvPr/>
        </p:nvSpPr>
        <p:spPr>
          <a:xfrm>
            <a:off x="6629792" y="5477256"/>
            <a:ext cx="694944" cy="694944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E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683D8175-BAE1-4776-8BDA-C9A253339354}"/>
              </a:ext>
            </a:extLst>
          </p:cNvPr>
          <p:cNvSpPr/>
          <p:nvPr/>
        </p:nvSpPr>
        <p:spPr>
          <a:xfrm>
            <a:off x="7847620" y="4498254"/>
            <a:ext cx="694944" cy="694944"/>
          </a:xfrm>
          <a:prstGeom prst="ellipse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F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4943847C-D8E7-45FD-BE14-AE3316538396}"/>
              </a:ext>
            </a:extLst>
          </p:cNvPr>
          <p:cNvCxnSpPr>
            <a:cxnSpLocks/>
            <a:stCxn id="5" idx="7"/>
            <a:endCxn id="6" idx="3"/>
          </p:cNvCxnSpPr>
          <p:nvPr/>
        </p:nvCxnSpPr>
        <p:spPr>
          <a:xfrm flipV="1">
            <a:off x="4214196" y="4160262"/>
            <a:ext cx="406328" cy="431808"/>
          </a:xfrm>
          <a:prstGeom prst="line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CA5F9F8E-9973-4BAB-B759-8E25439BFA24}"/>
              </a:ext>
            </a:extLst>
          </p:cNvPr>
          <p:cNvCxnSpPr>
            <a:cxnSpLocks/>
            <a:stCxn id="6" idx="6"/>
            <a:endCxn id="7" idx="2"/>
          </p:cNvCxnSpPr>
          <p:nvPr/>
        </p:nvCxnSpPr>
        <p:spPr>
          <a:xfrm>
            <a:off x="5213696" y="3914562"/>
            <a:ext cx="1121768" cy="7026"/>
          </a:xfrm>
          <a:prstGeom prst="line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86E0C095-60B6-4C38-B959-8AAF94CFE8DF}"/>
              </a:ext>
            </a:extLst>
          </p:cNvPr>
          <p:cNvCxnSpPr>
            <a:cxnSpLocks/>
            <a:stCxn id="6" idx="5"/>
            <a:endCxn id="8" idx="1"/>
          </p:cNvCxnSpPr>
          <p:nvPr/>
        </p:nvCxnSpPr>
        <p:spPr>
          <a:xfrm>
            <a:off x="5111924" y="4160262"/>
            <a:ext cx="406328" cy="450768"/>
          </a:xfrm>
          <a:prstGeom prst="line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A93F3C4F-1670-4DC9-B0F1-641BC05B1D58}"/>
              </a:ext>
            </a:extLst>
          </p:cNvPr>
          <p:cNvCxnSpPr>
            <a:cxnSpLocks/>
            <a:stCxn id="7" idx="3"/>
            <a:endCxn id="8" idx="7"/>
          </p:cNvCxnSpPr>
          <p:nvPr/>
        </p:nvCxnSpPr>
        <p:spPr>
          <a:xfrm flipH="1">
            <a:off x="6009652" y="4167288"/>
            <a:ext cx="427584" cy="443742"/>
          </a:xfrm>
          <a:prstGeom prst="line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AD236BE6-FB0D-42D0-8A70-D292FCEC349D}"/>
              </a:ext>
            </a:extLst>
          </p:cNvPr>
          <p:cNvCxnSpPr>
            <a:cxnSpLocks/>
            <a:stCxn id="7" idx="6"/>
            <a:endCxn id="10" idx="1"/>
          </p:cNvCxnSpPr>
          <p:nvPr/>
        </p:nvCxnSpPr>
        <p:spPr>
          <a:xfrm>
            <a:off x="7030408" y="3921588"/>
            <a:ext cx="918984" cy="678438"/>
          </a:xfrm>
          <a:prstGeom prst="line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6CA49261-4E2E-4415-A7EF-A7EB7232501A}"/>
              </a:ext>
            </a:extLst>
          </p:cNvPr>
          <p:cNvCxnSpPr>
            <a:cxnSpLocks/>
            <a:stCxn id="8" idx="6"/>
            <a:endCxn id="10" idx="2"/>
          </p:cNvCxnSpPr>
          <p:nvPr/>
        </p:nvCxnSpPr>
        <p:spPr>
          <a:xfrm flipV="1">
            <a:off x="6111424" y="4845726"/>
            <a:ext cx="1736196" cy="11004"/>
          </a:xfrm>
          <a:prstGeom prst="line">
            <a:avLst/>
          </a:prstGeom>
          <a:ln w="38100">
            <a:solidFill>
              <a:srgbClr val="C00000"/>
            </a:solidFill>
            <a:prstDash val="solid"/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7B2A42C2-C9F1-48CB-A287-493689FCBB48}"/>
              </a:ext>
            </a:extLst>
          </p:cNvPr>
          <p:cNvCxnSpPr>
            <a:cxnSpLocks/>
            <a:stCxn id="8" idx="5"/>
            <a:endCxn id="9" idx="1"/>
          </p:cNvCxnSpPr>
          <p:nvPr/>
        </p:nvCxnSpPr>
        <p:spPr>
          <a:xfrm>
            <a:off x="6009652" y="5102430"/>
            <a:ext cx="721912" cy="476598"/>
          </a:xfrm>
          <a:prstGeom prst="line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FB6CC521-BD88-4BED-A8AA-E47344AEBCD9}"/>
              </a:ext>
            </a:extLst>
          </p:cNvPr>
          <p:cNvCxnSpPr>
            <a:cxnSpLocks/>
            <a:stCxn id="10" idx="3"/>
            <a:endCxn id="9" idx="7"/>
          </p:cNvCxnSpPr>
          <p:nvPr/>
        </p:nvCxnSpPr>
        <p:spPr>
          <a:xfrm flipH="1">
            <a:off x="7222964" y="5091426"/>
            <a:ext cx="726428" cy="487602"/>
          </a:xfrm>
          <a:prstGeom prst="line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1BD6F586-0B50-4B38-91B9-0A94D9F84C34}"/>
              </a:ext>
            </a:extLst>
          </p:cNvPr>
          <p:cNvCxnSpPr>
            <a:cxnSpLocks/>
            <a:stCxn id="5" idx="6"/>
            <a:endCxn id="8" idx="2"/>
          </p:cNvCxnSpPr>
          <p:nvPr/>
        </p:nvCxnSpPr>
        <p:spPr>
          <a:xfrm>
            <a:off x="4315968" y="4837770"/>
            <a:ext cx="1100512" cy="18960"/>
          </a:xfrm>
          <a:prstGeom prst="line">
            <a:avLst/>
          </a:prstGeom>
          <a:ln w="38100">
            <a:solidFill>
              <a:srgbClr val="C00000"/>
            </a:solidFill>
            <a:prstDash val="solid"/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0" name="Table 5">
            <a:extLst>
              <a:ext uri="{FF2B5EF4-FFF2-40B4-BE49-F238E27FC236}">
                <a16:creationId xmlns:a16="http://schemas.microsoft.com/office/drawing/2014/main" id="{33A2761E-8956-4002-BBB0-5146EC3B5B7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1765186"/>
              </p:ext>
            </p:extLst>
          </p:nvPr>
        </p:nvGraphicFramePr>
        <p:xfrm>
          <a:off x="713257" y="1224702"/>
          <a:ext cx="5709923" cy="1010920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1304544">
                  <a:extLst>
                    <a:ext uri="{9D8B030D-6E8A-4147-A177-3AD203B41FA5}">
                      <a16:colId xmlns:a16="http://schemas.microsoft.com/office/drawing/2014/main" val="1238514775"/>
                    </a:ext>
                  </a:extLst>
                </a:gridCol>
                <a:gridCol w="1633729">
                  <a:extLst>
                    <a:ext uri="{9D8B030D-6E8A-4147-A177-3AD203B41FA5}">
                      <a16:colId xmlns:a16="http://schemas.microsoft.com/office/drawing/2014/main" val="2103654370"/>
                    </a:ext>
                  </a:extLst>
                </a:gridCol>
                <a:gridCol w="1682496">
                  <a:extLst>
                    <a:ext uri="{9D8B030D-6E8A-4147-A177-3AD203B41FA5}">
                      <a16:colId xmlns:a16="http://schemas.microsoft.com/office/drawing/2014/main" val="2814079302"/>
                    </a:ext>
                  </a:extLst>
                </a:gridCol>
                <a:gridCol w="1089154">
                  <a:extLst>
                    <a:ext uri="{9D8B030D-6E8A-4147-A177-3AD203B41FA5}">
                      <a16:colId xmlns:a16="http://schemas.microsoft.com/office/drawing/2014/main" val="247078218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Source 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Destination 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Destination</a:t>
                      </a:r>
                      <a:br>
                        <a:rPr lang="en-US" dirty="0">
                          <a:solidFill>
                            <a:schemeClr val="tx1"/>
                          </a:solidFill>
                        </a:rPr>
                      </a:br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SeqNo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Hop Count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413384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F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13434692"/>
                  </a:ext>
                </a:extLst>
              </a:tr>
            </a:tbl>
          </a:graphicData>
        </a:graphic>
      </p:graphicFrame>
      <p:sp>
        <p:nvSpPr>
          <p:cNvPr id="21" name="TextBox 20">
            <a:extLst>
              <a:ext uri="{FF2B5EF4-FFF2-40B4-BE49-F238E27FC236}">
                <a16:creationId xmlns:a16="http://schemas.microsoft.com/office/drawing/2014/main" id="{E7688FD6-8B45-4A49-A907-A76C7F1FF383}"/>
              </a:ext>
            </a:extLst>
          </p:cNvPr>
          <p:cNvSpPr txBox="1"/>
          <p:nvPr/>
        </p:nvSpPr>
        <p:spPr>
          <a:xfrm>
            <a:off x="713256" y="2524052"/>
            <a:ext cx="1040584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F sends response back to A via D</a:t>
            </a:r>
          </a:p>
          <a:p>
            <a:r>
              <a:rPr lang="en-US" sz="2000" dirty="0"/>
              <a:t>D opportunistically adds a routing table entry for F</a:t>
            </a:r>
          </a:p>
        </p:txBody>
      </p:sp>
    </p:spTree>
    <p:extLst>
      <p:ext uri="{BB962C8B-B14F-4D97-AF65-F5344CB8AC3E}">
        <p14:creationId xmlns:p14="http://schemas.microsoft.com/office/powerpoint/2010/main" val="216040370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FDB86C-E7E9-4676-874E-6DE5D06443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+ Practice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D3BBB6-7EA0-4AC2-9324-31DA921DAF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 wants to send a packet to E</a:t>
            </a:r>
          </a:p>
          <a:p>
            <a:pPr lvl="1"/>
            <a:r>
              <a:rPr lang="en-US" dirty="0"/>
              <a:t>What RREQ(s) are sent and what RREP(s) are sent?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D53D6C8-A469-4A82-AD66-BB1E505F72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21</a:t>
            </a:fld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9328FE4F-2F6B-436D-8F10-9FD618443143}"/>
              </a:ext>
            </a:extLst>
          </p:cNvPr>
          <p:cNvSpPr/>
          <p:nvPr/>
        </p:nvSpPr>
        <p:spPr>
          <a:xfrm>
            <a:off x="6096000" y="4185498"/>
            <a:ext cx="694944" cy="694944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A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998A15C0-FF17-4D3C-A753-29F706130FE0}"/>
              </a:ext>
            </a:extLst>
          </p:cNvPr>
          <p:cNvSpPr/>
          <p:nvPr/>
        </p:nvSpPr>
        <p:spPr>
          <a:xfrm>
            <a:off x="6993728" y="3262290"/>
            <a:ext cx="694944" cy="694944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B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5B2E98BC-F90F-40D0-9968-D0D411B94F43}"/>
              </a:ext>
            </a:extLst>
          </p:cNvPr>
          <p:cNvSpPr/>
          <p:nvPr/>
        </p:nvSpPr>
        <p:spPr>
          <a:xfrm>
            <a:off x="8810440" y="3269316"/>
            <a:ext cx="694944" cy="694944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C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F73E88A6-3052-4176-B65D-F41DE652C40D}"/>
              </a:ext>
            </a:extLst>
          </p:cNvPr>
          <p:cNvSpPr/>
          <p:nvPr/>
        </p:nvSpPr>
        <p:spPr>
          <a:xfrm>
            <a:off x="7891456" y="4204458"/>
            <a:ext cx="694944" cy="694944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D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AED82F70-0E1A-4CE3-98B0-24856218FCB9}"/>
              </a:ext>
            </a:extLst>
          </p:cNvPr>
          <p:cNvSpPr/>
          <p:nvPr/>
        </p:nvSpPr>
        <p:spPr>
          <a:xfrm>
            <a:off x="9104768" y="5172456"/>
            <a:ext cx="694944" cy="694944"/>
          </a:xfrm>
          <a:prstGeom prst="ellipse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E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2CD59073-9F53-450D-A4EE-1FAAFF990961}"/>
              </a:ext>
            </a:extLst>
          </p:cNvPr>
          <p:cNvSpPr/>
          <p:nvPr/>
        </p:nvSpPr>
        <p:spPr>
          <a:xfrm>
            <a:off x="10322596" y="4193454"/>
            <a:ext cx="694944" cy="694944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F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20EDD423-579F-49F0-A396-D9E234EE4017}"/>
              </a:ext>
            </a:extLst>
          </p:cNvPr>
          <p:cNvCxnSpPr>
            <a:cxnSpLocks/>
            <a:stCxn id="5" idx="7"/>
            <a:endCxn id="6" idx="3"/>
          </p:cNvCxnSpPr>
          <p:nvPr/>
        </p:nvCxnSpPr>
        <p:spPr>
          <a:xfrm flipV="1">
            <a:off x="6689172" y="3855462"/>
            <a:ext cx="406328" cy="431808"/>
          </a:xfrm>
          <a:prstGeom prst="line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242D7BB-1CBF-4673-A3AC-1475E90004E1}"/>
              </a:ext>
            </a:extLst>
          </p:cNvPr>
          <p:cNvCxnSpPr>
            <a:cxnSpLocks/>
            <a:stCxn id="6" idx="6"/>
            <a:endCxn id="7" idx="2"/>
          </p:cNvCxnSpPr>
          <p:nvPr/>
        </p:nvCxnSpPr>
        <p:spPr>
          <a:xfrm>
            <a:off x="7688672" y="3609762"/>
            <a:ext cx="1121768" cy="7026"/>
          </a:xfrm>
          <a:prstGeom prst="line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5472248C-C745-4F55-B82D-1DE2A0759CCB}"/>
              </a:ext>
            </a:extLst>
          </p:cNvPr>
          <p:cNvCxnSpPr>
            <a:cxnSpLocks/>
            <a:stCxn id="6" idx="5"/>
            <a:endCxn id="8" idx="1"/>
          </p:cNvCxnSpPr>
          <p:nvPr/>
        </p:nvCxnSpPr>
        <p:spPr>
          <a:xfrm>
            <a:off x="7586900" y="3855462"/>
            <a:ext cx="406328" cy="450768"/>
          </a:xfrm>
          <a:prstGeom prst="line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8170B2CF-14B3-414B-AED1-AFE1E5574FD9}"/>
              </a:ext>
            </a:extLst>
          </p:cNvPr>
          <p:cNvCxnSpPr>
            <a:cxnSpLocks/>
            <a:stCxn id="7" idx="3"/>
            <a:endCxn id="8" idx="7"/>
          </p:cNvCxnSpPr>
          <p:nvPr/>
        </p:nvCxnSpPr>
        <p:spPr>
          <a:xfrm flipH="1">
            <a:off x="8484628" y="3862488"/>
            <a:ext cx="427584" cy="443742"/>
          </a:xfrm>
          <a:prstGeom prst="line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878FAFBA-5F6F-4F08-B017-163C06F10F06}"/>
              </a:ext>
            </a:extLst>
          </p:cNvPr>
          <p:cNvCxnSpPr>
            <a:cxnSpLocks/>
            <a:stCxn id="7" idx="6"/>
            <a:endCxn id="10" idx="1"/>
          </p:cNvCxnSpPr>
          <p:nvPr/>
        </p:nvCxnSpPr>
        <p:spPr>
          <a:xfrm>
            <a:off x="9505384" y="3616788"/>
            <a:ext cx="918984" cy="678438"/>
          </a:xfrm>
          <a:prstGeom prst="line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C7E1E8F5-BD92-4AC3-A58D-05EDFED514FF}"/>
              </a:ext>
            </a:extLst>
          </p:cNvPr>
          <p:cNvCxnSpPr>
            <a:cxnSpLocks/>
            <a:stCxn id="8" idx="6"/>
            <a:endCxn id="10" idx="2"/>
          </p:cNvCxnSpPr>
          <p:nvPr/>
        </p:nvCxnSpPr>
        <p:spPr>
          <a:xfrm flipV="1">
            <a:off x="8586400" y="4540926"/>
            <a:ext cx="1736196" cy="11004"/>
          </a:xfrm>
          <a:prstGeom prst="line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60D4D8AD-7854-4085-8327-884141677A16}"/>
              </a:ext>
            </a:extLst>
          </p:cNvPr>
          <p:cNvCxnSpPr>
            <a:cxnSpLocks/>
            <a:stCxn id="8" idx="5"/>
            <a:endCxn id="9" idx="1"/>
          </p:cNvCxnSpPr>
          <p:nvPr/>
        </p:nvCxnSpPr>
        <p:spPr>
          <a:xfrm>
            <a:off x="8484628" y="4797630"/>
            <a:ext cx="721912" cy="476598"/>
          </a:xfrm>
          <a:prstGeom prst="line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CF9AC314-5CF5-4BF3-B008-F288A6A05F2A}"/>
              </a:ext>
            </a:extLst>
          </p:cNvPr>
          <p:cNvCxnSpPr>
            <a:cxnSpLocks/>
            <a:stCxn id="10" idx="3"/>
            <a:endCxn id="9" idx="7"/>
          </p:cNvCxnSpPr>
          <p:nvPr/>
        </p:nvCxnSpPr>
        <p:spPr>
          <a:xfrm flipH="1">
            <a:off x="9697940" y="4786626"/>
            <a:ext cx="726428" cy="487602"/>
          </a:xfrm>
          <a:prstGeom prst="line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F2B2565E-B36C-4B00-8086-AF1A1083E7E6}"/>
              </a:ext>
            </a:extLst>
          </p:cNvPr>
          <p:cNvCxnSpPr>
            <a:cxnSpLocks/>
            <a:stCxn id="5" idx="6"/>
            <a:endCxn id="8" idx="2"/>
          </p:cNvCxnSpPr>
          <p:nvPr/>
        </p:nvCxnSpPr>
        <p:spPr>
          <a:xfrm>
            <a:off x="6790944" y="4532970"/>
            <a:ext cx="1100512" cy="18960"/>
          </a:xfrm>
          <a:prstGeom prst="line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614868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FDB86C-E7E9-4676-874E-6DE5D06443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+ Practice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D3BBB6-7EA0-4AC2-9324-31DA921DAF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 wants to send a packet to E</a:t>
            </a:r>
          </a:p>
          <a:p>
            <a:pPr lvl="1"/>
            <a:r>
              <a:rPr lang="en-US" dirty="0"/>
              <a:t>What RREQ(s) are sent and what RREP(s) are sent?</a:t>
            </a:r>
          </a:p>
          <a:p>
            <a:pPr lvl="2"/>
            <a:endParaRPr lang="en-US" dirty="0"/>
          </a:p>
          <a:p>
            <a:pPr lvl="2"/>
            <a:r>
              <a:rPr lang="en-US" dirty="0"/>
              <a:t>RREQs:</a:t>
            </a:r>
          </a:p>
          <a:p>
            <a:pPr lvl="3"/>
            <a:r>
              <a:rPr lang="en-US" sz="2400" dirty="0"/>
              <a:t>C -&gt; (B,D,F)</a:t>
            </a:r>
          </a:p>
          <a:p>
            <a:pPr lvl="3"/>
            <a:r>
              <a:rPr lang="en-US" sz="2400" dirty="0"/>
              <a:t>(B or D) -&gt; A</a:t>
            </a:r>
          </a:p>
          <a:p>
            <a:pPr lvl="3"/>
            <a:r>
              <a:rPr lang="en-US" sz="2400" dirty="0"/>
              <a:t>(D or F) -&gt; E</a:t>
            </a:r>
          </a:p>
          <a:p>
            <a:pPr lvl="3"/>
            <a:endParaRPr lang="en-US" sz="2400" dirty="0"/>
          </a:p>
          <a:p>
            <a:pPr lvl="2"/>
            <a:r>
              <a:rPr lang="en-US" dirty="0"/>
              <a:t>RREPs:</a:t>
            </a:r>
          </a:p>
          <a:p>
            <a:pPr lvl="3"/>
            <a:r>
              <a:rPr lang="en-US" sz="2400" dirty="0"/>
              <a:t>E -&gt; (D or F) -&gt; C</a:t>
            </a:r>
          </a:p>
          <a:p>
            <a:pPr lvl="3"/>
            <a:endParaRPr lang="en-US" sz="2400" dirty="0"/>
          </a:p>
          <a:p>
            <a:pPr lvl="1"/>
            <a:r>
              <a:rPr lang="en-US" sz="2800" dirty="0"/>
              <a:t>Network could have multiple configurations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D53D6C8-A469-4A82-AD66-BB1E505F72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22</a:t>
            </a:fld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9328FE4F-2F6B-436D-8F10-9FD618443143}"/>
              </a:ext>
            </a:extLst>
          </p:cNvPr>
          <p:cNvSpPr/>
          <p:nvPr/>
        </p:nvSpPr>
        <p:spPr>
          <a:xfrm>
            <a:off x="6096000" y="4185498"/>
            <a:ext cx="694944" cy="694944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A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998A15C0-FF17-4D3C-A753-29F706130FE0}"/>
              </a:ext>
            </a:extLst>
          </p:cNvPr>
          <p:cNvSpPr/>
          <p:nvPr/>
        </p:nvSpPr>
        <p:spPr>
          <a:xfrm>
            <a:off x="6993728" y="3262290"/>
            <a:ext cx="694944" cy="694944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B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5B2E98BC-F90F-40D0-9968-D0D411B94F43}"/>
              </a:ext>
            </a:extLst>
          </p:cNvPr>
          <p:cNvSpPr/>
          <p:nvPr/>
        </p:nvSpPr>
        <p:spPr>
          <a:xfrm>
            <a:off x="8810440" y="3269316"/>
            <a:ext cx="694944" cy="694944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C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F73E88A6-3052-4176-B65D-F41DE652C40D}"/>
              </a:ext>
            </a:extLst>
          </p:cNvPr>
          <p:cNvSpPr/>
          <p:nvPr/>
        </p:nvSpPr>
        <p:spPr>
          <a:xfrm>
            <a:off x="7891456" y="4204458"/>
            <a:ext cx="694944" cy="694944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D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AED82F70-0E1A-4CE3-98B0-24856218FCB9}"/>
              </a:ext>
            </a:extLst>
          </p:cNvPr>
          <p:cNvSpPr/>
          <p:nvPr/>
        </p:nvSpPr>
        <p:spPr>
          <a:xfrm>
            <a:off x="9104768" y="5172456"/>
            <a:ext cx="694944" cy="694944"/>
          </a:xfrm>
          <a:prstGeom prst="ellipse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E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2CD59073-9F53-450D-A4EE-1FAAFF990961}"/>
              </a:ext>
            </a:extLst>
          </p:cNvPr>
          <p:cNvSpPr/>
          <p:nvPr/>
        </p:nvSpPr>
        <p:spPr>
          <a:xfrm>
            <a:off x="10322596" y="4193454"/>
            <a:ext cx="694944" cy="694944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F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20EDD423-579F-49F0-A396-D9E234EE4017}"/>
              </a:ext>
            </a:extLst>
          </p:cNvPr>
          <p:cNvCxnSpPr>
            <a:cxnSpLocks/>
            <a:stCxn id="5" idx="7"/>
            <a:endCxn id="6" idx="3"/>
          </p:cNvCxnSpPr>
          <p:nvPr/>
        </p:nvCxnSpPr>
        <p:spPr>
          <a:xfrm flipV="1">
            <a:off x="6689172" y="3855462"/>
            <a:ext cx="406328" cy="431808"/>
          </a:xfrm>
          <a:prstGeom prst="line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242D7BB-1CBF-4673-A3AC-1475E90004E1}"/>
              </a:ext>
            </a:extLst>
          </p:cNvPr>
          <p:cNvCxnSpPr>
            <a:cxnSpLocks/>
            <a:stCxn id="6" idx="6"/>
            <a:endCxn id="7" idx="2"/>
          </p:cNvCxnSpPr>
          <p:nvPr/>
        </p:nvCxnSpPr>
        <p:spPr>
          <a:xfrm>
            <a:off x="7688672" y="3609762"/>
            <a:ext cx="1121768" cy="7026"/>
          </a:xfrm>
          <a:prstGeom prst="line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5472248C-C745-4F55-B82D-1DE2A0759CCB}"/>
              </a:ext>
            </a:extLst>
          </p:cNvPr>
          <p:cNvCxnSpPr>
            <a:cxnSpLocks/>
            <a:stCxn id="6" idx="5"/>
            <a:endCxn id="8" idx="1"/>
          </p:cNvCxnSpPr>
          <p:nvPr/>
        </p:nvCxnSpPr>
        <p:spPr>
          <a:xfrm>
            <a:off x="7586900" y="3855462"/>
            <a:ext cx="406328" cy="450768"/>
          </a:xfrm>
          <a:prstGeom prst="line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8170B2CF-14B3-414B-AED1-AFE1E5574FD9}"/>
              </a:ext>
            </a:extLst>
          </p:cNvPr>
          <p:cNvCxnSpPr>
            <a:cxnSpLocks/>
            <a:stCxn id="7" idx="3"/>
            <a:endCxn id="8" idx="7"/>
          </p:cNvCxnSpPr>
          <p:nvPr/>
        </p:nvCxnSpPr>
        <p:spPr>
          <a:xfrm flipH="1">
            <a:off x="8484628" y="3862488"/>
            <a:ext cx="427584" cy="443742"/>
          </a:xfrm>
          <a:prstGeom prst="line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878FAFBA-5F6F-4F08-B017-163C06F10F06}"/>
              </a:ext>
            </a:extLst>
          </p:cNvPr>
          <p:cNvCxnSpPr>
            <a:cxnSpLocks/>
            <a:stCxn id="7" idx="6"/>
            <a:endCxn id="10" idx="1"/>
          </p:cNvCxnSpPr>
          <p:nvPr/>
        </p:nvCxnSpPr>
        <p:spPr>
          <a:xfrm>
            <a:off x="9505384" y="3616788"/>
            <a:ext cx="918984" cy="678438"/>
          </a:xfrm>
          <a:prstGeom prst="line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C7E1E8F5-BD92-4AC3-A58D-05EDFED514FF}"/>
              </a:ext>
            </a:extLst>
          </p:cNvPr>
          <p:cNvCxnSpPr>
            <a:cxnSpLocks/>
            <a:stCxn id="8" idx="6"/>
            <a:endCxn id="10" idx="2"/>
          </p:cNvCxnSpPr>
          <p:nvPr/>
        </p:nvCxnSpPr>
        <p:spPr>
          <a:xfrm flipV="1">
            <a:off x="8586400" y="4540926"/>
            <a:ext cx="1736196" cy="11004"/>
          </a:xfrm>
          <a:prstGeom prst="line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60D4D8AD-7854-4085-8327-884141677A16}"/>
              </a:ext>
            </a:extLst>
          </p:cNvPr>
          <p:cNvCxnSpPr>
            <a:cxnSpLocks/>
            <a:stCxn id="8" idx="5"/>
            <a:endCxn id="9" idx="1"/>
          </p:cNvCxnSpPr>
          <p:nvPr/>
        </p:nvCxnSpPr>
        <p:spPr>
          <a:xfrm>
            <a:off x="8484628" y="4797630"/>
            <a:ext cx="721912" cy="476598"/>
          </a:xfrm>
          <a:prstGeom prst="line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CF9AC314-5CF5-4BF3-B008-F288A6A05F2A}"/>
              </a:ext>
            </a:extLst>
          </p:cNvPr>
          <p:cNvCxnSpPr>
            <a:cxnSpLocks/>
            <a:stCxn id="10" idx="3"/>
            <a:endCxn id="9" idx="7"/>
          </p:cNvCxnSpPr>
          <p:nvPr/>
        </p:nvCxnSpPr>
        <p:spPr>
          <a:xfrm flipH="1">
            <a:off x="9697940" y="4786626"/>
            <a:ext cx="726428" cy="487602"/>
          </a:xfrm>
          <a:prstGeom prst="line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F2B2565E-B36C-4B00-8086-AF1A1083E7E6}"/>
              </a:ext>
            </a:extLst>
          </p:cNvPr>
          <p:cNvCxnSpPr>
            <a:cxnSpLocks/>
            <a:stCxn id="5" idx="6"/>
            <a:endCxn id="8" idx="2"/>
          </p:cNvCxnSpPr>
          <p:nvPr/>
        </p:nvCxnSpPr>
        <p:spPr>
          <a:xfrm>
            <a:off x="6790944" y="4532970"/>
            <a:ext cx="1100512" cy="18960"/>
          </a:xfrm>
          <a:prstGeom prst="line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938643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558CFA-B9CD-41F5-B716-29035438A7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RREP optimization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1F9B67-A781-4A80-A968-564F57BDB4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 intermediate node responds with RREP if it already has a path to destination with a more recent Destination sequence number</a:t>
            </a:r>
          </a:p>
          <a:p>
            <a:endParaRPr lang="en-US" dirty="0"/>
          </a:p>
          <a:p>
            <a:r>
              <a:rPr lang="en-US" dirty="0"/>
              <a:t>Source may get multiple RREP responses with different recency and hop counts</a:t>
            </a:r>
          </a:p>
          <a:p>
            <a:pPr lvl="1"/>
            <a:r>
              <a:rPr lang="en-US" dirty="0"/>
              <a:t>So, some intermediate node could respond “here’s the route I knew of when sequence number was 5”</a:t>
            </a:r>
          </a:p>
          <a:p>
            <a:pPr lvl="1"/>
            <a:r>
              <a:rPr lang="en-US" dirty="0"/>
              <a:t>Then, destination node could respond “here’s the route right now, I’m actually on sequence number 12”</a:t>
            </a:r>
          </a:p>
          <a:p>
            <a:pPr lvl="1"/>
            <a:r>
              <a:rPr lang="en-US" dirty="0"/>
              <a:t>Likely want the most recent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D055B0-6083-47A1-9285-48623BE16B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569711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6DE88D-75E9-4C7F-BAB0-38B37832A5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When to update your route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A7B683-7FF8-44A1-8610-9A49053E91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Routing table entries are updated on RREP if:</a:t>
            </a:r>
          </a:p>
          <a:p>
            <a:pPr lvl="1"/>
            <a:r>
              <a:rPr lang="en-US" dirty="0"/>
              <a:t>Sequence number in routing table is marked as invalid</a:t>
            </a:r>
            <a:br>
              <a:rPr lang="en-US" dirty="0"/>
            </a:br>
            <a:endParaRPr lang="en-US" dirty="0"/>
          </a:p>
          <a:p>
            <a:pPr lvl="1"/>
            <a:r>
              <a:rPr lang="en-US" dirty="0"/>
              <a:t>Destination sequence number in the RREP is greater the listed one</a:t>
            </a:r>
            <a:br>
              <a:rPr lang="en-US" dirty="0"/>
            </a:br>
            <a:endParaRPr lang="en-US" dirty="0"/>
          </a:p>
          <a:p>
            <a:pPr lvl="1"/>
            <a:r>
              <a:rPr lang="en-US" dirty="0"/>
              <a:t>Sequence numbers are the same, but the route was marked as inactive</a:t>
            </a:r>
            <a:br>
              <a:rPr lang="en-US" dirty="0"/>
            </a:br>
            <a:endParaRPr lang="en-US" dirty="0"/>
          </a:p>
          <a:p>
            <a:pPr lvl="1"/>
            <a:r>
              <a:rPr lang="en-US" dirty="0"/>
              <a:t>Sequence numbers are the same, but the hop count is smaller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5F3839-4991-4CC6-A9A7-423538D07C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594222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F458B7-14B2-429B-B2E4-8AE0569B2F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Route maintenance in AODV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D61D69-FE4E-4160-AB83-1DB0C72ACF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a link in the routing table breaks, all active neighbors are informed with Route Error (RERR) messages</a:t>
            </a:r>
          </a:p>
          <a:p>
            <a:pPr lvl="1"/>
            <a:r>
              <a:rPr lang="en-US" dirty="0"/>
              <a:t>After some number of retransmissions and timeouts</a:t>
            </a:r>
          </a:p>
          <a:p>
            <a:pPr lvl="1"/>
            <a:r>
              <a:rPr lang="en-US" dirty="0"/>
              <a:t>RERR contains destination address that broke</a:t>
            </a:r>
          </a:p>
          <a:p>
            <a:pPr lvl="1"/>
            <a:endParaRPr lang="en-US" dirty="0"/>
          </a:p>
          <a:p>
            <a:r>
              <a:rPr lang="en-US" dirty="0"/>
              <a:t>Nodes receiving RERR can start RERQ for destination address</a:t>
            </a:r>
          </a:p>
          <a:p>
            <a:pPr lvl="1"/>
            <a:r>
              <a:rPr lang="en-US" dirty="0"/>
              <a:t>Which lets them find a new path through the network</a:t>
            </a:r>
          </a:p>
          <a:p>
            <a:pPr lvl="1"/>
            <a:r>
              <a:rPr lang="en-US" dirty="0"/>
              <a:t>And updates everyone’s cached next-hops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235CE01-6795-4FCE-A81B-CB664355DF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04276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B775B2-6F07-4F75-968F-44376CC1B8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Dynamic Source Routing (DSR)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19A964-8F87-458A-9A46-D2A7EBD3AD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Another reactive routing technique</a:t>
            </a:r>
          </a:p>
          <a:p>
            <a:pPr lvl="1"/>
            <a:r>
              <a:rPr lang="en-US" dirty="0"/>
              <a:t>Similar design as AODV</a:t>
            </a:r>
          </a:p>
          <a:p>
            <a:pPr lvl="1"/>
            <a:endParaRPr lang="en-US" dirty="0"/>
          </a:p>
          <a:p>
            <a:r>
              <a:rPr lang="en-US" dirty="0"/>
              <a:t>In DSR, routing tables have full route to destination</a:t>
            </a:r>
          </a:p>
          <a:p>
            <a:pPr lvl="1"/>
            <a:r>
              <a:rPr lang="en-US" dirty="0"/>
              <a:t>Each packet transmission includes a list of hops to destination</a:t>
            </a:r>
          </a:p>
          <a:p>
            <a:pPr lvl="1"/>
            <a:r>
              <a:rPr lang="en-US" dirty="0"/>
              <a:t>So the route to an important destination only has to be stored on the source device that cares about it</a:t>
            </a:r>
          </a:p>
          <a:p>
            <a:pPr lvl="1"/>
            <a:r>
              <a:rPr lang="en-US" dirty="0"/>
              <a:t>Intermediate nodes do not need any route storage for that destination</a:t>
            </a:r>
          </a:p>
          <a:p>
            <a:pPr lvl="2"/>
            <a:r>
              <a:rPr lang="en-US" dirty="0"/>
              <a:t>Cost is extra bytes used in each packet for route</a:t>
            </a:r>
          </a:p>
          <a:p>
            <a:pPr lvl="1"/>
            <a:endParaRPr lang="en-US" dirty="0"/>
          </a:p>
          <a:p>
            <a:r>
              <a:rPr lang="en-US" dirty="0"/>
              <a:t>During discovery, all paths are returned by destination</a:t>
            </a:r>
          </a:p>
          <a:p>
            <a:pPr lvl="1"/>
            <a:r>
              <a:rPr lang="en-US" dirty="0"/>
              <a:t>So source gets a full list of possible route choices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E166B13-598A-4079-84F7-6F31AECCF9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49107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368849-3EA5-4FD9-8BDC-D9F6AA7B01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Tradeoffs for reactive routing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DBEB92-08C1-499D-9B01-1E80C0939C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Upside: no transmissions unless there is demand</a:t>
            </a:r>
          </a:p>
          <a:p>
            <a:pPr lvl="1"/>
            <a:r>
              <a:rPr lang="en-US" dirty="0"/>
              <a:t>Routes might appear, disappear, reappear, but no need to update if no one actually wants to transmit anything</a:t>
            </a:r>
          </a:p>
          <a:p>
            <a:pPr lvl="1"/>
            <a:endParaRPr lang="en-US" dirty="0"/>
          </a:p>
          <a:p>
            <a:r>
              <a:rPr lang="en-US" dirty="0"/>
              <a:t>Downside: large, variable delay when actually sending a packet</a:t>
            </a:r>
          </a:p>
          <a:p>
            <a:pPr lvl="1"/>
            <a:r>
              <a:rPr lang="en-US" dirty="0"/>
              <a:t>Full RREQ/RREP protocol before data can actually be sent</a:t>
            </a:r>
          </a:p>
          <a:p>
            <a:pPr lvl="1"/>
            <a:r>
              <a:rPr lang="en-US" dirty="0"/>
              <a:t>Route might have broken at some point</a:t>
            </a:r>
          </a:p>
          <a:p>
            <a:pPr lvl="2"/>
            <a:r>
              <a:rPr lang="en-US" dirty="0"/>
              <a:t>So data will be sent based on cached information</a:t>
            </a:r>
          </a:p>
          <a:p>
            <a:pPr lvl="2"/>
            <a:r>
              <a:rPr lang="en-US" dirty="0"/>
              <a:t>RERR will occur</a:t>
            </a:r>
          </a:p>
          <a:p>
            <a:pPr lvl="2"/>
            <a:r>
              <a:rPr lang="en-US" dirty="0"/>
              <a:t>RREQ/RREP will occur</a:t>
            </a:r>
          </a:p>
          <a:p>
            <a:pPr lvl="2"/>
            <a:r>
              <a:rPr lang="en-US" dirty="0"/>
              <a:t>Then data will be sent again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2C3184-B5BD-4B01-9231-5AF13B6F45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037794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7920F2-045D-4548-9B9A-7312C897E5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Proactive routing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B33C0C-617A-4CA7-A688-2CE7B014EC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Alternative to reactive is to know the routes ahead of time</a:t>
            </a:r>
          </a:p>
          <a:p>
            <a:pPr lvl="1"/>
            <a:endParaRPr lang="en-US" dirty="0"/>
          </a:p>
          <a:p>
            <a:r>
              <a:rPr lang="en-US" dirty="0"/>
              <a:t>Periodically query for the possible routes in the network</a:t>
            </a:r>
          </a:p>
          <a:p>
            <a:pPr lvl="1"/>
            <a:r>
              <a:rPr lang="en-US" dirty="0"/>
              <a:t>Save all routes that are important (maybe just all routes?)</a:t>
            </a:r>
          </a:p>
          <a:p>
            <a:pPr lvl="1"/>
            <a:r>
              <a:rPr lang="en-US" dirty="0"/>
              <a:t>Also redetermine routes whenever topology changes (nodes join/leave)</a:t>
            </a:r>
          </a:p>
          <a:p>
            <a:pPr lvl="1"/>
            <a:endParaRPr lang="en-US" dirty="0"/>
          </a:p>
          <a:p>
            <a:r>
              <a:rPr lang="en-US" dirty="0"/>
              <a:t>Upside: when a packet arrives, route to destination is already known</a:t>
            </a:r>
          </a:p>
          <a:p>
            <a:pPr lvl="1"/>
            <a:endParaRPr lang="en-US" dirty="0"/>
          </a:p>
          <a:p>
            <a:r>
              <a:rPr lang="en-US" dirty="0"/>
              <a:t>Downside: requires more memory and effort on part of routers</a:t>
            </a:r>
          </a:p>
          <a:p>
            <a:pPr lvl="1"/>
            <a:r>
              <a:rPr lang="en-US" dirty="0"/>
              <a:t>Wastes some network bandwidth on checking for route changes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A002C9-80A6-4FFE-A3AB-E0C973C0C1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20195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368849-3EA5-4FD9-8BDC-D9F6AA7B01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Distance-Vector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DBEB92-08C1-499D-9B01-1E80C0939C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Keep routes as “next hops” rather than full routes</a:t>
            </a:r>
          </a:p>
          <a:p>
            <a:pPr lvl="1"/>
            <a:r>
              <a:rPr lang="en-US" dirty="0"/>
              <a:t>AODV uses this method (DV for Distance Vector)</a:t>
            </a:r>
          </a:p>
          <a:p>
            <a:pPr lvl="1"/>
            <a:endParaRPr lang="en-US" dirty="0"/>
          </a:p>
          <a:p>
            <a:r>
              <a:rPr lang="en-US" dirty="0"/>
              <a:t>Can be combined with proactive techniques too</a:t>
            </a:r>
          </a:p>
          <a:p>
            <a:pPr lvl="1"/>
            <a:r>
              <a:rPr lang="en-US" dirty="0"/>
              <a:t>Each router periodically informs neighbors of its shortest paths to each destination (in terms of hop count)</a:t>
            </a:r>
          </a:p>
          <a:p>
            <a:pPr lvl="2"/>
            <a:r>
              <a:rPr lang="en-US" dirty="0"/>
              <a:t>Essentially just broadcast your routing table</a:t>
            </a:r>
          </a:p>
          <a:p>
            <a:pPr lvl="1"/>
            <a:r>
              <a:rPr lang="en-US" dirty="0"/>
              <a:t>Routers choose the best route available</a:t>
            </a:r>
          </a:p>
          <a:p>
            <a:pPr lvl="2"/>
            <a:r>
              <a:rPr lang="en-US" dirty="0"/>
              <a:t>Either old next-hop it was already aware of</a:t>
            </a:r>
          </a:p>
          <a:p>
            <a:pPr lvl="2"/>
            <a:r>
              <a:rPr lang="en-US" dirty="0"/>
              <a:t>Or new next-hop through neighbor (with cost of their hops + 1)</a:t>
            </a:r>
          </a:p>
          <a:p>
            <a:pPr lvl="2"/>
            <a:endParaRPr lang="en-US" dirty="0"/>
          </a:p>
          <a:p>
            <a:pPr lvl="1"/>
            <a:r>
              <a:rPr lang="en-US" dirty="0"/>
              <a:t>Need to be careful to avoid loops!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2C3184-B5BD-4B01-9231-5AF13B6F45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7029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b="1" dirty="0"/>
              <a:t>Simple Routing</a:t>
            </a:r>
          </a:p>
          <a:p>
            <a:endParaRPr lang="en-US" dirty="0"/>
          </a:p>
          <a:p>
            <a:r>
              <a:rPr lang="en-US" dirty="0"/>
              <a:t>Mesh Routing</a:t>
            </a:r>
          </a:p>
          <a:p>
            <a:endParaRPr lang="en-US" dirty="0"/>
          </a:p>
          <a:p>
            <a:r>
              <a:rPr lang="en-US" dirty="0"/>
              <a:t>Better Flooding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277649796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C64DBC-A007-4D46-A56C-AA837FB50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Thread routing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45CE84-3B06-4C5C-87BD-B210B30B83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Uses a proactive, distance-vector protocol for unicast routing</a:t>
            </a:r>
          </a:p>
          <a:p>
            <a:pPr lvl="1"/>
            <a:endParaRPr lang="en-US" dirty="0"/>
          </a:p>
          <a:p>
            <a:r>
              <a:rPr lang="en-US" dirty="0"/>
              <a:t>If node is a child, send packet to parent router</a:t>
            </a:r>
          </a:p>
          <a:p>
            <a:pPr lvl="1"/>
            <a:endParaRPr lang="en-US" dirty="0"/>
          </a:p>
          <a:p>
            <a:r>
              <a:rPr lang="en-US" dirty="0"/>
              <a:t>If node is a router,</a:t>
            </a:r>
          </a:p>
          <a:p>
            <a:pPr lvl="1"/>
            <a:r>
              <a:rPr lang="en-US" dirty="0"/>
              <a:t>Consult table for address within mesh (RLOC helps here!)</a:t>
            </a:r>
          </a:p>
          <a:p>
            <a:pPr lvl="1"/>
            <a:r>
              <a:rPr lang="en-US" dirty="0"/>
              <a:t>Send to border router for address outside of mesh</a:t>
            </a:r>
          </a:p>
          <a:p>
            <a:pPr lvl="1"/>
            <a:endParaRPr lang="en-US" dirty="0"/>
          </a:p>
          <a:p>
            <a:r>
              <a:rPr lang="en-US" dirty="0"/>
              <a:t>Multicast uses a data dissemination protocol (</a:t>
            </a:r>
            <a:r>
              <a:rPr lang="en-US" dirty="0">
                <a:hlinkClick r:id="rId2"/>
              </a:rPr>
              <a:t>Trickle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Or falls back to flooding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55D0541-5773-48CF-A9CE-D4C28EA525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797699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EEFC8E-FDC7-461C-8693-613BF72D81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+ Discussion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2723C3-1DEA-42D1-9844-6753304102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Hop count is one possible metric for determining routes</a:t>
            </a:r>
          </a:p>
          <a:p>
            <a:r>
              <a:rPr lang="en-US" dirty="0"/>
              <a:t>What else might be considered?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1B2699-9C24-4F4E-9AEC-7F776A2B66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516727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200DF7-5A67-4581-BA01-F8A947012A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Reliability as a cost metric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F0A2A2-D94C-4670-81FA-835E0FEC6E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Link quality can very from node to node</a:t>
            </a:r>
          </a:p>
          <a:p>
            <a:pPr lvl="1"/>
            <a:r>
              <a:rPr lang="en-US" dirty="0"/>
              <a:t>Fewest hops might not be the “fastest” or “most reliable” path</a:t>
            </a:r>
          </a:p>
          <a:p>
            <a:pPr lvl="1"/>
            <a:endParaRPr lang="en-US" dirty="0"/>
          </a:p>
          <a:p>
            <a:r>
              <a:rPr lang="en-US" dirty="0"/>
              <a:t>ETX: minimize “expected transmissions”</a:t>
            </a:r>
          </a:p>
          <a:p>
            <a:pPr lvl="1"/>
            <a:r>
              <a:rPr lang="en-US" dirty="0"/>
              <a:t>Measure link quality over time to determine each link’s reliability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B44F09-65D9-48E2-B1B0-90C34E85A5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32</a:t>
            </a:fld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EBC177DD-1248-4EBB-95ED-46888947DD16}"/>
              </a:ext>
            </a:extLst>
          </p:cNvPr>
          <p:cNvSpPr/>
          <p:nvPr/>
        </p:nvSpPr>
        <p:spPr>
          <a:xfrm>
            <a:off x="3621024" y="4490298"/>
            <a:ext cx="694944" cy="694944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A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45D00C9F-7578-4615-A45F-BAE724C546E5}"/>
              </a:ext>
            </a:extLst>
          </p:cNvPr>
          <p:cNvSpPr/>
          <p:nvPr/>
        </p:nvSpPr>
        <p:spPr>
          <a:xfrm>
            <a:off x="4518752" y="3567090"/>
            <a:ext cx="694944" cy="694944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B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808A439A-188C-4EDA-963E-9A711A7B57F4}"/>
              </a:ext>
            </a:extLst>
          </p:cNvPr>
          <p:cNvSpPr/>
          <p:nvPr/>
        </p:nvSpPr>
        <p:spPr>
          <a:xfrm>
            <a:off x="6335464" y="3574116"/>
            <a:ext cx="694944" cy="694944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C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6BC53412-0274-4389-AC2B-A8203A1C9E67}"/>
              </a:ext>
            </a:extLst>
          </p:cNvPr>
          <p:cNvSpPr/>
          <p:nvPr/>
        </p:nvSpPr>
        <p:spPr>
          <a:xfrm>
            <a:off x="5416480" y="4509258"/>
            <a:ext cx="694944" cy="694944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D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D319B5A9-FD44-4BF2-A5ED-DA4E8EC93B6A}"/>
              </a:ext>
            </a:extLst>
          </p:cNvPr>
          <p:cNvSpPr/>
          <p:nvPr/>
        </p:nvSpPr>
        <p:spPr>
          <a:xfrm>
            <a:off x="6629792" y="5477256"/>
            <a:ext cx="694944" cy="694944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E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B754513F-FA67-429D-A883-A7436F1C2C65}"/>
              </a:ext>
            </a:extLst>
          </p:cNvPr>
          <p:cNvSpPr/>
          <p:nvPr/>
        </p:nvSpPr>
        <p:spPr>
          <a:xfrm>
            <a:off x="7847620" y="4498254"/>
            <a:ext cx="694944" cy="694944"/>
          </a:xfrm>
          <a:prstGeom prst="ellipse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F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7D21DC97-ABE7-4314-89E5-3E06DBD26905}"/>
              </a:ext>
            </a:extLst>
          </p:cNvPr>
          <p:cNvCxnSpPr>
            <a:cxnSpLocks/>
            <a:stCxn id="5" idx="7"/>
            <a:endCxn id="6" idx="3"/>
          </p:cNvCxnSpPr>
          <p:nvPr/>
        </p:nvCxnSpPr>
        <p:spPr>
          <a:xfrm flipV="1">
            <a:off x="4214196" y="4160262"/>
            <a:ext cx="406328" cy="431808"/>
          </a:xfrm>
          <a:prstGeom prst="line">
            <a:avLst/>
          </a:prstGeom>
          <a:ln w="38100">
            <a:solidFill>
              <a:schemeClr val="tx1">
                <a:lumMod val="85000"/>
                <a:lumOff val="1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0FC4F94C-9B0B-4E4F-8C71-DC9BFB84831D}"/>
              </a:ext>
            </a:extLst>
          </p:cNvPr>
          <p:cNvCxnSpPr>
            <a:cxnSpLocks/>
            <a:stCxn id="6" idx="6"/>
            <a:endCxn id="7" idx="2"/>
          </p:cNvCxnSpPr>
          <p:nvPr/>
        </p:nvCxnSpPr>
        <p:spPr>
          <a:xfrm>
            <a:off x="5213696" y="3914562"/>
            <a:ext cx="1121768" cy="7026"/>
          </a:xfrm>
          <a:prstGeom prst="line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D135137F-A764-438F-9997-76A98CFD3CB5}"/>
              </a:ext>
            </a:extLst>
          </p:cNvPr>
          <p:cNvCxnSpPr>
            <a:cxnSpLocks/>
            <a:stCxn id="6" idx="5"/>
            <a:endCxn id="8" idx="1"/>
          </p:cNvCxnSpPr>
          <p:nvPr/>
        </p:nvCxnSpPr>
        <p:spPr>
          <a:xfrm>
            <a:off x="5111924" y="4160262"/>
            <a:ext cx="406328" cy="450768"/>
          </a:xfrm>
          <a:prstGeom prst="line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3937FB44-B6E9-44BA-9C52-8D5DCE823886}"/>
              </a:ext>
            </a:extLst>
          </p:cNvPr>
          <p:cNvCxnSpPr>
            <a:cxnSpLocks/>
            <a:stCxn id="7" idx="3"/>
            <a:endCxn id="8" idx="7"/>
          </p:cNvCxnSpPr>
          <p:nvPr/>
        </p:nvCxnSpPr>
        <p:spPr>
          <a:xfrm flipH="1">
            <a:off x="6009652" y="4167288"/>
            <a:ext cx="427584" cy="443742"/>
          </a:xfrm>
          <a:prstGeom prst="line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E614BA5A-073E-4161-A214-CE0007B64294}"/>
              </a:ext>
            </a:extLst>
          </p:cNvPr>
          <p:cNvCxnSpPr>
            <a:cxnSpLocks/>
            <a:stCxn id="7" idx="6"/>
            <a:endCxn id="10" idx="1"/>
          </p:cNvCxnSpPr>
          <p:nvPr/>
        </p:nvCxnSpPr>
        <p:spPr>
          <a:xfrm>
            <a:off x="7030408" y="3921588"/>
            <a:ext cx="918984" cy="678438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A695ACCE-5252-4B06-94D8-3CE7C430A2FC}"/>
              </a:ext>
            </a:extLst>
          </p:cNvPr>
          <p:cNvCxnSpPr>
            <a:cxnSpLocks/>
            <a:stCxn id="8" idx="6"/>
            <a:endCxn id="10" idx="2"/>
          </p:cNvCxnSpPr>
          <p:nvPr/>
        </p:nvCxnSpPr>
        <p:spPr>
          <a:xfrm flipV="1">
            <a:off x="6111424" y="4845726"/>
            <a:ext cx="1736196" cy="11004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099A2905-3214-4F0E-BDC0-B57541E01E74}"/>
              </a:ext>
            </a:extLst>
          </p:cNvPr>
          <p:cNvCxnSpPr>
            <a:cxnSpLocks/>
            <a:stCxn id="8" idx="5"/>
            <a:endCxn id="9" idx="1"/>
          </p:cNvCxnSpPr>
          <p:nvPr/>
        </p:nvCxnSpPr>
        <p:spPr>
          <a:xfrm>
            <a:off x="6009652" y="5102430"/>
            <a:ext cx="721912" cy="476598"/>
          </a:xfrm>
          <a:prstGeom prst="line">
            <a:avLst/>
          </a:prstGeom>
          <a:ln w="38100">
            <a:solidFill>
              <a:schemeClr val="tx1">
                <a:lumMod val="85000"/>
                <a:lumOff val="1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E9A4B7A4-E3B5-40E5-B75B-E55DEC9682DD}"/>
              </a:ext>
            </a:extLst>
          </p:cNvPr>
          <p:cNvCxnSpPr>
            <a:cxnSpLocks/>
            <a:stCxn id="10" idx="3"/>
            <a:endCxn id="9" idx="7"/>
          </p:cNvCxnSpPr>
          <p:nvPr/>
        </p:nvCxnSpPr>
        <p:spPr>
          <a:xfrm flipH="1">
            <a:off x="7222964" y="5091426"/>
            <a:ext cx="726428" cy="487602"/>
          </a:xfrm>
          <a:prstGeom prst="line">
            <a:avLst/>
          </a:prstGeom>
          <a:ln w="38100">
            <a:solidFill>
              <a:schemeClr val="tx1">
                <a:lumMod val="85000"/>
                <a:lumOff val="1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04B62719-6116-4339-8F39-6F1FEE22ED7E}"/>
              </a:ext>
            </a:extLst>
          </p:cNvPr>
          <p:cNvCxnSpPr>
            <a:cxnSpLocks/>
            <a:stCxn id="5" idx="6"/>
            <a:endCxn id="8" idx="2"/>
          </p:cNvCxnSpPr>
          <p:nvPr/>
        </p:nvCxnSpPr>
        <p:spPr>
          <a:xfrm>
            <a:off x="4315968" y="4837770"/>
            <a:ext cx="1100512" cy="18960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3706708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C42B37-1383-4FB9-81D8-E0A4BAB34D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Alternative cost metrics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0B8819-33BA-4A30-91B3-EC0E184D61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Spatial reuse</a:t>
            </a:r>
          </a:p>
          <a:p>
            <a:pPr lvl="1"/>
            <a:r>
              <a:rPr lang="en-US" dirty="0"/>
              <a:t>Prefer transmission on links that do not interfere with each other</a:t>
            </a:r>
          </a:p>
          <a:p>
            <a:pPr lvl="1"/>
            <a:r>
              <a:rPr lang="en-US" dirty="0"/>
              <a:t>Improves ability to pipeline data through network</a:t>
            </a:r>
          </a:p>
          <a:p>
            <a:pPr lvl="1"/>
            <a:r>
              <a:rPr lang="en-US" dirty="0"/>
              <a:t>Example: A&lt;-&gt;B and E&lt;-&gt;F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Energy availability</a:t>
            </a:r>
          </a:p>
          <a:p>
            <a:pPr lvl="1"/>
            <a:r>
              <a:rPr lang="en-US" dirty="0"/>
              <a:t>Prefer routing through nodes with more remaining</a:t>
            </a:r>
            <a:br>
              <a:rPr lang="en-US" dirty="0"/>
            </a:br>
            <a:r>
              <a:rPr lang="en-US" dirty="0"/>
              <a:t>available energy</a:t>
            </a:r>
          </a:p>
          <a:p>
            <a:pPr lvl="1"/>
            <a:r>
              <a:rPr lang="en-US" dirty="0"/>
              <a:t>Prefer wall-powered nodes over battery-powered</a:t>
            </a:r>
          </a:p>
          <a:p>
            <a:pPr lvl="1"/>
            <a:endParaRPr lang="en-US" dirty="0"/>
          </a:p>
          <a:p>
            <a:r>
              <a:rPr lang="en-US" dirty="0"/>
              <a:t>Arbitrarily complex combinations possible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B5729E-9803-4322-812B-A424D95E45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33</a:t>
            </a:fld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12629969-CB01-4C9C-8285-899C7ADBCCE8}"/>
              </a:ext>
            </a:extLst>
          </p:cNvPr>
          <p:cNvGrpSpPr/>
          <p:nvPr/>
        </p:nvGrpSpPr>
        <p:grpSpPr>
          <a:xfrm>
            <a:off x="6990117" y="2337758"/>
            <a:ext cx="4590277" cy="2182484"/>
            <a:chOff x="6770435" y="2231020"/>
            <a:chExt cx="3892327" cy="1850638"/>
          </a:xfrm>
        </p:grpSpPr>
        <p:pic>
          <p:nvPicPr>
            <p:cNvPr id="20" name="Picture 19">
              <a:extLst>
                <a:ext uri="{FF2B5EF4-FFF2-40B4-BE49-F238E27FC236}">
                  <a16:creationId xmlns:a16="http://schemas.microsoft.com/office/drawing/2014/main" id="{9A315DE2-69A6-4DF7-9CAD-2968DFE8977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013235" y="2231020"/>
              <a:ext cx="3386541" cy="1850638"/>
            </a:xfrm>
            <a:prstGeom prst="rect">
              <a:avLst/>
            </a:prstGeom>
          </p:spPr>
        </p:pic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995FE245-D723-4A19-8E09-335C6F05FA21}"/>
                </a:ext>
              </a:extLst>
            </p:cNvPr>
            <p:cNvSpPr/>
            <p:nvPr/>
          </p:nvSpPr>
          <p:spPr>
            <a:xfrm rot="2801133">
              <a:off x="7173734" y="1974542"/>
              <a:ext cx="804109" cy="1610708"/>
            </a:xfrm>
            <a:prstGeom prst="ellipse">
              <a:avLst/>
            </a:prstGeom>
            <a:noFill/>
            <a:ln w="28575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5EDFD30A-CB68-4C9C-98E9-488F0D249308}"/>
                </a:ext>
              </a:extLst>
            </p:cNvPr>
            <p:cNvSpPr/>
            <p:nvPr/>
          </p:nvSpPr>
          <p:spPr>
            <a:xfrm rot="3121341">
              <a:off x="9356937" y="2549614"/>
              <a:ext cx="804109" cy="1807540"/>
            </a:xfrm>
            <a:prstGeom prst="ellipse">
              <a:avLst/>
            </a:prstGeom>
            <a:noFill/>
            <a:ln w="28575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91549264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34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Simple Routing</a:t>
            </a:r>
          </a:p>
          <a:p>
            <a:endParaRPr lang="en-US" dirty="0"/>
          </a:p>
          <a:p>
            <a:r>
              <a:rPr lang="en-US" dirty="0"/>
              <a:t>Mesh Routing</a:t>
            </a:r>
          </a:p>
          <a:p>
            <a:endParaRPr lang="en-US" dirty="0"/>
          </a:p>
          <a:p>
            <a:r>
              <a:rPr lang="en-US" b="1" dirty="0"/>
              <a:t>Better Flooding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111229996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Flooding is a recreation of broadcasts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Goal: get information to all nodes</a:t>
            </a:r>
          </a:p>
          <a:p>
            <a:pPr lvl="1"/>
            <a:r>
              <a:rPr lang="en-US" dirty="0"/>
              <a:t>This is the problem of “data dissemination”</a:t>
            </a:r>
          </a:p>
          <a:p>
            <a:pPr lvl="1"/>
            <a:endParaRPr lang="en-US" dirty="0"/>
          </a:p>
          <a:p>
            <a:r>
              <a:rPr lang="en-US" dirty="0"/>
              <a:t>Problem: difficult in Mesh topologies</a:t>
            </a:r>
          </a:p>
          <a:p>
            <a:pPr lvl="1"/>
            <a:r>
              <a:rPr lang="en-US" dirty="0"/>
              <a:t>Packet loss, retransmission delays</a:t>
            </a:r>
          </a:p>
          <a:p>
            <a:pPr lvl="1"/>
            <a:endParaRPr lang="en-US" dirty="0"/>
          </a:p>
          <a:p>
            <a:r>
              <a:rPr lang="en-US" dirty="0"/>
              <a:t>Really, the desire for data dissemination is just to broadcast to all nodes</a:t>
            </a:r>
          </a:p>
          <a:p>
            <a:pPr lvl="1"/>
            <a:r>
              <a:rPr lang="en-US" dirty="0"/>
              <a:t>But broadcast transmissions don’t reach far enough to cover entire mesh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036273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42410B6-C7D0-476D-89E5-6858D274FE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Glossy: </a:t>
            </a:r>
            <a:r>
              <a:rPr lang="en-US" sz="2200" dirty="0"/>
              <a:t>what if we expand broadcast range by having multiple nodes participate?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917B7F-42A8-45C9-89F7-0D4CC1DF92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36</a:t>
            </a:fld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8F623C63-9162-4691-8DD7-1A40D91916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40461" y="1001345"/>
            <a:ext cx="8707065" cy="52680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183267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09EDF7-9A84-4875-81AE-ED9EB91666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Synchronous transmissions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99CD83-34FD-480F-9FB8-3BC909B6C6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Multiple nodes transmit </a:t>
            </a:r>
            <a:r>
              <a:rPr lang="en-US" b="1" dirty="0"/>
              <a:t>same packet </a:t>
            </a:r>
            <a:r>
              <a:rPr lang="en-US" dirty="0"/>
              <a:t>at </a:t>
            </a:r>
            <a:r>
              <a:rPr lang="en-US" b="1" dirty="0"/>
              <a:t>same time</a:t>
            </a:r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r>
              <a:rPr lang="en-US" dirty="0"/>
              <a:t>R can receive packet with high probability if Δ is small</a:t>
            </a:r>
          </a:p>
          <a:p>
            <a:pPr lvl="1"/>
            <a:r>
              <a:rPr lang="en-US" dirty="0"/>
              <a:t>May even improve probability of reception (more energy at receiver)</a:t>
            </a:r>
          </a:p>
          <a:p>
            <a:pPr lvl="1"/>
            <a:endParaRPr lang="en-US" dirty="0"/>
          </a:p>
          <a:p>
            <a:r>
              <a:rPr lang="en-US" dirty="0"/>
              <a:t>500 ns is 1/32 of a symbol for 802.15.4 (chip duration)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CA2837-30F5-4AA6-8267-8756115017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37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DFC26E2-E093-420E-83DA-CBB3B01FB2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02594" y="2165274"/>
            <a:ext cx="6982799" cy="19910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094031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E3C0A9-88FB-4F2A-8C0D-8F1831D151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Sidebar: broadcast transmission acknowledgements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342705-A7D5-4BEB-8951-DA704A9BB8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38</a:t>
            </a:fld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B12CF6C-5BB5-40AD-AE51-8210CA49829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6554" y="1143000"/>
            <a:ext cx="9674879" cy="4616942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B60CA391-8EE4-40A2-91AC-DBCFE5028666}"/>
              </a:ext>
            </a:extLst>
          </p:cNvPr>
          <p:cNvSpPr txBox="1"/>
          <p:nvPr/>
        </p:nvSpPr>
        <p:spPr>
          <a:xfrm>
            <a:off x="607595" y="5894943"/>
            <a:ext cx="79971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A-MAC: </a:t>
            </a:r>
            <a:r>
              <a:rPr lang="en-US" dirty="0">
                <a:hlinkClick r:id="rId3"/>
              </a:rPr>
              <a:t>https://web.eecs.umich.edu/~prabal/pubs/papers/dutta12amac.pdf</a:t>
            </a:r>
            <a:endParaRPr lang="en-US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39FF34D5-896A-4B40-9FCD-5BE8B58DDEE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47333"/>
          <a:stretch/>
        </p:blipFill>
        <p:spPr>
          <a:xfrm>
            <a:off x="1256555" y="1143000"/>
            <a:ext cx="5095478" cy="4616942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DEBD809C-BD40-4FE0-BD6B-B5FE924696B1}"/>
              </a:ext>
            </a:extLst>
          </p:cNvPr>
          <p:cNvSpPr txBox="1"/>
          <p:nvPr/>
        </p:nvSpPr>
        <p:spPr>
          <a:xfrm>
            <a:off x="1121664" y="4425404"/>
            <a:ext cx="2919394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P = Probe (data request)</a:t>
            </a:r>
            <a:br>
              <a:rPr lang="en-US" dirty="0"/>
            </a:br>
            <a:r>
              <a:rPr lang="en-US" dirty="0"/>
              <a:t>A = Acknowledgement</a:t>
            </a:r>
          </a:p>
          <a:p>
            <a:r>
              <a:rPr lang="en-US" dirty="0"/>
              <a:t>D = Data transmission</a:t>
            </a:r>
            <a:br>
              <a:rPr lang="en-US" dirty="0"/>
            </a:br>
            <a:r>
              <a:rPr lang="en-US" dirty="0"/>
              <a:t>L = Listening period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7C790EF-E3DE-42C2-9BA0-30887BF765CB}"/>
              </a:ext>
            </a:extLst>
          </p:cNvPr>
          <p:cNvSpPr txBox="1"/>
          <p:nvPr/>
        </p:nvSpPr>
        <p:spPr>
          <a:xfrm>
            <a:off x="9436264" y="4425404"/>
            <a:ext cx="2463472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P-CW = </a:t>
            </a:r>
            <a:br>
              <a:rPr lang="en-US" dirty="0"/>
            </a:br>
            <a:r>
              <a:rPr lang="en-US" dirty="0"/>
              <a:t>Probe with Contention Window for response</a:t>
            </a:r>
          </a:p>
        </p:txBody>
      </p:sp>
    </p:spTree>
    <p:extLst>
      <p:ext uri="{BB962C8B-B14F-4D97-AF65-F5344CB8AC3E}">
        <p14:creationId xmlns:p14="http://schemas.microsoft.com/office/powerpoint/2010/main" val="688958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EB7034-3675-4FB9-B03F-729535673A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Glossy key techniques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8786A5-8251-4C8F-B81B-1FC916E470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Temporally decouple network flooding from application tasks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Exploit synchronous transmissions for fast network flooding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02EA12-7175-4232-82E1-6CBC0CAFD3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39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AF88FA1-B2D6-444F-AC26-F2696F0FCA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74174" y="2400125"/>
            <a:ext cx="7687748" cy="1257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08607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23A185-21E6-4AF0-968D-DB18D5CA0D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Routing goals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D8D21A-ECF9-4450-A1E0-C4CA74E583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Have a packet, have a destination, how do we connect them?</a:t>
            </a:r>
          </a:p>
          <a:p>
            <a:endParaRPr lang="en-US" dirty="0"/>
          </a:p>
          <a:p>
            <a:r>
              <a:rPr lang="en-US" dirty="0"/>
              <a:t>We’ll think about a couple of approaches here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Simple techniques</a:t>
            </a:r>
          </a:p>
          <a:p>
            <a:pPr lvl="2"/>
            <a:r>
              <a:rPr lang="en-US" dirty="0"/>
              <a:t>Broadcast, tree structures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Mesh techniques</a:t>
            </a:r>
          </a:p>
          <a:p>
            <a:pPr lvl="2"/>
            <a:r>
              <a:rPr lang="en-US" dirty="0"/>
              <a:t>Understand the available routes and select a “good” one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0401D4-9551-485B-A3CB-68AF3CF525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65756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6F6A12-0A69-4E61-B3EB-946562BCCA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Fast packet propagation in Glossy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D83BA2A-8F7A-4653-A0EE-0B5D0F35F2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40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352A0A0-C6CA-4520-BD28-AEF3B7C8FA0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1149" t="9178" r="9320" b="9008"/>
          <a:stretch/>
        </p:blipFill>
        <p:spPr>
          <a:xfrm>
            <a:off x="2497354" y="914400"/>
            <a:ext cx="7193280" cy="4981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133845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6F6A12-0A69-4E61-B3EB-946562BCCA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Fast packet propagation in Glossy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D83BA2A-8F7A-4653-A0EE-0B5D0F35F2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41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9D3C8BA-044E-4D04-A1BB-4B672701DDF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2859" t="13355" r="9502" b="10045"/>
          <a:stretch/>
        </p:blipFill>
        <p:spPr>
          <a:xfrm>
            <a:off x="2537208" y="914399"/>
            <a:ext cx="7153426" cy="50094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348278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6E92C609-36F4-4627-99C9-A87AEC9260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12699" y="656844"/>
            <a:ext cx="7601861" cy="5383982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C6F6A12-0A69-4E61-B3EB-946562BCCA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Fast packet propagation in Glossy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D83BA2A-8F7A-4653-A0EE-0B5D0F35F2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65559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8A4F2DFA-8A80-4256-B787-064BADA79BE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717"/>
          <a:stretch/>
        </p:blipFill>
        <p:spPr>
          <a:xfrm>
            <a:off x="1774319" y="780417"/>
            <a:ext cx="9259441" cy="607758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C6F6A12-0A69-4E61-B3EB-946562BCCA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Fast packet propagation in Glossy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D83BA2A-8F7A-4653-A0EE-0B5D0F35F2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42457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AE6555-76B4-43B1-A84C-5FE06B74AC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Glossy details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DF9469-15B1-46D8-BA7C-27A209D818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Glossy starts</a:t>
            </a:r>
          </a:p>
          <a:p>
            <a:pPr lvl="1"/>
            <a:r>
              <a:rPr lang="en-US" dirty="0"/>
              <a:t>All nodes turn on radios to receive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2117001-CEFF-4249-9286-DF4AF435D5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44</a:t>
            </a:fld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D39775C6-875B-4D56-A18C-3CA60D245E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26225" y="3323827"/>
            <a:ext cx="8335538" cy="2848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911869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421E45-4482-4CBC-AA5F-DF1487EAA3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Glossy details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20107F-F24B-47E1-9ADE-00F6D05C69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Initiator</a:t>
            </a:r>
          </a:p>
          <a:p>
            <a:pPr lvl="1"/>
            <a:r>
              <a:rPr lang="en-US" dirty="0"/>
              <a:t>Set relay counter in packet, </a:t>
            </a:r>
            <a:r>
              <a:rPr lang="en-US" b="1" dirty="0"/>
              <a:t>C</a:t>
            </a:r>
            <a:r>
              <a:rPr lang="en-US" dirty="0"/>
              <a:t> = 0</a:t>
            </a:r>
          </a:p>
          <a:p>
            <a:pPr lvl="1"/>
            <a:r>
              <a:rPr lang="en-US" dirty="0"/>
              <a:t>Broadcast packet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A9832B-5456-40B7-A27D-B18BD27804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45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BAE5D73-AD97-4E40-AC90-BCB637898B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11935" y="3314301"/>
            <a:ext cx="8364117" cy="28578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4163977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C0F16B-2D94-4C1C-9C46-630DD2FA87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Glossy details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D9D091-7694-42BC-ADFC-6C19FE640A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At packet reception:</a:t>
            </a:r>
          </a:p>
          <a:p>
            <a:pPr lvl="1"/>
            <a:r>
              <a:rPr lang="en-US" dirty="0"/>
              <a:t>Increment relay counter </a:t>
            </a:r>
            <a:r>
              <a:rPr lang="en-US" b="1" dirty="0"/>
              <a:t>C</a:t>
            </a:r>
          </a:p>
          <a:p>
            <a:pPr lvl="1"/>
            <a:r>
              <a:rPr lang="en-US" dirty="0"/>
              <a:t>Transmit synchronously (at a fixed period after the reception)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3C5111-5A04-438F-8B62-352609635E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46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00D006B-C2C2-4A9E-B3A1-8096BBACCE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11935" y="3304775"/>
            <a:ext cx="8364117" cy="2867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0615111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C0F16B-2D94-4C1C-9C46-630DD2FA87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Glossy details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D9D091-7694-42BC-ADFC-6C19FE640A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At packet reception:</a:t>
            </a:r>
          </a:p>
          <a:p>
            <a:pPr lvl="1"/>
            <a:r>
              <a:rPr lang="en-US" dirty="0"/>
              <a:t>Increment relay counter </a:t>
            </a:r>
            <a:r>
              <a:rPr lang="en-US" b="1" dirty="0"/>
              <a:t>C</a:t>
            </a:r>
          </a:p>
          <a:p>
            <a:pPr lvl="1"/>
            <a:r>
              <a:rPr lang="en-US" dirty="0"/>
              <a:t>Transmit synchronously (at a fixed period after the reception)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3C5111-5A04-438F-8B62-352609635E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47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CAB531C-1EAB-4C70-AD0B-93E930A675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2409" y="3304775"/>
            <a:ext cx="8383170" cy="2867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1800352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C0F16B-2D94-4C1C-9C46-630DD2FA87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Glossy details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D9D091-7694-42BC-ADFC-6C19FE640A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Stop rebroadcasting and turn off radio when</a:t>
            </a:r>
          </a:p>
          <a:p>
            <a:pPr lvl="1"/>
            <a:r>
              <a:rPr lang="en-US" dirty="0"/>
              <a:t>Already transmitted N times</a:t>
            </a:r>
          </a:p>
          <a:p>
            <a:pPr lvl="1"/>
            <a:r>
              <a:rPr lang="en-US" dirty="0"/>
              <a:t>Networks pick N for reliability/energy tradeoff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3C5111-5A04-438F-8B62-352609635E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48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37B8D53-1C89-45F3-8832-17DD7A9DAC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11935" y="3314301"/>
            <a:ext cx="8364117" cy="28578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68837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C0F16B-2D94-4C1C-9C46-630DD2FA87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Glossy details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D9D091-7694-42BC-ADFC-6C19FE640A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T</a:t>
            </a:r>
            <a:r>
              <a:rPr lang="en-US" baseline="-25000" dirty="0" err="1"/>
              <a:t>slot</a:t>
            </a:r>
            <a:r>
              <a:rPr lang="en-US" dirty="0"/>
              <a:t> is constant by design</a:t>
            </a:r>
          </a:p>
          <a:p>
            <a:pPr lvl="1"/>
            <a:r>
              <a:rPr lang="en-US" dirty="0"/>
              <a:t>Needs to be short to make constructive interference work</a:t>
            </a:r>
          </a:p>
          <a:p>
            <a:r>
              <a:rPr lang="en-US" dirty="0"/>
              <a:t>Beginning of slot (</a:t>
            </a:r>
            <a:r>
              <a:rPr lang="en-US" dirty="0" err="1"/>
              <a:t>t</a:t>
            </a:r>
            <a:r>
              <a:rPr lang="en-US" baseline="-25000" dirty="0" err="1"/>
              <a:t>ref</a:t>
            </a:r>
            <a:r>
              <a:rPr lang="en-US" dirty="0"/>
              <a:t>) provides synchronization point</a:t>
            </a:r>
          </a:p>
          <a:p>
            <a:pPr lvl="1"/>
            <a:r>
              <a:rPr lang="en-US" dirty="0"/>
              <a:t>As a bonus, all nodes are synchronized after flooding event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3C5111-5A04-438F-8B62-352609635E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49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9AB8386-7FC3-43A8-8A83-070EBAFB42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2409" y="3304775"/>
            <a:ext cx="8383170" cy="2867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54665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15E038-A487-45DD-9AA8-90495494F4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Simple routing solutions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FD5376-AB00-45DF-9A8B-D66D3F68DD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Broadcast</a:t>
            </a:r>
          </a:p>
          <a:p>
            <a:pPr lvl="1"/>
            <a:r>
              <a:rPr lang="en-US" dirty="0"/>
              <a:t>The link-layer solution for everything</a:t>
            </a:r>
          </a:p>
          <a:p>
            <a:pPr lvl="1"/>
            <a:endParaRPr lang="en-US" dirty="0"/>
          </a:p>
          <a:p>
            <a:r>
              <a:rPr lang="en-US" dirty="0"/>
              <a:t>Star topology</a:t>
            </a:r>
          </a:p>
          <a:p>
            <a:pPr lvl="1"/>
            <a:r>
              <a:rPr lang="en-US" dirty="0"/>
              <a:t>Only one location to send to: parent</a:t>
            </a:r>
          </a:p>
          <a:p>
            <a:pPr lvl="1"/>
            <a:r>
              <a:rPr lang="en-US" dirty="0"/>
              <a:t>Single parent needs to store information about all children</a:t>
            </a:r>
          </a:p>
          <a:p>
            <a:pPr lvl="2"/>
            <a:r>
              <a:rPr lang="en-US" dirty="0"/>
              <a:t>Addresses, schedules, etc.</a:t>
            </a:r>
          </a:p>
          <a:p>
            <a:pPr lvl="2"/>
            <a:endParaRPr lang="en-US" dirty="0"/>
          </a:p>
          <a:p>
            <a:r>
              <a:rPr lang="en-US" dirty="0"/>
              <a:t>Tree topology</a:t>
            </a:r>
          </a:p>
          <a:p>
            <a:pPr lvl="1"/>
            <a:r>
              <a:rPr lang="en-US" dirty="0"/>
              <a:t>“Star of stars”</a:t>
            </a:r>
          </a:p>
          <a:p>
            <a:pPr lvl="1"/>
            <a:r>
              <a:rPr lang="en-US" dirty="0"/>
              <a:t>Two choices: send to descendent or send to parent</a:t>
            </a:r>
          </a:p>
          <a:p>
            <a:pPr lvl="1"/>
            <a:r>
              <a:rPr lang="en-US" dirty="0"/>
              <a:t>Each parent needs to store information about all children beneath it</a:t>
            </a:r>
          </a:p>
          <a:p>
            <a:pPr lvl="1"/>
            <a:r>
              <a:rPr lang="en-US" dirty="0"/>
              <a:t>Original ZigBee approach (knowledge built into addressing scheme)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EFFAF0-1C20-4433-8781-61DC9C4B50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1807801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EC1592-E197-45BB-8B1B-D753DF2AC8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Glossy implementation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A1B065-21FE-494D-8C77-76A1F6BFA2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Device must be able to have tight time bounds on </a:t>
            </a:r>
            <a:r>
              <a:rPr lang="en-US" dirty="0" err="1"/>
              <a:t>rx</a:t>
            </a:r>
            <a:r>
              <a:rPr lang="en-US" dirty="0"/>
              <a:t>/</a:t>
            </a:r>
            <a:r>
              <a:rPr lang="en-US" dirty="0" err="1"/>
              <a:t>tx</a:t>
            </a:r>
            <a:endParaRPr lang="en-US" dirty="0"/>
          </a:p>
          <a:p>
            <a:pPr lvl="1"/>
            <a:r>
              <a:rPr lang="en-US" dirty="0"/>
              <a:t>500 ns wiggle room maximum</a:t>
            </a:r>
          </a:p>
          <a:p>
            <a:pPr lvl="1"/>
            <a:r>
              <a:rPr lang="en-US" dirty="0"/>
              <a:t>Includes receive, processing, transmission</a:t>
            </a:r>
          </a:p>
          <a:p>
            <a:pPr lvl="1"/>
            <a:endParaRPr lang="en-US" dirty="0"/>
          </a:p>
          <a:p>
            <a:r>
              <a:rPr lang="en-US" dirty="0"/>
              <a:t>Need to pick an N for reliability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479C2E-3E6F-4619-B32D-6990D34B18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50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26D5FB9-F648-44F7-AA20-2FFB6B6C61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0621" y="3559924"/>
            <a:ext cx="6926746" cy="26122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212129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B69C9F-B02C-4BA5-9815-B55E09FE7C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Application of Glossy: avoid routing altogether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46F880-4D32-46CF-A687-745290F2DC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Low-Power Wireless Bus (LWB)</a:t>
            </a:r>
          </a:p>
          <a:p>
            <a:pPr lvl="1"/>
            <a:r>
              <a:rPr lang="en-US" dirty="0"/>
              <a:t>Federico Ferrari, </a:t>
            </a:r>
            <a:r>
              <a:rPr lang="en-US" dirty="0" err="1"/>
              <a:t>Zimmerling</a:t>
            </a:r>
            <a:r>
              <a:rPr lang="en-US" dirty="0"/>
              <a:t>, Mottola, Thiele. SenSys’12</a:t>
            </a:r>
          </a:p>
          <a:p>
            <a:pPr lvl="1"/>
            <a:endParaRPr lang="en-US" dirty="0"/>
          </a:p>
          <a:p>
            <a:r>
              <a:rPr lang="en-US" dirty="0"/>
              <a:t>Use Glossy for all device communication</a:t>
            </a:r>
          </a:p>
          <a:p>
            <a:pPr lvl="1"/>
            <a:r>
              <a:rPr lang="en-US" dirty="0"/>
              <a:t>Make one broadcast domain (a bus) where all nodes communicate</a:t>
            </a:r>
          </a:p>
          <a:p>
            <a:pPr lvl="1"/>
            <a:r>
              <a:rPr lang="en-US" dirty="0"/>
              <a:t>Avoids all issues of routing, everything is a broadcast</a:t>
            </a:r>
          </a:p>
          <a:p>
            <a:pPr lvl="2"/>
            <a:r>
              <a:rPr lang="en-US" dirty="0"/>
              <a:t>Works for unicast, multicast, anycast, and broadcast transmissions</a:t>
            </a:r>
          </a:p>
          <a:p>
            <a:pPr lvl="2"/>
            <a:endParaRPr lang="en-US" dirty="0"/>
          </a:p>
          <a:p>
            <a:r>
              <a:rPr lang="en-US" dirty="0"/>
              <a:t>General idea: TDMA Glossy floods</a:t>
            </a:r>
          </a:p>
          <a:p>
            <a:pPr lvl="1"/>
            <a:r>
              <a:rPr lang="en-US" dirty="0"/>
              <a:t>Synchronization is already given to nodes by Glossy</a:t>
            </a:r>
          </a:p>
          <a:p>
            <a:pPr lvl="1"/>
            <a:r>
              <a:rPr lang="en-US" dirty="0"/>
              <a:t>One coordinator makes the TDMA schedule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A3578E-3E93-4269-89AB-29101977FA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58048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52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Simple Routing</a:t>
            </a:r>
          </a:p>
          <a:p>
            <a:endParaRPr lang="en-US" dirty="0"/>
          </a:p>
          <a:p>
            <a:r>
              <a:rPr lang="en-US" dirty="0"/>
              <a:t>Mesh Routing</a:t>
            </a:r>
          </a:p>
          <a:p>
            <a:endParaRPr lang="en-US" dirty="0"/>
          </a:p>
          <a:p>
            <a:r>
              <a:rPr lang="en-US" dirty="0"/>
              <a:t>Better Flooding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23244295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03AA47-E60E-4084-8E18-61E3793682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Many-to-one routing </a:t>
            </a:r>
            <a:r>
              <a:rPr lang="en-US" sz="2400" dirty="0"/>
              <a:t>(Collection Tree Protocol, CTP)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E7D42C-E207-4096-ABF5-4C3C5FFF6B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Tree optimization for sensor networks</a:t>
            </a:r>
          </a:p>
          <a:p>
            <a:pPr lvl="1"/>
            <a:r>
              <a:rPr lang="en-US" dirty="0"/>
              <a:t>Keep all devices except the “gateway” as simple as possible</a:t>
            </a:r>
          </a:p>
          <a:p>
            <a:pPr lvl="1"/>
            <a:endParaRPr lang="en-US" dirty="0"/>
          </a:p>
          <a:p>
            <a:r>
              <a:rPr lang="en-US" dirty="0"/>
              <a:t>Each device only needs to remember hop to gateway</a:t>
            </a:r>
          </a:p>
          <a:p>
            <a:pPr lvl="1"/>
            <a:r>
              <a:rPr lang="en-US" dirty="0"/>
              <a:t>If gateway wants to send message back, it must include a full hop path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0F545A-6632-4DCF-A96E-FFA3C12785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89136F6-BB61-456A-9D9E-18EBBCABC3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97963" y="3752480"/>
            <a:ext cx="5992061" cy="2648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6301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Simple Routing</a:t>
            </a:r>
          </a:p>
          <a:p>
            <a:endParaRPr lang="en-US" dirty="0"/>
          </a:p>
          <a:p>
            <a:r>
              <a:rPr lang="en-US" b="1" dirty="0"/>
              <a:t>Mesh Routing</a:t>
            </a:r>
          </a:p>
          <a:p>
            <a:endParaRPr lang="en-US" dirty="0"/>
          </a:p>
          <a:p>
            <a:r>
              <a:rPr lang="en-US" dirty="0"/>
              <a:t>Better Flooding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6514498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0E21F1-1FA4-42CE-B8FF-5054629DE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Mesh Routing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80CA4D-97C0-4CD4-A7A7-427E3E9F80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Mesh topology makes routing question more complicated</a:t>
            </a:r>
          </a:p>
          <a:p>
            <a:pPr lvl="1"/>
            <a:r>
              <a:rPr lang="en-US" dirty="0"/>
              <a:t>Multiple hops in a route</a:t>
            </a:r>
          </a:p>
          <a:p>
            <a:pPr lvl="1"/>
            <a:r>
              <a:rPr lang="en-US" dirty="0"/>
              <a:t>Multiple routes between source and destination</a:t>
            </a:r>
          </a:p>
          <a:p>
            <a:pPr lvl="1"/>
            <a:r>
              <a:rPr lang="en-US" dirty="0"/>
              <a:t>Becomes a graph theory question based on cost metric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18602F8-F8BC-4C11-B425-C405F2D80A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8</a:t>
            </a:fld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8538F55C-C40C-4EA3-B52B-BD99E7360C9C}"/>
              </a:ext>
            </a:extLst>
          </p:cNvPr>
          <p:cNvSpPr/>
          <p:nvPr/>
        </p:nvSpPr>
        <p:spPr>
          <a:xfrm>
            <a:off x="3621024" y="4490298"/>
            <a:ext cx="694944" cy="694944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A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5EB245A9-1511-47F6-96DA-DFB6A3B4C379}"/>
              </a:ext>
            </a:extLst>
          </p:cNvPr>
          <p:cNvSpPr/>
          <p:nvPr/>
        </p:nvSpPr>
        <p:spPr>
          <a:xfrm>
            <a:off x="4518752" y="3567090"/>
            <a:ext cx="694944" cy="694944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B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3736871F-6960-43D0-A909-2E419C4AAFAE}"/>
              </a:ext>
            </a:extLst>
          </p:cNvPr>
          <p:cNvSpPr/>
          <p:nvPr/>
        </p:nvSpPr>
        <p:spPr>
          <a:xfrm>
            <a:off x="6335464" y="3574116"/>
            <a:ext cx="694944" cy="694944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C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B3E07304-5D83-484F-8313-68D906262465}"/>
              </a:ext>
            </a:extLst>
          </p:cNvPr>
          <p:cNvSpPr/>
          <p:nvPr/>
        </p:nvSpPr>
        <p:spPr>
          <a:xfrm>
            <a:off x="5416480" y="4509258"/>
            <a:ext cx="694944" cy="694944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D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9FF0FA63-C6A3-4678-AA40-22F89A325674}"/>
              </a:ext>
            </a:extLst>
          </p:cNvPr>
          <p:cNvSpPr/>
          <p:nvPr/>
        </p:nvSpPr>
        <p:spPr>
          <a:xfrm>
            <a:off x="6629792" y="5477256"/>
            <a:ext cx="694944" cy="694944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E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7C4A4974-2259-4707-AC54-B4D745FD6B78}"/>
              </a:ext>
            </a:extLst>
          </p:cNvPr>
          <p:cNvSpPr/>
          <p:nvPr/>
        </p:nvSpPr>
        <p:spPr>
          <a:xfrm>
            <a:off x="7847620" y="4498254"/>
            <a:ext cx="694944" cy="694944"/>
          </a:xfrm>
          <a:prstGeom prst="ellipse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F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634D0CE3-A197-48DE-990F-58CA06F4A6C9}"/>
              </a:ext>
            </a:extLst>
          </p:cNvPr>
          <p:cNvCxnSpPr>
            <a:cxnSpLocks/>
            <a:stCxn id="5" idx="7"/>
            <a:endCxn id="6" idx="3"/>
          </p:cNvCxnSpPr>
          <p:nvPr/>
        </p:nvCxnSpPr>
        <p:spPr>
          <a:xfrm flipV="1">
            <a:off x="4214196" y="4160262"/>
            <a:ext cx="406328" cy="431808"/>
          </a:xfrm>
          <a:prstGeom prst="line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3638B117-9A51-4CF8-80D1-41815DDB8EE7}"/>
              </a:ext>
            </a:extLst>
          </p:cNvPr>
          <p:cNvCxnSpPr>
            <a:cxnSpLocks/>
            <a:stCxn id="6" idx="6"/>
            <a:endCxn id="7" idx="2"/>
          </p:cNvCxnSpPr>
          <p:nvPr/>
        </p:nvCxnSpPr>
        <p:spPr>
          <a:xfrm>
            <a:off x="5213696" y="3914562"/>
            <a:ext cx="1121768" cy="7026"/>
          </a:xfrm>
          <a:prstGeom prst="line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BB106658-B3D5-4CA7-A327-76A21D8D5EC8}"/>
              </a:ext>
            </a:extLst>
          </p:cNvPr>
          <p:cNvCxnSpPr>
            <a:cxnSpLocks/>
            <a:stCxn id="6" idx="5"/>
            <a:endCxn id="8" idx="1"/>
          </p:cNvCxnSpPr>
          <p:nvPr/>
        </p:nvCxnSpPr>
        <p:spPr>
          <a:xfrm>
            <a:off x="5111924" y="4160262"/>
            <a:ext cx="406328" cy="450768"/>
          </a:xfrm>
          <a:prstGeom prst="line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A8392980-1469-4754-8063-582D7F6F70D9}"/>
              </a:ext>
            </a:extLst>
          </p:cNvPr>
          <p:cNvCxnSpPr>
            <a:cxnSpLocks/>
            <a:stCxn id="7" idx="3"/>
            <a:endCxn id="8" idx="7"/>
          </p:cNvCxnSpPr>
          <p:nvPr/>
        </p:nvCxnSpPr>
        <p:spPr>
          <a:xfrm flipH="1">
            <a:off x="6009652" y="4167288"/>
            <a:ext cx="427584" cy="443742"/>
          </a:xfrm>
          <a:prstGeom prst="line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AE922BF3-848D-4F26-8C3C-61E985F2AB5B}"/>
              </a:ext>
            </a:extLst>
          </p:cNvPr>
          <p:cNvCxnSpPr>
            <a:cxnSpLocks/>
            <a:stCxn id="7" idx="6"/>
            <a:endCxn id="10" idx="1"/>
          </p:cNvCxnSpPr>
          <p:nvPr/>
        </p:nvCxnSpPr>
        <p:spPr>
          <a:xfrm>
            <a:off x="7030408" y="3921588"/>
            <a:ext cx="918984" cy="678438"/>
          </a:xfrm>
          <a:prstGeom prst="line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55F7A05D-EDE8-4247-8995-FEF47D6A9C26}"/>
              </a:ext>
            </a:extLst>
          </p:cNvPr>
          <p:cNvCxnSpPr>
            <a:cxnSpLocks/>
            <a:stCxn id="8" idx="6"/>
            <a:endCxn id="10" idx="2"/>
          </p:cNvCxnSpPr>
          <p:nvPr/>
        </p:nvCxnSpPr>
        <p:spPr>
          <a:xfrm flipV="1">
            <a:off x="6111424" y="4845726"/>
            <a:ext cx="1736196" cy="11004"/>
          </a:xfrm>
          <a:prstGeom prst="line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93CD3741-C09A-48E5-AB1E-30C121AC3415}"/>
              </a:ext>
            </a:extLst>
          </p:cNvPr>
          <p:cNvCxnSpPr>
            <a:cxnSpLocks/>
            <a:stCxn id="8" idx="5"/>
            <a:endCxn id="9" idx="1"/>
          </p:cNvCxnSpPr>
          <p:nvPr/>
        </p:nvCxnSpPr>
        <p:spPr>
          <a:xfrm>
            <a:off x="6009652" y="5102430"/>
            <a:ext cx="721912" cy="476598"/>
          </a:xfrm>
          <a:prstGeom prst="line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DCD57C61-5140-40A0-AF03-4C8EC4E22E05}"/>
              </a:ext>
            </a:extLst>
          </p:cNvPr>
          <p:cNvCxnSpPr>
            <a:cxnSpLocks/>
            <a:stCxn id="10" idx="3"/>
            <a:endCxn id="9" idx="7"/>
          </p:cNvCxnSpPr>
          <p:nvPr/>
        </p:nvCxnSpPr>
        <p:spPr>
          <a:xfrm flipH="1">
            <a:off x="7222964" y="5091426"/>
            <a:ext cx="726428" cy="487602"/>
          </a:xfrm>
          <a:prstGeom prst="line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143F97D8-BAD9-49D3-B327-86C2680898B1}"/>
              </a:ext>
            </a:extLst>
          </p:cNvPr>
          <p:cNvCxnSpPr>
            <a:cxnSpLocks/>
            <a:stCxn id="5" idx="6"/>
            <a:endCxn id="8" idx="2"/>
          </p:cNvCxnSpPr>
          <p:nvPr/>
        </p:nvCxnSpPr>
        <p:spPr>
          <a:xfrm>
            <a:off x="4315968" y="4837770"/>
            <a:ext cx="1100512" cy="18960"/>
          </a:xfrm>
          <a:prstGeom prst="line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810163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Flooding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Mesh equivalent of broadcast</a:t>
            </a:r>
          </a:p>
          <a:p>
            <a:pPr lvl="1"/>
            <a:r>
              <a:rPr lang="en-US" dirty="0"/>
              <a:t>Each node sends to each other node</a:t>
            </a:r>
          </a:p>
          <a:p>
            <a:pPr lvl="1"/>
            <a:r>
              <a:rPr lang="en-US" dirty="0"/>
              <a:t>Eventually packets will reach the desired destination</a:t>
            </a:r>
          </a:p>
          <a:p>
            <a:pPr lvl="1"/>
            <a:r>
              <a:rPr lang="en-US" dirty="0"/>
              <a:t>Not really routing at all…</a:t>
            </a:r>
          </a:p>
          <a:p>
            <a:pPr lvl="1"/>
            <a:endParaRPr lang="en-US" dirty="0"/>
          </a:p>
          <a:p>
            <a:r>
              <a:rPr lang="en-US" b="1" dirty="0"/>
              <a:t>Question: how do we make it stop?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8928136"/>
      </p:ext>
    </p:extLst>
  </p:cSld>
  <p:clrMapOvr>
    <a:masterClrMapping/>
  </p:clrMapOvr>
</p:sld>
</file>

<file path=ppt/theme/theme1.xml><?xml version="1.0" encoding="utf-8"?>
<a:theme xmlns:a="http://schemas.openxmlformats.org/drawingml/2006/main" name="Class Slides">
  <a:themeElements>
    <a:clrScheme name="Custom Colors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4472C4"/>
      </a:accent1>
      <a:accent2>
        <a:srgbClr val="ED7D31"/>
      </a:accent2>
      <a:accent3>
        <a:srgbClr val="FFC000"/>
      </a:accent3>
      <a:accent4>
        <a:srgbClr val="70AD47"/>
      </a:accent4>
      <a:accent5>
        <a:srgbClr val="954F72"/>
      </a:accent5>
      <a:accent6>
        <a:srgbClr val="A5A5A5"/>
      </a:accent6>
      <a:hlink>
        <a:srgbClr val="0563C1"/>
      </a:hlink>
      <a:folHlink>
        <a:srgbClr val="0563C1"/>
      </a:folHlink>
    </a:clrScheme>
    <a:fontScheme name="Custom Tahoma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61FF9501-8777-470B-A8C6-E79AF52D4E7C}" vid="{317817C1-429F-4BA5-B259-C4AAC6A82E9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cs397_template</Template>
  <TotalTime>1161</TotalTime>
  <Words>2404</Words>
  <Application>Microsoft Office PowerPoint</Application>
  <PresentationFormat>Widescreen</PresentationFormat>
  <Paragraphs>528</Paragraphs>
  <Slides>52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52</vt:i4>
      </vt:variant>
    </vt:vector>
  </HeadingPairs>
  <TitlesOfParts>
    <vt:vector size="56" baseType="lpstr">
      <vt:lpstr>Arial</vt:lpstr>
      <vt:lpstr>Calibri</vt:lpstr>
      <vt:lpstr>Tahoma</vt:lpstr>
      <vt:lpstr>Class Slides</vt:lpstr>
      <vt:lpstr>Lecture 09 IoT Network Routing</vt:lpstr>
      <vt:lpstr>Today’s Goals</vt:lpstr>
      <vt:lpstr>Outline</vt:lpstr>
      <vt:lpstr>Routing goals</vt:lpstr>
      <vt:lpstr>Simple routing solutions</vt:lpstr>
      <vt:lpstr>Many-to-one routing (Collection Tree Protocol, CTP)</vt:lpstr>
      <vt:lpstr>Outline</vt:lpstr>
      <vt:lpstr>Mesh Routing</vt:lpstr>
      <vt:lpstr>Flooding</vt:lpstr>
      <vt:lpstr>Flooding</vt:lpstr>
      <vt:lpstr>Reactive routing</vt:lpstr>
      <vt:lpstr>Ad-hoc On-demand Distance Vector Routing (AODV)</vt:lpstr>
      <vt:lpstr>AODV Route Requests (RREQs)</vt:lpstr>
      <vt:lpstr>Example AODV RREQ (A to F)</vt:lpstr>
      <vt:lpstr>Example AODV RREQ (A to F)</vt:lpstr>
      <vt:lpstr>Example AODV RREQ (A to F)</vt:lpstr>
      <vt:lpstr>Example AODV RREQ (A to F)</vt:lpstr>
      <vt:lpstr>Example AODV RREQ (A to F)</vt:lpstr>
      <vt:lpstr>AODV Route Response (RREP)</vt:lpstr>
      <vt:lpstr>Example AODV RREP (F to A)</vt:lpstr>
      <vt:lpstr>Break + Practice</vt:lpstr>
      <vt:lpstr>Break + Practice</vt:lpstr>
      <vt:lpstr>RREP optimization</vt:lpstr>
      <vt:lpstr>When to update your route</vt:lpstr>
      <vt:lpstr>Route maintenance in AODV</vt:lpstr>
      <vt:lpstr>Dynamic Source Routing (DSR)</vt:lpstr>
      <vt:lpstr>Tradeoffs for reactive routing</vt:lpstr>
      <vt:lpstr>Proactive routing</vt:lpstr>
      <vt:lpstr>Distance-Vector </vt:lpstr>
      <vt:lpstr>Thread routing</vt:lpstr>
      <vt:lpstr>Break + Discussion</vt:lpstr>
      <vt:lpstr>Reliability as a cost metric</vt:lpstr>
      <vt:lpstr>Alternative cost metrics</vt:lpstr>
      <vt:lpstr>Outline</vt:lpstr>
      <vt:lpstr>Flooding is a recreation of broadcasts</vt:lpstr>
      <vt:lpstr>Glossy: what if we expand broadcast range by having multiple nodes participate?</vt:lpstr>
      <vt:lpstr>Synchronous transmissions</vt:lpstr>
      <vt:lpstr>Sidebar: broadcast transmission acknowledgements</vt:lpstr>
      <vt:lpstr>Glossy key techniques</vt:lpstr>
      <vt:lpstr>Fast packet propagation in Glossy</vt:lpstr>
      <vt:lpstr>Fast packet propagation in Glossy</vt:lpstr>
      <vt:lpstr>Fast packet propagation in Glossy</vt:lpstr>
      <vt:lpstr>Fast packet propagation in Glossy</vt:lpstr>
      <vt:lpstr>Glossy details</vt:lpstr>
      <vt:lpstr>Glossy details</vt:lpstr>
      <vt:lpstr>Glossy details</vt:lpstr>
      <vt:lpstr>Glossy details</vt:lpstr>
      <vt:lpstr>Glossy details</vt:lpstr>
      <vt:lpstr>Glossy details</vt:lpstr>
      <vt:lpstr>Glossy implementation</vt:lpstr>
      <vt:lpstr>Application of Glossy: avoid routing altogether</vt:lpstr>
      <vt:lpstr>Outline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10 Routing</dc:title>
  <dc:creator>Branden Ghena</dc:creator>
  <cp:lastModifiedBy>Branden Ghena</cp:lastModifiedBy>
  <cp:revision>54</cp:revision>
  <dcterms:created xsi:type="dcterms:W3CDTF">2021-02-10T02:05:22Z</dcterms:created>
  <dcterms:modified xsi:type="dcterms:W3CDTF">2022-05-02T21:16:06Z</dcterms:modified>
</cp:coreProperties>
</file>