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0" r:id="rId1"/>
  </p:sldMasterIdLst>
  <p:notesMasterIdLst>
    <p:notesMasterId r:id="rId46"/>
  </p:notesMasterIdLst>
  <p:sldIdLst>
    <p:sldId id="256" r:id="rId2"/>
    <p:sldId id="429" r:id="rId3"/>
    <p:sldId id="264" r:id="rId4"/>
    <p:sldId id="348" r:id="rId5"/>
    <p:sldId id="389" r:id="rId6"/>
    <p:sldId id="401" r:id="rId7"/>
    <p:sldId id="402" r:id="rId8"/>
    <p:sldId id="425" r:id="rId9"/>
    <p:sldId id="383" r:id="rId10"/>
    <p:sldId id="395" r:id="rId11"/>
    <p:sldId id="406" r:id="rId12"/>
    <p:sldId id="388" r:id="rId13"/>
    <p:sldId id="403" r:id="rId14"/>
    <p:sldId id="405" r:id="rId15"/>
    <p:sldId id="396" r:id="rId16"/>
    <p:sldId id="407" r:id="rId17"/>
    <p:sldId id="2281" r:id="rId18"/>
    <p:sldId id="426" r:id="rId19"/>
    <p:sldId id="408" r:id="rId20"/>
    <p:sldId id="398" r:id="rId21"/>
    <p:sldId id="409" r:id="rId22"/>
    <p:sldId id="399" r:id="rId23"/>
    <p:sldId id="411" r:id="rId24"/>
    <p:sldId id="414" r:id="rId25"/>
    <p:sldId id="412" r:id="rId26"/>
    <p:sldId id="413" r:id="rId27"/>
    <p:sldId id="418" r:id="rId28"/>
    <p:sldId id="417" r:id="rId29"/>
    <p:sldId id="419" r:id="rId30"/>
    <p:sldId id="420" r:id="rId31"/>
    <p:sldId id="385" r:id="rId32"/>
    <p:sldId id="416" r:id="rId33"/>
    <p:sldId id="2280" r:id="rId34"/>
    <p:sldId id="427" r:id="rId35"/>
    <p:sldId id="636" r:id="rId36"/>
    <p:sldId id="637" r:id="rId37"/>
    <p:sldId id="329" r:id="rId38"/>
    <p:sldId id="2277" r:id="rId39"/>
    <p:sldId id="2279" r:id="rId40"/>
    <p:sldId id="387" r:id="rId41"/>
    <p:sldId id="422" r:id="rId42"/>
    <p:sldId id="423" r:id="rId43"/>
    <p:sldId id="424" r:id="rId44"/>
    <p:sldId id="428" r:id="rId4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44C0DD7-F1CF-4368-81C8-E87A97418579}">
          <p14:sldIdLst>
            <p14:sldId id="256"/>
          </p14:sldIdLst>
        </p14:section>
        <p14:section name="Goals" id="{1DC203D8-8C04-4F3B-815B-A15E3261C9A4}">
          <p14:sldIdLst>
            <p14:sldId id="429"/>
            <p14:sldId id="264"/>
          </p14:sldIdLst>
        </p14:section>
        <p14:section name="ZigBee Overview" id="{B55B8E8C-5EAB-4A1E-A4E9-AE5E896E46FA}">
          <p14:sldIdLst>
            <p14:sldId id="348"/>
            <p14:sldId id="389"/>
            <p14:sldId id="401"/>
            <p14:sldId id="402"/>
          </p14:sldIdLst>
        </p14:section>
        <p14:section name="ZigBee PHY and MAC" id="{18BE9C24-6572-4C85-8806-99D493E8C451}">
          <p14:sldIdLst>
            <p14:sldId id="425"/>
            <p14:sldId id="383"/>
            <p14:sldId id="395"/>
            <p14:sldId id="406"/>
            <p14:sldId id="388"/>
            <p14:sldId id="403"/>
            <p14:sldId id="405"/>
            <p14:sldId id="396"/>
            <p14:sldId id="407"/>
            <p14:sldId id="2281"/>
          </p14:sldIdLst>
        </p14:section>
        <p14:section name="ZigBee Application Layer" id="{D8B961B3-DF7C-4C96-BB3F-270C804C9EC4}">
          <p14:sldIdLst>
            <p14:sldId id="426"/>
            <p14:sldId id="408"/>
            <p14:sldId id="398"/>
            <p14:sldId id="409"/>
            <p14:sldId id="399"/>
            <p14:sldId id="411"/>
            <p14:sldId id="414"/>
            <p14:sldId id="412"/>
            <p14:sldId id="413"/>
            <p14:sldId id="418"/>
            <p14:sldId id="417"/>
            <p14:sldId id="419"/>
            <p14:sldId id="420"/>
            <p14:sldId id="385"/>
            <p14:sldId id="416"/>
            <p14:sldId id="2280"/>
          </p14:sldIdLst>
        </p14:section>
        <p14:section name="Interoperability" id="{89DFA53B-CE74-420F-8656-13E8919D24F1}">
          <p14:sldIdLst>
            <p14:sldId id="427"/>
            <p14:sldId id="636"/>
            <p14:sldId id="637"/>
            <p14:sldId id="329"/>
            <p14:sldId id="2277"/>
            <p14:sldId id="2279"/>
            <p14:sldId id="387"/>
            <p14:sldId id="422"/>
            <p14:sldId id="423"/>
            <p14:sldId id="424"/>
          </p14:sldIdLst>
        </p14:section>
        <p14:section name="Wrapup" id="{29A7F866-9DA9-446B-8359-CE426CB89C7A}">
          <p14:sldIdLst>
            <p14:sldId id="42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E2A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9" autoAdjust="0"/>
    <p:restoredTop sz="97440" autoAdjust="0"/>
  </p:normalViewPr>
  <p:slideViewPr>
    <p:cSldViewPr snapToGrid="0">
      <p:cViewPr varScale="1">
        <p:scale>
          <a:sx n="74" d="100"/>
          <a:sy n="74" d="100"/>
        </p:scale>
        <p:origin x="84" y="195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BBF250-3188-4B97-91A0-4CBD75F11794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9DC289-C093-4A03-96E3-7FA6F6D9C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410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Sometimes</a:t>
            </a:r>
            <a:r>
              <a:rPr lang="en-US" baseline="0" dirty="0"/>
              <a:t> this makes sense—ASR, for example (</a:t>
            </a:r>
            <a:r>
              <a:rPr lang="en-US" baseline="0" dirty="0" err="1"/>
              <a:t>Alexa</a:t>
            </a:r>
            <a:r>
              <a:rPr lang="en-US" baseline="0" dirty="0"/>
              <a:t> Skills)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01F663-F238-4D45-BDAE-064C01CB4A4C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2309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Sometimes</a:t>
            </a:r>
            <a:r>
              <a:rPr lang="en-US" baseline="0" dirty="0"/>
              <a:t> this makes sense—ASR, for example (</a:t>
            </a:r>
            <a:r>
              <a:rPr lang="en-US" baseline="0" dirty="0" err="1"/>
              <a:t>Alexa</a:t>
            </a:r>
            <a:r>
              <a:rPr lang="en-US" baseline="0" dirty="0"/>
              <a:t> Skills)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01F663-F238-4D45-BDAE-064C01CB4A4C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9754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MTConnect</a:t>
            </a:r>
            <a:r>
              <a:rPr lang="en-US" dirty="0"/>
              <a:t> is read only</a:t>
            </a:r>
          </a:p>
          <a:p>
            <a:r>
              <a:rPr lang="en-US" dirty="0"/>
              <a:t>OPC UA is so complex that you have to hire consultants to implement it anyway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445267-E1A4-074A-A884-6BFE3F4EEE27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0875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4E2A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0F8AEA4-90DD-470A-A00C-52C76871BE7D}"/>
              </a:ext>
            </a:extLst>
          </p:cNvPr>
          <p:cNvSpPr/>
          <p:nvPr userDrawn="1"/>
        </p:nvSpPr>
        <p:spPr>
          <a:xfrm>
            <a:off x="607595" y="684106"/>
            <a:ext cx="10972799" cy="5485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NWU PPT Wide Opt 2_Master.jpg">
            <a:extLst>
              <a:ext uri="{FF2B5EF4-FFF2-40B4-BE49-F238E27FC236}">
                <a16:creationId xmlns:a16="http://schemas.microsoft.com/office/drawing/2014/main" id="{D5195E2D-71BD-4DAB-A8EA-C60068318A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6353298"/>
            <a:ext cx="12192000" cy="5047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A78A89-7B53-4AF2-9B97-0D7A0E3C41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7595" y="684106"/>
            <a:ext cx="10972799" cy="2286000"/>
          </a:xfrm>
          <a:prstGeom prst="rect">
            <a:avLst/>
          </a:prstGeo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3757E7-8A62-4C6A-A11F-B44CFFC7E2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7595" y="3887894"/>
            <a:ext cx="10972799" cy="1369905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852B33-DB5B-406B-8EF8-7F27B15C3E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7595" y="5804324"/>
            <a:ext cx="916405" cy="365125"/>
          </a:xfrm>
        </p:spPr>
        <p:txBody>
          <a:bodyPr/>
          <a:lstStyle/>
          <a:p>
            <a:fld id="{6DA34142-4057-4E41-8FAB-93DD5A2F5272}" type="datetime1">
              <a:rPr lang="en-US" smtClean="0"/>
              <a:t>5/2/2022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218BC2-7D03-48DD-8ED3-F2F43C400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1807" y="5806652"/>
            <a:ext cx="3664373" cy="3651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491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D1B4F-AD76-4462-AF17-AA9750E0F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C87F7-B5DC-45D6-AC96-43D6899A05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4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6F708-77A7-451E-A87C-DF3B5FA66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82682-8512-4993-8477-88A6B81ECC95}" type="datetime1">
              <a:rPr lang="en-US" smtClean="0"/>
              <a:t>5/2/2022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E1449-91D8-4F9D-A105-23A1F43EC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F04F4-7CB4-4D18-91E9-7F025B560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617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D1B4F-AD76-4462-AF17-AA9750E0F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C87F7-B5DC-45D6-AC96-43D6899A05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4" y="1143000"/>
            <a:ext cx="52578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6F708-77A7-451E-A87C-DF3B5FA66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82682-8512-4993-8477-88A6B81ECC95}" type="datetime1">
              <a:rPr lang="en-US" smtClean="0"/>
              <a:t>5/2/2022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E1449-91D8-4F9D-A105-23A1F43EC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F04F4-7CB4-4D18-91E9-7F025B560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D6171B2-CD8A-4537-A0B5-CFA0882ED8C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26608" y="1143000"/>
            <a:ext cx="52578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57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6EE6D-0807-49F6-8402-F877AEC3A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2EDB09-5A47-4685-A1EE-A5B4DA190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C82BC-EFE8-41E4-A86B-07FC0B1457C3}" type="datetime1">
              <a:rPr lang="en-US" smtClean="0"/>
              <a:t>5/2/2022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5553B9-1067-4918-A0C0-3170E1AA2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5B2D71-8C87-4458-AC29-EA2047202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310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D77160-3215-44CF-B830-0B88FB365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D1D5B-B5C1-4AF0-9BCF-12885203BE3F}" type="datetime1">
              <a:rPr lang="en-US" smtClean="0"/>
              <a:t>5/2/2022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931AD3-C3A1-4F17-AE8A-223019F62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71321F-FC35-406D-934E-9286AA485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41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">
    <p:bg>
      <p:bgPr>
        <a:solidFill>
          <a:srgbClr val="4E2A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6553EE-3FBA-43B0-83E3-DED9FBF89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00F0348-2F1A-4EE8-8A85-4721B86DEA66}" type="datetime1">
              <a:rPr lang="en-US" smtClean="0"/>
              <a:t>5/2/2022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6DF780-B863-4D17-AD07-08D991518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7C2309-BC50-471A-9507-CB2945B5B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778C724-3839-4D76-A707-B4C23905D0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11DEA04-1277-494F-991B-E62F01E892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7596" y="694143"/>
            <a:ext cx="10972798" cy="5486400"/>
          </a:xfrm>
          <a:solidFill>
            <a:schemeClr val="bg1"/>
          </a:solidFill>
        </p:spPr>
        <p:txBody>
          <a:bodyPr lIns="182880" tIns="182880" rIns="182880" bIns="182880"/>
          <a:lstStyle>
            <a:lvl1pPr>
              <a:spcBef>
                <a:spcPts val="20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A84967AA-4B26-426D-8185-065158151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8343"/>
            <a:ext cx="10972798" cy="6858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430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ACFB29-59D2-4823-BEFA-2A2FDF148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7595" y="1143000"/>
            <a:ext cx="109728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C448D8-B1FE-4537-8A5B-AEAA01D153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7595" y="6356350"/>
            <a:ext cx="916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27AB6CE-1AFC-4A94-BDA7-A76098728A1D}" type="datetime1">
              <a:rPr lang="en-US" smtClean="0"/>
              <a:t>5/2/2022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2C4873-1315-4883-97DC-8A47AFCAED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67200" y="6356350"/>
            <a:ext cx="36643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1DC0E4-58B6-42DF-8BD2-2BB7A3B6E3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68000" y="6356350"/>
            <a:ext cx="9123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778C724-3839-4D76-A707-B4C23905D0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Placeholder 9">
            <a:extLst>
              <a:ext uri="{FF2B5EF4-FFF2-40B4-BE49-F238E27FC236}">
                <a16:creationId xmlns:a16="http://schemas.microsoft.com/office/drawing/2014/main" id="{BCB9CD12-280E-4818-853C-F36BB6D68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799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700" r:id="rId3"/>
    <p:sldLayoutId id="2147483696" r:id="rId4"/>
    <p:sldLayoutId id="2147483697" r:id="rId5"/>
    <p:sldLayoutId id="2147483698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4.pn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microsoft.com/office/2007/relationships/hdphoto" Target="../media/hdphoto1.wdp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4.png"/><Relationship Id="rId7" Type="http://schemas.microsoft.com/office/2007/relationships/hdphoto" Target="../media/hdphoto1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jpeg"/><Relationship Id="rId5" Type="http://schemas.openxmlformats.org/officeDocument/2006/relationships/image" Target="../media/image27.jpeg"/><Relationship Id="rId4" Type="http://schemas.openxmlformats.org/officeDocument/2006/relationships/image" Target="../media/image25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9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36.png"/><Relationship Id="rId5" Type="http://schemas.openxmlformats.org/officeDocument/2006/relationships/image" Target="../media/image31.png"/><Relationship Id="rId10" Type="http://schemas.openxmlformats.org/officeDocument/2006/relationships/image" Target="../media/image35.png"/><Relationship Id="rId4" Type="http://schemas.openxmlformats.org/officeDocument/2006/relationships/image" Target="../media/image30.png"/><Relationship Id="rId9" Type="http://schemas.openxmlformats.org/officeDocument/2006/relationships/image" Target="../media/image34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xkcd.com/927/" TargetMode="External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zigbeealliance.org/wp-content/uploads/2019/12/07-5123-06-zigbee-cluster-library-specification.pdf" TargetMode="External"/><Relationship Id="rId7" Type="http://schemas.openxmlformats.org/officeDocument/2006/relationships/hyperlink" Target="https://www.nxp.com/docs/en/user-guide/JN-UG-3076.pdf" TargetMode="External"/><Relationship Id="rId2" Type="http://schemas.openxmlformats.org/officeDocument/2006/relationships/hyperlink" Target="https://zigbeealliance.org/wp-content/uploads/2019/11/docs-05-3474-21-0csg-zigbee-specification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nxp.com/docs/en/user-guide/JN-UG-3115.pdf" TargetMode="External"/><Relationship Id="rId5" Type="http://schemas.openxmlformats.org/officeDocument/2006/relationships/hyperlink" Target="https://www.nxp.com/docs/en/user-guide/JN-UG-3113.pdf" TargetMode="External"/><Relationship Id="rId4" Type="http://schemas.openxmlformats.org/officeDocument/2006/relationships/hyperlink" Target="https://www.cse.wustl.edu/~jain/cse574-14/ftp/j_13zgb.pdf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B4EB4-B710-4B4C-9E9E-B9B5D5E06A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Lecture 08</a:t>
            </a:r>
            <a:br>
              <a:rPr lang="en-US" dirty="0"/>
            </a:br>
            <a:r>
              <a:rPr lang="en-US" dirty="0"/>
              <a:t>ZigBee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C2EFA9-08FA-449E-880F-86912EE7E77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CS397/497 – Wireless Protocols for IoT</a:t>
            </a:r>
          </a:p>
          <a:p>
            <a:r>
              <a:rPr lang="en-US" dirty="0"/>
              <a:t>Branden Ghena – Spring 2022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8EE41DC-6EAB-43A4-B3DD-8103A9E7D7B6}"/>
              </a:ext>
            </a:extLst>
          </p:cNvPr>
          <p:cNvSpPr txBox="1"/>
          <p:nvPr/>
        </p:nvSpPr>
        <p:spPr>
          <a:xfrm>
            <a:off x="8718997" y="5527563"/>
            <a:ext cx="28613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Materials in collaboration with Pat </a:t>
            </a:r>
            <a:r>
              <a:rPr lang="en-US" dirty="0" err="1"/>
              <a:t>Pannuto</a:t>
            </a:r>
            <a:r>
              <a:rPr lang="en-US" dirty="0"/>
              <a:t> (UCSD)</a:t>
            </a:r>
          </a:p>
        </p:txBody>
      </p:sp>
    </p:spTree>
    <p:extLst>
      <p:ext uri="{BB962C8B-B14F-4D97-AF65-F5344CB8AC3E}">
        <p14:creationId xmlns:p14="http://schemas.microsoft.com/office/powerpoint/2010/main" val="38021965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597B9-F7BD-4318-8A7B-FFDCBF474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of 802.15.4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893BB4-8809-44FF-94D8-1FF4FDA0EF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Basic answer: everything</a:t>
            </a:r>
          </a:p>
          <a:p>
            <a:pPr lvl="1"/>
            <a:r>
              <a:rPr lang="en-US" dirty="0"/>
              <a:t>Reuse all of PHY (including non-2.4 GHz channels)</a:t>
            </a:r>
          </a:p>
          <a:p>
            <a:pPr lvl="1"/>
            <a:r>
              <a:rPr lang="en-US" dirty="0"/>
              <a:t>Reuse all of MAC (including beacon-enabled network and GTS)</a:t>
            </a:r>
          </a:p>
          <a:p>
            <a:pPr lvl="2"/>
            <a:r>
              <a:rPr lang="en-US" dirty="0"/>
              <a:t>Same CSMA/CA mechanism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C6E63C-ED9C-4661-BDCC-7465CB1BE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10</a:t>
            </a:fld>
            <a:endParaRPr lang="en-US"/>
          </a:p>
        </p:txBody>
      </p:sp>
      <p:pic>
        <p:nvPicPr>
          <p:cNvPr id="5" name="Picture 4" descr="Figure 5 from Home networking with IEEE 802.15.4: a developing standard for  low-rate wireless personal area networks | Semantic Scholar">
            <a:extLst>
              <a:ext uri="{FF2B5EF4-FFF2-40B4-BE49-F238E27FC236}">
                <a16:creationId xmlns:a16="http://schemas.microsoft.com/office/drawing/2014/main" id="{A32E9BD3-016F-4052-9CCB-6C3F4B9A6A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65608" y="3279438"/>
            <a:ext cx="4942306" cy="2548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939B0D5-83BB-4BBD-B5B5-04A5B383D4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0990" y="3429000"/>
            <a:ext cx="5333622" cy="82706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705E3EE-C3A8-4666-B22A-8716B439D0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4087" y="4864746"/>
            <a:ext cx="5360525" cy="672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565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A3B332-F6D2-44B9-970C-5A1D3C07C9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ZigBee devices (same roles as 802.15.4 defines)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5A7D56-028C-49C4-8484-EDDFC1BB4E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ZigBee Coordinator (ZC)</a:t>
            </a:r>
          </a:p>
          <a:p>
            <a:pPr lvl="1"/>
            <a:r>
              <a:rPr lang="en-US" dirty="0"/>
              <a:t>Starts the network and decides on key parameters</a:t>
            </a:r>
          </a:p>
          <a:p>
            <a:pPr lvl="1"/>
            <a:r>
              <a:rPr lang="en-US" dirty="0"/>
              <a:t>Is also a Router</a:t>
            </a:r>
          </a:p>
          <a:p>
            <a:endParaRPr lang="en-US" dirty="0"/>
          </a:p>
          <a:p>
            <a:r>
              <a:rPr lang="en-US" dirty="0"/>
              <a:t>ZigBee Router (ZR)</a:t>
            </a:r>
          </a:p>
          <a:p>
            <a:pPr lvl="1"/>
            <a:r>
              <a:rPr lang="en-US" dirty="0"/>
              <a:t>Higher-power, more-capable devices</a:t>
            </a:r>
          </a:p>
          <a:p>
            <a:pPr lvl="1"/>
            <a:r>
              <a:rPr lang="en-US" dirty="0"/>
              <a:t>Radios always on (except during inactive </a:t>
            </a:r>
            <a:r>
              <a:rPr lang="en-US" dirty="0" err="1"/>
              <a:t>superframe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Connect to one or more children</a:t>
            </a:r>
          </a:p>
          <a:p>
            <a:pPr lvl="1"/>
            <a:r>
              <a:rPr lang="en-US" dirty="0"/>
              <a:t>Connect to one or more routers</a:t>
            </a:r>
          </a:p>
          <a:p>
            <a:endParaRPr lang="en-US" dirty="0"/>
          </a:p>
          <a:p>
            <a:r>
              <a:rPr lang="en-US" dirty="0"/>
              <a:t>ZigBee End Device (ZED)</a:t>
            </a:r>
          </a:p>
          <a:p>
            <a:pPr lvl="1"/>
            <a:r>
              <a:rPr lang="en-US" dirty="0"/>
              <a:t>Lower-power, less-capable devices</a:t>
            </a:r>
          </a:p>
          <a:p>
            <a:pPr lvl="1"/>
            <a:r>
              <a:rPr lang="en-US" dirty="0"/>
              <a:t>Always a child of one router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F3BE02-CA0D-464F-AA11-83BF70CEB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97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9BA0902-C06C-43E0-AD7B-912DAE64F2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566" y="1297489"/>
            <a:ext cx="3976833" cy="34502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4CA38E8-4AE4-4111-A7FF-7BC23F4B1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Older ZigBee - tree networks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403F84-2A8B-4F8C-B4EF-892E57BAF0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Original preferred topology</a:t>
            </a:r>
          </a:p>
          <a:p>
            <a:pPr lvl="1"/>
            <a:endParaRPr lang="en-US" dirty="0"/>
          </a:p>
          <a:p>
            <a:r>
              <a:rPr lang="en-US" dirty="0"/>
              <a:t>Uses beacon-enabled network</a:t>
            </a:r>
          </a:p>
          <a:p>
            <a:pPr lvl="1"/>
            <a:r>
              <a:rPr lang="en-US" dirty="0"/>
              <a:t>Synchronization via beacon </a:t>
            </a:r>
            <a:r>
              <a:rPr lang="en-US" dirty="0" err="1"/>
              <a:t>superframes</a:t>
            </a:r>
            <a:endParaRPr lang="en-US" dirty="0"/>
          </a:p>
          <a:p>
            <a:pPr lvl="1"/>
            <a:r>
              <a:rPr lang="en-US" dirty="0"/>
              <a:t>Can reduce power requirements for routers</a:t>
            </a:r>
          </a:p>
          <a:p>
            <a:pPr lvl="1"/>
            <a:endParaRPr lang="en-US" dirty="0"/>
          </a:p>
          <a:p>
            <a:r>
              <a:rPr lang="en-US" dirty="0"/>
              <a:t>Some things get simpler</a:t>
            </a:r>
          </a:p>
          <a:p>
            <a:pPr lvl="1"/>
            <a:r>
              <a:rPr lang="en-US" dirty="0"/>
              <a:t>Address assignment is simple</a:t>
            </a:r>
          </a:p>
          <a:p>
            <a:pPr lvl="2"/>
            <a:r>
              <a:rPr lang="en-US" dirty="0"/>
              <a:t>If you restrict network size</a:t>
            </a:r>
          </a:p>
          <a:p>
            <a:pPr lvl="1"/>
            <a:r>
              <a:rPr lang="en-US" dirty="0"/>
              <a:t>Routing is straightforward</a:t>
            </a:r>
          </a:p>
          <a:p>
            <a:pPr lvl="2"/>
            <a:r>
              <a:rPr lang="en-US" dirty="0"/>
              <a:t>But likely more hops for router-to-router communication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45D854-7041-4CEA-A298-B9766A0FE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8139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E15E27-1668-40F1-A363-3E4AF7007C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ZigBee tree network complications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00629C-482D-496B-BE5C-9389B4F407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Distributed routing scheme limits topologies</a:t>
            </a:r>
          </a:p>
          <a:p>
            <a:pPr lvl="1"/>
            <a:r>
              <a:rPr lang="en-US" dirty="0"/>
              <a:t>There is a limit on number of routers</a:t>
            </a:r>
          </a:p>
          <a:p>
            <a:pPr lvl="1"/>
            <a:r>
              <a:rPr lang="en-US" dirty="0"/>
              <a:t>Each router has a maximum number of children</a:t>
            </a:r>
          </a:p>
          <a:p>
            <a:pPr lvl="1"/>
            <a:r>
              <a:rPr lang="en-US" dirty="0"/>
              <a:t>There is a maximum limit for router depth</a:t>
            </a:r>
          </a:p>
          <a:p>
            <a:pPr lvl="1"/>
            <a:r>
              <a:rPr lang="en-US" dirty="0"/>
              <a:t>Note: Thread has device count limits too!</a:t>
            </a:r>
          </a:p>
          <a:p>
            <a:pPr lvl="1"/>
            <a:endParaRPr lang="en-US" dirty="0"/>
          </a:p>
          <a:p>
            <a:r>
              <a:rPr lang="en-US" dirty="0"/>
              <a:t>Needs a beacon scheduling mechanism</a:t>
            </a:r>
          </a:p>
          <a:p>
            <a:pPr lvl="1"/>
            <a:r>
              <a:rPr lang="en-US" dirty="0"/>
              <a:t>Each parent must both participate in a </a:t>
            </a:r>
            <a:r>
              <a:rPr lang="en-US" dirty="0" err="1"/>
              <a:t>superframe</a:t>
            </a:r>
            <a:endParaRPr lang="en-US" dirty="0"/>
          </a:p>
          <a:p>
            <a:pPr lvl="1"/>
            <a:r>
              <a:rPr lang="en-US" dirty="0"/>
              <a:t>And also send their own </a:t>
            </a:r>
            <a:r>
              <a:rPr lang="en-US" dirty="0" err="1"/>
              <a:t>superframe</a:t>
            </a:r>
            <a:r>
              <a:rPr lang="en-US" dirty="0"/>
              <a:t> beacons</a:t>
            </a:r>
          </a:p>
          <a:p>
            <a:pPr lvl="1"/>
            <a:r>
              <a:rPr lang="en-US" dirty="0"/>
              <a:t>Need to keep inactive period large if there is significant router depth</a:t>
            </a:r>
          </a:p>
          <a:p>
            <a:pPr lvl="1"/>
            <a:r>
              <a:rPr lang="en-US" dirty="0"/>
              <a:t>Each beacon includes a TX offset field specifying parent beacon time</a:t>
            </a:r>
          </a:p>
          <a:p>
            <a:pPr lvl="2"/>
            <a:r>
              <a:rPr lang="en-US" dirty="0"/>
              <a:t>Helps prevent hidden terminal problem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0D1820-7A6F-475E-9EA8-24FD6139F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227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>
            <a:extLst>
              <a:ext uri="{FF2B5EF4-FFF2-40B4-BE49-F238E27FC236}">
                <a16:creationId xmlns:a16="http://schemas.microsoft.com/office/drawing/2014/main" id="{0985B1FB-82A0-4E82-B0DF-5814A5DF83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7969" y="914400"/>
            <a:ext cx="4162425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F5062EC-A62A-483B-826E-CCF7F7BA1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Modern ZigBee – mesh networks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802391-922A-499D-9429-3F5321C273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Presently preferred topology</a:t>
            </a:r>
          </a:p>
          <a:p>
            <a:pPr lvl="1"/>
            <a:endParaRPr lang="en-US" dirty="0"/>
          </a:p>
          <a:p>
            <a:r>
              <a:rPr lang="en-US" dirty="0"/>
              <a:t>Uses non-beacon-enabled network</a:t>
            </a:r>
          </a:p>
          <a:p>
            <a:pPr lvl="1"/>
            <a:r>
              <a:rPr lang="en-US" dirty="0"/>
              <a:t>All routers are always-on devices</a:t>
            </a:r>
          </a:p>
          <a:p>
            <a:pPr lvl="1"/>
            <a:r>
              <a:rPr lang="en-US" dirty="0"/>
              <a:t>Allows arbitrary communication between routers</a:t>
            </a:r>
          </a:p>
          <a:p>
            <a:pPr lvl="1"/>
            <a:endParaRPr lang="en-US" dirty="0"/>
          </a:p>
          <a:p>
            <a:r>
              <a:rPr lang="en-US" dirty="0"/>
              <a:t>Some tradeoffs</a:t>
            </a:r>
          </a:p>
          <a:p>
            <a:pPr lvl="1"/>
            <a:r>
              <a:rPr lang="en-US" dirty="0"/>
              <a:t>Higher power routers</a:t>
            </a:r>
          </a:p>
          <a:p>
            <a:pPr lvl="1"/>
            <a:r>
              <a:rPr lang="en-US" dirty="0"/>
              <a:t>Routing more complicated (potentially better algorithms though)</a:t>
            </a:r>
          </a:p>
          <a:p>
            <a:pPr lvl="1"/>
            <a:r>
              <a:rPr lang="en-US" dirty="0"/>
              <a:t>Addressing more complicated</a:t>
            </a:r>
          </a:p>
          <a:p>
            <a:pPr lvl="2"/>
            <a:r>
              <a:rPr lang="en-US" dirty="0"/>
              <a:t>Assign random addresses to each node</a:t>
            </a:r>
          </a:p>
          <a:p>
            <a:pPr lvl="2"/>
            <a:r>
              <a:rPr lang="en-US" dirty="0"/>
              <a:t>Include a method for address conflict resolution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4BFCAD-8938-43F2-B4CC-A856D40D5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7846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597B9-F7BD-4318-8A7B-FFDCBF474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ZigBee End Device polling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893BB4-8809-44FF-94D8-1FF4FDA0EF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Packets are held in ZigBee Routers for up to 7.68 seconds</a:t>
            </a:r>
          </a:p>
          <a:p>
            <a:pPr lvl="1"/>
            <a:r>
              <a:rPr lang="en-US" dirty="0"/>
              <a:t>Compare to undefined duration for Thread (at least minutes)</a:t>
            </a:r>
          </a:p>
          <a:p>
            <a:pPr lvl="1"/>
            <a:r>
              <a:rPr lang="en-US" dirty="0"/>
              <a:t>Reduction in “low energy” capability for end devices</a:t>
            </a:r>
          </a:p>
          <a:p>
            <a:pPr lvl="1"/>
            <a:r>
              <a:rPr lang="en-US" dirty="0"/>
              <a:t>Limiting timeouts makes Router design simpler</a:t>
            </a:r>
          </a:p>
          <a:p>
            <a:pPr lvl="1"/>
            <a:endParaRPr lang="en-US" dirty="0"/>
          </a:p>
          <a:p>
            <a:r>
              <a:rPr lang="en-US" dirty="0"/>
              <a:t>ZigBee codifies polling behavior for End Devices</a:t>
            </a:r>
          </a:p>
          <a:p>
            <a:pPr lvl="1"/>
            <a:r>
              <a:rPr lang="en-US" dirty="0"/>
              <a:t>Long Polling - steady state polling period, example: 7.5 seconds</a:t>
            </a:r>
          </a:p>
          <a:p>
            <a:pPr lvl="1"/>
            <a:r>
              <a:rPr lang="en-US" dirty="0"/>
              <a:t>Short Polling – polling period while waiting on data, example: 1 second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C6E63C-ED9C-4661-BDCC-7465CB1BE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3148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496C9C6-B8F4-4E16-930E-CB1FFEC79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ZigBee network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C6E63C-ED9C-4661-BDCC-7465CB1BE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16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2D6A5CC-27B2-4C49-9D41-4C5D6ED822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7256" y="914400"/>
            <a:ext cx="7137487" cy="5471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2771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963F053-9CE7-4DC9-9BAC-736BCD0C2F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D45B2CB-F5F3-4311-9930-7772A3AB0A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2A9C4D4-996A-4C82-A435-959AC4E47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8241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ZigBee overview</a:t>
            </a:r>
          </a:p>
          <a:p>
            <a:endParaRPr lang="en-US" dirty="0"/>
          </a:p>
          <a:p>
            <a:r>
              <a:rPr lang="en-US" dirty="0"/>
              <a:t>ZigBee PHY and MAC</a:t>
            </a:r>
          </a:p>
          <a:p>
            <a:endParaRPr lang="en-US" dirty="0"/>
          </a:p>
          <a:p>
            <a:r>
              <a:rPr lang="en-US" b="1" dirty="0"/>
              <a:t>ZigBee application layer</a:t>
            </a:r>
          </a:p>
          <a:p>
            <a:endParaRPr lang="en-US" dirty="0"/>
          </a:p>
          <a:p>
            <a:r>
              <a:rPr lang="en-US" dirty="0"/>
              <a:t>Interoperability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187712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5D0C3-050B-4A5C-AB37-80F3361950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ZigBee application-layer terms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4AE774-0801-45D9-9449-176C38C16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Devices act as servers and clients</a:t>
            </a:r>
          </a:p>
          <a:p>
            <a:endParaRPr lang="en-US" dirty="0"/>
          </a:p>
          <a:p>
            <a:r>
              <a:rPr lang="en-US" dirty="0"/>
              <a:t>Profiles – details application-level features</a:t>
            </a:r>
          </a:p>
          <a:p>
            <a:pPr lvl="1"/>
            <a:r>
              <a:rPr lang="en-US" dirty="0"/>
              <a:t>Includes network configurations</a:t>
            </a:r>
          </a:p>
          <a:p>
            <a:pPr lvl="2"/>
            <a:r>
              <a:rPr lang="en-US" dirty="0"/>
              <a:t>For example: security or reliability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Includes definitions of various Device Types</a:t>
            </a:r>
          </a:p>
          <a:p>
            <a:pPr lvl="2"/>
            <a:r>
              <a:rPr lang="en-US" dirty="0"/>
              <a:t>Specify a collection mandatory and optional Clusters</a:t>
            </a:r>
          </a:p>
          <a:p>
            <a:pPr lvl="2"/>
            <a:r>
              <a:rPr lang="en-US" dirty="0"/>
              <a:t>Clusters – collection of Attributes and Commands</a:t>
            </a:r>
          </a:p>
          <a:p>
            <a:pPr lvl="3"/>
            <a:r>
              <a:rPr lang="en-US" dirty="0"/>
              <a:t>Attributes – information, readable and/or writable</a:t>
            </a:r>
          </a:p>
          <a:p>
            <a:pPr lvl="3"/>
            <a:r>
              <a:rPr lang="en-US" dirty="0"/>
              <a:t>Commands – control, writable, may elicit a response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FCAF5F-6857-400D-90BA-C9B9D7929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7696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F25330-6890-4613-B995-63FB319D66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3975BD-9C1F-4337-B74C-3E2F0BBAD0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Proposals</a:t>
            </a:r>
          </a:p>
          <a:p>
            <a:pPr lvl="1"/>
            <a:r>
              <a:rPr lang="en-US" dirty="0"/>
              <a:t>Are excellent and I’m super excited</a:t>
            </a:r>
          </a:p>
          <a:p>
            <a:pPr lvl="1"/>
            <a:r>
              <a:rPr lang="en-US" dirty="0"/>
              <a:t>I’ll get everyone detailed feedback throughout the week</a:t>
            </a:r>
          </a:p>
          <a:p>
            <a:pPr lvl="2"/>
            <a:r>
              <a:rPr lang="en-US" dirty="0"/>
              <a:t>Already sent an email if I was concerned</a:t>
            </a:r>
          </a:p>
          <a:p>
            <a:endParaRPr lang="en-US" dirty="0"/>
          </a:p>
          <a:p>
            <a:r>
              <a:rPr lang="en-US" dirty="0"/>
              <a:t>Next lab</a:t>
            </a:r>
          </a:p>
          <a:p>
            <a:pPr lvl="1"/>
            <a:r>
              <a:rPr lang="en-US" dirty="0"/>
              <a:t>Will be released later this week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10B39D-0790-4915-BF50-C91CD871E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9047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FA33FA0-09BB-4520-B3C4-34CDB28D65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Analogies between BLE and ZigBee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FE347D7-4747-4732-BF9C-4659E376AC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BLE Profile</a:t>
            </a:r>
          </a:p>
          <a:p>
            <a:endParaRPr lang="en-US" dirty="0"/>
          </a:p>
          <a:p>
            <a:r>
              <a:rPr lang="en-US" dirty="0"/>
              <a:t>BLE Service</a:t>
            </a:r>
          </a:p>
          <a:p>
            <a:endParaRPr lang="en-US" dirty="0"/>
          </a:p>
          <a:p>
            <a:r>
              <a:rPr lang="en-US" dirty="0"/>
              <a:t>BLE Characteristic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3BA3C6-B6F7-4F2F-A454-A7C6B1DE4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20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FFF1800-7B2B-4E65-9159-FB2C868397BE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/>
              <a:t>ZigBee Profile + Device Type</a:t>
            </a:r>
          </a:p>
          <a:p>
            <a:endParaRPr lang="en-US" dirty="0"/>
          </a:p>
          <a:p>
            <a:r>
              <a:rPr lang="en-US" dirty="0"/>
              <a:t>ZigBee Cluster</a:t>
            </a:r>
          </a:p>
          <a:p>
            <a:endParaRPr lang="en-US" dirty="0"/>
          </a:p>
          <a:p>
            <a:r>
              <a:rPr lang="en-US" dirty="0"/>
              <a:t>ZigBee Attribute</a:t>
            </a:r>
          </a:p>
          <a:p>
            <a:r>
              <a:rPr lang="en-US" dirty="0"/>
              <a:t>Also ~ZigBee Commands</a:t>
            </a:r>
          </a:p>
        </p:txBody>
      </p:sp>
    </p:spTree>
    <p:extLst>
      <p:ext uri="{BB962C8B-B14F-4D97-AF65-F5344CB8AC3E}">
        <p14:creationId xmlns:p14="http://schemas.microsoft.com/office/powerpoint/2010/main" val="28985829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26B78A-0A37-4CA8-90D3-7BD37A25A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ZigBee profiles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5333E-A9B4-4AD6-86BE-18ABD99435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Broad classes of device purposes</a:t>
            </a:r>
          </a:p>
          <a:p>
            <a:pPr lvl="1"/>
            <a:r>
              <a:rPr lang="en-US" dirty="0"/>
              <a:t>Contains multiple Device Type definitions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Define more features of device than the profiles from BLE</a:t>
            </a:r>
          </a:p>
          <a:p>
            <a:pPr lvl="1"/>
            <a:r>
              <a:rPr lang="en-US" dirty="0"/>
              <a:t>Pick various optional network/MAC features, like security or commissioning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3BA3C6-B6F7-4F2F-A454-A7C6B1DE4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411EE08-F9B4-48E8-81B9-7957E2D2ED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2332" y="2100077"/>
            <a:ext cx="5363323" cy="2657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8814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326B9F-9F65-4C93-9718-60C700E1E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ZigBee Device Types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1AA6AF-7E0B-4156-9146-CB636C5055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collection of Clusters</a:t>
            </a:r>
          </a:p>
          <a:p>
            <a:pPr lvl="1"/>
            <a:r>
              <a:rPr lang="en-US" dirty="0"/>
              <a:t>Some mandatory and some optional</a:t>
            </a:r>
          </a:p>
          <a:p>
            <a:pPr lvl="1"/>
            <a:endParaRPr lang="en-US" dirty="0"/>
          </a:p>
          <a:p>
            <a:r>
              <a:rPr lang="en-US" dirty="0"/>
              <a:t>Lists Clusters as Server side or Client Side</a:t>
            </a:r>
          </a:p>
          <a:p>
            <a:pPr lvl="1"/>
            <a:r>
              <a:rPr lang="en-US" dirty="0"/>
              <a:t>Server side Cluster is an </a:t>
            </a:r>
            <a:r>
              <a:rPr lang="en-US" i="1" dirty="0"/>
              <a:t>input</a:t>
            </a:r>
            <a:endParaRPr lang="en-US" dirty="0"/>
          </a:p>
          <a:p>
            <a:pPr lvl="1"/>
            <a:r>
              <a:rPr lang="en-US" dirty="0"/>
              <a:t>Client side Cluster is an </a:t>
            </a:r>
            <a:r>
              <a:rPr lang="en-US" i="1" dirty="0"/>
              <a:t>output</a:t>
            </a:r>
          </a:p>
          <a:p>
            <a:pPr lvl="1"/>
            <a:endParaRPr lang="en-US" i="1" dirty="0"/>
          </a:p>
          <a:p>
            <a:r>
              <a:rPr lang="en-US" dirty="0"/>
              <a:t>Example: light bulbs implement server, switches implement client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2D8D5B-0112-4BF8-A883-B88BEEA51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2849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04F55E7-AD94-419C-B935-909F0DD02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ZigBee profile: Home Automation Device Types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62E756-200F-4E6C-AE61-BF5FE3714B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Generic Devices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On/Off Switch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On/Off Output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Remote Control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Door Lock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Door Lock Controller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Simple Sensor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Smart Plug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>
              <a:buNone/>
            </a:pPr>
            <a:r>
              <a:rPr lang="en-US" dirty="0"/>
              <a:t>Intruder Alarm System Devices</a:t>
            </a:r>
          </a:p>
          <a:p>
            <a:r>
              <a:rPr lang="en-US" dirty="0"/>
              <a:t>IAS Control and Indicating</a:t>
            </a:r>
          </a:p>
          <a:p>
            <a:r>
              <a:rPr lang="en-US" dirty="0"/>
              <a:t>IAS Ancillary Control</a:t>
            </a:r>
          </a:p>
          <a:p>
            <a:r>
              <a:rPr lang="en-US" dirty="0"/>
              <a:t>IAS Zone</a:t>
            </a:r>
          </a:p>
          <a:p>
            <a:r>
              <a:rPr lang="en-US" dirty="0"/>
              <a:t>IAS Warning Device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76FB1D-3390-4787-8F95-466D68A5B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23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AA44B5D-5EA2-4AA0-8DB9-20D1E9FBA7A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991100" y="1143000"/>
            <a:ext cx="3505200" cy="5029200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/>
              <a:t>Lighting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On/Off Light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Dimmable Light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/>
              <a:t>Colour</a:t>
            </a:r>
            <a:r>
              <a:rPr lang="en-US" sz="2400" dirty="0"/>
              <a:t> Dimmable Light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On/Off Light Switch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Dimmer Switch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/>
              <a:t>Colour</a:t>
            </a:r>
            <a:r>
              <a:rPr lang="en-US" sz="2400" dirty="0"/>
              <a:t> Dimmer Switch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Light Sensor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Occupancy Sensor</a:t>
            </a:r>
          </a:p>
          <a:p>
            <a:endParaRPr lang="en-US" sz="2400" dirty="0"/>
          </a:p>
          <a:p>
            <a:pPr marL="0" indent="0">
              <a:buNone/>
            </a:pPr>
            <a:r>
              <a:rPr lang="en-US" sz="2400" dirty="0"/>
              <a:t>HVAC Devices</a:t>
            </a:r>
          </a:p>
          <a:p>
            <a:r>
              <a:rPr lang="en-US" sz="2400" dirty="0"/>
              <a:t>Thermostat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24EB55-4BAA-4BCE-8514-F8442569B236}"/>
              </a:ext>
            </a:extLst>
          </p:cNvPr>
          <p:cNvSpPr txBox="1"/>
          <p:nvPr/>
        </p:nvSpPr>
        <p:spPr>
          <a:xfrm>
            <a:off x="8750300" y="3746500"/>
            <a:ext cx="283009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Each bullet point is a </a:t>
            </a:r>
            <a:r>
              <a:rPr lang="en-US" sz="2000" b="1" dirty="0"/>
              <a:t>Device Type</a:t>
            </a:r>
          </a:p>
          <a:p>
            <a:endParaRPr lang="en-US" sz="2000" dirty="0"/>
          </a:p>
          <a:p>
            <a:r>
              <a:rPr lang="en-US" sz="2000" dirty="0"/>
              <a:t>Which is a list of mandatory and optional Clusters</a:t>
            </a:r>
          </a:p>
        </p:txBody>
      </p:sp>
    </p:spTree>
    <p:extLst>
      <p:ext uri="{BB962C8B-B14F-4D97-AF65-F5344CB8AC3E}">
        <p14:creationId xmlns:p14="http://schemas.microsoft.com/office/powerpoint/2010/main" val="14691487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E4B0ED-8477-428A-A523-9890FA1539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ZigBee Clusters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DB6344-41A4-4B50-ACAF-C624966306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collection of Attributes and Commands</a:t>
            </a:r>
          </a:p>
          <a:p>
            <a:pPr lvl="1"/>
            <a:r>
              <a:rPr lang="en-US" dirty="0"/>
              <a:t>Analogous to BLE Services</a:t>
            </a:r>
          </a:p>
          <a:p>
            <a:pPr lvl="1"/>
            <a:r>
              <a:rPr lang="en-US" dirty="0"/>
              <a:t>Can be optional or mandatory</a:t>
            </a:r>
          </a:p>
          <a:p>
            <a:pPr lvl="1"/>
            <a:endParaRPr lang="en-US" dirty="0"/>
          </a:p>
          <a:p>
            <a:r>
              <a:rPr lang="en-US" dirty="0"/>
              <a:t>ZigBee Cluster Library defines standard Clusters</a:t>
            </a:r>
          </a:p>
          <a:p>
            <a:pPr lvl="1"/>
            <a:r>
              <a:rPr lang="en-US" dirty="0"/>
              <a:t>Lists Attributes and Commands for each</a:t>
            </a:r>
          </a:p>
          <a:p>
            <a:pPr lvl="1"/>
            <a:r>
              <a:rPr lang="en-US" dirty="0"/>
              <a:t>Attributes</a:t>
            </a:r>
          </a:p>
          <a:p>
            <a:pPr lvl="2"/>
            <a:r>
              <a:rPr lang="en-US" dirty="0"/>
              <a:t>Type – uint8, </a:t>
            </a:r>
            <a:r>
              <a:rPr lang="en-US" dirty="0" err="1"/>
              <a:t>enum</a:t>
            </a:r>
            <a:r>
              <a:rPr lang="en-US" dirty="0"/>
              <a:t>, bitmap, string, etc.</a:t>
            </a:r>
          </a:p>
          <a:p>
            <a:pPr lvl="2"/>
            <a:r>
              <a:rPr lang="en-US" dirty="0"/>
              <a:t>Permissions - Read/Write/Report (receive automatic updates)</a:t>
            </a:r>
          </a:p>
          <a:p>
            <a:pPr lvl="2"/>
            <a:r>
              <a:rPr lang="en-US" dirty="0"/>
              <a:t>How to interpret meaning of value</a:t>
            </a:r>
          </a:p>
          <a:p>
            <a:pPr lvl="1"/>
            <a:r>
              <a:rPr lang="en-US" dirty="0"/>
              <a:t>Commands</a:t>
            </a:r>
          </a:p>
          <a:p>
            <a:pPr lvl="2"/>
            <a:r>
              <a:rPr lang="en-US" dirty="0"/>
              <a:t>Field(s), Type of each, Interpretation of each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D38539-1943-46D0-9F9D-0D4A2BEE9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5169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FFFFA-9E2E-4238-996D-E5AE6B973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Device Types: door lock and door lock controller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992038-B281-4DD3-A80B-1AC245AB4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734E783-AB7A-4B87-8D84-B0D5FC8057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595" y="1549287"/>
            <a:ext cx="5571083" cy="417217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DC140BE-D38F-41E7-8550-BE4FA12136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678" y="1549287"/>
            <a:ext cx="5442865" cy="2985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4146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22130E-D26A-404F-A84B-EAF6340548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Cluster: door lock attributes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6C1D0C-7BD4-4CCC-B5C8-EDDBFEBAA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972F130-6B99-4F51-BF86-E5C8ED718F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63" y="1258007"/>
            <a:ext cx="5831262" cy="279258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ADB11C7-214C-4933-AA6F-A2F29857BF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4864" y="1258007"/>
            <a:ext cx="3210373" cy="397247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EE3CB28-24EB-410F-B738-3ED6025A76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63" y="4050593"/>
            <a:ext cx="5831262" cy="156881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3CF97DF-70E8-42E1-8FA1-F8FFFA7A10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64" y="5619409"/>
            <a:ext cx="5831261" cy="5398141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3F77A9B-E646-45FB-93CC-E3C78B00708A}"/>
              </a:ext>
            </a:extLst>
          </p:cNvPr>
          <p:cNvCxnSpPr/>
          <p:nvPr/>
        </p:nvCxnSpPr>
        <p:spPr>
          <a:xfrm flipV="1">
            <a:off x="6553200" y="1536700"/>
            <a:ext cx="1739900" cy="5334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F491270-38B7-4049-B7AA-B5E1A8D31C04}"/>
              </a:ext>
            </a:extLst>
          </p:cNvPr>
          <p:cNvCxnSpPr>
            <a:cxnSpLocks/>
          </p:cNvCxnSpPr>
          <p:nvPr/>
        </p:nvCxnSpPr>
        <p:spPr>
          <a:xfrm>
            <a:off x="6553200" y="2348794"/>
            <a:ext cx="1739900" cy="279258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25328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56F49-2DC3-4F86-8FC5-64C977CDE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Cluster: door lock commands (client side)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777DB6-137C-45C2-8EA1-5723A56F89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8999" y="3606800"/>
            <a:ext cx="6881395" cy="2565400"/>
          </a:xfrm>
        </p:spPr>
        <p:txBody>
          <a:bodyPr/>
          <a:lstStyle/>
          <a:p>
            <a:r>
              <a:rPr lang="en-US" dirty="0"/>
              <a:t>Server-side</a:t>
            </a:r>
          </a:p>
          <a:p>
            <a:pPr lvl="1"/>
            <a:r>
              <a:rPr lang="en-US" dirty="0"/>
              <a:t>Performs actions when it receives these commands</a:t>
            </a:r>
          </a:p>
          <a:p>
            <a:pPr lvl="1"/>
            <a:endParaRPr lang="en-US" dirty="0"/>
          </a:p>
          <a:p>
            <a:r>
              <a:rPr lang="en-US" dirty="0"/>
              <a:t>Client-side</a:t>
            </a:r>
          </a:p>
          <a:p>
            <a:pPr lvl="1"/>
            <a:r>
              <a:rPr lang="en-US" dirty="0"/>
              <a:t>Capable of sending these commands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0866E4-3E91-4F61-B82F-4752AE0F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C647E15-A140-447F-81D2-9CBA247103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266" y="1143000"/>
            <a:ext cx="2991267" cy="160042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75ADFEE-A490-4743-AECE-9A58D57F06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966" y="2672516"/>
            <a:ext cx="2943434" cy="769090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49826DD-E934-4509-8DEC-B03B8C7D96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3583" y="1469373"/>
            <a:ext cx="3599034" cy="1582454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6FD5440-4092-42C2-8C83-5B2B7FDF3224}"/>
              </a:ext>
            </a:extLst>
          </p:cNvPr>
          <p:cNvCxnSpPr>
            <a:cxnSpLocks/>
          </p:cNvCxnSpPr>
          <p:nvPr/>
        </p:nvCxnSpPr>
        <p:spPr>
          <a:xfrm flipV="1">
            <a:off x="4305300" y="1587500"/>
            <a:ext cx="2349500" cy="431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326A45D-7CE2-4D7B-AD9A-AC155280D10A}"/>
              </a:ext>
            </a:extLst>
          </p:cNvPr>
          <p:cNvCxnSpPr>
            <a:cxnSpLocks/>
          </p:cNvCxnSpPr>
          <p:nvPr/>
        </p:nvCxnSpPr>
        <p:spPr>
          <a:xfrm>
            <a:off x="4279900" y="2349500"/>
            <a:ext cx="2400300" cy="62252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70108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7A844-6996-43E1-8704-7C57422BB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ZigBee profile: Smart Energy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D251C6-1479-4971-8B95-B25EE14DD6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Interactions with energy providers for efficiency and cost savings</a:t>
            </a:r>
          </a:p>
          <a:p>
            <a:endParaRPr lang="en-US" dirty="0"/>
          </a:p>
          <a:p>
            <a:r>
              <a:rPr lang="en-US" dirty="0"/>
              <a:t>Devices</a:t>
            </a:r>
          </a:p>
          <a:p>
            <a:pPr lvl="1"/>
            <a:r>
              <a:rPr lang="en-US" dirty="0"/>
              <a:t>Energy service interface</a:t>
            </a:r>
          </a:p>
          <a:p>
            <a:pPr lvl="1"/>
            <a:r>
              <a:rPr lang="en-US" dirty="0"/>
              <a:t>Metering device</a:t>
            </a:r>
          </a:p>
          <a:p>
            <a:pPr lvl="1"/>
            <a:r>
              <a:rPr lang="en-US" dirty="0"/>
              <a:t>Load control device</a:t>
            </a:r>
          </a:p>
          <a:p>
            <a:endParaRPr lang="en-US" dirty="0"/>
          </a:p>
          <a:p>
            <a:r>
              <a:rPr lang="en-US" dirty="0"/>
              <a:t>Clusters</a:t>
            </a:r>
          </a:p>
          <a:p>
            <a:pPr lvl="1"/>
            <a:r>
              <a:rPr lang="en-US" dirty="0"/>
              <a:t>Demand response</a:t>
            </a:r>
          </a:p>
          <a:p>
            <a:pPr lvl="1"/>
            <a:r>
              <a:rPr lang="en-US" dirty="0"/>
              <a:t>Metering</a:t>
            </a:r>
          </a:p>
          <a:p>
            <a:pPr lvl="1"/>
            <a:r>
              <a:rPr lang="en-US" dirty="0"/>
              <a:t>Price</a:t>
            </a:r>
          </a:p>
          <a:p>
            <a:pPr lvl="1"/>
            <a:r>
              <a:rPr lang="en-US" dirty="0"/>
              <a:t>Key establishment (e.g. security)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3C5FDD-CDB8-452F-AA82-D6538EB14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28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4C075C6-9474-41BC-A763-7A3BA93FB8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4876" y="1689004"/>
            <a:ext cx="4949321" cy="3276792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D228178-35A4-45A3-98FE-86E7F33BC31B}"/>
              </a:ext>
            </a:extLst>
          </p:cNvPr>
          <p:cNvCxnSpPr>
            <a:cxnSpLocks/>
          </p:cNvCxnSpPr>
          <p:nvPr/>
        </p:nvCxnSpPr>
        <p:spPr>
          <a:xfrm>
            <a:off x="3911600" y="3327400"/>
            <a:ext cx="2182394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6434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6B3FE5-0946-4696-81B1-A0C074D668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demand response cluster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0CC236-7D07-4EAF-ACA7-0727F7179D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 attributes, only commands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B1420D-2EF8-4749-9BAC-E2399C698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77BC24-3372-4154-82DC-1EE9AF1A3C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7514" y="1701800"/>
            <a:ext cx="5800680" cy="126055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8BA0AFD-E89A-42BF-B303-13F3289DC3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0328" y="3521153"/>
            <a:ext cx="6215051" cy="278255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CBB14F8-0575-4DB1-8CA6-6EFEF63007F3}"/>
              </a:ext>
            </a:extLst>
          </p:cNvPr>
          <p:cNvSpPr txBox="1"/>
          <p:nvPr/>
        </p:nvSpPr>
        <p:spPr>
          <a:xfrm>
            <a:off x="3210328" y="3107887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Load Control Command Payload</a:t>
            </a:r>
          </a:p>
        </p:txBody>
      </p:sp>
    </p:spTree>
    <p:extLst>
      <p:ext uri="{BB962C8B-B14F-4D97-AF65-F5344CB8AC3E}">
        <p14:creationId xmlns:p14="http://schemas.microsoft.com/office/powerpoint/2010/main" val="37601039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EF959-C62E-4F8A-8D4C-BEF087A77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EDBE37-7B8E-47BF-A4AD-CD288F601E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Introduce ZigBee as another 802.15.4 implementation</a:t>
            </a:r>
          </a:p>
          <a:p>
            <a:endParaRPr lang="en-US" dirty="0"/>
          </a:p>
          <a:p>
            <a:r>
              <a:rPr lang="en-US" dirty="0"/>
              <a:t>Discuss ZigBee application layer and interoperability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366CAC-B34E-4A3F-AB6B-24F84A057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7195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B3FB75-5117-4C8C-9279-002246E7F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Endpoints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A9192A-5047-496F-91AC-FAABD76CB8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Each ZigBee device has a number of Endpoints (up to 240)</a:t>
            </a:r>
          </a:p>
          <a:p>
            <a:pPr lvl="1"/>
            <a:r>
              <a:rPr lang="en-US" dirty="0"/>
              <a:t>Number by which remote applications can contact it</a:t>
            </a:r>
          </a:p>
          <a:p>
            <a:pPr lvl="1"/>
            <a:r>
              <a:rPr lang="en-US" dirty="0"/>
              <a:t>Analogous to a Port in TCP/UDP</a:t>
            </a:r>
          </a:p>
          <a:p>
            <a:pPr lvl="1"/>
            <a:endParaRPr lang="en-US" dirty="0"/>
          </a:p>
          <a:p>
            <a:r>
              <a:rPr lang="en-US" dirty="0"/>
              <a:t>Each Endpoint has one Device Type attached to it</a:t>
            </a:r>
          </a:p>
          <a:p>
            <a:pPr lvl="1"/>
            <a:r>
              <a:rPr lang="en-US" dirty="0"/>
              <a:t>Communication refers to the Endpoint number,</a:t>
            </a:r>
          </a:p>
          <a:p>
            <a:pPr lvl="2"/>
            <a:r>
              <a:rPr lang="en-US" dirty="0"/>
              <a:t>Then the Cluster ID within it,</a:t>
            </a:r>
          </a:p>
          <a:p>
            <a:pPr lvl="2"/>
            <a:r>
              <a:rPr lang="en-US" dirty="0"/>
              <a:t>Then the Attribute/Command ID within that</a:t>
            </a:r>
          </a:p>
          <a:p>
            <a:pPr lvl="1"/>
            <a:r>
              <a:rPr lang="en-US" dirty="0"/>
              <a:t>Endpoints can be queried to determine what they provide</a:t>
            </a:r>
          </a:p>
          <a:p>
            <a:endParaRPr lang="en-US" dirty="0"/>
          </a:p>
          <a:p>
            <a:r>
              <a:rPr lang="en-US" dirty="0"/>
              <a:t>Special case: Endpoint 0 – ZigBee Device Object</a:t>
            </a:r>
          </a:p>
          <a:p>
            <a:pPr lvl="1"/>
            <a:r>
              <a:rPr lang="en-US" dirty="0"/>
              <a:t>All devices must implement the ZigBee Device Object</a:t>
            </a:r>
          </a:p>
          <a:p>
            <a:pPr lvl="1"/>
            <a:r>
              <a:rPr lang="en-US" dirty="0"/>
              <a:t>Attributes and Commands for controlling a network device</a:t>
            </a:r>
          </a:p>
          <a:p>
            <a:pPr lvl="1"/>
            <a:r>
              <a:rPr lang="en-US" dirty="0"/>
              <a:t>Network parameters are configured just like a light or door lock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12B786-CEB6-4A7A-B736-0A41AE4A0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9513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75BF6-E9BB-492B-96BF-F80898D96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Endpoints for a device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E866F3-A8C9-4E9E-8586-004E04B821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1" y="2755900"/>
            <a:ext cx="5041900" cy="3416300"/>
          </a:xfrm>
        </p:spPr>
        <p:txBody>
          <a:bodyPr/>
          <a:lstStyle/>
          <a:p>
            <a:r>
              <a:rPr lang="en-US" dirty="0"/>
              <a:t>Even simple devices hopefully have three endpoints: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ZigBee Device Object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&lt;Their functionality&gt;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Over The Air Bootloader (code updates)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A744EE-4FE9-4122-AFD1-0DB9F5838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A0AB748-AF56-4357-8EA9-CC54D8AA9A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423" y="1143000"/>
            <a:ext cx="3753374" cy="4972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3897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185D2B-4964-4E49-9056-2B18A45F28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ZigBee application layer packets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606E7D-F0F6-4704-B115-9BEA9514E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32</a:t>
            </a:fld>
            <a:endParaRPr lang="en-US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3B38924A-863A-4EC5-ABD5-CEA1C5D02A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9093" y="1401763"/>
            <a:ext cx="9129801" cy="4954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325652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13591F-86D7-4D75-86FD-D850651C2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Comparison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0C71EB-7657-43CA-B434-43F83C8C29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ZigBee</a:t>
            </a:r>
          </a:p>
          <a:p>
            <a:pPr lvl="1"/>
            <a:r>
              <a:rPr lang="en-US" dirty="0"/>
              <a:t>Standardized services</a:t>
            </a:r>
          </a:p>
          <a:p>
            <a:pPr lvl="1"/>
            <a:r>
              <a:rPr lang="en-US" dirty="0"/>
              <a:t>Low-power end devices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Higher power routers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Mesh for extended range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No interface on most consumer hardware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C84182-B98B-4862-81B4-088ECEB64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33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1A57378-B55D-42BE-B37D-EFD3069665C8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/>
              <a:t>BLE</a:t>
            </a:r>
          </a:p>
          <a:p>
            <a:pPr lvl="1"/>
            <a:r>
              <a:rPr lang="en-US" dirty="0"/>
              <a:t>Standardized services</a:t>
            </a:r>
          </a:p>
          <a:p>
            <a:pPr lvl="1"/>
            <a:r>
              <a:rPr lang="en-US" dirty="0"/>
              <a:t>Low-power end devices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Higher power scanner/centrals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Star topology for simplicity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Compatible with smartphones</a:t>
            </a:r>
          </a:p>
        </p:txBody>
      </p:sp>
    </p:spTree>
    <p:extLst>
      <p:ext uri="{BB962C8B-B14F-4D97-AF65-F5344CB8AC3E}">
        <p14:creationId xmlns:p14="http://schemas.microsoft.com/office/powerpoint/2010/main" val="234636653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ZigBee overview</a:t>
            </a:r>
          </a:p>
          <a:p>
            <a:endParaRPr lang="en-US" dirty="0"/>
          </a:p>
          <a:p>
            <a:r>
              <a:rPr lang="en-US" dirty="0"/>
              <a:t>ZigBee PHY and MAC</a:t>
            </a:r>
          </a:p>
          <a:p>
            <a:endParaRPr lang="en-US" dirty="0"/>
          </a:p>
          <a:p>
            <a:r>
              <a:rPr lang="en-US" dirty="0"/>
              <a:t>ZigBee application layer</a:t>
            </a:r>
          </a:p>
          <a:p>
            <a:endParaRPr lang="en-US" dirty="0"/>
          </a:p>
          <a:p>
            <a:r>
              <a:rPr lang="en-US" b="1" dirty="0"/>
              <a:t>Interoperability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147969632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ouse_outlin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1746" y="1652693"/>
            <a:ext cx="4748388" cy="4476059"/>
          </a:xfrm>
          <a:prstGeom prst="rect">
            <a:avLst/>
          </a:prstGeom>
        </p:spPr>
      </p:pic>
      <p:pic>
        <p:nvPicPr>
          <p:cNvPr id="5" name="Picture 4" descr="kevo-bluetooth-smart-lock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9723" y="2878815"/>
            <a:ext cx="1483159" cy="1540725"/>
          </a:xfrm>
          <a:prstGeom prst="rect">
            <a:avLst/>
          </a:prstGeom>
        </p:spPr>
      </p:pic>
      <p:pic>
        <p:nvPicPr>
          <p:cNvPr id="6" name="Picture 5" descr="kevo-gateway-100538647-large.png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651" b="96033" l="3276" r="9775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1829" y="2430182"/>
            <a:ext cx="1244955" cy="1569071"/>
          </a:xfrm>
          <a:prstGeom prst="snip1Rect">
            <a:avLst>
              <a:gd name="adj" fmla="val 50000"/>
            </a:avLst>
          </a:prstGeom>
          <a:noFill/>
          <a:ln>
            <a:noFill/>
          </a:ln>
          <a:effectLst>
            <a:glow>
              <a:schemeClr val="accent1">
                <a:alpha val="40000"/>
              </a:schemeClr>
            </a:glow>
            <a:outerShdw blurRad="50800" dist="50800" dir="5400000" sx="1000" sy="1000" algn="ctr" rotWithShape="0">
              <a:schemeClr val="bg1">
                <a:alpha val="99000"/>
              </a:schemeClr>
            </a:outerShdw>
          </a:effectLst>
        </p:spPr>
      </p:pic>
      <p:pic>
        <p:nvPicPr>
          <p:cNvPr id="7" name="Picture 6" descr="kwikset-kevo-smart-deadbolt-6.jpg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22279" y="4193260"/>
            <a:ext cx="963485" cy="1452400"/>
          </a:xfrm>
          <a:prstGeom prst="rect">
            <a:avLst/>
          </a:prstGeom>
        </p:spPr>
      </p:pic>
      <p:pic>
        <p:nvPicPr>
          <p:cNvPr id="10" name="Picture 9" descr="nest-learning-thermostat-3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5530" y="4372249"/>
            <a:ext cx="1179689" cy="1179689"/>
          </a:xfrm>
          <a:prstGeom prst="rect">
            <a:avLst/>
          </a:prstGeom>
        </p:spPr>
      </p:pic>
      <p:sp>
        <p:nvSpPr>
          <p:cNvPr id="11" name="Cloud 10"/>
          <p:cNvSpPr/>
          <p:nvPr/>
        </p:nvSpPr>
        <p:spPr>
          <a:xfrm>
            <a:off x="6592713" y="1379835"/>
            <a:ext cx="3070577" cy="1524000"/>
          </a:xfrm>
          <a:prstGeom prst="cloud">
            <a:avLst/>
          </a:prstGeom>
          <a:noFill/>
          <a:ln w="539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Helvetica Neue"/>
                <a:cs typeface="Helvetica Neue"/>
              </a:rPr>
              <a:t>Kevo</a:t>
            </a:r>
            <a:endParaRPr lang="en-US" sz="2400" dirty="0">
              <a:solidFill>
                <a:schemeClr val="tx1"/>
              </a:solidFill>
              <a:latin typeface="Helvetica Neue"/>
              <a:cs typeface="Helvetica Neue"/>
            </a:endParaRPr>
          </a:p>
        </p:txBody>
      </p:sp>
      <p:sp>
        <p:nvSpPr>
          <p:cNvPr id="13" name="Cloud 12"/>
          <p:cNvSpPr/>
          <p:nvPr/>
        </p:nvSpPr>
        <p:spPr>
          <a:xfrm>
            <a:off x="6934137" y="3369881"/>
            <a:ext cx="3070577" cy="1524000"/>
          </a:xfrm>
          <a:prstGeom prst="cloud">
            <a:avLst/>
          </a:prstGeom>
          <a:noFill/>
          <a:ln w="539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Helvetica Neue"/>
                <a:cs typeface="Helvetica Neue"/>
              </a:rPr>
              <a:t>Nest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2607734" y="3890725"/>
            <a:ext cx="485423" cy="675071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cxnSpLocks/>
          </p:cNvCxnSpPr>
          <p:nvPr/>
        </p:nvCxnSpPr>
        <p:spPr>
          <a:xfrm flipV="1">
            <a:off x="3666161" y="3429000"/>
            <a:ext cx="819147" cy="379309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cxnSpLocks/>
          </p:cNvCxnSpPr>
          <p:nvPr/>
        </p:nvCxnSpPr>
        <p:spPr>
          <a:xfrm flipV="1">
            <a:off x="5582633" y="2658879"/>
            <a:ext cx="1803938" cy="434326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8183888" y="2413101"/>
            <a:ext cx="45155" cy="1360208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cxnSpLocks/>
          </p:cNvCxnSpPr>
          <p:nvPr/>
        </p:nvCxnSpPr>
        <p:spPr>
          <a:xfrm flipH="1">
            <a:off x="5810828" y="4123571"/>
            <a:ext cx="1964837" cy="812264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6627266" y="5043932"/>
            <a:ext cx="37027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/>
                <a:cs typeface="Helvetica Neue"/>
              </a:rPr>
              <a:t>Clumsy, and two companies now know that I locked my door.</a:t>
            </a:r>
          </a:p>
        </p:txBody>
      </p:sp>
      <p:sp>
        <p:nvSpPr>
          <p:cNvPr id="2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733" dirty="0">
                <a:ea typeface="ＭＳ Ｐゴシック" pitchFamily="1" charset="-128"/>
              </a:rPr>
              <a:t>“When I leave, turn down the AC”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282070" y="6527921"/>
            <a:ext cx="3427997" cy="235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33" dirty="0">
                <a:solidFill>
                  <a:schemeClr val="bg1">
                    <a:lumMod val="65000"/>
                  </a:schemeClr>
                </a:solidFill>
                <a:latin typeface="Seravek" panose="020B0503040000020004" pitchFamily="34" charset="0"/>
              </a:rPr>
              <a:t>Slide courtesy of Prabal Dutta</a:t>
            </a:r>
          </a:p>
        </p:txBody>
      </p:sp>
    </p:spTree>
    <p:extLst>
      <p:ext uri="{BB962C8B-B14F-4D97-AF65-F5344CB8AC3E}">
        <p14:creationId xmlns:p14="http://schemas.microsoft.com/office/powerpoint/2010/main" val="1670344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3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ouse_outlin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1746" y="1652693"/>
            <a:ext cx="4748388" cy="4476059"/>
          </a:xfrm>
          <a:prstGeom prst="rect">
            <a:avLst/>
          </a:prstGeom>
        </p:spPr>
      </p:pic>
      <p:pic>
        <p:nvPicPr>
          <p:cNvPr id="5" name="Picture 4" descr="kevo-bluetooth-smart-lock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9723" y="2878815"/>
            <a:ext cx="1483159" cy="1540725"/>
          </a:xfrm>
          <a:prstGeom prst="rect">
            <a:avLst/>
          </a:prstGeom>
        </p:spPr>
      </p:pic>
      <p:pic>
        <p:nvPicPr>
          <p:cNvPr id="7" name="Picture 6" descr="kwikset-kevo-smart-deadbolt-6.jp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22279" y="4193260"/>
            <a:ext cx="963485" cy="1452400"/>
          </a:xfrm>
          <a:prstGeom prst="rect">
            <a:avLst/>
          </a:prstGeom>
        </p:spPr>
      </p:pic>
      <p:sp>
        <p:nvSpPr>
          <p:cNvPr id="11" name="Cloud 10"/>
          <p:cNvSpPr/>
          <p:nvPr/>
        </p:nvSpPr>
        <p:spPr>
          <a:xfrm>
            <a:off x="6689910" y="1232276"/>
            <a:ext cx="3070577" cy="1524000"/>
          </a:xfrm>
          <a:prstGeom prst="cloud">
            <a:avLst/>
          </a:prstGeom>
          <a:noFill/>
          <a:ln w="539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Helvetica Neue"/>
                <a:cs typeface="Helvetica Neue"/>
              </a:rPr>
              <a:t>Kevo</a:t>
            </a:r>
            <a:endParaRPr lang="en-US" sz="2400" dirty="0">
              <a:solidFill>
                <a:schemeClr val="tx1"/>
              </a:solidFill>
              <a:latin typeface="Helvetica Neue"/>
              <a:cs typeface="Helvetica Neue"/>
            </a:endParaRPr>
          </a:p>
        </p:txBody>
      </p:sp>
      <p:sp>
        <p:nvSpPr>
          <p:cNvPr id="13" name="Cloud 12"/>
          <p:cNvSpPr/>
          <p:nvPr/>
        </p:nvSpPr>
        <p:spPr>
          <a:xfrm>
            <a:off x="7070942" y="4120717"/>
            <a:ext cx="3070577" cy="1524000"/>
          </a:xfrm>
          <a:prstGeom prst="cloud">
            <a:avLst/>
          </a:prstGeom>
          <a:noFill/>
          <a:ln w="539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Helvetica Neue"/>
                <a:cs typeface="Helvetica Neue"/>
              </a:rPr>
              <a:t>Nest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2607734" y="3890725"/>
            <a:ext cx="485423" cy="675071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7255588" y="5770705"/>
            <a:ext cx="38617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/>
                <a:cs typeface="Helvetica Neue"/>
              </a:rPr>
              <a:t>Clumsy, and </a:t>
            </a:r>
            <a:r>
              <a:rPr lang="en-US" strike="sngStrike" dirty="0">
                <a:latin typeface="Helvetica Neue"/>
                <a:cs typeface="Helvetica Neue"/>
              </a:rPr>
              <a:t>two</a:t>
            </a:r>
            <a:r>
              <a:rPr lang="en-US" dirty="0">
                <a:latin typeface="Helvetica Neue"/>
                <a:cs typeface="Helvetica Neue"/>
              </a:rPr>
              <a:t> three companies now know that I locked my door.</a:t>
            </a:r>
          </a:p>
        </p:txBody>
      </p:sp>
      <p:sp>
        <p:nvSpPr>
          <p:cNvPr id="2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733" dirty="0">
                <a:ea typeface="ＭＳ Ｐゴシック" pitchFamily="1" charset="-128"/>
              </a:rPr>
              <a:t>“When I leave, turn down the AC”</a:t>
            </a:r>
          </a:p>
        </p:txBody>
      </p:sp>
      <p:sp>
        <p:nvSpPr>
          <p:cNvPr id="18" name="Cloud 17">
            <a:extLst>
              <a:ext uri="{FF2B5EF4-FFF2-40B4-BE49-F238E27FC236}">
                <a16:creationId xmlns:a16="http://schemas.microsoft.com/office/drawing/2014/main" id="{CEB67ECD-E716-C04F-9899-DA275D2D5706}"/>
              </a:ext>
            </a:extLst>
          </p:cNvPr>
          <p:cNvSpPr/>
          <p:nvPr/>
        </p:nvSpPr>
        <p:spPr>
          <a:xfrm>
            <a:off x="9057029" y="2581896"/>
            <a:ext cx="3070577" cy="1524000"/>
          </a:xfrm>
          <a:prstGeom prst="cloud">
            <a:avLst/>
          </a:prstGeom>
          <a:noFill/>
          <a:ln w="539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Helvetica Neue"/>
                <a:cs typeface="Helvetica Neue"/>
              </a:rPr>
              <a:t>IFTTT</a:t>
            </a:r>
          </a:p>
        </p:txBody>
      </p:sp>
      <p:cxnSp>
        <p:nvCxnSpPr>
          <p:cNvPr id="25" name="Straight Arrow Connector 24"/>
          <p:cNvCxnSpPr>
            <a:cxnSpLocks/>
          </p:cNvCxnSpPr>
          <p:nvPr/>
        </p:nvCxnSpPr>
        <p:spPr>
          <a:xfrm>
            <a:off x="9186461" y="2246097"/>
            <a:ext cx="683120" cy="632719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E93EF629-3D11-9C44-88DF-6EC671A7ABE9}"/>
              </a:ext>
            </a:extLst>
          </p:cNvPr>
          <p:cNvCxnSpPr>
            <a:cxnSpLocks/>
          </p:cNvCxnSpPr>
          <p:nvPr/>
        </p:nvCxnSpPr>
        <p:spPr>
          <a:xfrm flipH="1">
            <a:off x="9303800" y="3714058"/>
            <a:ext cx="565781" cy="851737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C29AF80E-D9CF-2448-83E6-B885D292B989}"/>
              </a:ext>
            </a:extLst>
          </p:cNvPr>
          <p:cNvSpPr txBox="1"/>
          <p:nvPr/>
        </p:nvSpPr>
        <p:spPr>
          <a:xfrm>
            <a:off x="4282070" y="6527921"/>
            <a:ext cx="3427997" cy="235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33" dirty="0">
                <a:solidFill>
                  <a:schemeClr val="bg1">
                    <a:lumMod val="65000"/>
                  </a:schemeClr>
                </a:solidFill>
                <a:latin typeface="Seravek" panose="020B0503040000020004" pitchFamily="34" charset="0"/>
              </a:rPr>
              <a:t>Slide courtesy of Prabal Dutta</a:t>
            </a:r>
          </a:p>
        </p:txBody>
      </p:sp>
      <p:pic>
        <p:nvPicPr>
          <p:cNvPr id="24" name="Picture 23" descr="kevo-gateway-100538647-large.png">
            <a:extLst>
              <a:ext uri="{FF2B5EF4-FFF2-40B4-BE49-F238E27FC236}">
                <a16:creationId xmlns:a16="http://schemas.microsoft.com/office/drawing/2014/main" id="{B28099D5-7AA8-4C54-96F0-7B0DCE99213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651" b="96033" l="3276" r="9775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1829" y="2430182"/>
            <a:ext cx="1244955" cy="1569071"/>
          </a:xfrm>
          <a:prstGeom prst="snip1Rect">
            <a:avLst>
              <a:gd name="adj" fmla="val 50000"/>
            </a:avLst>
          </a:prstGeom>
          <a:noFill/>
          <a:ln>
            <a:noFill/>
          </a:ln>
          <a:effectLst>
            <a:glow>
              <a:schemeClr val="accent1">
                <a:alpha val="40000"/>
              </a:schemeClr>
            </a:glow>
            <a:outerShdw blurRad="50800" dist="50800" dir="5400000" sx="1000" sy="1000" algn="ctr" rotWithShape="0">
              <a:schemeClr val="bg1">
                <a:alpha val="99000"/>
              </a:schemeClr>
            </a:outerShdw>
          </a:effectLst>
        </p:spPr>
      </p:pic>
      <p:pic>
        <p:nvPicPr>
          <p:cNvPr id="26" name="Picture 25" descr="nest-learning-thermostat-3.jpg">
            <a:extLst>
              <a:ext uri="{FF2B5EF4-FFF2-40B4-BE49-F238E27FC236}">
                <a16:creationId xmlns:a16="http://schemas.microsoft.com/office/drawing/2014/main" id="{BD2A98DB-DEC5-463E-8140-DF534695AD7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5530" y="4372249"/>
            <a:ext cx="1179689" cy="1179689"/>
          </a:xfrm>
          <a:prstGeom prst="rect">
            <a:avLst/>
          </a:prstGeom>
        </p:spPr>
      </p:pic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2CE3A8CB-0EB7-431F-8FFF-7B7BBF2059C1}"/>
              </a:ext>
            </a:extLst>
          </p:cNvPr>
          <p:cNvCxnSpPr>
            <a:cxnSpLocks/>
          </p:cNvCxnSpPr>
          <p:nvPr/>
        </p:nvCxnSpPr>
        <p:spPr>
          <a:xfrm flipV="1">
            <a:off x="3666161" y="3429000"/>
            <a:ext cx="819147" cy="379309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31322A3B-6467-4DA1-9706-2920D530612B}"/>
              </a:ext>
            </a:extLst>
          </p:cNvPr>
          <p:cNvCxnSpPr>
            <a:cxnSpLocks/>
          </p:cNvCxnSpPr>
          <p:nvPr/>
        </p:nvCxnSpPr>
        <p:spPr>
          <a:xfrm flipV="1">
            <a:off x="5582633" y="2146300"/>
            <a:ext cx="1672955" cy="946905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8B85EF47-9195-4F30-A277-88D4FEA6B762}"/>
              </a:ext>
            </a:extLst>
          </p:cNvPr>
          <p:cNvCxnSpPr>
            <a:cxnSpLocks/>
          </p:cNvCxnSpPr>
          <p:nvPr/>
        </p:nvCxnSpPr>
        <p:spPr>
          <a:xfrm flipH="1">
            <a:off x="5810828" y="4935835"/>
            <a:ext cx="1899239" cy="0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948392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CC2B90-CA4F-9B49-819F-79FBFA9DD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does it look like without three different clouds?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FF8F13-5CD0-F745-B275-5CD6AE9158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”Standardization” is the answer? Custom adaptations?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A9214A-FA7B-8D4D-B184-DD9516FA5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37</a:t>
            </a:fld>
            <a:endParaRPr lang="en-US"/>
          </a:p>
        </p:txBody>
      </p:sp>
      <p:pic>
        <p:nvPicPr>
          <p:cNvPr id="3074" name="Picture 2" descr="Image result for works with nest">
            <a:extLst>
              <a:ext uri="{FF2B5EF4-FFF2-40B4-BE49-F238E27FC236}">
                <a16:creationId xmlns:a16="http://schemas.microsoft.com/office/drawing/2014/main" id="{BAFFA775-996C-784F-861B-7A3C86A89F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327" y="2361821"/>
            <a:ext cx="2384032" cy="1335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works with alexa">
            <a:extLst>
              <a:ext uri="{FF2B5EF4-FFF2-40B4-BE49-F238E27FC236}">
                <a16:creationId xmlns:a16="http://schemas.microsoft.com/office/drawing/2014/main" id="{032B01F3-F521-3B4C-AA45-8FF819EC8D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12" t="27350" r="14865" b="26638"/>
          <a:stretch/>
        </p:blipFill>
        <p:spPr bwMode="auto">
          <a:xfrm>
            <a:off x="1963081" y="3696878"/>
            <a:ext cx="3775971" cy="1231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data:image/png;base64,iVBORw0KGgoAAAANSUhEUgAAAV8AAACPCAMAAABqIigoAAABCFBMVEX///8AAAA5OTlChfX6vQWEhojrQjaGiIqLjY+ChIaNj5H6+vr5+fmQkpTNzs7r6+u/wMGys7TU1dUzqFTi4uOdnqDl5ubz8/PFxse4ubrc3N2kpqerrK4yfvX6uACWmJrqNykoevT99PPzmZTqLBrv8v7E2Pv3wb57fYBEh/Xx+PPb5vxXkPbtXlPv9P786Of2uba5zvr947L+79PveHApKSl9pvfykItlmfaGrvjsTkFeXl7qNCOcu/lFRUVycnL6wjb71oP+9+T82pL6xUf97cv6wSf7z2v84KX7zF3++eyl07BJsGYaokXg8OTD4cpsu4C/0/qqxPnwfXfpGwD5z830qKTL5dE+RmQ4AAANjklEQVR4nO2dB5vbNhKG6QIPwC6GndRy1147cuKUs5OL7Tj9Eqd4U3yX5P//k5sBSLWVqGJipY3xPY8tQQQh8OVgMChcWTeMdMo6dAX+4TJ89crw1SvDV68MX70yfPXK8NUrw1evDF+9Mnz1yvDVK8NXrwxfvTJ89crw1SvDV68MX70yfPXK8NUrw1evDF+9Mnz1yvDVq6343jRapU+H4HuzKjPLaKUC/6s35Pt5dOhrOHJl8CZ8i0NX/xoo35+vMd5tFO3LNz90za+Jqv34fnXoel8bfbkX3+DQ1b426nHB6/l+fuhaXyPtw7c+dKWvkfgefE3wsL3CPfg6h670NVK5B99D1/layfDVK8NXrwxfvTJ89crw1SvDV68MX70yfPXK8NUrw1evdPK9/+DBg/c11v06SBvfP56Oz8bj8dnZo9cf6r2Eo5Ymvq/H41udxmfP3l7CWvi+/3BGVxIe/0vfFWTZ9hOmTrzNiU423MYZHXwfnN1a1tkXg9V4WXxSbp23EcksAZN0da5yYr9hnWbSwHcFXjThZ4NVeUke25qvKzigzcaxSykblvm6sbTvmDWD1W54vvfHK/AiYF0uYge+Vt74Flm8BHuZb6wM97j5PlqJFwHfH6zSC9qFb3fGGr6pAnvUfF+vNl/U02FqvNwpLfHdorPzmNzBsYHvfEH7LzkOzvfhOry3xruNNYpacnPrWjrFtKZ9AVHCwa4JT1YXVtRA47R8i7p2LT8B8Aq3KyCaLyDAAvI6cura5tWozpBvEGN+6TJIcV1xu8ZiiW/uAU8U/7TiwKv5yGMHDc33wVrzXd3FOb/98tvqkgpR0YvPYESvOSUrBozhvxxxiSQXDD9UfCsmUmuEx0AAVxuMQhUsRALqroCRCB0huA1iElg2D4XAM0SovjCagM2F8JBvMqIjXKTyPMDvmebaUUPzfbae762Hl7P/+s7FxcWr91aVlDJOhlhxzql5JiyyaoDcRcsFUVoB2JCUaaD4VoCNPRWAthg06sbgHYBMFQCWLMDHGxBaZWlDXpYu8oUqs7KKCxXuZmUOXlmWVgychY6V2hxvUClYgblC+s4j4Luud1vTw716B3Xx+8qiJLgMvIRh28wEcwPB1N6WGjzky6tpNgSPNuuDrTi1BTRUgMO8il5dYK7kO/O/XHVjAN2Omc7/AkhjjYA5VqOajxVCtR3RRQ3M1+0x31vjB8vZf714R2qlARdsRK278OUrq/AS29FBBiIIQFGyPCiRN71H+x2lCwXU8wXgyR3fNn5QXBPoPPC0f+PSoh3BskxAGZAiAHdbqHMamO/9VWOLKd9LIfDfiu/FSr4xukKrEnEmOJostu4Kuo3HDfiBch9IizfAPfm2EIDWOt2/lTL8uBaxK4DQ+pf4qptRsUt82/iMsSwGmwkS+ul99o0egu/dj+/du/cnvXtP8X21ujBsxw41+QTbNznJdXy53aguDEMAG/s/L5sWEDuMK0eBtrgrX0fxLVqN9pmVGJjvh718/5B57r14cXp6ev6cCP9CgC/+Xl3YiOWRwKadsyKlWGAE3WMfNivn+NpB3Hlm7NVyu3Mj6CDyUhUwCsg97ME3ZWwnnssamK/Tg1f5X+eDF3eUzv/C5N+/v/r91zWFxayqqdcOmFcQg4i1LhB9oTPjS250RN7R8WXPVk49ZSySWnaSwi4optvEN2aeepnxtUTrpTN/r0HGwHytpz18zyh++OT0Tqfzd/vr5tjY9OmqGs6pdSORhJIpR0Oe8ZXxL0ejLYRNueZ6IvQd0BYgg7CWrwoPVtmv/GiBbwFAQwunEnsNmofm+0VPAPEIj/95fmdOG0wCrVINDYAn7fXboxBj3cZZ5osewkdwfJTXwIpZAXyhAMUXP02SVXwdvJ9JuMgXfT1U4chWmHfW0HzfX++AxzQHPGe+d+682GDApVBBfSCE6tmChNH4beTIYEzxtVWeEROZW1FfD7OH82IhZOvG6FkWMJKjMMo2iS01PKMQZfo8VIzBAleBi0XxGRm9M6LvZMmayeINGppvzwBDDi8WzPf0sw216xYSZgsKgZ9H7XCrdQJuuwyR0Qezw8sFOPN5gzhwMLFYAMlJ02xWdHt2FuX+vs/0DM535ey6xEvTD3f/t8D3kz1rfX00OF/r3+s8MC1yOot8/3sVl3hQDc/XXT1D2Q6Ony/w/Uv/BR5Yw/NdvUDUjd3uzfdv5x9tUUPHzfYZ+B+JNPC9tDw/h9e6+2LOfLdwv1FlA+NesWv/Evh7d0mDSgdfy13yweNHs6WLd6cRxOnzu5sKKj2GIwQADmy023X5bWS2qnb9zcEZ9L5o4YtRxNPpBp7x+OHr+UPvvlAu4vyDjXhDhnCTohjhwAF2Gz75s1ndy0f6nv93PTHkH7fQxBedxBdPH47PxrcePVue9b372fMX56cffLyxiBzxtpNWpXdpMbJf6/kmnPfdqlgsHc6C/nmzIOhrD9r4kj68f3/1CPjuRxttl0bD9nTm23J3HD6t5RuAbbO+oW5tL55YTPpdE0z6HhjWyvfNlPDehtyvtXxDNipgF2cesn5/YffuvzgI3yePf3z87aZMKVvTjp2FeG0xNY3lpnydpejOY2XaTQ3J4yveLWiO70KOLnFsfH/+5vYJ6evH/fnC1f1QWnPa49D6xFiluvneCmONKqirvOMb0PFmzpJLZtN6RvtJWdm8CelsJ2y4XRGpvJCr8gm3E/ROfpjwJCwwf1l73JNbKbIipI0YNiXC0OZ1WKx10VfO98ntk9tKJz/1Zqx55yazoJVLuxFUvKZmC6epdJYCG3vFlm/E5HEx8wc1za51C6WhwIMMeGa5FGUDo4wNBnZOwijJKqsStCliUtDaHn2RkFsvvHzCgIGIrXY3xdre4ar5PunoEuD/9OVE99taRSXkDCGb+FYkbKgjPwF5MEKgo+WUx23e8g0oACnR1KYzvBnIxX65nG9lAkLXiWnTagFe7GQ5m5RyowVGLqXj+jDx46iCKvJTtxF14GQjECltDWBF5pZoz5Yf2VBE/tHY7+15nXzTk7Pi0Eb61OrReGwILZsrbxfSzLuDYw+1N0rOw0ObwgCs5YtFEFi3XcWwyC1Ln57IFYyIqf0SPk2iS18UBWojS6XmkEsyy87/dlsvCuSrOsgUaH74qPzvdyeLgHt6uRHvIgA/JGHajxlvm3rDwS2nKY8DLbspEGheiq8jVy2CEQ3/WgZJyxFoBj0Q0DnOGryyvQXENwTud13gtH8LojzKIrxBAbR3Hmgh76j43l7UyXfrs/rt2s4sDfEs6gqBBWjE7aUVnFKdv25a/xswyKOE9kR0sFLgRR6GecGl/0afKrwRlZjZ5G1DwkZ83QaTiUx2fNNGboMgn4BuR90Lfmx8vz1ZAtzjgalVz3cbDRdOPiWaI99iSrRQqdafdHxxgELd29zWR7RLpjaLqHtXVhz9epPJ+AE7LFqeS2RwkVNS9ouKL7psOy/Lwj5qvt8v8/2hJzPC8GZxqjTn2dwButYMU36XYm4+jXjtlm+GfO18vuvhUOdSBXQhcIxfo+LsDLsyjB2SNnhzy1pu1FR8sQOUJ5BnOV6+j3fhS6vqXjeZ5QtbBFbGuCcvLSUolJIHYxqKBKJN5Z3/JSctz3famzLbGWHJoXepHrcA4boqR4V3hvg6ucxXUByn+Natc6+Pmu+TZb5f9+XObM5ZXWZZ4DdgC7JV7KsaRFbigYgulicB2RSnyUgMMzDl5Gwan/mM2zHtWJUugHJM90AW2E+FE5swpkw4Qk2a1S1fT9QqU0XNqGnzW7Qb+bJ/gL6dwVfL11rm2xegYRNNaPqXkbvkQrmCBj0op1EBuUZnIeV6KgXT+MyqGQ0fGFfjiQxmppYKCNCR8NCXoZ4voPL9ikYMxLcUkPh+Te6CJtSSKsVYucn9SjSX+GJwWFVrN3JcMd+XS/HD9xvyRw2TwS+rOjdaC/mBas/OYqqilAg98r9CTmuF8vR2/JZPYMbBww8zFROQUfuMUbeH5zR0YgmUVJsmCsHQnOUnoo4mthVMmHIztIsCbzJj6x/Bu2K+Py8acO8ATimIMJ4q5+ZoMgyHI2d1Ks1DP7BofOy207Iunt6NroL5mVwcdOP/sTyhyygLak+kZPutQVliHicK85jKtZwg6AqU3xyX6/9S+hXztX5cAPzzG5W1rECFczF7g3nNoXXVfBdGcBvnKHdSIpRbrPleO6H16Mr5Wt//IAmfnLwc1nqtAqMFOR/D93pSQo+uni9Gad+9/OnljwPTtWgjJAYbwIEf0e9GHIKvNvkePak2OqbtKP8ovhgVxMfjeqX+YXyPToavXhm+emX46pXhq1eGr14Zvnpl+OrVHnz3exDs7VS2B9/9/lDK26n1PwG3nq936EpfI9V78DUOeHt9vg/f41kdOHYFPUa6/tCXh672tVHPr/T28DW/ALel1v86WT9f8xNwW2nv34+9ccPfXPpbr6KXYD/fG3BEa1xHqWh96LAN3xs3vjqOB3yPUVlZ3dyEbyNf1Kc3jVZpC3Rb8TXaX4avXhm+emX46pXhq1eGr14Zvnpl+OqV4atXhq9eGb56ZfjqleGrV4avXhm+emX46pXhq1eGr14Zvnpl+OqV4atXhq9eGb56Zfjq1f8BX1RHXs6NIb0AAAAASUVORK5CYII=">
            <a:extLst>
              <a:ext uri="{FF2B5EF4-FFF2-40B4-BE49-F238E27FC236}">
                <a16:creationId xmlns:a16="http://schemas.microsoft.com/office/drawing/2014/main" id="{36D7F6C1-1B96-AF4F-8715-91D10C90EF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091" b="88811" l="5413" r="9487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96" y="4460761"/>
            <a:ext cx="3539971" cy="1442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Image result for samsung sds">
            <a:extLst>
              <a:ext uri="{FF2B5EF4-FFF2-40B4-BE49-F238E27FC236}">
                <a16:creationId xmlns:a16="http://schemas.microsoft.com/office/drawing/2014/main" id="{9A481B0A-FD4D-8043-9D10-137167812E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060" b="35785"/>
          <a:stretch/>
        </p:blipFill>
        <p:spPr bwMode="auto">
          <a:xfrm>
            <a:off x="7175411" y="4488637"/>
            <a:ext cx="4656667" cy="686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Image result for denison consulting">
            <a:extLst>
              <a:ext uri="{FF2B5EF4-FFF2-40B4-BE49-F238E27FC236}">
                <a16:creationId xmlns:a16="http://schemas.microsoft.com/office/drawing/2014/main" id="{F6C98E3F-8275-B548-92A1-95F4394831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2220" y="2461706"/>
            <a:ext cx="3046291" cy="1007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Image result for bright wolf">
            <a:extLst>
              <a:ext uri="{FF2B5EF4-FFF2-40B4-BE49-F238E27FC236}">
                <a16:creationId xmlns:a16="http://schemas.microsoft.com/office/drawing/2014/main" id="{6687739E-4EFC-1A4C-BAE0-8A099C5DC3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9119" y="3518241"/>
            <a:ext cx="3623733" cy="999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Image result for mtconnect">
            <a:extLst>
              <a:ext uri="{FF2B5EF4-FFF2-40B4-BE49-F238E27FC236}">
                <a16:creationId xmlns:a16="http://schemas.microsoft.com/office/drawing/2014/main" id="{4D476AAF-B841-024D-92A6-F272CCD426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8814" y="5489616"/>
            <a:ext cx="3038185" cy="954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2" name="Picture 20" descr="Image result for OPC-UA">
            <a:extLst>
              <a:ext uri="{FF2B5EF4-FFF2-40B4-BE49-F238E27FC236}">
                <a16:creationId xmlns:a16="http://schemas.microsoft.com/office/drawing/2014/main" id="{3F72A55F-2029-7945-AD51-2A1773CF83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3785" y="5649632"/>
            <a:ext cx="3492952" cy="641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5AA95E0C-8197-4DE1-B40A-F3EE9E3FA0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2156" y="2259683"/>
            <a:ext cx="3649922" cy="1044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546857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411C8-C2EC-A940-9A06-2CA02DB78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trike="sngStrike" dirty="0"/>
              <a:t>Zigbee</a:t>
            </a:r>
            <a:r>
              <a:rPr lang="en-US" dirty="0"/>
              <a:t> Connectivity Standards Alliance 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9F07B9-1666-4443-95A1-17B433D999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2021 rebrand (why?)</a:t>
            </a:r>
          </a:p>
          <a:p>
            <a:pPr lvl="1"/>
            <a:r>
              <a:rPr lang="en-US" dirty="0"/>
              <a:t>Zigbee fading in relevance, utility</a:t>
            </a:r>
          </a:p>
          <a:p>
            <a:pPr lvl="1"/>
            <a:r>
              <a:rPr lang="en-US" dirty="0"/>
              <a:t>Zigbee group created/creating new standard: Matter</a:t>
            </a:r>
          </a:p>
          <a:p>
            <a:pPr lvl="2"/>
            <a:r>
              <a:rPr lang="en-US" dirty="0"/>
              <a:t>Announced Dec 2019; “first products expected early 2022”</a:t>
            </a:r>
          </a:p>
          <a:p>
            <a:pPr lvl="2"/>
            <a:r>
              <a:rPr lang="en-US" dirty="0"/>
              <a:t>Previously known as “Project CHIP”</a:t>
            </a:r>
          </a:p>
          <a:p>
            <a:pPr lvl="2"/>
            <a:endParaRPr lang="en-US" dirty="0"/>
          </a:p>
          <a:p>
            <a:r>
              <a:rPr lang="en-US" dirty="0"/>
              <a:t>Setting up as a Thread competitor,</a:t>
            </a:r>
            <a:br>
              <a:rPr lang="en-US" dirty="0"/>
            </a:br>
            <a:r>
              <a:rPr lang="en-US" dirty="0"/>
              <a:t>focused on nailing Smart Home</a:t>
            </a:r>
          </a:p>
          <a:p>
            <a:pPr lvl="1"/>
            <a:r>
              <a:rPr lang="en-US" dirty="0"/>
              <a:t>Details still a bit murky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D14E11-8E0D-C04A-8CA1-CE686525CA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434A358D-2637-E146-A3BD-05BD470B507B}" type="slidenum">
              <a:rPr lang="en-US" smtClean="0"/>
              <a:pPr algn="r"/>
              <a:t>38</a:t>
            </a:fld>
            <a:endParaRPr lang="en-US" dirty="0"/>
          </a:p>
        </p:txBody>
      </p:sp>
      <p:pic>
        <p:nvPicPr>
          <p:cNvPr id="2050" name="Picture 2" descr="Matter Architecture Overview">
            <a:extLst>
              <a:ext uri="{FF2B5EF4-FFF2-40B4-BE49-F238E27FC236}">
                <a16:creationId xmlns:a16="http://schemas.microsoft.com/office/drawing/2014/main" id="{24F725F0-873A-416E-A47C-676D2F365F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000" y="2440528"/>
            <a:ext cx="6436894" cy="4280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80E7CBE-5FA8-4595-B6D7-1970DEF0D231}"/>
              </a:ext>
            </a:extLst>
          </p:cNvPr>
          <p:cNvSpPr txBox="1"/>
          <p:nvPr/>
        </p:nvSpPr>
        <p:spPr>
          <a:xfrm>
            <a:off x="10400298" y="3530084"/>
            <a:ext cx="1231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Matter</a:t>
            </a:r>
          </a:p>
        </p:txBody>
      </p:sp>
      <p:sp>
        <p:nvSpPr>
          <p:cNvPr id="6" name="Right Brace 5">
            <a:extLst>
              <a:ext uri="{FF2B5EF4-FFF2-40B4-BE49-F238E27FC236}">
                <a16:creationId xmlns:a16="http://schemas.microsoft.com/office/drawing/2014/main" id="{BE73EBD1-11B3-474F-90F7-AB96BDBF0C73}"/>
              </a:ext>
            </a:extLst>
          </p:cNvPr>
          <p:cNvSpPr/>
          <p:nvPr/>
        </p:nvSpPr>
        <p:spPr>
          <a:xfrm>
            <a:off x="10007600" y="2997200"/>
            <a:ext cx="444500" cy="1524000"/>
          </a:xfrm>
          <a:prstGeom prst="rightBrace">
            <a:avLst>
              <a:gd name="adj1" fmla="val 22500"/>
              <a:gd name="adj2" fmla="val 4833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67239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BC9B17-293F-C046-8836-4F1F1E65C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Interoperability, the lack thereof, and CSA’s proposed solution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0D2B87-B4FB-9341-B0EF-CAAA3A6CF4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Zigbee’s device provisioning set themselves up for this problem, but also meant they were early to ideas of how to fix it</a:t>
            </a:r>
          </a:p>
          <a:p>
            <a:pPr lvl="1"/>
            <a:endParaRPr lang="en-US" dirty="0"/>
          </a:p>
          <a:p>
            <a:r>
              <a:rPr lang="en-US" dirty="0"/>
              <a:t>The specification for how to interact with devices is far above anything network-specific</a:t>
            </a:r>
          </a:p>
          <a:p>
            <a:pPr lvl="1"/>
            <a:endParaRPr lang="en-US" dirty="0"/>
          </a:p>
          <a:p>
            <a:r>
              <a:rPr lang="en-US" dirty="0" err="1"/>
              <a:t>dotdot</a:t>
            </a:r>
            <a:r>
              <a:rPr lang="en-US" dirty="0"/>
              <a:t> is a recent effort to spread ZigBee Clusters more widely</a:t>
            </a:r>
          </a:p>
          <a:p>
            <a:pPr lvl="1"/>
            <a:r>
              <a:rPr lang="en-US" dirty="0"/>
              <a:t>Runs same application-layer on top of various lower layers</a:t>
            </a:r>
          </a:p>
          <a:p>
            <a:pPr lvl="1"/>
            <a:r>
              <a:rPr lang="en-US" dirty="0"/>
              <a:t>ZigBee, BLE, Thread, </a:t>
            </a:r>
            <a:r>
              <a:rPr lang="en-US" dirty="0" err="1"/>
              <a:t>WiFi</a:t>
            </a:r>
            <a:r>
              <a:rPr lang="en-US" dirty="0"/>
              <a:t>, Ethernet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F9DD06-3E26-694A-BF3A-78CFCCA1C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434A358D-2637-E146-A3BD-05BD470B507B}" type="slidenum">
              <a:rPr lang="en-US" smtClean="0"/>
              <a:pPr algn="r"/>
              <a:t>39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17C3FC-2C6C-034D-A59E-D6A3D46BBA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0323" y="4825233"/>
            <a:ext cx="4445621" cy="1779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9966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/>
              <a:t>ZigBee overview</a:t>
            </a:r>
          </a:p>
          <a:p>
            <a:endParaRPr lang="en-US" dirty="0"/>
          </a:p>
          <a:p>
            <a:r>
              <a:rPr lang="en-US" dirty="0"/>
              <a:t>ZigBee PHY and MAC</a:t>
            </a:r>
          </a:p>
          <a:p>
            <a:endParaRPr lang="en-US" dirty="0"/>
          </a:p>
          <a:p>
            <a:r>
              <a:rPr lang="en-US" dirty="0"/>
              <a:t>ZigBee application layer</a:t>
            </a:r>
          </a:p>
          <a:p>
            <a:endParaRPr lang="en-US" dirty="0"/>
          </a:p>
          <a:p>
            <a:r>
              <a:rPr lang="en-US" dirty="0"/>
              <a:t>Interoperability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277649796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1C35DA5-E570-4B48-B623-93CCB39BE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dotdot</a:t>
            </a:r>
            <a:r>
              <a:rPr lang="en-US" dirty="0"/>
              <a:t> provides ZigBee-style control over various networks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0110D5-781B-4902-9F6D-263F7CB1B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40</a:t>
            </a:fld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FA4ED14-3938-475A-8BE5-9E868E67BA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991" y="979714"/>
            <a:ext cx="9908005" cy="5574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353396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7DAF5-AC0B-47E3-BAED-82F2E7D146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</a:t>
            </a:r>
            <a:r>
              <a:rPr lang="en-US" dirty="0" err="1"/>
              <a:t>dotdot</a:t>
            </a:r>
            <a:r>
              <a:rPr lang="en-US" dirty="0"/>
              <a:t> over Thread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F98748-2314-4D21-8890-47CD3D250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41</a:t>
            </a:fld>
            <a:endParaRPr lang="en-US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DFA07F35-FA07-4921-98EF-3AE27F5240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94" y="914400"/>
            <a:ext cx="11252200" cy="5574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583807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EA665-7320-4594-AD1F-F1E24B0362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ZCL to </a:t>
            </a:r>
            <a:r>
              <a:rPr lang="en-US" dirty="0" err="1"/>
              <a:t>CoAP</a:t>
            </a:r>
            <a:r>
              <a:rPr lang="en-US" dirty="0"/>
              <a:t> mappings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0033FD-7F95-4725-A8C7-2C910CDFD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42</a:t>
            </a:fld>
            <a:endParaRPr lang="en-US"/>
          </a:p>
        </p:txBody>
      </p:sp>
      <p:pic>
        <p:nvPicPr>
          <p:cNvPr id="5122" name="Picture 2" descr="Dotdot resource table. Source: Desbenoit and Vulcano 2017, slide 20.">
            <a:extLst>
              <a:ext uri="{FF2B5EF4-FFF2-40B4-BE49-F238E27FC236}">
                <a16:creationId xmlns:a16="http://schemas.microsoft.com/office/drawing/2014/main" id="{B7BF6B8A-3E25-40C6-AB3C-DC0582C7C1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094" y="1582111"/>
            <a:ext cx="8813800" cy="4150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973479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D7402-8ECE-4B3B-8895-52892E28DB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ZCL the right standard for device interactions?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4313E1-1B29-4EEB-B91A-E740C32EE4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Seems better than making something new from scratch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7DDFC3-6CDB-489E-B2B3-3B2EEE066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43</a:t>
            </a:fld>
            <a:endParaRPr lang="en-US"/>
          </a:p>
        </p:txBody>
      </p:sp>
      <p:pic>
        <p:nvPicPr>
          <p:cNvPr id="6146" name="Picture 2" descr="Standards">
            <a:extLst>
              <a:ext uri="{FF2B5EF4-FFF2-40B4-BE49-F238E27FC236}">
                <a16:creationId xmlns:a16="http://schemas.microsoft.com/office/drawing/2014/main" id="{DA8472F0-0F8A-4210-AAAC-53873A4145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5648" y="2347913"/>
            <a:ext cx="6756691" cy="3824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A859A1D-C139-4726-819B-1A50252ADB1A}"/>
              </a:ext>
            </a:extLst>
          </p:cNvPr>
          <p:cNvSpPr txBox="1"/>
          <p:nvPr/>
        </p:nvSpPr>
        <p:spPr>
          <a:xfrm>
            <a:off x="2715648" y="6172200"/>
            <a:ext cx="288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https://xkcd.com/927/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01521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ZigBee overview</a:t>
            </a:r>
          </a:p>
          <a:p>
            <a:endParaRPr lang="en-US" dirty="0"/>
          </a:p>
          <a:p>
            <a:r>
              <a:rPr lang="en-US" dirty="0"/>
              <a:t>ZigBee PHY and MAC</a:t>
            </a:r>
          </a:p>
          <a:p>
            <a:endParaRPr lang="en-US" dirty="0"/>
          </a:p>
          <a:p>
            <a:r>
              <a:rPr lang="en-US" dirty="0"/>
              <a:t>ZigBee application layer</a:t>
            </a:r>
          </a:p>
          <a:p>
            <a:endParaRPr lang="en-US" dirty="0"/>
          </a:p>
          <a:p>
            <a:r>
              <a:rPr lang="en-US" dirty="0"/>
              <a:t>Interoperability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34233817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597B9-F7BD-4318-8A7B-FFDCBF474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ZigBee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893BB4-8809-44FF-94D8-1FF4FDA0EF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Enable automatic communication between devices</a:t>
            </a:r>
          </a:p>
          <a:p>
            <a:pPr lvl="1"/>
            <a:r>
              <a:rPr lang="en-US" dirty="0"/>
              <a:t>Low complexity</a:t>
            </a:r>
          </a:p>
          <a:p>
            <a:pPr lvl="1"/>
            <a:r>
              <a:rPr lang="en-US" dirty="0"/>
              <a:t>Low power</a:t>
            </a:r>
          </a:p>
          <a:p>
            <a:pPr lvl="1"/>
            <a:r>
              <a:rPr lang="en-US" dirty="0"/>
              <a:t>Focus on home automation and industrial control/monitoring</a:t>
            </a:r>
          </a:p>
          <a:p>
            <a:pPr lvl="1"/>
            <a:endParaRPr lang="en-US" dirty="0"/>
          </a:p>
          <a:p>
            <a:r>
              <a:rPr lang="en-US" dirty="0"/>
              <a:t>From our perspective</a:t>
            </a:r>
          </a:p>
          <a:p>
            <a:pPr lvl="1"/>
            <a:r>
              <a:rPr lang="en-US" dirty="0"/>
              <a:t>802.15.4 PHY and MAC</a:t>
            </a:r>
          </a:p>
          <a:p>
            <a:pPr lvl="1"/>
            <a:r>
              <a:rPr lang="en-US" dirty="0"/>
              <a:t>Plus well-defined Server/Client interactions</a:t>
            </a:r>
          </a:p>
          <a:p>
            <a:pPr lvl="2"/>
            <a:r>
              <a:rPr lang="en-US" dirty="0"/>
              <a:t>Similar to BLE (actually, BLE is similar to ZigBee)</a:t>
            </a:r>
          </a:p>
          <a:p>
            <a:pPr lvl="1"/>
            <a:r>
              <a:rPr lang="en-US" dirty="0"/>
              <a:t>Designed for higher-power devices than Thread or BLE</a:t>
            </a:r>
          </a:p>
          <a:p>
            <a:pPr lvl="2"/>
            <a:r>
              <a:rPr lang="en-US" dirty="0"/>
              <a:t>Although still relatively low power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C6E63C-ED9C-4661-BDCC-7465CB1BE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9135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256CD-3225-4D30-86D7-B0DCB6F11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ZigBee history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662E97-4731-4E9F-BF89-A73BCE93CF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Intertwined with the creation of 802.15.4</a:t>
            </a:r>
          </a:p>
          <a:p>
            <a:pPr lvl="1"/>
            <a:r>
              <a:rPr lang="en-US" dirty="0"/>
              <a:t>Both are founded around the same time</a:t>
            </a:r>
          </a:p>
          <a:p>
            <a:pPr lvl="1"/>
            <a:r>
              <a:rPr lang="en-US" dirty="0"/>
              <a:t>ZigBee Alliance involved in the original 802.15.4 specification</a:t>
            </a:r>
          </a:p>
          <a:p>
            <a:pPr lvl="2"/>
            <a:r>
              <a:rPr lang="en-US" dirty="0"/>
              <a:t>Recently renamed: Connectivity Standards Alliance (CSA)</a:t>
            </a:r>
          </a:p>
          <a:p>
            <a:pPr lvl="1"/>
            <a:r>
              <a:rPr lang="en-US" dirty="0"/>
              <a:t>Original plan: 802.11/</a:t>
            </a:r>
            <a:r>
              <a:rPr lang="en-US" dirty="0" err="1"/>
              <a:t>WiFi</a:t>
            </a:r>
            <a:r>
              <a:rPr lang="en-US" dirty="0"/>
              <a:t> &lt;-&gt; 802.15.4/ZigBee</a:t>
            </a:r>
          </a:p>
          <a:p>
            <a:pPr lvl="1"/>
            <a:endParaRPr lang="en-US" dirty="0"/>
          </a:p>
          <a:p>
            <a:r>
              <a:rPr lang="en-US" dirty="0"/>
              <a:t>Original specification 2004 (following 802.15.4 in 2003)</a:t>
            </a:r>
          </a:p>
          <a:p>
            <a:pPr lvl="1"/>
            <a:r>
              <a:rPr lang="en-US" dirty="0"/>
              <a:t>Updated 2006, 2007, 2015, (2017?)</a:t>
            </a:r>
          </a:p>
          <a:p>
            <a:pPr lvl="1"/>
            <a:r>
              <a:rPr lang="en-US" dirty="0"/>
              <a:t>2015 version is also known as ZigBee Pro</a:t>
            </a:r>
          </a:p>
          <a:p>
            <a:pPr lvl="1"/>
            <a:r>
              <a:rPr lang="en-US" dirty="0"/>
              <a:t>We’ll focus on 2015, but look at previous stuff too</a:t>
            </a:r>
          </a:p>
          <a:p>
            <a:pPr lvl="2"/>
            <a:r>
              <a:rPr lang="en-US" dirty="0"/>
              <a:t>Application layer stuff hasn’t changed considerably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335FCD-C219-4F59-8F83-3FFE45DCB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8587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7DA0B-5B2F-4DA3-A549-66A40B0F3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ZigBee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13C172-018C-4EED-A816-05D9B59D07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hlinkClick r:id="rId2"/>
              </a:rPr>
              <a:t>ZigBee Specification</a:t>
            </a:r>
            <a:r>
              <a:rPr lang="en-US" dirty="0"/>
              <a:t> (2015)</a:t>
            </a:r>
          </a:p>
          <a:p>
            <a:r>
              <a:rPr lang="en-US" dirty="0">
                <a:hlinkClick r:id="rId3"/>
              </a:rPr>
              <a:t>ZigBee Cluster Library Specification</a:t>
            </a:r>
            <a:r>
              <a:rPr lang="en-US" dirty="0"/>
              <a:t> (2016)</a:t>
            </a:r>
          </a:p>
          <a:p>
            <a:endParaRPr lang="en-US" dirty="0"/>
          </a:p>
          <a:p>
            <a:r>
              <a:rPr lang="en-US" dirty="0"/>
              <a:t>Useful resources</a:t>
            </a:r>
          </a:p>
          <a:p>
            <a:pPr lvl="1"/>
            <a:r>
              <a:rPr lang="en-US" dirty="0"/>
              <a:t>ZigBee overview: </a:t>
            </a:r>
            <a:r>
              <a:rPr lang="en-US" sz="2000" dirty="0">
                <a:hlinkClick r:id="rId4"/>
              </a:rPr>
              <a:t>https://www.cse.wustl.edu/~jain/cse574-14/ftp/j_13zgb.pdf</a:t>
            </a:r>
            <a:endParaRPr lang="en-US" sz="2000" dirty="0"/>
          </a:p>
          <a:p>
            <a:pPr lvl="1"/>
            <a:r>
              <a:rPr lang="en-US" dirty="0"/>
              <a:t>NXP library guides (include overview on ZigBee)</a:t>
            </a:r>
          </a:p>
          <a:p>
            <a:pPr lvl="2"/>
            <a:r>
              <a:rPr lang="en-US" sz="2000" dirty="0"/>
              <a:t>ZigBee Protocol: </a:t>
            </a:r>
            <a:r>
              <a:rPr lang="en-US" sz="2000" dirty="0">
                <a:hlinkClick r:id="rId5"/>
              </a:rPr>
              <a:t>https://www.nxp.com/docs/en/user-guide/JN-UG-3113.pdf</a:t>
            </a:r>
            <a:endParaRPr lang="en-US" sz="2000" dirty="0"/>
          </a:p>
          <a:p>
            <a:pPr lvl="2"/>
            <a:r>
              <a:rPr lang="en-US" sz="2000" dirty="0"/>
              <a:t>ZigBee Cluster Library: </a:t>
            </a:r>
            <a:r>
              <a:rPr lang="en-US" sz="2000" dirty="0">
                <a:hlinkClick r:id="rId6"/>
              </a:rPr>
              <a:t>https://www.nxp.com/docs/en/user-guide/JN-UG-3115.pdf</a:t>
            </a:r>
            <a:endParaRPr lang="en-US" sz="2000" dirty="0"/>
          </a:p>
          <a:p>
            <a:pPr lvl="2"/>
            <a:r>
              <a:rPr lang="en-US" sz="2000" dirty="0"/>
              <a:t>ZigBee Home Automation: </a:t>
            </a:r>
            <a:r>
              <a:rPr lang="en-US" sz="2000" dirty="0">
                <a:hlinkClick r:id="rId7"/>
              </a:rPr>
              <a:t>https://www.nxp.com/docs/en/user-guide/JN-UG-3076.pdf</a:t>
            </a:r>
            <a:endParaRPr lang="en-US" sz="2000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E3C39C-1D23-4154-9FA3-504F42DDC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023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ZigBee overview</a:t>
            </a:r>
          </a:p>
          <a:p>
            <a:endParaRPr lang="en-US" dirty="0"/>
          </a:p>
          <a:p>
            <a:r>
              <a:rPr lang="en-US" b="1" dirty="0"/>
              <a:t>ZigBee PHY and MAC</a:t>
            </a:r>
          </a:p>
          <a:p>
            <a:endParaRPr lang="en-US" dirty="0"/>
          </a:p>
          <a:p>
            <a:r>
              <a:rPr lang="en-US" dirty="0"/>
              <a:t>ZigBee application layer</a:t>
            </a:r>
          </a:p>
          <a:p>
            <a:endParaRPr lang="en-US" dirty="0"/>
          </a:p>
          <a:p>
            <a:r>
              <a:rPr lang="en-US" dirty="0"/>
              <a:t>Interoperability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42538380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1532F6E-4F5A-4571-9F88-06A2608B72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464" y="101142"/>
            <a:ext cx="10208088" cy="6447731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70D658F0-6484-4A59-A132-DE7C54B62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6" y="228600"/>
            <a:ext cx="4290976" cy="685800"/>
          </a:xfrm>
        </p:spPr>
        <p:txBody>
          <a:bodyPr/>
          <a:lstStyle/>
          <a:p>
            <a:r>
              <a:rPr lang="en-US" dirty="0"/>
              <a:t>ZigBee stack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928136"/>
      </p:ext>
    </p:extLst>
  </p:cSld>
  <p:clrMapOvr>
    <a:masterClrMapping/>
  </p:clrMapOvr>
</p:sld>
</file>

<file path=ppt/theme/theme1.xml><?xml version="1.0" encoding="utf-8"?>
<a:theme xmlns:a="http://schemas.openxmlformats.org/drawingml/2006/main" name="Class Slides">
  <a:themeElements>
    <a:clrScheme name="Custom Colors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4472C4"/>
      </a:accent1>
      <a:accent2>
        <a:srgbClr val="ED7D31"/>
      </a:accent2>
      <a:accent3>
        <a:srgbClr val="FFC000"/>
      </a:accent3>
      <a:accent4>
        <a:srgbClr val="70AD47"/>
      </a:accent4>
      <a:accent5>
        <a:srgbClr val="954F72"/>
      </a:accent5>
      <a:accent6>
        <a:srgbClr val="A5A5A5"/>
      </a:accent6>
      <a:hlink>
        <a:srgbClr val="0563C1"/>
      </a:hlink>
      <a:folHlink>
        <a:srgbClr val="0563C1"/>
      </a:folHlink>
    </a:clrScheme>
    <a:fontScheme name="Custom 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61FF9501-8777-470B-A8C6-E79AF52D4E7C}" vid="{317817C1-429F-4BA5-B259-C4AAC6A82E9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cs397_template</Template>
  <TotalTime>891</TotalTime>
  <Words>1691</Words>
  <Application>Microsoft Office PowerPoint</Application>
  <PresentationFormat>Widescreen</PresentationFormat>
  <Paragraphs>395</Paragraphs>
  <Slides>44</Slides>
  <Notes>3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0" baseType="lpstr">
      <vt:lpstr>Arial</vt:lpstr>
      <vt:lpstr>Calibri</vt:lpstr>
      <vt:lpstr>Helvetica Neue</vt:lpstr>
      <vt:lpstr>Seravek</vt:lpstr>
      <vt:lpstr>Tahoma</vt:lpstr>
      <vt:lpstr>Class Slides</vt:lpstr>
      <vt:lpstr>Lecture 08 ZigBee</vt:lpstr>
      <vt:lpstr>Updates</vt:lpstr>
      <vt:lpstr>Today’s Goals</vt:lpstr>
      <vt:lpstr>Outline</vt:lpstr>
      <vt:lpstr>ZigBee goals</vt:lpstr>
      <vt:lpstr>ZigBee history</vt:lpstr>
      <vt:lpstr>ZigBee resources</vt:lpstr>
      <vt:lpstr>Outline</vt:lpstr>
      <vt:lpstr>ZigBee stack</vt:lpstr>
      <vt:lpstr>Use of 802.15.4</vt:lpstr>
      <vt:lpstr>ZigBee devices (same roles as 802.15.4 defines)</vt:lpstr>
      <vt:lpstr>Older ZigBee - tree networks</vt:lpstr>
      <vt:lpstr>ZigBee tree network complications</vt:lpstr>
      <vt:lpstr>Modern ZigBee – mesh networks</vt:lpstr>
      <vt:lpstr>ZigBee End Device polling</vt:lpstr>
      <vt:lpstr>Example ZigBee network</vt:lpstr>
      <vt:lpstr>Break</vt:lpstr>
      <vt:lpstr>Outline</vt:lpstr>
      <vt:lpstr>ZigBee application-layer terms</vt:lpstr>
      <vt:lpstr>Analogies between BLE and ZigBee</vt:lpstr>
      <vt:lpstr>ZigBee profiles</vt:lpstr>
      <vt:lpstr>ZigBee Device Types</vt:lpstr>
      <vt:lpstr>Example ZigBee profile: Home Automation Device Types</vt:lpstr>
      <vt:lpstr>ZigBee Clusters</vt:lpstr>
      <vt:lpstr>Example Device Types: door lock and door lock controller</vt:lpstr>
      <vt:lpstr>Example Cluster: door lock attributes</vt:lpstr>
      <vt:lpstr>Example Cluster: door lock commands (client side)</vt:lpstr>
      <vt:lpstr>Example ZigBee profile: Smart Energy</vt:lpstr>
      <vt:lpstr>Example: demand response cluster</vt:lpstr>
      <vt:lpstr>Endpoints</vt:lpstr>
      <vt:lpstr>Example Endpoints for a device</vt:lpstr>
      <vt:lpstr>ZigBee application layer packets</vt:lpstr>
      <vt:lpstr>Break + Comparison</vt:lpstr>
      <vt:lpstr>Outline</vt:lpstr>
      <vt:lpstr>“When I leave, turn down the AC”</vt:lpstr>
      <vt:lpstr>“When I leave, turn down the AC”</vt:lpstr>
      <vt:lpstr>What does it look like without three different clouds?</vt:lpstr>
      <vt:lpstr>Zigbee Connectivity Standards Alliance today</vt:lpstr>
      <vt:lpstr>Interoperability, the lack thereof, and CSA’s proposed solution</vt:lpstr>
      <vt:lpstr>dotdot provides ZigBee-style control over various networks</vt:lpstr>
      <vt:lpstr>Example dotdot over Thread</vt:lpstr>
      <vt:lpstr>ZCL to CoAP mappings</vt:lpstr>
      <vt:lpstr>Is ZCL the right standard for device interactions?</vt:lpstr>
      <vt:lpstr>Outline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09 Zigbee</dc:title>
  <dc:creator>Branden Ghena</dc:creator>
  <cp:lastModifiedBy>Branden Ghena</cp:lastModifiedBy>
  <cp:revision>50</cp:revision>
  <dcterms:created xsi:type="dcterms:W3CDTF">2021-02-07T21:05:09Z</dcterms:created>
  <dcterms:modified xsi:type="dcterms:W3CDTF">2022-05-02T21:14:47Z</dcterms:modified>
</cp:coreProperties>
</file>