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4"/>
  </p:notesMasterIdLst>
  <p:sldIdLst>
    <p:sldId id="256" r:id="rId2"/>
    <p:sldId id="2148" r:id="rId3"/>
    <p:sldId id="264" r:id="rId4"/>
    <p:sldId id="2135" r:id="rId5"/>
    <p:sldId id="538" r:id="rId6"/>
    <p:sldId id="462" r:id="rId7"/>
    <p:sldId id="480" r:id="rId8"/>
    <p:sldId id="2099" r:id="rId9"/>
    <p:sldId id="481" r:id="rId10"/>
    <p:sldId id="425" r:id="rId11"/>
    <p:sldId id="517" r:id="rId12"/>
    <p:sldId id="534" r:id="rId13"/>
    <p:sldId id="2113" r:id="rId14"/>
    <p:sldId id="479" r:id="rId15"/>
    <p:sldId id="484" r:id="rId16"/>
    <p:sldId id="2114" r:id="rId17"/>
    <p:sldId id="2115" r:id="rId18"/>
    <p:sldId id="2116" r:id="rId19"/>
    <p:sldId id="2117" r:id="rId20"/>
    <p:sldId id="495" r:id="rId21"/>
    <p:sldId id="269" r:id="rId22"/>
    <p:sldId id="272" r:id="rId23"/>
    <p:sldId id="282" r:id="rId24"/>
    <p:sldId id="2124" r:id="rId25"/>
    <p:sldId id="2123" r:id="rId26"/>
    <p:sldId id="2122" r:id="rId27"/>
    <p:sldId id="2106" r:id="rId28"/>
    <p:sldId id="2119" r:id="rId29"/>
    <p:sldId id="2120" r:id="rId30"/>
    <p:sldId id="2104" r:id="rId31"/>
    <p:sldId id="2136" r:id="rId32"/>
    <p:sldId id="507" r:id="rId33"/>
    <p:sldId id="488" r:id="rId34"/>
    <p:sldId id="489" r:id="rId35"/>
    <p:sldId id="490" r:id="rId36"/>
    <p:sldId id="491" r:id="rId37"/>
    <p:sldId id="499" r:id="rId38"/>
    <p:sldId id="2125" r:id="rId39"/>
    <p:sldId id="2133" r:id="rId40"/>
    <p:sldId id="502" r:id="rId41"/>
    <p:sldId id="2102" r:id="rId42"/>
    <p:sldId id="504" r:id="rId43"/>
    <p:sldId id="500" r:id="rId44"/>
    <p:sldId id="2134" r:id="rId45"/>
    <p:sldId id="2126" r:id="rId46"/>
    <p:sldId id="492" r:id="rId47"/>
    <p:sldId id="498" r:id="rId48"/>
    <p:sldId id="493" r:id="rId49"/>
    <p:sldId id="505" r:id="rId50"/>
    <p:sldId id="510" r:id="rId51"/>
    <p:sldId id="506" r:id="rId52"/>
    <p:sldId id="2127" r:id="rId53"/>
    <p:sldId id="2130" r:id="rId54"/>
    <p:sldId id="2128" r:id="rId55"/>
    <p:sldId id="2129" r:id="rId56"/>
    <p:sldId id="2131" r:id="rId57"/>
    <p:sldId id="2263" r:id="rId58"/>
    <p:sldId id="2264" r:id="rId59"/>
    <p:sldId id="2137" r:id="rId60"/>
    <p:sldId id="511" r:id="rId61"/>
    <p:sldId id="512" r:id="rId62"/>
    <p:sldId id="514" r:id="rId63"/>
    <p:sldId id="516" r:id="rId64"/>
    <p:sldId id="515" r:id="rId65"/>
    <p:sldId id="519" r:id="rId66"/>
    <p:sldId id="518" r:id="rId67"/>
    <p:sldId id="520" r:id="rId68"/>
    <p:sldId id="532" r:id="rId69"/>
    <p:sldId id="527" r:id="rId70"/>
    <p:sldId id="533" r:id="rId71"/>
    <p:sldId id="531" r:id="rId72"/>
    <p:sldId id="2139" r:id="rId73"/>
    <p:sldId id="528" r:id="rId74"/>
    <p:sldId id="523" r:id="rId75"/>
    <p:sldId id="529" r:id="rId76"/>
    <p:sldId id="530" r:id="rId77"/>
    <p:sldId id="2140" r:id="rId78"/>
    <p:sldId id="521" r:id="rId79"/>
    <p:sldId id="525" r:id="rId80"/>
    <p:sldId id="524" r:id="rId81"/>
    <p:sldId id="526" r:id="rId82"/>
    <p:sldId id="213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48"/>
            <p14:sldId id="264"/>
          </p14:sldIdLst>
        </p14:section>
        <p14:section name="OSI Layers" id="{AE97A6E8-2A4B-4916-96BB-041869849E29}">
          <p14:sldIdLst>
            <p14:sldId id="2135"/>
            <p14:sldId id="538"/>
            <p14:sldId id="462"/>
            <p14:sldId id="480"/>
            <p14:sldId id="2099"/>
            <p14:sldId id="481"/>
            <p14:sldId id="425"/>
            <p14:sldId id="517"/>
          </p14:sldIdLst>
        </p14:section>
        <p14:section name="Upper Layers" id="{468E903D-590C-477B-B9A3-476F744CB4F2}">
          <p14:sldIdLst>
            <p14:sldId id="534"/>
            <p14:sldId id="2113"/>
            <p14:sldId id="479"/>
            <p14:sldId id="484"/>
            <p14:sldId id="2114"/>
            <p14:sldId id="2115"/>
            <p14:sldId id="2116"/>
            <p14:sldId id="2117"/>
            <p14:sldId id="495"/>
            <p14:sldId id="269"/>
            <p14:sldId id="272"/>
            <p14:sldId id="282"/>
            <p14:sldId id="2124"/>
            <p14:sldId id="2123"/>
            <p14:sldId id="2122"/>
            <p14:sldId id="2106"/>
            <p14:sldId id="2119"/>
            <p14:sldId id="2120"/>
            <p14:sldId id="2104"/>
          </p14:sldIdLst>
        </p14:section>
        <p14:section name="Physical Layer" id="{B55B8E8C-5EAB-4A1E-A4E9-AE5E896E46FA}">
          <p14:sldIdLst>
            <p14:sldId id="2136"/>
            <p14:sldId id="507"/>
            <p14:sldId id="488"/>
            <p14:sldId id="489"/>
            <p14:sldId id="490"/>
            <p14:sldId id="491"/>
            <p14:sldId id="499"/>
            <p14:sldId id="2125"/>
            <p14:sldId id="2133"/>
            <p14:sldId id="502"/>
            <p14:sldId id="2102"/>
            <p14:sldId id="504"/>
            <p14:sldId id="500"/>
            <p14:sldId id="2134"/>
            <p14:sldId id="2126"/>
            <p14:sldId id="492"/>
            <p14:sldId id="498"/>
            <p14:sldId id="493"/>
            <p14:sldId id="505"/>
            <p14:sldId id="510"/>
            <p14:sldId id="506"/>
            <p14:sldId id="2127"/>
            <p14:sldId id="2130"/>
            <p14:sldId id="2128"/>
            <p14:sldId id="2129"/>
            <p14:sldId id="2131"/>
            <p14:sldId id="2263"/>
            <p14:sldId id="2264"/>
          </p14:sldIdLst>
        </p14:section>
        <p14:section name="Data Link Layer" id="{06976243-948A-4E54-B88A-BB1F5F3D2C4D}">
          <p14:sldIdLst>
            <p14:sldId id="2137"/>
            <p14:sldId id="511"/>
            <p14:sldId id="512"/>
            <p14:sldId id="514"/>
            <p14:sldId id="516"/>
            <p14:sldId id="515"/>
            <p14:sldId id="519"/>
            <p14:sldId id="518"/>
            <p14:sldId id="520"/>
            <p14:sldId id="532"/>
            <p14:sldId id="527"/>
            <p14:sldId id="533"/>
            <p14:sldId id="531"/>
            <p14:sldId id="2139"/>
            <p14:sldId id="528"/>
            <p14:sldId id="523"/>
            <p14:sldId id="529"/>
            <p14:sldId id="530"/>
            <p14:sldId id="2140"/>
            <p14:sldId id="521"/>
            <p14:sldId id="525"/>
            <p14:sldId id="524"/>
            <p14:sldId id="526"/>
          </p14:sldIdLst>
        </p14:section>
        <p14:section name="Wrapup" id="{29A7F866-9DA9-446B-8359-CE426CB89C7A}">
          <p14:sldIdLst>
            <p14:sldId id="21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20BC4-AFD6-A54B-96FD-A4D257332D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C377887-B318-8145-8EFA-6281AABC9A2D}" type="slidenum">
              <a:t>21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75057-B72D-C846-A15A-15EFAC1C5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DA974-2953-E74C-8B70-6941C760F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43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7DA3-5C32-DD45-A945-F07D0AB920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0ED474A-4F4A-4843-AB4B-676644EAB7BA}" type="slidenum">
              <a:t>22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64920-3C5A-1844-B0CB-6FEB2DFBEB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3681-2231-7141-BA13-C8DA07BCE4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20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23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18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24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61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25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01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DEEC-DD38-D546-B971-AF321BD4E7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F0080EEA-6A7F-3B43-9D53-BBB4A1C57139}" type="slidenum">
              <a:t>26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1E337-36AB-ED4E-9B39-183A3B9F4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54340-B354-AC43-8AF2-74FB4F7B8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00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7078CF8-5551-4566-90CA-0E081D28E28F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DFD9-5087-4D31-9F46-88B3B2546E94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84FD-50EE-4A02-BBBC-28DAFB64DB7C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5C1A-D43A-4AEE-B88C-86654AF76850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6CCB-8AE4-4DB3-B6F4-BC5E5C712654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D5EFAB-8058-4EE6-9B26-D6F0549869C2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915B93-8F3A-4B77-A5D7-CDD89176CAE7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ex/what-happens-when%20(1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ITU_model_for_indoor_attenuatio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dy_Lamarr#Inventor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02</a:t>
            </a:r>
            <a:br>
              <a:rPr lang="en-US" dirty="0"/>
            </a:br>
            <a:r>
              <a:rPr lang="en-US" dirty="0"/>
              <a:t>Network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965AD-504F-45B9-A4CF-42EE10031DFD}"/>
              </a:ext>
            </a:extLst>
          </p:cNvPr>
          <p:cNvSpPr txBox="1"/>
          <p:nvPr/>
        </p:nvSpPr>
        <p:spPr>
          <a:xfrm>
            <a:off x="607595" y="5521402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 Peter </a:t>
            </a:r>
            <a:r>
              <a:rPr lang="en-US" dirty="0" err="1"/>
              <a:t>Steenkiste</a:t>
            </a:r>
            <a:r>
              <a:rPr lang="en-US" dirty="0"/>
              <a:t> (CMU),</a:t>
            </a:r>
            <a:br>
              <a:rPr lang="en-US" dirty="0"/>
            </a:br>
            <a:r>
              <a:rPr lang="en-US" dirty="0"/>
              <a:t>Christian </a:t>
            </a:r>
            <a:r>
              <a:rPr lang="en-US" dirty="0" err="1"/>
              <a:t>Poellabauer</a:t>
            </a:r>
            <a:r>
              <a:rPr lang="en-US" dirty="0"/>
              <a:t> (Notre Dame)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F980C-6E8C-4998-ACEF-D32E2FC79FD9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does not equal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protocols don’t always split between layers cleanly</a:t>
            </a:r>
          </a:p>
          <a:p>
            <a:pPr lvl="1"/>
            <a:r>
              <a:rPr lang="en-US" dirty="0"/>
              <a:t>Usually explain parts of physical, data link, and possibly upper layers</a:t>
            </a:r>
          </a:p>
          <a:p>
            <a:r>
              <a:rPr lang="en-US" dirty="0"/>
              <a:t>Model still helps conceptualize stack-up though</a:t>
            </a:r>
          </a:p>
          <a:p>
            <a:pPr lvl="1"/>
            <a:r>
              <a:rPr lang="en-US" dirty="0"/>
              <a:t>Layering of some type still occurs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Bluetooth Protocol Stack - MATLAB &amp; Simulink">
            <a:extLst>
              <a:ext uri="{FF2B5EF4-FFF2-40B4-BE49-F238E27FC236}">
                <a16:creationId xmlns:a16="http://schemas.microsoft.com/office/drawing/2014/main" id="{D70D401D-B0A6-46DF-B003-2D8703EB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24264"/>
            <a:ext cx="5780505" cy="31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ad vs. Zigbee – what's the difference? - Embedded processing -  Technical articles - TI E2E support forums">
            <a:extLst>
              <a:ext uri="{FF2B5EF4-FFF2-40B4-BE49-F238E27FC236}">
                <a16:creationId xmlns:a16="http://schemas.microsoft.com/office/drawing/2014/main" id="{633C8894-79FB-4551-8CB7-B686D4D6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63" y="4078517"/>
            <a:ext cx="518703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3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D52E-0D39-4A74-B5AC-35194A7E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for IoT (joke) (kind 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1BAF-7672-4532-BAE9-F347CC6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2A81A805-9D45-4996-AD10-7C008089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424" y="13716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7380F-DD31-45F4-9F92-7CD62AB2D4A2}"/>
              </a:ext>
            </a:extLst>
          </p:cNvPr>
          <p:cNvSpPr/>
          <p:nvPr/>
        </p:nvSpPr>
        <p:spPr>
          <a:xfrm>
            <a:off x="3987800" y="2095500"/>
            <a:ext cx="2057400" cy="2514600"/>
          </a:xfrm>
          <a:prstGeom prst="roundRect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MQTT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191E7-6427-4D6D-BD54-EACF28F2F772}"/>
              </a:ext>
            </a:extLst>
          </p:cNvPr>
          <p:cNvSpPr txBox="1"/>
          <p:nvPr/>
        </p:nvSpPr>
        <p:spPr>
          <a:xfrm>
            <a:off x="8126997" y="4610100"/>
            <a:ext cx="299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MQTT is a publish/subscribe message broker</a:t>
            </a:r>
          </a:p>
        </p:txBody>
      </p:sp>
    </p:spTree>
    <p:extLst>
      <p:ext uri="{BB962C8B-B14F-4D97-AF65-F5344CB8AC3E}">
        <p14:creationId xmlns:p14="http://schemas.microsoft.com/office/powerpoint/2010/main" val="37528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b="1" dirty="0"/>
              <a:t>Internet Architecture</a:t>
            </a:r>
            <a:r>
              <a:rPr lang="en-US" dirty="0"/>
              <a:t>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5159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FAF1-380E-4CB2-ABB5-19264DDE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458E-CCB8-40F7-9465-06E77FD4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famous example of an internet (uppercase to distinguish)</a:t>
            </a:r>
          </a:p>
          <a:p>
            <a:pPr lvl="1"/>
            <a:endParaRPr lang="en-US" dirty="0"/>
          </a:p>
          <a:p>
            <a:r>
              <a:rPr lang="en-US" dirty="0"/>
              <a:t>Based on the TCP/IP protocol family</a:t>
            </a:r>
          </a:p>
          <a:p>
            <a:pPr lvl="1"/>
            <a:r>
              <a:rPr lang="en-US" b="1" dirty="0"/>
              <a:t>IP</a:t>
            </a:r>
            <a:r>
              <a:rPr lang="en-US" dirty="0"/>
              <a:t> (Internet Protocol)</a:t>
            </a:r>
          </a:p>
          <a:p>
            <a:pPr lvl="2"/>
            <a:r>
              <a:rPr lang="en-US" dirty="0"/>
              <a:t>Provides a </a:t>
            </a:r>
            <a:r>
              <a:rPr lang="en-US" i="1" dirty="0"/>
              <a:t>naming scheme </a:t>
            </a:r>
            <a:r>
              <a:rPr lang="en-US" dirty="0"/>
              <a:t>and unreliable </a:t>
            </a:r>
            <a:r>
              <a:rPr lang="en-US" i="1" dirty="0"/>
              <a:t>delivery of packets </a:t>
            </a:r>
            <a:r>
              <a:rPr lang="en-US" dirty="0"/>
              <a:t>from </a:t>
            </a:r>
            <a:r>
              <a:rPr lang="en-US" b="1" dirty="0"/>
              <a:t>host-to-host</a:t>
            </a:r>
          </a:p>
          <a:p>
            <a:pPr lvl="1"/>
            <a:r>
              <a:rPr lang="en-US" b="1" dirty="0"/>
              <a:t>UDP</a:t>
            </a:r>
            <a:r>
              <a:rPr lang="en-US" dirty="0"/>
              <a:t> (Unreliable Datagram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unreliable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1"/>
            <a:r>
              <a:rPr lang="en-US" b="1" dirty="0"/>
              <a:t>TCP</a:t>
            </a:r>
            <a:r>
              <a:rPr lang="en-US" dirty="0"/>
              <a:t> (Transmission Control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2"/>
            <a:endParaRPr lang="en-US" dirty="0"/>
          </a:p>
          <a:p>
            <a:r>
              <a:rPr lang="en-US" dirty="0"/>
              <a:t>Accessed via a mix of Unix file I/O and the </a:t>
            </a:r>
            <a:r>
              <a:rPr lang="en-US" b="1" dirty="0"/>
              <a:t>sockets</a:t>
            </a:r>
            <a:r>
              <a:rPr lang="en-US" dirty="0"/>
              <a:t>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FFE3-7297-4499-B80B-AD4E1C23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D905A-42E2-4695-8428-9C5E646D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and software organization of an Internet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0987F-F441-4870-A211-44624013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3D344E5-A3E2-46F9-B0B3-1319DAEA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4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936062F1-9855-481C-ACDD-D54B8047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3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C28074-CF49-4BDA-A449-2DFC37C7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96ACD71-F529-4200-A6FE-113912C12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2743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478BA878-84D7-4237-895F-9F97789B2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79664EE-6218-4300-8449-F999018B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E575ABE-B44B-47EF-87E9-F03B4A7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75BA134-AB85-453B-8A22-56449101B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47244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A0352CC4-4580-4F8E-A0F1-E1E46873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01" y="51562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AC8AFE0-6E37-4C02-8916-BB5A1523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3A84396-92D1-47FB-BE7C-FEF927B4F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27432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176DB15D-957D-4397-806D-6B2636F3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37338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75A0A59-C83B-49D9-A9EF-18476052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5B8A8EA-48AF-4236-9FDC-E29C456B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B29F38D-C654-4340-9C43-89F39AC17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47244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E87EC0F-382D-4813-B3CC-C99FEB06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23" y="1699111"/>
            <a:ext cx="21750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client host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1E33EEC9-1C3E-4AF6-9B4A-B2AA3B83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82" y="1699111"/>
            <a:ext cx="225266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server host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7A2575CD-85DA-4071-A385-A5FC1F7B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16" y="2573710"/>
            <a:ext cx="195547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(system calls)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6DC8695-2EEB-4E8D-89F7-8B0E78C7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21" y="3562722"/>
            <a:ext cx="219252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(interrupts)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4C857A99-B87D-4C22-98AC-4C907D8C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2240449"/>
            <a:ext cx="12309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User code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10A1F50-7F43-4B14-955F-053FD54B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3229461"/>
            <a:ext cx="14154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Kernel code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4F50E5D9-C398-4AF2-88D1-45F61DB2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4082436"/>
            <a:ext cx="15840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Hardware</a:t>
            </a:r>
          </a:p>
          <a:p>
            <a:r>
              <a:rPr lang="en-US" sz="2000" dirty="0">
                <a:latin typeface="Calibri" pitchFamily="34" charset="0"/>
              </a:rPr>
              <a:t>and firmware</a:t>
            </a: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63E74F8-07AE-4B11-8831-9AA70D9FD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501" y="29083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1A4CE753-A98B-4D27-AB22-E4C7315B6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801" y="39116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1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86A-5C6F-4222-942E-F42D513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programmer’s view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96BD-B2BA-47EC-B64F-A2D69F0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b="1" dirty="0"/>
              <a:t>IP addresses</a:t>
            </a:r>
          </a:p>
          <a:p>
            <a:pPr lvl="1"/>
            <a:r>
              <a:rPr lang="en-US" dirty="0"/>
              <a:t>129.105.7.30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b="1" dirty="0"/>
              <a:t>domain names</a:t>
            </a:r>
          </a:p>
          <a:p>
            <a:pPr lvl="1"/>
            <a:r>
              <a:rPr lang="en-US" dirty="0"/>
              <a:t>129.105.7.30 is mapped to moore.wot.eecs.northwestern.edu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b="1" dirty="0"/>
              <a:t>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BF93-E74F-49E6-9744-BB913BC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E3DB-86C2-4A5F-ADB6-F0E022AF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E8BFB-DA39-495E-AE6E-681374FB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542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32-bit IP addresses are stored in an </a:t>
            </a:r>
            <a:r>
              <a:rPr lang="en-US" b="1" dirty="0"/>
              <a:t>IP address struct</a:t>
            </a: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/>
              <a:t>network byte order  </a:t>
            </a:r>
            <a:r>
              <a:rPr lang="en-US" dirty="0"/>
              <a:t>(big-endian)</a:t>
            </a:r>
          </a:p>
          <a:p>
            <a:pPr lvl="2"/>
            <a:r>
              <a:rPr lang="en-US" dirty="0"/>
              <a:t>Remember: most computers use little-endian😭</a:t>
            </a:r>
          </a:p>
          <a:p>
            <a:pPr lvl="1"/>
            <a:r>
              <a:rPr lang="en-US" dirty="0"/>
              <a:t>True in general for any integer transferred in a packet header from</a:t>
            </a:r>
            <a:br>
              <a:rPr lang="en-US" dirty="0"/>
            </a:br>
            <a:r>
              <a:rPr lang="en-US" dirty="0"/>
              <a:t>one machine to another</a:t>
            </a:r>
          </a:p>
          <a:p>
            <a:pPr lvl="2"/>
            <a:r>
              <a:rPr lang="en-US" dirty="0"/>
              <a:t>E.g., the port number used to identify an Internet connection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81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69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07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1E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129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105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7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30</a:t>
            </a:r>
            <a:endParaRPr lang="en-US" b="1" dirty="0">
              <a:solidFill>
                <a:srgbClr val="D09E00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ABDF-14BD-42D3-9A20-D8D04A31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DB11-739D-4291-BFAB-4F299D2A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924" y="3429000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75937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8DDF-ADD4-4636-BE98-DE102D29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Internet domain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6EB0-A5C2-402E-9E62-18466EC0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D0869D0-2280-4C84-96FB-3005C2C0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344" y="1896720"/>
            <a:ext cx="71363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.net</a:t>
            </a: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96E53D0-9742-4085-88A1-BFFF290485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5945" y="1335360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59E5C60-1C1F-4E93-8921-AC3AA41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18" y="1896720"/>
            <a:ext cx="78096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37320A3-BF14-4B42-AF62-A5F801BE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616" y="1896720"/>
            <a:ext cx="76634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BE88DCF-CBEF-40D6-8278-2C11A8F4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186" y="1896720"/>
            <a:ext cx="84508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.com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60ECBB5-4B5F-415F-A247-47BEFAE3B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1157" y="133536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6F58C5C-1BB0-4189-B7B3-1706E1E684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2320" y="1335360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7A0FFEB-01A0-461B-92B4-FC88081FC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2320" y="1335360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0F3B35-564D-48CC-BAC3-B30B6963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36" y="2820052"/>
            <a:ext cx="198174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northwestern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5D60E42-B974-4F98-A829-8D8EE1B1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328" y="2820052"/>
            <a:ext cx="132649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berkeley</a:t>
            </a:r>
            <a:endParaRPr lang="en-US" sz="2400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689CB363-1CFB-42CA-8FB1-9B9EB25C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383" y="2820052"/>
            <a:ext cx="616432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9B8C5CD-EA26-462B-B4DA-D9CB2C1DB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22640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E231FB3-0626-4630-8342-9B311A04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064" y="3754095"/>
            <a:ext cx="788977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eecs</a:t>
            </a:r>
            <a:endParaRPr lang="en-US" sz="2400" dirty="0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A16339EE-4781-48F7-9BDA-AE55979A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459" y="3754095"/>
            <a:ext cx="162965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mccormick</a:t>
            </a:r>
            <a:endParaRPr lang="en-US" sz="2400" dirty="0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3B3C23C3-CCE2-4D70-A2BD-FD44391D9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3192735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5A8770E-9553-4C76-B16E-14F75BD91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1562" y="4251902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79A7FCF-D202-44AF-930B-3BC35EB4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07" y="5588144"/>
            <a:ext cx="1513536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moore</a:t>
            </a:r>
            <a:endParaRPr lang="en-US" sz="2400" dirty="0"/>
          </a:p>
          <a:p>
            <a:pPr algn="ctr" defTabSz="912813"/>
            <a:r>
              <a:rPr lang="en-US" b="0" dirty="0"/>
              <a:t>129.105.7.30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D2A3BDA-240C-4903-882B-C48E33FE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0109" y="2237059"/>
            <a:ext cx="1678023" cy="6297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ACB6B77-EFC9-4503-8CF5-47ACEF99B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132" y="2237060"/>
            <a:ext cx="1067610" cy="6826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86DAE4-120B-4724-92E3-CD8B545B5A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4395" y="319273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A9B89AE1-304D-4126-8398-C576D29E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4" y="4679252"/>
            <a:ext cx="68738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wot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C0935A8B-81AE-4062-8A95-311EFA81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8894" y="5140908"/>
            <a:ext cx="752667" cy="5013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5F851E45-3288-4531-A092-055C339B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31" y="946638"/>
            <a:ext cx="209234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unnamed root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AD75B7B6-121C-448F-859F-3A4B829E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38" y="4765193"/>
            <a:ext cx="166261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dirty="0"/>
              <a:t>129.105.1.129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371D2DA1-AD7B-492F-B906-0FD9A5341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4395" y="5140908"/>
            <a:ext cx="725487" cy="5267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755908F5-9D97-49AA-92DD-C422FDED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313" y="5600844"/>
            <a:ext cx="1513536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hanlon</a:t>
            </a:r>
            <a:endParaRPr lang="en-US" sz="2400" dirty="0"/>
          </a:p>
          <a:p>
            <a:pPr algn="ctr" defTabSz="912813"/>
            <a:r>
              <a:rPr lang="en-US" b="0" dirty="0"/>
              <a:t>129.105.7.27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21A884AF-716C-46B1-9FE6-A58A7EB6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86" y="2820052"/>
            <a:ext cx="123955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amazon</a:t>
            </a:r>
            <a:endParaRPr lang="en-US" sz="2400" dirty="0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B8CDACF-4CF1-4D35-84B0-EE3A8AEE8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8857" y="2238648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7C34D56E-4A48-4409-9C43-B8480E171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8757" y="32292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FE2F1F09-7D4E-4ED3-83EB-5CAFCC92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28" y="3752095"/>
            <a:ext cx="153373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b="0" dirty="0"/>
              <a:t>54.230.48.28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59C3D8C-57EE-4ADD-911A-15473064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732" y="1927493"/>
            <a:ext cx="3349540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Top-level domain names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74D92217-F7F7-4717-A1AC-49450385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2856837"/>
            <a:ext cx="3344313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Second-level domain names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1EFDBE80-510A-43F7-8BC5-4668F956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3861809"/>
            <a:ext cx="3344313" cy="70788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Third-level domain names</a:t>
            </a:r>
          </a:p>
          <a:p>
            <a:r>
              <a:rPr lang="en-US" sz="2000" dirty="0"/>
              <a:t>and onwards…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E65C92E0-E665-4FD2-81EC-367672D9A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9392" y="4257554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3134C7-7270-4408-8255-BD0F6ED3B66D}"/>
              </a:ext>
            </a:extLst>
          </p:cNvPr>
          <p:cNvSpPr txBox="1"/>
          <p:nvPr/>
        </p:nvSpPr>
        <p:spPr>
          <a:xfrm>
            <a:off x="6096000" y="5140908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Northwestern owns 129.105.x.x</a:t>
            </a:r>
          </a:p>
        </p:txBody>
      </p:sp>
    </p:spTree>
    <p:extLst>
      <p:ext uri="{BB962C8B-B14F-4D97-AF65-F5344CB8AC3E}">
        <p14:creationId xmlns:p14="http://schemas.microsoft.com/office/powerpoint/2010/main" val="336659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4826-D7F2-4AE7-88E6-B04FF0E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Naming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BB07-629F-4B8D-8D79-944917325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b="1" dirty="0"/>
              <a:t>DNS</a:t>
            </a: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b="1" dirty="0"/>
              <a:t>host entries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</a:t>
            </a:r>
          </a:p>
          <a:p>
            <a:pPr marL="560388" lvl="1" indent="-222250" defTabSz="895350"/>
            <a:endParaRPr lang="en-US" dirty="0"/>
          </a:p>
          <a:p>
            <a:pPr marL="103188" indent="-222250" defTabSz="895350"/>
            <a:r>
              <a:rPr lang="en-US" dirty="0"/>
              <a:t>A special name: </a:t>
            </a:r>
            <a:r>
              <a:rPr lang="en-US" b="1" dirty="0"/>
              <a:t>localhost</a:t>
            </a:r>
            <a:endParaRPr lang="en-US" b="1" i="1" dirty="0"/>
          </a:p>
          <a:p>
            <a:pPr marL="560388" lvl="1" indent="-222250" defTabSz="895350"/>
            <a:r>
              <a:rPr lang="en-US" dirty="0"/>
              <a:t>Refers back to the computer being used (IP address 127.0.0.1)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8B9C7-E545-4566-9E00-D9508F9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F4F9-7759-4589-BF65-2CB3B57D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Internet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EC60-B340-48E0-89F5-C0EFFDE6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08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TCP </a:t>
            </a:r>
            <a:r>
              <a:rPr lang="en-US" b="1" dirty="0"/>
              <a:t>connections</a:t>
            </a:r>
            <a:r>
              <a:rPr lang="en-US" dirty="0"/>
              <a:t>. Each connection is: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Point-to-point: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Full-duplex: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Reliable: stream of bytes sent by the source is eventually received by the destination in the same order it was sent.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 socket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Socket address 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pair</a:t>
            </a:r>
          </a:p>
          <a:p>
            <a:pPr lvl="2"/>
            <a:r>
              <a:rPr lang="en-US" dirty="0"/>
              <a:t>IP address identifies the computer</a:t>
            </a:r>
          </a:p>
          <a:p>
            <a:pPr lvl="2"/>
            <a:r>
              <a:rPr lang="en-US" dirty="0"/>
              <a:t>Port identifies the process on the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3601-1B04-49A1-A182-BD4E6676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ADAE-2513-4BBB-8AF6-9086911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105-DE3C-4544-924F-7933FC02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Everyone should have access to it</a:t>
            </a:r>
          </a:p>
          <a:p>
            <a:pPr lvl="1"/>
            <a:r>
              <a:rPr lang="en-US" dirty="0"/>
              <a:t>If you don’t, this is the exception when you should email me</a:t>
            </a:r>
          </a:p>
          <a:p>
            <a:endParaRPr lang="en-US" dirty="0"/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Most important information is on the Canvas homepage</a:t>
            </a:r>
          </a:p>
          <a:p>
            <a:pPr lvl="1"/>
            <a:r>
              <a:rPr lang="en-US" dirty="0"/>
              <a:t>I’m posting slides there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463E-E199-4F0C-A0D2-0F9518F4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DB7A-3F32-4CE2-B269-8A703771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are used to identify services to the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4155-8EC9-408F-A57A-908295AD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25F2-DD5C-4134-8009-826C72F8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3144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13619A-56E8-45BF-AC52-B505071D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097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48025F-A519-4349-BF8F-24979F36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4833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38C6D8A5-DCB2-40E4-95F3-EA364FEF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370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5587BDF9-A452-4883-9B60-BDC71F1E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15287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710E5F4-5F7D-4BC5-BDB1-4FA013ED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57" y="152976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C494D49-3DB9-4CF7-ADE7-B504DCAB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123" y="110895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B8F9159-6A63-4764-9792-0E8E05E3B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4003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AF997DE2-7FD5-4D49-96BA-65B7A6DE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765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3218ABF-606C-4F8D-AAE3-5B42C34C8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57480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ECBD529E-5EEE-4793-89B6-DFB684F86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0955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5975FB-83A4-45A7-B63A-E23B87B8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44561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D4656333-A337-4407-919E-DD5704339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53276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C752DE40-30D3-462B-80FC-6FC217A4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038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52440BC-9E2B-4D43-A2D7-0A160195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52120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9B19E12-94F2-4EF0-8286-DD9DB5CF0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03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3A81D5FB-1D42-443D-A685-11EC4A58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717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F677BEAF-C0DC-4993-A8CE-9F38120C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990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70B042A0-738D-40DD-807B-FE7857EA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215688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33554C8-839F-42F1-87E0-3F1B8E55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508693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3957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F58F-99AD-3247-9A90-2DDEA4A2E7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How does the Internet handle routing packets?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5FC9-78B7-4B48-BECD-30FAD3EA646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IP </a:t>
            </a:r>
            <a:r>
              <a:rPr lang="fi-FI" dirty="0" err="1"/>
              <a:t>layer</a:t>
            </a:r>
            <a:endParaRPr lang="fi-FI" dirty="0"/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goal</a:t>
            </a:r>
            <a:endParaRPr lang="fi-FI" dirty="0"/>
          </a:p>
          <a:p>
            <a:pPr lvl="2"/>
            <a:r>
              <a:rPr lang="fi-FI" dirty="0"/>
              <a:t>Packets from my computer &lt;---&gt; Google</a:t>
            </a:r>
            <a:br>
              <a:rPr lang="fi-FI" dirty="0"/>
            </a:br>
            <a:endParaRPr lang="fi-FI" dirty="0"/>
          </a:p>
          <a:p>
            <a:pPr lvl="0"/>
            <a:r>
              <a:rPr lang="fi-FI" dirty="0" err="1"/>
              <a:t>Link</a:t>
            </a:r>
            <a:r>
              <a:rPr lang="fi-FI" dirty="0"/>
              <a:t> </a:t>
            </a:r>
            <a:r>
              <a:rPr lang="fi-FI" dirty="0" err="1"/>
              <a:t>layer</a:t>
            </a:r>
            <a:r>
              <a:rPr lang="fi-FI" dirty="0"/>
              <a:t> (</a:t>
            </a:r>
            <a:r>
              <a:rPr lang="fi-FI" dirty="0" err="1"/>
              <a:t>Ethernet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links</a:t>
            </a:r>
            <a:endParaRPr lang="fi-FI" dirty="0"/>
          </a:p>
          <a:p>
            <a:pPr lvl="2"/>
            <a:r>
              <a:rPr lang="fi-FI" dirty="0"/>
              <a:t>Packets from my computer &lt;---&gt; my router</a:t>
            </a:r>
            <a:br>
              <a:rPr lang="fi-FI" dirty="0"/>
            </a:br>
            <a:endParaRPr lang="fi-FI" dirty="0"/>
          </a:p>
          <a:p>
            <a:pPr lvl="2"/>
            <a:endParaRPr lang="fi-FI" dirty="0"/>
          </a:p>
          <a:p>
            <a:pPr lvl="0"/>
            <a:r>
              <a:rPr lang="fi-FI" b="1" dirty="0" err="1"/>
              <a:t>Routing</a:t>
            </a:r>
            <a:endParaRPr lang="fi-FI" b="1" dirty="0"/>
          </a:p>
          <a:p>
            <a:pPr lvl="1"/>
            <a:r>
              <a:rPr lang="fi-FI" dirty="0"/>
              <a:t>Using link-layer building blocks to get packets from one IP to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F2B57-FB94-4AD3-8274-5CFCEFF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109A-2F1B-F34D-83FB-3F3E9E3223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Assigning and finding IP address ranges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6299-A800-6644-B344-6D116E132F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In general, network operators don’t change that often</a:t>
            </a:r>
          </a:p>
          <a:p>
            <a:pPr lvl="1"/>
            <a:endParaRPr lang="fi-FI" b="1" dirty="0"/>
          </a:p>
          <a:p>
            <a:pPr lvl="0"/>
            <a:r>
              <a:rPr lang="fi-FI" dirty="0" err="1"/>
              <a:t>Solution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Tie IP </a:t>
            </a:r>
            <a:r>
              <a:rPr lang="fi-FI" dirty="0" err="1"/>
              <a:t>addresses</a:t>
            </a:r>
            <a:r>
              <a:rPr lang="fi-FI" dirty="0"/>
              <a:t> to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operators</a:t>
            </a:r>
            <a:endParaRPr lang="fi-FI" dirty="0"/>
          </a:p>
          <a:p>
            <a:pPr lvl="1"/>
            <a:r>
              <a:rPr lang="fi-FI" dirty="0"/>
              <a:t>Assign computers IPs as they join networks</a:t>
            </a:r>
          </a:p>
          <a:p>
            <a:pPr lvl="1"/>
            <a:endParaRPr lang="fi-FI" dirty="0"/>
          </a:p>
          <a:p>
            <a:pPr lvl="0"/>
            <a:r>
              <a:rPr lang="fi-FI" dirty="0"/>
              <a:t>Key Point:</a:t>
            </a:r>
          </a:p>
          <a:p>
            <a:pPr lvl="1"/>
            <a:r>
              <a:rPr lang="fi-FI" dirty="0"/>
              <a:t>Networks ”</a:t>
            </a:r>
            <a:r>
              <a:rPr lang="fi-FI" dirty="0" err="1"/>
              <a:t>own</a:t>
            </a:r>
            <a:r>
              <a:rPr lang="fi-FI" dirty="0"/>
              <a:t>” a </a:t>
            </a:r>
            <a:r>
              <a:rPr lang="fi-FI" dirty="0" err="1"/>
              <a:t>block</a:t>
            </a:r>
            <a:r>
              <a:rPr lang="fi-FI" dirty="0"/>
              <a:t> of IP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space</a:t>
            </a:r>
            <a:endParaRPr lang="fi-FI" dirty="0"/>
          </a:p>
          <a:p>
            <a:pPr lvl="1"/>
            <a:r>
              <a:rPr lang="fi-FI" dirty="0"/>
              <a:t>”</a:t>
            </a:r>
            <a:r>
              <a:rPr lang="fi-FI" dirty="0" err="1"/>
              <a:t>The</a:t>
            </a:r>
            <a:r>
              <a:rPr lang="fi-FI" dirty="0"/>
              <a:t> Internet” is a </a:t>
            </a:r>
            <a:r>
              <a:rPr lang="fi-FI" dirty="0" err="1"/>
              <a:t>network</a:t>
            </a:r>
            <a:r>
              <a:rPr lang="fi-FI" dirty="0"/>
              <a:t> of </a:t>
            </a:r>
            <a:r>
              <a:rPr lang="fi-FI" dirty="0" err="1"/>
              <a:t>networks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38AD-2116-4E93-91CA-92B986E5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793540" y="5035195"/>
            <a:ext cx="374931" cy="457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3386382"/>
            <a:ext cx="497390" cy="20055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908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52745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56411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04949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793540" y="5035195"/>
            <a:ext cx="374931" cy="457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7681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Routing – ”Adaptive”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52745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564114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04949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793540" y="5035195"/>
            <a:ext cx="374931" cy="457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5067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62E8-9525-CE4A-96D0-A64D563C83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err="1"/>
              <a:t>Identifying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computer</a:t>
            </a:r>
            <a:r>
              <a:rPr lang="fi-FI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DE30-3AD2-454B-BE13-CED460EABB3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card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MAC </a:t>
            </a:r>
            <a:r>
              <a:rPr lang="fi-FI" dirty="0" err="1"/>
              <a:t>address</a:t>
            </a:r>
            <a:endParaRPr lang="fi-FI" dirty="0"/>
          </a:p>
          <a:p>
            <a:pPr lvl="1"/>
            <a:r>
              <a:rPr lang="fi-FI" dirty="0" err="1"/>
              <a:t>IPs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(</a:t>
            </a:r>
            <a:r>
              <a:rPr lang="fi-FI" dirty="0" err="1"/>
              <a:t>somewhat</a:t>
            </a:r>
            <a:r>
              <a:rPr lang="fi-FI" dirty="0"/>
              <a:t>) </a:t>
            </a:r>
            <a:r>
              <a:rPr lang="fi-FI" dirty="0" err="1"/>
              <a:t>dynamic</a:t>
            </a:r>
            <a:r>
              <a:rPr lang="fi-FI" dirty="0"/>
              <a:t>, ”</a:t>
            </a:r>
            <a:r>
              <a:rPr lang="fi-FI" dirty="0" err="1"/>
              <a:t>owned</a:t>
            </a:r>
            <a:r>
              <a:rPr lang="fi-FI" dirty="0"/>
              <a:t>”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/>
          </a:p>
          <a:p>
            <a:pPr lvl="1"/>
            <a:r>
              <a:rPr lang="fi-FI" dirty="0" err="1"/>
              <a:t>MACs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hardware and </a:t>
            </a:r>
            <a:r>
              <a:rPr lang="fi-FI" dirty="0" err="1"/>
              <a:t>static</a:t>
            </a:r>
            <a:r>
              <a:rPr lang="fi-FI" dirty="0"/>
              <a:t>, ”</a:t>
            </a:r>
            <a:r>
              <a:rPr lang="fi-FI" dirty="0" err="1"/>
              <a:t>owned</a:t>
            </a:r>
            <a:r>
              <a:rPr lang="fi-FI" dirty="0"/>
              <a:t>”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computers</a:t>
            </a:r>
            <a:endParaRPr lang="fi-FI" dirty="0"/>
          </a:p>
          <a:p>
            <a:pPr lvl="2"/>
            <a:r>
              <a:rPr lang="fi-FI" dirty="0"/>
              <a:t>Manufacturers own blocks of MACs, ”spend” them each time they make a device</a:t>
            </a:r>
          </a:p>
          <a:p>
            <a:pPr lvl="2"/>
            <a:endParaRPr lang="fi-FI" dirty="0"/>
          </a:p>
          <a:p>
            <a:pPr lvl="0"/>
            <a:r>
              <a:rPr lang="fi-FI" dirty="0"/>
              <a:t>”</a:t>
            </a:r>
            <a:r>
              <a:rPr lang="fi-FI" dirty="0" err="1"/>
              <a:t>Connecting</a:t>
            </a:r>
            <a:r>
              <a:rPr lang="fi-FI" dirty="0"/>
              <a:t>” to a </a:t>
            </a:r>
            <a:r>
              <a:rPr lang="fi-FI" dirty="0" err="1"/>
              <a:t>network</a:t>
            </a:r>
            <a:endParaRPr lang="fi-FI" dirty="0"/>
          </a:p>
          <a:p>
            <a:pPr lvl="1"/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computer</a:t>
            </a:r>
            <a:r>
              <a:rPr lang="fi-FI" dirty="0"/>
              <a:t> </a:t>
            </a:r>
            <a:r>
              <a:rPr lang="fi-FI" dirty="0" err="1"/>
              <a:t>leases</a:t>
            </a:r>
            <a:r>
              <a:rPr lang="fi-FI" dirty="0"/>
              <a:t> an IP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network</a:t>
            </a:r>
            <a:endParaRPr lang="fi-FI" dirty="0"/>
          </a:p>
          <a:p>
            <a:pPr lvl="1"/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router</a:t>
            </a:r>
            <a:r>
              <a:rPr lang="fi-FI" dirty="0"/>
              <a:t> </a:t>
            </a:r>
            <a:r>
              <a:rPr lang="fi-FI" dirty="0" err="1"/>
              <a:t>knows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MAC,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sees </a:t>
            </a:r>
            <a:r>
              <a:rPr lang="fi-FI" dirty="0" err="1"/>
              <a:t>your</a:t>
            </a:r>
            <a:r>
              <a:rPr lang="fi-FI" dirty="0"/>
              <a:t> IP</a:t>
            </a:r>
          </a:p>
          <a:p>
            <a:pPr lvl="2"/>
            <a:r>
              <a:rPr lang="fi-FI" dirty="0"/>
              <a:t>Note: this overview ignores NATs, which are commonplace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3260F-F2EF-472A-8B94-A1D67A14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7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2751-6EE4-EF47-85C6-1BF37A50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the Internet of Things fit into the Internet?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1526-2CDC-1341-AF36-B59495BB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60819" cy="5029200"/>
          </a:xfrm>
        </p:spPr>
        <p:txBody>
          <a:bodyPr/>
          <a:lstStyle/>
          <a:p>
            <a:r>
              <a:rPr lang="en-US" dirty="0"/>
              <a:t>“IP is the Narrow Waist of the Internet”</a:t>
            </a:r>
          </a:p>
          <a:p>
            <a:pPr lvl="1"/>
            <a:r>
              <a:rPr lang="en-US" dirty="0">
                <a:hlinkClick r:id="rId2"/>
              </a:rPr>
              <a:t>IP is Dead, Long Live IP for Wireless Sensor Networks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recurring theme in this class:</a:t>
            </a:r>
          </a:p>
          <a:p>
            <a:pPr lvl="1"/>
            <a:r>
              <a:rPr lang="en-US" dirty="0"/>
              <a:t>How does this actually attach to the Internet</a:t>
            </a:r>
          </a:p>
          <a:p>
            <a:pPr lvl="2"/>
            <a:r>
              <a:rPr lang="en-US" dirty="0"/>
              <a:t>Physically</a:t>
            </a:r>
            <a:br>
              <a:rPr lang="en-US" dirty="0"/>
            </a:br>
            <a:r>
              <a:rPr lang="en-US" dirty="0"/>
              <a:t>[hello Hue Hub, </a:t>
            </a:r>
            <a:r>
              <a:rPr lang="en-US" dirty="0" err="1"/>
              <a:t>Wyze</a:t>
            </a:r>
            <a:r>
              <a:rPr lang="en-US" dirty="0"/>
              <a:t> Hub, August Hub, …]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Logically</a:t>
            </a:r>
            <a:br>
              <a:rPr lang="en-US" dirty="0"/>
            </a:br>
            <a:r>
              <a:rPr lang="en-US" dirty="0"/>
              <a:t>[are BLE devices </a:t>
            </a:r>
            <a:r>
              <a:rPr lang="en-US" i="1" dirty="0"/>
              <a:t>really</a:t>
            </a:r>
            <a:r>
              <a:rPr lang="en-US" dirty="0"/>
              <a:t> part of the IoT?]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8A42-3089-2F4B-805E-33F69E45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6FBEC-4572-B24B-913A-8BFF788011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14" y="1614965"/>
            <a:ext cx="3111980" cy="4040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32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6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enter a domain name for the website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looks up domain name to get IP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sends request to IP_address:80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gets back data, which it renders into a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OSI layer model of communication</a:t>
            </a:r>
          </a:p>
          <a:p>
            <a:pPr lvl="1"/>
            <a:endParaRPr lang="en-US" dirty="0"/>
          </a:p>
          <a:p>
            <a:r>
              <a:rPr lang="en-US" dirty="0"/>
              <a:t>Provide background on Internet layering</a:t>
            </a:r>
          </a:p>
          <a:p>
            <a:pPr lvl="1"/>
            <a:endParaRPr lang="en-US" dirty="0"/>
          </a:p>
          <a:p>
            <a:r>
              <a:rPr lang="en-US" dirty="0"/>
              <a:t>Overview of concerns for the Physical and Data link layers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  <a:p>
            <a:pPr lvl="1"/>
            <a:endParaRPr lang="en-US" dirty="0"/>
          </a:p>
          <a:p>
            <a:r>
              <a:rPr lang="en-US" dirty="0"/>
              <a:t>Describe Medium 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22D-2775-A745-B9A7-58A4C1DB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8A88-1864-794B-A214-F3ACF3DC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‘famous’ interview question</a:t>
            </a:r>
          </a:p>
          <a:p>
            <a:pPr lvl="1"/>
            <a:r>
              <a:rPr lang="en-US" dirty="0"/>
              <a:t>“What happens when you type </a:t>
            </a:r>
            <a:r>
              <a:rPr lang="en-US" dirty="0" err="1"/>
              <a:t>google.com</a:t>
            </a:r>
            <a:r>
              <a:rPr lang="en-US" dirty="0"/>
              <a:t> into your browser’s address bar and press enter?”</a:t>
            </a:r>
          </a:p>
          <a:p>
            <a:pPr lvl="1"/>
            <a:r>
              <a:rPr lang="en-US" dirty="0">
                <a:hlinkClick r:id="rId2"/>
              </a:rPr>
              <a:t>https://github.com/alex/what-happens-when</a:t>
            </a:r>
            <a:r>
              <a:rPr lang="en-US" dirty="0"/>
              <a:t> (11 pages!)</a:t>
            </a:r>
          </a:p>
          <a:p>
            <a:pPr lvl="2"/>
            <a:r>
              <a:rPr lang="en-US" dirty="0"/>
              <a:t>Keyboard events</a:t>
            </a:r>
          </a:p>
          <a:p>
            <a:pPr lvl="2"/>
            <a:r>
              <a:rPr lang="en-US" dirty="0"/>
              <a:t>Parsing URL</a:t>
            </a:r>
          </a:p>
          <a:p>
            <a:pPr lvl="2"/>
            <a:r>
              <a:rPr lang="en-US" dirty="0"/>
              <a:t>DNS lookup</a:t>
            </a:r>
          </a:p>
          <a:p>
            <a:pPr lvl="2"/>
            <a:r>
              <a:rPr lang="en-US" dirty="0"/>
              <a:t>Opening socket</a:t>
            </a:r>
          </a:p>
          <a:p>
            <a:pPr lvl="2"/>
            <a:r>
              <a:rPr lang="en-US" dirty="0"/>
              <a:t>HTTP protocol</a:t>
            </a:r>
          </a:p>
          <a:p>
            <a:pPr lvl="2"/>
            <a:r>
              <a:rPr lang="en-US" dirty="0"/>
              <a:t>HTML parsing</a:t>
            </a:r>
          </a:p>
          <a:p>
            <a:pPr lvl="2"/>
            <a:r>
              <a:rPr lang="en-US" dirty="0"/>
              <a:t>GPU rendering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8DBE6-0E91-574D-8825-3B91AE49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78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0302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bits are transmitted</a:t>
            </a:r>
          </a:p>
          <a:p>
            <a:pPr lvl="1"/>
            <a:r>
              <a:rPr lang="en-US" dirty="0"/>
              <a:t>Wireless makes this entirely different from wired cases</a:t>
            </a:r>
          </a:p>
          <a:p>
            <a:pPr lvl="1"/>
            <a:endParaRPr lang="en-US" dirty="0"/>
          </a:p>
          <a:p>
            <a:r>
              <a:rPr lang="en-US" dirty="0"/>
              <a:t>Important considerations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Modulation</a:t>
            </a:r>
          </a:p>
          <a:p>
            <a:pPr lvl="1"/>
            <a:r>
              <a:rPr lang="en-US" dirty="0"/>
              <a:t>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1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/>
          <a:lstStyle/>
          <a:p>
            <a:r>
              <a:rPr lang="en-US" dirty="0"/>
              <a:t>Energy that radiates spherically from an antenna</a:t>
            </a:r>
          </a:p>
          <a:p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is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Error rates depend on distance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0357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is measured in decibels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 is measured in Watts or </a:t>
                </a:r>
                <a:r>
                  <a:rPr lang="en-US" dirty="0" err="1"/>
                  <a:t>dBw</a:t>
                </a:r>
                <a:r>
                  <a:rPr lang="en-US" dirty="0"/>
                  <a:t> or dBm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Bw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𝑊𝑎𝑡𝑡𝑠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𝑚𝑖𝑙𝑙𝑖𝑤𝑎𝑡𝑡𝑠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dBm is most relevant to the IoT domain</a:t>
                </a:r>
              </a:p>
              <a:p>
                <a:pPr lvl="1"/>
                <a:r>
                  <a:rPr lang="en-US" dirty="0"/>
                  <a:t>0 dBm equals 1 </a:t>
                </a:r>
                <a:r>
                  <a:rPr lang="en-US" dirty="0" err="1"/>
                  <a:t>mW</a:t>
                </a:r>
                <a:r>
                  <a:rPr lang="en-US" dirty="0"/>
                  <a:t> transmit power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Max BLE transmit power for nRF52840:       8 dBm (6.31 </a:t>
                </a:r>
                <a:r>
                  <a:rPr lang="en-US" dirty="0" err="1"/>
                  <a:t>mW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Min BLE receive sensitivity for nRF52840: -95 dBm (316.2 </a:t>
                </a:r>
                <a:r>
                  <a:rPr lang="en-US" dirty="0" err="1"/>
                  <a:t>fW</a:t>
                </a:r>
                <a:r>
                  <a:rPr lang="en-US" dirty="0"/>
                  <a:t>)</a:t>
                </a:r>
              </a:p>
              <a:p>
                <a:endParaRPr lang="en-US" b="0" dirty="0"/>
              </a:p>
              <a:p>
                <a:r>
                  <a:rPr lang="en-US" b="0" dirty="0"/>
                  <a:t>Rule of thumb: +3 dB is double the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nRF52840 receive sensitivity:	 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SX127X LoRa receive sensitivity:	-148 dBm (1.6 </a:t>
            </a:r>
            <a:r>
              <a:rPr lang="en-US" dirty="0" err="1"/>
              <a:t>attoWatt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-&gt; free space path loss</a:t>
            </a:r>
          </a:p>
          <a:p>
            <a:pPr lvl="1"/>
            <a:endParaRPr lang="en-US" dirty="0"/>
          </a:p>
          <a:p>
            <a:r>
              <a:rPr lang="en-US" dirty="0"/>
              <a:t>Obstacles can weaken signal through absorption or reflection</a:t>
            </a:r>
          </a:p>
          <a:p>
            <a:endParaRPr lang="en-US" dirty="0"/>
          </a:p>
          <a:p>
            <a:r>
              <a:rPr lang="en-US" dirty="0"/>
              <a:t>Important: distance is NOT the only signal strength loss</a:t>
            </a:r>
          </a:p>
          <a:p>
            <a:pPr lvl="1"/>
            <a:r>
              <a:rPr lang="en-US" dirty="0"/>
              <a:t>Free space path loss calculation will not give you accurate range for a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64BA-B49E-45F4-B5AC-0719C89B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model for Indoor Attenuation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440-F29F-40AA-8146-E32611FD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Models like this are </a:t>
            </a:r>
            <a:r>
              <a:rPr lang="en-US" i="1" dirty="0"/>
              <a:t>less bad </a:t>
            </a:r>
            <a:r>
              <a:rPr lang="en-US" dirty="0"/>
              <a:t>than Free-Space Path Loss</a:t>
            </a:r>
          </a:p>
          <a:p>
            <a:pPr lvl="1"/>
            <a:r>
              <a:rPr lang="en-US" dirty="0">
                <a:hlinkClick r:id="rId2"/>
              </a:rPr>
              <a:t>https://en.wikipedia.org/wiki/ITU_model_for_indoor_attenuation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98FA-4109-4C27-8E5B-CF834CE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E6D8C-3F92-4DEC-B79A-54CFECA2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43000"/>
            <a:ext cx="6872790" cy="3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6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849A-ED3C-4BD0-AF6B-919CE0FE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received energy increases error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3E713-1A24-4453-B26E-3EF1822C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2D2236-82F6-4439-BBBE-FC4CD0E7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338" y="1143000"/>
            <a:ext cx="6183312" cy="48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ABB4A-D4BB-4FDD-88A6-152EDEF1DCE1}"/>
              </a:ext>
            </a:extLst>
          </p:cNvPr>
          <p:cNvSpPr txBox="1"/>
          <p:nvPr/>
        </p:nvSpPr>
        <p:spPr>
          <a:xfrm>
            <a:off x="1249738" y="195298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F63D-CCCF-415D-96C9-7D0AA68D5917}"/>
              </a:ext>
            </a:extLst>
          </p:cNvPr>
          <p:cNvSpPr txBox="1"/>
          <p:nvPr/>
        </p:nvSpPr>
        <p:spPr>
          <a:xfrm>
            <a:off x="1249738" y="481810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Errors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5307A-3F3B-44D3-A281-F72F01D2ACD1}"/>
              </a:ext>
            </a:extLst>
          </p:cNvPr>
          <p:cNvCxnSpPr/>
          <p:nvPr/>
        </p:nvCxnSpPr>
        <p:spPr>
          <a:xfrm>
            <a:off x="1828800" y="2594572"/>
            <a:ext cx="0" cy="19659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F1959E-F6E3-49AF-9DFD-A00F644E4503}"/>
              </a:ext>
            </a:extLst>
          </p:cNvPr>
          <p:cNvSpPr txBox="1"/>
          <p:nvPr/>
        </p:nvSpPr>
        <p:spPr>
          <a:xfrm>
            <a:off x="7970578" y="5940851"/>
            <a:ext cx="193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Energy 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72C76-3894-4301-97C0-91F7F180C074}"/>
              </a:ext>
            </a:extLst>
          </p:cNvPr>
          <p:cNvSpPr txBox="1"/>
          <p:nvPr/>
        </p:nvSpPr>
        <p:spPr>
          <a:xfrm>
            <a:off x="3192725" y="5940851"/>
            <a:ext cx="205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Energy Received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757B47-72AA-459D-B670-8BFC91D19EAE}"/>
              </a:ext>
            </a:extLst>
          </p:cNvPr>
          <p:cNvCxnSpPr>
            <a:cxnSpLocks/>
          </p:cNvCxnSpPr>
          <p:nvPr/>
        </p:nvCxnSpPr>
        <p:spPr>
          <a:xfrm flipH="1">
            <a:off x="5250120" y="6356349"/>
            <a:ext cx="222504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8CE728-58BE-4946-99DF-E82A23204017}"/>
              </a:ext>
            </a:extLst>
          </p:cNvPr>
          <p:cNvSpPr txBox="1"/>
          <p:nvPr/>
        </p:nvSpPr>
        <p:spPr>
          <a:xfrm>
            <a:off x="9418320" y="1706880"/>
            <a:ext cx="2162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BER:</a:t>
            </a:r>
            <a:br>
              <a:rPr lang="en-US" sz="2400" dirty="0"/>
            </a:br>
            <a:r>
              <a:rPr lang="en-US" sz="2400" dirty="0"/>
              <a:t>Bit Error Rate</a:t>
            </a:r>
          </a:p>
          <a:p>
            <a:endParaRPr lang="en-US" sz="2400" dirty="0"/>
          </a:p>
          <a:p>
            <a:r>
              <a:rPr lang="en-US" sz="2400" dirty="0"/>
              <a:t>Odds that a transmitted bit will be received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113037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5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4B45-370E-4AF6-BD10-25EB3F72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8503-F41A-4802-8352-3D75259A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Application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Session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Data Link</a:t>
            </a:r>
          </a:p>
          <a:p>
            <a:r>
              <a:rPr lang="en-US" dirty="0"/>
              <a:t>Physical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7876-FBFC-4AE5-9766-D9560F9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C416-6A19-406F-9E51-0A7F0BEDA422}"/>
              </a:ext>
            </a:extLst>
          </p:cNvPr>
          <p:cNvSpPr txBox="1"/>
          <p:nvPr/>
        </p:nvSpPr>
        <p:spPr>
          <a:xfrm>
            <a:off x="5041900" y="1460500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goes on at each of these?</a:t>
            </a:r>
          </a:p>
        </p:txBody>
      </p:sp>
    </p:spTree>
    <p:extLst>
      <p:ext uri="{BB962C8B-B14F-4D97-AF65-F5344CB8AC3E}">
        <p14:creationId xmlns:p14="http://schemas.microsoft.com/office/powerpoint/2010/main" val="893279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4BA-62E2-4784-951A-2A0F0C55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9796-1760-4019-B9C5-971AD9D3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Transmitter hops through a sequence of transmit channels</a:t>
            </a:r>
          </a:p>
          <a:p>
            <a:pPr lvl="1"/>
            <a:r>
              <a:rPr lang="en-US" dirty="0"/>
              <a:t>Spend some “dwell time” on each channel before hopping again</a:t>
            </a:r>
          </a:p>
          <a:p>
            <a:pPr lvl="1"/>
            <a:r>
              <a:rPr lang="en-US" dirty="0"/>
              <a:t>Receiver must know the hopping pattern</a:t>
            </a:r>
          </a:p>
          <a:p>
            <a:pPr lvl="1"/>
            <a:endParaRPr lang="en-US" dirty="0"/>
          </a:p>
          <a:p>
            <a:r>
              <a:rPr lang="en-US" dirty="0"/>
              <a:t>Avoid causing or receiving prolonged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C0605-D201-4E25-8243-D7CB047B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380A4-3998-45A8-A194-04D1CF7C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5" y="3527283"/>
            <a:ext cx="10023491" cy="2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6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inventor of FHSS – Hedy </a:t>
            </a:r>
            <a:r>
              <a:rPr lang="en-US" dirty="0" err="1"/>
              <a:t>Lamarr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Actress and Inventor</a:t>
            </a:r>
          </a:p>
          <a:p>
            <a:pPr lvl="1"/>
            <a:r>
              <a:rPr lang="en-US" dirty="0"/>
              <a:t>Designed FHSS with George Antheil during WWII</a:t>
            </a:r>
          </a:p>
          <a:p>
            <a:pPr lvl="1"/>
            <a:r>
              <a:rPr lang="en-US" dirty="0"/>
              <a:t>Idea: torpedo control can’t be easily jammed if it jumps around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https://en.wikipedia.org/wiki/Hedy_Lamarr#Inventor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1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In binary phase shift keying, note how a binary 0 is 0&amp;deg; while a binary 1 is 180&amp;deg;. The phase changes when the binary state switches so the signal is coherent.">
            <a:extLst>
              <a:ext uri="{FF2B5EF4-FFF2-40B4-BE49-F238E27FC236}">
                <a16:creationId xmlns:a16="http://schemas.microsoft.com/office/drawing/2014/main" id="{6B710189-739E-4FE1-A279-3CEFCD35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160" y="220980"/>
            <a:ext cx="5484394" cy="2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BA0F-E8A3-44AF-9B3F-E87E528D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1A7-E8D8-4A8F-8958-E76B5F4B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  <a:p>
            <a:pPr lvl="1"/>
            <a:r>
              <a:rPr lang="en-US" dirty="0"/>
              <a:t>Usually differential:</a:t>
            </a:r>
            <a:br>
              <a:rPr lang="en-US" dirty="0"/>
            </a:br>
            <a:r>
              <a:rPr lang="en-US" dirty="0"/>
              <a:t>	the change signifies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complicated possibilities exist</a:t>
            </a:r>
          </a:p>
          <a:p>
            <a:pPr lvl="1"/>
            <a:r>
              <a:rPr lang="en-US" dirty="0"/>
              <a:t>QAM (Quadrature Amplitude Modulation) combines amplitude and phase shift keying</a:t>
            </a:r>
          </a:p>
          <a:p>
            <a:pPr lvl="2"/>
            <a:r>
              <a:rPr lang="en-US" dirty="0"/>
              <a:t>Allows for more than one bit per “symbol”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3F6B-FB96-4FDA-8C12-A035B5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9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DBB9-3D54-46C5-B2E1-9E2B65B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EF32-DB71-4BCA-B891-E4553562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tradeoffs between different modulation schemes</a:t>
            </a:r>
          </a:p>
          <a:p>
            <a:pPr lvl="1"/>
            <a:r>
              <a:rPr lang="en-US" dirty="0"/>
              <a:t>Bandwidth requirements, transceiver hardware, immunity to noise, etc.</a:t>
            </a:r>
          </a:p>
          <a:p>
            <a:pPr lvl="1"/>
            <a:endParaRPr lang="en-US" dirty="0"/>
          </a:p>
          <a:p>
            <a:r>
              <a:rPr lang="en-US" dirty="0"/>
              <a:t>ASK (amplitude) is simple but susceptible to noise</a:t>
            </a:r>
          </a:p>
          <a:p>
            <a:pPr lvl="1"/>
            <a:r>
              <a:rPr lang="en-US" dirty="0"/>
              <a:t>Noise exists in the real world</a:t>
            </a:r>
          </a:p>
          <a:p>
            <a:pPr lvl="1"/>
            <a:endParaRPr lang="en-US" dirty="0"/>
          </a:p>
          <a:p>
            <a:r>
              <a:rPr lang="en-US" dirty="0"/>
              <a:t>FSK (frequency) is relatively simple and robust to noise, but uses more bandwidth</a:t>
            </a:r>
          </a:p>
          <a:p>
            <a:pPr lvl="1"/>
            <a:r>
              <a:rPr lang="en-US" dirty="0"/>
              <a:t>Bandwidth is limited, but still commonly used</a:t>
            </a:r>
          </a:p>
          <a:p>
            <a:pPr lvl="1"/>
            <a:endParaRPr lang="en-US" dirty="0"/>
          </a:p>
          <a:p>
            <a:r>
              <a:rPr lang="en-US" dirty="0"/>
              <a:t>PSK (phase) energy efficient and robust, but more complex hardware</a:t>
            </a:r>
          </a:p>
          <a:p>
            <a:pPr lvl="1"/>
            <a:r>
              <a:rPr lang="en-US" dirty="0"/>
              <a:t>More expensive hardware, but very commonly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95AB-B756-44A8-AEC2-E3F11F2D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3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endParaRPr lang="en-US" dirty="0"/>
          </a:p>
          <a:p>
            <a:pPr lvl="2"/>
            <a:r>
              <a:rPr lang="en-US" dirty="0"/>
              <a:t>Favorite Emoji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4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	-Branden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	-EE, CE, and 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	- Twix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r>
              <a:rPr lang="en-US" dirty="0"/>
              <a:t>	- </a:t>
            </a:r>
            <a:r>
              <a:rPr lang="en-US" dirty="0" err="1"/>
              <a:t>Eevee</a:t>
            </a:r>
            <a:endParaRPr lang="en-US" dirty="0"/>
          </a:p>
          <a:p>
            <a:pPr lvl="2"/>
            <a:r>
              <a:rPr lang="en-US" dirty="0"/>
              <a:t>Favorite Emoji	- 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7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b="1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2592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How to form connections between computers</a:t>
            </a:r>
          </a:p>
          <a:p>
            <a:pPr lvl="1"/>
            <a:r>
              <a:rPr lang="en-US" dirty="0"/>
              <a:t>TCP and UDP</a:t>
            </a:r>
          </a:p>
          <a:p>
            <a:pPr lvl="1"/>
            <a:r>
              <a:rPr lang="en-US" dirty="0"/>
              <a:t>CS domain: CS340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How to send packets between networks</a:t>
            </a:r>
          </a:p>
          <a:p>
            <a:pPr lvl="1"/>
            <a:r>
              <a:rPr lang="en-US" dirty="0"/>
              <a:t>IP</a:t>
            </a:r>
          </a:p>
          <a:p>
            <a:pPr lvl="1"/>
            <a:r>
              <a:rPr lang="en-US" dirty="0"/>
              <a:t>CS domain: CS340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How to send frames of data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b="1" dirty="0"/>
              <a:t>Our primary focus</a:t>
            </a:r>
            <a:r>
              <a:rPr lang="en-US" dirty="0"/>
              <a:t> (but we go up &amp; down)</a:t>
            </a:r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How to send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EE domain: EE307, EE380, EE395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34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  <a:p>
            <a:pPr lvl="1"/>
            <a:r>
              <a:rPr lang="en-US" dirty="0"/>
              <a:t>Combine arbitrary bits into a “packet” of data</a:t>
            </a:r>
          </a:p>
          <a:p>
            <a:pPr lvl="1"/>
            <a:endParaRPr lang="en-US" dirty="0"/>
          </a:p>
          <a:p>
            <a:r>
              <a:rPr lang="en-US" dirty="0"/>
              <a:t>Logical link control</a:t>
            </a:r>
          </a:p>
          <a:p>
            <a:pPr lvl="1"/>
            <a:r>
              <a:rPr lang="en-US" dirty="0"/>
              <a:t>Manage transfer between transmitter and receiver</a:t>
            </a:r>
          </a:p>
          <a:p>
            <a:pPr lvl="1"/>
            <a:r>
              <a:rPr lang="en-US" dirty="0"/>
              <a:t>Error detection and correction</a:t>
            </a:r>
          </a:p>
          <a:p>
            <a:pPr lvl="1"/>
            <a:endParaRPr lang="en-US" dirty="0"/>
          </a:p>
          <a:p>
            <a:r>
              <a:rPr lang="en-US" dirty="0"/>
              <a:t>Media access</a:t>
            </a:r>
          </a:p>
          <a:p>
            <a:pPr lvl="1"/>
            <a:r>
              <a:rPr lang="en-US" dirty="0"/>
              <a:t>Controlling which device gets to transmit next</a:t>
            </a:r>
          </a:p>
          <a:p>
            <a:pPr lvl="1"/>
            <a:endParaRPr lang="en-US" dirty="0"/>
          </a:p>
          <a:p>
            <a:r>
              <a:rPr lang="en-US" dirty="0"/>
              <a:t>Inherently coupled to PHY and its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0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98773"/>
              </p:ext>
            </p:extLst>
          </p:nvPr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7BE8-78D9-425F-A538-53C07B0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detection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706-780F-4A9C-8922-B152CF6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Detection: only detect errors</a:t>
            </a:r>
          </a:p>
          <a:p>
            <a:pPr lvl="1"/>
            <a:r>
              <a:rPr lang="en-US" dirty="0"/>
              <a:t>Make sure corrupted packets get discarded</a:t>
            </a:r>
          </a:p>
          <a:p>
            <a:pPr lvl="1"/>
            <a:r>
              <a:rPr lang="en-US" dirty="0"/>
              <a:t>Cyclical Redundancy Checks</a:t>
            </a:r>
          </a:p>
          <a:p>
            <a:pPr lvl="2"/>
            <a:r>
              <a:rPr lang="en-US" dirty="0"/>
              <a:t>Detect single bit errors</a:t>
            </a:r>
          </a:p>
          <a:p>
            <a:pPr lvl="2"/>
            <a:r>
              <a:rPr lang="en-US" dirty="0"/>
              <a:t>Detect “burst” errors of several contiguous bits</a:t>
            </a:r>
          </a:p>
          <a:p>
            <a:pPr lvl="2"/>
            <a:endParaRPr lang="en-US" dirty="0"/>
          </a:p>
          <a:p>
            <a:r>
              <a:rPr lang="en-US" dirty="0"/>
              <a:t>Recovery: also try to recover from small bit errors</a:t>
            </a:r>
          </a:p>
          <a:p>
            <a:pPr lvl="1"/>
            <a:r>
              <a:rPr lang="en-US" dirty="0"/>
              <a:t>Forward error correction</a:t>
            </a:r>
          </a:p>
          <a:p>
            <a:pPr lvl="1"/>
            <a:r>
              <a:rPr lang="en-US" dirty="0"/>
              <a:t>Retransmissions</a:t>
            </a:r>
          </a:p>
          <a:p>
            <a:pPr lvl="1"/>
            <a:r>
              <a:rPr lang="en-US" dirty="0"/>
              <a:t>Far more important for wireless because the cost of transmission is higher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1C7DC-3FC6-4726-A445-EC61B16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dirty="0"/>
              <a:t>Eye contact (or raise hand) -&gt; out-of-band communication</a:t>
            </a:r>
          </a:p>
          <a:p>
            <a:r>
              <a:rPr lang="en-US" dirty="0"/>
              <a:t>Wait until it’s quiet for some time -&gt; carrier sense multiple access</a:t>
            </a:r>
          </a:p>
          <a:p>
            <a:r>
              <a:rPr lang="en-US" dirty="0"/>
              <a:t>Strict turn order -&gt; time division multiple access</a:t>
            </a:r>
          </a:p>
          <a:p>
            <a:r>
              <a:rPr lang="en-US" dirty="0"/>
              <a:t>Just speak and hope it works -&gt; ALOHA</a:t>
            </a:r>
          </a:p>
          <a:p>
            <a:r>
              <a:rPr lang="en-US" dirty="0"/>
              <a:t>Everybody sing at different tones -&gt; frequency division multiple access</a:t>
            </a:r>
            <a:br>
              <a:rPr lang="en-US" dirty="0"/>
            </a:br>
            <a:r>
              <a:rPr lang="en-US" dirty="0"/>
              <a:t>(stretching the metaphor)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2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443-E774-4F5C-860F-5622A83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D2E8-1844-4885-92FE-74294565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packet transmission has a window of vulnerability</a:t>
            </a:r>
          </a:p>
          <a:p>
            <a:pPr lvl="1"/>
            <a:r>
              <a:rPr lang="en-US" dirty="0"/>
              <a:t>Twice the on-air duration of a packet</a:t>
            </a:r>
          </a:p>
          <a:p>
            <a:pPr lvl="1"/>
            <a:r>
              <a:rPr lang="en-US" dirty="0"/>
              <a:t>Transmissions during the packet are bad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Transmissions before packet can also be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42B8-A485-4399-9F17-2B66639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3D2AB-EB7E-49CF-8111-B7628F4EB8EA}"/>
              </a:ext>
            </a:extLst>
          </p:cNvPr>
          <p:cNvSpPr/>
          <p:nvPr/>
        </p:nvSpPr>
        <p:spPr>
          <a:xfrm>
            <a:off x="5219700" y="2514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CC84-9663-4603-A1A7-6E5F85EBA07F}"/>
              </a:ext>
            </a:extLst>
          </p:cNvPr>
          <p:cNvSpPr/>
          <p:nvPr/>
        </p:nvSpPr>
        <p:spPr>
          <a:xfrm>
            <a:off x="5219699" y="46450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77F67-EC99-442D-9418-3872083EABB9}"/>
              </a:ext>
            </a:extLst>
          </p:cNvPr>
          <p:cNvSpPr/>
          <p:nvPr/>
        </p:nvSpPr>
        <p:spPr>
          <a:xfrm>
            <a:off x="3848099" y="5702302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A4E30E-6549-415F-982E-2E65F7332449}"/>
              </a:ext>
            </a:extLst>
          </p:cNvPr>
          <p:cNvSpPr/>
          <p:nvPr/>
        </p:nvSpPr>
        <p:spPr>
          <a:xfrm rot="5400000">
            <a:off x="6419849" y="1771651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C1C6A1-26B1-4F41-B171-CDD9F72D8E3C}"/>
              </a:ext>
            </a:extLst>
          </p:cNvPr>
          <p:cNvSpPr/>
          <p:nvPr/>
        </p:nvSpPr>
        <p:spPr>
          <a:xfrm rot="5400000">
            <a:off x="3676649" y="3959228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893B7-8F2D-4572-8B7D-129978A68F9A}"/>
              </a:ext>
            </a:extLst>
          </p:cNvPr>
          <p:cNvSpPr/>
          <p:nvPr/>
        </p:nvSpPr>
        <p:spPr>
          <a:xfrm>
            <a:off x="6591299" y="3511549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251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282-EA55-4418-A140-A1B8DB0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D3A4-1367-4A02-8C2E-5369A456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time into synchronized “slots”</a:t>
            </a:r>
          </a:p>
          <a:p>
            <a:r>
              <a:rPr lang="en-US" dirty="0"/>
              <a:t>Any device can transmit whenever it has data</a:t>
            </a:r>
          </a:p>
          <a:p>
            <a:pPr lvl="1"/>
            <a:r>
              <a:rPr lang="en-US" dirty="0"/>
              <a:t>But it must transmit at the start of a slot</a:t>
            </a:r>
          </a:p>
          <a:p>
            <a:pPr lvl="1"/>
            <a:r>
              <a:rPr lang="en-US" dirty="0"/>
              <a:t>And its transmission cannot be longer than a slot</a:t>
            </a:r>
          </a:p>
          <a:p>
            <a:pPr lvl="1"/>
            <a:r>
              <a:rPr lang="en-US" dirty="0"/>
              <a:t>Removes half of the possibilities for collisions!</a:t>
            </a:r>
          </a:p>
          <a:p>
            <a:pPr lvl="2"/>
            <a:r>
              <a:rPr lang="en-US" dirty="0"/>
              <a:t>At the cost of some synchronization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EEA4-8F8E-45C3-81BB-F15D741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C1864-244A-43F6-BD08-E5EB788CCFE8}"/>
              </a:ext>
            </a:extLst>
          </p:cNvPr>
          <p:cNvSpPr/>
          <p:nvPr/>
        </p:nvSpPr>
        <p:spPr>
          <a:xfrm>
            <a:off x="1104899" y="44037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B9726-FFC7-4619-A247-845A089D591C}"/>
              </a:ext>
            </a:extLst>
          </p:cNvPr>
          <p:cNvSpPr/>
          <p:nvPr/>
        </p:nvSpPr>
        <p:spPr>
          <a:xfrm>
            <a:off x="4076699" y="5241928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49CED-C034-4778-9369-B3814F749845}"/>
              </a:ext>
            </a:extLst>
          </p:cNvPr>
          <p:cNvSpPr/>
          <p:nvPr/>
        </p:nvSpPr>
        <p:spPr>
          <a:xfrm>
            <a:off x="7073899" y="5257800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6C5F0-FD2C-4929-9441-9DCD99789BF5}"/>
              </a:ext>
            </a:extLst>
          </p:cNvPr>
          <p:cNvSpPr/>
          <p:nvPr/>
        </p:nvSpPr>
        <p:spPr>
          <a:xfrm>
            <a:off x="7073899" y="44164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C6357-48D9-4462-A48A-24C1893CAC37}"/>
              </a:ext>
            </a:extLst>
          </p:cNvPr>
          <p:cNvCxnSpPr/>
          <p:nvPr/>
        </p:nvCxnSpPr>
        <p:spPr>
          <a:xfrm>
            <a:off x="39751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5A9E0F-B4FD-4B1B-9EC4-7D4D4BC4A8EE}"/>
              </a:ext>
            </a:extLst>
          </p:cNvPr>
          <p:cNvCxnSpPr/>
          <p:nvPr/>
        </p:nvCxnSpPr>
        <p:spPr>
          <a:xfrm>
            <a:off x="69342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9EB329-6DFB-4654-A6E4-9AE71CF53E1F}"/>
              </a:ext>
            </a:extLst>
          </p:cNvPr>
          <p:cNvCxnSpPr>
            <a:cxnSpLocks/>
          </p:cNvCxnSpPr>
          <p:nvPr/>
        </p:nvCxnSpPr>
        <p:spPr>
          <a:xfrm>
            <a:off x="1346200" y="6191250"/>
            <a:ext cx="1600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78760-E177-480E-AB97-9F5BCD1E095D}"/>
              </a:ext>
            </a:extLst>
          </p:cNvPr>
          <p:cNvSpPr txBox="1"/>
          <p:nvPr/>
        </p:nvSpPr>
        <p:spPr>
          <a:xfrm>
            <a:off x="1346200" y="5720060"/>
            <a:ext cx="130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53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are “layered”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9AB335-AF5E-44F6-B01E-1EC1237C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the network to make a packet</a:t>
            </a:r>
          </a:p>
          <a:p>
            <a:pPr lvl="1"/>
            <a:r>
              <a:rPr lang="en-US" dirty="0"/>
              <a:t>Packet is wrapped with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AAAE2CB-A98E-4543-A1E1-EAC4A8EE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88" y="4070875"/>
            <a:ext cx="2310505" cy="6931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2A5F7A7-16A2-491B-826F-4C6538FF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894" y="4070875"/>
            <a:ext cx="1386303" cy="693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Packet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0025FE0-99CC-4402-AA3A-761A9970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97" y="4070875"/>
            <a:ext cx="1386303" cy="693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Frame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815BDD4A-5E1F-4B24-9DEB-0BFB92264BE4}"/>
              </a:ext>
            </a:extLst>
          </p:cNvPr>
          <p:cNvSpPr>
            <a:spLocks/>
          </p:cNvSpPr>
          <p:nvPr/>
        </p:nvSpPr>
        <p:spPr bwMode="auto">
          <a:xfrm rot="5400000">
            <a:off x="5095267" y="1841547"/>
            <a:ext cx="231051" cy="3696809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FDA99B6A-5556-4A02-A91C-06B006BB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49" y="3024435"/>
            <a:ext cx="26080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Internet Packet</a:t>
            </a:r>
          </a:p>
        </p:txBody>
      </p:sp>
      <p:sp>
        <p:nvSpPr>
          <p:cNvPr id="13" name="AutoShape 52">
            <a:extLst>
              <a:ext uri="{FF2B5EF4-FFF2-40B4-BE49-F238E27FC236}">
                <a16:creationId xmlns:a16="http://schemas.microsoft.com/office/drawing/2014/main" id="{26BDED53-5825-43BC-BDAF-F3006BB5CD5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740283" y="2534698"/>
            <a:ext cx="231051" cy="5083112"/>
          </a:xfrm>
          <a:prstGeom prst="leftBrace">
            <a:avLst>
              <a:gd name="adj1" fmla="val 1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25059D0F-22F2-4DE0-96B3-BB32B573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248" y="5191780"/>
            <a:ext cx="26391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3192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 animBg="1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20B-D302-44BC-B383-DD36CC59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073B-E265-476D-953F-0C4B2EC9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8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be shown that traffic maxes out at</a:t>
            </a:r>
          </a:p>
          <a:p>
            <a:pPr lvl="1"/>
            <a:r>
              <a:rPr lang="en-US" dirty="0"/>
              <a:t>ALOHA: 18.4%</a:t>
            </a:r>
          </a:p>
          <a:p>
            <a:pPr lvl="1"/>
            <a:r>
              <a:rPr lang="en-US" dirty="0"/>
              <a:t>Slotted ALOHA: 36.8%</a:t>
            </a:r>
          </a:p>
          <a:p>
            <a:pPr lvl="1"/>
            <a:endParaRPr lang="en-US" dirty="0"/>
          </a:p>
          <a:p>
            <a:r>
              <a:rPr lang="en-US" dirty="0"/>
              <a:t>Assuming Poisson distribution of transmission attempts</a:t>
            </a:r>
          </a:p>
          <a:p>
            <a:endParaRPr lang="en-US" dirty="0"/>
          </a:p>
          <a:p>
            <a:r>
              <a:rPr lang="en-US" dirty="0"/>
              <a:t>Slotted throughput is double because the “before” collisions can no longer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CA0B-40E2-4CDC-88DE-206DA46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pic>
        <p:nvPicPr>
          <p:cNvPr id="1026" name="Picture 2" descr="Throughput vs. Traffic Load of Pure Aloha and Slotted Aloha.">
            <a:extLst>
              <a:ext uri="{FF2B5EF4-FFF2-40B4-BE49-F238E27FC236}">
                <a16:creationId xmlns:a16="http://schemas.microsoft.com/office/drawing/2014/main" id="{31652012-34E6-424E-AD94-A76BF419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994" y="1498710"/>
            <a:ext cx="5994400" cy="4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98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8C0-01D7-499A-AF3C-11418BE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27A-FCFF-4D6D-BB52-DBF756E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two packets at once isn’t </a:t>
            </a:r>
            <a:r>
              <a:rPr lang="en-US" i="1" dirty="0"/>
              <a:t>always</a:t>
            </a:r>
            <a:r>
              <a:rPr lang="en-US" dirty="0"/>
              <a:t> a total loss</a:t>
            </a:r>
          </a:p>
          <a:p>
            <a:pPr lvl="1"/>
            <a:r>
              <a:rPr lang="en-US" dirty="0"/>
              <a:t>The louder packet can still sometimes be heard if loud enough</a:t>
            </a:r>
          </a:p>
          <a:p>
            <a:pPr lvl="1"/>
            <a:endParaRPr lang="en-US" dirty="0"/>
          </a:p>
          <a:p>
            <a:r>
              <a:rPr lang="en-US" dirty="0"/>
              <a:t>How much louder?</a:t>
            </a:r>
          </a:p>
          <a:p>
            <a:pPr lvl="1"/>
            <a:r>
              <a:rPr lang="en-US" dirty="0"/>
              <a:t>Ballpark 12-14 dB</a:t>
            </a:r>
          </a:p>
          <a:p>
            <a:pPr lvl="1"/>
            <a:endParaRPr lang="en-US" dirty="0"/>
          </a:p>
          <a:p>
            <a:r>
              <a:rPr lang="en-US" dirty="0"/>
              <a:t>When does this work?</a:t>
            </a:r>
          </a:p>
          <a:p>
            <a:pPr lvl="1"/>
            <a:r>
              <a:rPr lang="en-US" dirty="0"/>
              <a:t>Depends on the radio hardware</a:t>
            </a:r>
          </a:p>
          <a:p>
            <a:pPr lvl="1"/>
            <a:r>
              <a:rPr lang="en-US" dirty="0"/>
              <a:t>Louder packet first almost always works</a:t>
            </a:r>
          </a:p>
          <a:p>
            <a:pPr lvl="1"/>
            <a:r>
              <a:rPr lang="en-US" dirty="0"/>
              <a:t>Louder packet second </a:t>
            </a:r>
            <a:r>
              <a:rPr lang="en-US" i="1" dirty="0"/>
              <a:t>sometimes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434FF-AA0F-44D6-B092-C09AEE3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2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6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If current slot is idle, transmit in next slot</a:t>
            </a:r>
          </a:p>
          <a:p>
            <a:pPr lvl="1"/>
            <a:r>
              <a:rPr lang="en-US" dirty="0"/>
              <a:t>If current slot is busy, follow some algorithm to try again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– CSMA with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collisions during your own transmission</a:t>
            </a:r>
          </a:p>
          <a:p>
            <a:pPr lvl="1"/>
            <a:r>
              <a:rPr lang="en-US" dirty="0"/>
              <a:t>Works great on wired mediums (Ethernet, I2C)</a:t>
            </a:r>
          </a:p>
          <a:p>
            <a:pPr lvl="1"/>
            <a:endParaRPr lang="en-US" dirty="0"/>
          </a:p>
          <a:p>
            <a:r>
              <a:rPr lang="en-US" dirty="0"/>
              <a:t>Very challenging for wireless systems</a:t>
            </a:r>
          </a:p>
          <a:p>
            <a:pPr lvl="1"/>
            <a:r>
              <a:rPr lang="en-US" dirty="0"/>
              <a:t>Transmit and receive are usually the same antenna</a:t>
            </a:r>
          </a:p>
          <a:p>
            <a:pPr lvl="1"/>
            <a:r>
              <a:rPr lang="en-US" dirty="0"/>
              <a:t>Receiving while transmitting would be drowned out by transmission</a:t>
            </a:r>
          </a:p>
          <a:p>
            <a:pPr lvl="2"/>
            <a:r>
              <a:rPr lang="en-US" dirty="0"/>
              <a:t>Remember: TX at 8 dBm and RX at -95 dBm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Area of active research!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5B00D-3820-4370-98BC-F3A0522116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0" y="5121830"/>
            <a:ext cx="4198278" cy="3199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B9A43-1C81-4C7B-9CA6-22452B915A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20" y="4594713"/>
            <a:ext cx="3816795" cy="287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73D16-5DE1-4086-8ED9-D39A0F3C9F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00" y="5715000"/>
            <a:ext cx="4058588" cy="2811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219-3CDA-4334-BCF5-9332BED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3379-EFF8-4266-92C5-3F6A8CB4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025D2A3-4CF4-4928-BDB5-9B233E59AC01}"/>
              </a:ext>
            </a:extLst>
          </p:cNvPr>
          <p:cNvSpPr/>
          <p:nvPr/>
        </p:nvSpPr>
        <p:spPr>
          <a:xfrm>
            <a:off x="3365503" y="3644902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05490-F461-4771-A8E4-FA36EEEA58A4}"/>
              </a:ext>
            </a:extLst>
          </p:cNvPr>
          <p:cNvSpPr/>
          <p:nvPr/>
        </p:nvSpPr>
        <p:spPr>
          <a:xfrm>
            <a:off x="1076327" y="1355726"/>
            <a:ext cx="4908549" cy="4908549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21D4ADA-7C2D-4493-AB99-8A85EFB3D9B7}"/>
              </a:ext>
            </a:extLst>
          </p:cNvPr>
          <p:cNvSpPr/>
          <p:nvPr/>
        </p:nvSpPr>
        <p:spPr>
          <a:xfrm>
            <a:off x="7308849" y="3810000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21B3B-9A09-421D-AD23-548A1E8B6D7C}"/>
              </a:ext>
            </a:extLst>
          </p:cNvPr>
          <p:cNvSpPr/>
          <p:nvPr/>
        </p:nvSpPr>
        <p:spPr>
          <a:xfrm>
            <a:off x="5019674" y="1520825"/>
            <a:ext cx="4908548" cy="490854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4ACEA635-2E6B-4D3C-B734-694738D00891}"/>
              </a:ext>
            </a:extLst>
          </p:cNvPr>
          <p:cNvSpPr/>
          <p:nvPr/>
        </p:nvSpPr>
        <p:spPr>
          <a:xfrm>
            <a:off x="5276849" y="3124929"/>
            <a:ext cx="527051" cy="60814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DD48-95CD-4A7B-B1CD-1F6B0AF23688}"/>
              </a:ext>
            </a:extLst>
          </p:cNvPr>
          <p:cNvSpPr txBox="1"/>
          <p:nvPr/>
        </p:nvSpPr>
        <p:spPr>
          <a:xfrm>
            <a:off x="2263778" y="32138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1559-5490-4981-8DE6-511E5EBEED3D}"/>
              </a:ext>
            </a:extLst>
          </p:cNvPr>
          <p:cNvSpPr txBox="1"/>
          <p:nvPr/>
        </p:nvSpPr>
        <p:spPr>
          <a:xfrm>
            <a:off x="7500935" y="346023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E608-8DC8-45AC-8F94-A1F8DD7D53C8}"/>
              </a:ext>
            </a:extLst>
          </p:cNvPr>
          <p:cNvSpPr txBox="1"/>
          <p:nvPr/>
        </p:nvSpPr>
        <p:spPr>
          <a:xfrm>
            <a:off x="5094292" y="275559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</a:t>
            </a:r>
          </a:p>
        </p:txBody>
      </p:sp>
    </p:spTree>
    <p:extLst>
      <p:ext uri="{BB962C8B-B14F-4D97-AF65-F5344CB8AC3E}">
        <p14:creationId xmlns:p14="http://schemas.microsoft.com/office/powerpoint/2010/main" val="2336811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D26-6963-4519-B7ED-D9F7749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with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D01-0565-44BF-88F1-007C121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terminal problem means that two transmitters might never be able to detect each other’s transmissions</a:t>
            </a:r>
          </a:p>
          <a:p>
            <a:endParaRPr lang="en-US" dirty="0"/>
          </a:p>
          <a:p>
            <a:r>
              <a:rPr lang="en-US" dirty="0"/>
              <a:t>A partial solution</a:t>
            </a:r>
          </a:p>
          <a:p>
            <a:pPr lvl="1"/>
            <a:r>
              <a:rPr lang="en-US" dirty="0"/>
              <a:t>When channel is idle, transmitter sends a short Request To Send (RTS)</a:t>
            </a:r>
          </a:p>
          <a:p>
            <a:pPr lvl="1"/>
            <a:r>
              <a:rPr lang="en-US" dirty="0"/>
              <a:t>Receiver will send a Clear To Send (CTS) to only one node at a time</a:t>
            </a:r>
          </a:p>
          <a:p>
            <a:pPr lvl="1"/>
            <a:r>
              <a:rPr lang="en-US" dirty="0"/>
              <a:t>RTS collisions are faster and less wasteful than hidden terminal collisions</a:t>
            </a:r>
          </a:p>
          <a:p>
            <a:pPr lvl="1"/>
            <a:r>
              <a:rPr lang="en-US" dirty="0"/>
              <a:t>Downside: overhead is high for waiting for CTS when contention is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8F8A-159C-4F02-8578-31A0A00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06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23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844-6FAF-491E-B2E7-13ABD2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C03E-88CE-4553-A35A-ABCDC285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r>
              <a:rPr lang="en-US" dirty="0"/>
              <a:t>Goal: split up communication such that devices will not conflict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be predetermined or reservation-based</a:t>
            </a:r>
          </a:p>
          <a:p>
            <a:pPr lvl="1"/>
            <a:r>
              <a:rPr lang="en-US" dirty="0"/>
              <a:t>Devices might request to join the schedule and be given a slot</a:t>
            </a:r>
          </a:p>
          <a:p>
            <a:pPr lvl="2"/>
            <a:r>
              <a:rPr lang="en-US" dirty="0"/>
              <a:t>Devices lose their slot if it goes unused for some amount of time</a:t>
            </a:r>
          </a:p>
          <a:p>
            <a:pPr lvl="2"/>
            <a:r>
              <a:rPr lang="en-US" dirty="0"/>
              <a:t>Reservations often occur during a dedicated CSMA contention slot</a:t>
            </a:r>
          </a:p>
          <a:p>
            <a:pPr lvl="1"/>
            <a:r>
              <a:rPr lang="en-US" dirty="0"/>
              <a:t>Assignment of schedules can be complicated</a:t>
            </a:r>
          </a:p>
          <a:p>
            <a:pPr lvl="1"/>
            <a:endParaRPr lang="en-US" dirty="0"/>
          </a:p>
          <a:p>
            <a:r>
              <a:rPr lang="en-US" dirty="0"/>
              <a:t>Really efficient at creating a high-throughput network</a:t>
            </a:r>
          </a:p>
          <a:p>
            <a:pPr lvl="1"/>
            <a:r>
              <a:rPr lang="en-US" dirty="0"/>
              <a:t>Assuming they are all following the same protocol</a:t>
            </a:r>
          </a:p>
          <a:p>
            <a:pPr lvl="1"/>
            <a:r>
              <a:rPr lang="en-US" dirty="0"/>
              <a:t>Otherwise, interference can be very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A82E-7007-4CB6-8E13-A1910EC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7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 –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frequency</a:t>
            </a:r>
          </a:p>
          <a:p>
            <a:pPr lvl="1"/>
            <a:r>
              <a:rPr lang="en-US" dirty="0"/>
              <a:t>Different carrier frequencies are independent</a:t>
            </a:r>
          </a:p>
          <a:p>
            <a:pPr lvl="1"/>
            <a:r>
              <a:rPr lang="en-US" dirty="0"/>
              <a:t>Fundamentally how RF spectrum is split</a:t>
            </a:r>
          </a:p>
          <a:p>
            <a:pPr lvl="1"/>
            <a:endParaRPr lang="en-US" dirty="0"/>
          </a:p>
          <a:p>
            <a:r>
              <a:rPr lang="en-US" dirty="0"/>
              <a:t>Technically, each device uses a separate, fixed frequency</a:t>
            </a:r>
          </a:p>
          <a:p>
            <a:pPr lvl="1"/>
            <a:r>
              <a:rPr lang="en-US" dirty="0"/>
              <a:t>Walkie-talkies</a:t>
            </a:r>
          </a:p>
          <a:p>
            <a:endParaRPr lang="en-US" dirty="0"/>
          </a:p>
          <a:p>
            <a:r>
              <a:rPr lang="en-US" dirty="0"/>
              <a:t>Conceptually, how RF channels work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networks pick different bands</a:t>
            </a:r>
          </a:p>
          <a:p>
            <a:pPr lvl="1"/>
            <a:r>
              <a:rPr lang="en-US" dirty="0"/>
              <a:t>802.15.4 picks a channel to communicate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CB78C-80ED-4A30-BA27-723D427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799" y="3708400"/>
            <a:ext cx="412459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81AF-AEEE-4F51-92BB-D050066C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0856-2C78-4B9B-8F01-1940F4B1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47285" cy="5029200"/>
          </a:xfrm>
        </p:spPr>
        <p:txBody>
          <a:bodyPr/>
          <a:lstStyle/>
          <a:p>
            <a:r>
              <a:rPr lang="en-US" dirty="0"/>
              <a:t>Upper-layer packet is the payload for the lower-layer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EC71-F8AE-4ABC-BDC5-9E5AFEF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76B599-E1D5-4041-9C5E-D14A490E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863" y="228600"/>
            <a:ext cx="61625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52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protocol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BLE advertisements</a:t>
            </a:r>
          </a:p>
          <a:p>
            <a:pPr lvl="1"/>
            <a:r>
              <a:rPr lang="en-US" dirty="0"/>
              <a:t>Unlicensed LPWANs: Sigfox,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CSMA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(slotted, CSMA/CA)</a:t>
            </a:r>
          </a:p>
          <a:p>
            <a:pPr lvl="1"/>
            <a:endParaRPr lang="en-US" dirty="0"/>
          </a:p>
          <a:p>
            <a:r>
              <a:rPr lang="en-US" dirty="0"/>
              <a:t>TDMA</a:t>
            </a:r>
          </a:p>
          <a:p>
            <a:pPr lvl="1"/>
            <a:r>
              <a:rPr lang="en-US" dirty="0"/>
              <a:t>BLE connections</a:t>
            </a:r>
          </a:p>
          <a:p>
            <a:pPr lvl="1"/>
            <a:r>
              <a:rPr lang="en-US" dirty="0"/>
              <a:t>Cellular LPWANs: LTE-M and NB-IoT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98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1089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7F857B-1761-4D22-8D57-8A3C0437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 between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CA97-B2C4-451A-A457-34595BE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D33D3-C101-491E-A403-1EE8D6ECA148}"/>
              </a:ext>
            </a:extLst>
          </p:cNvPr>
          <p:cNvSpPr/>
          <p:nvPr/>
        </p:nvSpPr>
        <p:spPr bwMode="auto">
          <a:xfrm>
            <a:off x="73834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13A8B16-173D-4728-8256-805EAB41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371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C905C-1BEA-4E5A-859F-326BF4D42028}"/>
              </a:ext>
            </a:extLst>
          </p:cNvPr>
          <p:cNvSpPr/>
          <p:nvPr/>
        </p:nvSpPr>
        <p:spPr bwMode="auto">
          <a:xfrm>
            <a:off x="16981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3977A1D-7A76-45FE-9EE2-A6ED81B3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72" y="39871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46">
            <a:extLst>
              <a:ext uri="{FF2B5EF4-FFF2-40B4-BE49-F238E27FC236}">
                <a16:creationId xmlns:a16="http://schemas.microsoft.com/office/drawing/2014/main" id="{838E4183-BBE3-4606-B22D-C8A766D7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6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61CDD8-EA50-45A2-8DD5-5E174911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656A1DE-07A1-44FD-B0DD-0B660B6D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C2BB8A-9105-4D28-A77B-EC151729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3656D275-9445-415A-ABB1-6B0DFDF8B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64009C9-287A-4770-8015-DF0A56CC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08" y="10022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6A47F316-9B2F-4E8D-A212-06885BF0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035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10282EF-2DDF-4FE4-B60A-9BEF1195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09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LAN1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20A6B2AD-F385-4CFE-A570-83252BB4A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DA68F2C0-D1CD-4740-AF61-A3A44D8C1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92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BB55135-A4E5-4E51-8CA1-C92EED0E6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6729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02DFD425-720F-43B1-A39B-6A4431D24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6729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D8920-909A-4A81-8F8C-D53E36E0D864}"/>
              </a:ext>
            </a:extLst>
          </p:cNvPr>
          <p:cNvGrpSpPr/>
          <p:nvPr/>
        </p:nvGrpSpPr>
        <p:grpSpPr>
          <a:xfrm>
            <a:off x="1698172" y="2018614"/>
            <a:ext cx="1158875" cy="304800"/>
            <a:chOff x="228600" y="2070100"/>
            <a:chExt cx="1158875" cy="30480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DFA4449-4A70-4C7E-8235-71F06F2C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22E35A21-2794-4137-A18A-369C55874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2AD7A-226F-4A5A-90EC-B0451AE008EA}"/>
              </a:ext>
            </a:extLst>
          </p:cNvPr>
          <p:cNvGrpSpPr/>
          <p:nvPr/>
        </p:nvGrpSpPr>
        <p:grpSpPr>
          <a:xfrm>
            <a:off x="3507922" y="5358714"/>
            <a:ext cx="2076450" cy="304800"/>
            <a:chOff x="1970088" y="5257800"/>
            <a:chExt cx="2076450" cy="304800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C7CCA37-8B22-40C4-A817-4684F4DFE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636C94E0-2A52-4577-95DF-855F376AC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881C5D6A-CEBB-4943-BB2C-279EC906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0BEF0D05-2368-4D8C-B846-81ACF169F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9A869-9916-45FD-94E1-FA6ABA760BCB}"/>
              </a:ext>
            </a:extLst>
          </p:cNvPr>
          <p:cNvGrpSpPr/>
          <p:nvPr/>
        </p:nvGrpSpPr>
        <p:grpSpPr>
          <a:xfrm>
            <a:off x="8221210" y="4291914"/>
            <a:ext cx="2076450" cy="304800"/>
            <a:chOff x="6751638" y="4343400"/>
            <a:chExt cx="2076450" cy="304800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802A16A-6088-4DA6-8B98-AC50BACF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E5B67EA2-4A7E-42B1-ADD4-BEF187922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1320A491-3FFB-4F80-AB17-59D8AE55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1F68A7F5-27FA-429E-9770-2C0B8A81B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C5CE5E-34C0-408E-A97C-FDF347430FF6}"/>
              </a:ext>
            </a:extLst>
          </p:cNvPr>
          <p:cNvGrpSpPr/>
          <p:nvPr/>
        </p:nvGrpSpPr>
        <p:grpSpPr>
          <a:xfrm>
            <a:off x="8221210" y="2038866"/>
            <a:ext cx="1143000" cy="304800"/>
            <a:chOff x="6770688" y="2057400"/>
            <a:chExt cx="1143000" cy="304800"/>
          </a:xfrm>
        </p:grpSpPr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6ECF613-B526-4791-8507-DC29AE106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CB8C033C-8B2D-42E8-8303-83EBD813D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38" name="Line 47">
            <a:extLst>
              <a:ext uri="{FF2B5EF4-FFF2-40B4-BE49-F238E27FC236}">
                <a16:creationId xmlns:a16="http://schemas.microsoft.com/office/drawing/2014/main" id="{B7A4E55C-A1B0-4257-BA9C-2414C6F95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4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3AEA55-DC57-4FBE-B048-6C1210EEC80F}"/>
              </a:ext>
            </a:extLst>
          </p:cNvPr>
          <p:cNvGrpSpPr/>
          <p:nvPr/>
        </p:nvGrpSpPr>
        <p:grpSpPr>
          <a:xfrm>
            <a:off x="7072846" y="4940986"/>
            <a:ext cx="2076450" cy="722528"/>
            <a:chOff x="5603274" y="4965700"/>
            <a:chExt cx="2076450" cy="722528"/>
          </a:xfrm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CA2FEB82-9E8D-4A26-A9F5-6AC9BF5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93F042DB-BE12-4494-960E-1C9838499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ED871186-C3A3-4C1D-ADD7-C120868E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DBCAFD6D-4C06-42D8-827B-770077AB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44" name="AutoShape 41">
              <a:extLst>
                <a:ext uri="{FF2B5EF4-FFF2-40B4-BE49-F238E27FC236}">
                  <a16:creationId xmlns:a16="http://schemas.microsoft.com/office/drawing/2014/main" id="{082D4C1C-C3A3-49D9-81A2-E768F59EB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40618500-5928-4971-A36C-ACEC8E31C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46" name="Rectangle 43">
            <a:extLst>
              <a:ext uri="{FF2B5EF4-FFF2-40B4-BE49-F238E27FC236}">
                <a16:creationId xmlns:a16="http://schemas.microsoft.com/office/drawing/2014/main" id="{7A490935-BAE5-4B96-AAD1-554978C0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58921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FF027167-96D0-4A51-876C-957B9C18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BFBBFE9-DC56-4A13-BB02-AB2924E9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6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47FAE501-91F3-4CE7-81D3-FB98C64F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72" y="39706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0C6F31-C97C-4E0F-9A54-4DD268C2833B}"/>
              </a:ext>
            </a:extLst>
          </p:cNvPr>
          <p:cNvGrpSpPr/>
          <p:nvPr/>
        </p:nvGrpSpPr>
        <p:grpSpPr>
          <a:xfrm>
            <a:off x="1698172" y="4291914"/>
            <a:ext cx="2068512" cy="304800"/>
            <a:chOff x="230188" y="4343400"/>
            <a:chExt cx="2068512" cy="3048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5CBB1A2F-B4AD-48D4-B73F-7577C257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54B77B8C-147E-402C-9C41-6E75555D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4CED15AE-F62C-4C12-851D-6ABF78B2E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5F99843-6C64-4481-B8D4-92FC176C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55" name="Line 50">
            <a:extLst>
              <a:ext uri="{FF2B5EF4-FFF2-40B4-BE49-F238E27FC236}">
                <a16:creationId xmlns:a16="http://schemas.microsoft.com/office/drawing/2014/main" id="{9896FA11-C6B3-4E1D-8ADD-46E56C893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07A6D396-A764-4850-BFD2-B00BB2B61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ABB74B-5544-48D1-A341-826AA771EF7D}"/>
              </a:ext>
            </a:extLst>
          </p:cNvPr>
          <p:cNvGrpSpPr/>
          <p:nvPr/>
        </p:nvGrpSpPr>
        <p:grpSpPr>
          <a:xfrm>
            <a:off x="1698172" y="2742514"/>
            <a:ext cx="1616075" cy="697128"/>
            <a:chOff x="228600" y="2794000"/>
            <a:chExt cx="1616075" cy="697128"/>
          </a:xfrm>
        </p:grpSpPr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D58C3ACC-B04D-48AF-90E6-41CDF4A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506130B6-918A-4932-9F32-EFB46640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1" name="Text Box 32">
              <a:extLst>
                <a:ext uri="{FF2B5EF4-FFF2-40B4-BE49-F238E27FC236}">
                  <a16:creationId xmlns:a16="http://schemas.microsoft.com/office/drawing/2014/main" id="{75F52168-0264-434B-8889-CB372D2AE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EE945C1C-4896-4E4C-A5F8-7214A72247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3" name="Text Box 40">
              <a:extLst>
                <a:ext uri="{FF2B5EF4-FFF2-40B4-BE49-F238E27FC236}">
                  <a16:creationId xmlns:a16="http://schemas.microsoft.com/office/drawing/2014/main" id="{43507832-2EC8-48D2-B399-741E8393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753FBC-173F-4E00-B3CF-8634970FFE88}"/>
              </a:ext>
            </a:extLst>
          </p:cNvPr>
          <p:cNvGrpSpPr/>
          <p:nvPr/>
        </p:nvGrpSpPr>
        <p:grpSpPr>
          <a:xfrm>
            <a:off x="8221210" y="3148914"/>
            <a:ext cx="1600200" cy="304800"/>
            <a:chOff x="6770688" y="3143250"/>
            <a:chExt cx="1600200" cy="304800"/>
          </a:xfrm>
        </p:grpSpPr>
        <p:sp>
          <p:nvSpPr>
            <p:cNvPr id="67" name="Text Box 37">
              <a:extLst>
                <a:ext uri="{FF2B5EF4-FFF2-40B4-BE49-F238E27FC236}">
                  <a16:creationId xmlns:a16="http://schemas.microsoft.com/office/drawing/2014/main" id="{A82F4525-F8C4-4A93-8874-9A56F59B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D17155E6-EA18-4668-A014-932DEC5A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58BA463A-F6E8-484B-8A24-FA1BE482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</p:grpSp>
      <p:sp>
        <p:nvSpPr>
          <p:cNvPr id="71" name="Rectangle 57">
            <a:extLst>
              <a:ext uri="{FF2B5EF4-FFF2-40B4-BE49-F238E27FC236}">
                <a16:creationId xmlns:a16="http://schemas.microsoft.com/office/drawing/2014/main" id="{B34111CD-89F3-4D91-AB6E-5065463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F2BFD9E4-A87D-40BD-A7D7-FC7BB9DC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48B95CE1-F3DC-4838-A302-773844E1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74" name="Text Box 60">
            <a:extLst>
              <a:ext uri="{FF2B5EF4-FFF2-40B4-BE49-F238E27FC236}">
                <a16:creationId xmlns:a16="http://schemas.microsoft.com/office/drawing/2014/main" id="{BE071A46-AF41-4D74-BF89-21C022F5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03" y="10022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75" name="Line 61">
            <a:extLst>
              <a:ext uri="{FF2B5EF4-FFF2-40B4-BE49-F238E27FC236}">
                <a16:creationId xmlns:a16="http://schemas.microsoft.com/office/drawing/2014/main" id="{DF6EDCA7-7A3D-4208-8A02-6886C76D8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Line 62">
            <a:extLst>
              <a:ext uri="{FF2B5EF4-FFF2-40B4-BE49-F238E27FC236}">
                <a16:creationId xmlns:a16="http://schemas.microsoft.com/office/drawing/2014/main" id="{F0BBCBC7-A6BD-4632-8D0B-70A6CFD13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307669-4647-4A9A-B938-281C28090D00}"/>
              </a:ext>
            </a:extLst>
          </p:cNvPr>
          <p:cNvSpPr txBox="1"/>
          <p:nvPr/>
        </p:nvSpPr>
        <p:spPr>
          <a:xfrm>
            <a:off x="455030" y="5650238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78" name="AutoShape 52">
            <a:extLst>
              <a:ext uri="{FF2B5EF4-FFF2-40B4-BE49-F238E27FC236}">
                <a16:creationId xmlns:a16="http://schemas.microsoft.com/office/drawing/2014/main" id="{EFE573C6-9282-480C-8994-CEEDA5CC6F96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2886295" y="3389871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Text Box 53">
            <a:extLst>
              <a:ext uri="{FF2B5EF4-FFF2-40B4-BE49-F238E27FC236}">
                <a16:creationId xmlns:a16="http://schemas.microsoft.com/office/drawing/2014/main" id="{ECEF0B67-5A0F-4A4B-8DA7-23A601D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74" y="3882194"/>
            <a:ext cx="10647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LAN1 frame</a:t>
            </a:r>
          </a:p>
        </p:txBody>
      </p:sp>
    </p:spTree>
    <p:extLst>
      <p:ext uri="{BB962C8B-B14F-4D97-AF65-F5344CB8AC3E}">
        <p14:creationId xmlns:p14="http://schemas.microsoft.com/office/powerpoint/2010/main" val="24354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1710</TotalTime>
  <Words>3766</Words>
  <Application>Microsoft Office PowerPoint</Application>
  <PresentationFormat>Widescreen</PresentationFormat>
  <Paragraphs>923</Paragraphs>
  <Slides>82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Cambria Math</vt:lpstr>
      <vt:lpstr>Courier New</vt:lpstr>
      <vt:lpstr>Tahoma</vt:lpstr>
      <vt:lpstr>Class Slides</vt:lpstr>
      <vt:lpstr>Lecture 02 Network Fundamentals</vt:lpstr>
      <vt:lpstr>Administrivia</vt:lpstr>
      <vt:lpstr>Today’s Goals</vt:lpstr>
      <vt:lpstr>Outline</vt:lpstr>
      <vt:lpstr>Communication layers</vt:lpstr>
      <vt:lpstr>OSI model of communication layers</vt:lpstr>
      <vt:lpstr>Protocols are “layered”</vt:lpstr>
      <vt:lpstr>Packet encapsulation</vt:lpstr>
      <vt:lpstr>Transmitting data between networks</vt:lpstr>
      <vt:lpstr>Model does not equal reality</vt:lpstr>
      <vt:lpstr>Layering for IoT (joke) (kind of)</vt:lpstr>
      <vt:lpstr>Outline</vt:lpstr>
      <vt:lpstr>The global Internet</vt:lpstr>
      <vt:lpstr>Hardware and software organization of an Internet application</vt:lpstr>
      <vt:lpstr>A programmer’s view of the internet</vt:lpstr>
      <vt:lpstr>1. IP addresses</vt:lpstr>
      <vt:lpstr>2. Internet domain names</vt:lpstr>
      <vt:lpstr>Domain Naming System (DNS)</vt:lpstr>
      <vt:lpstr>3. Internet connections</vt:lpstr>
      <vt:lpstr>Ports are used to identify services to the kernel</vt:lpstr>
      <vt:lpstr>How does the Internet handle routing packets?</vt:lpstr>
      <vt:lpstr>Assigning and finding IP address ranges</vt:lpstr>
      <vt:lpstr>Routing</vt:lpstr>
      <vt:lpstr>Routing</vt:lpstr>
      <vt:lpstr>Routing – ”Adaptive”</vt:lpstr>
      <vt:lpstr>Identifying your computer?</vt:lpstr>
      <vt:lpstr>So how does the Internet of Things fit into the Internet?</vt:lpstr>
      <vt:lpstr>Break + Thinking</vt:lpstr>
      <vt:lpstr>Break + Thinking</vt:lpstr>
      <vt:lpstr>ALL the layers</vt:lpstr>
      <vt:lpstr>Outline</vt:lpstr>
      <vt:lpstr>Physical Layer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Signal qualities</vt:lpstr>
      <vt:lpstr>Signal strength is measured in decibels</vt:lpstr>
      <vt:lpstr>Signal strength varies significantly across technologies</vt:lpstr>
      <vt:lpstr>Propagation degrades RF signals</vt:lpstr>
      <vt:lpstr>ITU model for Indoor Attenuation</vt:lpstr>
      <vt:lpstr>Lower received energy increases error rates</vt:lpstr>
      <vt:lpstr>Signal qualities</vt:lpstr>
      <vt:lpstr>RF communication frequencies</vt:lpstr>
      <vt:lpstr>Wireless spectrum is allocated to specific uses</vt:lpstr>
      <vt:lpstr>Unlicensed bands are where IoT thrives</vt:lpstr>
      <vt:lpstr>Unlicensed bands are where IoT thrives</vt:lpstr>
      <vt:lpstr>Frequency Hopping Spread Spectrum</vt:lpstr>
      <vt:lpstr>Sidebar: inventor of FHSS – Hedy Lamarr</vt:lpstr>
      <vt:lpstr>Signal qualities</vt:lpstr>
      <vt:lpstr>Modulation</vt:lpstr>
      <vt:lpstr>Modulation types</vt:lpstr>
      <vt:lpstr>Modulation types</vt:lpstr>
      <vt:lpstr>Modulation tradeoffs</vt:lpstr>
      <vt:lpstr>Break + Say hi to your neighbors</vt:lpstr>
      <vt:lpstr>Break + Say hi to your neighbors</vt:lpstr>
      <vt:lpstr>Outline</vt:lpstr>
      <vt:lpstr>Data Link Layer</vt:lpstr>
      <vt:lpstr>Framing</vt:lpstr>
      <vt:lpstr>Error control: detection and recovery</vt:lpstr>
      <vt:lpstr>Medium Access Control</vt:lpstr>
      <vt:lpstr>Analogy: wireless medium as acoustic</vt:lpstr>
      <vt:lpstr>Analogy: wireless medium as acoustic</vt:lpstr>
      <vt:lpstr>MAC protocol categorization</vt:lpstr>
      <vt:lpstr>ALOHA</vt:lpstr>
      <vt:lpstr>Packet collisions</vt:lpstr>
      <vt:lpstr>Slotted ALOHA</vt:lpstr>
      <vt:lpstr>ALOHA throughput</vt:lpstr>
      <vt:lpstr>Capture effect</vt:lpstr>
      <vt:lpstr>MAC protocol categorization</vt:lpstr>
      <vt:lpstr>CSMA/CA – Carrier Sense Multiple Access with Collision Avoidance</vt:lpstr>
      <vt:lpstr>CSMA/CD – CSMA with Collision Detection</vt:lpstr>
      <vt:lpstr>Hidden terminal problem</vt:lpstr>
      <vt:lpstr>CSMA with RTS/CTS</vt:lpstr>
      <vt:lpstr>MAC protocol categorization</vt:lpstr>
      <vt:lpstr>Contention-free access control protocols</vt:lpstr>
      <vt:lpstr>FDMA – Frequency Division Multiple Access</vt:lpstr>
      <vt:lpstr>TDMA – Time Division Multiple Access</vt:lpstr>
      <vt:lpstr>Real-world protocol access control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 MAC Protocols</dc:title>
  <dc:creator>Branden Ghena</dc:creator>
  <cp:lastModifiedBy>Branden Ghena</cp:lastModifiedBy>
  <cp:revision>67</cp:revision>
  <dcterms:created xsi:type="dcterms:W3CDTF">2021-01-11T17:31:26Z</dcterms:created>
  <dcterms:modified xsi:type="dcterms:W3CDTF">2022-04-05T19:51:42Z</dcterms:modified>
</cp:coreProperties>
</file>