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0" r:id="rId1"/>
  </p:sldMasterIdLst>
  <p:notesMasterIdLst>
    <p:notesMasterId r:id="rId54"/>
  </p:notesMasterIdLst>
  <p:sldIdLst>
    <p:sldId id="256" r:id="rId2"/>
    <p:sldId id="2262" r:id="rId3"/>
    <p:sldId id="384" r:id="rId4"/>
    <p:sldId id="500" r:id="rId5"/>
    <p:sldId id="383" r:id="rId6"/>
    <p:sldId id="385" r:id="rId7"/>
    <p:sldId id="386" r:id="rId8"/>
    <p:sldId id="264" r:id="rId9"/>
    <p:sldId id="496" r:id="rId10"/>
    <p:sldId id="387" r:id="rId11"/>
    <p:sldId id="389" r:id="rId12"/>
    <p:sldId id="395" r:id="rId13"/>
    <p:sldId id="390" r:id="rId14"/>
    <p:sldId id="396" r:id="rId15"/>
    <p:sldId id="391" r:id="rId16"/>
    <p:sldId id="397" r:id="rId17"/>
    <p:sldId id="2088" r:id="rId18"/>
    <p:sldId id="1844" r:id="rId19"/>
    <p:sldId id="392" r:id="rId20"/>
    <p:sldId id="2091" r:id="rId21"/>
    <p:sldId id="393" r:id="rId22"/>
    <p:sldId id="419" r:id="rId23"/>
    <p:sldId id="2263" r:id="rId24"/>
    <p:sldId id="495" r:id="rId25"/>
    <p:sldId id="2264" r:id="rId26"/>
    <p:sldId id="423" r:id="rId27"/>
    <p:sldId id="2266" r:id="rId28"/>
    <p:sldId id="465" r:id="rId29"/>
    <p:sldId id="470" r:id="rId30"/>
    <p:sldId id="2265" r:id="rId31"/>
    <p:sldId id="471" r:id="rId32"/>
    <p:sldId id="469" r:id="rId33"/>
    <p:sldId id="468" r:id="rId34"/>
    <p:sldId id="476" r:id="rId35"/>
    <p:sldId id="475" r:id="rId36"/>
    <p:sldId id="2267" r:id="rId37"/>
    <p:sldId id="2092" r:id="rId38"/>
    <p:sldId id="494" r:id="rId39"/>
    <p:sldId id="472" r:id="rId40"/>
    <p:sldId id="473" r:id="rId41"/>
    <p:sldId id="474" r:id="rId42"/>
    <p:sldId id="477" r:id="rId43"/>
    <p:sldId id="479" r:id="rId44"/>
    <p:sldId id="488" r:id="rId45"/>
    <p:sldId id="489" r:id="rId46"/>
    <p:sldId id="490" r:id="rId47"/>
    <p:sldId id="491" r:id="rId48"/>
    <p:sldId id="492" r:id="rId49"/>
    <p:sldId id="498" r:id="rId50"/>
    <p:sldId id="493" r:id="rId51"/>
    <p:sldId id="499" r:id="rId52"/>
    <p:sldId id="487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44C0DD7-F1CF-4368-81C8-E87A97418579}">
          <p14:sldIdLst>
            <p14:sldId id="256"/>
          </p14:sldIdLst>
        </p14:section>
        <p14:section name="Goals" id="{1DC203D8-8C04-4F3B-815B-A15E3261C9A4}">
          <p14:sldIdLst>
            <p14:sldId id="2262"/>
            <p14:sldId id="384"/>
            <p14:sldId id="500"/>
            <p14:sldId id="383"/>
            <p14:sldId id="385"/>
            <p14:sldId id="386"/>
            <p14:sldId id="264"/>
          </p14:sldIdLst>
        </p14:section>
        <p14:section name="Internet of Things" id="{82489478-E853-4981-A7EB-3813E3311B43}">
          <p14:sldIdLst>
            <p14:sldId id="496"/>
            <p14:sldId id="387"/>
            <p14:sldId id="389"/>
            <p14:sldId id="395"/>
            <p14:sldId id="390"/>
            <p14:sldId id="396"/>
            <p14:sldId id="391"/>
            <p14:sldId id="397"/>
            <p14:sldId id="2088"/>
            <p14:sldId id="1844"/>
            <p14:sldId id="392"/>
            <p14:sldId id="2091"/>
            <p14:sldId id="393"/>
            <p14:sldId id="419"/>
            <p14:sldId id="2263"/>
          </p14:sldIdLst>
        </p14:section>
        <p14:section name="Course Overview" id="{16E1A46E-A993-4E2D-8B70-0B4B75C5A37F}">
          <p14:sldIdLst>
            <p14:sldId id="495"/>
            <p14:sldId id="2264"/>
            <p14:sldId id="423"/>
            <p14:sldId id="2266"/>
            <p14:sldId id="465"/>
            <p14:sldId id="470"/>
            <p14:sldId id="2265"/>
            <p14:sldId id="471"/>
            <p14:sldId id="469"/>
            <p14:sldId id="468"/>
            <p14:sldId id="476"/>
            <p14:sldId id="475"/>
            <p14:sldId id="2267"/>
            <p14:sldId id="2092"/>
          </p14:sldIdLst>
        </p14:section>
        <p14:section name="Wireless Networks" id="{0AD6D2E6-6A8C-4EAA-B9DD-C1ED23D57791}">
          <p14:sldIdLst>
            <p14:sldId id="494"/>
            <p14:sldId id="472"/>
            <p14:sldId id="473"/>
            <p14:sldId id="474"/>
            <p14:sldId id="477"/>
            <p14:sldId id="479"/>
            <p14:sldId id="488"/>
            <p14:sldId id="489"/>
            <p14:sldId id="490"/>
            <p14:sldId id="491"/>
            <p14:sldId id="492"/>
            <p14:sldId id="498"/>
            <p14:sldId id="493"/>
            <p14:sldId id="499"/>
          </p14:sldIdLst>
        </p14:section>
        <p14:section name="Wrapup" id="{29A7F866-9DA9-446B-8359-CE426CB89C7A}">
          <p14:sldIdLst>
            <p14:sldId id="48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2C4"/>
    <a:srgbClr val="4E2A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9" autoAdjust="0"/>
    <p:restoredTop sz="97440" autoAdjust="0"/>
  </p:normalViewPr>
  <p:slideViewPr>
    <p:cSldViewPr snapToGrid="0">
      <p:cViewPr varScale="1">
        <p:scale>
          <a:sx n="59" d="100"/>
          <a:sy n="59" d="100"/>
        </p:scale>
        <p:origin x="78" y="24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BBF250-3188-4B97-91A0-4CBD75F11794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9DC289-C093-4A03-96E3-7FA6F6D9C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410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Defining feature of modern computing classes is the amount of energy storage required to allow their operation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Clip art: http://</a:t>
            </a:r>
            <a:r>
              <a:rPr lang="en-US" dirty="0" err="1"/>
              <a:t>www.ctecsolar.com</a:t>
            </a:r>
            <a:r>
              <a:rPr lang="en-US" dirty="0"/>
              <a:t>/cut-cord-electric-company/</a:t>
            </a:r>
          </a:p>
          <a:p>
            <a:r>
              <a:rPr lang="en-US" dirty="0"/>
              <a:t>X-rays: </a:t>
            </a:r>
            <a:r>
              <a:rPr lang="en-US" dirty="0" err="1"/>
              <a:t>iFixit</a:t>
            </a:r>
            <a:r>
              <a:rPr lang="en-US" dirty="0"/>
              <a:t> teardowns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445267-E1A4-074A-A884-6BFE3F4EEE2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176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4E2A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0F8AEA4-90DD-470A-A00C-52C76871BE7D}"/>
              </a:ext>
            </a:extLst>
          </p:cNvPr>
          <p:cNvSpPr/>
          <p:nvPr userDrawn="1"/>
        </p:nvSpPr>
        <p:spPr>
          <a:xfrm>
            <a:off x="607595" y="684106"/>
            <a:ext cx="10972799" cy="5485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NWU PPT Wide Opt 2_Master.jpg">
            <a:extLst>
              <a:ext uri="{FF2B5EF4-FFF2-40B4-BE49-F238E27FC236}">
                <a16:creationId xmlns:a16="http://schemas.microsoft.com/office/drawing/2014/main" id="{D5195E2D-71BD-4DAB-A8EA-C60068318A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53298"/>
            <a:ext cx="12192000" cy="5047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A78A89-7B53-4AF2-9B97-0D7A0E3C41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7595" y="684106"/>
            <a:ext cx="10972799" cy="2286000"/>
          </a:xfrm>
          <a:prstGeom prst="rect">
            <a:avLst/>
          </a:prstGeo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3757E7-8A62-4C6A-A11F-B44CFFC7E2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7595" y="3887894"/>
            <a:ext cx="10972799" cy="1369905"/>
          </a:xfrm>
        </p:spPr>
        <p:txBody>
          <a:bodyPr>
            <a:normAutofit/>
          </a:bodyPr>
          <a:lstStyle>
            <a:lvl1pPr marL="0" indent="0" algn="ctr">
              <a:buNone/>
              <a:defRPr sz="3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852B33-DB5B-406B-8EF8-7F27B15C3E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7595" y="5804324"/>
            <a:ext cx="916405" cy="365125"/>
          </a:xfrm>
        </p:spPr>
        <p:txBody>
          <a:bodyPr/>
          <a:lstStyle/>
          <a:p>
            <a:fld id="{6DA34142-4057-4E41-8FAB-93DD5A2F5272}" type="datetime1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218BC2-7D03-48DD-8ED3-F2F43C400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1807" y="5806652"/>
            <a:ext cx="3664373" cy="3651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491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D1B4F-AD76-4462-AF17-AA9750E0F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C87F7-B5DC-45D6-AC96-43D6899A05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4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6F708-77A7-451E-A87C-DF3B5FA66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82682-8512-4993-8477-88A6B81ECC95}" type="datetime1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E1449-91D8-4F9D-A105-23A1F43EC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F04F4-7CB4-4D18-91E9-7F025B560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617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D1B4F-AD76-4462-AF17-AA9750E0F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C87F7-B5DC-45D6-AC96-43D6899A0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4" y="1143000"/>
            <a:ext cx="52578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6F708-77A7-451E-A87C-DF3B5FA66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82682-8512-4993-8477-88A6B81ECC95}" type="datetime1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E1449-91D8-4F9D-A105-23A1F43EC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F04F4-7CB4-4D18-91E9-7F025B560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D6171B2-CD8A-4537-A0B5-CFA0882ED8C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26608" y="1143000"/>
            <a:ext cx="52578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57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6EE6D-0807-49F6-8402-F877AEC3A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2EDB09-5A47-4685-A1EE-A5B4DA190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C82BC-EFE8-41E4-A86B-07FC0B1457C3}" type="datetime1">
              <a:rPr lang="en-US" smtClean="0"/>
              <a:t>3/31/2022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553B9-1067-4918-A0C0-3170E1AA2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5B2D71-8C87-4458-AC29-EA2047202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310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D77160-3215-44CF-B830-0B88FB365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D1D5B-B5C1-4AF0-9BCF-12885203BE3F}" type="datetime1">
              <a:rPr lang="en-US" smtClean="0"/>
              <a:t>3/31/2022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931AD3-C3A1-4F17-AE8A-223019F62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71321F-FC35-406D-934E-9286AA485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41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line">
    <p:bg>
      <p:bgPr>
        <a:solidFill>
          <a:srgbClr val="4E2A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6553EE-3FBA-43B0-83E3-DED9FBF89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0F0348-2F1A-4EE8-8A85-4721B86DEA66}" type="datetime1">
              <a:rPr lang="en-US" smtClean="0"/>
              <a:t>3/31/2022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6DF780-B863-4D17-AD07-08D991518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7C2309-BC50-471A-9507-CB2945B5B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778C724-3839-4D76-A707-B4C23905D0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11DEA04-1277-494F-991B-E62F01E892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7596" y="694143"/>
            <a:ext cx="10972798" cy="5486400"/>
          </a:xfrm>
          <a:solidFill>
            <a:schemeClr val="bg1"/>
          </a:solidFill>
        </p:spPr>
        <p:txBody>
          <a:bodyPr lIns="182880" tIns="182880" rIns="182880" bIns="182880"/>
          <a:lstStyle>
            <a:lvl1pPr>
              <a:spcBef>
                <a:spcPts val="20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84967AA-4B26-426D-8185-065158151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8343"/>
            <a:ext cx="10972798" cy="6858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430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CFB29-59D2-4823-BEFA-2A2FDF148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7595" y="1143000"/>
            <a:ext cx="10972800" cy="502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448D8-B1FE-4537-8A5B-AEAA01D153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7595" y="6356350"/>
            <a:ext cx="916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27AB6CE-1AFC-4A94-BDA7-A76098728A1D}" type="datetime1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2C4873-1315-4883-97DC-8A47AFCAED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67200" y="6356350"/>
            <a:ext cx="36643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1DC0E4-58B6-42DF-8BD2-2BB7A3B6E3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68000" y="6356350"/>
            <a:ext cx="9123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778C724-3839-4D76-A707-B4C23905D0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BCB9CD12-280E-4818-853C-F36BB6D68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799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700" r:id="rId3"/>
    <p:sldLayoutId id="2147483696" r:id="rId4"/>
    <p:sldLayoutId id="2147483697" r:id="rId5"/>
    <p:sldLayoutId id="2147483698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image" Target="../media/image27.jpeg"/><Relationship Id="rId3" Type="http://schemas.openxmlformats.org/officeDocument/2006/relationships/tags" Target="../tags/tag3.xml"/><Relationship Id="rId21" Type="http://schemas.openxmlformats.org/officeDocument/2006/relationships/slideLayout" Target="../slideLayouts/slideLayout2.xml"/><Relationship Id="rId34" Type="http://schemas.openxmlformats.org/officeDocument/2006/relationships/image" Target="../media/image33.jpeg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image" Target="../media/image26.emf"/><Relationship Id="rId33" Type="http://schemas.openxmlformats.org/officeDocument/2006/relationships/image" Target="../media/image32.jpeg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tags" Target="../tags/tag20.xml"/><Relationship Id="rId29" Type="http://schemas.microsoft.com/office/2007/relationships/hdphoto" Target="../media/hdphoto1.wdp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image" Target="../media/image25.png"/><Relationship Id="rId32" Type="http://schemas.microsoft.com/office/2007/relationships/hdphoto" Target="../media/hdphoto2.wdp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image" Target="../media/image24.emf"/><Relationship Id="rId28" Type="http://schemas.openxmlformats.org/officeDocument/2006/relationships/image" Target="../media/image29.png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31" Type="http://schemas.openxmlformats.org/officeDocument/2006/relationships/image" Target="../media/image31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notesSlide" Target="../notesSlides/notesSlide1.xml"/><Relationship Id="rId27" Type="http://schemas.openxmlformats.org/officeDocument/2006/relationships/image" Target="../media/image28.png"/><Relationship Id="rId30" Type="http://schemas.openxmlformats.org/officeDocument/2006/relationships/image" Target="../media/image30.png"/><Relationship Id="rId35" Type="http://schemas.openxmlformats.org/officeDocument/2006/relationships/image" Target="../media/image34.jpeg"/><Relationship Id="rId8" Type="http://schemas.openxmlformats.org/officeDocument/2006/relationships/tags" Target="../tags/tag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LOdp54_qJ4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KLOdp54_qJ4?feature=oembed" TargetMode="External"/><Relationship Id="rId4" Type="http://schemas.openxmlformats.org/officeDocument/2006/relationships/image" Target="../media/image41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tiff"/><Relationship Id="rId10" Type="http://schemas.openxmlformats.org/officeDocument/2006/relationships/image" Target="../media/image10.png"/><Relationship Id="rId4" Type="http://schemas.openxmlformats.org/officeDocument/2006/relationships/image" Target="../media/image4.tiff"/><Relationship Id="rId9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B4EB4-B710-4B4C-9E9E-B9B5D5E06A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Lecture 01</a:t>
            </a:r>
            <a:br>
              <a:rPr lang="en-US" dirty="0"/>
            </a:br>
            <a:r>
              <a:rPr lang="en-US" dirty="0"/>
              <a:t>Introduction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C2EFA9-08FA-449E-880F-86912EE7E77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CS397/497 – Wireless Protocols for IoT</a:t>
            </a:r>
          </a:p>
          <a:p>
            <a:r>
              <a:rPr lang="en-US" dirty="0"/>
              <a:t>Branden Ghena – Spring 2022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FF7B2A-82FE-4C7D-82F2-E5C65C4DBA4F}"/>
              </a:ext>
            </a:extLst>
          </p:cNvPr>
          <p:cNvSpPr txBox="1"/>
          <p:nvPr/>
        </p:nvSpPr>
        <p:spPr>
          <a:xfrm>
            <a:off x="8718997" y="5527563"/>
            <a:ext cx="28613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Materials in collaboration with Pat </a:t>
            </a:r>
            <a:r>
              <a:rPr lang="en-US" dirty="0" err="1"/>
              <a:t>Pannuto</a:t>
            </a:r>
            <a:r>
              <a:rPr lang="en-US" dirty="0"/>
              <a:t> (UCSD)</a:t>
            </a:r>
          </a:p>
        </p:txBody>
      </p:sp>
    </p:spTree>
    <p:extLst>
      <p:ext uri="{BB962C8B-B14F-4D97-AF65-F5344CB8AC3E}">
        <p14:creationId xmlns:p14="http://schemas.microsoft.com/office/powerpoint/2010/main" val="3802196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3985C-4868-469B-8C1A-17FEEA9AC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Perspective of this course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A7E1D3-01CB-4E60-848C-71B171A454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class is about wireless protocols</a:t>
            </a:r>
          </a:p>
          <a:p>
            <a:pPr lvl="1"/>
            <a:r>
              <a:rPr lang="en-US" dirty="0"/>
              <a:t>For a specific domain: the Internet of Things</a:t>
            </a:r>
          </a:p>
          <a:p>
            <a:pPr lvl="1"/>
            <a:endParaRPr lang="en-US" dirty="0"/>
          </a:p>
          <a:p>
            <a:r>
              <a:rPr lang="en-US" dirty="0"/>
              <a:t>So we’ll spend some amount of time discussing the Internet of Things and embedded systems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9B8CFC-E04E-4C1A-BCB1-4F3A40916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4135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E221F-C6CE-49C2-A115-E5CB432C5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Discussion: what is the Internet of Things?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2BA850-0368-4C40-BF0A-36F721C2CF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Name a few Internet of Things devices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are the qualities that designate those devices at “IoT”?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9A2897-82C5-45EA-97E8-9E0D8CFEE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293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E221F-C6CE-49C2-A115-E5CB432C5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Discussion: what is the Internet of Things?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2BA850-0368-4C40-BF0A-36F721C2CF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Name a few Internet of Things devices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are the qualities that designate those devices at “IoT”?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9A2897-82C5-45EA-97E8-9E0D8CFEE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577813-7A77-4A21-AB52-315F70E4D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1270" y="3701047"/>
            <a:ext cx="2709278" cy="270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C64BEBF3-70FC-45A6-8F2A-567EC0582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0238" y="3133725"/>
            <a:ext cx="1866900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64CA34A9-18C8-498F-AF30-F03EE2D66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3228" y="2881312"/>
            <a:ext cx="21336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FD8443F6-1808-44AA-8790-E04AD6A43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7343" y="3349625"/>
            <a:ext cx="1571625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2C2EF966-A372-46F9-84B8-362F7277F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1763" y="3638550"/>
            <a:ext cx="1657350" cy="276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55513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C988D-8051-45FD-A7BA-2B4307D6E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Thought experiment on capabilities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09B55A-C57C-4426-8904-5769DDB7D8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if the Nest thermostat was powered by an entire desktop?</a:t>
            </a:r>
          </a:p>
          <a:p>
            <a:pPr lvl="1"/>
            <a:r>
              <a:rPr lang="en-US" dirty="0"/>
              <a:t>8-core x86-64 processor, 32 GB RAM, 1 TB SSD</a:t>
            </a:r>
          </a:p>
          <a:p>
            <a:pPr lvl="1"/>
            <a:endParaRPr lang="en-US" dirty="0"/>
          </a:p>
          <a:p>
            <a:r>
              <a:rPr lang="en-US" dirty="0"/>
              <a:t>Would that still count as IoT?</a:t>
            </a:r>
          </a:p>
          <a:p>
            <a:endParaRPr lang="en-US" dirty="0"/>
          </a:p>
          <a:p>
            <a:r>
              <a:rPr lang="en-US" dirty="0"/>
              <a:t>Why don’t we see that in practice?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32AC09-2634-4F37-9184-166447CE2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4864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C988D-8051-45FD-A7BA-2B4307D6E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Thought experiment on capabilities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09B55A-C57C-4426-8904-5769DDB7D8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if the Nest thermostat was powered by an entire desktop?</a:t>
            </a:r>
          </a:p>
          <a:p>
            <a:pPr lvl="1"/>
            <a:r>
              <a:rPr lang="en-US" dirty="0"/>
              <a:t>8-core x86-64 processor, 32 GB RAM, 1 TB SSD</a:t>
            </a:r>
          </a:p>
          <a:p>
            <a:pPr lvl="1"/>
            <a:endParaRPr lang="en-US" dirty="0"/>
          </a:p>
          <a:p>
            <a:r>
              <a:rPr lang="en-US" dirty="0"/>
              <a:t>Would that still count as IoT?</a:t>
            </a:r>
          </a:p>
          <a:p>
            <a:endParaRPr lang="en-US" dirty="0"/>
          </a:p>
          <a:p>
            <a:r>
              <a:rPr lang="en-US" dirty="0"/>
              <a:t>Why don’t we see that in practice?</a:t>
            </a:r>
          </a:p>
          <a:p>
            <a:endParaRPr lang="en-US" b="1" dirty="0"/>
          </a:p>
          <a:p>
            <a:pPr marL="0" indent="0">
              <a:buNone/>
            </a:pPr>
            <a:r>
              <a:rPr lang="en-US" b="1" dirty="0"/>
              <a:t>	Cost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32AC09-2634-4F37-9184-166447CE2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4015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476D2-E76B-45AC-8B72-5C4A72B1D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Thought experiment on energy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3C43EF-75B2-4F0A-BCA6-BCA28B568B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IoT devices include a mix of batteries, wall power, (and energy-harvesting)</a:t>
            </a:r>
          </a:p>
          <a:p>
            <a:endParaRPr lang="en-US" dirty="0"/>
          </a:p>
          <a:p>
            <a:r>
              <a:rPr lang="en-US" dirty="0"/>
              <a:t>Why do we put so much focus on systems with batteries?</a:t>
            </a:r>
          </a:p>
          <a:p>
            <a:pPr lvl="1"/>
            <a:r>
              <a:rPr lang="en-US" dirty="0"/>
              <a:t>Why do they need batteries?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934335-312E-4DAD-B028-685AED12B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7019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476D2-E76B-45AC-8B72-5C4A72B1D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Thought experiment on energy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3C43EF-75B2-4F0A-BCA6-BCA28B568B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IoT devices include a mix of batteries, wall power, (and energy-harvesting)</a:t>
            </a:r>
          </a:p>
          <a:p>
            <a:endParaRPr lang="en-US" dirty="0"/>
          </a:p>
          <a:p>
            <a:r>
              <a:rPr lang="en-US" dirty="0"/>
              <a:t>Why do we put so much focus on systems with batteries?</a:t>
            </a:r>
          </a:p>
          <a:p>
            <a:pPr lvl="1"/>
            <a:r>
              <a:rPr lang="en-US" dirty="0"/>
              <a:t>Why do they need batteries?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b="1" dirty="0"/>
              <a:t>	</a:t>
            </a:r>
            <a:r>
              <a:rPr lang="en-US" b="1" dirty="0" err="1"/>
              <a:t>Deployability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934335-312E-4DAD-B028-685AED12B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9172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F9431-4C0B-F549-AC20-09A329BB0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Largest IoT challenges: </a:t>
            </a:r>
            <a:r>
              <a:rPr lang="en-US" i="1" dirty="0"/>
              <a:t>power</a:t>
            </a:r>
            <a:r>
              <a:rPr lang="en-US" dirty="0"/>
              <a:t> and </a:t>
            </a:r>
            <a:r>
              <a:rPr lang="en-US" i="1" dirty="0"/>
              <a:t>communication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948DCE-9BD6-A448-BBA9-CD1C0C3742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class is about wireless technologies</a:t>
            </a:r>
          </a:p>
          <a:p>
            <a:pPr lvl="1"/>
            <a:r>
              <a:rPr lang="en-US" dirty="0"/>
              <a:t>For resource-constrained systems, such as the IoT</a:t>
            </a:r>
          </a:p>
          <a:p>
            <a:pPr lvl="1"/>
            <a:endParaRPr lang="en-US" dirty="0"/>
          </a:p>
          <a:p>
            <a:r>
              <a:rPr lang="en-US" dirty="0"/>
              <a:t>We will focus on the tradeoffs between technologies</a:t>
            </a:r>
          </a:p>
          <a:p>
            <a:pPr lvl="1"/>
            <a:r>
              <a:rPr lang="en-US" dirty="0"/>
              <a:t>How they balance differing constraints</a:t>
            </a:r>
          </a:p>
          <a:p>
            <a:pPr lvl="2"/>
            <a:r>
              <a:rPr lang="en-US" dirty="0"/>
              <a:t>Power, spectrum, complexity, etc.</a:t>
            </a:r>
          </a:p>
          <a:p>
            <a:pPr lvl="1"/>
            <a:r>
              <a:rPr lang="en-US" dirty="0"/>
              <a:t>And the technical foundations of these designs and differences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D05A0A-14DE-674A-8D53-AB05D7A85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34A358D-2637-E146-A3BD-05BD470B507B}" type="slidenum">
              <a:rPr lang="en-US" smtClean="0"/>
              <a:pPr algn="r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4269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>
            <a:extLst>
              <a:ext uri="{FF2B5EF4-FFF2-40B4-BE49-F238E27FC236}">
                <a16:creationId xmlns:a16="http://schemas.microsoft.com/office/drawing/2014/main" id="{ABE0DBD1-E538-0149-955A-E996588F25CC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42464"/>
            <a:ext cx="8737600" cy="620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CCB59F8-97CE-0943-9FF3-53B7B2BB7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is </a:t>
            </a:r>
            <a:r>
              <a:rPr lang="en-US" i="1" dirty="0"/>
              <a:t>the</a:t>
            </a:r>
            <a:r>
              <a:rPr lang="en-US" dirty="0"/>
              <a:t> defining constraint of emerging technologies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7416E8-05E0-D948-A89A-4C1E5F7D6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4931" y="6354139"/>
            <a:ext cx="2844800" cy="365125"/>
          </a:xfrm>
        </p:spPr>
        <p:txBody>
          <a:bodyPr/>
          <a:lstStyle/>
          <a:p>
            <a:fld id="{434A358D-2637-E146-A3BD-05BD470B507B}" type="slidenum">
              <a:rPr lang="en-US" smtClean="0"/>
              <a:t>18</a:t>
            </a:fld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A144629C-DE14-E84E-B99F-80534413F60D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2340" y="3522333"/>
            <a:ext cx="1346453" cy="1154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5BA4ED5-D82B-9445-AAAD-68A6428FA59C}"/>
              </a:ext>
            </a:extLst>
          </p:cNvPr>
          <p:cNvCxnSpPr>
            <a:cxnSpLocks/>
          </p:cNvCxnSpPr>
          <p:nvPr>
            <p:custDataLst>
              <p:tags r:id="rId3"/>
            </p:custDataLst>
          </p:nvPr>
        </p:nvCxnSpPr>
        <p:spPr bwMode="auto">
          <a:xfrm flipV="1">
            <a:off x="1888385" y="2178834"/>
            <a:ext cx="250883" cy="135825"/>
          </a:xfrm>
          <a:prstGeom prst="line">
            <a:avLst/>
          </a:prstGeom>
          <a:ln w="476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3E36C4B-F87E-1846-B68E-77D86535DE0E}"/>
              </a:ext>
            </a:extLst>
          </p:cNvPr>
          <p:cNvCxnSpPr>
            <a:cxnSpLocks/>
          </p:cNvCxnSpPr>
          <p:nvPr>
            <p:custDataLst>
              <p:tags r:id="rId4"/>
            </p:custDataLst>
          </p:nvPr>
        </p:nvCxnSpPr>
        <p:spPr bwMode="auto">
          <a:xfrm flipV="1">
            <a:off x="2280999" y="3175294"/>
            <a:ext cx="344116" cy="491727"/>
          </a:xfrm>
          <a:prstGeom prst="line">
            <a:avLst/>
          </a:prstGeom>
          <a:ln w="476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3DA2E83-2F38-3E45-BE7A-2835C54022BD}"/>
              </a:ext>
            </a:extLst>
          </p:cNvPr>
          <p:cNvCxnSpPr>
            <a:cxnSpLocks/>
            <a:endCxn id="31" idx="2"/>
          </p:cNvCxnSpPr>
          <p:nvPr>
            <p:custDataLst>
              <p:tags r:id="rId5"/>
            </p:custDataLst>
          </p:nvPr>
        </p:nvCxnSpPr>
        <p:spPr bwMode="auto">
          <a:xfrm flipV="1">
            <a:off x="3627453" y="3290163"/>
            <a:ext cx="221484" cy="258072"/>
          </a:xfrm>
          <a:prstGeom prst="line">
            <a:avLst/>
          </a:prstGeom>
          <a:ln w="476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47DC8F6-75B4-C945-9635-C03F776CEF8E}"/>
              </a:ext>
            </a:extLst>
          </p:cNvPr>
          <p:cNvCxnSpPr>
            <a:cxnSpLocks/>
          </p:cNvCxnSpPr>
          <p:nvPr>
            <p:custDataLst>
              <p:tags r:id="rId6"/>
            </p:custDataLst>
          </p:nvPr>
        </p:nvCxnSpPr>
        <p:spPr bwMode="auto">
          <a:xfrm flipV="1">
            <a:off x="3698320" y="4349462"/>
            <a:ext cx="593593" cy="309679"/>
          </a:xfrm>
          <a:prstGeom prst="line">
            <a:avLst/>
          </a:prstGeom>
          <a:ln w="476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C4A8E22-4D76-A641-B6AA-59D9553B5BE8}"/>
              </a:ext>
            </a:extLst>
          </p:cNvPr>
          <p:cNvCxnSpPr>
            <a:cxnSpLocks/>
            <a:stCxn id="35" idx="3"/>
          </p:cNvCxnSpPr>
          <p:nvPr>
            <p:custDataLst>
              <p:tags r:id="rId7"/>
            </p:custDataLst>
          </p:nvPr>
        </p:nvCxnSpPr>
        <p:spPr bwMode="auto">
          <a:xfrm flipV="1">
            <a:off x="5371311" y="5577539"/>
            <a:ext cx="430253" cy="307704"/>
          </a:xfrm>
          <a:prstGeom prst="line">
            <a:avLst/>
          </a:prstGeom>
          <a:ln w="476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841BF07-A3F0-344D-B967-A731D4236AAD}"/>
              </a:ext>
            </a:extLst>
          </p:cNvPr>
          <p:cNvCxnSpPr>
            <a:cxnSpLocks/>
          </p:cNvCxnSpPr>
          <p:nvPr>
            <p:custDataLst>
              <p:tags r:id="rId8"/>
            </p:custDataLst>
          </p:nvPr>
        </p:nvCxnSpPr>
        <p:spPr bwMode="auto">
          <a:xfrm flipV="1">
            <a:off x="6753237" y="5306259"/>
            <a:ext cx="273513" cy="483691"/>
          </a:xfrm>
          <a:prstGeom prst="line">
            <a:avLst/>
          </a:prstGeom>
          <a:ln w="476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03FC2BC-8AD1-A142-BA84-3414042CEE01}"/>
              </a:ext>
            </a:extLst>
          </p:cNvPr>
          <p:cNvCxnSpPr>
            <a:cxnSpLocks/>
            <a:endCxn id="59" idx="1"/>
          </p:cNvCxnSpPr>
          <p:nvPr>
            <p:custDataLst>
              <p:tags r:id="rId9"/>
            </p:custDataLst>
          </p:nvPr>
        </p:nvCxnSpPr>
        <p:spPr bwMode="auto">
          <a:xfrm flipV="1">
            <a:off x="5186503" y="4201106"/>
            <a:ext cx="193783" cy="562405"/>
          </a:xfrm>
          <a:prstGeom prst="line">
            <a:avLst/>
          </a:prstGeom>
          <a:ln w="476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6">
            <a:extLst>
              <a:ext uri="{FF2B5EF4-FFF2-40B4-BE49-F238E27FC236}">
                <a16:creationId xmlns:a16="http://schemas.microsoft.com/office/drawing/2014/main" id="{385D52C2-B1C6-0340-8AC5-B2D94F42A9E4}"/>
              </a:ext>
            </a:extLst>
          </p:cNvPr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25"/>
          <a:srcRect/>
          <a:stretch>
            <a:fillRect/>
          </a:stretch>
        </p:blipFill>
        <p:spPr bwMode="auto">
          <a:xfrm>
            <a:off x="3557352" y="2199123"/>
            <a:ext cx="583168" cy="1091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2">
            <a:extLst>
              <a:ext uri="{FF2B5EF4-FFF2-40B4-BE49-F238E27FC236}">
                <a16:creationId xmlns:a16="http://schemas.microsoft.com/office/drawing/2014/main" id="{D1986243-3103-EF48-9850-AAEDC99B95AF}"/>
              </a:ext>
            </a:extLst>
          </p:cNvPr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7080" y="1434197"/>
            <a:ext cx="1216069" cy="91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11">
            <a:extLst>
              <a:ext uri="{FF2B5EF4-FFF2-40B4-BE49-F238E27FC236}">
                <a16:creationId xmlns:a16="http://schemas.microsoft.com/office/drawing/2014/main" id="{42594B50-24EF-3E49-ADBA-B65683ADF97B}"/>
              </a:ext>
            </a:extLst>
          </p:cNvPr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969" y="5673253"/>
            <a:ext cx="629343" cy="423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DF6C91B5-FC52-5A46-B1AC-805485750F49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1459632" y="4675192"/>
            <a:ext cx="1413309" cy="4985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600" b="1" dirty="0">
                <a:solidFill>
                  <a:schemeClr val="tx2"/>
                </a:solidFill>
                <a:latin typeface="Seravek" panose="020B0503040000020004" pitchFamily="34" charset="0"/>
                <a:cs typeface="Segoe UI Semilight" panose="020B0402040204020203" pitchFamily="34" charset="0"/>
              </a:rPr>
              <a:t>Mini Computer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169F50E-D101-124E-A35C-DCADC7E620B7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5119985" y="3518057"/>
            <a:ext cx="1130647" cy="30162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600" b="1" dirty="0">
                <a:solidFill>
                  <a:schemeClr val="tx2"/>
                </a:solidFill>
                <a:latin typeface="Seravek" panose="020B0503040000020004" pitchFamily="34" charset="0"/>
                <a:cs typeface="Segoe UI Semilight" panose="020B0402040204020203" pitchFamily="34" charset="0"/>
              </a:rPr>
              <a:t>Laptop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4E2E5BD-ED56-8147-A014-52DB8C700BB7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3042843" y="1889458"/>
            <a:ext cx="1660267" cy="3016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600" b="1" dirty="0">
                <a:solidFill>
                  <a:schemeClr val="tx2"/>
                </a:solidFill>
                <a:latin typeface="Seravek" panose="020B0503040000020004" pitchFamily="34" charset="0"/>
                <a:cs typeface="Segoe UI Semilight" panose="020B0402040204020203" pitchFamily="34" charset="0"/>
              </a:rPr>
              <a:t>Workstation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8F8B732-280F-F747-B724-036858D5E609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2845410" y="5284738"/>
            <a:ext cx="1413309" cy="4985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600" b="1" dirty="0">
                <a:solidFill>
                  <a:schemeClr val="tx2"/>
                </a:solidFill>
                <a:latin typeface="Seravek" panose="020B0503040000020004" pitchFamily="34" charset="0"/>
                <a:cs typeface="Segoe UI Semilight" panose="020B0402040204020203" pitchFamily="34" charset="0"/>
              </a:rPr>
              <a:t>Personal Computer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CAE211A-7F19-074E-A436-F2A0EDFF9196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1918460" y="1189486"/>
            <a:ext cx="1413309" cy="30162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600" b="1" dirty="0">
                <a:solidFill>
                  <a:schemeClr val="tx2"/>
                </a:solidFill>
                <a:latin typeface="Seravek" panose="020B0503040000020004" pitchFamily="34" charset="0"/>
                <a:cs typeface="Segoe UI Semilight" panose="020B0402040204020203" pitchFamily="34" charset="0"/>
              </a:rPr>
              <a:t>Mainframe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59A7115-FC66-3946-8308-F675B0A3EBFD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4430688" y="6064342"/>
            <a:ext cx="1413309" cy="30162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600" b="1" dirty="0">
                <a:solidFill>
                  <a:schemeClr val="tx2"/>
                </a:solidFill>
                <a:latin typeface="Seravek" panose="020B0503040000020004" pitchFamily="34" charset="0"/>
                <a:cs typeface="Segoe UI Semilight" panose="020B0402040204020203" pitchFamily="34" charset="0"/>
              </a:rPr>
              <a:t>Smartphone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5988B52-A5B8-384E-84C5-BF436478CA49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6205592" y="5002996"/>
            <a:ext cx="1616000" cy="3016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600" b="1" dirty="0">
                <a:solidFill>
                  <a:schemeClr val="tx2"/>
                </a:solidFill>
                <a:latin typeface="Seravek" panose="020B0503040000020004" pitchFamily="34" charset="0"/>
                <a:cs typeface="Segoe UI Semilight" panose="020B0402040204020203" pitchFamily="34" charset="0"/>
              </a:rPr>
              <a:t>IoT/Wearable</a:t>
            </a:r>
          </a:p>
        </p:txBody>
      </p:sp>
      <p:pic>
        <p:nvPicPr>
          <p:cNvPr id="47" name="Picture 4" descr="Image result for ibm tandy">
            <a:extLst>
              <a:ext uri="{FF2B5EF4-FFF2-40B4-BE49-F238E27FC236}">
                <a16:creationId xmlns:a16="http://schemas.microsoft.com/office/drawing/2014/main" id="{EBA782AE-AE66-BE40-9A1B-D4E2609FBA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 cstate="screen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25" b="100000" l="0" r="99416">
                        <a14:foregroundMark x1="13285" y1="15285" x2="13723" y2="34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5763" y="4632006"/>
            <a:ext cx="632604" cy="56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>
            <a:extLst>
              <a:ext uri="{FF2B5EF4-FFF2-40B4-BE49-F238E27FC236}">
                <a16:creationId xmlns:a16="http://schemas.microsoft.com/office/drawing/2014/main" id="{F07E52BE-9302-CC44-8956-17DBC9B549D7}"/>
              </a:ext>
            </a:extLst>
          </p:cNvPr>
          <p:cNvPicPr>
            <a:picLocks noChangeAspect="1" noChangeArrowheads="1"/>
          </p:cNvPicPr>
          <p:nvPr>
            <p:custDataLst>
              <p:tags r:id="rId20"/>
            </p:custDataLst>
          </p:nvPr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80286" y="3822841"/>
            <a:ext cx="818540" cy="756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Picture 2" descr="Image result for apple watch">
            <a:extLst>
              <a:ext uri="{FF2B5EF4-FFF2-40B4-BE49-F238E27FC236}">
                <a16:creationId xmlns:a16="http://schemas.microsoft.com/office/drawing/2014/main" id="{F17567D5-D974-8046-A177-9177FA475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screen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4364" b="100000" l="10000" r="93519">
                        <a14:foregroundMark x1="59074" y1="7273" x2="67593" y2="8000"/>
                        <a14:foregroundMark x1="69815" y1="9273" x2="79815" y2="149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5964" y="5442746"/>
            <a:ext cx="868877" cy="884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ut the Cord to the Electric Company">
            <a:extLst>
              <a:ext uri="{FF2B5EF4-FFF2-40B4-BE49-F238E27FC236}">
                <a16:creationId xmlns:a16="http://schemas.microsoft.com/office/drawing/2014/main" id="{B6C6B011-6A66-0044-99A0-F8050FD11B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31950" y="1683381"/>
            <a:ext cx="2736297" cy="1808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d3nevzfk7ii3be.cloudfront.net/igi/aUum3m5axOUDWMXo.huge">
            <a:extLst>
              <a:ext uri="{FF2B5EF4-FFF2-40B4-BE49-F238E27FC236}">
                <a16:creationId xmlns:a16="http://schemas.microsoft.com/office/drawing/2014/main" id="{23825D35-636E-5645-AF07-5A03104E11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550835" y="2449083"/>
            <a:ext cx="1449879" cy="1681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d3nevzfk7ii3be.cloudfront.net/igi/gnjGTffankgehqFL.huge">
            <a:extLst>
              <a:ext uri="{FF2B5EF4-FFF2-40B4-BE49-F238E27FC236}">
                <a16:creationId xmlns:a16="http://schemas.microsoft.com/office/drawing/2014/main" id="{653D4E7E-5F53-0D4D-BA8F-ED972D772B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53786" y="2451840"/>
            <a:ext cx="2019765" cy="3973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1C3FFDFF-090A-EC40-B185-B35DD3889144}"/>
              </a:ext>
            </a:extLst>
          </p:cNvPr>
          <p:cNvSpPr/>
          <p:nvPr/>
        </p:nvSpPr>
        <p:spPr>
          <a:xfrm>
            <a:off x="369" y="1206368"/>
            <a:ext cx="4520907" cy="5651633"/>
          </a:xfrm>
          <a:prstGeom prst="rect">
            <a:avLst/>
          </a:prstGeom>
          <a:solidFill>
            <a:schemeClr val="bg1">
              <a:lumMod val="75000"/>
              <a:alpha val="7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3433727-B70B-3A41-BBF3-73340E23500F}"/>
              </a:ext>
            </a:extLst>
          </p:cNvPr>
          <p:cNvSpPr/>
          <p:nvPr/>
        </p:nvSpPr>
        <p:spPr>
          <a:xfrm>
            <a:off x="4521277" y="1212615"/>
            <a:ext cx="3738127" cy="3704099"/>
          </a:xfrm>
          <a:prstGeom prst="rect">
            <a:avLst/>
          </a:prstGeom>
          <a:solidFill>
            <a:schemeClr val="bg1">
              <a:lumMod val="75000"/>
              <a:alpha val="7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EDAA0DA-365D-AC48-8222-B7F4AC318637}"/>
              </a:ext>
            </a:extLst>
          </p:cNvPr>
          <p:cNvSpPr/>
          <p:nvPr/>
        </p:nvSpPr>
        <p:spPr>
          <a:xfrm>
            <a:off x="8457034" y="4643436"/>
            <a:ext cx="1775537" cy="1527701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B34B81D-B892-B049-8BE7-1B7B9C7DAE00}"/>
              </a:ext>
            </a:extLst>
          </p:cNvPr>
          <p:cNvSpPr/>
          <p:nvPr/>
        </p:nvSpPr>
        <p:spPr>
          <a:xfrm>
            <a:off x="9135181" y="2585216"/>
            <a:ext cx="1097391" cy="2061473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CA2B042-B4BD-7E43-8611-98D42DA3C0ED}"/>
              </a:ext>
            </a:extLst>
          </p:cNvPr>
          <p:cNvSpPr/>
          <p:nvPr/>
        </p:nvSpPr>
        <p:spPr>
          <a:xfrm>
            <a:off x="10714947" y="3029152"/>
            <a:ext cx="1070436" cy="969944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C42FF54-9EFA-5947-A184-F8239ACA7A17}"/>
              </a:ext>
            </a:extLst>
          </p:cNvPr>
          <p:cNvSpPr/>
          <p:nvPr/>
        </p:nvSpPr>
        <p:spPr>
          <a:xfrm>
            <a:off x="8457035" y="2583590"/>
            <a:ext cx="678147" cy="2061473"/>
          </a:xfrm>
          <a:prstGeom prst="rect">
            <a:avLst/>
          </a:prstGeom>
          <a:solidFill>
            <a:schemeClr val="accent5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E55F008-BE5A-8E49-B0B9-9A69ED36C687}"/>
              </a:ext>
            </a:extLst>
          </p:cNvPr>
          <p:cNvSpPr/>
          <p:nvPr/>
        </p:nvSpPr>
        <p:spPr>
          <a:xfrm>
            <a:off x="10947133" y="2607687"/>
            <a:ext cx="635268" cy="428885"/>
          </a:xfrm>
          <a:prstGeom prst="rect">
            <a:avLst/>
          </a:prstGeom>
          <a:solidFill>
            <a:schemeClr val="accent5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054834BC-C424-3D49-807A-E46B287053DF}"/>
              </a:ext>
            </a:extLst>
          </p:cNvPr>
          <p:cNvSpPr/>
          <p:nvPr/>
        </p:nvSpPr>
        <p:spPr>
          <a:xfrm>
            <a:off x="9504094" y="1516958"/>
            <a:ext cx="1712951" cy="546993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Computer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6666F6C-695B-F74C-B9A6-42E3452E7530}"/>
              </a:ext>
            </a:extLst>
          </p:cNvPr>
          <p:cNvCxnSpPr>
            <a:cxnSpLocks/>
            <a:stCxn id="37" idx="0"/>
            <a:endCxn id="14" idx="2"/>
          </p:cNvCxnSpPr>
          <p:nvPr/>
        </p:nvCxnSpPr>
        <p:spPr>
          <a:xfrm flipV="1">
            <a:off x="8796108" y="2063951"/>
            <a:ext cx="1564461" cy="519639"/>
          </a:xfrm>
          <a:prstGeom prst="line">
            <a:avLst/>
          </a:prstGeom>
          <a:effec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45CDEB4C-75CA-A745-B312-7A0EA8419141}"/>
              </a:ext>
            </a:extLst>
          </p:cNvPr>
          <p:cNvCxnSpPr>
            <a:cxnSpLocks/>
            <a:stCxn id="38" idx="0"/>
            <a:endCxn id="14" idx="2"/>
          </p:cNvCxnSpPr>
          <p:nvPr/>
        </p:nvCxnSpPr>
        <p:spPr>
          <a:xfrm flipH="1" flipV="1">
            <a:off x="10360570" y="2063951"/>
            <a:ext cx="904197" cy="543736"/>
          </a:xfrm>
          <a:prstGeom prst="line">
            <a:avLst/>
          </a:prstGeom>
          <a:effec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CDA3B313-C9BC-0F44-AF10-D9F5A4B9934E}"/>
              </a:ext>
            </a:extLst>
          </p:cNvPr>
          <p:cNvSpPr/>
          <p:nvPr/>
        </p:nvSpPr>
        <p:spPr>
          <a:xfrm>
            <a:off x="10364763" y="4659141"/>
            <a:ext cx="1712951" cy="54699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Battery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A90D043C-FACB-704D-BE29-654C3534741A}"/>
              </a:ext>
            </a:extLst>
          </p:cNvPr>
          <p:cNvCxnSpPr>
            <a:cxnSpLocks/>
            <a:endCxn id="48" idx="0"/>
          </p:cNvCxnSpPr>
          <p:nvPr/>
        </p:nvCxnSpPr>
        <p:spPr>
          <a:xfrm>
            <a:off x="10088884" y="4182097"/>
            <a:ext cx="1132355" cy="477043"/>
          </a:xfrm>
          <a:prstGeom prst="line">
            <a:avLst/>
          </a:prstGeom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7333514A-D6A2-D14D-B103-E778624457CF}"/>
              </a:ext>
            </a:extLst>
          </p:cNvPr>
          <p:cNvCxnSpPr>
            <a:cxnSpLocks/>
            <a:stCxn id="36" idx="2"/>
            <a:endCxn id="48" idx="0"/>
          </p:cNvCxnSpPr>
          <p:nvPr/>
        </p:nvCxnSpPr>
        <p:spPr>
          <a:xfrm flipH="1">
            <a:off x="11221239" y="3999097"/>
            <a:ext cx="28927" cy="660044"/>
          </a:xfrm>
          <a:prstGeom prst="line">
            <a:avLst/>
          </a:prstGeom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6" name="Rounded Rectangle 75">
            <a:extLst>
              <a:ext uri="{FF2B5EF4-FFF2-40B4-BE49-F238E27FC236}">
                <a16:creationId xmlns:a16="http://schemas.microsoft.com/office/drawing/2014/main" id="{AE8E1DD5-CE83-A74D-942D-D89F0F1AC302}"/>
              </a:ext>
            </a:extLst>
          </p:cNvPr>
          <p:cNvSpPr/>
          <p:nvPr/>
        </p:nvSpPr>
        <p:spPr>
          <a:xfrm>
            <a:off x="371668" y="1930021"/>
            <a:ext cx="7342821" cy="244841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Seravek Light" panose="020B0503040000020004" pitchFamily="34" charset="0"/>
              </a:rPr>
              <a:t>By volume, the emerging computing classes are mostly energy storage</a:t>
            </a:r>
          </a:p>
          <a:p>
            <a:pPr algn="ctr"/>
            <a:endParaRPr lang="en-US" sz="3200" dirty="0">
              <a:latin typeface="Seravek Light" panose="020B0503040000020004" pitchFamily="34" charset="0"/>
            </a:endParaRPr>
          </a:p>
          <a:p>
            <a:pPr algn="ctr"/>
            <a:r>
              <a:rPr lang="en-US" sz="3200" b="1" i="1" u="sng" dirty="0">
                <a:latin typeface="Seravek Light" panose="020B0503040000020004" pitchFamily="34" charset="0"/>
              </a:rPr>
              <a:t>Volume is shrinking cubically</a:t>
            </a:r>
          </a:p>
        </p:txBody>
      </p:sp>
    </p:spTree>
    <p:extLst>
      <p:ext uri="{BB962C8B-B14F-4D97-AF65-F5344CB8AC3E}">
        <p14:creationId xmlns:p14="http://schemas.microsoft.com/office/powerpoint/2010/main" val="1981178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32" grpId="0" animBg="1"/>
      <p:bldP spid="3" grpId="0" animBg="1"/>
      <p:bldP spid="34" grpId="0" animBg="1"/>
      <p:bldP spid="36" grpId="0" animBg="1"/>
      <p:bldP spid="37" grpId="0" animBg="1"/>
      <p:bldP spid="38" grpId="0" animBg="1"/>
      <p:bldP spid="14" grpId="0" animBg="1"/>
      <p:bldP spid="48" grpId="0" animBg="1"/>
      <p:bldP spid="7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B6A99-F718-47FD-8B86-C7F93E24E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Branden’s take on the Internet of Things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FA7C0A-D05D-432A-919E-8E463D3D7F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Key features</a:t>
            </a:r>
          </a:p>
          <a:p>
            <a:pPr lvl="1"/>
            <a:r>
              <a:rPr lang="en-US" dirty="0"/>
              <a:t>Computation</a:t>
            </a:r>
          </a:p>
          <a:p>
            <a:pPr lvl="2"/>
            <a:r>
              <a:rPr lang="en-US" dirty="0"/>
              <a:t>Local to the device</a:t>
            </a:r>
          </a:p>
          <a:p>
            <a:pPr lvl="2"/>
            <a:r>
              <a:rPr lang="en-US" dirty="0"/>
              <a:t>With some capability for arbitrary compute and storage</a:t>
            </a:r>
          </a:p>
          <a:p>
            <a:pPr lvl="1"/>
            <a:r>
              <a:rPr lang="en-US" dirty="0"/>
              <a:t>Connectivity</a:t>
            </a:r>
          </a:p>
          <a:p>
            <a:pPr lvl="2"/>
            <a:r>
              <a:rPr lang="en-US" dirty="0"/>
              <a:t>Almost certainly wireless</a:t>
            </a:r>
          </a:p>
          <a:p>
            <a:pPr lvl="2"/>
            <a:r>
              <a:rPr lang="en-US" dirty="0"/>
              <a:t>Likely Internet, possibly local</a:t>
            </a:r>
          </a:p>
          <a:p>
            <a:pPr lvl="1"/>
            <a:r>
              <a:rPr lang="en-US" dirty="0"/>
              <a:t>Interaction</a:t>
            </a:r>
          </a:p>
          <a:p>
            <a:pPr lvl="2"/>
            <a:r>
              <a:rPr lang="en-US" dirty="0"/>
              <a:t>Sensing or Actuation</a:t>
            </a:r>
          </a:p>
          <a:p>
            <a:r>
              <a:rPr lang="en-US" dirty="0"/>
              <a:t>Secondary features</a:t>
            </a:r>
          </a:p>
          <a:p>
            <a:pPr lvl="1"/>
            <a:r>
              <a:rPr lang="en-US" dirty="0"/>
              <a:t>Low energy</a:t>
            </a:r>
          </a:p>
          <a:p>
            <a:pPr lvl="1"/>
            <a:r>
              <a:rPr lang="en-US" dirty="0"/>
              <a:t>(Relatively) Low cost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E4D4AB-9B42-4A11-9C51-C96B6AC8E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5229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C487A-852D-4195-BE8E-87EE25C1F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COVID Update - Spring 2022 Edition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9DF44E-794F-42EB-84B6-39D97017FA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Masks in class are no longer mandatory</a:t>
            </a:r>
          </a:p>
          <a:p>
            <a:pPr lvl="1"/>
            <a:r>
              <a:rPr lang="en-US" dirty="0"/>
              <a:t>You’re still welcome to wear one if you want, but I won’t make you</a:t>
            </a:r>
          </a:p>
          <a:p>
            <a:pPr lvl="1"/>
            <a:r>
              <a:rPr lang="en-US" dirty="0"/>
              <a:t>I’ll still be wearing one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If you are sick, do not come to class</a:t>
            </a:r>
          </a:p>
          <a:p>
            <a:pPr lvl="1"/>
            <a:r>
              <a:rPr lang="en-US" dirty="0"/>
              <a:t>We will be flexible with deadlines as necessary</a:t>
            </a:r>
          </a:p>
          <a:p>
            <a:pPr lvl="1"/>
            <a:r>
              <a:rPr lang="en-US" dirty="0"/>
              <a:t>Lectures are being recorded automatically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55FC11-8EDC-4C60-B270-4FCB7DFCF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5341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051E7-971E-F049-8C78-EF77A7A8C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 </a:t>
            </a:r>
            <a:r>
              <a:rPr lang="en-US" dirty="0" err="1"/>
              <a:t>Pannuto’s</a:t>
            </a:r>
            <a:r>
              <a:rPr lang="en-US" dirty="0"/>
              <a:t> take on the Internet of Things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0BD21C-4131-A84C-806D-E43ED87E14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6" y="1143000"/>
            <a:ext cx="7454580" cy="5029200"/>
          </a:xfrm>
        </p:spPr>
        <p:txBody>
          <a:bodyPr/>
          <a:lstStyle/>
          <a:p>
            <a:r>
              <a:rPr lang="en-US" dirty="0"/>
              <a:t>His early grad school essays described the “last inch” problem</a:t>
            </a:r>
          </a:p>
          <a:p>
            <a:pPr lvl="1"/>
            <a:r>
              <a:rPr lang="en-US" dirty="0"/>
              <a:t>Now he often says “expanding the reach of digital world”</a:t>
            </a:r>
            <a:br>
              <a:rPr lang="en-US" dirty="0"/>
            </a:br>
            <a:endParaRPr lang="en-US" dirty="0"/>
          </a:p>
          <a:p>
            <a:r>
              <a:rPr lang="en-US" dirty="0"/>
              <a:t>For him, it is about ‘networked’ ‘things’</a:t>
            </a:r>
          </a:p>
          <a:p>
            <a:pPr lvl="1"/>
            <a:r>
              <a:rPr lang="en-US" dirty="0"/>
              <a:t>Which implicitly adds some computational capacity</a:t>
            </a:r>
          </a:p>
          <a:p>
            <a:pPr lvl="2"/>
            <a:r>
              <a:rPr lang="en-US" dirty="0"/>
              <a:t>[Though not always? Backscatter sensors break this definition…]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2B7632-7DBF-E24D-9A64-CE8726762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34A358D-2637-E146-A3BD-05BD470B507B}" type="slidenum">
              <a:rPr lang="en-US" smtClean="0"/>
              <a:pPr algn="r"/>
              <a:t>20</a:t>
            </a:fld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290CDAB-EB58-4876-9A5B-0D65E397E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538" y="1143000"/>
            <a:ext cx="3171825" cy="317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4CDED32-B83C-428A-8D4F-0E94FD4689BA}"/>
              </a:ext>
            </a:extLst>
          </p:cNvPr>
          <p:cNvSpPr txBox="1"/>
          <p:nvPr/>
        </p:nvSpPr>
        <p:spPr>
          <a:xfrm>
            <a:off x="8273066" y="4458166"/>
            <a:ext cx="36307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Assistant Professor, UC San Diego</a:t>
            </a:r>
          </a:p>
          <a:p>
            <a:r>
              <a:rPr lang="en-US" dirty="0"/>
              <a:t>https://patpannuto.com/</a:t>
            </a:r>
          </a:p>
        </p:txBody>
      </p:sp>
    </p:spTree>
    <p:extLst>
      <p:ext uri="{BB962C8B-B14F-4D97-AF65-F5344CB8AC3E}">
        <p14:creationId xmlns:p14="http://schemas.microsoft.com/office/powerpoint/2010/main" val="23970356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FB12F08-2C4D-4C03-B1FB-47D411777B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9202" y="4057291"/>
            <a:ext cx="3829584" cy="25721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6D5863-216C-4A64-B931-C9D8C8F06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Warning: Internet of Crap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5EC15E-A3CC-4777-A021-78C4E7136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21</a:t>
            </a:fld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68785C6-BB6B-4113-BCEB-2513AA8666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62306" y="228600"/>
            <a:ext cx="3818088" cy="4049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F0D93236-B483-464D-BE58-C80D267EB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695" y="914400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35675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924A0-93B5-40E8-9349-E57653AA7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Internet of Insecure Crap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5977A4-8A9F-43F4-917F-2D0A2F3CF9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4229528"/>
            <a:ext cx="10972800" cy="1942672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Mirai</a:t>
            </a:r>
            <a:r>
              <a:rPr lang="en-US" dirty="0"/>
              <a:t> botnet (2016)</a:t>
            </a:r>
          </a:p>
          <a:p>
            <a:r>
              <a:rPr lang="en-US" dirty="0"/>
              <a:t>Takes control of up to 600,000 insecure connected devices</a:t>
            </a:r>
          </a:p>
          <a:p>
            <a:pPr lvl="1"/>
            <a:r>
              <a:rPr lang="en-US" dirty="0"/>
              <a:t>IP-attached cameras, DVRs, routers, printers</a:t>
            </a:r>
          </a:p>
          <a:p>
            <a:r>
              <a:rPr lang="en-US" dirty="0"/>
              <a:t>Used to DoS websites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94A274-AB26-4EF1-A651-7287DD6F9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67EE6B-343A-4530-B103-13BA9C6D76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594" y="1205134"/>
            <a:ext cx="10972799" cy="302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8271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62BE5-2E13-4378-AA1B-5B1843EDE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+ </a:t>
            </a:r>
            <a:r>
              <a:rPr lang="en-US" dirty="0" err="1"/>
              <a:t>xkcd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60DB23-274F-4949-9D79-CCB606FA0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23</a:t>
            </a:fld>
            <a:endParaRPr lang="en-US"/>
          </a:p>
        </p:txBody>
      </p:sp>
      <p:pic>
        <p:nvPicPr>
          <p:cNvPr id="1026" name="Picture 2" descr="Smart Home Security">
            <a:extLst>
              <a:ext uri="{FF2B5EF4-FFF2-40B4-BE49-F238E27FC236}">
                <a16:creationId xmlns:a16="http://schemas.microsoft.com/office/drawing/2014/main" id="{B0DE226A-DA89-4FB7-9AD1-781875B4E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650" y="1076416"/>
            <a:ext cx="7575550" cy="5095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AA8905-E2BF-4ADD-B5B0-81983330F1D9}"/>
              </a:ext>
            </a:extLst>
          </p:cNvPr>
          <p:cNvSpPr txBox="1"/>
          <p:nvPr/>
        </p:nvSpPr>
        <p:spPr>
          <a:xfrm>
            <a:off x="607595" y="62600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https://xkcd.com/1966/</a:t>
            </a:r>
          </a:p>
        </p:txBody>
      </p:sp>
    </p:spTree>
    <p:extLst>
      <p:ext uri="{BB962C8B-B14F-4D97-AF65-F5344CB8AC3E}">
        <p14:creationId xmlns:p14="http://schemas.microsoft.com/office/powerpoint/2010/main" val="24289983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Who and Why</a:t>
            </a:r>
          </a:p>
          <a:p>
            <a:endParaRPr lang="en-US" dirty="0"/>
          </a:p>
          <a:p>
            <a:r>
              <a:rPr lang="en-US" dirty="0"/>
              <a:t>Internet of Things</a:t>
            </a:r>
          </a:p>
          <a:p>
            <a:endParaRPr lang="en-US" dirty="0"/>
          </a:p>
          <a:p>
            <a:r>
              <a:rPr lang="en-US" b="1" dirty="0"/>
              <a:t>Course Overview</a:t>
            </a:r>
          </a:p>
          <a:p>
            <a:endParaRPr lang="en-US" dirty="0"/>
          </a:p>
          <a:p>
            <a:r>
              <a:rPr lang="en-US" dirty="0"/>
              <a:t>Overview of wireless networks</a:t>
            </a:r>
          </a:p>
          <a:p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13915763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2ED3E-5B9A-44ED-8E3C-6D2A9F89E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Asking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0E40F-D094-433D-ACE9-55F99A08B6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Class and office hours are always an option!</a:t>
            </a:r>
          </a:p>
          <a:p>
            <a:pPr lvl="1"/>
            <a:r>
              <a:rPr lang="en-US" dirty="0"/>
              <a:t>Office hours by demand. I promise to meet!!</a:t>
            </a:r>
          </a:p>
          <a:p>
            <a:pPr lvl="1"/>
            <a:endParaRPr lang="en-US" dirty="0"/>
          </a:p>
          <a:p>
            <a:r>
              <a:rPr lang="en-US" dirty="0" err="1"/>
              <a:t>Campuswire</a:t>
            </a:r>
            <a:r>
              <a:rPr lang="en-US" dirty="0"/>
              <a:t>: (similar to piazza)</a:t>
            </a:r>
          </a:p>
          <a:p>
            <a:pPr lvl="1"/>
            <a:r>
              <a:rPr lang="en-US" dirty="0"/>
              <a:t>Post questions</a:t>
            </a:r>
          </a:p>
          <a:p>
            <a:pPr lvl="1"/>
            <a:r>
              <a:rPr lang="en-US" dirty="0"/>
              <a:t>Answer each other’s questions</a:t>
            </a:r>
          </a:p>
          <a:p>
            <a:pPr lvl="1"/>
            <a:r>
              <a:rPr lang="en-US" dirty="0"/>
              <a:t>Find lab partners</a:t>
            </a:r>
          </a:p>
          <a:p>
            <a:pPr lvl="1"/>
            <a:r>
              <a:rPr lang="en-US" dirty="0"/>
              <a:t>Information from the course staff</a:t>
            </a:r>
          </a:p>
          <a:p>
            <a:pPr lvl="1"/>
            <a:r>
              <a:rPr lang="en-US" dirty="0"/>
              <a:t>Post private info just to course staff</a:t>
            </a:r>
          </a:p>
          <a:p>
            <a:pPr lvl="1"/>
            <a:endParaRPr lang="en-US" dirty="0"/>
          </a:p>
          <a:p>
            <a:r>
              <a:rPr lang="en-US" dirty="0"/>
              <a:t>Please do not email me! Post to </a:t>
            </a:r>
            <a:r>
              <a:rPr lang="en-US" dirty="0" err="1"/>
              <a:t>Campuswire</a:t>
            </a:r>
            <a:r>
              <a:rPr lang="en-US" dirty="0"/>
              <a:t> instead!</a:t>
            </a:r>
          </a:p>
          <a:p>
            <a:pPr lvl="1"/>
            <a:r>
              <a:rPr lang="en-US" dirty="0"/>
              <a:t>I’ll be updating roster again a few times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2A8325-A71A-4B56-B760-217371E32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0063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F41F6-2976-4199-A0D3-BA9827C9C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087447-E6E2-4865-B539-397D01FD0F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Seriously, no exams or homework or participation points</a:t>
            </a:r>
          </a:p>
          <a:p>
            <a:pPr lvl="1"/>
            <a:r>
              <a:rPr lang="en-US" dirty="0"/>
              <a:t>The point of in-class material is to teach you and prepare you for projects</a:t>
            </a:r>
          </a:p>
          <a:p>
            <a:pPr lvl="1"/>
            <a:r>
              <a:rPr lang="en-US" dirty="0"/>
              <a:t>Come because you want to learn it</a:t>
            </a:r>
          </a:p>
          <a:p>
            <a:endParaRPr lang="en-US" dirty="0"/>
          </a:p>
          <a:p>
            <a:r>
              <a:rPr lang="en-US" dirty="0"/>
              <a:t>35% Lab projects</a:t>
            </a:r>
          </a:p>
          <a:p>
            <a:pPr lvl="1"/>
            <a:r>
              <a:rPr lang="en-US" dirty="0"/>
              <a:t>Likely 7 of these, divided equally</a:t>
            </a:r>
          </a:p>
          <a:p>
            <a:endParaRPr lang="en-US" dirty="0"/>
          </a:p>
          <a:p>
            <a:r>
              <a:rPr lang="en-US" dirty="0"/>
              <a:t>65% Final project</a:t>
            </a:r>
          </a:p>
          <a:p>
            <a:pPr lvl="1"/>
            <a:r>
              <a:rPr lang="en-US" dirty="0"/>
              <a:t>10% Proposal</a:t>
            </a:r>
          </a:p>
          <a:p>
            <a:pPr lvl="1"/>
            <a:r>
              <a:rPr lang="en-US" dirty="0"/>
              <a:t>05% Update Meeting</a:t>
            </a:r>
          </a:p>
          <a:p>
            <a:pPr lvl="1"/>
            <a:r>
              <a:rPr lang="en-US" dirty="0"/>
              <a:t>10% Presentation</a:t>
            </a:r>
          </a:p>
          <a:p>
            <a:pPr lvl="1"/>
            <a:r>
              <a:rPr lang="en-US" dirty="0"/>
              <a:t>10% Paper</a:t>
            </a:r>
          </a:p>
          <a:p>
            <a:pPr lvl="1"/>
            <a:r>
              <a:rPr lang="en-US" dirty="0"/>
              <a:t>30% Project Quality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8637C7-4A50-42FD-86BD-BECD2084C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4164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F41F6-2976-4199-A0D3-BA9827C9C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087447-E6E2-4865-B539-397D01FD0F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Seriously, no exams or homework or participation points</a:t>
            </a:r>
          </a:p>
          <a:p>
            <a:pPr lvl="1"/>
            <a:r>
              <a:rPr lang="en-US" dirty="0"/>
              <a:t>The point of in-class material is to teach you and prepare you for projects</a:t>
            </a:r>
          </a:p>
          <a:p>
            <a:pPr lvl="1"/>
            <a:r>
              <a:rPr lang="en-US" dirty="0"/>
              <a:t>Come because you want to learn it</a:t>
            </a:r>
          </a:p>
          <a:p>
            <a:endParaRPr lang="en-US" dirty="0"/>
          </a:p>
          <a:p>
            <a:r>
              <a:rPr lang="en-US" b="1" dirty="0"/>
              <a:t>35% Lab projects</a:t>
            </a:r>
          </a:p>
          <a:p>
            <a:pPr lvl="1"/>
            <a:r>
              <a:rPr lang="en-US" b="1" dirty="0"/>
              <a:t>Likely 7 of these, divided equally</a:t>
            </a:r>
          </a:p>
          <a:p>
            <a:endParaRPr lang="en-US" dirty="0"/>
          </a:p>
          <a:p>
            <a:r>
              <a:rPr lang="en-US" dirty="0"/>
              <a:t>65% Final project</a:t>
            </a:r>
          </a:p>
          <a:p>
            <a:pPr lvl="1"/>
            <a:r>
              <a:rPr lang="en-US" dirty="0"/>
              <a:t>10% Proposal</a:t>
            </a:r>
          </a:p>
          <a:p>
            <a:pPr lvl="1"/>
            <a:r>
              <a:rPr lang="en-US" dirty="0"/>
              <a:t>05% Update Meeting</a:t>
            </a:r>
          </a:p>
          <a:p>
            <a:pPr lvl="1"/>
            <a:r>
              <a:rPr lang="en-US" dirty="0"/>
              <a:t>10% Presentation</a:t>
            </a:r>
          </a:p>
          <a:p>
            <a:pPr lvl="1"/>
            <a:r>
              <a:rPr lang="en-US" dirty="0"/>
              <a:t>10% Paper</a:t>
            </a:r>
          </a:p>
          <a:p>
            <a:pPr lvl="1"/>
            <a:r>
              <a:rPr lang="en-US" dirty="0"/>
              <a:t>30% Project Quality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8637C7-4A50-42FD-86BD-BECD2084C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8486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A8822-55F2-4524-A299-60C5643F2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716B67-3C13-44B6-B893-7D3C5F1C90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Practice interacting with and considering networks</a:t>
            </a:r>
          </a:p>
          <a:p>
            <a:endParaRPr lang="en-US" dirty="0"/>
          </a:p>
          <a:p>
            <a:r>
              <a:rPr lang="en-US" dirty="0"/>
              <a:t>Sometimes getting real hardware working</a:t>
            </a:r>
          </a:p>
          <a:p>
            <a:pPr lvl="1"/>
            <a:r>
              <a:rPr lang="en-US" dirty="0"/>
              <a:t>BLE Scanning/Advertising, BLE Connections, </a:t>
            </a:r>
            <a:r>
              <a:rPr lang="en-US" dirty="0" err="1"/>
              <a:t>OpenThread</a:t>
            </a:r>
            <a:r>
              <a:rPr lang="en-US" dirty="0"/>
              <a:t> Lab</a:t>
            </a:r>
          </a:p>
          <a:p>
            <a:pPr lvl="1"/>
            <a:endParaRPr lang="en-US" dirty="0"/>
          </a:p>
          <a:p>
            <a:r>
              <a:rPr lang="en-US" dirty="0"/>
              <a:t>Sometimes analysis and designing</a:t>
            </a:r>
          </a:p>
          <a:p>
            <a:pPr lvl="1"/>
            <a:r>
              <a:rPr lang="en-US" dirty="0"/>
              <a:t>Wireshark, </a:t>
            </a:r>
            <a:r>
              <a:rPr lang="en-US" dirty="0" err="1"/>
              <a:t>WiFi</a:t>
            </a:r>
            <a:r>
              <a:rPr lang="en-US" dirty="0"/>
              <a:t> Analysis, Cellular Cost, Sensor Network Design</a:t>
            </a:r>
          </a:p>
          <a:p>
            <a:endParaRPr lang="en-US" dirty="0"/>
          </a:p>
          <a:p>
            <a:r>
              <a:rPr lang="en-US" dirty="0"/>
              <a:t>Might be able to start these in-class, but likely will be done outside of class</a:t>
            </a:r>
          </a:p>
          <a:p>
            <a:pPr lvl="1"/>
            <a:r>
              <a:rPr lang="en-US" dirty="0"/>
              <a:t>Can definitely be done in small groups (up to three students)</a:t>
            </a:r>
          </a:p>
          <a:p>
            <a:pPr lvl="1"/>
            <a:r>
              <a:rPr lang="en-US" dirty="0"/>
              <a:t>Some will require it (due to hardware availability)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271143-24BC-446D-8E4D-483F3030C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8569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8CEF9-5084-4809-884E-A7C2F60DD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 grading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39CFA2-745B-4AB3-91AF-54F13C85A4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Around one page submission on canvas</a:t>
            </a:r>
          </a:p>
          <a:p>
            <a:pPr lvl="1"/>
            <a:r>
              <a:rPr lang="en-US" dirty="0"/>
              <a:t>“Prove to me that you did this lab”</a:t>
            </a:r>
          </a:p>
          <a:p>
            <a:pPr lvl="1"/>
            <a:r>
              <a:rPr lang="en-US" dirty="0"/>
              <a:t>Point me at public </a:t>
            </a:r>
            <a:r>
              <a:rPr lang="en-US" dirty="0" err="1"/>
              <a:t>Github</a:t>
            </a:r>
            <a:r>
              <a:rPr lang="en-US" dirty="0"/>
              <a:t> code. Include pictures of debug output/network visualization. Discuss what did/didn’t work.</a:t>
            </a:r>
          </a:p>
          <a:p>
            <a:pPr lvl="1"/>
            <a:r>
              <a:rPr lang="en-US" dirty="0"/>
              <a:t>Possibly answer some questions and write up thoughts.</a:t>
            </a:r>
          </a:p>
          <a:p>
            <a:pPr lvl="1"/>
            <a:r>
              <a:rPr lang="en-US" b="1" dirty="0"/>
              <a:t>NOT</a:t>
            </a:r>
            <a:r>
              <a:rPr lang="en-US" dirty="0"/>
              <a:t> a formal lab writeup</a:t>
            </a:r>
            <a:endParaRPr lang="en-US" b="1" dirty="0"/>
          </a:p>
          <a:p>
            <a:pPr lvl="1"/>
            <a:endParaRPr lang="en-US" dirty="0"/>
          </a:p>
          <a:p>
            <a:r>
              <a:rPr lang="en-US" dirty="0"/>
              <a:t>Playing this pretty loose since it’s a small, experimental class</a:t>
            </a:r>
          </a:p>
          <a:p>
            <a:pPr lvl="1"/>
            <a:r>
              <a:rPr lang="en-US" dirty="0"/>
              <a:t>There’s always a chance something in labs </a:t>
            </a:r>
            <a:r>
              <a:rPr lang="en-US" i="1" dirty="0"/>
              <a:t>won’t</a:t>
            </a:r>
            <a:r>
              <a:rPr lang="en-US" dirty="0"/>
              <a:t> 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293EEE-2036-410D-9C2B-E6A8EC075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8974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C9FB6-1AAB-4E64-9D17-321DC7488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Welcome to CS397/497!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7A412F-CE86-4ECA-910F-E6BCD2FD83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~37 students (25 undergrad, 12 grad)</a:t>
            </a:r>
          </a:p>
          <a:p>
            <a:pPr lvl="1"/>
            <a:r>
              <a:rPr lang="en-US" dirty="0"/>
              <a:t>Lots of different backgrounds and interests</a:t>
            </a:r>
          </a:p>
          <a:p>
            <a:pPr lvl="1"/>
            <a:endParaRPr lang="en-US" dirty="0"/>
          </a:p>
          <a:p>
            <a:r>
              <a:rPr lang="en-US" dirty="0"/>
              <a:t>This is going to be like a graduate course</a:t>
            </a:r>
          </a:p>
          <a:p>
            <a:pPr lvl="1"/>
            <a:r>
              <a:rPr lang="en-US" dirty="0"/>
              <a:t>No exams!</a:t>
            </a:r>
          </a:p>
          <a:p>
            <a:pPr lvl="1"/>
            <a:r>
              <a:rPr lang="en-US" dirty="0"/>
              <a:t>Occasional paper reading</a:t>
            </a:r>
          </a:p>
          <a:p>
            <a:pPr lvl="1"/>
            <a:r>
              <a:rPr lang="en-US" dirty="0"/>
              <a:t>Majority of your grade is the final project</a:t>
            </a:r>
          </a:p>
          <a:p>
            <a:pPr lvl="1"/>
            <a:endParaRPr lang="en-US" dirty="0"/>
          </a:p>
          <a:p>
            <a:r>
              <a:rPr lang="en-US" dirty="0"/>
              <a:t>This course is based on discussion and questions</a:t>
            </a:r>
          </a:p>
          <a:p>
            <a:pPr lvl="1"/>
            <a:r>
              <a:rPr lang="en-US" dirty="0"/>
              <a:t>Expect to attend classes, ask questions, and interact with others</a:t>
            </a:r>
          </a:p>
          <a:p>
            <a:pPr lvl="1"/>
            <a:r>
              <a:rPr lang="en-US" dirty="0"/>
              <a:t>You’re hopefully here because you want to be and want to learn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F73A33-8C84-4154-9FD0-953F87046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5306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F41F6-2976-4199-A0D3-BA9827C9C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087447-E6E2-4865-B539-397D01FD0F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Seriously, no exams or homework or participation points</a:t>
            </a:r>
          </a:p>
          <a:p>
            <a:pPr lvl="1"/>
            <a:r>
              <a:rPr lang="en-US" dirty="0"/>
              <a:t>The point of in-class material is to teach you and prepare you for projects</a:t>
            </a:r>
          </a:p>
          <a:p>
            <a:pPr lvl="1"/>
            <a:r>
              <a:rPr lang="en-US" dirty="0"/>
              <a:t>Come because you want to learn it</a:t>
            </a:r>
          </a:p>
          <a:p>
            <a:endParaRPr lang="en-US" dirty="0"/>
          </a:p>
          <a:p>
            <a:r>
              <a:rPr lang="en-US" dirty="0"/>
              <a:t>35% Lab projects</a:t>
            </a:r>
          </a:p>
          <a:p>
            <a:pPr lvl="1"/>
            <a:r>
              <a:rPr lang="en-US" dirty="0"/>
              <a:t>Likely 7 of these, divided equally</a:t>
            </a:r>
          </a:p>
          <a:p>
            <a:endParaRPr lang="en-US" dirty="0"/>
          </a:p>
          <a:p>
            <a:r>
              <a:rPr lang="en-US" b="1" dirty="0"/>
              <a:t>65% Final project</a:t>
            </a:r>
          </a:p>
          <a:p>
            <a:pPr lvl="1"/>
            <a:r>
              <a:rPr lang="en-US" b="1" dirty="0"/>
              <a:t>10% Proposal</a:t>
            </a:r>
          </a:p>
          <a:p>
            <a:pPr lvl="1"/>
            <a:r>
              <a:rPr lang="en-US" b="1" dirty="0"/>
              <a:t>05% Update Meeting</a:t>
            </a:r>
          </a:p>
          <a:p>
            <a:pPr lvl="1"/>
            <a:r>
              <a:rPr lang="en-US" b="1" dirty="0"/>
              <a:t>10% Presentation</a:t>
            </a:r>
          </a:p>
          <a:p>
            <a:pPr lvl="1"/>
            <a:r>
              <a:rPr lang="en-US" b="1" dirty="0"/>
              <a:t>10% Paper</a:t>
            </a:r>
          </a:p>
          <a:p>
            <a:pPr lvl="1"/>
            <a:r>
              <a:rPr lang="en-US" b="1" dirty="0"/>
              <a:t>30% Project Quality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8637C7-4A50-42FD-86BD-BECD2084C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8343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62EDB-A279-44F2-8EA3-5E07A6DF6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45EFD5-37BE-48FC-AB07-517CFE1735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Classic grad school “do a project”</a:t>
            </a:r>
          </a:p>
          <a:p>
            <a:endParaRPr lang="en-US" dirty="0"/>
          </a:p>
          <a:p>
            <a:r>
              <a:rPr lang="en-US" dirty="0"/>
              <a:t>Come up with something you’re interested in exploring that is linked to the topics of class</a:t>
            </a:r>
          </a:p>
          <a:p>
            <a:pPr lvl="1"/>
            <a:r>
              <a:rPr lang="en-US" dirty="0"/>
              <a:t>Definitely acceptable to overlap with research or other classes</a:t>
            </a:r>
          </a:p>
          <a:p>
            <a:pPr lvl="1"/>
            <a:r>
              <a:rPr lang="en-US" dirty="0"/>
              <a:t>Work in small groups of 2-4 students</a:t>
            </a:r>
          </a:p>
          <a:p>
            <a:pPr lvl="1"/>
            <a:endParaRPr lang="en-US" dirty="0"/>
          </a:p>
          <a:p>
            <a:r>
              <a:rPr lang="en-US" dirty="0"/>
              <a:t>This is your chance to decide what you’re actually interested in and to guide your own learning</a:t>
            </a:r>
          </a:p>
          <a:p>
            <a:pPr lvl="1"/>
            <a:r>
              <a:rPr lang="en-US" dirty="0"/>
              <a:t>Expectation is that you’ll do a serious deep dive into 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7B5F14-231E-44D3-9FB1-645AC4BC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3837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E22A0-91D0-4CFA-A031-641AA48EC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proposals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997D24-4FE3-45C8-9430-56B4FD7519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Proposals due Friday, April 22nd</a:t>
            </a:r>
            <a:endParaRPr lang="en-US" baseline="30000" dirty="0"/>
          </a:p>
          <a:p>
            <a:pPr lvl="1"/>
            <a:r>
              <a:rPr lang="en-US" dirty="0"/>
              <a:t>Three weeks from tomorrow</a:t>
            </a:r>
          </a:p>
          <a:p>
            <a:pPr lvl="1"/>
            <a:r>
              <a:rPr lang="en-US" dirty="0"/>
              <a:t>Want to provide plenty of time to work on the project</a:t>
            </a:r>
          </a:p>
          <a:p>
            <a:pPr lvl="1"/>
            <a:r>
              <a:rPr lang="en-US" dirty="0"/>
              <a:t>And also to order hardware if necessary</a:t>
            </a:r>
          </a:p>
          <a:p>
            <a:endParaRPr lang="en-US" baseline="30000" dirty="0"/>
          </a:p>
          <a:p>
            <a:r>
              <a:rPr lang="en-US" dirty="0"/>
              <a:t>Start thinking about project ideas and finding partners now</a:t>
            </a:r>
          </a:p>
          <a:p>
            <a:pPr lvl="1"/>
            <a:r>
              <a:rPr lang="en-US" dirty="0"/>
              <a:t>Preferably two-four people. One or Five+ would need justification.</a:t>
            </a:r>
          </a:p>
          <a:p>
            <a:endParaRPr lang="en-US" dirty="0"/>
          </a:p>
          <a:p>
            <a:r>
              <a:rPr lang="en-US" dirty="0"/>
              <a:t>I am very happy to talk about ideas during office hours</a:t>
            </a:r>
          </a:p>
          <a:p>
            <a:pPr lvl="1"/>
            <a:r>
              <a:rPr lang="en-US" dirty="0"/>
              <a:t>Goal is that we’ll have talked about it at some point </a:t>
            </a:r>
            <a:r>
              <a:rPr lang="en-US" i="1" dirty="0"/>
              <a:t>before</a:t>
            </a:r>
            <a:r>
              <a:rPr lang="en-US" dirty="0"/>
              <a:t> you submit the proposal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98EE7A-F1AC-4724-9B39-BDC69ADAA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1481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E9E48-560F-4D5B-8460-89D5D25F4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ideas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DEB01A-F459-41DF-B808-713DDBA4D2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Analyze and optimize a deployed network</a:t>
            </a:r>
          </a:p>
          <a:p>
            <a:pPr lvl="1"/>
            <a:r>
              <a:rPr lang="en-US" dirty="0"/>
              <a:t>Measure throughput, packet loss, or latency, etc.</a:t>
            </a:r>
          </a:p>
          <a:p>
            <a:pPr lvl="1"/>
            <a:r>
              <a:rPr lang="en-US" dirty="0"/>
              <a:t>Determine how to improve network for an application use case</a:t>
            </a:r>
          </a:p>
          <a:p>
            <a:pPr lvl="1"/>
            <a:endParaRPr lang="en-US" dirty="0"/>
          </a:p>
          <a:p>
            <a:r>
              <a:rPr lang="en-US" dirty="0"/>
              <a:t>Implement and evaluate a modified network protocol</a:t>
            </a:r>
          </a:p>
          <a:p>
            <a:pPr lvl="1"/>
            <a:r>
              <a:rPr lang="en-US" dirty="0"/>
              <a:t>Change something about the specification of an existing protocol</a:t>
            </a:r>
          </a:p>
          <a:p>
            <a:pPr lvl="1"/>
            <a:r>
              <a:rPr lang="en-US" dirty="0"/>
              <a:t>Measure the effect that it has on a deployment</a:t>
            </a:r>
          </a:p>
          <a:p>
            <a:pPr lvl="1"/>
            <a:endParaRPr lang="en-US" dirty="0"/>
          </a:p>
          <a:p>
            <a:r>
              <a:rPr lang="en-US" dirty="0"/>
              <a:t>Implement software library for a protocol</a:t>
            </a:r>
          </a:p>
          <a:p>
            <a:pPr lvl="1"/>
            <a:r>
              <a:rPr lang="en-US" dirty="0"/>
              <a:t>Especially for anyone that took CE346</a:t>
            </a:r>
          </a:p>
          <a:p>
            <a:pPr lvl="1"/>
            <a:r>
              <a:rPr lang="en-US" dirty="0"/>
              <a:t>Implement BLE Advertisements or 802.15.4 on top of </a:t>
            </a:r>
            <a:r>
              <a:rPr lang="en-US" dirty="0" err="1"/>
              <a:t>Microbit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E7B33F-79F6-45F6-9A95-EB9F7AAB4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6978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CD342-F0FF-4C81-848C-E84020F9D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ideas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708414-06C3-41BE-BD1C-5364014BC6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Simulate a wireless network</a:t>
            </a:r>
          </a:p>
          <a:p>
            <a:pPr lvl="1"/>
            <a:r>
              <a:rPr lang="en-US" dirty="0"/>
              <a:t>Accurately predict throughput, energy, latency, etc.</a:t>
            </a:r>
          </a:p>
          <a:p>
            <a:pPr lvl="1"/>
            <a:r>
              <a:rPr lang="en-US" dirty="0"/>
              <a:t>Could be done in any language or platform (e.g. NS-3)</a:t>
            </a:r>
          </a:p>
          <a:p>
            <a:pPr lvl="1"/>
            <a:endParaRPr lang="en-US" dirty="0"/>
          </a:p>
          <a:p>
            <a:r>
              <a:rPr lang="en-US" dirty="0"/>
              <a:t>Visualize network performance</a:t>
            </a:r>
          </a:p>
          <a:p>
            <a:pPr lvl="1"/>
            <a:r>
              <a:rPr lang="en-US" dirty="0"/>
              <a:t>Provide tools for understanding and debugging performance</a:t>
            </a:r>
          </a:p>
          <a:p>
            <a:pPr lvl="1"/>
            <a:r>
              <a:rPr lang="en-US" dirty="0"/>
              <a:t>Real-time or historical snapshot</a:t>
            </a:r>
          </a:p>
          <a:p>
            <a:pPr lvl="1"/>
            <a:endParaRPr lang="en-US" dirty="0"/>
          </a:p>
          <a:p>
            <a:r>
              <a:rPr lang="en-US" dirty="0"/>
              <a:t>Many other possibilities. Don’t feel limited by these!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DED6C5-56EA-479D-AA55-C604AD371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2519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83041-D701-4F31-9950-682D42DAE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Hardware for projects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F0F49C-6259-4245-968C-99B7822726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Talk to me about your needs, and I might have ideas or things to lend out that will help</a:t>
            </a:r>
          </a:p>
          <a:p>
            <a:pPr lvl="1"/>
            <a:r>
              <a:rPr lang="en-US" dirty="0"/>
              <a:t>I’ve got lots of random stuff on hand, as does Josiah Hester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We have </a:t>
            </a:r>
            <a:r>
              <a:rPr lang="en-US" i="1" dirty="0"/>
              <a:t>some</a:t>
            </a:r>
            <a:r>
              <a:rPr lang="en-US" dirty="0"/>
              <a:t> budget for ordering project hardware</a:t>
            </a:r>
          </a:p>
          <a:p>
            <a:pPr lvl="1"/>
            <a:r>
              <a:rPr lang="en-US" dirty="0"/>
              <a:t>Talk to me about what your project needs would be</a:t>
            </a:r>
          </a:p>
          <a:p>
            <a:pPr lvl="1"/>
            <a:r>
              <a:rPr lang="en-US" dirty="0"/>
              <a:t>Make sure that hardware </a:t>
            </a:r>
            <a:r>
              <a:rPr lang="en-US" i="1" dirty="0"/>
              <a:t>is</a:t>
            </a:r>
            <a:r>
              <a:rPr lang="en-US" dirty="0"/>
              <a:t> actually purchasable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D7A784-2D56-4597-9797-1BCF6DB0C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9913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6758C-DE90-4DE5-AB94-A9569BAC5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presentations and report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40E932-0331-4CF0-9EDF-4F6D22A1DA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Presentations will be the last week of classes</a:t>
            </a:r>
          </a:p>
          <a:p>
            <a:pPr lvl="1"/>
            <a:r>
              <a:rPr lang="en-US" dirty="0"/>
              <a:t>During lecture Tuesday and Thursday</a:t>
            </a:r>
          </a:p>
          <a:p>
            <a:pPr lvl="1"/>
            <a:r>
              <a:rPr lang="en-US" dirty="0"/>
              <a:t>(may revise this based on the number of groups)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Reports will be due during exam week</a:t>
            </a:r>
          </a:p>
          <a:p>
            <a:pPr lvl="1"/>
            <a:r>
              <a:rPr lang="en-US" dirty="0"/>
              <a:t>Up to 6 page “workshop paper” writeup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FCB3E2-AFEF-4498-8B6D-DFB26EE03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7150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62BE5-2E13-4378-AA1B-5B1843EDE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Break+Video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8E935F-B6FB-412C-A5AD-9D4F60E1A6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8223" y="319088"/>
            <a:ext cx="8879075" cy="6858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/>
              <a:t>Wireless Network Visualization (Dr. Meghan Clark – UC Berkeley)</a:t>
            </a:r>
            <a:br>
              <a:rPr lang="en-US" sz="2400" dirty="0"/>
            </a:br>
            <a:r>
              <a:rPr lang="en-US" sz="2000" dirty="0">
                <a:hlinkClick r:id="rId3"/>
              </a:rPr>
              <a:t>https://www.youtube.com/watch?v=KLOdp54_qJ4</a:t>
            </a:r>
            <a:endParaRPr lang="en-US" sz="2000" dirty="0"/>
          </a:p>
          <a:p>
            <a:pPr lvl="1"/>
            <a:endParaRPr lang="en-US" sz="1800" dirty="0"/>
          </a:p>
          <a:p>
            <a:pPr lvl="1"/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60DB23-274F-4949-9D79-CCB606FA0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37</a:t>
            </a:fld>
            <a:endParaRPr lang="en-US"/>
          </a:p>
        </p:txBody>
      </p:sp>
      <p:pic>
        <p:nvPicPr>
          <p:cNvPr id="5" name="Online Media 5" title="Mixed Reality Network Visualization">
            <a:hlinkClick r:id="" action="ppaction://media"/>
            <a:extLst>
              <a:ext uri="{FF2B5EF4-FFF2-40B4-BE49-F238E27FC236}">
                <a16:creationId xmlns:a16="http://schemas.microsoft.com/office/drawing/2014/main" id="{E16EADD0-A906-4057-8C15-978E3EED000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029893" y="999042"/>
            <a:ext cx="10128201" cy="5722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655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Who and Why</a:t>
            </a:r>
          </a:p>
          <a:p>
            <a:endParaRPr lang="en-US" dirty="0"/>
          </a:p>
          <a:p>
            <a:r>
              <a:rPr lang="en-US" dirty="0"/>
              <a:t>Internet of Things</a:t>
            </a:r>
          </a:p>
          <a:p>
            <a:endParaRPr lang="en-US" dirty="0"/>
          </a:p>
          <a:p>
            <a:r>
              <a:rPr lang="en-US" dirty="0"/>
              <a:t>Course Overview</a:t>
            </a:r>
          </a:p>
          <a:p>
            <a:endParaRPr lang="en-US" dirty="0"/>
          </a:p>
          <a:p>
            <a:r>
              <a:rPr lang="en-US" b="1" dirty="0"/>
              <a:t>Overview of wireless networks</a:t>
            </a:r>
          </a:p>
          <a:p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37521431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F41F6-2976-4199-A0D3-BA9827C9C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Bluetooth Low Energy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087447-E6E2-4865-B539-397D01FD0F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Bluetooth Classic was good for enabling device to device communication</a:t>
            </a:r>
          </a:p>
          <a:p>
            <a:pPr lvl="1"/>
            <a:r>
              <a:rPr lang="en-US" dirty="0"/>
              <a:t>But not particularly fast or low energy</a:t>
            </a:r>
          </a:p>
          <a:p>
            <a:pPr lvl="1"/>
            <a:endParaRPr lang="en-US" dirty="0"/>
          </a:p>
          <a:p>
            <a:r>
              <a:rPr lang="en-US" dirty="0"/>
              <a:t>Bluetooth Low Energy was developed to improve this</a:t>
            </a:r>
          </a:p>
          <a:p>
            <a:pPr lvl="1"/>
            <a:r>
              <a:rPr lang="en-US" dirty="0"/>
              <a:t>Focuses on low-energy interactions</a:t>
            </a:r>
          </a:p>
          <a:p>
            <a:pPr lvl="1"/>
            <a:r>
              <a:rPr lang="en-US" dirty="0"/>
              <a:t>Much lower throughput that Bluetooth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Supported by hardware devices already in smartphones</a:t>
            </a:r>
          </a:p>
          <a:p>
            <a:pPr lvl="1"/>
            <a:r>
              <a:rPr lang="en-US" dirty="0"/>
              <a:t>Humans can interact directly with nearby devices!!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8637C7-4A50-42FD-86BD-BECD2084C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8786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D8978-A2AA-46DE-B77F-0FF26CB8B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Branden Ghena (he/him)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6B206-DCEC-45A2-8DC1-CFF880E414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400" dirty="0"/>
              <a:t>Assistant Faculty of Instruction</a:t>
            </a:r>
          </a:p>
          <a:p>
            <a:r>
              <a:rPr lang="en-US" sz="2400" dirty="0"/>
              <a:t>Education</a:t>
            </a:r>
          </a:p>
          <a:p>
            <a:pPr lvl="1"/>
            <a:r>
              <a:rPr lang="en-US" sz="2000" dirty="0"/>
              <a:t>Undergrad: Michigan Tech</a:t>
            </a:r>
          </a:p>
          <a:p>
            <a:pPr lvl="1"/>
            <a:r>
              <a:rPr lang="en-US" sz="2000" dirty="0"/>
              <a:t>Master’s: University of Michigan</a:t>
            </a:r>
          </a:p>
          <a:p>
            <a:pPr lvl="1"/>
            <a:r>
              <a:rPr lang="en-US" sz="2000" dirty="0"/>
              <a:t>PhD: University of California, Berkeley</a:t>
            </a:r>
          </a:p>
          <a:p>
            <a:r>
              <a:rPr lang="en-US" sz="2400" dirty="0"/>
              <a:t>Research</a:t>
            </a:r>
          </a:p>
          <a:p>
            <a:pPr lvl="1"/>
            <a:r>
              <a:rPr lang="en-US" sz="2000" dirty="0"/>
              <a:t>Resource-constrained sensing systems</a:t>
            </a:r>
          </a:p>
          <a:p>
            <a:pPr lvl="1"/>
            <a:r>
              <a:rPr lang="en-US" sz="2000" dirty="0"/>
              <a:t>Low-energy wireless networks</a:t>
            </a:r>
          </a:p>
          <a:p>
            <a:pPr lvl="1"/>
            <a:r>
              <a:rPr lang="en-US" sz="2000" dirty="0"/>
              <a:t>Embedded operating systems</a:t>
            </a:r>
          </a:p>
          <a:p>
            <a:r>
              <a:rPr lang="en-US" sz="2400" dirty="0"/>
              <a:t>Teaching</a:t>
            </a:r>
          </a:p>
          <a:p>
            <a:pPr lvl="1"/>
            <a:r>
              <a:rPr lang="en-US" sz="2000" dirty="0"/>
              <a:t>Computer Systems</a:t>
            </a:r>
          </a:p>
          <a:p>
            <a:pPr lvl="2"/>
            <a:r>
              <a:rPr lang="en-US" sz="2000" dirty="0"/>
              <a:t>CS211: Fundamentals of Programming II</a:t>
            </a:r>
          </a:p>
          <a:p>
            <a:pPr lvl="2"/>
            <a:r>
              <a:rPr lang="en-US" sz="2000" dirty="0"/>
              <a:t>CS213: Intro to Computer Systems</a:t>
            </a:r>
          </a:p>
          <a:p>
            <a:pPr lvl="2"/>
            <a:r>
              <a:rPr lang="en-US" sz="2000" dirty="0"/>
              <a:t>CS343: Operating Systems</a:t>
            </a:r>
          </a:p>
          <a:p>
            <a:pPr lvl="2"/>
            <a:r>
              <a:rPr lang="en-US" sz="2000" dirty="0"/>
              <a:t>CE346: Microprocessor System Design</a:t>
            </a:r>
          </a:p>
          <a:p>
            <a:pPr lvl="2"/>
            <a:r>
              <a:rPr lang="en-US" sz="2000" dirty="0"/>
              <a:t>CS397: Wireless Protocols for the IoT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EF3E89-93A6-4774-8D43-AA2D5F16E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</a:t>
            </a:fld>
            <a:endParaRPr lang="en-US"/>
          </a:p>
        </p:txBody>
      </p:sp>
      <p:pic>
        <p:nvPicPr>
          <p:cNvPr id="6" name="Google Shape;146;g5c617d92c5_1_0">
            <a:extLst>
              <a:ext uri="{FF2B5EF4-FFF2-40B4-BE49-F238E27FC236}">
                <a16:creationId xmlns:a16="http://schemas.microsoft.com/office/drawing/2014/main" id="{D2DC6C1D-38E0-4B59-A83C-1DE9328E46DD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5040" y="228600"/>
            <a:ext cx="2311192" cy="1477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7;g5c617d92c5_1_0">
            <a:extLst>
              <a:ext uri="{FF2B5EF4-FFF2-40B4-BE49-F238E27FC236}">
                <a16:creationId xmlns:a16="http://schemas.microsoft.com/office/drawing/2014/main" id="{0ED34F3A-FDD2-4273-925E-B2168437E6C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12794" y="228600"/>
            <a:ext cx="2667600" cy="223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83458F9-36F1-4269-A022-EE12427AE4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1656" y="4185927"/>
            <a:ext cx="1588738" cy="89462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122DA6C-9979-43F5-9EA0-3691FD54C3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9719" y="3126467"/>
            <a:ext cx="1590675" cy="952500"/>
          </a:xfrm>
          <a:prstGeom prst="rect">
            <a:avLst/>
          </a:prstGeom>
        </p:spPr>
      </p:pic>
      <p:pic>
        <p:nvPicPr>
          <p:cNvPr id="2054" name="Picture 6" descr="Parents' Ultimate Guide to Twitch | Common Sense Media">
            <a:extLst>
              <a:ext uri="{FF2B5EF4-FFF2-40B4-BE49-F238E27FC236}">
                <a16:creationId xmlns:a16="http://schemas.microsoft.com/office/drawing/2014/main" id="{1ED15ED4-DC3C-48B0-AE15-7880A8DFD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97154" y="5187517"/>
            <a:ext cx="1583240" cy="94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C0E3D32B-6636-4A01-97FE-11A7742C3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5040" y="3417898"/>
            <a:ext cx="2879766" cy="179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8C150427-B83B-4115-B73A-4A663B32C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5040" y="5581404"/>
            <a:ext cx="590796" cy="59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E30CCB7-5A4C-4C15-8F91-A1AB4EF52D2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5040" y="1884181"/>
            <a:ext cx="2514829" cy="137245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0C013C8-3BEB-403D-AFFD-01F09B8CD64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1397" y="5581405"/>
            <a:ext cx="2063410" cy="59079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1059812-E4EE-49E5-BFE5-756752BF81F8}"/>
              </a:ext>
            </a:extLst>
          </p:cNvPr>
          <p:cNvSpPr txBox="1"/>
          <p:nvPr/>
        </p:nvSpPr>
        <p:spPr>
          <a:xfrm>
            <a:off x="9989718" y="2722396"/>
            <a:ext cx="1583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Things I love</a:t>
            </a:r>
          </a:p>
        </p:txBody>
      </p:sp>
    </p:spTree>
    <p:extLst>
      <p:ext uri="{BB962C8B-B14F-4D97-AF65-F5344CB8AC3E}">
        <p14:creationId xmlns:p14="http://schemas.microsoft.com/office/powerpoint/2010/main" val="30216320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6B769-70A5-48EA-A501-608FCB1F7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802.15.4 &amp; Thread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019C06-491A-4E28-AB0C-9235D7EDAD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802.15.4 is a low-energy physical layer</a:t>
            </a:r>
          </a:p>
          <a:p>
            <a:pPr lvl="1"/>
            <a:r>
              <a:rPr lang="en-US" dirty="0"/>
              <a:t>Radio chips have been widely available for 15-20 years</a:t>
            </a:r>
          </a:p>
          <a:p>
            <a:endParaRPr lang="en-US" dirty="0"/>
          </a:p>
          <a:p>
            <a:r>
              <a:rPr lang="en-US" i="1" dirty="0"/>
              <a:t>Significant</a:t>
            </a:r>
            <a:r>
              <a:rPr lang="en-US" dirty="0"/>
              <a:t> amounts of sensor network research have focused on building layers on top of 802.15.4</a:t>
            </a:r>
          </a:p>
          <a:p>
            <a:pPr lvl="1"/>
            <a:r>
              <a:rPr lang="en-US" dirty="0"/>
              <a:t>Access control layers</a:t>
            </a:r>
          </a:p>
          <a:p>
            <a:pPr lvl="1"/>
            <a:r>
              <a:rPr lang="en-US" dirty="0"/>
              <a:t>Network layers</a:t>
            </a:r>
          </a:p>
          <a:p>
            <a:pPr lvl="1"/>
            <a:endParaRPr lang="en-US" dirty="0"/>
          </a:p>
          <a:p>
            <a:r>
              <a:rPr lang="en-US" dirty="0"/>
              <a:t>Thread is a selection of these possibilities to make a network</a:t>
            </a:r>
          </a:p>
          <a:p>
            <a:pPr lvl="1"/>
            <a:r>
              <a:rPr lang="en-US" dirty="0"/>
              <a:t>Uses IPv6 networking!!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15380A-609F-4AC9-BCDF-968CDBB75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4325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353A9-0601-477E-B620-0DDE115E9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WiFi</a:t>
            </a:r>
            <a:r>
              <a:rPr lang="en-US" dirty="0"/>
              <a:t> (802.11)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F96CD5-AFC3-42B9-B21D-278E2F8330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Ubiquitous wireless communication</a:t>
            </a:r>
          </a:p>
          <a:p>
            <a:pPr lvl="1"/>
            <a:r>
              <a:rPr lang="en-US" dirty="0"/>
              <a:t>High energy requirements for high throughput communication</a:t>
            </a:r>
          </a:p>
          <a:p>
            <a:endParaRPr lang="en-US" dirty="0"/>
          </a:p>
          <a:p>
            <a:r>
              <a:rPr lang="en-US" dirty="0"/>
              <a:t>Now accessible through relatively low power radios</a:t>
            </a:r>
          </a:p>
          <a:p>
            <a:pPr lvl="1"/>
            <a:r>
              <a:rPr lang="en-US" dirty="0"/>
              <a:t>ESP32, Electric Imp, and company</a:t>
            </a:r>
          </a:p>
          <a:p>
            <a:pPr lvl="1"/>
            <a:r>
              <a:rPr lang="en-US" dirty="0"/>
              <a:t>Still significantly more effort than BLE or Thread</a:t>
            </a:r>
          </a:p>
          <a:p>
            <a:pPr lvl="1"/>
            <a:endParaRPr lang="en-US" dirty="0"/>
          </a:p>
          <a:p>
            <a:r>
              <a:rPr lang="en-US" dirty="0"/>
              <a:t>IoT devices can use the same </a:t>
            </a:r>
            <a:r>
              <a:rPr lang="en-US" dirty="0" err="1"/>
              <a:t>WiFi</a:t>
            </a:r>
            <a:r>
              <a:rPr lang="en-US" dirty="0"/>
              <a:t> that’s already available</a:t>
            </a:r>
          </a:p>
          <a:p>
            <a:pPr lvl="1"/>
            <a:r>
              <a:rPr lang="en-US" dirty="0"/>
              <a:t>No need for additional infrastructure!!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526DB6-BF6F-4424-9C22-2C4D5E7C6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9570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353A9-0601-477E-B620-0DDE115E9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LPWANs (Low-Power Wide-Area Networks)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F96CD5-AFC3-42B9-B21D-278E2F8330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do we collect data from city-scale deployments?</a:t>
            </a:r>
          </a:p>
          <a:p>
            <a:pPr lvl="1"/>
            <a:r>
              <a:rPr lang="en-US" dirty="0"/>
              <a:t>There’s an unmet need for long-range, but low-throughput networks</a:t>
            </a:r>
          </a:p>
          <a:p>
            <a:pPr lvl="1"/>
            <a:r>
              <a:rPr lang="en-US" dirty="0"/>
              <a:t>Existing cellular technologies focus on human requirements</a:t>
            </a:r>
          </a:p>
          <a:p>
            <a:pPr lvl="1"/>
            <a:endParaRPr lang="en-US" dirty="0"/>
          </a:p>
          <a:p>
            <a:r>
              <a:rPr lang="en-US" dirty="0"/>
              <a:t>Still a brand new space (relatively)</a:t>
            </a:r>
          </a:p>
          <a:p>
            <a:pPr lvl="1"/>
            <a:r>
              <a:rPr lang="en-US" dirty="0"/>
              <a:t>Unlicensed-band technologies in last 5 years: Sigfox and </a:t>
            </a:r>
            <a:r>
              <a:rPr lang="en-US" dirty="0" err="1"/>
              <a:t>LoRaWAN</a:t>
            </a:r>
            <a:endParaRPr lang="en-US" dirty="0"/>
          </a:p>
          <a:p>
            <a:pPr lvl="1"/>
            <a:r>
              <a:rPr lang="en-US" dirty="0"/>
              <a:t>Cellular technologies in last 2 years: LTE-M and NB-IoT</a:t>
            </a:r>
          </a:p>
          <a:p>
            <a:pPr lvl="1"/>
            <a:endParaRPr lang="en-US" dirty="0"/>
          </a:p>
          <a:p>
            <a:r>
              <a:rPr lang="en-US" dirty="0"/>
              <a:t>Focus on long-range, low-energy, low-throughput</a:t>
            </a:r>
          </a:p>
          <a:p>
            <a:pPr lvl="1"/>
            <a:r>
              <a:rPr lang="en-US" dirty="0"/>
              <a:t>One gateway can cover an entire city!!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526DB6-BF6F-4424-9C22-2C4D5E7C6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1686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35E1C-43F5-4E0E-9FC3-6537CA473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E5B9F3-F80B-4AE2-8C95-EA54E5917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This space is very much still an area of active research</a:t>
            </a:r>
          </a:p>
          <a:p>
            <a:pPr lvl="1"/>
            <a:endParaRPr lang="en-US" dirty="0"/>
          </a:p>
          <a:p>
            <a:r>
              <a:rPr lang="en-US" dirty="0"/>
              <a:t>Backscatter</a:t>
            </a:r>
          </a:p>
          <a:p>
            <a:pPr lvl="1"/>
            <a:r>
              <a:rPr lang="en-US" dirty="0"/>
              <a:t>Insanely low-energy communication</a:t>
            </a:r>
          </a:p>
          <a:p>
            <a:pPr lvl="1"/>
            <a:r>
              <a:rPr lang="en-US" dirty="0"/>
              <a:t>Enables energy-harvesting indoor devices</a:t>
            </a:r>
          </a:p>
          <a:p>
            <a:pPr lvl="1"/>
            <a:endParaRPr lang="en-US" dirty="0"/>
          </a:p>
          <a:p>
            <a:r>
              <a:rPr lang="en-US" dirty="0"/>
              <a:t>Localization</a:t>
            </a:r>
          </a:p>
          <a:p>
            <a:pPr lvl="1"/>
            <a:r>
              <a:rPr lang="en-US" dirty="0"/>
              <a:t>How do we find all this stuff?</a:t>
            </a:r>
          </a:p>
          <a:p>
            <a:pPr lvl="1"/>
            <a:r>
              <a:rPr lang="en-US" dirty="0"/>
              <a:t>And how do devices determine where they are relative to each other?</a:t>
            </a:r>
          </a:p>
          <a:p>
            <a:endParaRPr lang="en-US" dirty="0"/>
          </a:p>
          <a:p>
            <a:r>
              <a:rPr lang="en-US" dirty="0"/>
              <a:t>Other topics are possible if desired!</a:t>
            </a:r>
          </a:p>
          <a:p>
            <a:pPr lvl="1"/>
            <a:r>
              <a:rPr lang="en-US" dirty="0"/>
              <a:t>Reach out and tell me what you want to learn about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D3164C-111E-4C8A-B00C-AAD92BC1F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9778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50C1F-4B1D-41CD-B890-FD96F71E3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use wireless?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66FB71-A1B8-44D3-B6F6-D27BC7C226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are no wires!</a:t>
            </a:r>
          </a:p>
          <a:p>
            <a:endParaRPr lang="en-US" dirty="0"/>
          </a:p>
          <a:p>
            <a:r>
              <a:rPr lang="en-US" dirty="0"/>
              <a:t>No need to install and maintain wires</a:t>
            </a:r>
          </a:p>
          <a:p>
            <a:pPr lvl="1"/>
            <a:r>
              <a:rPr lang="en-US" dirty="0"/>
              <a:t>Reduces cost</a:t>
            </a:r>
          </a:p>
          <a:p>
            <a:pPr lvl="1"/>
            <a:r>
              <a:rPr lang="en-US" dirty="0"/>
              <a:t>Simplifies deployment – place devices wherever makes sense</a:t>
            </a:r>
          </a:p>
          <a:p>
            <a:pPr lvl="1"/>
            <a:endParaRPr lang="en-US" dirty="0"/>
          </a:p>
          <a:p>
            <a:r>
              <a:rPr lang="en-US" dirty="0"/>
              <a:t>Supports mobile users</a:t>
            </a:r>
          </a:p>
          <a:p>
            <a:pPr lvl="1"/>
            <a:r>
              <a:rPr lang="en-US" dirty="0"/>
              <a:t>Move around office, campus, city</a:t>
            </a:r>
          </a:p>
          <a:p>
            <a:pPr lvl="1"/>
            <a:r>
              <a:rPr lang="en-US" dirty="0"/>
              <a:t>Move devices around home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8A6CFA-06E3-4F6D-8CDD-2F2965C02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468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4B340-7DE2-4264-993D-6A80168D0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hard about wireless?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DD507-5729-4EE7-8461-0A5A43F884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are no wires!</a:t>
            </a:r>
          </a:p>
          <a:p>
            <a:endParaRPr lang="en-US" dirty="0"/>
          </a:p>
          <a:p>
            <a:r>
              <a:rPr lang="en-US" dirty="0"/>
              <a:t>Wired networks are constant, reliable, and physically isolated</a:t>
            </a:r>
          </a:p>
          <a:p>
            <a:pPr lvl="1"/>
            <a:r>
              <a:rPr lang="en-US" dirty="0"/>
              <a:t>Ethernet has the same throughput minute-to-minute</a:t>
            </a:r>
          </a:p>
          <a:p>
            <a:pPr lvl="1"/>
            <a:r>
              <a:rPr lang="en-US" dirty="0"/>
              <a:t>Bits sent through Ethernet or USB are (usually) received</a:t>
            </a:r>
          </a:p>
          <a:p>
            <a:pPr lvl="1"/>
            <a:endParaRPr lang="en-US" dirty="0"/>
          </a:p>
          <a:p>
            <a:r>
              <a:rPr lang="en-US" dirty="0"/>
              <a:t>Wireless networks are variable, error-prone, and shared</a:t>
            </a:r>
          </a:p>
          <a:p>
            <a:pPr lvl="1"/>
            <a:r>
              <a:rPr lang="en-US" dirty="0" err="1"/>
              <a:t>WiFi</a:t>
            </a:r>
            <a:r>
              <a:rPr lang="en-US" dirty="0"/>
              <a:t> throughput changes based on location and walls</a:t>
            </a:r>
          </a:p>
          <a:p>
            <a:pPr lvl="1"/>
            <a:r>
              <a:rPr lang="en-US" dirty="0"/>
              <a:t>Signals from nearby devices interfere with your signals</a:t>
            </a:r>
          </a:p>
          <a:p>
            <a:pPr lvl="1"/>
            <a:r>
              <a:rPr lang="en-US" dirty="0"/>
              <a:t>Individual bits might flip or never be heard at all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DD5EF0-45E5-434E-AD45-E7099296C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2760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060FE-28CB-4440-838D-05C9D9A7B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Wireless is a shared medium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F1FFE2-CDFD-46B4-811F-4E9FF191BA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6834605" cy="5029200"/>
          </a:xfrm>
        </p:spPr>
        <p:txBody>
          <a:bodyPr/>
          <a:lstStyle/>
          <a:p>
            <a:r>
              <a:rPr lang="en-US" dirty="0"/>
              <a:t>Wired communication has signals confined to a conductor</a:t>
            </a:r>
          </a:p>
          <a:p>
            <a:pPr lvl="1"/>
            <a:r>
              <a:rPr lang="en-US" dirty="0"/>
              <a:t>Copper or fiber</a:t>
            </a:r>
          </a:p>
          <a:p>
            <a:pPr lvl="1"/>
            <a:r>
              <a:rPr lang="en-US" dirty="0"/>
              <a:t>Guides energy to destination</a:t>
            </a:r>
          </a:p>
          <a:p>
            <a:pPr lvl="1"/>
            <a:r>
              <a:rPr lang="en-US" dirty="0"/>
              <a:t>Protects signal from interference</a:t>
            </a:r>
          </a:p>
          <a:p>
            <a:pPr lvl="1"/>
            <a:endParaRPr lang="en-US" dirty="0"/>
          </a:p>
          <a:p>
            <a:r>
              <a:rPr lang="en-US" dirty="0"/>
              <a:t>Wireless communication is inherently broadcast</a:t>
            </a:r>
          </a:p>
          <a:p>
            <a:pPr lvl="1"/>
            <a:r>
              <a:rPr lang="en-US" dirty="0"/>
              <a:t>Energy is distributed in space</a:t>
            </a:r>
          </a:p>
          <a:p>
            <a:pPr lvl="1"/>
            <a:r>
              <a:rPr lang="en-US" dirty="0"/>
              <a:t>Signals must compete with other signals in same frequency band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49FE36-2701-4E81-BDAD-DA1372DA5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46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3C1A283-D517-4619-8552-1D4B154F9C2D}"/>
              </a:ext>
            </a:extLst>
          </p:cNvPr>
          <p:cNvCxnSpPr/>
          <p:nvPr/>
        </p:nvCxnSpPr>
        <p:spPr>
          <a:xfrm>
            <a:off x="7683500" y="1549400"/>
            <a:ext cx="26924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entagon 7">
            <a:extLst>
              <a:ext uri="{FF2B5EF4-FFF2-40B4-BE49-F238E27FC236}">
                <a16:creationId xmlns:a16="http://schemas.microsoft.com/office/drawing/2014/main" id="{2C6A1587-724F-436E-9FFA-E1285FEFC43D}"/>
              </a:ext>
            </a:extLst>
          </p:cNvPr>
          <p:cNvSpPr/>
          <p:nvPr/>
        </p:nvSpPr>
        <p:spPr>
          <a:xfrm>
            <a:off x="7518400" y="1384300"/>
            <a:ext cx="330199" cy="330199"/>
          </a:xfrm>
          <a:prstGeom prst="pent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entagon 9">
            <a:extLst>
              <a:ext uri="{FF2B5EF4-FFF2-40B4-BE49-F238E27FC236}">
                <a16:creationId xmlns:a16="http://schemas.microsoft.com/office/drawing/2014/main" id="{922FFFE1-3399-4AB6-8810-527C57289EA3}"/>
              </a:ext>
            </a:extLst>
          </p:cNvPr>
          <p:cNvSpPr/>
          <p:nvPr/>
        </p:nvSpPr>
        <p:spPr>
          <a:xfrm>
            <a:off x="10185400" y="1384299"/>
            <a:ext cx="330199" cy="330199"/>
          </a:xfrm>
          <a:prstGeom prst="pentagon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entagon 10">
            <a:extLst>
              <a:ext uri="{FF2B5EF4-FFF2-40B4-BE49-F238E27FC236}">
                <a16:creationId xmlns:a16="http://schemas.microsoft.com/office/drawing/2014/main" id="{938AB7B4-66D3-4E6B-81D6-22C68A42321F}"/>
              </a:ext>
            </a:extLst>
          </p:cNvPr>
          <p:cNvSpPr/>
          <p:nvPr/>
        </p:nvSpPr>
        <p:spPr>
          <a:xfrm>
            <a:off x="8534399" y="4254500"/>
            <a:ext cx="330199" cy="330199"/>
          </a:xfrm>
          <a:prstGeom prst="pent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entagon 11">
            <a:extLst>
              <a:ext uri="{FF2B5EF4-FFF2-40B4-BE49-F238E27FC236}">
                <a16:creationId xmlns:a16="http://schemas.microsoft.com/office/drawing/2014/main" id="{9E2381B6-4078-4711-BF18-33421A1C1F94}"/>
              </a:ext>
            </a:extLst>
          </p:cNvPr>
          <p:cNvSpPr/>
          <p:nvPr/>
        </p:nvSpPr>
        <p:spPr>
          <a:xfrm>
            <a:off x="9372600" y="4800599"/>
            <a:ext cx="330199" cy="330199"/>
          </a:xfrm>
          <a:prstGeom prst="pentagon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4348FFF-9AD4-4EE7-B04A-0EF302D78A63}"/>
              </a:ext>
            </a:extLst>
          </p:cNvPr>
          <p:cNvSpPr/>
          <p:nvPr/>
        </p:nvSpPr>
        <p:spPr>
          <a:xfrm>
            <a:off x="7435847" y="3155948"/>
            <a:ext cx="2527302" cy="2527302"/>
          </a:xfrm>
          <a:prstGeom prst="ellipse">
            <a:avLst/>
          </a:prstGeom>
          <a:solidFill>
            <a:srgbClr val="4472C4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5E69078-922F-482B-8A06-7A206B0DC49C}"/>
              </a:ext>
            </a:extLst>
          </p:cNvPr>
          <p:cNvSpPr/>
          <p:nvPr/>
        </p:nvSpPr>
        <p:spPr>
          <a:xfrm>
            <a:off x="8280398" y="3702047"/>
            <a:ext cx="2527302" cy="2527302"/>
          </a:xfrm>
          <a:prstGeom prst="ellipse">
            <a:avLst/>
          </a:prstGeom>
          <a:solidFill>
            <a:schemeClr val="accent2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27185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14B82-B16C-48FB-AAB0-F370F67CD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Increasing network capacity is challenging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24C4CE-494D-42CD-A1F9-D6DBADE1AF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6220665" cy="5029200"/>
          </a:xfrm>
        </p:spPr>
        <p:txBody>
          <a:bodyPr/>
          <a:lstStyle/>
          <a:p>
            <a:r>
              <a:rPr lang="en-US" dirty="0"/>
              <a:t>Wired networks just add more wires</a:t>
            </a:r>
          </a:p>
          <a:p>
            <a:pPr lvl="1"/>
            <a:r>
              <a:rPr lang="en-US" dirty="0"/>
              <a:t>Buses are many signals in parallel to send more data</a:t>
            </a:r>
          </a:p>
          <a:p>
            <a:pPr lvl="1"/>
            <a:endParaRPr lang="en-US" dirty="0"/>
          </a:p>
          <a:p>
            <a:r>
              <a:rPr lang="en-US" dirty="0"/>
              <a:t>Wireless networks are harder</a:t>
            </a:r>
          </a:p>
          <a:p>
            <a:pPr lvl="1"/>
            <a:r>
              <a:rPr lang="en-US" dirty="0"/>
              <a:t>Adding more links just increases interference</a:t>
            </a:r>
          </a:p>
          <a:p>
            <a:pPr lvl="1"/>
            <a:r>
              <a:rPr lang="en-US" dirty="0"/>
              <a:t>Need to expand to different frequencies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A979A5-22F7-4A8D-BD3A-E730D7BF9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47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61C4690-812F-48C7-BB55-92618BC97260}"/>
              </a:ext>
            </a:extLst>
          </p:cNvPr>
          <p:cNvCxnSpPr/>
          <p:nvPr/>
        </p:nvCxnSpPr>
        <p:spPr>
          <a:xfrm>
            <a:off x="7683500" y="1549400"/>
            <a:ext cx="26924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entagon 5">
            <a:extLst>
              <a:ext uri="{FF2B5EF4-FFF2-40B4-BE49-F238E27FC236}">
                <a16:creationId xmlns:a16="http://schemas.microsoft.com/office/drawing/2014/main" id="{B64F43A3-F744-4A01-9945-F38CE56B3B0B}"/>
              </a:ext>
            </a:extLst>
          </p:cNvPr>
          <p:cNvSpPr/>
          <p:nvPr/>
        </p:nvSpPr>
        <p:spPr>
          <a:xfrm>
            <a:off x="7518400" y="1384300"/>
            <a:ext cx="330199" cy="330199"/>
          </a:xfrm>
          <a:prstGeom prst="pent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entagon 6">
            <a:extLst>
              <a:ext uri="{FF2B5EF4-FFF2-40B4-BE49-F238E27FC236}">
                <a16:creationId xmlns:a16="http://schemas.microsoft.com/office/drawing/2014/main" id="{D0774D27-F0BF-43E3-A5BA-2A22A1079F79}"/>
              </a:ext>
            </a:extLst>
          </p:cNvPr>
          <p:cNvSpPr/>
          <p:nvPr/>
        </p:nvSpPr>
        <p:spPr>
          <a:xfrm>
            <a:off x="10185400" y="1384299"/>
            <a:ext cx="330199" cy="330199"/>
          </a:xfrm>
          <a:prstGeom prst="pentagon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entagon 7">
            <a:extLst>
              <a:ext uri="{FF2B5EF4-FFF2-40B4-BE49-F238E27FC236}">
                <a16:creationId xmlns:a16="http://schemas.microsoft.com/office/drawing/2014/main" id="{94A22F05-3901-4F63-BA24-C68941349781}"/>
              </a:ext>
            </a:extLst>
          </p:cNvPr>
          <p:cNvSpPr/>
          <p:nvPr/>
        </p:nvSpPr>
        <p:spPr>
          <a:xfrm>
            <a:off x="8782052" y="4016377"/>
            <a:ext cx="330199" cy="330199"/>
          </a:xfrm>
          <a:prstGeom prst="pent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entagon 8">
            <a:extLst>
              <a:ext uri="{FF2B5EF4-FFF2-40B4-BE49-F238E27FC236}">
                <a16:creationId xmlns:a16="http://schemas.microsoft.com/office/drawing/2014/main" id="{F31FCFFD-47C2-42A8-A617-008DECEF6664}"/>
              </a:ext>
            </a:extLst>
          </p:cNvPr>
          <p:cNvSpPr/>
          <p:nvPr/>
        </p:nvSpPr>
        <p:spPr>
          <a:xfrm>
            <a:off x="9620253" y="4562476"/>
            <a:ext cx="330199" cy="330199"/>
          </a:xfrm>
          <a:prstGeom prst="pentagon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5970A4D-3B90-4371-B968-8C7A3353B922}"/>
              </a:ext>
            </a:extLst>
          </p:cNvPr>
          <p:cNvSpPr/>
          <p:nvPr/>
        </p:nvSpPr>
        <p:spPr>
          <a:xfrm>
            <a:off x="7683500" y="2917825"/>
            <a:ext cx="2527302" cy="2527302"/>
          </a:xfrm>
          <a:prstGeom prst="ellipse">
            <a:avLst/>
          </a:prstGeom>
          <a:solidFill>
            <a:srgbClr val="4472C4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959A410-D0BD-4D1E-BD15-B749399D7CBC}"/>
              </a:ext>
            </a:extLst>
          </p:cNvPr>
          <p:cNvSpPr/>
          <p:nvPr/>
        </p:nvSpPr>
        <p:spPr>
          <a:xfrm>
            <a:off x="8528051" y="3463924"/>
            <a:ext cx="2527302" cy="2527302"/>
          </a:xfrm>
          <a:prstGeom prst="ellipse">
            <a:avLst/>
          </a:prstGeom>
          <a:solidFill>
            <a:schemeClr val="accent2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80F0CA6-1887-4C66-9C85-A9C353A3C4A1}"/>
              </a:ext>
            </a:extLst>
          </p:cNvPr>
          <p:cNvCxnSpPr/>
          <p:nvPr/>
        </p:nvCxnSpPr>
        <p:spPr>
          <a:xfrm>
            <a:off x="7683500" y="1997073"/>
            <a:ext cx="26924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entagon 12">
            <a:extLst>
              <a:ext uri="{FF2B5EF4-FFF2-40B4-BE49-F238E27FC236}">
                <a16:creationId xmlns:a16="http://schemas.microsoft.com/office/drawing/2014/main" id="{B9668871-0FE2-4BA4-9D1F-E42D8A8CB484}"/>
              </a:ext>
            </a:extLst>
          </p:cNvPr>
          <p:cNvSpPr/>
          <p:nvPr/>
        </p:nvSpPr>
        <p:spPr>
          <a:xfrm>
            <a:off x="7518400" y="1831973"/>
            <a:ext cx="330199" cy="330199"/>
          </a:xfrm>
          <a:prstGeom prst="pent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entagon 13">
            <a:extLst>
              <a:ext uri="{FF2B5EF4-FFF2-40B4-BE49-F238E27FC236}">
                <a16:creationId xmlns:a16="http://schemas.microsoft.com/office/drawing/2014/main" id="{0BC3E339-C843-4D95-992A-B4095307352C}"/>
              </a:ext>
            </a:extLst>
          </p:cNvPr>
          <p:cNvSpPr/>
          <p:nvPr/>
        </p:nvSpPr>
        <p:spPr>
          <a:xfrm>
            <a:off x="10185400" y="1831972"/>
            <a:ext cx="330199" cy="330199"/>
          </a:xfrm>
          <a:prstGeom prst="pentagon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entagon 14">
            <a:extLst>
              <a:ext uri="{FF2B5EF4-FFF2-40B4-BE49-F238E27FC236}">
                <a16:creationId xmlns:a16="http://schemas.microsoft.com/office/drawing/2014/main" id="{FB33D325-3489-4D19-96D9-CE1AC8570588}"/>
              </a:ext>
            </a:extLst>
          </p:cNvPr>
          <p:cNvSpPr/>
          <p:nvPr/>
        </p:nvSpPr>
        <p:spPr>
          <a:xfrm>
            <a:off x="8451853" y="4387849"/>
            <a:ext cx="330199" cy="330199"/>
          </a:xfrm>
          <a:prstGeom prst="pent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entagon 15">
            <a:extLst>
              <a:ext uri="{FF2B5EF4-FFF2-40B4-BE49-F238E27FC236}">
                <a16:creationId xmlns:a16="http://schemas.microsoft.com/office/drawing/2014/main" id="{2574B13D-B502-4BD0-A29C-4E7D009A9860}"/>
              </a:ext>
            </a:extLst>
          </p:cNvPr>
          <p:cNvSpPr/>
          <p:nvPr/>
        </p:nvSpPr>
        <p:spPr>
          <a:xfrm>
            <a:off x="9290054" y="4933948"/>
            <a:ext cx="330199" cy="330199"/>
          </a:xfrm>
          <a:prstGeom prst="pentagon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1119E40-7165-4C76-8B32-67C3857C2EF7}"/>
              </a:ext>
            </a:extLst>
          </p:cNvPr>
          <p:cNvSpPr/>
          <p:nvPr/>
        </p:nvSpPr>
        <p:spPr>
          <a:xfrm>
            <a:off x="7353301" y="3289297"/>
            <a:ext cx="2527302" cy="2527302"/>
          </a:xfrm>
          <a:prstGeom prst="ellipse">
            <a:avLst/>
          </a:prstGeom>
          <a:solidFill>
            <a:srgbClr val="4472C4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48959DF-A4A1-4A99-B208-F3DEE389D6D1}"/>
              </a:ext>
            </a:extLst>
          </p:cNvPr>
          <p:cNvSpPr/>
          <p:nvPr/>
        </p:nvSpPr>
        <p:spPr>
          <a:xfrm>
            <a:off x="8197852" y="3835396"/>
            <a:ext cx="2527302" cy="2527302"/>
          </a:xfrm>
          <a:prstGeom prst="ellipse">
            <a:avLst/>
          </a:prstGeom>
          <a:solidFill>
            <a:schemeClr val="accent2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4000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433FD-911D-415C-BA2F-3B6B1909A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RF communication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236616-9984-4F65-AB59-9C18CA833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48</a:t>
            </a:fld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F45DC09B-00E5-4E9A-9F62-6151E9C5D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4441" y="1405790"/>
            <a:ext cx="10259105" cy="4046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Brace 4">
            <a:extLst>
              <a:ext uri="{FF2B5EF4-FFF2-40B4-BE49-F238E27FC236}">
                <a16:creationId xmlns:a16="http://schemas.microsoft.com/office/drawing/2014/main" id="{4415E523-9309-41D0-BAE1-2CB9544CBA8D}"/>
              </a:ext>
            </a:extLst>
          </p:cNvPr>
          <p:cNvSpPr/>
          <p:nvPr/>
        </p:nvSpPr>
        <p:spPr>
          <a:xfrm rot="5400000">
            <a:off x="8361134" y="4919438"/>
            <a:ext cx="468087" cy="1046843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8555AA-1AAF-46F6-9831-993E7F59574F}"/>
              </a:ext>
            </a:extLst>
          </p:cNvPr>
          <p:cNvSpPr txBox="1"/>
          <p:nvPr/>
        </p:nvSpPr>
        <p:spPr>
          <a:xfrm>
            <a:off x="8001904" y="5818527"/>
            <a:ext cx="1396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IoT focus</a:t>
            </a:r>
          </a:p>
        </p:txBody>
      </p:sp>
    </p:spTree>
    <p:extLst>
      <p:ext uri="{BB962C8B-B14F-4D97-AF65-F5344CB8AC3E}">
        <p14:creationId xmlns:p14="http://schemas.microsoft.com/office/powerpoint/2010/main" val="57081651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92053-752B-4CA0-B47B-D0D9573C9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Wireless spectrum is allocated to specific uses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28B68D-D4BC-4ED2-8B3E-515EA28EB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714FF5-6AD6-4272-904A-D9FE056B4F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9052" y="914400"/>
            <a:ext cx="9158948" cy="586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0592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Undergraduate: satellite radios and computers </a:t>
            </a:r>
          </a:p>
        </p:txBody>
      </p:sp>
      <p:pic>
        <p:nvPicPr>
          <p:cNvPr id="6" name="Content Placeholder 5" descr="A person standing in front of a machine&#10;&#10;Description automatically generated with low confidence">
            <a:extLst>
              <a:ext uri="{FF2B5EF4-FFF2-40B4-BE49-F238E27FC236}">
                <a16:creationId xmlns:a16="http://schemas.microsoft.com/office/drawing/2014/main" id="{D66DCE0E-E28D-43F4-9AA2-8FF0744450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1595" y="3554330"/>
            <a:ext cx="3235356" cy="277573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</a:t>
            </a:fld>
            <a:endParaRPr lang="en-US"/>
          </a:p>
        </p:txBody>
      </p:sp>
      <p:pic>
        <p:nvPicPr>
          <p:cNvPr id="7" name="Google Shape;156;g5c617d92c5_1_24">
            <a:extLst>
              <a:ext uri="{FF2B5EF4-FFF2-40B4-BE49-F238E27FC236}">
                <a16:creationId xmlns:a16="http://schemas.microsoft.com/office/drawing/2014/main" id="{ABE52BC4-8C48-48D2-8BD8-B2CD46A26765}"/>
              </a:ext>
            </a:extLst>
          </p:cNvPr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9100" y="914400"/>
            <a:ext cx="3641275" cy="527986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58;g5c617d92c5_1_24">
            <a:extLst>
              <a:ext uri="{FF2B5EF4-FFF2-40B4-BE49-F238E27FC236}">
                <a16:creationId xmlns:a16="http://schemas.microsoft.com/office/drawing/2014/main" id="{D6C687FD-B467-43A1-B85B-2BD29F58FE63}"/>
              </a:ext>
            </a:extLst>
          </p:cNvPr>
          <p:cNvSpPr/>
          <p:nvPr/>
        </p:nvSpPr>
        <p:spPr>
          <a:xfrm>
            <a:off x="7362100" y="4244580"/>
            <a:ext cx="1546778" cy="1435332"/>
          </a:xfrm>
          <a:prstGeom prst="ellipse">
            <a:avLst/>
          </a:prstGeom>
          <a:noFill/>
          <a:ln w="114300" cap="flat" cmpd="sng">
            <a:solidFill>
              <a:srgbClr val="F1C2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47E5CCC-F4D2-4D3C-B215-3AC0B6CEB0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595" y="1052821"/>
            <a:ext cx="5698687" cy="2376179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0608A25-C87F-452A-BB14-DE2922272F07}"/>
              </a:ext>
            </a:extLst>
          </p:cNvPr>
          <p:cNvSpPr txBox="1">
            <a:spLocks/>
          </p:cNvSpPr>
          <p:nvPr/>
        </p:nvSpPr>
        <p:spPr>
          <a:xfrm>
            <a:off x="4279900" y="3796020"/>
            <a:ext cx="2759182" cy="23761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How the heck are you supposed to learn this stuff?</a:t>
            </a:r>
          </a:p>
        </p:txBody>
      </p:sp>
    </p:spTree>
    <p:extLst>
      <p:ext uri="{BB962C8B-B14F-4D97-AF65-F5344CB8AC3E}">
        <p14:creationId xmlns:p14="http://schemas.microsoft.com/office/powerpoint/2010/main" val="66892813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CFCED-2C3A-4EA7-A466-236BF8A44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Unlicensed bands are where IoT thrives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96C79F-F18E-45E2-8AB0-55F4C61ACC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902 MHz – 928 MHz</a:t>
            </a:r>
          </a:p>
          <a:p>
            <a:pPr lvl="1"/>
            <a:r>
              <a:rPr lang="en-US" dirty="0"/>
              <a:t>LPWANs</a:t>
            </a:r>
          </a:p>
          <a:p>
            <a:endParaRPr lang="en-US" dirty="0"/>
          </a:p>
          <a:p>
            <a:r>
              <a:rPr lang="en-US" dirty="0"/>
              <a:t>2.4 GHz to 2.5 GHz </a:t>
            </a:r>
          </a:p>
          <a:p>
            <a:pPr lvl="1"/>
            <a:r>
              <a:rPr lang="en-US" dirty="0" err="1"/>
              <a:t>WiFi</a:t>
            </a:r>
            <a:r>
              <a:rPr lang="en-US" dirty="0"/>
              <a:t>, BLE, Thread</a:t>
            </a:r>
          </a:p>
          <a:p>
            <a:pPr lvl="1"/>
            <a:endParaRPr lang="en-US" dirty="0"/>
          </a:p>
          <a:p>
            <a:r>
              <a:rPr lang="en-US" dirty="0"/>
              <a:t>5 GHz</a:t>
            </a:r>
          </a:p>
          <a:p>
            <a:pPr lvl="1"/>
            <a:r>
              <a:rPr lang="en-US" dirty="0"/>
              <a:t>Faster </a:t>
            </a:r>
            <a:r>
              <a:rPr lang="en-US" dirty="0" err="1"/>
              <a:t>WiFi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Cellular uses licensed bands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F94B7-FC3B-4739-B4BF-4291C979B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50</a:t>
            </a:fld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8977408-F950-484D-9EA5-63A0765B3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1098550"/>
            <a:ext cx="7008394" cy="3549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036532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43A60-C7D9-4FD4-88DC-CA37EA294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of RF communication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D45FCA-11C2-4139-86B5-353330E9E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7469605" cy="5029200"/>
          </a:xfrm>
        </p:spPr>
        <p:txBody>
          <a:bodyPr/>
          <a:lstStyle/>
          <a:p>
            <a:r>
              <a:rPr lang="en-US" dirty="0"/>
              <a:t>Energy that radiates spherically from an antenna</a:t>
            </a:r>
          </a:p>
          <a:p>
            <a:endParaRPr lang="en-US" dirty="0"/>
          </a:p>
          <a:p>
            <a:r>
              <a:rPr lang="en-US" dirty="0"/>
              <a:t>Attenuation with distance</a:t>
            </a:r>
          </a:p>
          <a:p>
            <a:pPr lvl="1"/>
            <a:r>
              <a:rPr lang="en-US" dirty="0"/>
              <a:t>Density of energy reduces over time, distance</a:t>
            </a:r>
          </a:p>
          <a:p>
            <a:pPr lvl="1"/>
            <a:r>
              <a:rPr lang="en-US" dirty="0"/>
              <a:t>Signal strength reduced, errors go up</a:t>
            </a:r>
          </a:p>
          <a:p>
            <a:pPr lvl="1"/>
            <a:endParaRPr lang="en-US" dirty="0"/>
          </a:p>
          <a:p>
            <a:r>
              <a:rPr lang="en-US" dirty="0"/>
              <a:t>Two key features</a:t>
            </a:r>
          </a:p>
          <a:p>
            <a:pPr lvl="1"/>
            <a:r>
              <a:rPr lang="en-US" dirty="0"/>
              <a:t>Error rates depend on distance</a:t>
            </a:r>
          </a:p>
          <a:p>
            <a:pPr lvl="1"/>
            <a:r>
              <a:rPr lang="en-US" dirty="0"/>
              <a:t>Spatial reuse of frequencies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8C5732-CB70-454F-8CBB-621752D96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51</a:t>
            </a:fld>
            <a:endParaRPr lang="en-US"/>
          </a:p>
        </p:txBody>
      </p:sp>
      <p:sp>
        <p:nvSpPr>
          <p:cNvPr id="5" name="Pentagon 4">
            <a:extLst>
              <a:ext uri="{FF2B5EF4-FFF2-40B4-BE49-F238E27FC236}">
                <a16:creationId xmlns:a16="http://schemas.microsoft.com/office/drawing/2014/main" id="{6C7968B4-D915-42F0-B3DE-8AB6BCCBF70A}"/>
              </a:ext>
            </a:extLst>
          </p:cNvPr>
          <p:cNvSpPr/>
          <p:nvPr/>
        </p:nvSpPr>
        <p:spPr>
          <a:xfrm>
            <a:off x="9474199" y="2000250"/>
            <a:ext cx="330199" cy="330199"/>
          </a:xfrm>
          <a:prstGeom prst="pent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4D374F7-7182-4523-916C-CB9B7975C516}"/>
              </a:ext>
            </a:extLst>
          </p:cNvPr>
          <p:cNvSpPr/>
          <p:nvPr/>
        </p:nvSpPr>
        <p:spPr>
          <a:xfrm>
            <a:off x="8375647" y="901698"/>
            <a:ext cx="2527302" cy="2527302"/>
          </a:xfrm>
          <a:prstGeom prst="ellipse">
            <a:avLst/>
          </a:prstGeom>
          <a:solidFill>
            <a:srgbClr val="4472C4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entagon 8">
            <a:extLst>
              <a:ext uri="{FF2B5EF4-FFF2-40B4-BE49-F238E27FC236}">
                <a16:creationId xmlns:a16="http://schemas.microsoft.com/office/drawing/2014/main" id="{6FDC2D85-9985-4D7B-8087-7389C5C9B4E1}"/>
              </a:ext>
            </a:extLst>
          </p:cNvPr>
          <p:cNvSpPr/>
          <p:nvPr/>
        </p:nvSpPr>
        <p:spPr>
          <a:xfrm>
            <a:off x="9467849" y="4940302"/>
            <a:ext cx="330199" cy="330199"/>
          </a:xfrm>
          <a:prstGeom prst="pentagon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D89532D-6193-4225-B600-7FC477A51895}"/>
              </a:ext>
            </a:extLst>
          </p:cNvPr>
          <p:cNvSpPr/>
          <p:nvPr/>
        </p:nvSpPr>
        <p:spPr>
          <a:xfrm>
            <a:off x="8375647" y="3841750"/>
            <a:ext cx="2527302" cy="2527302"/>
          </a:xfrm>
          <a:prstGeom prst="ellipse">
            <a:avLst/>
          </a:prstGeom>
          <a:solidFill>
            <a:schemeClr val="accent2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21990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Who and Why</a:t>
            </a:r>
          </a:p>
          <a:p>
            <a:endParaRPr lang="en-US" dirty="0"/>
          </a:p>
          <a:p>
            <a:r>
              <a:rPr lang="en-US" dirty="0"/>
              <a:t>Internet of Things</a:t>
            </a:r>
          </a:p>
          <a:p>
            <a:endParaRPr lang="en-US" dirty="0"/>
          </a:p>
          <a:p>
            <a:r>
              <a:rPr lang="en-US" dirty="0"/>
              <a:t>Course Overview</a:t>
            </a:r>
          </a:p>
          <a:p>
            <a:endParaRPr lang="en-US" dirty="0"/>
          </a:p>
          <a:p>
            <a:r>
              <a:rPr lang="en-US" dirty="0"/>
              <a:t>Overview of wireless networks</a:t>
            </a:r>
          </a:p>
          <a:p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24334442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E4FFA-3428-44FC-BD27-7EB28B9DD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 school: resource-constrained embedded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7618A9-F4F1-45DA-8DC7-5F2E40E22E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Most interesting to me: the interfaces</a:t>
            </a:r>
          </a:p>
          <a:p>
            <a:pPr lvl="1"/>
            <a:r>
              <a:rPr lang="en-US" dirty="0"/>
              <a:t>Hardware and software</a:t>
            </a:r>
          </a:p>
          <a:p>
            <a:pPr lvl="1"/>
            <a:r>
              <a:rPr lang="en-US" dirty="0"/>
              <a:t>Applications and OS</a:t>
            </a:r>
          </a:p>
          <a:p>
            <a:pPr lvl="1"/>
            <a:r>
              <a:rPr lang="en-US" dirty="0"/>
              <a:t>Communication</a:t>
            </a:r>
          </a:p>
          <a:p>
            <a:r>
              <a:rPr lang="en-US" dirty="0"/>
              <a:t>Again: learn by doing</a:t>
            </a:r>
          </a:p>
          <a:p>
            <a:pPr lvl="1"/>
            <a:r>
              <a:rPr lang="en-US" dirty="0"/>
              <a:t>With significant assistance from my peers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F807EE-D3C2-495C-A3B0-5CF59D1C1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1D243D-D061-4B3A-811C-FA460B05A1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620" y="1143000"/>
            <a:ext cx="3611151" cy="19707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01546D-7A3D-4EFC-A233-C0AC61AA69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9580" y="2595236"/>
            <a:ext cx="3314922" cy="20276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E8C128-7D4F-40E6-8C9B-B28DD158A5A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75709" y="4766107"/>
            <a:ext cx="3362379" cy="16346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CC72B6-BF5A-40C4-A3DD-694798DCE8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1040" y="1189177"/>
            <a:ext cx="2190460" cy="28956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C833E3-81E4-4B52-9025-661D326443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1344" y="1045907"/>
            <a:ext cx="2313512" cy="1636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9789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CB6A0-D56A-404D-9DEC-B886F68E0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Faculty: now I can choose what to teach!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763300-2100-411A-B266-C6E69941E4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Goal: provide classes that teach more advanced embedded systems topics</a:t>
            </a:r>
          </a:p>
          <a:p>
            <a:pPr lvl="1"/>
            <a:r>
              <a:rPr lang="en-US" dirty="0"/>
              <a:t>Hopefully, generally useful to other nearby domains of CS and ECE too!</a:t>
            </a:r>
          </a:p>
          <a:p>
            <a:pPr lvl="1"/>
            <a:endParaRPr lang="en-US" dirty="0"/>
          </a:p>
          <a:p>
            <a:r>
              <a:rPr lang="en-US" dirty="0"/>
              <a:t>Result: this course!</a:t>
            </a:r>
          </a:p>
          <a:p>
            <a:pPr lvl="1"/>
            <a:r>
              <a:rPr lang="en-US" dirty="0"/>
              <a:t>Course goals: make students familiar with a number of different wireless protocols and their tradeoffs</a:t>
            </a:r>
          </a:p>
          <a:p>
            <a:pPr lvl="2"/>
            <a:r>
              <a:rPr lang="en-US" dirty="0"/>
              <a:t>Practical hands-on experience with some networks</a:t>
            </a:r>
          </a:p>
          <a:p>
            <a:pPr lvl="2"/>
            <a:r>
              <a:rPr lang="en-US" dirty="0"/>
              <a:t>Open-ended project where students can choose their specific focus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8BD10B-243C-41ED-A800-A0C0DA55F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3336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EF959-C62E-4F8A-8D4C-BEF087A77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EDBE37-7B8E-47BF-A4AD-CD288F601E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Overview of the course</a:t>
            </a:r>
          </a:p>
          <a:p>
            <a:endParaRPr lang="en-US" dirty="0"/>
          </a:p>
          <a:p>
            <a:r>
              <a:rPr lang="en-US" dirty="0"/>
              <a:t>Introduction to the Internet of Things</a:t>
            </a:r>
          </a:p>
          <a:p>
            <a:endParaRPr lang="en-US" dirty="0"/>
          </a:p>
          <a:p>
            <a:r>
              <a:rPr lang="en-US" dirty="0"/>
              <a:t>Introduction to wireless communication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366CAC-B34E-4A3F-AB6B-24F84A057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7195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Who and Why</a:t>
            </a:r>
          </a:p>
          <a:p>
            <a:endParaRPr lang="en-US" dirty="0"/>
          </a:p>
          <a:p>
            <a:r>
              <a:rPr lang="en-US" b="1" dirty="0"/>
              <a:t>Internet of Things</a:t>
            </a:r>
          </a:p>
          <a:p>
            <a:endParaRPr lang="en-US" dirty="0"/>
          </a:p>
          <a:p>
            <a:r>
              <a:rPr lang="en-US" dirty="0"/>
              <a:t>Course Overview</a:t>
            </a:r>
          </a:p>
          <a:p>
            <a:endParaRPr lang="en-US" dirty="0"/>
          </a:p>
          <a:p>
            <a:r>
              <a:rPr lang="en-US" dirty="0"/>
              <a:t>Overview of wireless networks</a:t>
            </a:r>
          </a:p>
          <a:p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132643198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l3uVkrLww8tKgVXDOlXMQ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BwbMAbwEwdluogz3Avpx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kUi0BsXw4z21bx77tqd2f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8Yate8LXogjTjsgD0lI6X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WC2WtT3cz3ckdBtBrpiKy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ChXlFYwEvWEh7sltnI7CS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Nv8aLkRFW7zhMizHtM5zZ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9brzufu3WYzos2hKeJ1GD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X34nqQCaOraRtcnf77ty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E8YLLvG4fg7V0LZ8e4FUy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ChXlFYwEvWEh7sltnI7CS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lEFAUR6l4QJrO49QEgnwd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Zp5LFzdwhCokWHfl8F3G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99jAiDkCqXkRi8WeXVoZN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Shzl8JJ9GuEfZXToknGGC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sQIERWikjOq1h20WuBTh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c29ZkzA0j6vkPJDtRMQlb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wWdhj0K6qUDmebitac8ej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Ry0FQHjPF4iHShFrliT6B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v4cGNtnSIxdBula80qMSF"/>
</p:tagLst>
</file>

<file path=ppt/theme/theme1.xml><?xml version="1.0" encoding="utf-8"?>
<a:theme xmlns:a="http://schemas.openxmlformats.org/drawingml/2006/main" name="Class Slides">
  <a:themeElements>
    <a:clrScheme name="Custom Colors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4472C4"/>
      </a:accent1>
      <a:accent2>
        <a:srgbClr val="ED7D31"/>
      </a:accent2>
      <a:accent3>
        <a:srgbClr val="FFC000"/>
      </a:accent3>
      <a:accent4>
        <a:srgbClr val="70AD47"/>
      </a:accent4>
      <a:accent5>
        <a:srgbClr val="954F72"/>
      </a:accent5>
      <a:accent6>
        <a:srgbClr val="A5A5A5"/>
      </a:accent6>
      <a:hlink>
        <a:srgbClr val="0563C1"/>
      </a:hlink>
      <a:folHlink>
        <a:srgbClr val="0563C1"/>
      </a:folHlink>
    </a:clrScheme>
    <a:fontScheme name="Custom Tahom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61FF9501-8777-470B-A8C6-E79AF52D4E7C}" vid="{317817C1-429F-4BA5-B259-C4AAC6A82E9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cs397_template</Template>
  <TotalTime>1592</TotalTime>
  <Words>2392</Words>
  <Application>Microsoft Office PowerPoint</Application>
  <PresentationFormat>Widescreen</PresentationFormat>
  <Paragraphs>505</Paragraphs>
  <Slides>52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9" baseType="lpstr">
      <vt:lpstr>Arial</vt:lpstr>
      <vt:lpstr>Calibri</vt:lpstr>
      <vt:lpstr>Seravek</vt:lpstr>
      <vt:lpstr>Seravek Light</vt:lpstr>
      <vt:lpstr>Tahoma</vt:lpstr>
      <vt:lpstr>Wingdings</vt:lpstr>
      <vt:lpstr>Class Slides</vt:lpstr>
      <vt:lpstr>Lecture 01 Introduction</vt:lpstr>
      <vt:lpstr>COVID Update - Spring 2022 Edition</vt:lpstr>
      <vt:lpstr>Welcome to CS397/497!</vt:lpstr>
      <vt:lpstr>Branden Ghena (he/him)</vt:lpstr>
      <vt:lpstr>Undergraduate: satellite radios and computers </vt:lpstr>
      <vt:lpstr>Grad school: resource-constrained embedded systems</vt:lpstr>
      <vt:lpstr>Faculty: now I can choose what to teach!</vt:lpstr>
      <vt:lpstr>Today’s Goals</vt:lpstr>
      <vt:lpstr>Outline</vt:lpstr>
      <vt:lpstr>Perspective of this course</vt:lpstr>
      <vt:lpstr>Discussion: what is the Internet of Things?</vt:lpstr>
      <vt:lpstr>Discussion: what is the Internet of Things?</vt:lpstr>
      <vt:lpstr>Thought experiment on capabilities</vt:lpstr>
      <vt:lpstr>Thought experiment on capabilities</vt:lpstr>
      <vt:lpstr>Thought experiment on energy</vt:lpstr>
      <vt:lpstr>Thought experiment on energy</vt:lpstr>
      <vt:lpstr>Largest IoT challenges: power and communication</vt:lpstr>
      <vt:lpstr>Energy is the defining constraint of emerging technologies</vt:lpstr>
      <vt:lpstr>Branden’s take on the Internet of Things</vt:lpstr>
      <vt:lpstr>Pat Pannuto’s take on the Internet of Things</vt:lpstr>
      <vt:lpstr>Warning: Internet of Crap</vt:lpstr>
      <vt:lpstr>Internet of Insecure Crap</vt:lpstr>
      <vt:lpstr>Break + xkcd</vt:lpstr>
      <vt:lpstr>Outline</vt:lpstr>
      <vt:lpstr>Asking questions</vt:lpstr>
      <vt:lpstr>Grading</vt:lpstr>
      <vt:lpstr>Grading</vt:lpstr>
      <vt:lpstr>Labs</vt:lpstr>
      <vt:lpstr>Lab grading</vt:lpstr>
      <vt:lpstr>Grading</vt:lpstr>
      <vt:lpstr>Project</vt:lpstr>
      <vt:lpstr>Project proposals</vt:lpstr>
      <vt:lpstr>Project ideas</vt:lpstr>
      <vt:lpstr>Project ideas</vt:lpstr>
      <vt:lpstr>Hardware for projects</vt:lpstr>
      <vt:lpstr>Project presentations and report</vt:lpstr>
      <vt:lpstr>Break+Video</vt:lpstr>
      <vt:lpstr>Outline</vt:lpstr>
      <vt:lpstr>Bluetooth Low Energy</vt:lpstr>
      <vt:lpstr>802.15.4 &amp; Thread</vt:lpstr>
      <vt:lpstr>WiFi (802.11)</vt:lpstr>
      <vt:lpstr>LPWANs (Low-Power Wide-Area Networks)</vt:lpstr>
      <vt:lpstr>Extras</vt:lpstr>
      <vt:lpstr>Why use wireless?</vt:lpstr>
      <vt:lpstr>What is hard about wireless?</vt:lpstr>
      <vt:lpstr>Wireless is a shared medium</vt:lpstr>
      <vt:lpstr>Increasing network capacity is challenging</vt:lpstr>
      <vt:lpstr>RF communication</vt:lpstr>
      <vt:lpstr>Wireless spectrum is allocated to specific uses</vt:lpstr>
      <vt:lpstr>Unlicensed bands are where IoT thrives</vt:lpstr>
      <vt:lpstr>Model of RF communication</vt:lpstr>
      <vt:lpstr>Outline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</dc:title>
  <dc:creator>Branden Ghena</dc:creator>
  <cp:lastModifiedBy>Branden Ghena</cp:lastModifiedBy>
  <cp:revision>56</cp:revision>
  <dcterms:created xsi:type="dcterms:W3CDTF">2021-01-09T21:51:34Z</dcterms:created>
  <dcterms:modified xsi:type="dcterms:W3CDTF">2022-03-31T19:34:42Z</dcterms:modified>
</cp:coreProperties>
</file>