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90" r:id="rId1"/>
  </p:sldMasterIdLst>
  <p:notesMasterIdLst>
    <p:notesMasterId r:id="rId20"/>
  </p:notesMasterIdLst>
  <p:sldIdLst>
    <p:sldId id="256" r:id="rId2"/>
    <p:sldId id="264" r:id="rId3"/>
    <p:sldId id="397" r:id="rId4"/>
    <p:sldId id="383" r:id="rId5"/>
    <p:sldId id="385" r:id="rId6"/>
    <p:sldId id="387" r:id="rId7"/>
    <p:sldId id="390" r:id="rId8"/>
    <p:sldId id="391" r:id="rId9"/>
    <p:sldId id="384" r:id="rId10"/>
    <p:sldId id="386" r:id="rId11"/>
    <p:sldId id="389" r:id="rId12"/>
    <p:sldId id="394" r:id="rId13"/>
    <p:sldId id="398" r:id="rId14"/>
    <p:sldId id="392" r:id="rId15"/>
    <p:sldId id="393" r:id="rId16"/>
    <p:sldId id="396" r:id="rId17"/>
    <p:sldId id="395" r:id="rId18"/>
    <p:sldId id="399" r:id="rId19"/>
  </p:sldIdLst>
  <p:sldSz cx="12192000" cy="6858000"/>
  <p:notesSz cx="6858000" cy="9144000"/>
  <p:embeddedFontLst>
    <p:embeddedFont>
      <p:font typeface="Calibri" panose="020F0502020204030204" pitchFamily="34" charset="0"/>
      <p:regular r:id="rId21"/>
      <p:bold r:id="rId22"/>
      <p:italic r:id="rId23"/>
      <p:boldItalic r:id="rId24"/>
    </p:embeddedFont>
    <p:embeddedFont>
      <p:font typeface="Tahoma" panose="020B0604030504040204" pitchFamily="34" charset="0"/>
      <p:regular r:id="rId25"/>
      <p:bold r:id="rId2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264"/>
          </p14:sldIdLst>
        </p14:section>
        <p14:section name="Micrcontrollers" id="{B55B8E8C-5EAB-4A1E-A4E9-AE5E896E46FA}">
          <p14:sldIdLst>
            <p14:sldId id="397"/>
            <p14:sldId id="383"/>
            <p14:sldId id="385"/>
            <p14:sldId id="387"/>
            <p14:sldId id="390"/>
            <p14:sldId id="391"/>
          </p14:sldIdLst>
        </p14:section>
        <p14:section name="Programming Embedded Systems" id="{AD65B607-0307-4B6F-ADD5-960AC325D998}">
          <p14:sldIdLst>
            <p14:sldId id="384"/>
            <p14:sldId id="386"/>
            <p14:sldId id="389"/>
            <p14:sldId id="394"/>
          </p14:sldIdLst>
        </p14:section>
        <p14:section name="Embedded Software" id="{0EFEAB84-5D1A-4589-85E5-F5D962428DDE}">
          <p14:sldIdLst>
            <p14:sldId id="398"/>
            <p14:sldId id="392"/>
            <p14:sldId id="393"/>
            <p14:sldId id="396"/>
            <p14:sldId id="395"/>
          </p14:sldIdLst>
        </p14:section>
        <p14:section name="Wrapup" id="{29A7F866-9DA9-446B-8359-CE426CB89C7A}">
          <p14:sldIdLst>
            <p14:sldId id="39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76" d="100"/>
          <a:sy n="76" d="100"/>
        </p:scale>
        <p:origin x="126" y="213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4/14/2022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4/14/2022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4/14/2022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infocenter.nordicsemi.com/topic/sdk_nrf5_v16.0.0/annotated.html" TargetMode="External"/><Relationship Id="rId2" Type="http://schemas.openxmlformats.org/officeDocument/2006/relationships/hyperlink" Target="https://infocenter.nordicsemi.com/topic/sdk_nrf5_v16.0.0/index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brghena/nu-wirelessiot-base" TargetMode="External"/><Relationship Id="rId2" Type="http://schemas.openxmlformats.org/officeDocument/2006/relationships/hyperlink" Target="https://github.com/lab11/nrf52x-bas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nfocenter.nordicsemi.com/topic/ps_nrf52840/keyfeatures_html5.html" TargetMode="External"/><Relationship Id="rId2" Type="http://schemas.openxmlformats.org/officeDocument/2006/relationships/hyperlink" Target="https://infocenter.nordicsemi.com/pdf/nRF52840_PS_v1.7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Embedded Programming</a:t>
            </a:r>
            <a:br>
              <a:rPr lang="en-US" dirty="0"/>
            </a:br>
            <a:r>
              <a:rPr lang="en-US" dirty="0"/>
              <a:t>Background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CS397/497 – Wireless Protocols for IoT</a:t>
            </a:r>
          </a:p>
          <a:p>
            <a:r>
              <a:rPr lang="en-US" dirty="0"/>
              <a:t>Branden Ghena – Spring 2022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systems are programmed in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Occasionally assembly or C++</a:t>
            </a:r>
          </a:p>
          <a:p>
            <a:pPr lvl="1"/>
            <a:r>
              <a:rPr lang="en-US" dirty="0"/>
              <a:t>Rarely other things (Rust, Lua, Python)</a:t>
            </a:r>
          </a:p>
          <a:p>
            <a:pPr lvl="1"/>
            <a:endParaRPr lang="en-US" dirty="0"/>
          </a:p>
          <a:p>
            <a:r>
              <a:rPr lang="en-US" dirty="0"/>
              <a:t>But even the few things C gives you aren’t necessarily available</a:t>
            </a:r>
          </a:p>
          <a:p>
            <a:pPr lvl="1"/>
            <a:r>
              <a:rPr lang="en-US" dirty="0"/>
              <a:t>Heap space is likely nonexistent</a:t>
            </a:r>
          </a:p>
          <a:p>
            <a:pPr lvl="2"/>
            <a:r>
              <a:rPr lang="en-US" dirty="0"/>
              <a:t>You have to choose some space in RAM to save as a heap</a:t>
            </a:r>
          </a:p>
          <a:p>
            <a:pPr lvl="2"/>
            <a:r>
              <a:rPr lang="en-US" dirty="0"/>
              <a:t>And then include the algorithm for allocating that memory</a:t>
            </a:r>
          </a:p>
          <a:p>
            <a:pPr lvl="2"/>
            <a:endParaRPr lang="en-US" dirty="0"/>
          </a:p>
          <a:p>
            <a:pPr lvl="1"/>
            <a:r>
              <a:rPr lang="en-US" dirty="0" err="1"/>
              <a:t>Printf</a:t>
            </a:r>
            <a:r>
              <a:rPr lang="en-US" dirty="0"/>
              <a:t> is often nonexistent too</a:t>
            </a:r>
          </a:p>
          <a:p>
            <a:pPr lvl="2"/>
            <a:r>
              <a:rPr lang="en-US" dirty="0"/>
              <a:t>There’s no STDIN/STDOUT/STDERR because there is no shell</a:t>
            </a:r>
          </a:p>
          <a:p>
            <a:pPr lvl="2"/>
            <a:r>
              <a:rPr lang="en-US" dirty="0"/>
              <a:t>We hooked up </a:t>
            </a:r>
            <a:r>
              <a:rPr lang="en-US" dirty="0" err="1"/>
              <a:t>printf</a:t>
            </a:r>
            <a:r>
              <a:rPr lang="en-US" dirty="0"/>
              <a:t> for you on the nRF52840DK though!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984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build code for microcontrollers?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need a couple of things</a:t>
            </a:r>
          </a:p>
          <a:p>
            <a:pPr lvl="1"/>
            <a:r>
              <a:rPr lang="en-US" dirty="0"/>
              <a:t>Memory layout “.</a:t>
            </a:r>
            <a:r>
              <a:rPr lang="en-US" dirty="0" err="1"/>
              <a:t>ld</a:t>
            </a:r>
            <a:r>
              <a:rPr lang="en-US" dirty="0"/>
              <a:t>” file explains where memory is for linker</a:t>
            </a:r>
          </a:p>
          <a:p>
            <a:pPr lvl="1"/>
            <a:r>
              <a:rPr lang="en-US" dirty="0"/>
              <a:t>A compiler toolchain for the correct architecture</a:t>
            </a:r>
          </a:p>
          <a:p>
            <a:pPr lvl="1"/>
            <a:endParaRPr lang="en-US" dirty="0"/>
          </a:p>
          <a:p>
            <a:r>
              <a:rPr lang="en-US" dirty="0"/>
              <a:t>Cross compilers</a:t>
            </a:r>
          </a:p>
          <a:p>
            <a:pPr lvl="1"/>
            <a:r>
              <a:rPr lang="en-US" dirty="0"/>
              <a:t>Run on one architecture but compile code for another</a:t>
            </a:r>
          </a:p>
          <a:p>
            <a:pPr lvl="2"/>
            <a:r>
              <a:rPr lang="en-US" dirty="0"/>
              <a:t>Example: runs on x86-64 but compiles armv7e-m</a:t>
            </a:r>
          </a:p>
          <a:p>
            <a:pPr lvl="1"/>
            <a:r>
              <a:rPr lang="en-US" dirty="0"/>
              <a:t>GCC is named: ARCH-VENDOR-(OS-)-ABI-</a:t>
            </a:r>
            <a:r>
              <a:rPr lang="en-US" dirty="0" err="1"/>
              <a:t>gcc</a:t>
            </a:r>
            <a:endParaRPr lang="en-US" dirty="0"/>
          </a:p>
          <a:p>
            <a:pPr lvl="2"/>
            <a:r>
              <a:rPr lang="en-US" dirty="0"/>
              <a:t>arm-none-</a:t>
            </a:r>
            <a:r>
              <a:rPr lang="en-US" dirty="0" err="1"/>
              <a:t>eabi</a:t>
            </a:r>
            <a:r>
              <a:rPr lang="en-US" dirty="0"/>
              <a:t>-</a:t>
            </a:r>
            <a:r>
              <a:rPr lang="en-US" dirty="0" err="1"/>
              <a:t>gcc</a:t>
            </a:r>
            <a:endParaRPr lang="en-US" dirty="0"/>
          </a:p>
          <a:p>
            <a:pPr lvl="3"/>
            <a:r>
              <a:rPr lang="en-US" dirty="0"/>
              <a:t>ARM architecture</a:t>
            </a:r>
          </a:p>
          <a:p>
            <a:pPr lvl="3"/>
            <a:r>
              <a:rPr lang="en-US" dirty="0"/>
              <a:t>No vendor</a:t>
            </a:r>
          </a:p>
          <a:p>
            <a:pPr lvl="3"/>
            <a:r>
              <a:rPr lang="en-US" dirty="0"/>
              <a:t>No OS</a:t>
            </a:r>
          </a:p>
          <a:p>
            <a:pPr lvl="3"/>
            <a:r>
              <a:rPr lang="en-US" dirty="0"/>
              <a:t>Embedded Application Binary Interface</a:t>
            </a:r>
          </a:p>
          <a:p>
            <a:pPr lvl="2"/>
            <a:r>
              <a:rPr lang="en-US" dirty="0"/>
              <a:t>Others: arm-none-</a:t>
            </a:r>
            <a:r>
              <a:rPr lang="en-US" dirty="0" err="1"/>
              <a:t>linux</a:t>
            </a:r>
            <a:r>
              <a:rPr lang="en-US" dirty="0"/>
              <a:t>-</a:t>
            </a:r>
            <a:r>
              <a:rPr lang="en-US" dirty="0" err="1"/>
              <a:t>gnueabi</a:t>
            </a:r>
            <a:r>
              <a:rPr lang="en-US" dirty="0"/>
              <a:t>, i686-unknown-linux-gnu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715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D690A-8DFD-4B9F-868F-CAB083236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load code onto microcontrollers?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6DD01-CB4D-423C-9C54-ADEECD6F5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JTAG (Joint Test Action Group)</a:t>
            </a:r>
          </a:p>
          <a:p>
            <a:pPr lvl="1"/>
            <a:r>
              <a:rPr lang="en-US" dirty="0"/>
              <a:t>Hardware built into the microcontroller for testing purposes</a:t>
            </a:r>
          </a:p>
          <a:p>
            <a:pPr lvl="1"/>
            <a:r>
              <a:rPr lang="en-US" dirty="0"/>
              <a:t>Can arbitrarily read/write memory</a:t>
            </a:r>
          </a:p>
          <a:p>
            <a:pPr lvl="1"/>
            <a:r>
              <a:rPr lang="en-US" dirty="0"/>
              <a:t>Can single step process too, at runtime!</a:t>
            </a:r>
          </a:p>
          <a:p>
            <a:pPr lvl="2"/>
            <a:r>
              <a:rPr lang="en-US" dirty="0"/>
              <a:t>GDB can connect to it! (sort of)</a:t>
            </a:r>
          </a:p>
          <a:p>
            <a:pPr lvl="1"/>
            <a:r>
              <a:rPr lang="en-US" dirty="0"/>
              <a:t>RTT (Real Time Transfer) makes </a:t>
            </a:r>
            <a:r>
              <a:rPr lang="en-US" dirty="0" err="1"/>
              <a:t>printf</a:t>
            </a:r>
            <a:r>
              <a:rPr lang="en-US" dirty="0"/>
              <a:t> work over JTAG</a:t>
            </a:r>
          </a:p>
          <a:p>
            <a:endParaRPr lang="en-US" dirty="0"/>
          </a:p>
          <a:p>
            <a:r>
              <a:rPr lang="en-US" dirty="0"/>
              <a:t>Serial bootloaders</a:t>
            </a:r>
          </a:p>
          <a:p>
            <a:pPr lvl="1"/>
            <a:r>
              <a:rPr lang="en-US" dirty="0"/>
              <a:t>Software runs on the microcontroller at boot that waits a short time for someone to contact it and upload code</a:t>
            </a:r>
          </a:p>
          <a:p>
            <a:pPr lvl="1"/>
            <a:r>
              <a:rPr lang="en-US" dirty="0"/>
              <a:t>Convenient, but sometimes flaky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F85AB3-F9FC-4B3C-A89C-56FBDD90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03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Microcontrollers</a:t>
            </a:r>
          </a:p>
          <a:p>
            <a:endParaRPr lang="en-US" dirty="0"/>
          </a:p>
          <a:p>
            <a:r>
              <a:rPr lang="en-US" dirty="0"/>
              <a:t>Programming Embedded Systems</a:t>
            </a:r>
          </a:p>
          <a:p>
            <a:endParaRPr lang="en-US" dirty="0"/>
          </a:p>
          <a:p>
            <a:r>
              <a:rPr lang="en-US" b="1" dirty="0"/>
              <a:t>Embedded Software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977930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 multitude of embedded software systems</a:t>
            </a:r>
          </a:p>
          <a:p>
            <a:pPr lvl="1"/>
            <a:r>
              <a:rPr lang="en-US" dirty="0"/>
              <a:t>Every microcontroller vendor has their own</a:t>
            </a:r>
          </a:p>
          <a:p>
            <a:pPr lvl="1"/>
            <a:r>
              <a:rPr lang="en-US" dirty="0"/>
              <a:t>Popular platforms like Arduino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Embedded OSes</a:t>
            </a:r>
          </a:p>
          <a:p>
            <a:pPr lvl="1"/>
            <a:r>
              <a:rPr lang="en-US" dirty="0"/>
              <a:t>Contiki, Riot, Zephyr, </a:t>
            </a:r>
            <a:r>
              <a:rPr lang="en-US" dirty="0" err="1"/>
              <a:t>Mynewt</a:t>
            </a:r>
            <a:r>
              <a:rPr lang="en-US" dirty="0"/>
              <a:t>, </a:t>
            </a:r>
            <a:r>
              <a:rPr lang="en-US" dirty="0" err="1"/>
              <a:t>FreeRTOS</a:t>
            </a:r>
            <a:r>
              <a:rPr lang="en-US" dirty="0"/>
              <a:t>, Tock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nRF52840DK has support across all of these</a:t>
            </a:r>
          </a:p>
          <a:p>
            <a:pPr lvl="1"/>
            <a:r>
              <a:rPr lang="en-US" dirty="0"/>
              <a:t>I usually program it using the Nordic SDK though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574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Development Kit (SDK)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Libraries provided by Nordic for using their microcontrollers</a:t>
            </a:r>
          </a:p>
          <a:p>
            <a:pPr lvl="1"/>
            <a:r>
              <a:rPr lang="en-US" dirty="0"/>
              <a:t>Actually incredibly well documented! (relatively)</a:t>
            </a:r>
          </a:p>
          <a:p>
            <a:pPr lvl="1"/>
            <a:r>
              <a:rPr lang="en-US" dirty="0"/>
              <a:t>Various peripherals and library tools</a:t>
            </a:r>
          </a:p>
          <a:p>
            <a:pPr lvl="1"/>
            <a:endParaRPr lang="en-US" dirty="0"/>
          </a:p>
          <a:p>
            <a:r>
              <a:rPr lang="en-US" dirty="0"/>
              <a:t>SDK documentation</a:t>
            </a:r>
          </a:p>
          <a:p>
            <a:pPr lvl="1"/>
            <a:r>
              <a:rPr lang="en-US" sz="2000" dirty="0">
                <a:hlinkClick r:id="rId2"/>
              </a:rPr>
              <a:t>https://infocenter.nordicsemi.com/topic/sdk_nrf5_v16.0.0/index.html</a:t>
            </a:r>
            <a:endParaRPr lang="en-US" sz="2000" dirty="0"/>
          </a:p>
          <a:p>
            <a:pPr lvl="1"/>
            <a:r>
              <a:rPr lang="en-US" dirty="0"/>
              <a:t>Warning: search doesn’t really work</a:t>
            </a:r>
          </a:p>
          <a:p>
            <a:pPr lvl="1"/>
            <a:endParaRPr lang="en-US" dirty="0"/>
          </a:p>
          <a:p>
            <a:r>
              <a:rPr lang="en-US" dirty="0"/>
              <a:t>Most useful link is probably to the list of data structures</a:t>
            </a:r>
          </a:p>
          <a:p>
            <a:pPr lvl="1"/>
            <a:r>
              <a:rPr lang="en-US" sz="2000" dirty="0">
                <a:hlinkClick r:id="rId3"/>
              </a:rPr>
              <a:t>https://infocenter.nordicsemi.com/topic/sdk_nrf5_v16.0.0/annotated.html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82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Softdevice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Sort of like an OS that only manages the radio</a:t>
            </a:r>
          </a:p>
          <a:p>
            <a:pPr lvl="1"/>
            <a:r>
              <a:rPr lang="en-US" dirty="0"/>
              <a:t>Always running underneath your code</a:t>
            </a:r>
          </a:p>
          <a:p>
            <a:pPr lvl="1"/>
            <a:r>
              <a:rPr lang="en-US" dirty="0"/>
              <a:t>You don’t have control over it, but can request things</a:t>
            </a:r>
          </a:p>
          <a:p>
            <a:pPr lvl="2"/>
            <a:r>
              <a:rPr lang="en-US" dirty="0"/>
              <a:t>Actually through system calls</a:t>
            </a:r>
          </a:p>
          <a:p>
            <a:pPr lvl="1"/>
            <a:r>
              <a:rPr lang="en-US" dirty="0"/>
              <a:t>Block of code that you cannot edit</a:t>
            </a:r>
          </a:p>
          <a:p>
            <a:pPr lvl="1"/>
            <a:endParaRPr lang="en-US" dirty="0"/>
          </a:p>
          <a:p>
            <a:r>
              <a:rPr lang="en-US" dirty="0"/>
              <a:t>Handles time-sensitive behaviors and can be certified</a:t>
            </a:r>
          </a:p>
          <a:p>
            <a:pPr lvl="1"/>
            <a:r>
              <a:rPr lang="en-US" dirty="0"/>
              <a:t>This is the reason GDB doesn’t really work</a:t>
            </a:r>
          </a:p>
          <a:p>
            <a:endParaRPr lang="en-US" dirty="0"/>
          </a:p>
          <a:p>
            <a:r>
              <a:rPr lang="en-US" dirty="0"/>
              <a:t>We’ll load it automatically, and some of the library calls you make will interact with it, but you likely won’t have to think about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207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A4979-9C24-478E-BDC1-503BBDCDF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nRF52x-base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199CE-3F13-47B8-ACF5-52679D686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Wrapper built around the SDK by Lab11</a:t>
            </a:r>
          </a:p>
          <a:p>
            <a:pPr lvl="1"/>
            <a:r>
              <a:rPr lang="en-US" dirty="0"/>
              <a:t>Branden Ghena, Brad Campbell (UVA), Neal Jackson, a few others</a:t>
            </a:r>
          </a:p>
          <a:p>
            <a:pPr lvl="1"/>
            <a:r>
              <a:rPr lang="en-US" dirty="0"/>
              <a:t>Allows everything to be used with </a:t>
            </a:r>
            <a:r>
              <a:rPr lang="en-US" dirty="0" err="1"/>
              <a:t>Makefiles</a:t>
            </a:r>
            <a:r>
              <a:rPr lang="en-US" dirty="0"/>
              <a:t> and command line</a:t>
            </a:r>
          </a:p>
          <a:p>
            <a:pPr lvl="1"/>
            <a:r>
              <a:rPr lang="en-US" dirty="0">
                <a:hlinkClick r:id="rId2"/>
              </a:rPr>
              <a:t>https://github.com/lab11/nrf52x-base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We include it as a submodule</a:t>
            </a:r>
          </a:p>
          <a:p>
            <a:pPr lvl="1"/>
            <a:r>
              <a:rPr lang="en-US" dirty="0"/>
              <a:t>It has a copy of the SDK code and </a:t>
            </a:r>
            <a:r>
              <a:rPr lang="en-US" dirty="0" err="1"/>
              <a:t>softdevice</a:t>
            </a:r>
            <a:r>
              <a:rPr lang="en-US" dirty="0"/>
              <a:t> binaries</a:t>
            </a:r>
          </a:p>
          <a:p>
            <a:pPr lvl="1"/>
            <a:r>
              <a:rPr lang="en-US" dirty="0"/>
              <a:t>It has a whole </a:t>
            </a:r>
            <a:r>
              <a:rPr lang="en-US" dirty="0" err="1"/>
              <a:t>Makefile</a:t>
            </a:r>
            <a:r>
              <a:rPr lang="en-US" dirty="0"/>
              <a:t> system to include to proper C and H files</a:t>
            </a:r>
          </a:p>
          <a:p>
            <a:pPr lvl="1"/>
            <a:r>
              <a:rPr lang="en-US" dirty="0"/>
              <a:t>We include a Board file that specifies our specific board’s needs and capabilities</a:t>
            </a:r>
          </a:p>
          <a:p>
            <a:pPr lvl="1"/>
            <a:endParaRPr lang="en-US" dirty="0"/>
          </a:p>
          <a:p>
            <a:r>
              <a:rPr lang="en-US" dirty="0">
                <a:hlinkClick r:id="rId3"/>
              </a:rPr>
              <a:t>https://github.com/brghena/nu-wirelessiot-base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14D61F-F2A3-4B68-8D19-97B9D6B9C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pic>
        <p:nvPicPr>
          <p:cNvPr id="1026" name="Picture 2" descr="Home | Lab11">
            <a:extLst>
              <a:ext uri="{FF2B5EF4-FFF2-40B4-BE49-F238E27FC236}">
                <a16:creationId xmlns:a16="http://schemas.microsoft.com/office/drawing/2014/main" id="{ECBEB5FE-DE19-418B-94B3-633BADE62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4097" y="342900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02065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Microcontrollers</a:t>
            </a:r>
          </a:p>
          <a:p>
            <a:endParaRPr lang="en-US" dirty="0"/>
          </a:p>
          <a:p>
            <a:r>
              <a:rPr lang="en-US" dirty="0"/>
              <a:t>Programming Embedded Systems</a:t>
            </a:r>
          </a:p>
          <a:p>
            <a:endParaRPr lang="en-US" dirty="0"/>
          </a:p>
          <a:p>
            <a:r>
              <a:rPr lang="en-US" dirty="0"/>
              <a:t>Embedded Software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819694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background information for students not familiar with embedded systems software</a:t>
            </a:r>
          </a:p>
          <a:p>
            <a:endParaRPr lang="en-US" dirty="0"/>
          </a:p>
          <a:p>
            <a:r>
              <a:rPr lang="en-US" dirty="0"/>
              <a:t>Describe details about the Nordic software system</a:t>
            </a:r>
          </a:p>
          <a:p>
            <a:pPr lvl="1"/>
            <a:r>
              <a:rPr lang="en-US" dirty="0"/>
              <a:t>And the nrf52x-base software system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Microcontrollers</a:t>
            </a:r>
          </a:p>
          <a:p>
            <a:endParaRPr lang="en-US" dirty="0"/>
          </a:p>
          <a:p>
            <a:r>
              <a:rPr lang="en-US" dirty="0"/>
              <a:t>Programming Embedded Systems</a:t>
            </a:r>
          </a:p>
          <a:p>
            <a:endParaRPr lang="en-US" dirty="0"/>
          </a:p>
          <a:p>
            <a:r>
              <a:rPr lang="en-US" dirty="0"/>
              <a:t>Embedded Software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591404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microcontroller anyways?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Entire computer in a single chip</a:t>
            </a:r>
          </a:p>
          <a:p>
            <a:pPr lvl="1"/>
            <a:r>
              <a:rPr lang="en-US" dirty="0"/>
              <a:t>Processor</a:t>
            </a:r>
          </a:p>
          <a:p>
            <a:pPr lvl="1"/>
            <a:r>
              <a:rPr lang="en-US" dirty="0"/>
              <a:t>Working memory: SRAM (like RAM)</a:t>
            </a:r>
          </a:p>
          <a:p>
            <a:pPr lvl="1"/>
            <a:r>
              <a:rPr lang="en-US" dirty="0"/>
              <a:t>Nonvolatile memory: Flash (like SSD)</a:t>
            </a:r>
          </a:p>
          <a:p>
            <a:pPr lvl="1"/>
            <a:r>
              <a:rPr lang="en-US" dirty="0"/>
              <a:t>Peripherals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I/O pins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Analog Inputs and Outputs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Timers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Wireless radios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Cryptography accelerators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Power management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B654BB-2983-4092-A1A4-62A71CC2A5F4}"/>
              </a:ext>
            </a:extLst>
          </p:cNvPr>
          <p:cNvSpPr txBox="1"/>
          <p:nvPr/>
        </p:nvSpPr>
        <p:spPr>
          <a:xfrm>
            <a:off x="5702300" y="3166328"/>
            <a:ext cx="5878094" cy="2472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Buses</a:t>
            </a:r>
          </a:p>
          <a:p>
            <a:pPr marL="1657350" lvl="3" indent="-28575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UART</a:t>
            </a:r>
          </a:p>
          <a:p>
            <a:pPr marL="1657350" lvl="3" indent="-28575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I2C</a:t>
            </a:r>
          </a:p>
          <a:p>
            <a:pPr marL="1657350" lvl="3" indent="-28575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SPI</a:t>
            </a:r>
          </a:p>
          <a:p>
            <a:pPr marL="1657350" lvl="3" indent="-28575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USB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a microcontroller different?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very constrained computer</a:t>
            </a:r>
          </a:p>
          <a:p>
            <a:pPr lvl="1"/>
            <a:r>
              <a:rPr lang="en-US" dirty="0"/>
              <a:t>Simple processor</a:t>
            </a:r>
          </a:p>
          <a:p>
            <a:pPr lvl="2"/>
            <a:r>
              <a:rPr lang="en-US" dirty="0"/>
              <a:t>16 or 32 bits (usually 32-bit these days)</a:t>
            </a:r>
          </a:p>
          <a:p>
            <a:pPr lvl="2"/>
            <a:r>
              <a:rPr lang="en-US" dirty="0"/>
              <a:t>Processor speed in MHz</a:t>
            </a:r>
          </a:p>
          <a:p>
            <a:pPr lvl="2"/>
            <a:r>
              <a:rPr lang="en-US" dirty="0"/>
              <a:t>Single core, pipelined processor</a:t>
            </a:r>
          </a:p>
          <a:p>
            <a:pPr lvl="2"/>
            <a:r>
              <a:rPr lang="en-US" dirty="0"/>
              <a:t>No cache, or maybe a very small instruction cache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Memory in KB</a:t>
            </a:r>
          </a:p>
          <a:p>
            <a:pPr lvl="2"/>
            <a:r>
              <a:rPr lang="en-US" dirty="0"/>
              <a:t>Code executes right from read-only Flash (which is part of the address space)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Often no OS support</a:t>
            </a:r>
          </a:p>
          <a:p>
            <a:pPr lvl="2"/>
            <a:r>
              <a:rPr lang="en-US" dirty="0"/>
              <a:t>“bare-metal” programming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79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Nordic semiconductor microcontrollers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32-bit ARM microcontrollers with integrated wireless radios</a:t>
            </a:r>
          </a:p>
          <a:p>
            <a:pPr lvl="1"/>
            <a:r>
              <a:rPr lang="en-US" dirty="0"/>
              <a:t>2012 – nRF51 series with Cortex-M0</a:t>
            </a:r>
          </a:p>
          <a:p>
            <a:pPr lvl="1"/>
            <a:r>
              <a:rPr lang="en-US" dirty="0"/>
              <a:t>2015 – nRF52 series with Cortex-M4</a:t>
            </a:r>
          </a:p>
          <a:p>
            <a:pPr lvl="2"/>
            <a:r>
              <a:rPr lang="en-US" dirty="0"/>
              <a:t>nRF52840</a:t>
            </a:r>
          </a:p>
          <a:p>
            <a:pPr lvl="3"/>
            <a:r>
              <a:rPr lang="en-US" dirty="0"/>
              <a:t>64 MHz processor</a:t>
            </a:r>
          </a:p>
          <a:p>
            <a:pPr lvl="3"/>
            <a:r>
              <a:rPr lang="en-US" dirty="0"/>
              <a:t>512 KB Flash</a:t>
            </a:r>
          </a:p>
          <a:p>
            <a:pPr lvl="3"/>
            <a:r>
              <a:rPr lang="en-US" dirty="0"/>
              <a:t>128 KB RAM</a:t>
            </a:r>
          </a:p>
          <a:p>
            <a:pPr lvl="3"/>
            <a:r>
              <a:rPr lang="en-US" dirty="0"/>
              <a:t>BLE and 802.15.4/Thread support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Very capable and low energy compared to other microcontrollers</a:t>
            </a:r>
          </a:p>
          <a:p>
            <a:pPr lvl="1"/>
            <a:r>
              <a:rPr lang="en-US" dirty="0"/>
              <a:t>Also very good software support</a:t>
            </a:r>
          </a:p>
          <a:p>
            <a:pPr lvl="2"/>
            <a:r>
              <a:rPr lang="en-US" dirty="0"/>
              <a:t>Which is incredibly rare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644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21006-DE37-4C22-A574-1DCAEB117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nRF52840 capabilities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01C77-382C-4861-BC54-9E5B0501B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to Figure 1: Block diagram</a:t>
            </a:r>
          </a:p>
          <a:p>
            <a:r>
              <a:rPr lang="en-US" dirty="0">
                <a:hlinkClick r:id="rId2"/>
              </a:rPr>
              <a:t>https://infocenter.nordicsemi.com/pdf/nRF52840_PS_v1.7.pdf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Online documentation:</a:t>
            </a:r>
          </a:p>
          <a:p>
            <a:pPr lvl="1"/>
            <a:r>
              <a:rPr lang="en-US" sz="2000" dirty="0">
                <a:hlinkClick r:id="rId3"/>
              </a:rPr>
              <a:t>https://infocenter.nordicsemi.com/topic/ps_nrf52840/keyfeatures_html5.html</a:t>
            </a:r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187AA0-4B21-417A-A236-56D99B3F3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049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D48A8-4279-46E6-B7B6-1E6527167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nRF52840DK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70524-503C-4B3C-841B-A3E946275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nRF52840 microcontroller</a:t>
            </a:r>
          </a:p>
          <a:p>
            <a:pPr lvl="1"/>
            <a:r>
              <a:rPr lang="en-US" dirty="0"/>
              <a:t>4 buttons, 4 </a:t>
            </a:r>
            <a:r>
              <a:rPr lang="en-US" dirty="0" err="1"/>
              <a:t>leds</a:t>
            </a:r>
            <a:endParaRPr lang="en-US" dirty="0"/>
          </a:p>
          <a:p>
            <a:pPr lvl="1"/>
            <a:r>
              <a:rPr lang="en-US" dirty="0"/>
              <a:t>Antenna for wireless</a:t>
            </a:r>
          </a:p>
          <a:p>
            <a:pPr lvl="1"/>
            <a:r>
              <a:rPr lang="en-US" dirty="0"/>
              <a:t>Various headers for connection to pins</a:t>
            </a:r>
          </a:p>
          <a:p>
            <a:endParaRPr lang="en-US" dirty="0"/>
          </a:p>
          <a:p>
            <a:r>
              <a:rPr lang="en-US" dirty="0"/>
              <a:t>JTAG programmer</a:t>
            </a:r>
          </a:p>
          <a:p>
            <a:pPr lvl="1"/>
            <a:r>
              <a:rPr lang="en-US" dirty="0"/>
              <a:t>Connect through top USB port</a:t>
            </a:r>
          </a:p>
          <a:p>
            <a:pPr lvl="1"/>
            <a:r>
              <a:rPr lang="en-US" dirty="0"/>
              <a:t>Enables loading of code and runtime debugging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305D94-2825-44DA-B00A-7CCF1113A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669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Microcontrollers</a:t>
            </a:r>
          </a:p>
          <a:p>
            <a:endParaRPr lang="en-US" dirty="0"/>
          </a:p>
          <a:p>
            <a:r>
              <a:rPr lang="en-US" b="1" dirty="0"/>
              <a:t>Programming Embedded Systems</a:t>
            </a:r>
          </a:p>
          <a:p>
            <a:endParaRPr lang="en-US" dirty="0"/>
          </a:p>
          <a:p>
            <a:r>
              <a:rPr lang="en-US" dirty="0"/>
              <a:t>Embedded Software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153746269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1FF9501-8777-470B-A8C6-E79AF52D4E7C}" vid="{317817C1-429F-4BA5-B259-C4AAC6A82E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cs397_template</Template>
  <TotalTime>384</TotalTime>
  <Words>896</Words>
  <Application>Microsoft Office PowerPoint</Application>
  <PresentationFormat>Widescreen</PresentationFormat>
  <Paragraphs>191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Tahoma</vt:lpstr>
      <vt:lpstr>Class Slides</vt:lpstr>
      <vt:lpstr>Embedded Programming Background</vt:lpstr>
      <vt:lpstr>Today’s Goals</vt:lpstr>
      <vt:lpstr>Outline</vt:lpstr>
      <vt:lpstr>What is a microcontroller anyways?</vt:lpstr>
      <vt:lpstr>How is a microcontroller different?</vt:lpstr>
      <vt:lpstr>Nordic semiconductor microcontrollers</vt:lpstr>
      <vt:lpstr>Overview of nRF52840 capabilities</vt:lpstr>
      <vt:lpstr>nRF52840DK</vt:lpstr>
      <vt:lpstr>Outline</vt:lpstr>
      <vt:lpstr>Embedded systems are programmed in C</vt:lpstr>
      <vt:lpstr>How do I build code for microcontrollers?</vt:lpstr>
      <vt:lpstr>How do I load code onto microcontrollers?</vt:lpstr>
      <vt:lpstr>Outline</vt:lpstr>
      <vt:lpstr>Embedded software</vt:lpstr>
      <vt:lpstr>Software Development Kit (SDK)</vt:lpstr>
      <vt:lpstr>Softdevice</vt:lpstr>
      <vt:lpstr>nRF52x-base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1 Embedded Programming</dc:title>
  <dc:creator>Branden Ghena</dc:creator>
  <cp:lastModifiedBy>Branden Ghena</cp:lastModifiedBy>
  <cp:revision>19</cp:revision>
  <dcterms:created xsi:type="dcterms:W3CDTF">2021-01-14T03:50:38Z</dcterms:created>
  <dcterms:modified xsi:type="dcterms:W3CDTF">2022-04-14T19:38:52Z</dcterms:modified>
</cp:coreProperties>
</file>