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  <p:sldMasterId id="2147483703" r:id="rId2"/>
  </p:sldMasterIdLst>
  <p:notesMasterIdLst>
    <p:notesMasterId r:id="rId46"/>
  </p:notesMasterIdLst>
  <p:sldIdLst>
    <p:sldId id="256" r:id="rId3"/>
    <p:sldId id="264" r:id="rId4"/>
    <p:sldId id="2086" r:id="rId5"/>
    <p:sldId id="348" r:id="rId6"/>
    <p:sldId id="396" r:id="rId7"/>
    <p:sldId id="259" r:id="rId8"/>
    <p:sldId id="260" r:id="rId9"/>
    <p:sldId id="261" r:id="rId10"/>
    <p:sldId id="262" r:id="rId11"/>
    <p:sldId id="397" r:id="rId12"/>
    <p:sldId id="2074" r:id="rId13"/>
    <p:sldId id="2075" r:id="rId14"/>
    <p:sldId id="2076" r:id="rId15"/>
    <p:sldId id="2033" r:id="rId16"/>
    <p:sldId id="2034" r:id="rId17"/>
    <p:sldId id="2073" r:id="rId18"/>
    <p:sldId id="2035" r:id="rId19"/>
    <p:sldId id="2036" r:id="rId20"/>
    <p:sldId id="2112" r:id="rId21"/>
    <p:sldId id="2078" r:id="rId22"/>
    <p:sldId id="2081" r:id="rId23"/>
    <p:sldId id="2082" r:id="rId24"/>
    <p:sldId id="2083" r:id="rId25"/>
    <p:sldId id="2079" r:id="rId26"/>
    <p:sldId id="2090" r:id="rId27"/>
    <p:sldId id="2102" r:id="rId28"/>
    <p:sldId id="2113" r:id="rId29"/>
    <p:sldId id="387" r:id="rId30"/>
    <p:sldId id="2096" r:id="rId31"/>
    <p:sldId id="2103" r:id="rId32"/>
    <p:sldId id="2104" r:id="rId33"/>
    <p:sldId id="2097" r:id="rId34"/>
    <p:sldId id="2111" r:id="rId35"/>
    <p:sldId id="2098" r:id="rId36"/>
    <p:sldId id="2105" r:id="rId37"/>
    <p:sldId id="2106" r:id="rId38"/>
    <p:sldId id="2107" r:id="rId39"/>
    <p:sldId id="2108" r:id="rId40"/>
    <p:sldId id="2100" r:id="rId41"/>
    <p:sldId id="2101" r:id="rId42"/>
    <p:sldId id="2109" r:id="rId43"/>
    <p:sldId id="2110" r:id="rId44"/>
    <p:sldId id="2115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264"/>
            <p14:sldId id="2086"/>
          </p14:sldIdLst>
        </p14:section>
        <p14:section name="WAN Background" id="{B55B8E8C-5EAB-4A1E-A4E9-AE5E896E46FA}">
          <p14:sldIdLst>
            <p14:sldId id="348"/>
            <p14:sldId id="396"/>
            <p14:sldId id="259"/>
            <p14:sldId id="260"/>
            <p14:sldId id="261"/>
            <p14:sldId id="262"/>
            <p14:sldId id="397"/>
            <p14:sldId id="2074"/>
            <p14:sldId id="2075"/>
            <p14:sldId id="2076"/>
            <p14:sldId id="2033"/>
            <p14:sldId id="2034"/>
            <p14:sldId id="2073"/>
            <p14:sldId id="2035"/>
            <p14:sldId id="2036"/>
          </p14:sldIdLst>
        </p14:section>
        <p14:section name="Design an LPWAN" id="{25315A60-4145-4E03-B204-97A67032CAF6}">
          <p14:sldIdLst>
            <p14:sldId id="2112"/>
            <p14:sldId id="2078"/>
            <p14:sldId id="2081"/>
            <p14:sldId id="2082"/>
            <p14:sldId id="2083"/>
            <p14:sldId id="2079"/>
            <p14:sldId id="2090"/>
            <p14:sldId id="2102"/>
          </p14:sldIdLst>
        </p14:section>
        <p14:section name="LoRaWAN" id="{A051F0FA-214F-4B41-ABAD-7B9205E6BD06}">
          <p14:sldIdLst>
            <p14:sldId id="2113"/>
            <p14:sldId id="387"/>
            <p14:sldId id="2096"/>
            <p14:sldId id="2103"/>
            <p14:sldId id="2104"/>
            <p14:sldId id="2097"/>
            <p14:sldId id="2111"/>
            <p14:sldId id="2098"/>
            <p14:sldId id="2105"/>
            <p14:sldId id="2106"/>
            <p14:sldId id="2107"/>
            <p14:sldId id="2108"/>
            <p14:sldId id="2100"/>
            <p14:sldId id="2101"/>
            <p14:sldId id="2109"/>
            <p14:sldId id="2110"/>
          </p14:sldIdLst>
        </p14:section>
        <p14:section name="Wrapup" id="{29A7F866-9DA9-446B-8359-CE426CB89C7A}">
          <p14:sldIdLst>
            <p14:sldId id="211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7440" autoAdjust="0"/>
  </p:normalViewPr>
  <p:slideViewPr>
    <p:cSldViewPr snapToGrid="0">
      <p:cViewPr varScale="1">
        <p:scale>
          <a:sx n="76" d="100"/>
          <a:sy n="76" d="100"/>
        </p:scale>
        <p:origin x="126" y="21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6e365f4ea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6e365f4ea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e365f4ea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e365f4ea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6e365f4ea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6e365f4ea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6e365f4ea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6e365f4ea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6e365f4ea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6e365f4ea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5759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e3f03ab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e3f03ab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i="1" dirty="0"/>
          </a:p>
        </p:txBody>
      </p:sp>
    </p:spTree>
    <p:extLst>
      <p:ext uri="{BB962C8B-B14F-4D97-AF65-F5344CB8AC3E}">
        <p14:creationId xmlns:p14="http://schemas.microsoft.com/office/powerpoint/2010/main" val="34145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e3f03ab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e3f03ab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i="1" dirty="0"/>
          </a:p>
        </p:txBody>
      </p:sp>
    </p:spTree>
    <p:extLst>
      <p:ext uri="{BB962C8B-B14F-4D97-AF65-F5344CB8AC3E}">
        <p14:creationId xmlns:p14="http://schemas.microsoft.com/office/powerpoint/2010/main" val="1588852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e3f03ab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e3f03ab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i="1" dirty="0"/>
          </a:p>
        </p:txBody>
      </p:sp>
    </p:spTree>
    <p:extLst>
      <p:ext uri="{BB962C8B-B14F-4D97-AF65-F5344CB8AC3E}">
        <p14:creationId xmlns:p14="http://schemas.microsoft.com/office/powerpoint/2010/main" val="847529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41"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544639"/>
            <a:ext cx="10363200" cy="1362075"/>
          </a:xfrm>
        </p:spPr>
        <p:txBody>
          <a:bodyPr anchor="t"/>
          <a:lstStyle>
            <a:lvl1pPr algn="l">
              <a:defRPr sz="5333" b="1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75BB2-61F9-DE4C-9217-9E28B9286BD6}" type="datetime1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13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F7E5-456D-D14D-80B1-26F30B6827DF}" type="datetime1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44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490F-92D2-EE4D-AB30-C51B3ABD0ECB}" type="datetime1">
              <a:rPr lang="en-US" smtClean="0"/>
              <a:t>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55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905B-F78A-7447-929B-285222BF0CAF}" type="datetime1">
              <a:rPr lang="en-US" smtClean="0"/>
              <a:t>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92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15DF4-3EBA-4E4B-9F2A-19D1128FE925}" type="datetime1">
              <a:rPr lang="en-US" smtClean="0"/>
              <a:t>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27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E339-25A7-D445-AE93-317779BE9573}" type="datetime1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30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9B92-FCB3-0A4E-913E-6BEC59C715FD}" type="datetime1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16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6E8C-CFD6-E540-8CE1-0232512249C2}" type="datetime1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49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C8BF4-C97B-F445-A331-9D98132FB0F2}" type="datetime1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51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7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39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7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97062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8603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2/21/2021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2/21/2021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2/21/2021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03447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158F-4718-C54C-BFA5-ADFB09EEAD9C}" type="datetime1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71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513E-B985-C644-AC4A-007284298B82}" type="datetime1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90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  <p:sldLayoutId id="2147483702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r>
              <a:rPr lang="en-US" dirty="0"/>
              <a:t>test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3A8B6-B518-5B42-8126-4227EDE76FED}" type="datetime1">
              <a:rPr lang="en-US" smtClean="0"/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A358D-2637-E146-A3BD-05BD470B50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56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200" b="0" i="0" kern="1200">
          <a:solidFill>
            <a:schemeClr val="accent1">
              <a:lumMod val="75000"/>
            </a:schemeClr>
          </a:solidFill>
          <a:latin typeface="Rockwell" panose="02060603020205020403" pitchFamily="18" charset="77"/>
          <a:ea typeface="+mj-ea"/>
          <a:cs typeface="Rockwell" panose="02060603020205020403" pitchFamily="18" charset="77"/>
        </a:defRPr>
      </a:lvl1pPr>
    </p:titleStyle>
    <p:bodyStyle>
      <a:lvl1pPr marL="457189" indent="-457189" algn="l" defTabSz="609585" rtl="0" eaLnBrk="1" latinLnBrk="0" hangingPunct="1">
        <a:spcBef>
          <a:spcPts val="1333"/>
        </a:spcBef>
        <a:buFont typeface="Arial"/>
        <a:buChar char="•"/>
        <a:defRPr sz="26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400" b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133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18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tf.org/proceedings/97/slides/slides-97-lpwan-25-sigfox-system-description-00.pdf" TargetMode="External"/><Relationship Id="rId2" Type="http://schemas.openxmlformats.org/officeDocument/2006/relationships/hyperlink" Target="https://www.avnet.com/wps/wcm/connect/onesite/03aebfe2-98f7-4c28-be5f-90638c898009/sigfox-technical-overview.pdf?MOD=AJPERES&amp;CVID=magVa.N&amp;CVID=magVa.N&amp;CVID=magVa.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ora-alliance.org/wp-content/uploads/2020/11/RP_2-1.0.2.pdf" TargetMode="External"/><Relationship Id="rId5" Type="http://schemas.openxmlformats.org/officeDocument/2006/relationships/hyperlink" Target="https://lora-alliance.org/wp-content/uploads/2020/11/lorawantm_specification_-v1.1.pdf" TargetMode="External"/><Relationship Id="rId4" Type="http://schemas.openxmlformats.org/officeDocument/2006/relationships/hyperlink" Target="https://tools.ietf.org/html/draft-zuniga-lpwan-sigfox-system-description-04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13</a:t>
            </a:r>
            <a:br>
              <a:rPr lang="en-US" dirty="0"/>
            </a:br>
            <a:r>
              <a:rPr lang="en-US" dirty="0"/>
              <a:t>Introduction to LPWANs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CS397/497 – Wireless Protocols for IoT</a:t>
            </a:r>
          </a:p>
          <a:p>
            <a:r>
              <a:rPr lang="en-US" dirty="0"/>
              <a:t>Branden Ghena – Winter 2021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Example application: air quality monitoring</a:t>
            </a:r>
            <a:endParaRPr dirty="0"/>
          </a:p>
        </p:txBody>
      </p:sp>
      <p:sp>
        <p:nvSpPr>
          <p:cNvPr id="94" name="Google Shape;94;p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10</a:t>
            </a:fld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6" t="4009" r="1616" b="3594"/>
          <a:stretch/>
        </p:blipFill>
        <p:spPr>
          <a:xfrm>
            <a:off x="433599" y="1370194"/>
            <a:ext cx="4259533" cy="24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-25233" y="6525767"/>
            <a:ext cx="91244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00" dirty="0"/>
              <a:t>[1] Cheng et al. </a:t>
            </a:r>
            <a:r>
              <a:rPr lang="en" sz="1200" dirty="0" err="1"/>
              <a:t>AirCloud</a:t>
            </a:r>
            <a:r>
              <a:rPr lang="en" sz="1200" dirty="0"/>
              <a:t>: a cloud-based air-quality monitoring system for everyone. 2014. 	[2] Purple Air. 2019.</a:t>
            </a:r>
            <a:endParaRPr sz="1200" dirty="0"/>
          </a:p>
        </p:txBody>
      </p:sp>
      <p:sp>
        <p:nvSpPr>
          <p:cNvPr id="90" name="Google Shape;90;p16"/>
          <p:cNvSpPr txBox="1"/>
          <p:nvPr/>
        </p:nvSpPr>
        <p:spPr>
          <a:xfrm>
            <a:off x="148965" y="3569693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</a:t>
            </a:r>
            <a:endParaRPr sz="800"/>
          </a:p>
        </p:txBody>
      </p:sp>
      <p:sp>
        <p:nvSpPr>
          <p:cNvPr id="92" name="Google Shape;92;p16"/>
          <p:cNvSpPr txBox="1"/>
          <p:nvPr/>
        </p:nvSpPr>
        <p:spPr>
          <a:xfrm>
            <a:off x="1347585" y="4980664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 dirty="0"/>
              <a:t>[2]</a:t>
            </a:r>
            <a:endParaRPr sz="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585" y="3979845"/>
            <a:ext cx="2385467" cy="2556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1667" y="1153767"/>
            <a:ext cx="6634733" cy="5198271"/>
          </a:xfrm>
          <a:prstGeom prst="rect">
            <a:avLst/>
          </a:prstGeom>
        </p:spPr>
      </p:pic>
      <p:sp>
        <p:nvSpPr>
          <p:cNvPr id="10" name="Google Shape;92;p16">
            <a:extLst>
              <a:ext uri="{FF2B5EF4-FFF2-40B4-BE49-F238E27FC236}">
                <a16:creationId xmlns:a16="http://schemas.microsoft.com/office/drawing/2014/main" id="{93644528-30AD-D24B-BEFF-0B010495D2CA}"/>
              </a:ext>
            </a:extLst>
          </p:cNvPr>
          <p:cNvSpPr txBox="1"/>
          <p:nvPr/>
        </p:nvSpPr>
        <p:spPr>
          <a:xfrm>
            <a:off x="4773667" y="511040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 dirty="0"/>
              <a:t>[2]</a:t>
            </a:r>
            <a:endParaRPr sz="800" dirty="0"/>
          </a:p>
        </p:txBody>
      </p:sp>
    </p:spTree>
    <p:extLst>
      <p:ext uri="{BB962C8B-B14F-4D97-AF65-F5344CB8AC3E}">
        <p14:creationId xmlns:p14="http://schemas.microsoft.com/office/powerpoint/2010/main" val="203849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2476D4-9A1B-234C-8A1A-5C7339DA078A}"/>
              </a:ext>
            </a:extLst>
          </p:cNvPr>
          <p:cNvSpPr/>
          <p:nvPr/>
        </p:nvSpPr>
        <p:spPr>
          <a:xfrm>
            <a:off x="415600" y="1536633"/>
            <a:ext cx="6499107" cy="4555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5FC66F-4402-3340-BBA3-3F0B9229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6499107" cy="763600"/>
          </a:xfrm>
          <a:solidFill>
            <a:schemeClr val="bg1"/>
          </a:solidFill>
        </p:spPr>
        <p:txBody>
          <a:bodyPr/>
          <a:lstStyle/>
          <a:p>
            <a:r>
              <a:rPr lang="en-US" sz="2667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we collect data from a sensor?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DD437-CD5D-A444-BF26-2E411925A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6499107" cy="45552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Manually collect measurements</a:t>
            </a:r>
          </a:p>
          <a:p>
            <a:pPr lvl="1"/>
            <a:r>
              <a:rPr lang="en-US" dirty="0"/>
              <a:t>Too much work</a:t>
            </a:r>
          </a:p>
          <a:p>
            <a:pPr marL="152394" indent="0">
              <a:buNone/>
            </a:pPr>
            <a:endParaRPr lang="en-US" dirty="0"/>
          </a:p>
          <a:p>
            <a:r>
              <a:rPr lang="en-US" dirty="0"/>
              <a:t>Connect it to </a:t>
            </a:r>
            <a:r>
              <a:rPr lang="en-US" dirty="0" err="1"/>
              <a:t>WiFi</a:t>
            </a:r>
            <a:r>
              <a:rPr lang="en-US" dirty="0"/>
              <a:t> (or Ethernet)</a:t>
            </a:r>
          </a:p>
          <a:p>
            <a:pPr lvl="1"/>
            <a:r>
              <a:rPr lang="en-US" dirty="0"/>
              <a:t>Too many separate networks</a:t>
            </a:r>
          </a:p>
          <a:p>
            <a:pPr marL="152394" indent="0">
              <a:buNone/>
            </a:pPr>
            <a:endParaRPr lang="en-US" dirty="0"/>
          </a:p>
          <a:p>
            <a:r>
              <a:rPr lang="en-US" dirty="0"/>
              <a:t>Pay for cellular access</a:t>
            </a:r>
          </a:p>
          <a:p>
            <a:pPr lvl="1"/>
            <a:r>
              <a:rPr lang="en-US" dirty="0"/>
              <a:t>Too expensive for many devices</a:t>
            </a:r>
          </a:p>
        </p:txBody>
      </p:sp>
      <p:sp>
        <p:nvSpPr>
          <p:cNvPr id="72" name="Regular Pentagon 71">
            <a:extLst>
              <a:ext uri="{FF2B5EF4-FFF2-40B4-BE49-F238E27FC236}">
                <a16:creationId xmlns:a16="http://schemas.microsoft.com/office/drawing/2014/main" id="{36F8451C-A454-0E4E-8C38-5B24DE0A5B95}"/>
              </a:ext>
            </a:extLst>
          </p:cNvPr>
          <p:cNvSpPr/>
          <p:nvPr/>
        </p:nvSpPr>
        <p:spPr>
          <a:xfrm>
            <a:off x="9347079" y="2441093"/>
            <a:ext cx="89125" cy="84881"/>
          </a:xfrm>
          <a:prstGeom prst="pentag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C988B-6378-3149-B96C-5F47553368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09585"/>
            <a:fld id="{00000000-1234-1234-1234-123412341234}" type="slidenum">
              <a:rPr lang="en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pPr defTabSz="609585"/>
              <a:t>11</a:t>
            </a:fld>
            <a:endParaRPr lang="en">
              <a:solidFill>
                <a:srgbClr val="000000">
                  <a:tint val="75000"/>
                </a:srgbClr>
              </a:solidFill>
              <a:latin typeface="Arial" panose="020B060402020202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5BE3B0-E4C6-6E40-8E8E-2D389CEAEF81}"/>
              </a:ext>
            </a:extLst>
          </p:cNvPr>
          <p:cNvSpPr/>
          <p:nvPr/>
        </p:nvSpPr>
        <p:spPr>
          <a:xfrm>
            <a:off x="840510" y="2244437"/>
            <a:ext cx="5781964" cy="7481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BC25A5-2255-D843-B5E1-6B2FAAB1CECD}"/>
              </a:ext>
            </a:extLst>
          </p:cNvPr>
          <p:cNvSpPr/>
          <p:nvPr/>
        </p:nvSpPr>
        <p:spPr>
          <a:xfrm>
            <a:off x="572655" y="3700385"/>
            <a:ext cx="5781964" cy="7481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38697C-5EB3-9043-AC21-54190837BED0}"/>
              </a:ext>
            </a:extLst>
          </p:cNvPr>
          <p:cNvSpPr/>
          <p:nvPr/>
        </p:nvSpPr>
        <p:spPr>
          <a:xfrm>
            <a:off x="840510" y="5156333"/>
            <a:ext cx="5781964" cy="7481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3343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FC66F-4402-3340-BBA3-3F0B9229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6499107" cy="763600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we collect data from MANY sensors?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DD437-CD5D-A444-BF26-2E411925A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6499107" cy="45552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Manually collect measurements</a:t>
            </a:r>
          </a:p>
          <a:p>
            <a:pPr lvl="1"/>
            <a:r>
              <a:rPr lang="en-US" dirty="0"/>
              <a:t>Too much work</a:t>
            </a:r>
          </a:p>
          <a:p>
            <a:pPr marL="152394" indent="0">
              <a:buNone/>
            </a:pPr>
            <a:endParaRPr lang="en-US" dirty="0"/>
          </a:p>
          <a:p>
            <a:r>
              <a:rPr lang="en-US" dirty="0"/>
              <a:t>Connect it to </a:t>
            </a:r>
            <a:r>
              <a:rPr lang="en-US" dirty="0" err="1"/>
              <a:t>WiFi</a:t>
            </a:r>
            <a:r>
              <a:rPr lang="en-US" dirty="0"/>
              <a:t> (or Ethernet)</a:t>
            </a:r>
          </a:p>
          <a:p>
            <a:pPr lvl="1"/>
            <a:r>
              <a:rPr lang="en-US" dirty="0"/>
              <a:t>Too many separate networks</a:t>
            </a:r>
          </a:p>
          <a:p>
            <a:pPr marL="152394" indent="0">
              <a:buNone/>
            </a:pPr>
            <a:endParaRPr lang="en-US" dirty="0"/>
          </a:p>
          <a:p>
            <a:r>
              <a:rPr lang="en-US" dirty="0"/>
              <a:t>Pay for cellular access</a:t>
            </a:r>
          </a:p>
          <a:p>
            <a:pPr lvl="1"/>
            <a:r>
              <a:rPr lang="en-US" dirty="0"/>
              <a:t>Too expensive for many devices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E6470C-04DC-3A45-BEF1-69CBEBA5DB6C}"/>
              </a:ext>
            </a:extLst>
          </p:cNvPr>
          <p:cNvGrpSpPr/>
          <p:nvPr/>
        </p:nvGrpSpPr>
        <p:grpSpPr>
          <a:xfrm>
            <a:off x="7103403" y="899088"/>
            <a:ext cx="3717687" cy="5583992"/>
            <a:chOff x="5327552" y="674316"/>
            <a:chExt cx="2788265" cy="4187994"/>
          </a:xfrm>
        </p:grpSpPr>
        <p:sp>
          <p:nvSpPr>
            <p:cNvPr id="22" name="Regular Pentagon 21">
              <a:extLst>
                <a:ext uri="{FF2B5EF4-FFF2-40B4-BE49-F238E27FC236}">
                  <a16:creationId xmlns:a16="http://schemas.microsoft.com/office/drawing/2014/main" id="{4C155B15-1C4A-E645-8543-2186310BC6B6}"/>
                </a:ext>
              </a:extLst>
            </p:cNvPr>
            <p:cNvSpPr/>
            <p:nvPr/>
          </p:nvSpPr>
          <p:spPr>
            <a:xfrm>
              <a:off x="5926913" y="304087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3" name="Regular Pentagon 22">
              <a:extLst>
                <a:ext uri="{FF2B5EF4-FFF2-40B4-BE49-F238E27FC236}">
                  <a16:creationId xmlns:a16="http://schemas.microsoft.com/office/drawing/2014/main" id="{751E34EE-5BAD-4646-8A65-231CDF81F72F}"/>
                </a:ext>
              </a:extLst>
            </p:cNvPr>
            <p:cNvSpPr/>
            <p:nvPr/>
          </p:nvSpPr>
          <p:spPr>
            <a:xfrm>
              <a:off x="5979215" y="26662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4" name="Regular Pentagon 23">
              <a:extLst>
                <a:ext uri="{FF2B5EF4-FFF2-40B4-BE49-F238E27FC236}">
                  <a16:creationId xmlns:a16="http://schemas.microsoft.com/office/drawing/2014/main" id="{562D58D9-4C2E-5245-A625-18B7B27F33E2}"/>
                </a:ext>
              </a:extLst>
            </p:cNvPr>
            <p:cNvSpPr/>
            <p:nvPr/>
          </p:nvSpPr>
          <p:spPr>
            <a:xfrm>
              <a:off x="5861350" y="356559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5" name="Regular Pentagon 24">
              <a:extLst>
                <a:ext uri="{FF2B5EF4-FFF2-40B4-BE49-F238E27FC236}">
                  <a16:creationId xmlns:a16="http://schemas.microsoft.com/office/drawing/2014/main" id="{BD662728-B175-854A-B8DD-E4DEADFB7871}"/>
                </a:ext>
              </a:extLst>
            </p:cNvPr>
            <p:cNvSpPr/>
            <p:nvPr/>
          </p:nvSpPr>
          <p:spPr>
            <a:xfrm>
              <a:off x="6203939" y="333255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6" name="Regular Pentagon 25">
              <a:extLst>
                <a:ext uri="{FF2B5EF4-FFF2-40B4-BE49-F238E27FC236}">
                  <a16:creationId xmlns:a16="http://schemas.microsoft.com/office/drawing/2014/main" id="{4CD2AF82-0B09-B24A-A574-A28FAB0E6045}"/>
                </a:ext>
              </a:extLst>
            </p:cNvPr>
            <p:cNvSpPr/>
            <p:nvPr/>
          </p:nvSpPr>
          <p:spPr>
            <a:xfrm>
              <a:off x="7106794" y="416072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7" name="Regular Pentagon 26">
              <a:extLst>
                <a:ext uri="{FF2B5EF4-FFF2-40B4-BE49-F238E27FC236}">
                  <a16:creationId xmlns:a16="http://schemas.microsoft.com/office/drawing/2014/main" id="{2617FA35-11D7-8442-8A02-74D6007A17F2}"/>
                </a:ext>
              </a:extLst>
            </p:cNvPr>
            <p:cNvSpPr/>
            <p:nvPr/>
          </p:nvSpPr>
          <p:spPr>
            <a:xfrm>
              <a:off x="6906089" y="263441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8" name="Regular Pentagon 27">
              <a:extLst>
                <a:ext uri="{FF2B5EF4-FFF2-40B4-BE49-F238E27FC236}">
                  <a16:creationId xmlns:a16="http://schemas.microsoft.com/office/drawing/2014/main" id="{ACFE5F57-6B0A-E449-AC01-021075884795}"/>
                </a:ext>
              </a:extLst>
            </p:cNvPr>
            <p:cNvSpPr/>
            <p:nvPr/>
          </p:nvSpPr>
          <p:spPr>
            <a:xfrm>
              <a:off x="6044794" y="406558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9" name="Regular Pentagon 28">
              <a:extLst>
                <a:ext uri="{FF2B5EF4-FFF2-40B4-BE49-F238E27FC236}">
                  <a16:creationId xmlns:a16="http://schemas.microsoft.com/office/drawing/2014/main" id="{7CF017CC-5302-6744-A994-005A1883E0EF}"/>
                </a:ext>
              </a:extLst>
            </p:cNvPr>
            <p:cNvSpPr/>
            <p:nvPr/>
          </p:nvSpPr>
          <p:spPr>
            <a:xfrm>
              <a:off x="6227954" y="279701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0" name="Regular Pentagon 29">
              <a:extLst>
                <a:ext uri="{FF2B5EF4-FFF2-40B4-BE49-F238E27FC236}">
                  <a16:creationId xmlns:a16="http://schemas.microsoft.com/office/drawing/2014/main" id="{EB4C19BC-1B9D-E44E-B1F3-9C371E6A35A5}"/>
                </a:ext>
              </a:extLst>
            </p:cNvPr>
            <p:cNvSpPr/>
            <p:nvPr/>
          </p:nvSpPr>
          <p:spPr>
            <a:xfrm>
              <a:off x="7297748" y="287546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1" name="Regular Pentagon 30">
              <a:extLst>
                <a:ext uri="{FF2B5EF4-FFF2-40B4-BE49-F238E27FC236}">
                  <a16:creationId xmlns:a16="http://schemas.microsoft.com/office/drawing/2014/main" id="{22A0AC1C-2669-6849-B947-4C9C89EB26E9}"/>
                </a:ext>
              </a:extLst>
            </p:cNvPr>
            <p:cNvSpPr/>
            <p:nvPr/>
          </p:nvSpPr>
          <p:spPr>
            <a:xfrm>
              <a:off x="6232581" y="456887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2" name="Regular Pentagon 31">
              <a:extLst>
                <a:ext uri="{FF2B5EF4-FFF2-40B4-BE49-F238E27FC236}">
                  <a16:creationId xmlns:a16="http://schemas.microsoft.com/office/drawing/2014/main" id="{878742D4-F34B-A746-9F6D-E8ABE957E286}"/>
                </a:ext>
              </a:extLst>
            </p:cNvPr>
            <p:cNvSpPr/>
            <p:nvPr/>
          </p:nvSpPr>
          <p:spPr>
            <a:xfrm>
              <a:off x="7023974" y="3692027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3" name="Regular Pentagon 32">
              <a:extLst>
                <a:ext uri="{FF2B5EF4-FFF2-40B4-BE49-F238E27FC236}">
                  <a16:creationId xmlns:a16="http://schemas.microsoft.com/office/drawing/2014/main" id="{9728A5FE-8970-E74A-BDF2-E2B8BE94B727}"/>
                </a:ext>
              </a:extLst>
            </p:cNvPr>
            <p:cNvSpPr/>
            <p:nvPr/>
          </p:nvSpPr>
          <p:spPr>
            <a:xfrm>
              <a:off x="7035013" y="31730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4" name="Regular Pentagon 33">
              <a:extLst>
                <a:ext uri="{FF2B5EF4-FFF2-40B4-BE49-F238E27FC236}">
                  <a16:creationId xmlns:a16="http://schemas.microsoft.com/office/drawing/2014/main" id="{C7A02C67-80B0-BB4A-9A74-E8B62EA809A1}"/>
                </a:ext>
              </a:extLst>
            </p:cNvPr>
            <p:cNvSpPr/>
            <p:nvPr/>
          </p:nvSpPr>
          <p:spPr>
            <a:xfrm>
              <a:off x="7838733" y="371459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6" name="Regular Pentagon 35">
              <a:extLst>
                <a:ext uri="{FF2B5EF4-FFF2-40B4-BE49-F238E27FC236}">
                  <a16:creationId xmlns:a16="http://schemas.microsoft.com/office/drawing/2014/main" id="{A51DD38C-0673-1348-A076-9964A196EC85}"/>
                </a:ext>
              </a:extLst>
            </p:cNvPr>
            <p:cNvSpPr/>
            <p:nvPr/>
          </p:nvSpPr>
          <p:spPr>
            <a:xfrm>
              <a:off x="7872155" y="311434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8" name="Regular Pentagon 37">
              <a:extLst>
                <a:ext uri="{FF2B5EF4-FFF2-40B4-BE49-F238E27FC236}">
                  <a16:creationId xmlns:a16="http://schemas.microsoft.com/office/drawing/2014/main" id="{C6F6406E-3807-D04B-B382-47F10C8F9A52}"/>
                </a:ext>
              </a:extLst>
            </p:cNvPr>
            <p:cNvSpPr/>
            <p:nvPr/>
          </p:nvSpPr>
          <p:spPr>
            <a:xfrm>
              <a:off x="7369976" y="45688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9" name="Regular Pentagon 38">
              <a:extLst>
                <a:ext uri="{FF2B5EF4-FFF2-40B4-BE49-F238E27FC236}">
                  <a16:creationId xmlns:a16="http://schemas.microsoft.com/office/drawing/2014/main" id="{07F63AD9-13B6-A94E-BF31-41415183B60F}"/>
                </a:ext>
              </a:extLst>
            </p:cNvPr>
            <p:cNvSpPr/>
            <p:nvPr/>
          </p:nvSpPr>
          <p:spPr>
            <a:xfrm>
              <a:off x="7101857" y="448104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0" name="Regular Pentagon 39">
              <a:extLst>
                <a:ext uri="{FF2B5EF4-FFF2-40B4-BE49-F238E27FC236}">
                  <a16:creationId xmlns:a16="http://schemas.microsoft.com/office/drawing/2014/main" id="{781823E6-1809-654E-A1E3-30874589C26F}"/>
                </a:ext>
              </a:extLst>
            </p:cNvPr>
            <p:cNvSpPr/>
            <p:nvPr/>
          </p:nvSpPr>
          <p:spPr>
            <a:xfrm>
              <a:off x="7531757" y="240419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1" name="Regular Pentagon 40">
              <a:extLst>
                <a:ext uri="{FF2B5EF4-FFF2-40B4-BE49-F238E27FC236}">
                  <a16:creationId xmlns:a16="http://schemas.microsoft.com/office/drawing/2014/main" id="{0D5271F0-8EA6-8544-AD07-D1A0D0D2F3EC}"/>
                </a:ext>
              </a:extLst>
            </p:cNvPr>
            <p:cNvSpPr/>
            <p:nvPr/>
          </p:nvSpPr>
          <p:spPr>
            <a:xfrm>
              <a:off x="8048973" y="414963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8" name="Regular Pentagon 57">
              <a:extLst>
                <a:ext uri="{FF2B5EF4-FFF2-40B4-BE49-F238E27FC236}">
                  <a16:creationId xmlns:a16="http://schemas.microsoft.com/office/drawing/2014/main" id="{74C0102F-B75F-3043-BDF5-046C8DDD471F}"/>
                </a:ext>
              </a:extLst>
            </p:cNvPr>
            <p:cNvSpPr/>
            <p:nvPr/>
          </p:nvSpPr>
          <p:spPr>
            <a:xfrm>
              <a:off x="6687438" y="479864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9" name="Regular Pentagon 58">
              <a:extLst>
                <a:ext uri="{FF2B5EF4-FFF2-40B4-BE49-F238E27FC236}">
                  <a16:creationId xmlns:a16="http://schemas.microsoft.com/office/drawing/2014/main" id="{BF8B33D4-C889-1C4A-8227-9A4FF26AA3E2}"/>
                </a:ext>
              </a:extLst>
            </p:cNvPr>
            <p:cNvSpPr/>
            <p:nvPr/>
          </p:nvSpPr>
          <p:spPr>
            <a:xfrm>
              <a:off x="5442441" y="29698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1" name="Regular Pentagon 60">
              <a:extLst>
                <a:ext uri="{FF2B5EF4-FFF2-40B4-BE49-F238E27FC236}">
                  <a16:creationId xmlns:a16="http://schemas.microsoft.com/office/drawing/2014/main" id="{D88CFB1B-23A4-2445-ABD1-409989D190A9}"/>
                </a:ext>
              </a:extLst>
            </p:cNvPr>
            <p:cNvSpPr/>
            <p:nvPr/>
          </p:nvSpPr>
          <p:spPr>
            <a:xfrm>
              <a:off x="5594841" y="243292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2" name="Regular Pentagon 61">
              <a:extLst>
                <a:ext uri="{FF2B5EF4-FFF2-40B4-BE49-F238E27FC236}">
                  <a16:creationId xmlns:a16="http://schemas.microsoft.com/office/drawing/2014/main" id="{20BFABC6-8B90-D643-B910-F01C9A588FF2}"/>
                </a:ext>
              </a:extLst>
            </p:cNvPr>
            <p:cNvSpPr/>
            <p:nvPr/>
          </p:nvSpPr>
          <p:spPr>
            <a:xfrm>
              <a:off x="5327552" y="35653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3" name="Regular Pentagon 62">
              <a:extLst>
                <a:ext uri="{FF2B5EF4-FFF2-40B4-BE49-F238E27FC236}">
                  <a16:creationId xmlns:a16="http://schemas.microsoft.com/office/drawing/2014/main" id="{C88EF2ED-20F8-8841-B9FA-04AD11EDF2B2}"/>
                </a:ext>
              </a:extLst>
            </p:cNvPr>
            <p:cNvSpPr/>
            <p:nvPr/>
          </p:nvSpPr>
          <p:spPr>
            <a:xfrm>
              <a:off x="5594841" y="391707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4" name="Regular Pentagon 63">
              <a:extLst>
                <a:ext uri="{FF2B5EF4-FFF2-40B4-BE49-F238E27FC236}">
                  <a16:creationId xmlns:a16="http://schemas.microsoft.com/office/drawing/2014/main" id="{61EC3071-2696-C64C-A73D-8BCF611996A5}"/>
                </a:ext>
              </a:extLst>
            </p:cNvPr>
            <p:cNvSpPr/>
            <p:nvPr/>
          </p:nvSpPr>
          <p:spPr>
            <a:xfrm>
              <a:off x="6203939" y="107075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5" name="Regular Pentagon 64">
              <a:extLst>
                <a:ext uri="{FF2B5EF4-FFF2-40B4-BE49-F238E27FC236}">
                  <a16:creationId xmlns:a16="http://schemas.microsoft.com/office/drawing/2014/main" id="{84110A27-CB51-0844-B82B-17AEE5C44EC7}"/>
                </a:ext>
              </a:extLst>
            </p:cNvPr>
            <p:cNvSpPr/>
            <p:nvPr/>
          </p:nvSpPr>
          <p:spPr>
            <a:xfrm>
              <a:off x="6204566" y="74280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6" name="Regular Pentagon 65">
              <a:extLst>
                <a:ext uri="{FF2B5EF4-FFF2-40B4-BE49-F238E27FC236}">
                  <a16:creationId xmlns:a16="http://schemas.microsoft.com/office/drawing/2014/main" id="{D5640333-F65F-924C-96AD-7979E79759A2}"/>
                </a:ext>
              </a:extLst>
            </p:cNvPr>
            <p:cNvSpPr/>
            <p:nvPr/>
          </p:nvSpPr>
          <p:spPr>
            <a:xfrm>
              <a:off x="6257906" y="14642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7" name="Regular Pentagon 66">
              <a:extLst>
                <a:ext uri="{FF2B5EF4-FFF2-40B4-BE49-F238E27FC236}">
                  <a16:creationId xmlns:a16="http://schemas.microsoft.com/office/drawing/2014/main" id="{79C4E42D-695F-3948-AC35-C787A9389F0D}"/>
                </a:ext>
              </a:extLst>
            </p:cNvPr>
            <p:cNvSpPr/>
            <p:nvPr/>
          </p:nvSpPr>
          <p:spPr>
            <a:xfrm>
              <a:off x="7162710" y="12675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8" name="Regular Pentagon 67">
              <a:extLst>
                <a:ext uri="{FF2B5EF4-FFF2-40B4-BE49-F238E27FC236}">
                  <a16:creationId xmlns:a16="http://schemas.microsoft.com/office/drawing/2014/main" id="{A8F24C4E-75E6-E64A-959C-DC6D9378831C}"/>
                </a:ext>
              </a:extLst>
            </p:cNvPr>
            <p:cNvSpPr/>
            <p:nvPr/>
          </p:nvSpPr>
          <p:spPr>
            <a:xfrm>
              <a:off x="6753689" y="67431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9" name="Regular Pentagon 68">
              <a:extLst>
                <a:ext uri="{FF2B5EF4-FFF2-40B4-BE49-F238E27FC236}">
                  <a16:creationId xmlns:a16="http://schemas.microsoft.com/office/drawing/2014/main" id="{B3E79B53-CD1A-854E-A794-15615B4DC7AD}"/>
                </a:ext>
              </a:extLst>
            </p:cNvPr>
            <p:cNvSpPr/>
            <p:nvPr/>
          </p:nvSpPr>
          <p:spPr>
            <a:xfrm>
              <a:off x="6781323" y="165237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0" name="Regular Pentagon 69">
              <a:extLst>
                <a:ext uri="{FF2B5EF4-FFF2-40B4-BE49-F238E27FC236}">
                  <a16:creationId xmlns:a16="http://schemas.microsoft.com/office/drawing/2014/main" id="{C2DC51DE-191D-124E-8381-C4E684576B29}"/>
                </a:ext>
              </a:extLst>
            </p:cNvPr>
            <p:cNvSpPr/>
            <p:nvPr/>
          </p:nvSpPr>
          <p:spPr>
            <a:xfrm>
              <a:off x="6280380" y="215394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1" name="Regular Pentagon 70">
              <a:extLst>
                <a:ext uri="{FF2B5EF4-FFF2-40B4-BE49-F238E27FC236}">
                  <a16:creationId xmlns:a16="http://schemas.microsoft.com/office/drawing/2014/main" id="{49E9B975-E112-B849-ADA5-5AA97C357C0A}"/>
                </a:ext>
              </a:extLst>
            </p:cNvPr>
            <p:cNvSpPr/>
            <p:nvPr/>
          </p:nvSpPr>
          <p:spPr>
            <a:xfrm>
              <a:off x="7145348" y="91536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2" name="Regular Pentagon 71">
              <a:extLst>
                <a:ext uri="{FF2B5EF4-FFF2-40B4-BE49-F238E27FC236}">
                  <a16:creationId xmlns:a16="http://schemas.microsoft.com/office/drawing/2014/main" id="{36F8451C-A454-0E4E-8C38-5B24DE0A5B95}"/>
                </a:ext>
              </a:extLst>
            </p:cNvPr>
            <p:cNvSpPr/>
            <p:nvPr/>
          </p:nvSpPr>
          <p:spPr>
            <a:xfrm>
              <a:off x="7010309" y="18308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3" name="Regular Pentagon 72">
              <a:extLst>
                <a:ext uri="{FF2B5EF4-FFF2-40B4-BE49-F238E27FC236}">
                  <a16:creationId xmlns:a16="http://schemas.microsoft.com/office/drawing/2014/main" id="{4661C6B6-1A2C-6B4B-A63F-16367B4FC320}"/>
                </a:ext>
              </a:extLst>
            </p:cNvPr>
            <p:cNvSpPr/>
            <p:nvPr/>
          </p:nvSpPr>
          <p:spPr>
            <a:xfrm>
              <a:off x="6714479" y="10070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C988B-6378-3149-B96C-5F47553368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09585"/>
            <a:fld id="{00000000-1234-1234-1234-123412341234}" type="slidenum">
              <a:rPr lang="en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pPr defTabSz="609585"/>
              <a:t>12</a:t>
            </a:fld>
            <a:endParaRPr lang="en">
              <a:solidFill>
                <a:srgbClr val="000000">
                  <a:tint val="75000"/>
                </a:srgbClr>
              </a:solidFill>
              <a:latin typeface="Arial" panose="020B0604020202020204"/>
            </a:endParaRPr>
          </a:p>
        </p:txBody>
      </p:sp>
      <p:sp>
        <p:nvSpPr>
          <p:cNvPr id="42" name="Regular Pentagon 41">
            <a:extLst>
              <a:ext uri="{FF2B5EF4-FFF2-40B4-BE49-F238E27FC236}">
                <a16:creationId xmlns:a16="http://schemas.microsoft.com/office/drawing/2014/main" id="{B0062BA0-E247-1A4B-B99A-D928481B9EDC}"/>
              </a:ext>
            </a:extLst>
          </p:cNvPr>
          <p:cNvSpPr/>
          <p:nvPr/>
        </p:nvSpPr>
        <p:spPr>
          <a:xfrm>
            <a:off x="9550279" y="2644293"/>
            <a:ext cx="89125" cy="84881"/>
          </a:xfrm>
          <a:prstGeom prst="pentag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0E04BCD-A8A5-1449-B61D-E691EF0FB956}"/>
              </a:ext>
            </a:extLst>
          </p:cNvPr>
          <p:cNvSpPr/>
          <p:nvPr/>
        </p:nvSpPr>
        <p:spPr>
          <a:xfrm>
            <a:off x="840510" y="2244437"/>
            <a:ext cx="5781964" cy="7481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AD37EE1-6407-EC4A-9C31-51230F2673EB}"/>
              </a:ext>
            </a:extLst>
          </p:cNvPr>
          <p:cNvSpPr/>
          <p:nvPr/>
        </p:nvSpPr>
        <p:spPr>
          <a:xfrm>
            <a:off x="572655" y="3700385"/>
            <a:ext cx="5781964" cy="7481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518BC38-5BC7-C548-BA15-9F3193BF6B2D}"/>
              </a:ext>
            </a:extLst>
          </p:cNvPr>
          <p:cNvSpPr/>
          <p:nvPr/>
        </p:nvSpPr>
        <p:spPr>
          <a:xfrm>
            <a:off x="840510" y="5156333"/>
            <a:ext cx="5781964" cy="7481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503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FC66F-4402-3340-BBA3-3F0B9229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6499107" cy="763600"/>
          </a:xfrm>
          <a:solidFill>
            <a:schemeClr val="bg1"/>
          </a:solidFill>
        </p:spPr>
        <p:txBody>
          <a:bodyPr/>
          <a:lstStyle/>
          <a:p>
            <a:r>
              <a:rPr lang="en-US" sz="2667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need another network option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DD437-CD5D-A444-BF26-2E411925A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6499107" cy="4555200"/>
          </a:xfrm>
          <a:solidFill>
            <a:schemeClr val="bg1"/>
          </a:solidFill>
        </p:spPr>
        <p:txBody>
          <a:bodyPr/>
          <a:lstStyle/>
          <a:p>
            <a:pPr marL="152394" indent="0">
              <a:buNone/>
            </a:pPr>
            <a:r>
              <a:rPr lang="en-US" sz="2400" dirty="0"/>
              <a:t>Requirements:</a:t>
            </a:r>
          </a:p>
          <a:p>
            <a:pPr marL="152394" indent="0">
              <a:buNone/>
            </a:pPr>
            <a:endParaRPr lang="en-US" sz="2400" dirty="0"/>
          </a:p>
          <a:p>
            <a:r>
              <a:rPr lang="en-US" sz="2400" dirty="0"/>
              <a:t>Wide area of coverage</a:t>
            </a:r>
          </a:p>
          <a:p>
            <a:pPr lvl="1">
              <a:spcBef>
                <a:spcPts val="1067"/>
              </a:spcBef>
            </a:pPr>
            <a:r>
              <a:rPr lang="en-US" sz="2133" dirty="0"/>
              <a:t>Deploy fewer gateways</a:t>
            </a:r>
          </a:p>
          <a:p>
            <a:endParaRPr lang="en-US" sz="2400" dirty="0"/>
          </a:p>
          <a:p>
            <a:r>
              <a:rPr lang="en-US" sz="2400" dirty="0"/>
              <a:t>Low power</a:t>
            </a:r>
          </a:p>
          <a:p>
            <a:pPr lvl="1">
              <a:spcBef>
                <a:spcPts val="1067"/>
              </a:spcBef>
            </a:pPr>
            <a:r>
              <a:rPr lang="en-US" sz="2133" dirty="0"/>
              <a:t>So we can deploy on batteries</a:t>
            </a:r>
          </a:p>
          <a:p>
            <a:pPr lvl="1">
              <a:spcBef>
                <a:spcPts val="1067"/>
              </a:spcBef>
            </a:pPr>
            <a:endParaRPr lang="en-US" sz="2133" dirty="0"/>
          </a:p>
          <a:p>
            <a:pPr>
              <a:spcBef>
                <a:spcPts val="1067"/>
              </a:spcBef>
            </a:pPr>
            <a:r>
              <a:rPr lang="en-US" sz="2400" dirty="0"/>
              <a:t>Doesn’t need high throughput</a:t>
            </a:r>
          </a:p>
          <a:p>
            <a:pPr lvl="1">
              <a:spcBef>
                <a:spcPts val="1067"/>
              </a:spcBef>
            </a:pPr>
            <a:r>
              <a:rPr lang="en-US" sz="2133" dirty="0"/>
              <a:t>Sensor data is relatively small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E6470C-04DC-3A45-BEF1-69CBEBA5DB6C}"/>
              </a:ext>
            </a:extLst>
          </p:cNvPr>
          <p:cNvGrpSpPr/>
          <p:nvPr/>
        </p:nvGrpSpPr>
        <p:grpSpPr>
          <a:xfrm>
            <a:off x="7103403" y="899088"/>
            <a:ext cx="3717687" cy="5583992"/>
            <a:chOff x="5327552" y="674316"/>
            <a:chExt cx="2788265" cy="4187994"/>
          </a:xfrm>
        </p:grpSpPr>
        <p:sp>
          <p:nvSpPr>
            <p:cNvPr id="22" name="Regular Pentagon 21">
              <a:extLst>
                <a:ext uri="{FF2B5EF4-FFF2-40B4-BE49-F238E27FC236}">
                  <a16:creationId xmlns:a16="http://schemas.microsoft.com/office/drawing/2014/main" id="{4C155B15-1C4A-E645-8543-2186310BC6B6}"/>
                </a:ext>
              </a:extLst>
            </p:cNvPr>
            <p:cNvSpPr/>
            <p:nvPr/>
          </p:nvSpPr>
          <p:spPr>
            <a:xfrm>
              <a:off x="5926913" y="304087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3" name="Regular Pentagon 22">
              <a:extLst>
                <a:ext uri="{FF2B5EF4-FFF2-40B4-BE49-F238E27FC236}">
                  <a16:creationId xmlns:a16="http://schemas.microsoft.com/office/drawing/2014/main" id="{751E34EE-5BAD-4646-8A65-231CDF81F72F}"/>
                </a:ext>
              </a:extLst>
            </p:cNvPr>
            <p:cNvSpPr/>
            <p:nvPr/>
          </p:nvSpPr>
          <p:spPr>
            <a:xfrm>
              <a:off x="5979215" y="26662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4" name="Regular Pentagon 23">
              <a:extLst>
                <a:ext uri="{FF2B5EF4-FFF2-40B4-BE49-F238E27FC236}">
                  <a16:creationId xmlns:a16="http://schemas.microsoft.com/office/drawing/2014/main" id="{562D58D9-4C2E-5245-A625-18B7B27F33E2}"/>
                </a:ext>
              </a:extLst>
            </p:cNvPr>
            <p:cNvSpPr/>
            <p:nvPr/>
          </p:nvSpPr>
          <p:spPr>
            <a:xfrm>
              <a:off x="5861350" y="356559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5" name="Regular Pentagon 24">
              <a:extLst>
                <a:ext uri="{FF2B5EF4-FFF2-40B4-BE49-F238E27FC236}">
                  <a16:creationId xmlns:a16="http://schemas.microsoft.com/office/drawing/2014/main" id="{BD662728-B175-854A-B8DD-E4DEADFB7871}"/>
                </a:ext>
              </a:extLst>
            </p:cNvPr>
            <p:cNvSpPr/>
            <p:nvPr/>
          </p:nvSpPr>
          <p:spPr>
            <a:xfrm>
              <a:off x="6203939" y="333255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6" name="Regular Pentagon 25">
              <a:extLst>
                <a:ext uri="{FF2B5EF4-FFF2-40B4-BE49-F238E27FC236}">
                  <a16:creationId xmlns:a16="http://schemas.microsoft.com/office/drawing/2014/main" id="{4CD2AF82-0B09-B24A-A574-A28FAB0E6045}"/>
                </a:ext>
              </a:extLst>
            </p:cNvPr>
            <p:cNvSpPr/>
            <p:nvPr/>
          </p:nvSpPr>
          <p:spPr>
            <a:xfrm>
              <a:off x="7106794" y="416072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7" name="Regular Pentagon 26">
              <a:extLst>
                <a:ext uri="{FF2B5EF4-FFF2-40B4-BE49-F238E27FC236}">
                  <a16:creationId xmlns:a16="http://schemas.microsoft.com/office/drawing/2014/main" id="{2617FA35-11D7-8442-8A02-74D6007A17F2}"/>
                </a:ext>
              </a:extLst>
            </p:cNvPr>
            <p:cNvSpPr/>
            <p:nvPr/>
          </p:nvSpPr>
          <p:spPr>
            <a:xfrm>
              <a:off x="6906089" y="263441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8" name="Regular Pentagon 27">
              <a:extLst>
                <a:ext uri="{FF2B5EF4-FFF2-40B4-BE49-F238E27FC236}">
                  <a16:creationId xmlns:a16="http://schemas.microsoft.com/office/drawing/2014/main" id="{ACFE5F57-6B0A-E449-AC01-021075884795}"/>
                </a:ext>
              </a:extLst>
            </p:cNvPr>
            <p:cNvSpPr/>
            <p:nvPr/>
          </p:nvSpPr>
          <p:spPr>
            <a:xfrm>
              <a:off x="6044794" y="406558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9" name="Regular Pentagon 28">
              <a:extLst>
                <a:ext uri="{FF2B5EF4-FFF2-40B4-BE49-F238E27FC236}">
                  <a16:creationId xmlns:a16="http://schemas.microsoft.com/office/drawing/2014/main" id="{7CF017CC-5302-6744-A994-005A1883E0EF}"/>
                </a:ext>
              </a:extLst>
            </p:cNvPr>
            <p:cNvSpPr/>
            <p:nvPr/>
          </p:nvSpPr>
          <p:spPr>
            <a:xfrm>
              <a:off x="6227954" y="279701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0" name="Regular Pentagon 29">
              <a:extLst>
                <a:ext uri="{FF2B5EF4-FFF2-40B4-BE49-F238E27FC236}">
                  <a16:creationId xmlns:a16="http://schemas.microsoft.com/office/drawing/2014/main" id="{EB4C19BC-1B9D-E44E-B1F3-9C371E6A35A5}"/>
                </a:ext>
              </a:extLst>
            </p:cNvPr>
            <p:cNvSpPr/>
            <p:nvPr/>
          </p:nvSpPr>
          <p:spPr>
            <a:xfrm>
              <a:off x="7297748" y="287546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1" name="Regular Pentagon 30">
              <a:extLst>
                <a:ext uri="{FF2B5EF4-FFF2-40B4-BE49-F238E27FC236}">
                  <a16:creationId xmlns:a16="http://schemas.microsoft.com/office/drawing/2014/main" id="{22A0AC1C-2669-6849-B947-4C9C89EB26E9}"/>
                </a:ext>
              </a:extLst>
            </p:cNvPr>
            <p:cNvSpPr/>
            <p:nvPr/>
          </p:nvSpPr>
          <p:spPr>
            <a:xfrm>
              <a:off x="6232581" y="456887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2" name="Regular Pentagon 31">
              <a:extLst>
                <a:ext uri="{FF2B5EF4-FFF2-40B4-BE49-F238E27FC236}">
                  <a16:creationId xmlns:a16="http://schemas.microsoft.com/office/drawing/2014/main" id="{878742D4-F34B-A746-9F6D-E8ABE957E286}"/>
                </a:ext>
              </a:extLst>
            </p:cNvPr>
            <p:cNvSpPr/>
            <p:nvPr/>
          </p:nvSpPr>
          <p:spPr>
            <a:xfrm>
              <a:off x="7023974" y="3692027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3" name="Regular Pentagon 32">
              <a:extLst>
                <a:ext uri="{FF2B5EF4-FFF2-40B4-BE49-F238E27FC236}">
                  <a16:creationId xmlns:a16="http://schemas.microsoft.com/office/drawing/2014/main" id="{9728A5FE-8970-E74A-BDF2-E2B8BE94B727}"/>
                </a:ext>
              </a:extLst>
            </p:cNvPr>
            <p:cNvSpPr/>
            <p:nvPr/>
          </p:nvSpPr>
          <p:spPr>
            <a:xfrm>
              <a:off x="7035013" y="31730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4" name="Regular Pentagon 33">
              <a:extLst>
                <a:ext uri="{FF2B5EF4-FFF2-40B4-BE49-F238E27FC236}">
                  <a16:creationId xmlns:a16="http://schemas.microsoft.com/office/drawing/2014/main" id="{C7A02C67-80B0-BB4A-9A74-E8B62EA809A1}"/>
                </a:ext>
              </a:extLst>
            </p:cNvPr>
            <p:cNvSpPr/>
            <p:nvPr/>
          </p:nvSpPr>
          <p:spPr>
            <a:xfrm>
              <a:off x="7838733" y="371459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6" name="Regular Pentagon 35">
              <a:extLst>
                <a:ext uri="{FF2B5EF4-FFF2-40B4-BE49-F238E27FC236}">
                  <a16:creationId xmlns:a16="http://schemas.microsoft.com/office/drawing/2014/main" id="{A51DD38C-0673-1348-A076-9964A196EC85}"/>
                </a:ext>
              </a:extLst>
            </p:cNvPr>
            <p:cNvSpPr/>
            <p:nvPr/>
          </p:nvSpPr>
          <p:spPr>
            <a:xfrm>
              <a:off x="7872155" y="311434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8" name="Regular Pentagon 37">
              <a:extLst>
                <a:ext uri="{FF2B5EF4-FFF2-40B4-BE49-F238E27FC236}">
                  <a16:creationId xmlns:a16="http://schemas.microsoft.com/office/drawing/2014/main" id="{C6F6406E-3807-D04B-B382-47F10C8F9A52}"/>
                </a:ext>
              </a:extLst>
            </p:cNvPr>
            <p:cNvSpPr/>
            <p:nvPr/>
          </p:nvSpPr>
          <p:spPr>
            <a:xfrm>
              <a:off x="7369976" y="45688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9" name="Regular Pentagon 38">
              <a:extLst>
                <a:ext uri="{FF2B5EF4-FFF2-40B4-BE49-F238E27FC236}">
                  <a16:creationId xmlns:a16="http://schemas.microsoft.com/office/drawing/2014/main" id="{07F63AD9-13B6-A94E-BF31-41415183B60F}"/>
                </a:ext>
              </a:extLst>
            </p:cNvPr>
            <p:cNvSpPr/>
            <p:nvPr/>
          </p:nvSpPr>
          <p:spPr>
            <a:xfrm>
              <a:off x="7101857" y="448104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0" name="Regular Pentagon 39">
              <a:extLst>
                <a:ext uri="{FF2B5EF4-FFF2-40B4-BE49-F238E27FC236}">
                  <a16:creationId xmlns:a16="http://schemas.microsoft.com/office/drawing/2014/main" id="{781823E6-1809-654E-A1E3-30874589C26F}"/>
                </a:ext>
              </a:extLst>
            </p:cNvPr>
            <p:cNvSpPr/>
            <p:nvPr/>
          </p:nvSpPr>
          <p:spPr>
            <a:xfrm>
              <a:off x="7531757" y="240419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1" name="Regular Pentagon 40">
              <a:extLst>
                <a:ext uri="{FF2B5EF4-FFF2-40B4-BE49-F238E27FC236}">
                  <a16:creationId xmlns:a16="http://schemas.microsoft.com/office/drawing/2014/main" id="{0D5271F0-8EA6-8544-AD07-D1A0D0D2F3EC}"/>
                </a:ext>
              </a:extLst>
            </p:cNvPr>
            <p:cNvSpPr/>
            <p:nvPr/>
          </p:nvSpPr>
          <p:spPr>
            <a:xfrm>
              <a:off x="8048973" y="414963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8" name="Regular Pentagon 57">
              <a:extLst>
                <a:ext uri="{FF2B5EF4-FFF2-40B4-BE49-F238E27FC236}">
                  <a16:creationId xmlns:a16="http://schemas.microsoft.com/office/drawing/2014/main" id="{74C0102F-B75F-3043-BDF5-046C8DDD471F}"/>
                </a:ext>
              </a:extLst>
            </p:cNvPr>
            <p:cNvSpPr/>
            <p:nvPr/>
          </p:nvSpPr>
          <p:spPr>
            <a:xfrm>
              <a:off x="6687438" y="479864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9" name="Regular Pentagon 58">
              <a:extLst>
                <a:ext uri="{FF2B5EF4-FFF2-40B4-BE49-F238E27FC236}">
                  <a16:creationId xmlns:a16="http://schemas.microsoft.com/office/drawing/2014/main" id="{BF8B33D4-C889-1C4A-8227-9A4FF26AA3E2}"/>
                </a:ext>
              </a:extLst>
            </p:cNvPr>
            <p:cNvSpPr/>
            <p:nvPr/>
          </p:nvSpPr>
          <p:spPr>
            <a:xfrm>
              <a:off x="5442441" y="29698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1" name="Regular Pentagon 60">
              <a:extLst>
                <a:ext uri="{FF2B5EF4-FFF2-40B4-BE49-F238E27FC236}">
                  <a16:creationId xmlns:a16="http://schemas.microsoft.com/office/drawing/2014/main" id="{D88CFB1B-23A4-2445-ABD1-409989D190A9}"/>
                </a:ext>
              </a:extLst>
            </p:cNvPr>
            <p:cNvSpPr/>
            <p:nvPr/>
          </p:nvSpPr>
          <p:spPr>
            <a:xfrm>
              <a:off x="5594841" y="243292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2" name="Regular Pentagon 61">
              <a:extLst>
                <a:ext uri="{FF2B5EF4-FFF2-40B4-BE49-F238E27FC236}">
                  <a16:creationId xmlns:a16="http://schemas.microsoft.com/office/drawing/2014/main" id="{20BFABC6-8B90-D643-B910-F01C9A588FF2}"/>
                </a:ext>
              </a:extLst>
            </p:cNvPr>
            <p:cNvSpPr/>
            <p:nvPr/>
          </p:nvSpPr>
          <p:spPr>
            <a:xfrm>
              <a:off x="5327552" y="35653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3" name="Regular Pentagon 62">
              <a:extLst>
                <a:ext uri="{FF2B5EF4-FFF2-40B4-BE49-F238E27FC236}">
                  <a16:creationId xmlns:a16="http://schemas.microsoft.com/office/drawing/2014/main" id="{C88EF2ED-20F8-8841-B9FA-04AD11EDF2B2}"/>
                </a:ext>
              </a:extLst>
            </p:cNvPr>
            <p:cNvSpPr/>
            <p:nvPr/>
          </p:nvSpPr>
          <p:spPr>
            <a:xfrm>
              <a:off x="5594841" y="391707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4" name="Regular Pentagon 63">
              <a:extLst>
                <a:ext uri="{FF2B5EF4-FFF2-40B4-BE49-F238E27FC236}">
                  <a16:creationId xmlns:a16="http://schemas.microsoft.com/office/drawing/2014/main" id="{61EC3071-2696-C64C-A73D-8BCF611996A5}"/>
                </a:ext>
              </a:extLst>
            </p:cNvPr>
            <p:cNvSpPr/>
            <p:nvPr/>
          </p:nvSpPr>
          <p:spPr>
            <a:xfrm>
              <a:off x="6203939" y="107075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5" name="Regular Pentagon 64">
              <a:extLst>
                <a:ext uri="{FF2B5EF4-FFF2-40B4-BE49-F238E27FC236}">
                  <a16:creationId xmlns:a16="http://schemas.microsoft.com/office/drawing/2014/main" id="{84110A27-CB51-0844-B82B-17AEE5C44EC7}"/>
                </a:ext>
              </a:extLst>
            </p:cNvPr>
            <p:cNvSpPr/>
            <p:nvPr/>
          </p:nvSpPr>
          <p:spPr>
            <a:xfrm>
              <a:off x="6204566" y="74280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6" name="Regular Pentagon 65">
              <a:extLst>
                <a:ext uri="{FF2B5EF4-FFF2-40B4-BE49-F238E27FC236}">
                  <a16:creationId xmlns:a16="http://schemas.microsoft.com/office/drawing/2014/main" id="{D5640333-F65F-924C-96AD-7979E79759A2}"/>
                </a:ext>
              </a:extLst>
            </p:cNvPr>
            <p:cNvSpPr/>
            <p:nvPr/>
          </p:nvSpPr>
          <p:spPr>
            <a:xfrm>
              <a:off x="6257906" y="14642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7" name="Regular Pentagon 66">
              <a:extLst>
                <a:ext uri="{FF2B5EF4-FFF2-40B4-BE49-F238E27FC236}">
                  <a16:creationId xmlns:a16="http://schemas.microsoft.com/office/drawing/2014/main" id="{79C4E42D-695F-3948-AC35-C787A9389F0D}"/>
                </a:ext>
              </a:extLst>
            </p:cNvPr>
            <p:cNvSpPr/>
            <p:nvPr/>
          </p:nvSpPr>
          <p:spPr>
            <a:xfrm>
              <a:off x="7162710" y="12675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8" name="Regular Pentagon 67">
              <a:extLst>
                <a:ext uri="{FF2B5EF4-FFF2-40B4-BE49-F238E27FC236}">
                  <a16:creationId xmlns:a16="http://schemas.microsoft.com/office/drawing/2014/main" id="{A8F24C4E-75E6-E64A-959C-DC6D9378831C}"/>
                </a:ext>
              </a:extLst>
            </p:cNvPr>
            <p:cNvSpPr/>
            <p:nvPr/>
          </p:nvSpPr>
          <p:spPr>
            <a:xfrm>
              <a:off x="6753689" y="67431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9" name="Regular Pentagon 68">
              <a:extLst>
                <a:ext uri="{FF2B5EF4-FFF2-40B4-BE49-F238E27FC236}">
                  <a16:creationId xmlns:a16="http://schemas.microsoft.com/office/drawing/2014/main" id="{B3E79B53-CD1A-854E-A794-15615B4DC7AD}"/>
                </a:ext>
              </a:extLst>
            </p:cNvPr>
            <p:cNvSpPr/>
            <p:nvPr/>
          </p:nvSpPr>
          <p:spPr>
            <a:xfrm>
              <a:off x="6781323" y="165237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0" name="Regular Pentagon 69">
              <a:extLst>
                <a:ext uri="{FF2B5EF4-FFF2-40B4-BE49-F238E27FC236}">
                  <a16:creationId xmlns:a16="http://schemas.microsoft.com/office/drawing/2014/main" id="{C2DC51DE-191D-124E-8381-C4E684576B29}"/>
                </a:ext>
              </a:extLst>
            </p:cNvPr>
            <p:cNvSpPr/>
            <p:nvPr/>
          </p:nvSpPr>
          <p:spPr>
            <a:xfrm>
              <a:off x="6280380" y="215394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1" name="Regular Pentagon 70">
              <a:extLst>
                <a:ext uri="{FF2B5EF4-FFF2-40B4-BE49-F238E27FC236}">
                  <a16:creationId xmlns:a16="http://schemas.microsoft.com/office/drawing/2014/main" id="{49E9B975-E112-B849-ADA5-5AA97C357C0A}"/>
                </a:ext>
              </a:extLst>
            </p:cNvPr>
            <p:cNvSpPr/>
            <p:nvPr/>
          </p:nvSpPr>
          <p:spPr>
            <a:xfrm>
              <a:off x="7145348" y="91536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2" name="Regular Pentagon 71">
              <a:extLst>
                <a:ext uri="{FF2B5EF4-FFF2-40B4-BE49-F238E27FC236}">
                  <a16:creationId xmlns:a16="http://schemas.microsoft.com/office/drawing/2014/main" id="{36F8451C-A454-0E4E-8C38-5B24DE0A5B95}"/>
                </a:ext>
              </a:extLst>
            </p:cNvPr>
            <p:cNvSpPr/>
            <p:nvPr/>
          </p:nvSpPr>
          <p:spPr>
            <a:xfrm>
              <a:off x="7010309" y="18308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3" name="Regular Pentagon 72">
              <a:extLst>
                <a:ext uri="{FF2B5EF4-FFF2-40B4-BE49-F238E27FC236}">
                  <a16:creationId xmlns:a16="http://schemas.microsoft.com/office/drawing/2014/main" id="{4661C6B6-1A2C-6B4B-A63F-16367B4FC320}"/>
                </a:ext>
              </a:extLst>
            </p:cNvPr>
            <p:cNvSpPr/>
            <p:nvPr/>
          </p:nvSpPr>
          <p:spPr>
            <a:xfrm>
              <a:off x="6714479" y="10070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C988B-6378-3149-B96C-5F47553368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09585"/>
            <a:fld id="{00000000-1234-1234-1234-123412341234}" type="slidenum">
              <a:rPr lang="en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pPr defTabSz="609585"/>
              <a:t>13</a:t>
            </a:fld>
            <a:endParaRPr lang="en">
              <a:solidFill>
                <a:srgbClr val="000000">
                  <a:tint val="75000"/>
                </a:srgbClr>
              </a:solidFill>
              <a:latin typeface="Arial" panose="020B0604020202020204"/>
            </a:endParaRPr>
          </a:p>
        </p:txBody>
      </p:sp>
      <p:sp>
        <p:nvSpPr>
          <p:cNvPr id="42" name="Regular Pentagon 41">
            <a:extLst>
              <a:ext uri="{FF2B5EF4-FFF2-40B4-BE49-F238E27FC236}">
                <a16:creationId xmlns:a16="http://schemas.microsoft.com/office/drawing/2014/main" id="{B0062BA0-E247-1A4B-B99A-D928481B9EDC}"/>
              </a:ext>
            </a:extLst>
          </p:cNvPr>
          <p:cNvSpPr/>
          <p:nvPr/>
        </p:nvSpPr>
        <p:spPr>
          <a:xfrm>
            <a:off x="9550279" y="2644293"/>
            <a:ext cx="89125" cy="84881"/>
          </a:xfrm>
          <a:prstGeom prst="pentag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23018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8251-3204-194C-8D7F-C10C4C7D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Long-range, low-data needs haven’t historically been met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05F1D-C58D-0C40-ADCC-1A274997A8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9428CE-CE1D-494E-92EA-6348BFD7A39C}"/>
              </a:ext>
            </a:extLst>
          </p:cNvPr>
          <p:cNvCxnSpPr>
            <a:cxnSpLocks/>
          </p:cNvCxnSpPr>
          <p:nvPr/>
        </p:nvCxnSpPr>
        <p:spPr>
          <a:xfrm flipV="1">
            <a:off x="2761233" y="1356967"/>
            <a:ext cx="0" cy="448307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22A6AB-AC09-3F4A-AC2E-0891799BDA54}"/>
              </a:ext>
            </a:extLst>
          </p:cNvPr>
          <p:cNvCxnSpPr>
            <a:cxnSpLocks/>
          </p:cNvCxnSpPr>
          <p:nvPr/>
        </p:nvCxnSpPr>
        <p:spPr>
          <a:xfrm>
            <a:off x="2761233" y="5840041"/>
            <a:ext cx="65948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AEB5C57-7B3B-CD4C-81A7-34FA409481F6}"/>
              </a:ext>
            </a:extLst>
          </p:cNvPr>
          <p:cNvSpPr txBox="1"/>
          <p:nvPr/>
        </p:nvSpPr>
        <p:spPr>
          <a:xfrm>
            <a:off x="415601" y="3126580"/>
            <a:ext cx="20540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50DDE4-942B-7948-B204-7EC255720D5E}"/>
              </a:ext>
            </a:extLst>
          </p:cNvPr>
          <p:cNvSpPr txBox="1"/>
          <p:nvPr/>
        </p:nvSpPr>
        <p:spPr>
          <a:xfrm>
            <a:off x="5102994" y="5987580"/>
            <a:ext cx="18369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15F00-1519-9B4D-A2F5-70FB7014D1DE}"/>
              </a:ext>
            </a:extLst>
          </p:cNvPr>
          <p:cNvSpPr/>
          <p:nvPr/>
        </p:nvSpPr>
        <p:spPr>
          <a:xfrm>
            <a:off x="3556000" y="1356968"/>
            <a:ext cx="2092960" cy="18106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WiFi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6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8251-3204-194C-8D7F-C10C4C7D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Long-range, low-data needs haven’t historically been met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05F1D-C58D-0C40-ADCC-1A274997A8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15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9428CE-CE1D-494E-92EA-6348BFD7A39C}"/>
              </a:ext>
            </a:extLst>
          </p:cNvPr>
          <p:cNvCxnSpPr>
            <a:cxnSpLocks/>
          </p:cNvCxnSpPr>
          <p:nvPr/>
        </p:nvCxnSpPr>
        <p:spPr>
          <a:xfrm flipV="1">
            <a:off x="2761233" y="1356967"/>
            <a:ext cx="0" cy="448307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22A6AB-AC09-3F4A-AC2E-0891799BDA54}"/>
              </a:ext>
            </a:extLst>
          </p:cNvPr>
          <p:cNvCxnSpPr>
            <a:cxnSpLocks/>
          </p:cNvCxnSpPr>
          <p:nvPr/>
        </p:nvCxnSpPr>
        <p:spPr>
          <a:xfrm>
            <a:off x="2761233" y="5840041"/>
            <a:ext cx="65948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B9F531-F750-4B40-A14C-AED85AB7880C}"/>
              </a:ext>
            </a:extLst>
          </p:cNvPr>
          <p:cNvSpPr/>
          <p:nvPr/>
        </p:nvSpPr>
        <p:spPr>
          <a:xfrm>
            <a:off x="3385229" y="3445154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Bluetooth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15F00-1519-9B4D-A2F5-70FB7014D1DE}"/>
              </a:ext>
            </a:extLst>
          </p:cNvPr>
          <p:cNvSpPr/>
          <p:nvPr/>
        </p:nvSpPr>
        <p:spPr>
          <a:xfrm>
            <a:off x="3556000" y="1356968"/>
            <a:ext cx="2092960" cy="18106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WiFi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F892D98-FFA9-5344-BF3C-F0A04F92F903}"/>
              </a:ext>
            </a:extLst>
          </p:cNvPr>
          <p:cNvSpPr/>
          <p:nvPr/>
        </p:nvSpPr>
        <p:spPr>
          <a:xfrm>
            <a:off x="2919193" y="4433432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D443C41-A23A-DE4A-ACA5-6913131A168D}"/>
              </a:ext>
            </a:extLst>
          </p:cNvPr>
          <p:cNvSpPr/>
          <p:nvPr/>
        </p:nvSpPr>
        <p:spPr>
          <a:xfrm>
            <a:off x="3556000" y="5014817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Zigbee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F45A95-4084-8948-9531-7E52394B6558}"/>
              </a:ext>
            </a:extLst>
          </p:cNvPr>
          <p:cNvSpPr txBox="1"/>
          <p:nvPr/>
        </p:nvSpPr>
        <p:spPr>
          <a:xfrm>
            <a:off x="415601" y="3126580"/>
            <a:ext cx="20540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C33AD0-1090-D443-B88B-54813FA1D56C}"/>
              </a:ext>
            </a:extLst>
          </p:cNvPr>
          <p:cNvSpPr txBox="1"/>
          <p:nvPr/>
        </p:nvSpPr>
        <p:spPr>
          <a:xfrm>
            <a:off x="5102994" y="5987580"/>
            <a:ext cx="18369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53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8251-3204-194C-8D7F-C10C4C7D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Long-range, low-data needs haven’t historically been met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05F1D-C58D-0C40-ADCC-1A274997A8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16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9428CE-CE1D-494E-92EA-6348BFD7A39C}"/>
              </a:ext>
            </a:extLst>
          </p:cNvPr>
          <p:cNvCxnSpPr>
            <a:cxnSpLocks/>
          </p:cNvCxnSpPr>
          <p:nvPr/>
        </p:nvCxnSpPr>
        <p:spPr>
          <a:xfrm flipV="1">
            <a:off x="2761233" y="1356967"/>
            <a:ext cx="0" cy="448307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22A6AB-AC09-3F4A-AC2E-0891799BDA54}"/>
              </a:ext>
            </a:extLst>
          </p:cNvPr>
          <p:cNvCxnSpPr>
            <a:cxnSpLocks/>
          </p:cNvCxnSpPr>
          <p:nvPr/>
        </p:nvCxnSpPr>
        <p:spPr>
          <a:xfrm>
            <a:off x="2761233" y="5840041"/>
            <a:ext cx="65948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B9F531-F750-4B40-A14C-AED85AB7880C}"/>
              </a:ext>
            </a:extLst>
          </p:cNvPr>
          <p:cNvSpPr/>
          <p:nvPr/>
        </p:nvSpPr>
        <p:spPr>
          <a:xfrm>
            <a:off x="3385229" y="3445154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Bluetooth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15F00-1519-9B4D-A2F5-70FB7014D1DE}"/>
              </a:ext>
            </a:extLst>
          </p:cNvPr>
          <p:cNvSpPr/>
          <p:nvPr/>
        </p:nvSpPr>
        <p:spPr>
          <a:xfrm>
            <a:off x="3556000" y="1356968"/>
            <a:ext cx="2092960" cy="18106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WiFi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F892D98-FFA9-5344-BF3C-F0A04F92F903}"/>
              </a:ext>
            </a:extLst>
          </p:cNvPr>
          <p:cNvSpPr/>
          <p:nvPr/>
        </p:nvSpPr>
        <p:spPr>
          <a:xfrm>
            <a:off x="2919193" y="4433432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D443C41-A23A-DE4A-ACA5-6913131A168D}"/>
              </a:ext>
            </a:extLst>
          </p:cNvPr>
          <p:cNvSpPr/>
          <p:nvPr/>
        </p:nvSpPr>
        <p:spPr>
          <a:xfrm>
            <a:off x="3556000" y="5014817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Zigbee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F45A95-4084-8948-9531-7E52394B6558}"/>
              </a:ext>
            </a:extLst>
          </p:cNvPr>
          <p:cNvSpPr txBox="1"/>
          <p:nvPr/>
        </p:nvSpPr>
        <p:spPr>
          <a:xfrm>
            <a:off x="415601" y="3126580"/>
            <a:ext cx="20540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C33AD0-1090-D443-B88B-54813FA1D56C}"/>
              </a:ext>
            </a:extLst>
          </p:cNvPr>
          <p:cNvSpPr txBox="1"/>
          <p:nvPr/>
        </p:nvSpPr>
        <p:spPr>
          <a:xfrm>
            <a:off x="5102994" y="5987580"/>
            <a:ext cx="18369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6B8AF2-2295-EC45-B02C-5190A5D5A93F}"/>
              </a:ext>
            </a:extLst>
          </p:cNvPr>
          <p:cNvSpPr txBox="1"/>
          <p:nvPr/>
        </p:nvSpPr>
        <p:spPr>
          <a:xfrm>
            <a:off x="980718" y="5387993"/>
            <a:ext cx="185524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Lower Cost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F9A607-8AF4-2247-A1BC-2071DABF2EF8}"/>
              </a:ext>
            </a:extLst>
          </p:cNvPr>
          <p:cNvSpPr txBox="1"/>
          <p:nvPr/>
        </p:nvSpPr>
        <p:spPr>
          <a:xfrm>
            <a:off x="9207500" y="1811006"/>
            <a:ext cx="1971265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Higher Cost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DBAD1EA-3002-094B-B26E-FDC31A18BC0C}"/>
              </a:ext>
            </a:extLst>
          </p:cNvPr>
          <p:cNvCxnSpPr/>
          <p:nvPr/>
        </p:nvCxnSpPr>
        <p:spPr>
          <a:xfrm flipH="1">
            <a:off x="1265383" y="6136788"/>
            <a:ext cx="655781" cy="48508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0D7993A-E19A-8641-808A-6C59652B44C0}"/>
              </a:ext>
            </a:extLst>
          </p:cNvPr>
          <p:cNvCxnSpPr>
            <a:cxnSpLocks/>
          </p:cNvCxnSpPr>
          <p:nvPr/>
        </p:nvCxnSpPr>
        <p:spPr>
          <a:xfrm flipV="1">
            <a:off x="9982391" y="1335669"/>
            <a:ext cx="631768" cy="47533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672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8251-3204-194C-8D7F-C10C4C7D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Long-range, low-data needs haven’t historically been met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05F1D-C58D-0C40-ADCC-1A274997A8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17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9428CE-CE1D-494E-92EA-6348BFD7A39C}"/>
              </a:ext>
            </a:extLst>
          </p:cNvPr>
          <p:cNvCxnSpPr>
            <a:cxnSpLocks/>
          </p:cNvCxnSpPr>
          <p:nvPr/>
        </p:nvCxnSpPr>
        <p:spPr>
          <a:xfrm flipV="1">
            <a:off x="2761233" y="1356967"/>
            <a:ext cx="0" cy="448307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22A6AB-AC09-3F4A-AC2E-0891799BDA54}"/>
              </a:ext>
            </a:extLst>
          </p:cNvPr>
          <p:cNvCxnSpPr>
            <a:cxnSpLocks/>
          </p:cNvCxnSpPr>
          <p:nvPr/>
        </p:nvCxnSpPr>
        <p:spPr>
          <a:xfrm>
            <a:off x="2761233" y="5840041"/>
            <a:ext cx="65948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B9F531-F750-4B40-A14C-AED85AB7880C}"/>
              </a:ext>
            </a:extLst>
          </p:cNvPr>
          <p:cNvSpPr/>
          <p:nvPr/>
        </p:nvSpPr>
        <p:spPr>
          <a:xfrm>
            <a:off x="3385229" y="3445154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Bluetooth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15F00-1519-9B4D-A2F5-70FB7014D1DE}"/>
              </a:ext>
            </a:extLst>
          </p:cNvPr>
          <p:cNvSpPr/>
          <p:nvPr/>
        </p:nvSpPr>
        <p:spPr>
          <a:xfrm>
            <a:off x="3556000" y="1356968"/>
            <a:ext cx="2092960" cy="18106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WiFi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FF70C35-BD35-5140-ACC8-5F628393FC4D}"/>
              </a:ext>
            </a:extLst>
          </p:cNvPr>
          <p:cNvSpPr/>
          <p:nvPr/>
        </p:nvSpPr>
        <p:spPr>
          <a:xfrm>
            <a:off x="6685280" y="3426181"/>
            <a:ext cx="2092960" cy="4876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2G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280CF75-F5AD-4A40-8131-FD19BE102040}"/>
              </a:ext>
            </a:extLst>
          </p:cNvPr>
          <p:cNvSpPr/>
          <p:nvPr/>
        </p:nvSpPr>
        <p:spPr>
          <a:xfrm>
            <a:off x="6685280" y="2617602"/>
            <a:ext cx="2092960" cy="4876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03D2AF6-AE5A-3F42-B3AA-989B58322BC7}"/>
              </a:ext>
            </a:extLst>
          </p:cNvPr>
          <p:cNvSpPr/>
          <p:nvPr/>
        </p:nvSpPr>
        <p:spPr>
          <a:xfrm>
            <a:off x="6685280" y="1809024"/>
            <a:ext cx="2092960" cy="4876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4G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F892D98-FFA9-5344-BF3C-F0A04F92F903}"/>
              </a:ext>
            </a:extLst>
          </p:cNvPr>
          <p:cNvSpPr/>
          <p:nvPr/>
        </p:nvSpPr>
        <p:spPr>
          <a:xfrm>
            <a:off x="2919193" y="4433432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D443C41-A23A-DE4A-ACA5-6913131A168D}"/>
              </a:ext>
            </a:extLst>
          </p:cNvPr>
          <p:cNvSpPr/>
          <p:nvPr/>
        </p:nvSpPr>
        <p:spPr>
          <a:xfrm>
            <a:off x="3556000" y="5014817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Zigbee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826F6E1-2B2A-B74D-9FDD-E7CE0BAEBF8D}"/>
              </a:ext>
            </a:extLst>
          </p:cNvPr>
          <p:cNvSpPr/>
          <p:nvPr/>
        </p:nvSpPr>
        <p:spPr>
          <a:xfrm>
            <a:off x="6685280" y="3426180"/>
            <a:ext cx="2092960" cy="4876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8119A4-013C-DD41-8E85-CDCC251B646E}"/>
              </a:ext>
            </a:extLst>
          </p:cNvPr>
          <p:cNvSpPr txBox="1"/>
          <p:nvPr/>
        </p:nvSpPr>
        <p:spPr>
          <a:xfrm>
            <a:off x="415601" y="3126580"/>
            <a:ext cx="20540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1ABA86-416E-3E43-A093-F07D95F48B9D}"/>
              </a:ext>
            </a:extLst>
          </p:cNvPr>
          <p:cNvSpPr txBox="1"/>
          <p:nvPr/>
        </p:nvSpPr>
        <p:spPr>
          <a:xfrm>
            <a:off x="5102994" y="5987580"/>
            <a:ext cx="18369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E3EFC90-A07B-FF40-99E7-6BE18A859F76}"/>
              </a:ext>
            </a:extLst>
          </p:cNvPr>
          <p:cNvCxnSpPr/>
          <p:nvPr/>
        </p:nvCxnSpPr>
        <p:spPr>
          <a:xfrm flipH="1">
            <a:off x="1265383" y="6136788"/>
            <a:ext cx="655781" cy="48508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DE26267-3780-4E4E-8DE8-62469D02D17A}"/>
              </a:ext>
            </a:extLst>
          </p:cNvPr>
          <p:cNvCxnSpPr>
            <a:cxnSpLocks/>
          </p:cNvCxnSpPr>
          <p:nvPr/>
        </p:nvCxnSpPr>
        <p:spPr>
          <a:xfrm flipV="1">
            <a:off x="9982391" y="1335669"/>
            <a:ext cx="631768" cy="47533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1C3237E-78A4-41AE-9F0E-8B8ACBC3DA23}"/>
              </a:ext>
            </a:extLst>
          </p:cNvPr>
          <p:cNvSpPr txBox="1"/>
          <p:nvPr/>
        </p:nvSpPr>
        <p:spPr>
          <a:xfrm>
            <a:off x="980718" y="5387993"/>
            <a:ext cx="185524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Lower Cost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4B191F-D416-494B-9CA4-7B3EC9CDA21C}"/>
              </a:ext>
            </a:extLst>
          </p:cNvPr>
          <p:cNvSpPr txBox="1"/>
          <p:nvPr/>
        </p:nvSpPr>
        <p:spPr>
          <a:xfrm>
            <a:off x="9207500" y="1811006"/>
            <a:ext cx="1971265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Higher Cost</a:t>
            </a:r>
          </a:p>
        </p:txBody>
      </p:sp>
    </p:spTree>
    <p:extLst>
      <p:ext uri="{BB962C8B-B14F-4D97-AF65-F5344CB8AC3E}">
        <p14:creationId xmlns:p14="http://schemas.microsoft.com/office/powerpoint/2010/main" val="179819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8251-3204-194C-8D7F-C10C4C7D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Long-range, low-data needs haven’t historically been met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05F1D-C58D-0C40-ADCC-1A274997A8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18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9428CE-CE1D-494E-92EA-6348BFD7A39C}"/>
              </a:ext>
            </a:extLst>
          </p:cNvPr>
          <p:cNvCxnSpPr>
            <a:cxnSpLocks/>
          </p:cNvCxnSpPr>
          <p:nvPr/>
        </p:nvCxnSpPr>
        <p:spPr>
          <a:xfrm flipV="1">
            <a:off x="2761233" y="1356967"/>
            <a:ext cx="0" cy="448307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22A6AB-AC09-3F4A-AC2E-0891799BDA54}"/>
              </a:ext>
            </a:extLst>
          </p:cNvPr>
          <p:cNvCxnSpPr>
            <a:cxnSpLocks/>
          </p:cNvCxnSpPr>
          <p:nvPr/>
        </p:nvCxnSpPr>
        <p:spPr>
          <a:xfrm>
            <a:off x="2761233" y="5840041"/>
            <a:ext cx="65948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B9F531-F750-4B40-A14C-AED85AB7880C}"/>
              </a:ext>
            </a:extLst>
          </p:cNvPr>
          <p:cNvSpPr/>
          <p:nvPr/>
        </p:nvSpPr>
        <p:spPr>
          <a:xfrm>
            <a:off x="3385229" y="3445154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Bluetooth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15F00-1519-9B4D-A2F5-70FB7014D1DE}"/>
              </a:ext>
            </a:extLst>
          </p:cNvPr>
          <p:cNvSpPr/>
          <p:nvPr/>
        </p:nvSpPr>
        <p:spPr>
          <a:xfrm>
            <a:off x="3556000" y="1356968"/>
            <a:ext cx="2092960" cy="18106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WiFi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280CF75-F5AD-4A40-8131-FD19BE102040}"/>
              </a:ext>
            </a:extLst>
          </p:cNvPr>
          <p:cNvSpPr/>
          <p:nvPr/>
        </p:nvSpPr>
        <p:spPr>
          <a:xfrm>
            <a:off x="6685280" y="2617602"/>
            <a:ext cx="2092960" cy="4876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03D2AF6-AE5A-3F42-B3AA-989B58322BC7}"/>
              </a:ext>
            </a:extLst>
          </p:cNvPr>
          <p:cNvSpPr/>
          <p:nvPr/>
        </p:nvSpPr>
        <p:spPr>
          <a:xfrm>
            <a:off x="6685280" y="1809024"/>
            <a:ext cx="2092960" cy="4876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4G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F892D98-FFA9-5344-BF3C-F0A04F92F903}"/>
              </a:ext>
            </a:extLst>
          </p:cNvPr>
          <p:cNvSpPr/>
          <p:nvPr/>
        </p:nvSpPr>
        <p:spPr>
          <a:xfrm>
            <a:off x="2919193" y="4433432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D443C41-A23A-DE4A-ACA5-6913131A168D}"/>
              </a:ext>
            </a:extLst>
          </p:cNvPr>
          <p:cNvSpPr/>
          <p:nvPr/>
        </p:nvSpPr>
        <p:spPr>
          <a:xfrm>
            <a:off x="3556000" y="5014817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Zigbee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703F48A-78DC-E547-A366-BE7FF8035114}"/>
              </a:ext>
            </a:extLst>
          </p:cNvPr>
          <p:cNvSpPr/>
          <p:nvPr/>
        </p:nvSpPr>
        <p:spPr>
          <a:xfrm>
            <a:off x="6280727" y="4051938"/>
            <a:ext cx="2857732" cy="16191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Low-Power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Wide-Area Networks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B35DE36-0BB3-7045-A9EA-380C2F0BFD37}"/>
              </a:ext>
            </a:extLst>
          </p:cNvPr>
          <p:cNvSpPr/>
          <p:nvPr/>
        </p:nvSpPr>
        <p:spPr>
          <a:xfrm>
            <a:off x="6685280" y="3426180"/>
            <a:ext cx="2092960" cy="4876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ADA336-E534-A04B-A83C-BB6AD0D29A03}"/>
              </a:ext>
            </a:extLst>
          </p:cNvPr>
          <p:cNvSpPr txBox="1"/>
          <p:nvPr/>
        </p:nvSpPr>
        <p:spPr>
          <a:xfrm>
            <a:off x="415601" y="3126580"/>
            <a:ext cx="20540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F171E-5A25-0346-A752-11DC2100BCDC}"/>
              </a:ext>
            </a:extLst>
          </p:cNvPr>
          <p:cNvSpPr txBox="1"/>
          <p:nvPr/>
        </p:nvSpPr>
        <p:spPr>
          <a:xfrm>
            <a:off x="5102994" y="5987580"/>
            <a:ext cx="18369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0275902-F8E5-5D45-B09E-D86028001890}"/>
              </a:ext>
            </a:extLst>
          </p:cNvPr>
          <p:cNvCxnSpPr/>
          <p:nvPr/>
        </p:nvCxnSpPr>
        <p:spPr>
          <a:xfrm flipH="1">
            <a:off x="1265383" y="6136788"/>
            <a:ext cx="655781" cy="48508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1C55C0A-6000-AC43-AE92-FC8749D2D3E8}"/>
              </a:ext>
            </a:extLst>
          </p:cNvPr>
          <p:cNvCxnSpPr>
            <a:cxnSpLocks/>
          </p:cNvCxnSpPr>
          <p:nvPr/>
        </p:nvCxnSpPr>
        <p:spPr>
          <a:xfrm flipV="1">
            <a:off x="9982391" y="1335669"/>
            <a:ext cx="631768" cy="47533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A85BDFF-5063-4CD7-B9F3-B7926350EAE8}"/>
              </a:ext>
            </a:extLst>
          </p:cNvPr>
          <p:cNvSpPr txBox="1"/>
          <p:nvPr/>
        </p:nvSpPr>
        <p:spPr>
          <a:xfrm>
            <a:off x="980718" y="5387993"/>
            <a:ext cx="185524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Lower Cost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191E50-B50E-4084-A306-85E677FF84D4}"/>
              </a:ext>
            </a:extLst>
          </p:cNvPr>
          <p:cNvSpPr txBox="1"/>
          <p:nvPr/>
        </p:nvSpPr>
        <p:spPr>
          <a:xfrm>
            <a:off x="9207500" y="1811006"/>
            <a:ext cx="1971265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Higher Cost</a:t>
            </a:r>
          </a:p>
        </p:txBody>
      </p:sp>
    </p:spTree>
    <p:extLst>
      <p:ext uri="{BB962C8B-B14F-4D97-AF65-F5344CB8AC3E}">
        <p14:creationId xmlns:p14="http://schemas.microsoft.com/office/powerpoint/2010/main" val="131223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Design an LPWAN</a:t>
            </a:r>
            <a:br>
              <a:rPr lang="en-US" dirty="0"/>
            </a:br>
            <a:endParaRPr lang="en-US" dirty="0"/>
          </a:p>
          <a:p>
            <a:r>
              <a:rPr lang="en-US" dirty="0"/>
              <a:t>Unlicensed LPWANs</a:t>
            </a:r>
          </a:p>
          <a:p>
            <a:pPr lvl="1"/>
            <a:r>
              <a:rPr lang="en-US" dirty="0"/>
              <a:t>LoRaWAN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250149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to the Wide-area communication space</a:t>
            </a:r>
          </a:p>
          <a:p>
            <a:endParaRPr lang="en-US" dirty="0"/>
          </a:p>
          <a:p>
            <a:r>
              <a:rPr lang="en-US" dirty="0"/>
              <a:t>Apply knowledge from the course to understand LPWAN design</a:t>
            </a:r>
          </a:p>
          <a:p>
            <a:endParaRPr lang="en-US" dirty="0"/>
          </a:p>
          <a:p>
            <a:r>
              <a:rPr lang="en-US" dirty="0"/>
              <a:t>Overview of unlicensed-band LPWANs</a:t>
            </a:r>
          </a:p>
          <a:p>
            <a:pPr lvl="1"/>
            <a:r>
              <a:rPr lang="en-US" dirty="0"/>
              <a:t>LoRaWAN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 wide-area network (ignore low-power for now)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What PHY choices would you make?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52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 wide-area network (ignore low-power for now)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What PHY choices would you make?</a:t>
            </a:r>
          </a:p>
          <a:p>
            <a:pPr lvl="1"/>
            <a:r>
              <a:rPr lang="en-US" sz="2000" dirty="0"/>
              <a:t>Modulation</a:t>
            </a:r>
          </a:p>
          <a:p>
            <a:pPr marL="914400" lvl="2" indent="0">
              <a:buNone/>
            </a:pP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Tx Power</a:t>
            </a:r>
          </a:p>
          <a:p>
            <a:pPr marL="914400" lvl="2" indent="0">
              <a:buNone/>
            </a:pP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Carrier Frequency Band</a:t>
            </a:r>
          </a:p>
          <a:p>
            <a:pPr marL="914400" lvl="2" indent="0">
              <a:buNone/>
            </a:pP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Data Throughput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Channel Bandwidth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31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 wide-area network (ignore low-power for now)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What PHY choices would you make?</a:t>
            </a:r>
          </a:p>
          <a:p>
            <a:pPr lvl="1"/>
            <a:r>
              <a:rPr lang="en-US" sz="2000" dirty="0"/>
              <a:t>Modulation</a:t>
            </a:r>
          </a:p>
          <a:p>
            <a:pPr lvl="2"/>
            <a:r>
              <a:rPr lang="en-US" sz="2000" dirty="0"/>
              <a:t>Unclear. Can’t be too crazy for cheap devices.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Tx Power</a:t>
            </a:r>
          </a:p>
          <a:p>
            <a:pPr lvl="2"/>
            <a:r>
              <a:rPr lang="en-US" sz="2000" dirty="0"/>
              <a:t>High (much higher than 0 dBm)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Carrier Frequency Band</a:t>
            </a:r>
          </a:p>
          <a:p>
            <a:pPr lvl="2"/>
            <a:r>
              <a:rPr lang="en-US" sz="2000" dirty="0"/>
              <a:t>Low (something lower than 2.4 GHz, 915 MHz or lower?)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Data Throughput</a:t>
            </a:r>
          </a:p>
          <a:p>
            <a:pPr lvl="2"/>
            <a:r>
              <a:rPr lang="en-US" sz="2000" dirty="0"/>
              <a:t>Low (much lower than 1 Mbps)</a:t>
            </a:r>
          </a:p>
          <a:p>
            <a:pPr lvl="2"/>
            <a:endParaRPr lang="en-US" sz="2000" dirty="0"/>
          </a:p>
          <a:p>
            <a:pPr lvl="1"/>
            <a:r>
              <a:rPr lang="en-US" sz="2000" dirty="0"/>
              <a:t>Channel Bandwidth</a:t>
            </a:r>
          </a:p>
          <a:p>
            <a:pPr lvl="2"/>
            <a:r>
              <a:rPr lang="en-US" sz="2000" dirty="0"/>
              <a:t>Unclear. Likely smaller for lower frequency carrier.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45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A5852-0D9E-4783-8557-52579901C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 low-power wide-area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B475A-4345-4C43-BBBA-B8B242B28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Any particular MAC choices for lower power?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1215B-FD90-42DB-8909-50F5A2C85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11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A5852-0D9E-4783-8557-52579901C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 low-power wide-area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B475A-4345-4C43-BBBA-B8B242B28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Any particular MAC choices for lower power?</a:t>
            </a:r>
          </a:p>
          <a:p>
            <a:pPr lvl="1"/>
            <a:r>
              <a:rPr lang="en-US" dirty="0"/>
              <a:t>Diversity of devices in network</a:t>
            </a:r>
          </a:p>
          <a:p>
            <a:pPr lvl="2"/>
            <a:r>
              <a:rPr lang="en-US" dirty="0"/>
              <a:t>High power gateway, low power devices in star topology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Devices should be off whenever possible</a:t>
            </a:r>
          </a:p>
          <a:p>
            <a:pPr lvl="2"/>
            <a:r>
              <a:rPr lang="en-US" dirty="0"/>
              <a:t>Listen-after send for downlink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Remove requirements for synchronization</a:t>
            </a:r>
          </a:p>
          <a:p>
            <a:pPr lvl="2"/>
            <a:r>
              <a:rPr lang="en-US" dirty="0"/>
              <a:t>No TDMA access control if it can be avoided</a:t>
            </a:r>
          </a:p>
          <a:p>
            <a:pPr lvl="2"/>
            <a:r>
              <a:rPr lang="en-US" dirty="0"/>
              <a:t>Aloha, </a:t>
            </a:r>
            <a:r>
              <a:rPr lang="en-US" strike="sngStrike" dirty="0"/>
              <a:t>CSMA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1215B-FD90-42DB-8909-50F5A2C85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88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4B7CF-966F-4860-8FBD-9DFA96401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Long-range CSMA is problematic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36E6B-26EC-4D91-ABA9-29AD9086E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Long-range makes everything more challenging</a:t>
            </a:r>
          </a:p>
          <a:p>
            <a:pPr lvl="1"/>
            <a:r>
              <a:rPr lang="en-US" dirty="0"/>
              <a:t>Kilometers of range mean kilometers between devices</a:t>
            </a:r>
          </a:p>
          <a:p>
            <a:endParaRPr lang="en-US" dirty="0"/>
          </a:p>
          <a:p>
            <a:r>
              <a:rPr lang="en-US" dirty="0"/>
              <a:t>Detection of channel use is less reliable</a:t>
            </a:r>
          </a:p>
          <a:p>
            <a:pPr lvl="1"/>
            <a:r>
              <a:rPr lang="en-US" dirty="0"/>
              <a:t>Active research in clear channel assessment for LPWANs</a:t>
            </a:r>
          </a:p>
          <a:p>
            <a:endParaRPr lang="en-US" dirty="0"/>
          </a:p>
          <a:p>
            <a:r>
              <a:rPr lang="en-US" dirty="0"/>
              <a:t>Hidden terminal problem has a wider range</a:t>
            </a:r>
          </a:p>
          <a:p>
            <a:pPr lvl="1"/>
            <a:r>
              <a:rPr lang="en-US" dirty="0"/>
              <a:t>Might make RTS/CTS more important</a:t>
            </a:r>
          </a:p>
          <a:p>
            <a:pPr lvl="1"/>
            <a:endParaRPr lang="en-US" dirty="0"/>
          </a:p>
          <a:p>
            <a:r>
              <a:rPr lang="en-US" dirty="0"/>
              <a:t>Result: CSMA doesn’t dominate LPWANs like it does WLANs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B2F0B-7588-4AE4-93EB-C74ACE134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542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6A2E6-F229-49E6-8CA3-053BF1A40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LPWANs overview (common qualities)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C2234-E7BD-4C5B-BC6E-4224B0910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Unlicensed 915 MHz band (902-928 MHz)</a:t>
            </a:r>
          </a:p>
          <a:p>
            <a:endParaRPr lang="en-US" dirty="0"/>
          </a:p>
          <a:p>
            <a:r>
              <a:rPr lang="en-US" dirty="0"/>
              <a:t>Higher power transmissions: ~20 dBm (100 </a:t>
            </a:r>
            <a:r>
              <a:rPr lang="en-US" dirty="0" err="1"/>
              <a:t>mW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Low data rate 100 kbps or less</a:t>
            </a:r>
          </a:p>
          <a:p>
            <a:endParaRPr lang="en-US" dirty="0"/>
          </a:p>
          <a:p>
            <a:r>
              <a:rPr lang="en-US" dirty="0"/>
              <a:t>Range on the order of multiple kilometers</a:t>
            </a:r>
          </a:p>
          <a:p>
            <a:endParaRPr lang="en-US" dirty="0"/>
          </a:p>
          <a:p>
            <a:r>
              <a:rPr lang="en-US" dirty="0"/>
              <a:t>Simple Aloha access control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28694-055C-4CCA-A335-B7F97CE5D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65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dirty="0"/>
              <a:t>Design an LPWAN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Unlicensed LPWANs</a:t>
            </a:r>
          </a:p>
          <a:p>
            <a:pPr lvl="1"/>
            <a:r>
              <a:rPr lang="en-US" b="1" dirty="0"/>
              <a:t>LoRaWAN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6853462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communication standard built with proprietary </a:t>
            </a:r>
            <a:r>
              <a:rPr lang="en-US" dirty="0" err="1"/>
              <a:t>LoRa</a:t>
            </a:r>
            <a:r>
              <a:rPr lang="en-US" dirty="0"/>
              <a:t> PHY</a:t>
            </a:r>
          </a:p>
          <a:p>
            <a:endParaRPr lang="en-US" dirty="0"/>
          </a:p>
          <a:p>
            <a:r>
              <a:rPr lang="en-US" dirty="0"/>
              <a:t>Low rate (1-20 kbps) and long range (~5 km)</a:t>
            </a:r>
          </a:p>
          <a:p>
            <a:pPr lvl="1"/>
            <a:r>
              <a:rPr lang="en-US" dirty="0"/>
              <a:t>Shorter range than Sigfox but much higher bit rate</a:t>
            </a:r>
          </a:p>
          <a:p>
            <a:pPr lvl="1"/>
            <a:endParaRPr lang="en-US" dirty="0"/>
          </a:p>
          <a:p>
            <a:r>
              <a:rPr lang="en-US" dirty="0"/>
              <a:t>Most popular LPWAN protocol</a:t>
            </a:r>
          </a:p>
          <a:p>
            <a:pPr lvl="1"/>
            <a:r>
              <a:rPr lang="en-US" dirty="0"/>
              <a:t>Target of academic research</a:t>
            </a:r>
          </a:p>
          <a:p>
            <a:pPr lvl="1"/>
            <a:r>
              <a:rPr lang="en-US" dirty="0"/>
              <a:t>Industry involvement in hardware and deployments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72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453E6-2ACA-491F-B936-AA73760FB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LoRa</a:t>
            </a:r>
            <a:r>
              <a:rPr lang="en-US" dirty="0"/>
              <a:t> PHY uses a different modulation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2BEA4-3E6C-47F6-A244-B5CF9F1FF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Chirp Spread Spectrum (CSS)</a:t>
            </a:r>
          </a:p>
          <a:p>
            <a:pPr lvl="1"/>
            <a:r>
              <a:rPr lang="en-US" dirty="0"/>
              <a:t>Modulation technique where frequency is varied linearly from lowest to highest within a channel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40D1F-38B0-4048-B0F2-E2F8ED51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F35C156-0D3F-4691-9C16-3364642ED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18" y="3009900"/>
            <a:ext cx="8060351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838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6BF5B-193D-4F1B-8986-016E04703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4EE80-C9F5-4FD6-B6D2-E93CBA69B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Sigfox</a:t>
            </a:r>
            <a:endParaRPr lang="en-US" dirty="0">
              <a:hlinkClick r:id="rId2"/>
            </a:endParaRPr>
          </a:p>
          <a:p>
            <a:pPr lvl="1"/>
            <a:r>
              <a:rPr lang="en-US" dirty="0">
                <a:hlinkClick r:id="rId2"/>
              </a:rPr>
              <a:t>Sigfox Technical Overview</a:t>
            </a:r>
            <a:endParaRPr lang="en-US" dirty="0"/>
          </a:p>
          <a:p>
            <a:pPr lvl="1"/>
            <a:r>
              <a:rPr lang="en-US" dirty="0"/>
              <a:t>IETF Descriptions</a:t>
            </a:r>
            <a:endParaRPr lang="en-US" dirty="0">
              <a:hlinkClick r:id="rId3"/>
            </a:endParaRPr>
          </a:p>
          <a:p>
            <a:pPr lvl="2"/>
            <a:r>
              <a:rPr lang="en-US" sz="1600" dirty="0">
                <a:hlinkClick r:id="rId3"/>
              </a:rPr>
              <a:t>https://www.ietf.org/proceedings/97/slides/slides-97-lpwan-25-sigfox-system-description-00.pdf</a:t>
            </a:r>
            <a:endParaRPr lang="en-US" sz="1600" dirty="0"/>
          </a:p>
          <a:p>
            <a:pPr lvl="2"/>
            <a:r>
              <a:rPr lang="en-US" sz="1600" dirty="0">
                <a:hlinkClick r:id="rId4"/>
              </a:rPr>
              <a:t>https://tools.ietf.org/html/draft-zuniga-lpwan-sigfox-system-description-04</a:t>
            </a:r>
            <a:endParaRPr lang="en-US" sz="1600" dirty="0"/>
          </a:p>
          <a:p>
            <a:pPr lvl="1"/>
            <a:endParaRPr lang="en-US" dirty="0"/>
          </a:p>
          <a:p>
            <a:r>
              <a:rPr lang="en-US" dirty="0"/>
              <a:t>LoRaWAN</a:t>
            </a:r>
          </a:p>
          <a:p>
            <a:pPr lvl="1"/>
            <a:r>
              <a:rPr lang="en-US" dirty="0">
                <a:hlinkClick r:id="rId5"/>
              </a:rPr>
              <a:t>LoRaWAN Specification version 1.1</a:t>
            </a:r>
            <a:endParaRPr lang="en-US" dirty="0"/>
          </a:p>
          <a:p>
            <a:pPr lvl="1"/>
            <a:r>
              <a:rPr lang="en-US" dirty="0">
                <a:hlinkClick r:id="rId6"/>
              </a:rPr>
              <a:t>LoRaWAN Regional Parameters version 1.0.2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6B1FE-0600-4AEE-9870-90403D7C3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890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E866C-FB3D-4B24-B0A4-216390F7B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Chirp Spread Spectrum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13252-38BE-4EAD-AC40-718D08DC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is modulated in the starting and ending points of chirp</a:t>
            </a:r>
          </a:p>
          <a:p>
            <a:pPr lvl="1"/>
            <a:r>
              <a:rPr lang="en-US" dirty="0"/>
              <a:t>Frequency increases linearly, modulo bounds of the channel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439E0-E321-4CB9-B16F-AA7FCC2C1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2C2BE38-7D43-4E36-951A-27413F016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31" y="2462212"/>
            <a:ext cx="106013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800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8144B-88E8-46F1-B15D-457A2CEDE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CSS has a Spreading Factor which determines bit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27F54-6362-46D1-8DC5-C0FA91A2A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19796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Spreading Factor is essentially the rate-of-change of frequency</a:t>
            </a:r>
          </a:p>
          <a:p>
            <a:pPr lvl="1"/>
            <a:r>
              <a:rPr lang="en-US" dirty="0"/>
              <a:t>Slope of the line</a:t>
            </a:r>
          </a:p>
          <a:p>
            <a:pPr lvl="1"/>
            <a:r>
              <a:rPr lang="en-US" dirty="0"/>
              <a:t>Lower values of spreading factor (steeper slope) are faster data rate</a:t>
            </a:r>
          </a:p>
          <a:p>
            <a:r>
              <a:rPr lang="en-US" dirty="0"/>
              <a:t>Important: different spreading factors are (mostly) orthogonal!</a:t>
            </a:r>
          </a:p>
          <a:p>
            <a:pPr lvl="1"/>
            <a:r>
              <a:rPr lang="en-US" dirty="0"/>
              <a:t>Two can overlap in time, space, and channel without a collision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5C317B-BB75-4410-A1B5-1DCDAA684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68AEC84-80ED-4342-B93A-8E991B6EC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t="3898" r="6452" b="4915"/>
          <a:stretch/>
        </p:blipFill>
        <p:spPr bwMode="auto">
          <a:xfrm>
            <a:off x="2870200" y="3122612"/>
            <a:ext cx="608330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725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24E37-F4D1-488E-BE93-29C08CE3D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78D8A-523C-432C-85F5-9B2DE681C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689350"/>
            <a:ext cx="10972800" cy="2482850"/>
          </a:xfrm>
        </p:spPr>
        <p:txBody>
          <a:bodyPr>
            <a:normAutofit/>
          </a:bodyPr>
          <a:lstStyle/>
          <a:p>
            <a:r>
              <a:rPr lang="en-US" dirty="0"/>
              <a:t>Sixty-four, 125 kHz uplink channels</a:t>
            </a:r>
          </a:p>
          <a:p>
            <a:pPr lvl="1"/>
            <a:r>
              <a:rPr lang="en-US" dirty="0"/>
              <a:t>Frequency Hopping over the 64 uplink channels</a:t>
            </a:r>
          </a:p>
          <a:p>
            <a:pPr lvl="1"/>
            <a:r>
              <a:rPr lang="en-US" dirty="0"/>
              <a:t>Plus eight, 500 kHz overlapping uplink channels (not well used in practice)</a:t>
            </a:r>
          </a:p>
          <a:p>
            <a:pPr lvl="1"/>
            <a:endParaRPr lang="en-US" dirty="0"/>
          </a:p>
          <a:p>
            <a:r>
              <a:rPr lang="en-US" dirty="0"/>
              <a:t>Eight, 500 kHz downlink channels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3FD3B-144B-46D6-A962-180B6C53D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85164B-BAF1-4CC9-8D9A-D3004A921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4" y="1143000"/>
            <a:ext cx="10970011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935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14B05-2C1A-4DE3-9218-A31B40323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gateways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0A489-94A6-42AE-82A0-D76B40342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synchronization with end devices</a:t>
            </a:r>
          </a:p>
          <a:p>
            <a:endParaRPr lang="en-US" dirty="0"/>
          </a:p>
          <a:p>
            <a:r>
              <a:rPr lang="en-US" dirty="0"/>
              <a:t>Instead listen to entire bandwidth simultaneously</a:t>
            </a:r>
          </a:p>
          <a:p>
            <a:pPr lvl="1"/>
            <a:r>
              <a:rPr lang="en-US" dirty="0"/>
              <a:t>Only 12 MHz total</a:t>
            </a:r>
          </a:p>
          <a:p>
            <a:pPr lvl="1"/>
            <a:r>
              <a:rPr lang="en-US" dirty="0"/>
              <a:t>Recognize preambles and allocate a hardware to decode packet</a:t>
            </a:r>
          </a:p>
          <a:p>
            <a:pPr lvl="2"/>
            <a:r>
              <a:rPr lang="en-US" dirty="0"/>
              <a:t>Normal gateways: 8 decoders</a:t>
            </a:r>
          </a:p>
          <a:p>
            <a:pPr lvl="2"/>
            <a:r>
              <a:rPr lang="en-US" dirty="0"/>
              <a:t>Good gateways: 64 decoders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803A8-A7FA-4EDE-9D4E-F55C2DE1A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789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4D567-2710-4905-8B85-C712A93E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data rates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4068207-08DB-4D93-8CFF-DD8273B578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7400015"/>
              </p:ext>
            </p:extLst>
          </p:nvPr>
        </p:nvGraphicFramePr>
        <p:xfrm>
          <a:off x="5931116" y="793750"/>
          <a:ext cx="5649278" cy="556260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2135505">
                  <a:extLst>
                    <a:ext uri="{9D8B030D-6E8A-4147-A177-3AD203B41FA5}">
                      <a16:colId xmlns:a16="http://schemas.microsoft.com/office/drawing/2014/main" val="1037620294"/>
                    </a:ext>
                  </a:extLst>
                </a:gridCol>
                <a:gridCol w="2205355">
                  <a:extLst>
                    <a:ext uri="{9D8B030D-6E8A-4147-A177-3AD203B41FA5}">
                      <a16:colId xmlns:a16="http://schemas.microsoft.com/office/drawing/2014/main" val="2867178045"/>
                    </a:ext>
                  </a:extLst>
                </a:gridCol>
                <a:gridCol w="1308418">
                  <a:extLst>
                    <a:ext uri="{9D8B030D-6E8A-4147-A177-3AD203B41FA5}">
                      <a16:colId xmlns:a16="http://schemas.microsoft.com/office/drawing/2014/main" val="26510605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Data Rate Index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Spreading Factor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Bit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4696900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i="1" dirty="0">
                          <a:solidFill>
                            <a:schemeClr val="tx1"/>
                          </a:solidFill>
                        </a:rPr>
                        <a:t>125 kHz Uplink Rates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7042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SF10,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980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639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SF9,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1760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5064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SF8,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3125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0140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SF7,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5470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3883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i="1" dirty="0">
                          <a:solidFill>
                            <a:schemeClr val="tx1"/>
                          </a:solidFill>
                        </a:rPr>
                        <a:t>500 kHz Uplink Rates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340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SF8,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12500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5111736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i="1" dirty="0">
                          <a:solidFill>
                            <a:schemeClr val="tx1"/>
                          </a:solidFill>
                        </a:rPr>
                        <a:t>500 kHz Downlink Rates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8279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SF12,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980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618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SF11,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1760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1777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SF10,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3900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37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SF9,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7000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9529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SF8,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12500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6425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SF7,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21900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786898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50E71-27C0-4B67-80DA-DACF38A18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4E75AAA-0C10-451B-A9A3-1E48774F3C25}"/>
              </a:ext>
            </a:extLst>
          </p:cNvPr>
          <p:cNvSpPr txBox="1">
            <a:spLocks/>
          </p:cNvSpPr>
          <p:nvPr/>
        </p:nvSpPr>
        <p:spPr>
          <a:xfrm>
            <a:off x="607595" y="1143000"/>
            <a:ext cx="4789905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rate options depend on channel in use</a:t>
            </a:r>
          </a:p>
          <a:p>
            <a:pPr lvl="1"/>
            <a:r>
              <a:rPr lang="en-US" dirty="0"/>
              <a:t>Unbalanced uplink and downlink</a:t>
            </a:r>
          </a:p>
          <a:p>
            <a:endParaRPr lang="en-US" dirty="0"/>
          </a:p>
          <a:p>
            <a:r>
              <a:rPr lang="en-US" dirty="0"/>
              <a:t>64-channel uplink</a:t>
            </a:r>
          </a:p>
          <a:p>
            <a:pPr lvl="1"/>
            <a:r>
              <a:rPr lang="en-US" dirty="0"/>
              <a:t>1-5 kbps data rate</a:t>
            </a:r>
          </a:p>
          <a:p>
            <a:pPr lvl="1"/>
            <a:endParaRPr lang="en-US" dirty="0"/>
          </a:p>
          <a:p>
            <a:r>
              <a:rPr lang="en-US" dirty="0"/>
              <a:t>Allowable rates based on dwell time restriction</a:t>
            </a:r>
            <a:br>
              <a:rPr lang="en-US" dirty="0"/>
            </a:br>
            <a:r>
              <a:rPr lang="en-US" dirty="0"/>
              <a:t>(400 </a:t>
            </a:r>
            <a:r>
              <a:rPr lang="en-US" dirty="0" err="1"/>
              <a:t>ms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752368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1DAAC-0198-4EA2-83FF-4162D69B1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link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F7CFD-F678-44D2-A61C-2D1132E35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 TX power 20 dBm</a:t>
            </a:r>
          </a:p>
          <a:p>
            <a:pPr lvl="1"/>
            <a:r>
              <a:rPr lang="en-US" dirty="0"/>
              <a:t>Up to 30 dBm for 64-channel hopping</a:t>
            </a:r>
          </a:p>
          <a:p>
            <a:pPr lvl="1"/>
            <a:r>
              <a:rPr lang="en-US" dirty="0"/>
              <a:t>Up to 26 dBm for 8-channel hopping</a:t>
            </a:r>
          </a:p>
          <a:p>
            <a:pPr lvl="1"/>
            <a:endParaRPr lang="en-US" dirty="0"/>
          </a:p>
          <a:p>
            <a:r>
              <a:rPr lang="en-US" dirty="0"/>
              <a:t>Receive sensitivity -119 dBm</a:t>
            </a:r>
          </a:p>
          <a:p>
            <a:pPr lvl="1"/>
            <a:r>
              <a:rPr lang="en-US" dirty="0"/>
              <a:t>Compare to -100 dBm for 802.15.4 and -95 dBm for BLE</a:t>
            </a:r>
          </a:p>
          <a:p>
            <a:pPr lvl="1"/>
            <a:endParaRPr lang="en-US" dirty="0"/>
          </a:p>
          <a:p>
            <a:r>
              <a:rPr lang="en-US" dirty="0"/>
              <a:t>Resulting range is about a kilometer in urban environments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4EB22-8DD5-4EAE-B581-842B3FF5A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416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49445-6820-4349-A947-CF26D1BDD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MAC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E845E-6879-46F5-B84C-8AB892D00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Uplink: Aloha - transmit whenever</a:t>
            </a:r>
          </a:p>
          <a:p>
            <a:pPr lvl="1"/>
            <a:r>
              <a:rPr lang="en-US" dirty="0"/>
              <a:t>Randomly split across 64 uplink channels (reduced odds of collision)</a:t>
            </a:r>
          </a:p>
          <a:p>
            <a:pPr lvl="1"/>
            <a:r>
              <a:rPr lang="en-US" dirty="0"/>
              <a:t>Devices a different spreading factors also do not collide</a:t>
            </a:r>
          </a:p>
          <a:p>
            <a:pPr lvl="1"/>
            <a:r>
              <a:rPr lang="en-US" dirty="0"/>
              <a:t>Packets are very long though: up to 400 </a:t>
            </a:r>
            <a:r>
              <a:rPr lang="en-US" dirty="0" err="1"/>
              <a:t>ms</a:t>
            </a:r>
            <a:r>
              <a:rPr lang="en-US" dirty="0"/>
              <a:t> in duration</a:t>
            </a:r>
          </a:p>
          <a:p>
            <a:pPr lvl="1"/>
            <a:endParaRPr lang="en-US" dirty="0"/>
          </a:p>
          <a:p>
            <a:r>
              <a:rPr lang="en-US" dirty="0"/>
              <a:t>Downlink: listen-after-send (class A device)</a:t>
            </a:r>
          </a:p>
          <a:p>
            <a:pPr lvl="1"/>
            <a:r>
              <a:rPr lang="en-US" dirty="0"/>
              <a:t>Two windows for RX on different channels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A4D2D-53BE-4F67-A81D-540990931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CC24349-EDF6-4CD9-A067-F3B5FA29D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713" y="4571468"/>
            <a:ext cx="7802562" cy="169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375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C38AF-9451-4FC1-A61D-3BD23EDA2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Optional downlink mechanisms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89B73-05CE-48D0-99D7-0F53D9772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Periodic listening (class B device)</a:t>
            </a:r>
          </a:p>
          <a:p>
            <a:pPr lvl="1"/>
            <a:r>
              <a:rPr lang="en-US" dirty="0"/>
              <a:t>Synchronized with periodic beacons</a:t>
            </a:r>
          </a:p>
          <a:p>
            <a:pPr lvl="2"/>
            <a:r>
              <a:rPr lang="en-US" dirty="0"/>
              <a:t>TX still unsynchronized Aloha</a:t>
            </a:r>
          </a:p>
          <a:p>
            <a:pPr lvl="1"/>
            <a:r>
              <a:rPr lang="en-US" dirty="0"/>
              <a:t>Mostly unused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Continuous listening (class C device)</a:t>
            </a:r>
          </a:p>
          <a:p>
            <a:pPr lvl="1"/>
            <a:r>
              <a:rPr lang="en-US" dirty="0"/>
              <a:t>Always-on receivers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433C7-8A9E-4873-B2B0-C2C92EC6A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33C7C94-B423-41EB-A666-633646302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950" y="2820184"/>
            <a:ext cx="8828087" cy="19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7631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2DBCA-0DA1-4B14-99B8-5EE2258FF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2379241" cy="2095500"/>
          </a:xfrm>
        </p:spPr>
        <p:txBody>
          <a:bodyPr/>
          <a:lstStyle/>
          <a:p>
            <a:r>
              <a:rPr lang="en-US" dirty="0"/>
              <a:t>LoRaWAN packet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9343E-57DF-4AAD-9F88-ACA59340B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657600"/>
            <a:ext cx="6136105" cy="2514599"/>
          </a:xfrm>
        </p:spPr>
        <p:txBody>
          <a:bodyPr>
            <a:normAutofit/>
          </a:bodyPr>
          <a:lstStyle/>
          <a:p>
            <a:r>
              <a:rPr lang="en-US" dirty="0"/>
              <a:t>Frame header includes device address</a:t>
            </a:r>
          </a:p>
          <a:p>
            <a:r>
              <a:rPr lang="en-US" dirty="0"/>
              <a:t>MAC Payload maximum size depends on data rate</a:t>
            </a:r>
          </a:p>
          <a:p>
            <a:pPr lvl="1"/>
            <a:r>
              <a:rPr lang="en-US" dirty="0"/>
              <a:t>Again based on dwell time in the 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EA470-B315-45D8-9479-0D2FCAC6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5164CA14-9A30-43B9-B467-51AA8B3A9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" t="20371" r="2966" b="22224"/>
          <a:stretch/>
        </p:blipFill>
        <p:spPr bwMode="auto">
          <a:xfrm>
            <a:off x="2986837" y="228600"/>
            <a:ext cx="8593557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38479E6-2E8A-4AAA-A102-E288A5E4E3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469116"/>
              </p:ext>
            </p:extLst>
          </p:nvPr>
        </p:nvGraphicFramePr>
        <p:xfrm>
          <a:off x="7029054" y="4131310"/>
          <a:ext cx="4551340" cy="222504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135505">
                  <a:extLst>
                    <a:ext uri="{9D8B030D-6E8A-4147-A177-3AD203B41FA5}">
                      <a16:colId xmlns:a16="http://schemas.microsoft.com/office/drawing/2014/main" val="3998119178"/>
                    </a:ext>
                  </a:extLst>
                </a:gridCol>
                <a:gridCol w="2415835">
                  <a:extLst>
                    <a:ext uri="{9D8B030D-6E8A-4147-A177-3AD203B41FA5}">
                      <a16:colId xmlns:a16="http://schemas.microsoft.com/office/drawing/2014/main" val="40848398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Data Rate Index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MAC Payload Size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1217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19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7192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61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8699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133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208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250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5819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250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983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89432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65D56D4-82C1-4518-B85D-BE74355AC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network details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C16B5B-99A8-4E7D-B9C2-DB048780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F672F-3700-46D2-9ABD-1AF4325B37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334" y="1665158"/>
            <a:ext cx="10777060" cy="404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21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dirty="0"/>
              <a:t>Design an LPWAN</a:t>
            </a:r>
            <a:br>
              <a:rPr lang="en-US" dirty="0"/>
            </a:br>
            <a:endParaRPr lang="en-US" dirty="0"/>
          </a:p>
          <a:p>
            <a:r>
              <a:rPr lang="en-US" dirty="0"/>
              <a:t>Unlicensed LPWANs</a:t>
            </a:r>
          </a:p>
          <a:p>
            <a:pPr lvl="1"/>
            <a:r>
              <a:rPr lang="en-US" dirty="0"/>
              <a:t>LoRaWAN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764979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E8057-150F-47F0-B93F-4C966EA16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F1943-1C70-4038-81FB-9EE5B4B74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Numerous hardware modules and development kits</a:t>
            </a:r>
          </a:p>
          <a:p>
            <a:pPr lvl="1"/>
            <a:r>
              <a:rPr lang="en-US" dirty="0"/>
              <a:t>Almost all use </a:t>
            </a:r>
            <a:r>
              <a:rPr lang="en-US" dirty="0" err="1"/>
              <a:t>Semtech</a:t>
            </a:r>
            <a:r>
              <a:rPr lang="en-US" dirty="0"/>
              <a:t> radio chips (</a:t>
            </a:r>
            <a:r>
              <a:rPr lang="en-US" dirty="0" err="1"/>
              <a:t>Semtech</a:t>
            </a:r>
            <a:r>
              <a:rPr lang="en-US" dirty="0"/>
              <a:t> owns </a:t>
            </a:r>
            <a:r>
              <a:rPr lang="en-US" dirty="0" err="1"/>
              <a:t>LoRa</a:t>
            </a:r>
            <a:r>
              <a:rPr lang="en-US" dirty="0"/>
              <a:t> PHY)</a:t>
            </a:r>
          </a:p>
          <a:p>
            <a:pPr lvl="1"/>
            <a:endParaRPr lang="en-US" dirty="0"/>
          </a:p>
          <a:p>
            <a:r>
              <a:rPr lang="en-US" dirty="0"/>
              <a:t>Recent addition: STM32WLE5 </a:t>
            </a:r>
            <a:r>
              <a:rPr lang="en-US" dirty="0" err="1"/>
              <a:t>LoRa</a:t>
            </a:r>
            <a:r>
              <a:rPr lang="en-US" dirty="0"/>
              <a:t> SoC</a:t>
            </a:r>
          </a:p>
          <a:p>
            <a:pPr lvl="1"/>
            <a:r>
              <a:rPr lang="en-US" dirty="0"/>
              <a:t>Cortex-M4 + </a:t>
            </a:r>
            <a:r>
              <a:rPr lang="en-US" dirty="0" err="1"/>
              <a:t>LoRa</a:t>
            </a:r>
            <a:r>
              <a:rPr lang="en-US" dirty="0"/>
              <a:t> radio (analogous to nRF52840)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80489-C09C-4993-B4B2-89BE6B810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F975936-495D-4C1F-B666-0505764D0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969" y="3870325"/>
            <a:ext cx="497205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1622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8816F-9926-495B-A8C6-CDABC199A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network providers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A0197-B82A-4969-9674-96524FE65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Somewhat-managed network providers</a:t>
            </a:r>
          </a:p>
          <a:p>
            <a:pPr lvl="1"/>
            <a:r>
              <a:rPr lang="en-US" dirty="0"/>
              <a:t>The Things Network (predominantly in Europe)</a:t>
            </a:r>
          </a:p>
          <a:p>
            <a:pPr lvl="1"/>
            <a:r>
              <a:rPr lang="en-US" dirty="0"/>
              <a:t>Helium</a:t>
            </a:r>
          </a:p>
          <a:p>
            <a:pPr lvl="2"/>
            <a:r>
              <a:rPr lang="en-US" dirty="0"/>
              <a:t>Any can buy and install their own gateway, which serves everyone</a:t>
            </a:r>
          </a:p>
          <a:p>
            <a:pPr lvl="2"/>
            <a:r>
              <a:rPr lang="en-US" dirty="0"/>
              <a:t>Microtransactions to pay for communication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59C2C-735C-414C-B77F-CBE9561C4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FFA85E-49B4-4BC0-9F4F-FC3ADFBF4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900" y="3190802"/>
            <a:ext cx="5918200" cy="316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632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2DAE5-D073-41DE-BF85-AF52DCAAE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interested parties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35D20-7E2A-4502-8A4C-EB199C9AC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MachineQ</a:t>
            </a:r>
            <a:r>
              <a:rPr lang="en-US" dirty="0"/>
              <a:t> is a subsidiary of Comcast providing LoRaWAN networks</a:t>
            </a:r>
          </a:p>
          <a:p>
            <a:endParaRPr lang="en-US" dirty="0"/>
          </a:p>
          <a:p>
            <a:r>
              <a:rPr lang="en-US" dirty="0"/>
              <a:t>Long-term goal</a:t>
            </a:r>
          </a:p>
          <a:p>
            <a:pPr lvl="1"/>
            <a:r>
              <a:rPr lang="en-US" dirty="0"/>
              <a:t>Indoor-to-outdoor LoRaWAN gateways combined with </a:t>
            </a:r>
            <a:r>
              <a:rPr lang="en-US" dirty="0" err="1"/>
              <a:t>WiFi</a:t>
            </a:r>
            <a:endParaRPr lang="en-US" dirty="0"/>
          </a:p>
          <a:p>
            <a:pPr lvl="1"/>
            <a:r>
              <a:rPr lang="en-US" dirty="0"/>
              <a:t>Tune down power for 100-200 meter range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4751A-F06F-43CB-A1E6-ECD92DE9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782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dirty="0"/>
              <a:t>Design an LPWAN</a:t>
            </a:r>
            <a:br>
              <a:rPr lang="en-US" dirty="0"/>
            </a:br>
            <a:endParaRPr lang="en-US" dirty="0"/>
          </a:p>
          <a:p>
            <a:r>
              <a:rPr lang="en-US" dirty="0"/>
              <a:t>Unlicensed LPWANs</a:t>
            </a:r>
          </a:p>
          <a:p>
            <a:pPr lvl="1"/>
            <a:r>
              <a:rPr lang="en-US" dirty="0"/>
              <a:t>LoRaWAN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76610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ECD21-62F7-447E-9617-BF89C01C4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 area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6AB57-13C5-4FD3-B3C0-049F02FD9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Communication at the region/city scale rather than the building/residence scale</a:t>
            </a:r>
          </a:p>
          <a:p>
            <a:pPr lvl="1"/>
            <a:r>
              <a:rPr lang="en-US" dirty="0"/>
              <a:t>Throughout cities</a:t>
            </a:r>
          </a:p>
          <a:p>
            <a:pPr lvl="1"/>
            <a:r>
              <a:rPr lang="en-US" dirty="0"/>
              <a:t>Agricultural deployments</a:t>
            </a:r>
          </a:p>
          <a:p>
            <a:pPr lvl="1"/>
            <a:r>
              <a:rPr lang="en-US" dirty="0"/>
              <a:t>Industrial facilities</a:t>
            </a:r>
          </a:p>
          <a:p>
            <a:pPr lvl="1"/>
            <a:endParaRPr lang="en-US" dirty="0"/>
          </a:p>
          <a:p>
            <a:r>
              <a:rPr lang="en-US" dirty="0"/>
              <a:t>City-scale sensing is one very popular domain</a:t>
            </a:r>
          </a:p>
          <a:p>
            <a:pPr lvl="1"/>
            <a:r>
              <a:rPr lang="en-US" dirty="0"/>
              <a:t>What might we want to sense throughout a city?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3A374-57F1-4B8A-9F0D-6E0ED5F5E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44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6633" y="3405367"/>
            <a:ext cx="4096000" cy="30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Air quality monitoring</a:t>
            </a:r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6</a:t>
            </a:fld>
            <a:endParaRPr/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07033" y="3559633"/>
            <a:ext cx="2817600" cy="2807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3100" y="1808500"/>
            <a:ext cx="3537987" cy="229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 rotWithShape="1">
          <a:blip r:embed="rId6">
            <a:alphaModFix/>
          </a:blip>
          <a:srcRect l="1616" t="4009" r="1616" b="3594"/>
          <a:stretch/>
        </p:blipFill>
        <p:spPr>
          <a:xfrm>
            <a:off x="332234" y="1719634"/>
            <a:ext cx="4259533" cy="248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26736" y="288567"/>
            <a:ext cx="2697901" cy="25809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-25233" y="6525767"/>
            <a:ext cx="91244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 Cheng et al. AirCloud: a cloud-based air-quality monitoring system for everyone. 2014. 	[2] Purple Air. 2018.</a:t>
            </a:r>
            <a:endParaRPr sz="800"/>
          </a:p>
        </p:txBody>
      </p:sp>
      <p:sp>
        <p:nvSpPr>
          <p:cNvPr id="90" name="Google Shape;90;p16"/>
          <p:cNvSpPr txBox="1"/>
          <p:nvPr/>
        </p:nvSpPr>
        <p:spPr>
          <a:xfrm>
            <a:off x="47600" y="3919133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</a:t>
            </a:r>
            <a:endParaRPr sz="800"/>
          </a:p>
        </p:txBody>
      </p:sp>
      <p:sp>
        <p:nvSpPr>
          <p:cNvPr id="91" name="Google Shape;91;p16"/>
          <p:cNvSpPr txBox="1"/>
          <p:nvPr/>
        </p:nvSpPr>
        <p:spPr>
          <a:xfrm>
            <a:off x="3069500" y="6082033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</a:t>
            </a:r>
            <a:endParaRPr sz="800"/>
          </a:p>
        </p:txBody>
      </p:sp>
      <p:sp>
        <p:nvSpPr>
          <p:cNvPr id="92" name="Google Shape;92;p16"/>
          <p:cNvSpPr txBox="1"/>
          <p:nvPr/>
        </p:nvSpPr>
        <p:spPr>
          <a:xfrm>
            <a:off x="5150633" y="18085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[2]</a:t>
            </a:r>
            <a:endParaRPr sz="800"/>
          </a:p>
        </p:txBody>
      </p:sp>
      <p:sp>
        <p:nvSpPr>
          <p:cNvPr id="93" name="Google Shape;93;p16"/>
          <p:cNvSpPr txBox="1"/>
          <p:nvPr/>
        </p:nvSpPr>
        <p:spPr>
          <a:xfrm>
            <a:off x="8429900" y="28856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[2]</a:t>
            </a:r>
            <a:endParaRPr sz="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3567" y="4125800"/>
            <a:ext cx="5613867" cy="24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Audio detection, classification, and localization</a:t>
            </a:r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7</a:t>
            </a:fld>
            <a:endParaRPr/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4566" y="1521133"/>
            <a:ext cx="4031833" cy="247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8134" y="1799768"/>
            <a:ext cx="2905433" cy="340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59634" y="4199400"/>
            <a:ext cx="3032404" cy="229193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 txBox="1"/>
          <p:nvPr/>
        </p:nvSpPr>
        <p:spPr>
          <a:xfrm>
            <a:off x="-25233" y="6431834"/>
            <a:ext cx="11961600" cy="37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 dirty="0"/>
              <a:t>[1] </a:t>
            </a:r>
            <a:r>
              <a:rPr lang="en" sz="800" dirty="0" err="1"/>
              <a:t>Girod</a:t>
            </a:r>
            <a:r>
              <a:rPr lang="en" sz="800" dirty="0"/>
              <a:t> et al. The Design and Implementation of a Self-Calibrating Distributed Acoustic Sensing Platform. 2006. 	[2] </a:t>
            </a:r>
            <a:r>
              <a:rPr lang="en" sz="800" dirty="0" err="1"/>
              <a:t>Lédeczi</a:t>
            </a:r>
            <a:r>
              <a:rPr lang="en" sz="800" dirty="0"/>
              <a:t> et al. Multiple Simultaneous Acoustic Source Localization in Urban Terrain. 2005.   [3] Sounds of New York City. 2016.</a:t>
            </a:r>
            <a:endParaRPr sz="800" dirty="0"/>
          </a:p>
          <a:p>
            <a:endParaRPr sz="800" dirty="0"/>
          </a:p>
        </p:txBody>
      </p:sp>
      <p:sp>
        <p:nvSpPr>
          <p:cNvPr id="105" name="Google Shape;105;p17"/>
          <p:cNvSpPr txBox="1"/>
          <p:nvPr/>
        </p:nvSpPr>
        <p:spPr>
          <a:xfrm>
            <a:off x="47600" y="49240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</a:t>
            </a:r>
            <a:endParaRPr sz="800"/>
          </a:p>
        </p:txBody>
      </p:sp>
      <p:sp>
        <p:nvSpPr>
          <p:cNvPr id="106" name="Google Shape;106;p17"/>
          <p:cNvSpPr txBox="1"/>
          <p:nvPr/>
        </p:nvSpPr>
        <p:spPr>
          <a:xfrm>
            <a:off x="3039100" y="6152733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</a:t>
            </a:r>
            <a:endParaRPr sz="800"/>
          </a:p>
        </p:txBody>
      </p:sp>
      <p:sp>
        <p:nvSpPr>
          <p:cNvPr id="107" name="Google Shape;107;p17"/>
          <p:cNvSpPr txBox="1"/>
          <p:nvPr/>
        </p:nvSpPr>
        <p:spPr>
          <a:xfrm>
            <a:off x="7454400" y="38210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[2]</a:t>
            </a:r>
            <a:endParaRPr sz="800"/>
          </a:p>
        </p:txBody>
      </p:sp>
      <p:pic>
        <p:nvPicPr>
          <p:cNvPr id="108" name="Google Shape;108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35301" y="1560167"/>
            <a:ext cx="3289300" cy="24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 txBox="1"/>
          <p:nvPr/>
        </p:nvSpPr>
        <p:spPr>
          <a:xfrm>
            <a:off x="3466433" y="373916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[3]</a:t>
            </a:r>
            <a:endParaRPr sz="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1900" y="2792501"/>
            <a:ext cx="4312333" cy="158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 rotWithShape="1">
          <a:blip r:embed="rId4">
            <a:alphaModFix/>
          </a:blip>
          <a:srcRect b="4049"/>
          <a:stretch/>
        </p:blipFill>
        <p:spPr>
          <a:xfrm>
            <a:off x="2854001" y="4401934"/>
            <a:ext cx="5547567" cy="206453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Traffic queue sensing and congestion control</a:t>
            </a:r>
            <a:endParaRPr dirty="0"/>
          </a:p>
        </p:txBody>
      </p:sp>
      <p:sp>
        <p:nvSpPr>
          <p:cNvPr id="124" name="Google Shape;124;p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  <p:pic>
        <p:nvPicPr>
          <p:cNvPr id="118" name="Google Shape;11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7565" y="1532849"/>
            <a:ext cx="4048000" cy="2693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 rotWithShape="1">
          <a:blip r:embed="rId6">
            <a:alphaModFix/>
          </a:blip>
          <a:srcRect l="2764" t="5631" r="4471" b="5114"/>
          <a:stretch/>
        </p:blipFill>
        <p:spPr>
          <a:xfrm>
            <a:off x="260833" y="1850932"/>
            <a:ext cx="3382667" cy="234913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 txBox="1"/>
          <p:nvPr/>
        </p:nvSpPr>
        <p:spPr>
          <a:xfrm>
            <a:off x="-25233" y="6525767"/>
            <a:ext cx="91244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 Sen et al. Kyun Queue: A Sensor Network System To Monitor Road Traffic Queues, 2012 </a:t>
            </a:r>
            <a:endParaRPr sz="800"/>
          </a:p>
        </p:txBody>
      </p:sp>
      <p:sp>
        <p:nvSpPr>
          <p:cNvPr id="121" name="Google Shape;121;p18"/>
          <p:cNvSpPr txBox="1"/>
          <p:nvPr/>
        </p:nvSpPr>
        <p:spPr>
          <a:xfrm>
            <a:off x="0" y="391526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</a:t>
            </a:r>
            <a:endParaRPr sz="800"/>
          </a:p>
        </p:txBody>
      </p:sp>
      <p:sp>
        <p:nvSpPr>
          <p:cNvPr id="122" name="Google Shape;122;p18"/>
          <p:cNvSpPr txBox="1"/>
          <p:nvPr/>
        </p:nvSpPr>
        <p:spPr>
          <a:xfrm>
            <a:off x="3596033" y="3998333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</a:t>
            </a:r>
            <a:endParaRPr sz="800"/>
          </a:p>
        </p:txBody>
      </p:sp>
      <p:sp>
        <p:nvSpPr>
          <p:cNvPr id="123" name="Google Shape;123;p18"/>
          <p:cNvSpPr txBox="1"/>
          <p:nvPr/>
        </p:nvSpPr>
        <p:spPr>
          <a:xfrm>
            <a:off x="2637033" y="618166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</a:t>
            </a:r>
            <a:endParaRPr sz="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4165" y="3078565"/>
            <a:ext cx="2311833" cy="2311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8501" y="5561823"/>
            <a:ext cx="4127500" cy="960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8109" y="304230"/>
            <a:ext cx="4489425" cy="9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285" y="3250218"/>
            <a:ext cx="4127500" cy="19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5382734"/>
            <a:ext cx="4762501" cy="151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257935" y="4586233"/>
            <a:ext cx="1785900" cy="231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44565" y="3250232"/>
            <a:ext cx="2311833" cy="2311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53607" y="2765234"/>
            <a:ext cx="2190227" cy="151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17529" y="-75087"/>
            <a:ext cx="3419433" cy="34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7295" y="107389"/>
            <a:ext cx="2857500" cy="11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324554" y="1761301"/>
            <a:ext cx="3144279" cy="820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130484" y="1953136"/>
            <a:ext cx="1850933" cy="43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/>
          <p:cNvPicPr preferRelativeResize="0"/>
          <p:nvPr/>
        </p:nvPicPr>
        <p:blipFill rotWithShape="1">
          <a:blip r:embed="rId15">
            <a:alphaModFix/>
          </a:blip>
          <a:srcRect t="24615" b="24314"/>
          <a:stretch/>
        </p:blipFill>
        <p:spPr>
          <a:xfrm>
            <a:off x="171768" y="1667237"/>
            <a:ext cx="2311833" cy="1180713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1FF9501-8777-470B-A8C6-E79AF52D4E7C}" vid="{317817C1-429F-4BA5-B259-C4AAC6A82E93}"/>
    </a:ext>
  </a:extLst>
</a:theme>
</file>

<file path=ppt/theme/theme2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Seravek Light"/>
            <a:cs typeface="Seravek Ligh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cs397_template</Template>
  <TotalTime>1907</TotalTime>
  <Words>1547</Words>
  <Application>Microsoft Office PowerPoint</Application>
  <PresentationFormat>Widescreen</PresentationFormat>
  <Paragraphs>399</Paragraphs>
  <Slides>43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Rockwell</vt:lpstr>
      <vt:lpstr>Tahoma</vt:lpstr>
      <vt:lpstr>Class Slides</vt:lpstr>
      <vt:lpstr>Office Theme</vt:lpstr>
      <vt:lpstr>Lecture 13 Introduction to LPWANs</vt:lpstr>
      <vt:lpstr>Today’s Goals</vt:lpstr>
      <vt:lpstr>Resources</vt:lpstr>
      <vt:lpstr>Outline</vt:lpstr>
      <vt:lpstr>Wide area networks</vt:lpstr>
      <vt:lpstr>Air quality monitoring</vt:lpstr>
      <vt:lpstr>Audio detection, classification, and localization</vt:lpstr>
      <vt:lpstr>Traffic queue sensing and congestion control</vt:lpstr>
      <vt:lpstr>PowerPoint Presentation</vt:lpstr>
      <vt:lpstr>Example application: air quality monitoring</vt:lpstr>
      <vt:lpstr>How do we collect data from a sensor?</vt:lpstr>
      <vt:lpstr>How do we collect data from MANY sensors?</vt:lpstr>
      <vt:lpstr>We need another network option</vt:lpstr>
      <vt:lpstr>Long-range, low-data needs haven’t historically been met</vt:lpstr>
      <vt:lpstr>Long-range, low-data needs haven’t historically been met</vt:lpstr>
      <vt:lpstr>Long-range, low-data needs haven’t historically been met</vt:lpstr>
      <vt:lpstr>Long-range, low-data needs haven’t historically been met</vt:lpstr>
      <vt:lpstr>Long-range, low-data needs haven’t historically been met</vt:lpstr>
      <vt:lpstr>Outline</vt:lpstr>
      <vt:lpstr>Design a wide-area network (ignore low-power for now)</vt:lpstr>
      <vt:lpstr>Design a wide-area network (ignore low-power for now)</vt:lpstr>
      <vt:lpstr>Design a wide-area network (ignore low-power for now)</vt:lpstr>
      <vt:lpstr>Design a low-power wide-area network</vt:lpstr>
      <vt:lpstr>Design a low-power wide-area network</vt:lpstr>
      <vt:lpstr>Long-range CSMA is problematic</vt:lpstr>
      <vt:lpstr>LPWANs overview (common qualities)</vt:lpstr>
      <vt:lpstr>Outline</vt:lpstr>
      <vt:lpstr>LoRaWAN</vt:lpstr>
      <vt:lpstr>LoRa PHY uses a different modulation</vt:lpstr>
      <vt:lpstr>Chirp Spread Spectrum</vt:lpstr>
      <vt:lpstr>CSS has a Spreading Factor which determines bit rate</vt:lpstr>
      <vt:lpstr>LoRaWAN channels</vt:lpstr>
      <vt:lpstr>LoRaWAN gateways</vt:lpstr>
      <vt:lpstr>LoRaWAN data rates</vt:lpstr>
      <vt:lpstr>LoRaWAN link budget</vt:lpstr>
      <vt:lpstr>LoRaWAN MAC</vt:lpstr>
      <vt:lpstr>Optional downlink mechanisms</vt:lpstr>
      <vt:lpstr>LoRaWAN packet format</vt:lpstr>
      <vt:lpstr>LoRaWAN network details</vt:lpstr>
      <vt:lpstr>LoRaWAN hardware</vt:lpstr>
      <vt:lpstr>LoRaWAN network providers</vt:lpstr>
      <vt:lpstr>LoRaWAN interested parties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13 Unlicensed LPWANs</dc:title>
  <dc:creator>Branden Ghena</dc:creator>
  <cp:lastModifiedBy>Branden Ghena</cp:lastModifiedBy>
  <cp:revision>43</cp:revision>
  <dcterms:created xsi:type="dcterms:W3CDTF">2021-02-21T18:12:26Z</dcterms:created>
  <dcterms:modified xsi:type="dcterms:W3CDTF">2021-02-23T01:59:54Z</dcterms:modified>
</cp:coreProperties>
</file>