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9"/>
  </p:notesMasterIdLst>
  <p:sldIdLst>
    <p:sldId id="256" r:id="rId2"/>
    <p:sldId id="264" r:id="rId3"/>
    <p:sldId id="348" r:id="rId4"/>
    <p:sldId id="389" r:id="rId5"/>
    <p:sldId id="401" r:id="rId6"/>
    <p:sldId id="402" r:id="rId7"/>
    <p:sldId id="425" r:id="rId8"/>
    <p:sldId id="383" r:id="rId9"/>
    <p:sldId id="395" r:id="rId10"/>
    <p:sldId id="406" r:id="rId11"/>
    <p:sldId id="388" r:id="rId12"/>
    <p:sldId id="403" r:id="rId13"/>
    <p:sldId id="405" r:id="rId14"/>
    <p:sldId id="396" r:id="rId15"/>
    <p:sldId id="407" r:id="rId16"/>
    <p:sldId id="426" r:id="rId17"/>
    <p:sldId id="408" r:id="rId18"/>
    <p:sldId id="398" r:id="rId19"/>
    <p:sldId id="409" r:id="rId20"/>
    <p:sldId id="399" r:id="rId21"/>
    <p:sldId id="414" r:id="rId22"/>
    <p:sldId id="411" r:id="rId23"/>
    <p:sldId id="412" r:id="rId24"/>
    <p:sldId id="413" r:id="rId25"/>
    <p:sldId id="418" r:id="rId26"/>
    <p:sldId id="417" r:id="rId27"/>
    <p:sldId id="419" r:id="rId28"/>
    <p:sldId id="420" r:id="rId29"/>
    <p:sldId id="385" r:id="rId30"/>
    <p:sldId id="416" r:id="rId31"/>
    <p:sldId id="427" r:id="rId32"/>
    <p:sldId id="400" r:id="rId33"/>
    <p:sldId id="387" r:id="rId34"/>
    <p:sldId id="422" r:id="rId35"/>
    <p:sldId id="423" r:id="rId36"/>
    <p:sldId id="424" r:id="rId37"/>
    <p:sldId id="4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ZigBee Overview" id="{B55B8E8C-5EAB-4A1E-A4E9-AE5E896E46FA}">
          <p14:sldIdLst>
            <p14:sldId id="348"/>
            <p14:sldId id="389"/>
            <p14:sldId id="401"/>
            <p14:sldId id="402"/>
          </p14:sldIdLst>
        </p14:section>
        <p14:section name="ZigBee PHY and MAC" id="{18BE9C24-6572-4C85-8806-99D493E8C451}">
          <p14:sldIdLst>
            <p14:sldId id="425"/>
            <p14:sldId id="383"/>
            <p14:sldId id="395"/>
            <p14:sldId id="406"/>
            <p14:sldId id="388"/>
            <p14:sldId id="403"/>
            <p14:sldId id="405"/>
            <p14:sldId id="396"/>
            <p14:sldId id="407"/>
          </p14:sldIdLst>
        </p14:section>
        <p14:section name="ZigBee Application Layer" id="{D8B961B3-DF7C-4C96-BB3F-270C804C9EC4}">
          <p14:sldIdLst>
            <p14:sldId id="426"/>
            <p14:sldId id="408"/>
            <p14:sldId id="398"/>
            <p14:sldId id="409"/>
            <p14:sldId id="399"/>
            <p14:sldId id="414"/>
            <p14:sldId id="411"/>
            <p14:sldId id="412"/>
            <p14:sldId id="413"/>
            <p14:sldId id="418"/>
            <p14:sldId id="417"/>
            <p14:sldId id="419"/>
            <p14:sldId id="420"/>
            <p14:sldId id="385"/>
            <p14:sldId id="416"/>
          </p14:sldIdLst>
        </p14:section>
        <p14:section name="Interoperability" id="{89DFA53B-CE74-420F-8656-13E8919D24F1}">
          <p14:sldIdLst>
            <p14:sldId id="427"/>
            <p14:sldId id="400"/>
            <p14:sldId id="387"/>
            <p14:sldId id="422"/>
            <p14:sldId id="423"/>
            <p14:sldId id="424"/>
          </p14:sldIdLst>
        </p14:section>
        <p14:section name="Wrapup" id="{29A7F866-9DA9-446B-8359-CE426CB89C7A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0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igbeealliance.org/wp-content/uploads/2019/12/07-5123-06-zigbee-cluster-library-specification.pdf" TargetMode="External"/><Relationship Id="rId7" Type="http://schemas.openxmlformats.org/officeDocument/2006/relationships/hyperlink" Target="https://www.nxp.com/docs/en/user-guide/JN-UG-3076.pdf" TargetMode="External"/><Relationship Id="rId2" Type="http://schemas.openxmlformats.org/officeDocument/2006/relationships/hyperlink" Target="https://zigbeealliance.org/wp-content/uploads/2019/11/docs-05-3474-21-0csg-zigbee-specifi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user-guide/JN-UG-3115.pdf" TargetMode="External"/><Relationship Id="rId5" Type="http://schemas.openxmlformats.org/officeDocument/2006/relationships/hyperlink" Target="https://www.nxp.com/docs/en/user-guide/JN-UG-3113.pdf" TargetMode="External"/><Relationship Id="rId4" Type="http://schemas.openxmlformats.org/officeDocument/2006/relationships/hyperlink" Target="https://www.cse.wustl.edu/~jain/cse574-14/ftp/j_13zgb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dirty="0"/>
              <a:t>ZigBee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2021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B332-F6D2-44B9-970C-5A1D3C07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devices (same roles as 802.15.4 defines)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7D56-028C-49C4-8484-EDDFC1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ZigBee Coordinator (ZC)</a:t>
            </a:r>
          </a:p>
          <a:p>
            <a:pPr lvl="1"/>
            <a:r>
              <a:rPr lang="en-US" dirty="0"/>
              <a:t>Starts the network and decides on key parameters</a:t>
            </a:r>
          </a:p>
          <a:p>
            <a:pPr lvl="1"/>
            <a:r>
              <a:rPr lang="en-US" dirty="0"/>
              <a:t>Is also a Router</a:t>
            </a:r>
          </a:p>
          <a:p>
            <a:endParaRPr lang="en-US" dirty="0"/>
          </a:p>
          <a:p>
            <a:r>
              <a:rPr lang="en-US" dirty="0"/>
              <a:t>ZigBee Router (ZR)</a:t>
            </a:r>
          </a:p>
          <a:p>
            <a:pPr lvl="1"/>
            <a:r>
              <a:rPr lang="en-US" dirty="0"/>
              <a:t>Higher-power, more-capable devices</a:t>
            </a:r>
          </a:p>
          <a:p>
            <a:pPr lvl="1"/>
            <a:r>
              <a:rPr lang="en-US" dirty="0"/>
              <a:t>Radios always on (except during inactive </a:t>
            </a:r>
            <a:r>
              <a:rPr lang="en-US" dirty="0" err="1"/>
              <a:t>superframe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 to one or more children</a:t>
            </a:r>
          </a:p>
          <a:p>
            <a:pPr lvl="1"/>
            <a:r>
              <a:rPr lang="en-US" dirty="0"/>
              <a:t>Connect to one or more routers</a:t>
            </a:r>
          </a:p>
          <a:p>
            <a:endParaRPr lang="en-US" dirty="0"/>
          </a:p>
          <a:p>
            <a:r>
              <a:rPr lang="en-US" dirty="0"/>
              <a:t>ZigBee End Device (ZED)</a:t>
            </a:r>
          </a:p>
          <a:p>
            <a:pPr lvl="1"/>
            <a:r>
              <a:rPr lang="en-US" dirty="0"/>
              <a:t>Lower-power, less-capable devices</a:t>
            </a:r>
          </a:p>
          <a:p>
            <a:pPr lvl="1"/>
            <a:r>
              <a:rPr lang="en-US" dirty="0"/>
              <a:t>Always a child of one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BE02-CA0D-464F-AA11-83BF70C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A0902-C06C-43E0-AD7B-912DAE64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66" y="1297489"/>
            <a:ext cx="3976833" cy="345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A38E8-4AE4-4111-A7FF-7BC23F4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ZigBee - tree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3F84-2A8B-4F8C-B4EF-892E57BA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preferred topology</a:t>
            </a:r>
          </a:p>
          <a:p>
            <a:pPr lvl="1"/>
            <a:endParaRPr lang="en-US" dirty="0"/>
          </a:p>
          <a:p>
            <a:r>
              <a:rPr lang="en-US" dirty="0"/>
              <a:t>Uses beacon-enabled network</a:t>
            </a:r>
          </a:p>
          <a:p>
            <a:pPr lvl="1"/>
            <a:r>
              <a:rPr lang="en-US" dirty="0"/>
              <a:t>Synchronization via beacon </a:t>
            </a:r>
            <a:r>
              <a:rPr lang="en-US" dirty="0" err="1"/>
              <a:t>superframes</a:t>
            </a:r>
            <a:endParaRPr lang="en-US" dirty="0"/>
          </a:p>
          <a:p>
            <a:pPr lvl="1"/>
            <a:r>
              <a:rPr lang="en-US" dirty="0"/>
              <a:t>Can reduce power requirements for routers</a:t>
            </a:r>
          </a:p>
          <a:p>
            <a:pPr lvl="1"/>
            <a:endParaRPr lang="en-US" dirty="0"/>
          </a:p>
          <a:p>
            <a:r>
              <a:rPr lang="en-US" dirty="0"/>
              <a:t>Some things get simpler</a:t>
            </a:r>
          </a:p>
          <a:p>
            <a:pPr lvl="1"/>
            <a:r>
              <a:rPr lang="en-US" dirty="0"/>
              <a:t>Address assignment is simple</a:t>
            </a:r>
          </a:p>
          <a:p>
            <a:pPr lvl="2"/>
            <a:r>
              <a:rPr lang="en-US" dirty="0"/>
              <a:t>If you restrict network size</a:t>
            </a:r>
          </a:p>
          <a:p>
            <a:pPr lvl="1"/>
            <a:r>
              <a:rPr lang="en-US" dirty="0"/>
              <a:t>Routing is straightforward</a:t>
            </a:r>
          </a:p>
          <a:p>
            <a:pPr lvl="2"/>
            <a:r>
              <a:rPr lang="en-US" dirty="0"/>
              <a:t>But likely more hops for router-to-router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D854-7041-4CEA-A298-B9766A0F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E27-1668-40F1-A363-3E4AF700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tree network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629C-482D-496B-BE5C-9389B4F4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routing scheme limits topologies</a:t>
            </a:r>
          </a:p>
          <a:p>
            <a:pPr lvl="1"/>
            <a:r>
              <a:rPr lang="en-US" dirty="0"/>
              <a:t>There is a limit on number of routers</a:t>
            </a:r>
          </a:p>
          <a:p>
            <a:pPr lvl="1"/>
            <a:r>
              <a:rPr lang="en-US" dirty="0"/>
              <a:t>Each router has a maximum number of children</a:t>
            </a:r>
          </a:p>
          <a:p>
            <a:pPr lvl="1"/>
            <a:r>
              <a:rPr lang="en-US" dirty="0"/>
              <a:t>There is a maximum limit for router depth</a:t>
            </a:r>
          </a:p>
          <a:p>
            <a:pPr lvl="1"/>
            <a:r>
              <a:rPr lang="en-US" dirty="0"/>
              <a:t>Note: Thread has device count limits too!</a:t>
            </a:r>
          </a:p>
          <a:p>
            <a:pPr lvl="1"/>
            <a:endParaRPr lang="en-US" dirty="0"/>
          </a:p>
          <a:p>
            <a:r>
              <a:rPr lang="en-US" dirty="0"/>
              <a:t>Needs a beacon scheduling mechanism</a:t>
            </a:r>
          </a:p>
          <a:p>
            <a:pPr lvl="1"/>
            <a:r>
              <a:rPr lang="en-US" dirty="0"/>
              <a:t>Each parent must both participate in a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r>
              <a:rPr lang="en-US" dirty="0"/>
              <a:t>And also send their own </a:t>
            </a:r>
            <a:r>
              <a:rPr lang="en-US" dirty="0" err="1"/>
              <a:t>superframe</a:t>
            </a:r>
            <a:r>
              <a:rPr lang="en-US" dirty="0"/>
              <a:t> beacons</a:t>
            </a:r>
          </a:p>
          <a:p>
            <a:pPr lvl="1"/>
            <a:r>
              <a:rPr lang="en-US" dirty="0"/>
              <a:t>Need to keep inactive period large if there is significant router depth</a:t>
            </a:r>
          </a:p>
          <a:p>
            <a:pPr lvl="1"/>
            <a:r>
              <a:rPr lang="en-US" dirty="0"/>
              <a:t>Each beacon includes a TX offset field specifying parent beacon time</a:t>
            </a:r>
          </a:p>
          <a:p>
            <a:pPr lvl="2"/>
            <a:r>
              <a:rPr lang="en-US" dirty="0"/>
              <a:t>Helps prevent 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820-7A6F-475E-9EA8-24FD6139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85B1FB-82A0-4E82-B0DF-5814A5DF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9" y="914400"/>
            <a:ext cx="4162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062EC-A62A-483B-826E-CCF7F7BA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ZigBee –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2391-922A-499D-9429-3F5321C2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Presently preferred topology</a:t>
            </a:r>
          </a:p>
          <a:p>
            <a:pPr lvl="1"/>
            <a:endParaRPr lang="en-US" dirty="0"/>
          </a:p>
          <a:p>
            <a:r>
              <a:rPr lang="en-US" dirty="0"/>
              <a:t>Uses non-beacon-enabled network</a:t>
            </a:r>
          </a:p>
          <a:p>
            <a:pPr lvl="1"/>
            <a:r>
              <a:rPr lang="en-US" dirty="0"/>
              <a:t>All routers are always-on devices</a:t>
            </a:r>
          </a:p>
          <a:p>
            <a:pPr lvl="1"/>
            <a:r>
              <a:rPr lang="en-US" dirty="0"/>
              <a:t>Allows arbitrary communication between routers</a:t>
            </a:r>
          </a:p>
          <a:p>
            <a:pPr lvl="1"/>
            <a:endParaRPr lang="en-US" dirty="0"/>
          </a:p>
          <a:p>
            <a:r>
              <a:rPr lang="en-US" dirty="0"/>
              <a:t>Some tradeoffs</a:t>
            </a:r>
          </a:p>
          <a:p>
            <a:pPr lvl="1"/>
            <a:r>
              <a:rPr lang="en-US" dirty="0"/>
              <a:t>Likely higher power routers</a:t>
            </a:r>
          </a:p>
          <a:p>
            <a:pPr lvl="1"/>
            <a:r>
              <a:rPr lang="en-US" dirty="0"/>
              <a:t>Routing more complicated (potentially better algorithms though)</a:t>
            </a:r>
          </a:p>
          <a:p>
            <a:pPr lvl="1"/>
            <a:r>
              <a:rPr lang="en-US" dirty="0"/>
              <a:t>Addressing more complicated</a:t>
            </a:r>
          </a:p>
          <a:p>
            <a:pPr lvl="2"/>
            <a:r>
              <a:rPr lang="en-US" dirty="0"/>
              <a:t>Assign random addresses to each node</a:t>
            </a:r>
          </a:p>
          <a:p>
            <a:pPr lvl="2"/>
            <a:r>
              <a:rPr lang="en-US" dirty="0"/>
              <a:t>Include a method for address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FCAD-8938-43F2-B4CC-A856D4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End Device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held in ZigBee Routers for up to 7.68 seconds</a:t>
            </a:r>
          </a:p>
          <a:p>
            <a:pPr lvl="1"/>
            <a:r>
              <a:rPr lang="en-US" dirty="0"/>
              <a:t>Compare to undefined duration for Thread (at least minutes)</a:t>
            </a:r>
          </a:p>
          <a:p>
            <a:pPr lvl="1"/>
            <a:r>
              <a:rPr lang="en-US" dirty="0"/>
              <a:t>Reduction in “low energy” capability for end devices</a:t>
            </a:r>
          </a:p>
          <a:p>
            <a:pPr lvl="1"/>
            <a:r>
              <a:rPr lang="en-US" dirty="0"/>
              <a:t>Limiting timeouts makes Router design simpler</a:t>
            </a:r>
          </a:p>
          <a:p>
            <a:pPr lvl="1"/>
            <a:endParaRPr lang="en-US" dirty="0"/>
          </a:p>
          <a:p>
            <a:r>
              <a:rPr lang="en-US" dirty="0"/>
              <a:t>ZigBee codifies polling behavior for End Devices</a:t>
            </a:r>
          </a:p>
          <a:p>
            <a:pPr lvl="1"/>
            <a:r>
              <a:rPr lang="en-US" dirty="0"/>
              <a:t>Long Polling - steady state polling period, example: 7.5 seconds</a:t>
            </a:r>
          </a:p>
          <a:p>
            <a:pPr lvl="1"/>
            <a:r>
              <a:rPr lang="en-US" dirty="0"/>
              <a:t>Short Polling – polling period while waiting on data, example: 1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6C9C6-B8F4-4E16-930E-CB1FFEC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6A5CC-27B2-4C49-9D41-4C5D6ED8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56" y="914400"/>
            <a:ext cx="7137487" cy="5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b="1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1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0C3-050B-4A5C-AB37-80F3361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application-layer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E774-0801-45D9-9449-176C38C1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act as servers and clients</a:t>
            </a:r>
          </a:p>
          <a:p>
            <a:endParaRPr lang="en-US" dirty="0"/>
          </a:p>
          <a:p>
            <a:r>
              <a:rPr lang="en-US" dirty="0"/>
              <a:t>Profiles – details application-level features</a:t>
            </a:r>
          </a:p>
          <a:p>
            <a:pPr lvl="1"/>
            <a:r>
              <a:rPr lang="en-US" dirty="0"/>
              <a:t>Includes network configurations</a:t>
            </a:r>
          </a:p>
          <a:p>
            <a:pPr lvl="2"/>
            <a:r>
              <a:rPr lang="en-US" dirty="0"/>
              <a:t>For example: security or reliability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Includes definitions of various Device Types</a:t>
            </a:r>
          </a:p>
          <a:p>
            <a:pPr lvl="2"/>
            <a:r>
              <a:rPr lang="en-US" dirty="0"/>
              <a:t>Specify a collection mandatory and optional Clusters</a:t>
            </a:r>
          </a:p>
          <a:p>
            <a:pPr lvl="2"/>
            <a:r>
              <a:rPr lang="en-US" dirty="0"/>
              <a:t>Clusters – collection of Attributes and Commands</a:t>
            </a:r>
          </a:p>
          <a:p>
            <a:pPr lvl="3"/>
            <a:r>
              <a:rPr lang="en-US" dirty="0"/>
              <a:t>Attributes – information, readable and/or writable</a:t>
            </a:r>
          </a:p>
          <a:p>
            <a:pPr lvl="3"/>
            <a:r>
              <a:rPr lang="en-US" dirty="0"/>
              <a:t>Commands – control, writable, may elicit 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CAF5F-6857-400D-90BA-C9B9D79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33FA0-09BB-4520-B3C4-34CDB28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between BLE and ZigBee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347D7-4747-4732-BF9C-4659E376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analogy</a:t>
            </a:r>
          </a:p>
          <a:p>
            <a:endParaRPr lang="en-US" dirty="0"/>
          </a:p>
          <a:p>
            <a:r>
              <a:rPr lang="en-US" dirty="0"/>
              <a:t>BLE Profile</a:t>
            </a:r>
          </a:p>
          <a:p>
            <a:endParaRPr lang="en-US" dirty="0"/>
          </a:p>
          <a:p>
            <a:r>
              <a:rPr lang="en-US" dirty="0"/>
              <a:t>BLE Service</a:t>
            </a:r>
          </a:p>
          <a:p>
            <a:endParaRPr lang="en-US" dirty="0"/>
          </a:p>
          <a:p>
            <a:r>
              <a:rPr lang="en-US" dirty="0"/>
              <a:t>BLE Characteristic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F1800-7B2B-4E65-9159-FB2C86839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ZigBee Profile</a:t>
            </a:r>
          </a:p>
          <a:p>
            <a:endParaRPr lang="en-US" dirty="0"/>
          </a:p>
          <a:p>
            <a:r>
              <a:rPr lang="en-US" dirty="0"/>
              <a:t>ZigBee Profile + Device</a:t>
            </a:r>
          </a:p>
          <a:p>
            <a:endParaRPr lang="en-US" dirty="0"/>
          </a:p>
          <a:p>
            <a:r>
              <a:rPr lang="en-US" dirty="0"/>
              <a:t>ZigBee Cluster</a:t>
            </a:r>
          </a:p>
          <a:p>
            <a:endParaRPr lang="en-US" dirty="0"/>
          </a:p>
          <a:p>
            <a:r>
              <a:rPr lang="en-US" dirty="0"/>
              <a:t>ZigBee Attribute</a:t>
            </a:r>
          </a:p>
          <a:p>
            <a:r>
              <a:rPr lang="en-US" dirty="0"/>
              <a:t>Also ~ZigBee Commands</a:t>
            </a:r>
          </a:p>
        </p:txBody>
      </p:sp>
    </p:spTree>
    <p:extLst>
      <p:ext uri="{BB962C8B-B14F-4D97-AF65-F5344CB8AC3E}">
        <p14:creationId xmlns:p14="http://schemas.microsoft.com/office/powerpoint/2010/main" val="289858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B78A-0A37-4CA8-90D3-7BD37A25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33E-A9B4-4AD6-86BE-18ABD994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Broad classes of device purposes</a:t>
            </a:r>
          </a:p>
          <a:p>
            <a:pPr lvl="1"/>
            <a:r>
              <a:rPr lang="en-US" dirty="0"/>
              <a:t>Contains multiple Device Type 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more features of device than the profiles from BLE</a:t>
            </a:r>
          </a:p>
          <a:p>
            <a:pPr lvl="1"/>
            <a:r>
              <a:rPr lang="en-US" dirty="0"/>
              <a:t>Pick various optional network/MAC features, like security or commissioning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1EE08-F9B4-48E8-81B9-7957E2D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32" y="2100077"/>
            <a:ext cx="536332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ZigBee as another 802.15.4 implementation</a:t>
            </a:r>
          </a:p>
          <a:p>
            <a:endParaRPr lang="en-US" dirty="0"/>
          </a:p>
          <a:p>
            <a:r>
              <a:rPr lang="en-US" dirty="0"/>
              <a:t>Discuss ZigBee application layer and 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B9F-9F65-4C93-9718-60C700E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6AF-7E0B-4156-9146-CB636C50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Clusters</a:t>
            </a:r>
          </a:p>
          <a:p>
            <a:pPr lvl="1"/>
            <a:r>
              <a:rPr lang="en-US" dirty="0"/>
              <a:t>Some mandatory and some optional</a:t>
            </a:r>
          </a:p>
          <a:p>
            <a:pPr lvl="1"/>
            <a:endParaRPr lang="en-US" dirty="0"/>
          </a:p>
          <a:p>
            <a:r>
              <a:rPr lang="en-US" dirty="0"/>
              <a:t>Lists Clusters as Server side or Client Side</a:t>
            </a:r>
          </a:p>
          <a:p>
            <a:pPr lvl="1"/>
            <a:r>
              <a:rPr lang="en-US" dirty="0"/>
              <a:t>Server side Cluster is an </a:t>
            </a:r>
            <a:r>
              <a:rPr lang="en-US" i="1" dirty="0"/>
              <a:t>input</a:t>
            </a:r>
            <a:endParaRPr lang="en-US" dirty="0"/>
          </a:p>
          <a:p>
            <a:pPr lvl="1"/>
            <a:r>
              <a:rPr lang="en-US" dirty="0"/>
              <a:t>Client side Cluster is an </a:t>
            </a:r>
            <a:r>
              <a:rPr lang="en-US" i="1" dirty="0"/>
              <a:t>output</a:t>
            </a:r>
          </a:p>
          <a:p>
            <a:pPr lvl="1"/>
            <a:endParaRPr lang="en-US" i="1" dirty="0"/>
          </a:p>
          <a:p>
            <a:r>
              <a:rPr lang="en-US" dirty="0"/>
              <a:t>Example: light bulbs implement server, switches implement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8D5B-0112-4BF8-A883-B88BEEA5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B0ED-8477-428A-A523-9890FA1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6344-41A4-4B50-ACAF-C6249663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collection of Attributes and Commands</a:t>
            </a:r>
          </a:p>
          <a:p>
            <a:pPr lvl="1"/>
            <a:r>
              <a:rPr lang="en-US" dirty="0"/>
              <a:t>Analogous to BLE Services</a:t>
            </a:r>
          </a:p>
          <a:p>
            <a:pPr lvl="1"/>
            <a:r>
              <a:rPr lang="en-US" dirty="0"/>
              <a:t>Can be optional or mandatory</a:t>
            </a:r>
          </a:p>
          <a:p>
            <a:pPr lvl="1"/>
            <a:endParaRPr lang="en-US" dirty="0"/>
          </a:p>
          <a:p>
            <a:r>
              <a:rPr lang="en-US" dirty="0"/>
              <a:t>ZigBee Cluster Library defines standard Clusters</a:t>
            </a:r>
          </a:p>
          <a:p>
            <a:pPr lvl="1"/>
            <a:r>
              <a:rPr lang="en-US" dirty="0"/>
              <a:t>Lists Attributes and Commands for each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Type – uint8, </a:t>
            </a:r>
            <a:r>
              <a:rPr lang="en-US" dirty="0" err="1"/>
              <a:t>enum</a:t>
            </a:r>
            <a:r>
              <a:rPr lang="en-US" dirty="0"/>
              <a:t>, bitmap, string, etc.</a:t>
            </a:r>
          </a:p>
          <a:p>
            <a:pPr lvl="2"/>
            <a:r>
              <a:rPr lang="en-US" dirty="0"/>
              <a:t>Permissions - Read/Write/Report (receive automatic updates)</a:t>
            </a:r>
          </a:p>
          <a:p>
            <a:pPr lvl="2"/>
            <a:r>
              <a:rPr lang="en-US" dirty="0"/>
              <a:t>How to interpret meaning of value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/>
              <a:t>Field(s), Type of each, Interpretation of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8539-1943-46D0-9F9D-0D4A2BEE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F55E7-AD94-419C-B935-909F0DD0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Home Automation Device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E756-200F-4E6C-AE61-BF5FE371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Generic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Intruder Alarm System Devices</a:t>
            </a:r>
          </a:p>
          <a:p>
            <a:r>
              <a:rPr lang="en-US" dirty="0"/>
              <a:t>IAS Control and Indicating</a:t>
            </a:r>
          </a:p>
          <a:p>
            <a:r>
              <a:rPr lang="en-US" dirty="0"/>
              <a:t>IAS Ancillary Control</a:t>
            </a:r>
          </a:p>
          <a:p>
            <a:r>
              <a:rPr lang="en-US" dirty="0"/>
              <a:t>IAS Zone</a:t>
            </a:r>
          </a:p>
          <a:p>
            <a:r>
              <a:rPr lang="en-US" dirty="0"/>
              <a:t>IAS Warning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B1D-3390-4787-8F95-466D68A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44B5D-5EA2-4AA0-8DB9-20D1E9FBA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100" y="1143000"/>
            <a:ext cx="350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Occupancy Sensor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HVAC Devices</a:t>
            </a:r>
          </a:p>
          <a:p>
            <a:r>
              <a:rPr lang="en-US" sz="2400" dirty="0"/>
              <a:t>Thermostat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EB55-4BAA-4BCE-8514-F8442569B236}"/>
              </a:ext>
            </a:extLst>
          </p:cNvPr>
          <p:cNvSpPr txBox="1"/>
          <p:nvPr/>
        </p:nvSpPr>
        <p:spPr>
          <a:xfrm>
            <a:off x="8750300" y="3746500"/>
            <a:ext cx="283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bullet point is a </a:t>
            </a:r>
            <a:r>
              <a:rPr lang="en-US" sz="2000" b="1" dirty="0"/>
              <a:t>Device Type</a:t>
            </a:r>
          </a:p>
          <a:p>
            <a:endParaRPr lang="en-US" sz="2000" dirty="0"/>
          </a:p>
          <a:p>
            <a:r>
              <a:rPr lang="en-US" sz="2000" dirty="0"/>
              <a:t>Which is a list of mandatory and optional Clusters</a:t>
            </a:r>
          </a:p>
        </p:txBody>
      </p:sp>
    </p:spTree>
    <p:extLst>
      <p:ext uri="{BB962C8B-B14F-4D97-AF65-F5344CB8AC3E}">
        <p14:creationId xmlns:p14="http://schemas.microsoft.com/office/powerpoint/2010/main" val="146914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FFFA-9E2E-4238-996D-E5AE6B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 Types: door lock and door lock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2038-B281-4DD3-A80B-1AC245A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E783-AB7A-4B87-8D84-B0D5FC8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549287"/>
            <a:ext cx="5571083" cy="41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40BE-D38F-41E7-8550-BE4FA121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8" y="1549287"/>
            <a:ext cx="5442865" cy="2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30E-D26A-404F-A84B-EAF6340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1D0C-7BD4-4CCC-B5C8-EDDBFEB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F130-6B99-4F51-BF86-E5C8ED71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1258007"/>
            <a:ext cx="5831262" cy="2792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B11C7-214C-4933-AA6F-A2F29857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4" y="1258007"/>
            <a:ext cx="3210373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3CB28-24EB-410F-B738-3ED6025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4050593"/>
            <a:ext cx="5831262" cy="1568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F97DF-70E8-42E1-8FA1-F8FFFA7A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4" y="5619409"/>
            <a:ext cx="5831261" cy="539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77A9B-E646-45FB-93CC-E3C78B00708A}"/>
              </a:ext>
            </a:extLst>
          </p:cNvPr>
          <p:cNvCxnSpPr/>
          <p:nvPr/>
        </p:nvCxnSpPr>
        <p:spPr>
          <a:xfrm flipV="1">
            <a:off x="6553200" y="1536700"/>
            <a:ext cx="17399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91270-38B7-4049-B7AA-B5E1A8D31C04}"/>
              </a:ext>
            </a:extLst>
          </p:cNvPr>
          <p:cNvCxnSpPr>
            <a:cxnSpLocks/>
          </p:cNvCxnSpPr>
          <p:nvPr/>
        </p:nvCxnSpPr>
        <p:spPr>
          <a:xfrm>
            <a:off x="6553200" y="2348794"/>
            <a:ext cx="1739900" cy="279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3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F49-2DC3-4F86-8FC5-64C977CD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commands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7DB6-137C-45C2-8EA1-5723A56F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9" y="3606800"/>
            <a:ext cx="6881395" cy="2565400"/>
          </a:xfrm>
        </p:spPr>
        <p:txBody>
          <a:bodyPr/>
          <a:lstStyle/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Performs actions when it receives these commands</a:t>
            </a:r>
          </a:p>
          <a:p>
            <a:pPr lvl="1"/>
            <a:endParaRPr lang="en-US" dirty="0"/>
          </a:p>
          <a:p>
            <a:r>
              <a:rPr lang="en-US" dirty="0"/>
              <a:t>Client-side</a:t>
            </a:r>
          </a:p>
          <a:p>
            <a:pPr lvl="1"/>
            <a:r>
              <a:rPr lang="en-US" dirty="0"/>
              <a:t>Capable of sending these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66E4-3E91-4F61-B82F-4752AE0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7E15-A140-447F-81D2-9CBA2471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6" y="1143000"/>
            <a:ext cx="2991267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ADFEE-A490-4743-AECE-9A58D57F0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6" y="2672516"/>
            <a:ext cx="2943434" cy="769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826DD-E934-4509-8DEC-B03B8C7D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3" y="1469373"/>
            <a:ext cx="3599034" cy="1582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D5440-4092-42C2-8C83-5B2B7FDF3224}"/>
              </a:ext>
            </a:extLst>
          </p:cNvPr>
          <p:cNvCxnSpPr>
            <a:cxnSpLocks/>
          </p:cNvCxnSpPr>
          <p:nvPr/>
        </p:nvCxnSpPr>
        <p:spPr>
          <a:xfrm flipV="1">
            <a:off x="4305300" y="1587500"/>
            <a:ext cx="234950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6A45D-7CE2-4D7B-AD9A-AC155280D10A}"/>
              </a:ext>
            </a:extLst>
          </p:cNvPr>
          <p:cNvCxnSpPr>
            <a:cxnSpLocks/>
          </p:cNvCxnSpPr>
          <p:nvPr/>
        </p:nvCxnSpPr>
        <p:spPr>
          <a:xfrm>
            <a:off x="4279900" y="2349500"/>
            <a:ext cx="2400300" cy="62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10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A844-6996-43E1-8704-7C57422B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Smart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51C6-1479-4971-8B95-B25EE14D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Interactions with energy providers for efficiency and cost savings</a:t>
            </a:r>
          </a:p>
          <a:p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Energy service interface</a:t>
            </a:r>
          </a:p>
          <a:p>
            <a:pPr lvl="1"/>
            <a:r>
              <a:rPr lang="en-US" dirty="0"/>
              <a:t>Metering device</a:t>
            </a:r>
          </a:p>
          <a:p>
            <a:pPr lvl="1"/>
            <a:r>
              <a:rPr lang="en-US" dirty="0"/>
              <a:t>Load control device</a:t>
            </a:r>
          </a:p>
          <a:p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Metering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Key establishment (e.g.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5FDD-CDB8-452F-AA82-D6538EB1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075C6-9474-41BC-A763-7A3BA93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6" y="1689004"/>
            <a:ext cx="4949321" cy="3276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28178-35A4-45A3-98FE-86E7F33BC31B}"/>
              </a:ext>
            </a:extLst>
          </p:cNvPr>
          <p:cNvCxnSpPr>
            <a:cxnSpLocks/>
          </p:cNvCxnSpPr>
          <p:nvPr/>
        </p:nvCxnSpPr>
        <p:spPr>
          <a:xfrm>
            <a:off x="3911600" y="3327400"/>
            <a:ext cx="21823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3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FE5-0946-4696-81B1-A0C074D6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demand response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C236-7D07-4EAF-ACA7-0727F717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attributes, only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420D-2EF8-4749-9BAC-E2399C6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BC24-3372-4154-82DC-1EE9AF1A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14" y="1701800"/>
            <a:ext cx="5800680" cy="126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A0AFD-E89A-42BF-B303-13F3289D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8" y="3521153"/>
            <a:ext cx="6215051" cy="27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B14F8-0575-4DB1-8CA6-6EFEF63007F3}"/>
              </a:ext>
            </a:extLst>
          </p:cNvPr>
          <p:cNvSpPr txBox="1"/>
          <p:nvPr/>
        </p:nvSpPr>
        <p:spPr>
          <a:xfrm>
            <a:off x="3210328" y="310788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Control Command Payload</a:t>
            </a:r>
          </a:p>
        </p:txBody>
      </p:sp>
    </p:spTree>
    <p:extLst>
      <p:ext uri="{BB962C8B-B14F-4D97-AF65-F5344CB8AC3E}">
        <p14:creationId xmlns:p14="http://schemas.microsoft.com/office/powerpoint/2010/main" val="376010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B75-5117-4C8C-9279-002246E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192A-5047-496F-91AC-FAABD76C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ZigBee device has a number of Endpoints (up to 240)</a:t>
            </a:r>
          </a:p>
          <a:p>
            <a:pPr lvl="1"/>
            <a:r>
              <a:rPr lang="en-US" dirty="0"/>
              <a:t>Number by which remote applications can contact it</a:t>
            </a:r>
          </a:p>
          <a:p>
            <a:pPr lvl="1"/>
            <a:r>
              <a:rPr lang="en-US" dirty="0"/>
              <a:t>Analogous to a Port in TCP/UDP</a:t>
            </a:r>
          </a:p>
          <a:p>
            <a:pPr lvl="1"/>
            <a:endParaRPr lang="en-US" dirty="0"/>
          </a:p>
          <a:p>
            <a:r>
              <a:rPr lang="en-US" dirty="0"/>
              <a:t>Each Endpoint has one Device Type attached to it</a:t>
            </a:r>
          </a:p>
          <a:p>
            <a:pPr lvl="1"/>
            <a:r>
              <a:rPr lang="en-US" dirty="0"/>
              <a:t>Communication refers to the Endpoint number,</a:t>
            </a:r>
          </a:p>
          <a:p>
            <a:pPr lvl="2"/>
            <a:r>
              <a:rPr lang="en-US" dirty="0"/>
              <a:t>Then the Cluster ID within it,</a:t>
            </a:r>
          </a:p>
          <a:p>
            <a:pPr lvl="2"/>
            <a:r>
              <a:rPr lang="en-US" dirty="0"/>
              <a:t>Then the Attribute/Command ID within that</a:t>
            </a:r>
          </a:p>
          <a:p>
            <a:pPr lvl="1"/>
            <a:r>
              <a:rPr lang="en-US" dirty="0"/>
              <a:t>Endpoints can be queried to determine what they provide</a:t>
            </a:r>
          </a:p>
          <a:p>
            <a:endParaRPr lang="en-US" dirty="0"/>
          </a:p>
          <a:p>
            <a:r>
              <a:rPr lang="en-US" dirty="0"/>
              <a:t>Special case: Endpoint 0 – ZigBee Device Object</a:t>
            </a:r>
          </a:p>
          <a:p>
            <a:pPr lvl="1"/>
            <a:r>
              <a:rPr lang="en-US" dirty="0"/>
              <a:t>All devices must implement the ZigBee Device Object</a:t>
            </a:r>
          </a:p>
          <a:p>
            <a:pPr lvl="1"/>
            <a:r>
              <a:rPr lang="en-US" dirty="0"/>
              <a:t>Attributes and Commands for controlling a network device</a:t>
            </a:r>
          </a:p>
          <a:p>
            <a:pPr lvl="1"/>
            <a:r>
              <a:rPr lang="en-US" dirty="0"/>
              <a:t>Network parameters are configured just like a light or door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B786-CEB6-4A7A-B736-0A41AE4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F6-E9BB-492B-96BF-F80898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Endpoints for a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866F3-A8C9-4E9E-8586-004E04B8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5900"/>
            <a:ext cx="5041900" cy="3416300"/>
          </a:xfrm>
        </p:spPr>
        <p:txBody>
          <a:bodyPr/>
          <a:lstStyle/>
          <a:p>
            <a:r>
              <a:rPr lang="en-US" dirty="0"/>
              <a:t>Even simple devices hopefully have three endpoints: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ZigBee Device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&lt;Their functionality&gt;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 The Air Bootloader (code updates)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44EE-4FE9-4122-AFD1-0DB9F583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AB748-AF56-4357-8EA9-CC54D8AA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3" y="1143000"/>
            <a:ext cx="37533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5D2B-4964-4E49-9056-2B18A45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6E7D-F0F6-4704-B115-9BEA95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8924A-863A-4EC5-ABD5-CEA1C5D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1401763"/>
            <a:ext cx="9129801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b="1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9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2991-C802-4532-8CBB-233FD242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on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82CF-80C6-439D-8AEA-0A6638E8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specification for how to interact with devices is far above anything network-specific</a:t>
            </a:r>
          </a:p>
          <a:p>
            <a:endParaRPr lang="en-US" dirty="0"/>
          </a:p>
          <a:p>
            <a:r>
              <a:rPr lang="en-US" dirty="0" err="1"/>
              <a:t>dotdot</a:t>
            </a:r>
            <a:r>
              <a:rPr lang="en-US" dirty="0"/>
              <a:t> is a recent effort to spread ZigBee Clusters more widely</a:t>
            </a:r>
          </a:p>
          <a:p>
            <a:pPr lvl="1"/>
            <a:r>
              <a:rPr lang="en-US" dirty="0"/>
              <a:t>Runs same application-layer on top of various lower layers</a:t>
            </a:r>
          </a:p>
          <a:p>
            <a:pPr lvl="1"/>
            <a:r>
              <a:rPr lang="en-US" dirty="0"/>
              <a:t>ZigBee, BLE, Thread, </a:t>
            </a:r>
            <a:r>
              <a:rPr lang="en-US" dirty="0" err="1"/>
              <a:t>WiFi</a:t>
            </a:r>
            <a:r>
              <a:rPr lang="en-US" dirty="0"/>
              <a:t>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2637A-152B-4020-9EC4-FC0CAECB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91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35DA5-E570-4B48-B623-93CCB39B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dotdot</a:t>
            </a:r>
            <a:r>
              <a:rPr lang="en-US" dirty="0"/>
              <a:t> provides ZigBee-style control over various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10D5-781B-4902-9F6D-263F7CB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A4ED14-3938-475A-8BE5-9E868E6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" y="979714"/>
            <a:ext cx="9908005" cy="5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3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DAF5-AC0B-47E3-BAED-82F2E7D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dotdot</a:t>
            </a:r>
            <a:r>
              <a:rPr lang="en-US" dirty="0"/>
              <a:t> over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8748-2314-4D21-8890-47CD3D2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A07F35-FA07-4921-98EF-3AE27F52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" y="914400"/>
            <a:ext cx="11252200" cy="55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8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665-7320-4594-AD1F-F1E24B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ZCL to </a:t>
            </a:r>
            <a:r>
              <a:rPr lang="en-US" dirty="0" err="1"/>
              <a:t>CoAP</a:t>
            </a:r>
            <a:r>
              <a:rPr lang="en-US" dirty="0"/>
              <a:t> mappings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33FD-7F95-4725-A8C7-2C910CDF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 descr="Dotdot resource table. Source: Desbenoit and Vulcano 2017, slide 20.">
            <a:extLst>
              <a:ext uri="{FF2B5EF4-FFF2-40B4-BE49-F238E27FC236}">
                <a16:creationId xmlns:a16="http://schemas.microsoft.com/office/drawing/2014/main" id="{B7BF6B8A-3E25-40C6-AB3C-DC0582C7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4" y="1582111"/>
            <a:ext cx="8813800" cy="4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4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402-8ECE-4B3B-8895-52892E28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ZCL the right standard for device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13E1-1B29-4EEB-B91A-E740C32E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better than making something new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DFC3-6CDB-489E-B2B3-3B2EEE06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146" name="Picture 2" descr="Standards">
            <a:extLst>
              <a:ext uri="{FF2B5EF4-FFF2-40B4-BE49-F238E27FC236}">
                <a16:creationId xmlns:a16="http://schemas.microsoft.com/office/drawing/2014/main" id="{DA8472F0-0F8A-4210-AAAC-53873A41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8" y="2347913"/>
            <a:ext cx="6756691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9A1D-C139-4726-819B-1A50252ADB1A}"/>
              </a:ext>
            </a:extLst>
          </p:cNvPr>
          <p:cNvSpPr txBox="1"/>
          <p:nvPr/>
        </p:nvSpPr>
        <p:spPr>
          <a:xfrm>
            <a:off x="2715648" y="61722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https://xkcd.com/927/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338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automatic communication between devices</a:t>
            </a:r>
          </a:p>
          <a:p>
            <a:pPr lvl="1"/>
            <a:r>
              <a:rPr lang="en-US" dirty="0"/>
              <a:t>Low complexity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Focus on home automation and industrial control/monitoring</a:t>
            </a:r>
          </a:p>
          <a:p>
            <a:pPr lvl="1"/>
            <a:endParaRPr lang="en-US" dirty="0"/>
          </a:p>
          <a:p>
            <a:r>
              <a:rPr lang="en-US" dirty="0"/>
              <a:t>From our perspective</a:t>
            </a:r>
          </a:p>
          <a:p>
            <a:pPr lvl="1"/>
            <a:r>
              <a:rPr lang="en-US" dirty="0"/>
              <a:t>802.15.4 PHY and MAC</a:t>
            </a:r>
          </a:p>
          <a:p>
            <a:pPr lvl="1"/>
            <a:r>
              <a:rPr lang="en-US" dirty="0"/>
              <a:t>Plus well-defined Server/Client interactions</a:t>
            </a:r>
          </a:p>
          <a:p>
            <a:pPr lvl="2"/>
            <a:r>
              <a:rPr lang="en-US" dirty="0"/>
              <a:t>Similar to BLE (actually, BLE is similar to ZigBee)</a:t>
            </a:r>
          </a:p>
          <a:p>
            <a:pPr lvl="1"/>
            <a:r>
              <a:rPr lang="en-US" dirty="0"/>
              <a:t>Designed for higher-power devices than Thread or BLE</a:t>
            </a:r>
          </a:p>
          <a:p>
            <a:pPr lvl="2"/>
            <a:r>
              <a:rPr lang="en-US" dirty="0"/>
              <a:t>Although still relatively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6CD-3225-4D30-86D7-B0DCB6F1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2E97-4731-4E9F-BF89-A73BCE93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Intertwined with the creation of 802.15.4</a:t>
            </a:r>
          </a:p>
          <a:p>
            <a:pPr lvl="1"/>
            <a:r>
              <a:rPr lang="en-US" dirty="0"/>
              <a:t>Both are founded around the same time</a:t>
            </a:r>
          </a:p>
          <a:p>
            <a:pPr lvl="1"/>
            <a:r>
              <a:rPr lang="en-US" dirty="0"/>
              <a:t>ZigBee Alliance involved in the original 802.15.4 specification</a:t>
            </a:r>
          </a:p>
          <a:p>
            <a:pPr lvl="1"/>
            <a:r>
              <a:rPr lang="en-US" dirty="0"/>
              <a:t>Original plan: 802.11/</a:t>
            </a:r>
            <a:r>
              <a:rPr lang="en-US" dirty="0" err="1"/>
              <a:t>WiFi</a:t>
            </a:r>
            <a:r>
              <a:rPr lang="en-US" dirty="0"/>
              <a:t> &lt;-&gt; 802.15.4/ZigBee</a:t>
            </a:r>
          </a:p>
          <a:p>
            <a:pPr lvl="1"/>
            <a:endParaRPr lang="en-US" dirty="0"/>
          </a:p>
          <a:p>
            <a:r>
              <a:rPr lang="en-US" dirty="0"/>
              <a:t>Original specification 2004 (following 802.15.4 in 2003)</a:t>
            </a:r>
          </a:p>
          <a:p>
            <a:pPr lvl="1"/>
            <a:r>
              <a:rPr lang="en-US" dirty="0"/>
              <a:t>Updated 2006, 2007, 2015, (2017?)</a:t>
            </a:r>
          </a:p>
          <a:p>
            <a:pPr lvl="1"/>
            <a:r>
              <a:rPr lang="en-US" dirty="0"/>
              <a:t>2015 version is also known as ZigBee Pro</a:t>
            </a:r>
          </a:p>
          <a:p>
            <a:pPr lvl="1"/>
            <a:r>
              <a:rPr lang="en-US" dirty="0"/>
              <a:t>We’ll focus on 2015, but look at previous stuff too</a:t>
            </a:r>
          </a:p>
          <a:p>
            <a:pPr lvl="2"/>
            <a:r>
              <a:rPr lang="en-US" dirty="0"/>
              <a:t>Application layer stuff hasn’t changed considerably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5FCD-C219-4F59-8F83-3FFE45D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A0B-5B2F-4DA3-A549-66A40B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172-018C-4EED-A816-05D9B59D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ZigBee Specification</a:t>
            </a:r>
            <a:r>
              <a:rPr lang="en-US" dirty="0"/>
              <a:t> (2015)</a:t>
            </a:r>
          </a:p>
          <a:p>
            <a:r>
              <a:rPr lang="en-US" dirty="0">
                <a:hlinkClick r:id="rId3"/>
              </a:rPr>
              <a:t>ZigBee Cluster Library Specification</a:t>
            </a:r>
            <a:r>
              <a:rPr lang="en-US" dirty="0"/>
              <a:t> (2016)</a:t>
            </a:r>
          </a:p>
          <a:p>
            <a:endParaRPr lang="en-US" dirty="0"/>
          </a:p>
          <a:p>
            <a:r>
              <a:rPr lang="en-US" dirty="0"/>
              <a:t>Useful resources</a:t>
            </a:r>
          </a:p>
          <a:p>
            <a:pPr lvl="1"/>
            <a:r>
              <a:rPr lang="en-US" dirty="0"/>
              <a:t>ZigBee overview: </a:t>
            </a:r>
            <a:r>
              <a:rPr lang="en-US" sz="2000" dirty="0">
                <a:hlinkClick r:id="rId4"/>
              </a:rPr>
              <a:t>https://www.cse.wustl.edu/~jain/cse574-14/ftp/j_13zgb.pdf</a:t>
            </a:r>
            <a:endParaRPr lang="en-US" sz="2000" dirty="0"/>
          </a:p>
          <a:p>
            <a:pPr lvl="1"/>
            <a:r>
              <a:rPr lang="en-US" dirty="0"/>
              <a:t>NXP library guides (include overview on ZigBee)</a:t>
            </a:r>
          </a:p>
          <a:p>
            <a:pPr lvl="2"/>
            <a:r>
              <a:rPr lang="en-US" sz="2000" dirty="0"/>
              <a:t>ZigBee Protocol: </a:t>
            </a:r>
            <a:r>
              <a:rPr lang="en-US" sz="2000" dirty="0">
                <a:hlinkClick r:id="rId5"/>
              </a:rPr>
              <a:t>https://www.nxp.com/docs/en/user-guide/JN-UG-3113.pdf</a:t>
            </a:r>
            <a:endParaRPr lang="en-US" sz="2000" dirty="0"/>
          </a:p>
          <a:p>
            <a:pPr lvl="2"/>
            <a:r>
              <a:rPr lang="en-US" sz="2000" dirty="0"/>
              <a:t>ZigBee Cluster Library: </a:t>
            </a:r>
            <a:r>
              <a:rPr lang="en-US" sz="2000" dirty="0">
                <a:hlinkClick r:id="rId6"/>
              </a:rPr>
              <a:t>https://www.nxp.com/docs/en/user-guide/JN-UG-3115.pdf</a:t>
            </a:r>
            <a:endParaRPr lang="en-US" sz="2000" dirty="0"/>
          </a:p>
          <a:p>
            <a:pPr lvl="2"/>
            <a:r>
              <a:rPr lang="en-US" sz="2000" dirty="0"/>
              <a:t>ZigBee Home Automation: </a:t>
            </a:r>
            <a:r>
              <a:rPr lang="en-US" sz="2000" dirty="0">
                <a:hlinkClick r:id="rId7"/>
              </a:rPr>
              <a:t>https://www.nxp.com/docs/en/user-guide/JN-UG-3076.pdf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C39C-1D23-4154-9FA3-504F42DD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b="1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383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32F6E-4F5A-4571-9F88-06A2608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4" y="101142"/>
            <a:ext cx="10208088" cy="6447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D658F0-6484-4A59-A132-DE7C54B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290976" cy="685800"/>
          </a:xfrm>
        </p:spPr>
        <p:txBody>
          <a:bodyPr/>
          <a:lstStyle/>
          <a:p>
            <a:r>
              <a:rPr lang="en-US" dirty="0"/>
              <a:t>ZigBee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answer: everything</a:t>
            </a:r>
          </a:p>
          <a:p>
            <a:pPr lvl="1"/>
            <a:r>
              <a:rPr lang="en-US" dirty="0"/>
              <a:t>Reuse all of PHY (including non-2.4 GHz channels)</a:t>
            </a:r>
          </a:p>
          <a:p>
            <a:pPr lvl="1"/>
            <a:r>
              <a:rPr lang="en-US" dirty="0"/>
              <a:t>Reuse all of MAC (including beacon-enabled network and GTS)</a:t>
            </a:r>
          </a:p>
          <a:p>
            <a:pPr lvl="2"/>
            <a:r>
              <a:rPr lang="en-US" dirty="0"/>
              <a:t>Same CSMA/CA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A32E9BD3-016F-4052-9CCB-6C3F4B9A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608" y="3279438"/>
            <a:ext cx="494230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B0D5-83BB-4BBD-B5B5-04A5B383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3429000"/>
            <a:ext cx="5333622" cy="82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E3EE-C3A8-4666-B22A-8716B439D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4864746"/>
            <a:ext cx="5360525" cy="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5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780</TotalTime>
  <Words>1380</Words>
  <Application>Microsoft Office PowerPoint</Application>
  <PresentationFormat>Widescreen</PresentationFormat>
  <Paragraphs>332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Tahoma</vt:lpstr>
      <vt:lpstr>Class Slides</vt:lpstr>
      <vt:lpstr>Lecture 09 ZigBee</vt:lpstr>
      <vt:lpstr>Today’s Goals</vt:lpstr>
      <vt:lpstr>Outline</vt:lpstr>
      <vt:lpstr>ZigBee goals</vt:lpstr>
      <vt:lpstr>ZigBee history</vt:lpstr>
      <vt:lpstr>ZigBee resources</vt:lpstr>
      <vt:lpstr>Outline</vt:lpstr>
      <vt:lpstr>ZigBee stack</vt:lpstr>
      <vt:lpstr>Use of 802.15.4</vt:lpstr>
      <vt:lpstr>ZigBee devices (same roles as 802.15.4 defines)</vt:lpstr>
      <vt:lpstr>Older ZigBee - tree networks</vt:lpstr>
      <vt:lpstr>ZigBee tree network complications</vt:lpstr>
      <vt:lpstr>Modern ZigBee – mesh networks</vt:lpstr>
      <vt:lpstr>ZigBee End Device polling</vt:lpstr>
      <vt:lpstr>Example ZigBee network</vt:lpstr>
      <vt:lpstr>Outline</vt:lpstr>
      <vt:lpstr>ZigBee application-layer terms</vt:lpstr>
      <vt:lpstr>Analogies between BLE and ZigBee</vt:lpstr>
      <vt:lpstr>ZigBee profiles</vt:lpstr>
      <vt:lpstr>ZigBee Device Types</vt:lpstr>
      <vt:lpstr>ZigBee Clusters</vt:lpstr>
      <vt:lpstr>Example ZigBee profile: Home Automation Device Types</vt:lpstr>
      <vt:lpstr>Example Device Types: door lock and door lock controller</vt:lpstr>
      <vt:lpstr>Example Cluster: door lock attributes</vt:lpstr>
      <vt:lpstr>Example Cluster: door lock commands (client side)</vt:lpstr>
      <vt:lpstr>Example ZigBee profile: Smart Energy</vt:lpstr>
      <vt:lpstr>Example: demand response cluster</vt:lpstr>
      <vt:lpstr>Endpoints</vt:lpstr>
      <vt:lpstr>Example Endpoints for a device</vt:lpstr>
      <vt:lpstr>ZigBee application layer packets</vt:lpstr>
      <vt:lpstr>Outline</vt:lpstr>
      <vt:lpstr>ZigBee application layer on other networks</vt:lpstr>
      <vt:lpstr>dotdot provides ZigBee-style control over various networks</vt:lpstr>
      <vt:lpstr>Example dotdot over Thread</vt:lpstr>
      <vt:lpstr>ZCL to CoAP mappings</vt:lpstr>
      <vt:lpstr>Is ZCL the right standard for device interactions?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Zigbee</dc:title>
  <dc:creator>Branden Ghena</dc:creator>
  <cp:lastModifiedBy>Branden Ghena</cp:lastModifiedBy>
  <cp:revision>41</cp:revision>
  <dcterms:created xsi:type="dcterms:W3CDTF">2021-02-07T21:05:09Z</dcterms:created>
  <dcterms:modified xsi:type="dcterms:W3CDTF">2021-02-08T18:49:25Z</dcterms:modified>
</cp:coreProperties>
</file>