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96"/>
  </p:notesMasterIdLst>
  <p:sldIdLst>
    <p:sldId id="256" r:id="rId2"/>
    <p:sldId id="2123" r:id="rId3"/>
    <p:sldId id="264" r:id="rId4"/>
    <p:sldId id="383" r:id="rId5"/>
    <p:sldId id="2125" r:id="rId6"/>
    <p:sldId id="451" r:id="rId7"/>
    <p:sldId id="2196" r:id="rId8"/>
    <p:sldId id="2126" r:id="rId9"/>
    <p:sldId id="2127" r:id="rId10"/>
    <p:sldId id="2155" r:id="rId11"/>
    <p:sldId id="2178" r:id="rId12"/>
    <p:sldId id="2179" r:id="rId13"/>
    <p:sldId id="2180" r:id="rId14"/>
    <p:sldId id="2181" r:id="rId15"/>
    <p:sldId id="2182" r:id="rId16"/>
    <p:sldId id="2183" r:id="rId17"/>
    <p:sldId id="2184" r:id="rId18"/>
    <p:sldId id="2185" r:id="rId19"/>
    <p:sldId id="2186" r:id="rId20"/>
    <p:sldId id="2187" r:id="rId21"/>
    <p:sldId id="2188" r:id="rId22"/>
    <p:sldId id="2189" r:id="rId23"/>
    <p:sldId id="2190" r:id="rId24"/>
    <p:sldId id="2191" r:id="rId25"/>
    <p:sldId id="2192" r:id="rId26"/>
    <p:sldId id="2193" r:id="rId27"/>
    <p:sldId id="2194" r:id="rId28"/>
    <p:sldId id="2120" r:id="rId29"/>
    <p:sldId id="2121" r:id="rId30"/>
    <p:sldId id="2122" r:id="rId31"/>
    <p:sldId id="393" r:id="rId32"/>
    <p:sldId id="267" r:id="rId33"/>
    <p:sldId id="268" r:id="rId34"/>
    <p:sldId id="282" r:id="rId35"/>
    <p:sldId id="285" r:id="rId36"/>
    <p:sldId id="394" r:id="rId37"/>
    <p:sldId id="395" r:id="rId38"/>
    <p:sldId id="2197" r:id="rId39"/>
    <p:sldId id="396" r:id="rId40"/>
    <p:sldId id="402" r:id="rId41"/>
    <p:sldId id="271" r:id="rId42"/>
    <p:sldId id="284" r:id="rId43"/>
    <p:sldId id="2117" r:id="rId44"/>
    <p:sldId id="2118" r:id="rId45"/>
    <p:sldId id="403" r:id="rId46"/>
    <p:sldId id="2119" r:id="rId47"/>
    <p:sldId id="2195" r:id="rId48"/>
    <p:sldId id="388" r:id="rId49"/>
    <p:sldId id="275" r:id="rId50"/>
    <p:sldId id="279" r:id="rId51"/>
    <p:sldId id="407" r:id="rId52"/>
    <p:sldId id="408" r:id="rId53"/>
    <p:sldId id="405" r:id="rId54"/>
    <p:sldId id="2198" r:id="rId55"/>
    <p:sldId id="412" r:id="rId56"/>
    <p:sldId id="410" r:id="rId57"/>
    <p:sldId id="424" r:id="rId58"/>
    <p:sldId id="425" r:id="rId59"/>
    <p:sldId id="418" r:id="rId60"/>
    <p:sldId id="2201" r:id="rId61"/>
    <p:sldId id="420" r:id="rId62"/>
    <p:sldId id="2114" r:id="rId63"/>
    <p:sldId id="2115" r:id="rId64"/>
    <p:sldId id="2199" r:id="rId65"/>
    <p:sldId id="427" r:id="rId66"/>
    <p:sldId id="426" r:id="rId67"/>
    <p:sldId id="428" r:id="rId68"/>
    <p:sldId id="423" r:id="rId69"/>
    <p:sldId id="431" r:id="rId70"/>
    <p:sldId id="433" r:id="rId71"/>
    <p:sldId id="429" r:id="rId72"/>
    <p:sldId id="434" r:id="rId73"/>
    <p:sldId id="435" r:id="rId74"/>
    <p:sldId id="436" r:id="rId75"/>
    <p:sldId id="437" r:id="rId76"/>
    <p:sldId id="432" r:id="rId77"/>
    <p:sldId id="439" r:id="rId78"/>
    <p:sldId id="438" r:id="rId79"/>
    <p:sldId id="392" r:id="rId80"/>
    <p:sldId id="440" r:id="rId81"/>
    <p:sldId id="441" r:id="rId82"/>
    <p:sldId id="443" r:id="rId83"/>
    <p:sldId id="444" r:id="rId84"/>
    <p:sldId id="445" r:id="rId85"/>
    <p:sldId id="2200" r:id="rId86"/>
    <p:sldId id="446" r:id="rId87"/>
    <p:sldId id="455" r:id="rId88"/>
    <p:sldId id="456" r:id="rId89"/>
    <p:sldId id="2102" r:id="rId90"/>
    <p:sldId id="2104" r:id="rId91"/>
    <p:sldId id="2103" r:id="rId92"/>
    <p:sldId id="2105" r:id="rId93"/>
    <p:sldId id="2107" r:id="rId94"/>
    <p:sldId id="390" r:id="rId9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  <p14:sldId id="2123"/>
          </p14:sldIdLst>
        </p14:section>
        <p14:section name="Goals" id="{1DC203D8-8C04-4F3B-815B-A15E3261C9A4}">
          <p14:sldIdLst>
            <p14:sldId id="264"/>
            <p14:sldId id="383"/>
            <p14:sldId id="2125"/>
            <p14:sldId id="451"/>
          </p14:sldIdLst>
        </p14:section>
        <p14:section name="Race Conditions" id="{B55B8E8C-5EAB-4A1E-A4E9-AE5E896E46FA}">
          <p14:sldIdLst>
            <p14:sldId id="2196"/>
            <p14:sldId id="2126"/>
            <p14:sldId id="2127"/>
            <p14:sldId id="2155"/>
            <p14:sldId id="2178"/>
            <p14:sldId id="2179"/>
            <p14:sldId id="2180"/>
            <p14:sldId id="2181"/>
            <p14:sldId id="2182"/>
            <p14:sldId id="2183"/>
            <p14:sldId id="2184"/>
            <p14:sldId id="2185"/>
            <p14:sldId id="2186"/>
            <p14:sldId id="2187"/>
            <p14:sldId id="2188"/>
            <p14:sldId id="2189"/>
            <p14:sldId id="2190"/>
            <p14:sldId id="2191"/>
            <p14:sldId id="2192"/>
            <p14:sldId id="2193"/>
            <p14:sldId id="2194"/>
            <p14:sldId id="2120"/>
            <p14:sldId id="2121"/>
            <p14:sldId id="2122"/>
            <p14:sldId id="393"/>
            <p14:sldId id="267"/>
            <p14:sldId id="268"/>
            <p14:sldId id="282"/>
            <p14:sldId id="285"/>
            <p14:sldId id="394"/>
            <p14:sldId id="395"/>
          </p14:sldIdLst>
        </p14:section>
        <p14:section name="Critical Sections" id="{B4F363C9-96E1-423A-B164-761AA95EE378}">
          <p14:sldIdLst>
            <p14:sldId id="2197"/>
            <p14:sldId id="396"/>
            <p14:sldId id="402"/>
            <p14:sldId id="271"/>
            <p14:sldId id="284"/>
            <p14:sldId id="2117"/>
            <p14:sldId id="2118"/>
            <p14:sldId id="403"/>
            <p14:sldId id="2119"/>
          </p14:sldIdLst>
        </p14:section>
        <p14:section name="Lock Design" id="{1176DA88-D835-4C30-B72E-464DFF891A07}">
          <p14:sldIdLst>
            <p14:sldId id="2195"/>
            <p14:sldId id="388"/>
            <p14:sldId id="275"/>
            <p14:sldId id="279"/>
            <p14:sldId id="407"/>
            <p14:sldId id="408"/>
            <p14:sldId id="405"/>
          </p14:sldIdLst>
        </p14:section>
        <p14:section name="Basic Lock Implementation" id="{BB0B26E2-BFDF-4724-91F4-16E651CF89C5}">
          <p14:sldIdLst>
            <p14:sldId id="2198"/>
            <p14:sldId id="412"/>
            <p14:sldId id="410"/>
            <p14:sldId id="424"/>
            <p14:sldId id="425"/>
            <p14:sldId id="418"/>
            <p14:sldId id="2201"/>
            <p14:sldId id="420"/>
            <p14:sldId id="2114"/>
            <p14:sldId id="2115"/>
          </p14:sldIdLst>
        </p14:section>
        <p14:section name="Lock Optimizations" id="{3ECCEA24-9E64-4C60-84FE-DE3FB25EAFA1}">
          <p14:sldIdLst>
            <p14:sldId id="2199"/>
            <p14:sldId id="427"/>
            <p14:sldId id="426"/>
            <p14:sldId id="428"/>
            <p14:sldId id="423"/>
            <p14:sldId id="431"/>
            <p14:sldId id="433"/>
            <p14:sldId id="429"/>
            <p14:sldId id="434"/>
            <p14:sldId id="435"/>
            <p14:sldId id="436"/>
            <p14:sldId id="437"/>
            <p14:sldId id="432"/>
            <p14:sldId id="439"/>
            <p14:sldId id="438"/>
            <p14:sldId id="392"/>
            <p14:sldId id="440"/>
            <p14:sldId id="441"/>
            <p14:sldId id="443"/>
            <p14:sldId id="444"/>
            <p14:sldId id="445"/>
          </p14:sldIdLst>
        </p14:section>
        <p14:section name="Wrapup" id="{29A7F866-9DA9-446B-8359-CE426CB89C7A}">
          <p14:sldIdLst>
            <p14:sldId id="2200"/>
          </p14:sldIdLst>
        </p14:section>
        <p14:section name="Interrupts" id="{7C34C203-2C42-4201-85DB-DC2C963D54A4}">
          <p14:sldIdLst>
            <p14:sldId id="446"/>
            <p14:sldId id="455"/>
            <p14:sldId id="456"/>
            <p14:sldId id="2102"/>
            <p14:sldId id="2104"/>
            <p14:sldId id="2103"/>
            <p14:sldId id="2105"/>
            <p14:sldId id="2107"/>
            <p14:sldId id="3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4" autoAdjust="0"/>
    <p:restoredTop sz="97440" autoAdjust="0"/>
  </p:normalViewPr>
  <p:slideViewPr>
    <p:cSldViewPr snapToGrid="0">
      <p:cViewPr varScale="1">
        <p:scale>
          <a:sx n="77" d="100"/>
          <a:sy n="77" d="100"/>
        </p:scale>
        <p:origin x="120" y="19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2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9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gcc.gnu.org/onlinedocs/gcc/_005f_005fatomic-Builtin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s://eli.thegreenplace.net/2018/basics-of-futexes/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06:</a:t>
            </a:r>
            <a:br>
              <a:rPr lang="en-US" dirty="0"/>
            </a:br>
            <a:r>
              <a:rPr lang="en-US" dirty="0"/>
              <a:t>Data Races &amp; Mutexes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Spring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Shivaram Venkataraman (Wisconsin), and UC Berkeley CS61C and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69F-32EB-6742-8E43-4C5049F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problem: 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9594-8FA1-0D43-9648-24890C7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Consider two threads with a shared global variable: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count = 0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6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dirty="0"/>
              <a:t> could end up with a final value of 1 or 2. How?</a:t>
            </a:r>
          </a:p>
          <a:p>
            <a:pPr marL="0" indent="0">
              <a:buNone/>
            </a:pPr>
            <a:r>
              <a:rPr lang="en-US" i="1" dirty="0"/>
              <a:t>These instructions could be interleaved in any way.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ADDC-6AD5-1D41-B4DA-DCBD597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B447-4CAD-374F-8120-E62D5F02DD3F}"/>
              </a:ext>
            </a:extLst>
          </p:cNvPr>
          <p:cNvSpPr txBox="1"/>
          <p:nvPr/>
        </p:nvSpPr>
        <p:spPr>
          <a:xfrm>
            <a:off x="1044800" y="2189347"/>
            <a:ext cx="3880000" cy="267765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1: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void 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thread_fn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$0x8049a1c,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add $0x1,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,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2B94F-D369-7841-A384-E076FF74ED38}"/>
              </a:ext>
            </a:extLst>
          </p:cNvPr>
          <p:cNvSpPr txBox="1"/>
          <p:nvPr/>
        </p:nvSpPr>
        <p:spPr>
          <a:xfrm>
            <a:off x="5362005" y="2182799"/>
            <a:ext cx="3880000" cy="267765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2: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void 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thread_fn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$0x8049a1c,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add $0x1,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,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93ED0-3E7A-40F4-8FA0-ABA421D248D0}"/>
              </a:ext>
            </a:extLst>
          </p:cNvPr>
          <p:cNvSpPr txBox="1"/>
          <p:nvPr/>
        </p:nvSpPr>
        <p:spPr>
          <a:xfrm>
            <a:off x="9504421" y="1948941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0x8049a1c</a:t>
            </a:r>
          </a:p>
        </p:txBody>
      </p:sp>
    </p:spTree>
    <p:extLst>
      <p:ext uri="{BB962C8B-B14F-4D97-AF65-F5344CB8AC3E}">
        <p14:creationId xmlns:p14="http://schemas.microsoft.com/office/powerpoint/2010/main" val="986723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59DF5-0A83-87F8-F6CC-F4CD349D5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CD3C-F069-901D-2F11-83498BCB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EBFFA-E6C1-A3EB-06F6-90EF4F8D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35859C-BD01-4329-7F50-7912DD5F7AF3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B90F10-09E2-9D71-004D-871262F5B37D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9A01DB-9AAC-36C7-BA5C-BB93916ECC56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83098C5-40B8-180E-891E-D9CBA73A4A98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F8DA572-1F8A-6A84-B851-16A3754729DF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8914335-7BC4-C73A-566C-2051B591733E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DC931DE-4093-A5D6-73BF-8CFD92E28901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6EC418-87B7-CF00-DC4A-8C558A61F3E0}"/>
              </a:ext>
            </a:extLst>
          </p:cNvPr>
          <p:cNvSpPr txBox="1"/>
          <p:nvPr/>
        </p:nvSpPr>
        <p:spPr>
          <a:xfrm>
            <a:off x="1771843" y="1411209"/>
            <a:ext cx="386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this code starts</a:t>
            </a:r>
          </a:p>
        </p:txBody>
      </p:sp>
    </p:spTree>
    <p:extLst>
      <p:ext uri="{BB962C8B-B14F-4D97-AF65-F5344CB8AC3E}">
        <p14:creationId xmlns:p14="http://schemas.microsoft.com/office/powerpoint/2010/main" val="1073931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3635-8511-534C-8A3E-F0CF7D04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14386-9A84-644D-BD3B-10EC03C2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9A8F13-7204-E742-AA07-C106E74D87CA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D08AE0D-065F-604C-96ED-6FD01EAB5EE2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E8EFBF-2F89-D44D-BBE3-9283F34258CB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5538E76-03E8-AB48-6B5F-15BF6243E6C3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21632C0-D89C-3B05-3E6A-32558114E307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C6A1111-1FBE-EDF1-DADF-F734609DA890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1BC9505-527F-2429-C087-63F4A1604F31}"/>
              </a:ext>
            </a:extLst>
          </p:cNvPr>
          <p:cNvSpPr/>
          <p:nvPr/>
        </p:nvSpPr>
        <p:spPr>
          <a:xfrm>
            <a:off x="1192226" y="2427636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207A90-4666-59BB-812E-6F51EED85163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F965E2-8179-A8A0-684E-FEF22EF3F6A2}"/>
              </a:ext>
            </a:extLst>
          </p:cNvPr>
          <p:cNvSpPr/>
          <p:nvPr/>
        </p:nvSpPr>
        <p:spPr>
          <a:xfrm>
            <a:off x="7946265" y="23866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2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C2954-694F-41D7-076F-D997C04BC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7C77-C511-0FB3-CBAA-45B0CC7D6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43F03-AF4D-C744-7798-A881626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DC42AB-AEEB-5CE9-E402-143E2B470157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16AABA4-F408-6010-4CAA-01A228643FBA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C6080A-A0A0-D8DF-5C27-7C3087AD53E8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A227CB7-4C07-2677-83B0-DB6A26409204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FC6A650-AEF6-49E2-B58D-989B58522A02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029CCA8-F38C-1765-4998-AFCC274B0BC9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19ACD36-2557-C501-AD4E-8EDFEE715590}"/>
              </a:ext>
            </a:extLst>
          </p:cNvPr>
          <p:cNvSpPr/>
          <p:nvPr/>
        </p:nvSpPr>
        <p:spPr>
          <a:xfrm>
            <a:off x="1167392" y="2902843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18DB9F-CD35-EC3B-D285-3C0199739BD1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D09E59-F470-BDAA-DEA6-7868D944AD15}"/>
              </a:ext>
            </a:extLst>
          </p:cNvPr>
          <p:cNvSpPr/>
          <p:nvPr/>
        </p:nvSpPr>
        <p:spPr>
          <a:xfrm>
            <a:off x="7946265" y="23866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53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B7D5F-9E15-FCF8-D545-38BEC6E0F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5A98-0143-2165-B60E-F27DC571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40DDB-1063-5A47-18F4-20789D13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52FCAE-40AE-752F-8E0B-6380277847CF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C4F13D-93E1-AC0F-4D61-25E3A301B4A0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12AD40-F0E1-7692-19C5-1BA587EE38A8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EF370E-12CC-CD8F-5A51-DF4280913626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27CF516-611A-6C60-9EB9-E83F90989DC2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83BB02-6359-E6AA-E539-CB8743612213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EB0523-382B-85F5-6332-46849939A22A}"/>
              </a:ext>
            </a:extLst>
          </p:cNvPr>
          <p:cNvSpPr/>
          <p:nvPr/>
        </p:nvSpPr>
        <p:spPr>
          <a:xfrm>
            <a:off x="1162958" y="3404541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7260A-D7F6-3354-02CC-E175E6232D51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EFD587-AF02-CEA1-7C92-C470949DB5CA}"/>
              </a:ext>
            </a:extLst>
          </p:cNvPr>
          <p:cNvSpPr/>
          <p:nvPr/>
        </p:nvSpPr>
        <p:spPr>
          <a:xfrm>
            <a:off x="9431775" y="4253217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05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B4768-B3EF-6EA9-26DB-6D2508532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8EDC9-9F7B-CE59-5A9F-67EE1DA5F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754DD-4D87-60DF-2603-8A2BB9E2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AEE367-6A4F-0FAE-3E27-8A0DBA8FA283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777DAF-6EF2-0D9C-6AD3-68A3AB3EB3F4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296E87-FAB5-0052-E500-AEFCD91969BC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FC0B331-1BE5-244C-DF74-7E3AA7DD07C7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954D14A-F15D-926B-1C76-E33C24F8451B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2EB02F1-383C-6856-346B-6CBE32DCB5D7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2DC60E2-F42B-2A81-AB13-FC9B48452171}"/>
              </a:ext>
            </a:extLst>
          </p:cNvPr>
          <p:cNvSpPr/>
          <p:nvPr/>
        </p:nvSpPr>
        <p:spPr>
          <a:xfrm>
            <a:off x="1192226" y="3881059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AAD22-BAA0-D950-F4D3-6376C291A37B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CBB173-5D8A-C175-7104-F6BBC15DA4BA}"/>
              </a:ext>
            </a:extLst>
          </p:cNvPr>
          <p:cNvSpPr/>
          <p:nvPr/>
        </p:nvSpPr>
        <p:spPr>
          <a:xfrm>
            <a:off x="10726952" y="23741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3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31D7F-993F-B18F-4D15-2ABBCA647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9E459-DBBA-D0F1-7E11-EA8347FD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F3E92-B06F-8DDA-156C-72FD94EF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712FCE-A98F-FE8F-F07E-9954B853BE82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196280-4EE3-CB42-76D2-91C537B3382E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AE81E5-C905-5CA9-73CD-0A0402777F74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48026DA-6896-9D85-8788-B516C27D3788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4B67179-0D28-38F9-7FE5-7C278ABD2E66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5BA5E01-FC68-4E89-7043-01991585896B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BFCF8E-E293-374D-3C23-8F4C35343AC2}"/>
              </a:ext>
            </a:extLst>
          </p:cNvPr>
          <p:cNvSpPr/>
          <p:nvPr/>
        </p:nvSpPr>
        <p:spPr>
          <a:xfrm>
            <a:off x="1192226" y="4409093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D6316-7C6D-9FA5-29A4-4496980613CD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CAF0A3-F3EB-631C-1E9F-3A3076A3B52C}"/>
              </a:ext>
            </a:extLst>
          </p:cNvPr>
          <p:cNvSpPr/>
          <p:nvPr/>
        </p:nvSpPr>
        <p:spPr>
          <a:xfrm>
            <a:off x="10726952" y="23741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31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64EA6-1FD3-EA1C-66F7-F114CD719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4850-347E-C475-4CF3-BB87AD1DF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59A40-CCC0-04BB-3E33-53782905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B5AE8A-047C-6C51-DEA9-72960A8FFDB1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A4F9A2-E70E-2A05-E251-6CDA426348C5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5B24EE-7BC9-7D2D-715F-EC9723418F9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8316B61-7E73-2A56-0D50-7E4323334DBD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2606D24-6967-0F2C-AC6F-07E24B1BC67E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12D1555-3478-FEAB-1EB1-68A4DF89C04F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5A6B586-FF5D-42D3-5582-B75E9C661416}"/>
              </a:ext>
            </a:extLst>
          </p:cNvPr>
          <p:cNvSpPr/>
          <p:nvPr/>
        </p:nvSpPr>
        <p:spPr>
          <a:xfrm>
            <a:off x="1192226" y="4872737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FBB3D-EA06-8157-E536-380939068C31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FBEAEB-ED8D-1232-B094-6B0AF8B33083}"/>
              </a:ext>
            </a:extLst>
          </p:cNvPr>
          <p:cNvSpPr/>
          <p:nvPr/>
        </p:nvSpPr>
        <p:spPr>
          <a:xfrm>
            <a:off x="9431775" y="4253217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9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4CCD-500F-ED39-7AAC-02D966F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Theads</a:t>
            </a:r>
            <a:r>
              <a:rPr lang="en-US" dirty="0"/>
              <a:t> do not have guaranteed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AD27A-0805-8163-EB60-582DB0BB7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BUT, there’s no guarantee that the instructions occur in that order!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the two threads are running in parallel, the instructions could be interleaved in any way</a:t>
            </a:r>
            <a:br>
              <a:rPr lang="en-US" dirty="0"/>
            </a:br>
            <a:r>
              <a:rPr lang="en-US" dirty="0"/>
              <a:t>(both threads are really running simultaneously)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AA4D0-E0E7-890F-07A2-03FE810E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93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03C8D-0D95-B709-EC8C-FBFBC88F3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B9FC-FFD1-0371-3970-A5C7AFF2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05CA3-F4EF-2A08-5336-7942E67B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F6DBCC-27A9-5F22-F57C-26D74B44A03E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F452884-E88C-7A28-6953-7E873AC24A60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49D9E0-4B56-AE55-55AF-6B5434AF622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4DB9300-E0A6-D184-62D4-7B3A41A923CB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687C76A-3384-F7A4-3268-608CFC40126E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C057B82-4B7B-9CCD-150B-3CB251D02B01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0FD8DDA-C66F-D7D9-48F1-F72D55217A9F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40E3F0-C920-155D-731E-93C07B2733E7}"/>
              </a:ext>
            </a:extLst>
          </p:cNvPr>
          <p:cNvSpPr txBox="1"/>
          <p:nvPr/>
        </p:nvSpPr>
        <p:spPr>
          <a:xfrm>
            <a:off x="1771843" y="1411209"/>
            <a:ext cx="386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this code starts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B39C07-80A5-D0DB-BADA-5AFE833FF5F3}"/>
              </a:ext>
            </a:extLst>
          </p:cNvPr>
          <p:cNvSpPr txBox="1"/>
          <p:nvPr/>
        </p:nvSpPr>
        <p:spPr>
          <a:xfrm>
            <a:off x="7410177" y="591234"/>
            <a:ext cx="3714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Remember, each thread has its own separate registers!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1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A101-A159-FCFD-C4EE-3070D5B11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2CD60-B3C2-23D6-3886-302961CF5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Scheduling Lab due Thursday</a:t>
            </a:r>
          </a:p>
          <a:p>
            <a:pPr lvl="1"/>
            <a:r>
              <a:rPr lang="en-US" dirty="0"/>
              <a:t>90% of groups have at least one commit</a:t>
            </a:r>
          </a:p>
          <a:p>
            <a:pPr lvl="1"/>
            <a:r>
              <a:rPr lang="en-US" dirty="0"/>
              <a:t>Hard part is testing your code, not writing it</a:t>
            </a:r>
          </a:p>
          <a:p>
            <a:pPr lvl="1"/>
            <a:endParaRPr lang="en-US" dirty="0"/>
          </a:p>
          <a:p>
            <a:r>
              <a:rPr lang="en-US" dirty="0"/>
              <a:t>Producer-Consumer Lab posted now</a:t>
            </a:r>
          </a:p>
          <a:p>
            <a:pPr lvl="1"/>
            <a:r>
              <a:rPr lang="en-US" dirty="0"/>
              <a:t>Solve concurrency problems three ways</a:t>
            </a:r>
          </a:p>
          <a:p>
            <a:pPr lvl="2"/>
            <a:r>
              <a:rPr lang="en-US" dirty="0"/>
              <a:t>First two are ready after today’s lecture</a:t>
            </a:r>
          </a:p>
          <a:p>
            <a:pPr lvl="1"/>
            <a:r>
              <a:rPr lang="en-US" dirty="0"/>
              <a:t>Fill out partnership survey if you want to be grouped up</a:t>
            </a:r>
          </a:p>
          <a:p>
            <a:pPr lvl="1"/>
            <a:r>
              <a:rPr lang="en-US" b="1" dirty="0"/>
              <a:t>Start early! </a:t>
            </a:r>
            <a:r>
              <a:rPr lang="en-US" dirty="0"/>
              <a:t>Due after the exam, but good practice for the exam</a:t>
            </a:r>
          </a:p>
          <a:p>
            <a:pPr lvl="1"/>
            <a:endParaRPr lang="en-US" dirty="0"/>
          </a:p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Five days a week, with very helpful PMs (schedule on Canvas homepage)</a:t>
            </a:r>
          </a:p>
          <a:p>
            <a:pPr lvl="1"/>
            <a:r>
              <a:rPr lang="en-US" dirty="0"/>
              <a:t>Take advantage of these!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F3908-6EDA-A884-0473-499189CF0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0D239-110A-29C9-D200-59F2E4053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9C8F-AE5A-B1D5-9F71-D491346C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4CA8C-FA17-C2D4-63A0-43A9C551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4C974E-A320-D16E-C339-50768B120456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4415D0-329D-5815-46C4-2CD665C9528D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DDFDAB-183F-E4F7-15C5-B0A7D585391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059D00D-190E-7400-C3BE-1480B4E907C7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E242142-A276-B444-79D6-C17D5518BD91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BFF0051-7F47-ABA6-6E55-688AED416366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86D4B5B-F4C7-00BE-BDA8-C5923BB23B63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14D7D4-C143-3F0E-6A66-A2E8C52E272C}"/>
              </a:ext>
            </a:extLst>
          </p:cNvPr>
          <p:cNvSpPr/>
          <p:nvPr/>
        </p:nvSpPr>
        <p:spPr>
          <a:xfrm>
            <a:off x="1192226" y="2427636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1DFA3E-C416-6306-DB72-A87D21A5D9B6}"/>
              </a:ext>
            </a:extLst>
          </p:cNvPr>
          <p:cNvSpPr/>
          <p:nvPr/>
        </p:nvSpPr>
        <p:spPr>
          <a:xfrm>
            <a:off x="7946265" y="23866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85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0B13D-DC03-CD68-E994-FCAE377CB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2487-1FB3-6CE2-7002-B01DB2E8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C3576-C7AB-438D-AE27-E47A7838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97AEA0-F22B-27F4-7929-E5FBFBE57D7D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6745A4-C715-AA5C-DFCD-DE88B534F009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090AC9-702C-F58F-7251-489AB51700DD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516C8B2-600B-06BF-1972-969E3C07AFAF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5890407-58B2-F3B2-0A8F-0BF83DBB4CE3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F8C4A6D-076D-F2CD-2CB7-32F06FA1FD14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2E26065-10DC-C567-0C95-9E20EEBB88B3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096FB6-084D-A5E0-8F4A-27AF4BC09BB6}"/>
              </a:ext>
            </a:extLst>
          </p:cNvPr>
          <p:cNvSpPr/>
          <p:nvPr/>
        </p:nvSpPr>
        <p:spPr>
          <a:xfrm>
            <a:off x="1192226" y="2917035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1A8DC35-3881-9CEC-83F6-704C94B48DCB}"/>
              </a:ext>
            </a:extLst>
          </p:cNvPr>
          <p:cNvSpPr/>
          <p:nvPr/>
        </p:nvSpPr>
        <p:spPr>
          <a:xfrm>
            <a:off x="10726952" y="23741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36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44E87-86AE-4E14-5460-A0636D01A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35795-BC91-CD60-124A-24D10C52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69E4C-1A38-9D03-0B50-95A82DC7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0A4923-CEBF-7503-0755-373DCFC19A07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5B324B-FBA3-4591-D99B-C28F5D76C6F3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5A7E03-CCCA-5F60-DCFE-32391DF8351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9F9E723-3C36-FFE7-2E58-21FEC7CF4D58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3A1E476-CFDD-49D5-EC1E-A76074624BEA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604A5D4-F2C4-D9E2-25BD-575D03DD87AD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4B2DA73-848D-3EF0-BCC3-B0B57EC41EE2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913FFBB-1EFB-5128-3528-E8D0D35923D9}"/>
              </a:ext>
            </a:extLst>
          </p:cNvPr>
          <p:cNvSpPr/>
          <p:nvPr/>
        </p:nvSpPr>
        <p:spPr>
          <a:xfrm>
            <a:off x="1192226" y="3393554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E3B766-04EE-AB30-B733-5C0CBBA124AE}"/>
              </a:ext>
            </a:extLst>
          </p:cNvPr>
          <p:cNvSpPr/>
          <p:nvPr/>
        </p:nvSpPr>
        <p:spPr>
          <a:xfrm>
            <a:off x="10726952" y="23741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74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477F7-4B17-5BB3-8820-928801F5D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A9C6-6AD0-8F4F-5F46-122D8B35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19187-44F6-7B7E-A17D-960C93B7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D71F7B-AE57-00C8-CBB5-4E4723D93E9F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4056B88-465C-4EBD-C1E6-443C39FB203D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B15A95-F388-2DFF-50C3-7651D72015E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5FA304F-018C-2B87-C6EA-654D1B11643E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A4D332F-430E-403E-4849-BF29092BD20B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B1ED6B1-C7A6-66CF-F835-C64D766DAF52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F277506-B2BD-849F-B17E-991B885A1D91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EFBD93-DAA5-705C-F03C-19B58EAD2015}"/>
              </a:ext>
            </a:extLst>
          </p:cNvPr>
          <p:cNvSpPr/>
          <p:nvPr/>
        </p:nvSpPr>
        <p:spPr>
          <a:xfrm>
            <a:off x="1192226" y="3908709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572CA3-CE98-2A6D-5BA7-DE6C66D43000}"/>
              </a:ext>
            </a:extLst>
          </p:cNvPr>
          <p:cNvSpPr/>
          <p:nvPr/>
        </p:nvSpPr>
        <p:spPr>
          <a:xfrm>
            <a:off x="9431775" y="4253217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69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BAD15-D903-C1EA-44F7-4624636D4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D8FA-0416-A9D3-DE1B-941B1E238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2618A-E240-5F1A-73CA-CC0CD70B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70EDDC-2C1A-966D-7650-B073FDCECC8D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27B3534-1A8F-4C37-DE48-FE3D47836DE8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7906A4-C693-E571-E01A-7528FF2C24F3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E771609-8CF5-5825-CE76-E14D602CFE81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44E923E-71AD-080D-5AD8-139076AFC481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D4DEA9A-60B7-88DE-A866-20827E63AB94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4784CA3-7708-6303-B869-75862CE4CE50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2CE872-0D9D-C9A3-C52D-991059B30F73}"/>
              </a:ext>
            </a:extLst>
          </p:cNvPr>
          <p:cNvSpPr/>
          <p:nvPr/>
        </p:nvSpPr>
        <p:spPr>
          <a:xfrm>
            <a:off x="1192226" y="4385228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616B874-F27E-8D0E-55B3-02486AE36049}"/>
              </a:ext>
            </a:extLst>
          </p:cNvPr>
          <p:cNvSpPr/>
          <p:nvPr/>
        </p:nvSpPr>
        <p:spPr>
          <a:xfrm>
            <a:off x="7946265" y="23866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47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139BF-AD8D-E062-0D00-F886834BD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CB57D-4930-B79E-9F46-9D345BD1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DEEE2-8DE6-7A8B-C53D-231639AD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0DEAF6-DD5C-D653-6AB7-F2086E978210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49866E-0F93-FB38-E85D-348ED809DD6C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37CCE6-FD89-8D0D-3224-E50A473204A1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E5C1B6F-4636-7D3E-5B06-F0D24ECDB354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21E5904-5B6A-7281-E260-1367111D8CEC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DC4D3BF-ADC2-4E45-29C1-8FE847EBFEE9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AE81183-CE85-9DBD-B151-574FB8AAC279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5CB3AC-E88B-EF07-1170-8C58392ABBBC}"/>
              </a:ext>
            </a:extLst>
          </p:cNvPr>
          <p:cNvSpPr/>
          <p:nvPr/>
        </p:nvSpPr>
        <p:spPr>
          <a:xfrm>
            <a:off x="1192226" y="4874627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6E37EA-37AC-D67A-23FF-C8C995B89C71}"/>
              </a:ext>
            </a:extLst>
          </p:cNvPr>
          <p:cNvSpPr/>
          <p:nvPr/>
        </p:nvSpPr>
        <p:spPr>
          <a:xfrm>
            <a:off x="9431775" y="4253217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90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7D03D-FBF8-D85B-B865-15BCD32DB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6E583-C6AE-EA2C-3D5F-467D7286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25DC-7D91-5654-C8B0-9A69E8C0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FDB732-C088-81A6-90EC-414F29F20E8D}"/>
              </a:ext>
            </a:extLst>
          </p:cNvPr>
          <p:cNvGraphicFramePr>
            <a:graphicFrameLocks noGrp="1"/>
          </p:cNvGraphicFramePr>
          <p:nvPr/>
        </p:nvGraphicFramePr>
        <p:xfrm>
          <a:off x="1252800" y="141763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7DB0F63-6F7B-2EFE-FC52-6C0E8D6833CF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6C9130-05E8-C2F0-2E4B-13F6AEB5AFF6}"/>
              </a:ext>
            </a:extLst>
          </p:cNvPr>
          <p:cNvCxnSpPr/>
          <p:nvPr/>
        </p:nvCxnSpPr>
        <p:spPr>
          <a:xfrm>
            <a:off x="691200" y="2620800"/>
            <a:ext cx="0" cy="186240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5A2605D-323A-07FA-33D8-E860C7AAD498}"/>
              </a:ext>
            </a:extLst>
          </p:cNvPr>
          <p:cNvGraphicFramePr>
            <a:graphicFrameLocks noGrp="1"/>
          </p:cNvGraphicFramePr>
          <p:nvPr/>
        </p:nvGraphicFramePr>
        <p:xfrm>
          <a:off x="6600000" y="1417639"/>
          <a:ext cx="5025600" cy="3483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65314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65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65314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C0F7860-94F4-8EF6-577E-01DCFFFEC2D8}"/>
              </a:ext>
            </a:extLst>
          </p:cNvPr>
          <p:cNvSpPr txBox="1"/>
          <p:nvPr/>
        </p:nvSpPr>
        <p:spPr>
          <a:xfrm>
            <a:off x="1622400" y="5126401"/>
            <a:ext cx="42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value of count: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75C14A-38B9-6737-F32E-9BB06177BA65}"/>
              </a:ext>
            </a:extLst>
          </p:cNvPr>
          <p:cNvSpPr txBox="1"/>
          <p:nvPr/>
        </p:nvSpPr>
        <p:spPr>
          <a:xfrm>
            <a:off x="7010400" y="5126401"/>
            <a:ext cx="42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value of count: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648CD-8D47-49E3-1FCF-E5B2DD25D417}"/>
              </a:ext>
            </a:extLst>
          </p:cNvPr>
          <p:cNvSpPr txBox="1"/>
          <p:nvPr/>
        </p:nvSpPr>
        <p:spPr>
          <a:xfrm>
            <a:off x="6540964" y="26817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58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01B4-3A79-3547-981A-341822729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9F06F-8037-9E48-86DE-6942A2464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891" indent="-342891">
              <a:spcBef>
                <a:spcPts val="0"/>
              </a:spcBef>
              <a:buClr>
                <a:schemeClr val="dk1"/>
              </a:buClr>
              <a:buSzPts val="2960"/>
            </a:pPr>
            <a:r>
              <a:rPr lang="en-US" sz="2960" dirty="0"/>
              <a:t>Thread scheduling is </a:t>
            </a:r>
            <a:r>
              <a:rPr lang="en-US" sz="2960" b="1" dirty="0"/>
              <a:t>non-deterministic</a:t>
            </a:r>
          </a:p>
          <a:p>
            <a:pPr marL="914377" lvl="1" indent="-416550">
              <a:spcBef>
                <a:spcPts val="0"/>
              </a:spcBef>
              <a:buSzPts val="2960"/>
            </a:pPr>
            <a:r>
              <a:rPr lang="en-US" sz="2960" dirty="0"/>
              <a:t>There is no guarantee that any thread will go first or last or not be interrupted at any 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60" dirty="0"/>
              <a:t> </a:t>
            </a:r>
          </a:p>
          <a:p>
            <a:pPr indent="-416550">
              <a:spcBef>
                <a:spcPts val="0"/>
              </a:spcBef>
              <a:buSzPts val="2960"/>
            </a:pPr>
            <a:r>
              <a:rPr lang="en-US" sz="2500" dirty="0"/>
              <a:t>If different threads write to the same variable</a:t>
            </a:r>
          </a:p>
          <a:p>
            <a:pPr marL="914377" lvl="1" indent="-387341">
              <a:spcBef>
                <a:spcPts val="0"/>
              </a:spcBef>
              <a:buSzPts val="2500"/>
            </a:pPr>
            <a:r>
              <a:rPr lang="en-US" sz="2500" dirty="0"/>
              <a:t>The final value of the variable is also non-deterministic</a:t>
            </a:r>
          </a:p>
          <a:p>
            <a:pPr marL="914377" lvl="1" indent="-387341">
              <a:spcBef>
                <a:spcPts val="0"/>
              </a:spcBef>
              <a:buSzPts val="2500"/>
            </a:pPr>
            <a:r>
              <a:rPr lang="en-US" sz="2500" dirty="0"/>
              <a:t>This is a </a:t>
            </a:r>
            <a:r>
              <a:rPr lang="en-US" sz="2500" i="1" dirty="0"/>
              <a:t>data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296A8-78E4-DD4F-8BC2-D0C9C99C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86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example: initialization code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4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69696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37A4D0-3155-619F-7076-D3BCBDFE2FA9}"/>
              </a:ext>
            </a:extLst>
          </p:cNvPr>
          <p:cNvSpPr txBox="1"/>
          <p:nvPr/>
        </p:nvSpPr>
        <p:spPr>
          <a:xfrm>
            <a:off x="8260080" y="2362200"/>
            <a:ext cx="301752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Start two threads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5997ED-7BF8-A8FC-87E9-F0D448F438C6}"/>
              </a:ext>
            </a:extLst>
          </p:cNvPr>
          <p:cNvSpPr txBox="1"/>
          <p:nvPr/>
        </p:nvSpPr>
        <p:spPr>
          <a:xfrm>
            <a:off x="8260080" y="3883670"/>
            <a:ext cx="301752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Wait until done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E0488D-7104-BF0C-CB4F-AFF164D0591B}"/>
              </a:ext>
            </a:extLst>
          </p:cNvPr>
          <p:cNvCxnSpPr/>
          <p:nvPr/>
        </p:nvCxnSpPr>
        <p:spPr>
          <a:xfrm flipH="1">
            <a:off x="7360920" y="2623810"/>
            <a:ext cx="8991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5D4DBC-BB44-CAA6-970A-6DC87E5A06F6}"/>
              </a:ext>
            </a:extLst>
          </p:cNvPr>
          <p:cNvCxnSpPr>
            <a:cxnSpLocks/>
          </p:cNvCxnSpPr>
          <p:nvPr/>
        </p:nvCxnSpPr>
        <p:spPr>
          <a:xfrm flipH="1">
            <a:off x="4693920" y="4145280"/>
            <a:ext cx="35661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1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example: threaded code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32ACEB-E335-FA34-9F88-EFD9D0AF7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pthread.h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b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b="1" dirty="0">
              <a:solidFill>
                <a:srgbClr val="80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8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8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8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28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675DBE-D5EE-C2BF-FEAD-0B1C59C44D56}"/>
              </a:ext>
            </a:extLst>
          </p:cNvPr>
          <p:cNvSpPr txBox="1"/>
          <p:nvPr/>
        </p:nvSpPr>
        <p:spPr>
          <a:xfrm>
            <a:off x="8260080" y="2673013"/>
            <a:ext cx="301752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Each thread runs this function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FD1D6A-3BD0-FFB9-888B-E1017A51EB59}"/>
              </a:ext>
            </a:extLst>
          </p:cNvPr>
          <p:cNvCxnSpPr>
            <a:cxnSpLocks/>
          </p:cNvCxnSpPr>
          <p:nvPr/>
        </p:nvCxnSpPr>
        <p:spPr>
          <a:xfrm flipH="1">
            <a:off x="5257800" y="3385810"/>
            <a:ext cx="300228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7D4D831-CA90-08FE-1610-D06ECADEA8A7}"/>
              </a:ext>
            </a:extLst>
          </p:cNvPr>
          <p:cNvSpPr txBox="1"/>
          <p:nvPr/>
        </p:nvSpPr>
        <p:spPr>
          <a:xfrm>
            <a:off x="8260080" y="4146575"/>
            <a:ext cx="301752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Add to global variable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7B911D-BD5F-0713-27F9-D08FE5D71836}"/>
              </a:ext>
            </a:extLst>
          </p:cNvPr>
          <p:cNvCxnSpPr>
            <a:cxnSpLocks/>
          </p:cNvCxnSpPr>
          <p:nvPr/>
        </p:nvCxnSpPr>
        <p:spPr>
          <a:xfrm flipH="1">
            <a:off x="3139440" y="4408185"/>
            <a:ext cx="51206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6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problems with concurrently shared memory.</a:t>
            </a:r>
          </a:p>
          <a:p>
            <a:endParaRPr lang="en-US" dirty="0"/>
          </a:p>
          <a:p>
            <a:r>
              <a:rPr lang="en-US" dirty="0"/>
              <a:t>Introduce locks as a simple solution for correctness.</a:t>
            </a:r>
          </a:p>
          <a:p>
            <a:pPr lvl="1"/>
            <a:r>
              <a:rPr lang="en-US" dirty="0"/>
              <a:t>Design of locks</a:t>
            </a:r>
          </a:p>
          <a:p>
            <a:pPr lvl="1"/>
            <a:r>
              <a:rPr lang="en-US" dirty="0"/>
              <a:t>Implementation of locks</a:t>
            </a:r>
          </a:p>
          <a:p>
            <a:pPr lvl="1"/>
            <a:endParaRPr lang="en-US" dirty="0"/>
          </a:p>
          <a:p>
            <a:r>
              <a:rPr lang="en-US" dirty="0"/>
              <a:t>Optimize locks to enforce fairness and increase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example: threaded code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32ACEB-E335-FA34-9F88-EFD9D0AF7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pthread.h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b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b="1" dirty="0">
              <a:solidFill>
                <a:srgbClr val="80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8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8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8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28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989EF4-8E5B-0910-A679-E1B5A1D1A85C}"/>
              </a:ext>
            </a:extLst>
          </p:cNvPr>
          <p:cNvSpPr txBox="1"/>
          <p:nvPr/>
        </p:nvSpPr>
        <p:spPr>
          <a:xfrm>
            <a:off x="7313195" y="2133600"/>
            <a:ext cx="4267199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volatile</a:t>
            </a:r>
            <a:r>
              <a:rPr lang="en-US" sz="2800" dirty="0"/>
              <a:t> marks memory that the compiler shouldn’t try to optimize</a:t>
            </a:r>
          </a:p>
          <a:p>
            <a:endParaRPr lang="en-US" sz="2800" dirty="0"/>
          </a:p>
          <a:p>
            <a:r>
              <a:rPr lang="en-US" sz="2800" dirty="0"/>
              <a:t>i.e., something tricky is going on here!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CC8B45-030D-C288-F23F-26956FCA467C}"/>
              </a:ext>
            </a:extLst>
          </p:cNvPr>
          <p:cNvCxnSpPr>
            <a:cxnSpLocks/>
          </p:cNvCxnSpPr>
          <p:nvPr/>
        </p:nvCxnSpPr>
        <p:spPr>
          <a:xfrm flipH="1">
            <a:off x="6278880" y="2395210"/>
            <a:ext cx="103431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73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BDE6AD-F465-4B1B-AD4C-DCF3A412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example – data race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4D6395-47EB-4895-80A3-3AC36F8DB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Compile with “</a:t>
            </a:r>
            <a:r>
              <a:rPr lang="en-US" dirty="0" err="1"/>
              <a:t>gcc</a:t>
            </a:r>
            <a:r>
              <a:rPr lang="en-US" dirty="0"/>
              <a:t> -</a:t>
            </a:r>
            <a:r>
              <a:rPr lang="en-US" dirty="0" err="1"/>
              <a:t>pthread</a:t>
            </a:r>
            <a:r>
              <a:rPr lang="en-US" dirty="0"/>
              <a:t> -o race </a:t>
            </a:r>
            <a:r>
              <a:rPr lang="en-US" dirty="0" err="1"/>
              <a:t>data_race.c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brghena@ubuntu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race_condition</a:t>
            </a:r>
            <a:r>
              <a:rPr lang="en-US" dirty="0">
                <a:latin typeface="Consolas" panose="020B0609020204030204" pitchFamily="49" charset="0"/>
              </a:rPr>
              <a:t>] $ ./race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main: begin (counter = 0)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B: begin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A: begin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A: done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B: done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main: done with both (counter = 12161815, goal was 20000000)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Different results each time you run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4F032-ECCC-49FA-845C-4EBF6ECE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673CAC-0796-4C89-A091-C323A3CB2C78}"/>
              </a:ext>
            </a:extLst>
          </p:cNvPr>
          <p:cNvSpPr txBox="1"/>
          <p:nvPr/>
        </p:nvSpPr>
        <p:spPr>
          <a:xfrm>
            <a:off x="8222678" y="228600"/>
            <a:ext cx="33577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zip with code linked on Canvas</a:t>
            </a:r>
          </a:p>
        </p:txBody>
      </p:sp>
    </p:spTree>
    <p:extLst>
      <p:ext uri="{BB962C8B-B14F-4D97-AF65-F5344CB8AC3E}">
        <p14:creationId xmlns:p14="http://schemas.microsoft.com/office/powerpoint/2010/main" val="372717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thread runs at a given time is unpredictable</a:t>
            </a:r>
          </a:p>
          <a:p>
            <a:pPr lvl="1"/>
            <a:r>
              <a:rPr lang="en-US" dirty="0"/>
              <a:t>Might even be both simultaneously</a:t>
            </a:r>
          </a:p>
          <a:p>
            <a:pPr lvl="1"/>
            <a:r>
              <a:rPr lang="en-US" dirty="0"/>
              <a:t>But is this a problem?</a:t>
            </a:r>
          </a:p>
          <a:p>
            <a:pPr lvl="1"/>
            <a:r>
              <a:rPr lang="en-US" dirty="0"/>
              <a:t>Why does it matter who</a:t>
            </a:r>
            <a:br>
              <a:rPr lang="en-US" dirty="0"/>
            </a:br>
            <a:r>
              <a:rPr lang="en-US" dirty="0"/>
              <a:t>increments the counter first?</a:t>
            </a:r>
          </a:p>
          <a:p>
            <a:pPr lvl="1"/>
            <a:r>
              <a:rPr lang="en-US" dirty="0"/>
              <a:t>The net result should be</a:t>
            </a:r>
            <a:br>
              <a:rPr lang="en-US" dirty="0"/>
            </a:br>
            <a:r>
              <a:rPr lang="en-US" dirty="0"/>
              <a:t>20,000,000 regardless, right?</a:t>
            </a:r>
          </a:p>
          <a:p>
            <a:pPr lvl="1"/>
            <a:r>
              <a:rPr lang="en-US" dirty="0"/>
              <a:t>Actually, there is a </a:t>
            </a:r>
            <a:r>
              <a:rPr lang="en-US" u="sng" dirty="0"/>
              <a:t>serious bug</a:t>
            </a:r>
          </a:p>
          <a:p>
            <a:pPr lvl="1"/>
            <a:r>
              <a:rPr lang="en-US" dirty="0"/>
              <a:t>It will yield a </a:t>
            </a:r>
            <a:r>
              <a:rPr lang="en-US" b="1" i="1" dirty="0">
                <a:solidFill>
                  <a:schemeClr val="accent4"/>
                </a:solidFill>
              </a:rPr>
              <a:t>different result every time!</a:t>
            </a:r>
          </a:p>
          <a:p>
            <a:r>
              <a:rPr lang="en-US" dirty="0"/>
              <a:t>To understand, we need to break the abstraction of C</a:t>
            </a:r>
          </a:p>
          <a:p>
            <a:pPr lvl="1"/>
            <a:r>
              <a:rPr lang="en-US" dirty="0"/>
              <a:t>Think about the assembly instructions</a:t>
            </a:r>
          </a:p>
          <a:p>
            <a:pPr lvl="1"/>
            <a:r>
              <a:rPr lang="en-US" dirty="0"/>
              <a:t>In short, the “counter++” operation is not </a:t>
            </a:r>
            <a:r>
              <a:rPr lang="en-US" b="1" i="1" dirty="0"/>
              <a:t>atomic</a:t>
            </a:r>
            <a:r>
              <a:rPr lang="en-US" dirty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25642" y="1702685"/>
            <a:ext cx="5254752" cy="2271713"/>
          </a:xfrm>
          <a:prstGeom prst="roundRect">
            <a:avLst>
              <a:gd name="adj" fmla="val 7862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 ./race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main: begin (counter = 0)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A: begin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B: begin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A: done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B: done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main: done with both</a:t>
            </a:r>
            <a:b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(counter = 10416197, goal was 20000000)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740425" y="3968729"/>
            <a:ext cx="510058" cy="24121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BF92359-7665-45F3-9853-728C408E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49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Incrementing a number in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“counter++” has 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Copy from the memory location of the counter variable to a register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Increment the register’s value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Copy from the register back to memory</a:t>
            </a:r>
          </a:p>
          <a:p>
            <a:r>
              <a:rPr lang="en-US" dirty="0"/>
              <a:t>Assuming that “counter” is in memory location 0x8049a1c:</a:t>
            </a:r>
          </a:p>
          <a:p>
            <a:pPr marL="457200" lvl="1" indent="0">
              <a:buNone/>
            </a:pP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mov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 0x8049a1c, %</a:t>
            </a: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eax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add $0x1, %</a:t>
            </a: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eax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mov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 %</a:t>
            </a: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eax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, 0x8049a1c </a:t>
            </a:r>
          </a:p>
          <a:p>
            <a:r>
              <a:rPr lang="en-US" dirty="0"/>
              <a:t>The scheduler can interrupt the thread before or after the “add”</a:t>
            </a:r>
          </a:p>
          <a:p>
            <a:pPr lvl="1"/>
            <a:r>
              <a:rPr lang="en-US" dirty="0"/>
              <a:t>This would cause both threads to </a:t>
            </a:r>
            <a:r>
              <a:rPr lang="en-US" b="1" i="1" dirty="0">
                <a:solidFill>
                  <a:schemeClr val="accent4"/>
                </a:solidFill>
              </a:rPr>
              <a:t>read the same value</a:t>
            </a:r>
            <a:r>
              <a:rPr lang="en-US" dirty="0"/>
              <a:t>, increment it to the same value, and thus they would </a:t>
            </a:r>
            <a:r>
              <a:rPr lang="en-US" b="1" dirty="0"/>
              <a:t>repeat work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53977-AE59-4818-93C5-31B710BF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17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A1C1-F3BD-2448-B179-A0B25977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scheduler creates concurrency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1BDE32-0FC7-C749-A49F-CB01B3277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Even if only one CPU is present, threads operate “concurrently” because they are taking turns using the CPU.</a:t>
            </a:r>
          </a:p>
          <a:p>
            <a:r>
              <a:rPr lang="en-US" sz="2400" dirty="0"/>
              <a:t>Each process thinks it has its own CPU that is sometimes very, very slow…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8B5E6C-50D0-0846-8A28-BA220324DB2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828" y="3460126"/>
            <a:ext cx="1581226" cy="3074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CBBFD8-BA02-1547-B090-A3BC887BCA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665" y="3389404"/>
            <a:ext cx="3296629" cy="321546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709A34-EFA2-2E4C-B1A2-EFAB6563C869}"/>
              </a:ext>
            </a:extLst>
          </p:cNvPr>
          <p:cNvSpPr txBox="1"/>
          <p:nvPr/>
        </p:nvSpPr>
        <p:spPr>
          <a:xfrm>
            <a:off x="5744101" y="2807537"/>
            <a:ext cx="578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Simulated concurrency on one CPU core: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081B97CE-30F1-F74D-93BE-80B4D7044962}"/>
              </a:ext>
            </a:extLst>
          </p:cNvPr>
          <p:cNvSpPr/>
          <p:nvPr/>
        </p:nvSpPr>
        <p:spPr>
          <a:xfrm>
            <a:off x="7270595" y="4704365"/>
            <a:ext cx="1231013" cy="778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like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FB0FB-6F06-F042-B006-A60AD0B87B9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504" y="3663323"/>
            <a:ext cx="3462167" cy="2910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23E15A-A26B-4A45-BF9D-1D06E856D8D2}"/>
              </a:ext>
            </a:extLst>
          </p:cNvPr>
          <p:cNvSpPr txBox="1"/>
          <p:nvPr/>
        </p:nvSpPr>
        <p:spPr>
          <a:xfrm>
            <a:off x="1075173" y="2795647"/>
            <a:ext cx="3462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Obvious concurrency on two CPU cores: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600416-A899-6C48-A471-953D2A631430}"/>
              </a:ext>
            </a:extLst>
          </p:cNvPr>
          <p:cNvSpPr/>
          <p:nvPr/>
        </p:nvSpPr>
        <p:spPr>
          <a:xfrm>
            <a:off x="576304" y="2807536"/>
            <a:ext cx="4105789" cy="3810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A983CF-7E90-EA46-80D3-B9447CA3B887}"/>
              </a:ext>
            </a:extLst>
          </p:cNvPr>
          <p:cNvSpPr/>
          <p:nvPr/>
        </p:nvSpPr>
        <p:spPr>
          <a:xfrm>
            <a:off x="5421584" y="2807536"/>
            <a:ext cx="6434710" cy="38468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9301D2-61E8-2A4A-9BF4-749AEFC609F8}"/>
              </a:ext>
            </a:extLst>
          </p:cNvPr>
          <p:cNvSpPr txBox="1"/>
          <p:nvPr/>
        </p:nvSpPr>
        <p:spPr>
          <a:xfrm rot="16200000">
            <a:off x="8477556" y="5279879"/>
            <a:ext cx="856345" cy="27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Slow 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EF0F76-C8EB-2F4E-8651-EDB83E7CBC24}"/>
              </a:ext>
            </a:extLst>
          </p:cNvPr>
          <p:cNvSpPr txBox="1"/>
          <p:nvPr/>
        </p:nvSpPr>
        <p:spPr>
          <a:xfrm rot="16200000">
            <a:off x="10256808" y="4851709"/>
            <a:ext cx="856344" cy="27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Slow 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FC1950-8A3B-334F-8FEB-4F740BC9D3DC}"/>
              </a:ext>
            </a:extLst>
          </p:cNvPr>
          <p:cNvSpPr txBox="1"/>
          <p:nvPr/>
        </p:nvSpPr>
        <p:spPr>
          <a:xfrm rot="16200000">
            <a:off x="10235035" y="6223637"/>
            <a:ext cx="856344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Slow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BF1EF-8C5F-0C44-AF2E-265D1349C0DA}"/>
              </a:ext>
            </a:extLst>
          </p:cNvPr>
          <p:cNvSpPr txBox="1"/>
          <p:nvPr/>
        </p:nvSpPr>
        <p:spPr>
          <a:xfrm rot="16200000">
            <a:off x="8798785" y="4222775"/>
            <a:ext cx="516165" cy="27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Slow </a:t>
            </a:r>
          </a:p>
        </p:txBody>
      </p:sp>
    </p:spTree>
    <p:extLst>
      <p:ext uri="{BB962C8B-B14F-4D97-AF65-F5344CB8AC3E}">
        <p14:creationId xmlns:p14="http://schemas.microsoft.com/office/powerpoint/2010/main" val="2652065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C7FD-8379-F845-A7ED-B3C6E8A0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 the scheduler is evil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EBB06-8ADB-AE40-910D-0B181CA46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processes have no control over the scheduler.</a:t>
            </a:r>
          </a:p>
          <a:p>
            <a:r>
              <a:rPr lang="en-US" dirty="0"/>
              <a:t>So, to protect against concurrency bugs, we must assume that the scheduler can interrupt us at any time and schedule any other process.</a:t>
            </a:r>
          </a:p>
          <a:p>
            <a:r>
              <a:rPr lang="en-US" dirty="0"/>
              <a:t>In other words, assume that the scheduler is </a:t>
            </a:r>
            <a:r>
              <a:rPr lang="en-US" b="1" i="1" dirty="0"/>
              <a:t>adversarial</a:t>
            </a:r>
            <a:r>
              <a:rPr lang="en-US" dirty="0"/>
              <a:t>, and will do the worst possible scheduling.</a:t>
            </a:r>
          </a:p>
          <a:p>
            <a:endParaRPr lang="en-US" dirty="0"/>
          </a:p>
          <a:p>
            <a:r>
              <a:rPr lang="en-US" dirty="0"/>
              <a:t>To prevent weird and rare concurrency bugs,</a:t>
            </a:r>
            <a:br>
              <a:rPr lang="en-US" dirty="0"/>
            </a:br>
            <a:r>
              <a:rPr lang="en-US" dirty="0"/>
              <a:t>your code </a:t>
            </a:r>
            <a:r>
              <a:rPr lang="en-US" b="1" dirty="0"/>
              <a:t>must</a:t>
            </a:r>
            <a:r>
              <a:rPr lang="en-US" dirty="0"/>
              <a:t> work correctly even when</a:t>
            </a:r>
            <a:br>
              <a:rPr lang="en-US" dirty="0"/>
            </a:br>
            <a:r>
              <a:rPr lang="en-US" dirty="0"/>
              <a:t>faced with an </a:t>
            </a:r>
            <a:r>
              <a:rPr lang="en-US" i="1" dirty="0"/>
              <a:t>evil scheduler.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63C86-B9D4-214D-BFD7-FCFB8689D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097" y="3773837"/>
            <a:ext cx="1962297" cy="2398363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81F8027-41B9-448B-BE67-9C87F331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94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C305-508F-47ED-BBCE-A111BC44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example – data races when executing for less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BDEBD-24FF-422B-AE9C-239F347F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What happens if we modify the loop duration?</a:t>
            </a:r>
          </a:p>
          <a:p>
            <a:endParaRPr lang="en-US" sz="12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[</a:t>
            </a:r>
            <a:r>
              <a:rPr lang="en-US" sz="2200" dirty="0" err="1">
                <a:latin typeface="Consolas" panose="020B0609020204030204" pitchFamily="49" charset="0"/>
              </a:rPr>
              <a:t>brghena@ubuntu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dirty="0" err="1">
                <a:latin typeface="Consolas" panose="020B0609020204030204" pitchFamily="49" charset="0"/>
              </a:rPr>
              <a:t>race_condition</a:t>
            </a:r>
            <a:r>
              <a:rPr lang="en-US" sz="2200" dirty="0">
                <a:latin typeface="Consolas" panose="020B0609020204030204" pitchFamily="49" charset="0"/>
              </a:rPr>
              <a:t>] $ ./race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main: begin (counter = 0)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B: begin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B: done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A: begin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A: done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main: done with both (counter = 200, goal was 200)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dirty="0"/>
              <a:t>Thread is now completing its work before being re-scheduled</a:t>
            </a:r>
          </a:p>
          <a:p>
            <a:pPr lvl="1"/>
            <a:r>
              <a:rPr lang="en-US" sz="2200" dirty="0"/>
              <a:t>The problem is not solved, it will just occur rarely (and be harder to debug)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E7BCB-7602-47D2-B414-DA6E8737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929D6-6ECA-422E-8989-7AFFB12B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7ECD-1793-49D9-A541-F4848FBB5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or more things are happening at the same time</a:t>
            </a:r>
          </a:p>
          <a:p>
            <a:r>
              <a:rPr lang="en-US" dirty="0"/>
              <a:t>It’s not clear which will run when</a:t>
            </a:r>
          </a:p>
          <a:p>
            <a:r>
              <a:rPr lang="en-US" dirty="0"/>
              <a:t>The result will be different depending on execution order</a:t>
            </a:r>
          </a:p>
          <a:p>
            <a:r>
              <a:rPr lang="en-US" dirty="0"/>
              <a:t>Result becomes indeterminate (non-deterministic)</a:t>
            </a:r>
          </a:p>
          <a:p>
            <a:endParaRPr lang="en-US" dirty="0"/>
          </a:p>
          <a:p>
            <a:r>
              <a:rPr lang="en-US" b="1" dirty="0"/>
              <a:t>Data race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Two or more threads access shared memory at the same time </a:t>
            </a:r>
            <a:br>
              <a:rPr lang="en-US" dirty="0"/>
            </a:br>
            <a:r>
              <a:rPr lang="en-US" dirty="0"/>
              <a:t>and at least one modifies it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(Race Conditions are more broad)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D4F3C-EB5A-4F12-BD42-58DCA669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4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Race Conditions</a:t>
            </a:r>
          </a:p>
          <a:p>
            <a:pPr lvl="1"/>
            <a:endParaRPr lang="en-US" dirty="0"/>
          </a:p>
          <a:p>
            <a:r>
              <a:rPr lang="en-US" b="1" dirty="0"/>
              <a:t>Critical Sections</a:t>
            </a:r>
          </a:p>
          <a:p>
            <a:pPr lvl="1"/>
            <a:endParaRPr lang="en-US" b="1" dirty="0"/>
          </a:p>
          <a:p>
            <a:r>
              <a:rPr lang="en-US" dirty="0"/>
              <a:t>Lock Design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Basic Lock Implementation</a:t>
            </a:r>
          </a:p>
          <a:p>
            <a:pPr lvl="1"/>
            <a:r>
              <a:rPr lang="en-US" dirty="0"/>
              <a:t>Lock 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57356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47ECA-F8A0-4570-B243-2798D27E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5A0B-20D5-4E04-BFD3-ABED262A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that interacts with a shared resource must not be executed concurrently</a:t>
            </a:r>
          </a:p>
          <a:p>
            <a:pPr lvl="1"/>
            <a:endParaRPr lang="en-US" dirty="0"/>
          </a:p>
          <a:p>
            <a:r>
              <a:rPr lang="en-US" dirty="0"/>
              <a:t>The code that accesses a shared resource is a </a:t>
            </a:r>
            <a:r>
              <a:rPr lang="en-US" b="1" dirty="0"/>
              <a:t>Critical Section</a:t>
            </a:r>
          </a:p>
          <a:p>
            <a:pPr lvl="1"/>
            <a:r>
              <a:rPr lang="en-US" dirty="0"/>
              <a:t>In other words, code that would lead to a data race</a:t>
            </a:r>
          </a:p>
          <a:p>
            <a:pPr lvl="1"/>
            <a:r>
              <a:rPr lang="en-US" dirty="0"/>
              <a:t>May be multiple, unrelated critical sections for multiple shared resources</a:t>
            </a:r>
          </a:p>
          <a:p>
            <a:pPr lvl="1"/>
            <a:endParaRPr lang="en-US" dirty="0"/>
          </a:p>
          <a:p>
            <a:r>
              <a:rPr lang="en-US" dirty="0"/>
              <a:t>Critical sections need to be addressed for correctness</a:t>
            </a:r>
          </a:p>
          <a:p>
            <a:pPr lvl="1"/>
            <a:r>
              <a:rPr lang="en-US" dirty="0"/>
              <a:t>Races can be avoided by never overlapping multiple critical sections</a:t>
            </a:r>
          </a:p>
          <a:p>
            <a:pPr lvl="1"/>
            <a:r>
              <a:rPr lang="en-US" dirty="0"/>
              <a:t>We must execute critical sections “atomically” (all or none)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1E180-D72F-4E23-B8CE-07A10F83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1D275-27EE-4539-84D1-FAFE854541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26" y="404018"/>
            <a:ext cx="10915736" cy="5952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16CA91-4CAF-4C44-A3BA-D87CCA00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on performance </a:t>
            </a:r>
            <a:r>
              <a:rPr lang="en-US" sz="2000" dirty="0"/>
              <a:t>(SPEC benchmark)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DBF65-0FF7-42FD-B7DB-0BC1290F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76AE5-564E-419A-A6B1-335BE07FEF56}"/>
              </a:ext>
            </a:extLst>
          </p:cNvPr>
          <p:cNvSpPr txBox="1"/>
          <p:nvPr/>
        </p:nvSpPr>
        <p:spPr>
          <a:xfrm>
            <a:off x="3784345" y="6364749"/>
            <a:ext cx="4619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Copyright Elsevier Inc. 2019</a:t>
            </a:r>
          </a:p>
        </p:txBody>
      </p:sp>
    </p:spTree>
    <p:extLst>
      <p:ext uri="{BB962C8B-B14F-4D97-AF65-F5344CB8AC3E}">
        <p14:creationId xmlns:p14="http://schemas.microsoft.com/office/powerpoint/2010/main" val="3484193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section occurs when shared memory is accessed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495306"/>
            <a:ext cx="5577170" cy="4676894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b="1" dirty="0">
              <a:solidFill>
                <a:srgbClr val="80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“,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764" y="2006600"/>
            <a:ext cx="5824356" cy="41656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6133737" y="2006600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ED39A71-C868-4D65-91CC-5C93D7064475}"/>
              </a:ext>
            </a:extLst>
          </p:cNvPr>
          <p:cNvSpPr/>
          <p:nvPr/>
        </p:nvSpPr>
        <p:spPr>
          <a:xfrm flipH="1" flipV="1">
            <a:off x="1033644" y="3733800"/>
            <a:ext cx="4094921" cy="38462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B4087-53DA-044D-E79C-18A1F124EC45}"/>
              </a:ext>
            </a:extLst>
          </p:cNvPr>
          <p:cNvSpPr txBox="1"/>
          <p:nvPr/>
        </p:nvSpPr>
        <p:spPr>
          <a:xfrm>
            <a:off x="7452360" y="1495306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Initialization code</a:t>
            </a:r>
          </a:p>
        </p:txBody>
      </p:sp>
    </p:spTree>
    <p:extLst>
      <p:ext uri="{BB962C8B-B14F-4D97-AF65-F5344CB8AC3E}">
        <p14:creationId xmlns:p14="http://schemas.microsoft.com/office/powerpoint/2010/main" val="4114034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critical sections occur?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Critical sections often involve modification of multiple related data</a:t>
            </a:r>
          </a:p>
          <a:p>
            <a:pPr lvl="1"/>
            <a:r>
              <a:rPr lang="en-US" dirty="0"/>
              <a:t>While the modifications are happening there is some inconsistency</a:t>
            </a:r>
          </a:p>
          <a:p>
            <a:pPr lvl="1"/>
            <a:r>
              <a:rPr lang="en-US" dirty="0"/>
              <a:t>The inconsistency is eventually resolved before leaving the critical section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Inserting an element in the middle of a linked list</a:t>
            </a:r>
          </a:p>
          <a:p>
            <a:pPr lvl="2"/>
            <a:r>
              <a:rPr lang="en-US" dirty="0"/>
              <a:t>Two pointers must change. List is broken if just one is changed.</a:t>
            </a:r>
          </a:p>
          <a:p>
            <a:pPr lvl="1"/>
            <a:r>
              <a:rPr lang="en-US" dirty="0"/>
              <a:t>Reading a value and then modifying it</a:t>
            </a:r>
            <a:br>
              <a:rPr lang="en-US" dirty="0"/>
            </a:br>
            <a:endParaRPr lang="en-US" dirty="0"/>
          </a:p>
          <a:p>
            <a:r>
              <a:rPr lang="en-US" dirty="0"/>
              <a:t>Don’t have to worry about critical sections if:</a:t>
            </a:r>
          </a:p>
          <a:p>
            <a:pPr lvl="1"/>
            <a:r>
              <a:rPr lang="en-US" dirty="0"/>
              <a:t>Program is single-threaded, OR</a:t>
            </a:r>
          </a:p>
          <a:p>
            <a:pPr lvl="1"/>
            <a:r>
              <a:rPr lang="en-US" dirty="0"/>
              <a:t>The particular data is not shared among threads and modified, OR</a:t>
            </a:r>
          </a:p>
          <a:p>
            <a:pPr lvl="1"/>
            <a:r>
              <a:rPr lang="en-US" dirty="0"/>
              <a:t>Operation is just one assembly instruction (CPU executes these atomically)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3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D6FD-8C38-634E-819A-17B9B8A5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understanding. Where is the critical section?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F7D07-B2BC-9944-A3B3-CD03BC079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832527" cy="562588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</a:rPr>
              <a:t>1e4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2000" dirty="0">
                <a:solidFill>
                  <a:srgbClr val="696969"/>
                </a:solidFill>
                <a:latin typeface="Courier New" panose="02070309020205020404" pitchFamily="49" charset="0"/>
              </a:rPr>
              <a:t>// swap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    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person1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person2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</a:rPr>
              <a:t>: done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2A79F-0561-5447-A2AD-028FF7DBF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3" y="1965960"/>
            <a:ext cx="5619166" cy="424077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400000"/>
                </a:solidFill>
                <a:latin typeface="Courier New" panose="02070309020205020404" pitchFamily="49" charset="0"/>
              </a:rPr>
              <a:t>main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argc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[])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p2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person1 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Jack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 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Jill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main: begin (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       person1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A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B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696969"/>
                </a:solidFill>
                <a:latin typeface="Courier New" panose="02070309020205020404" pitchFamily="49" charset="0"/>
              </a:rPr>
              <a:t>// wait for threads to finish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main: end (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       person1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43EC3B-CFFD-974D-821D-B0D66BE01C55}"/>
              </a:ext>
            </a:extLst>
          </p:cNvPr>
          <p:cNvCxnSpPr>
            <a:cxnSpLocks/>
          </p:cNvCxnSpPr>
          <p:nvPr/>
        </p:nvCxnSpPr>
        <p:spPr>
          <a:xfrm>
            <a:off x="6165574" y="1084881"/>
            <a:ext cx="0" cy="499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8B3D698-E0A0-4F3E-1288-895875294B58}"/>
              </a:ext>
            </a:extLst>
          </p:cNvPr>
          <p:cNvSpPr txBox="1">
            <a:spLocks/>
          </p:cNvSpPr>
          <p:nvPr/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8C724-3839-4D76-A707-B4C23905D055}" type="slidenum">
              <a:rPr lang="en-US" sz="1400" smtClean="0"/>
              <a:pPr/>
              <a:t>42</a:t>
            </a:fld>
            <a:endParaRPr 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038276-29EB-F44A-FC7E-F2E9F1E78C7E}"/>
              </a:ext>
            </a:extLst>
          </p:cNvPr>
          <p:cNvSpPr txBox="1"/>
          <p:nvPr/>
        </p:nvSpPr>
        <p:spPr>
          <a:xfrm>
            <a:off x="7452360" y="1495306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Initialization code</a:t>
            </a:r>
          </a:p>
        </p:txBody>
      </p:sp>
    </p:spTree>
    <p:extLst>
      <p:ext uri="{BB962C8B-B14F-4D97-AF65-F5344CB8AC3E}">
        <p14:creationId xmlns:p14="http://schemas.microsoft.com/office/powerpoint/2010/main" val="41682217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D6FD-8C38-634E-819A-17B9B8A5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concurrent swap. What can go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F7D07-B2BC-9944-A3B3-CD03BC079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832527" cy="562588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</a:rPr>
              <a:t>1e4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2000" dirty="0">
                <a:solidFill>
                  <a:srgbClr val="696969"/>
                </a:solidFill>
                <a:latin typeface="Courier New" panose="02070309020205020404" pitchFamily="49" charset="0"/>
              </a:rPr>
              <a:t>// swap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    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person1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person2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</a:rPr>
              <a:t>: done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2A79F-0561-5447-A2AD-028FF7DBF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3" y="1965960"/>
            <a:ext cx="5619166" cy="424077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400000"/>
                </a:solidFill>
                <a:latin typeface="Courier New" panose="02070309020205020404" pitchFamily="49" charset="0"/>
              </a:rPr>
              <a:t>main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argc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[])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p2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person1 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Jack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 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Jill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main: begin (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       person1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A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B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696969"/>
                </a:solidFill>
                <a:latin typeface="Courier New" panose="02070309020205020404" pitchFamily="49" charset="0"/>
              </a:rPr>
              <a:t>// wait for threads to finish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main: end (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       person1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43EC3B-CFFD-974D-821D-B0D66BE01C55}"/>
              </a:ext>
            </a:extLst>
          </p:cNvPr>
          <p:cNvCxnSpPr>
            <a:cxnSpLocks/>
          </p:cNvCxnSpPr>
          <p:nvPr/>
        </p:nvCxnSpPr>
        <p:spPr>
          <a:xfrm>
            <a:off x="6165574" y="1084881"/>
            <a:ext cx="0" cy="499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8B3D698-E0A0-4F3E-1288-895875294B58}"/>
              </a:ext>
            </a:extLst>
          </p:cNvPr>
          <p:cNvSpPr txBox="1">
            <a:spLocks/>
          </p:cNvSpPr>
          <p:nvPr/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8C724-3839-4D76-A707-B4C23905D055}" type="slidenum">
              <a:rPr lang="en-US" sz="1400" smtClean="0"/>
              <a:pPr/>
              <a:t>43</a:t>
            </a:fld>
            <a:endParaRPr 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038276-29EB-F44A-FC7E-F2E9F1E78C7E}"/>
              </a:ext>
            </a:extLst>
          </p:cNvPr>
          <p:cNvSpPr txBox="1"/>
          <p:nvPr/>
        </p:nvSpPr>
        <p:spPr>
          <a:xfrm>
            <a:off x="7452360" y="1495306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Initialization code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F1B87220-EB7E-67B4-294C-392EF02BBC6E}"/>
              </a:ext>
            </a:extLst>
          </p:cNvPr>
          <p:cNvSpPr/>
          <p:nvPr/>
        </p:nvSpPr>
        <p:spPr>
          <a:xfrm flipH="1" flipV="1">
            <a:off x="783867" y="3897822"/>
            <a:ext cx="4748252" cy="1558097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815859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D6FD-8C38-634E-819A-17B9B8A5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concurrent swap. What can go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F7D07-B2BC-9944-A3B3-CD03BC079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832527" cy="562588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</a:rPr>
              <a:t>1e4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2000" dirty="0">
                <a:solidFill>
                  <a:srgbClr val="696969"/>
                </a:solidFill>
                <a:latin typeface="Courier New" panose="02070309020205020404" pitchFamily="49" charset="0"/>
              </a:rPr>
              <a:t>// swap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    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person1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person2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</a:rPr>
              <a:t>: done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2A79F-0561-5447-A2AD-028FF7DBF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3" y="1965960"/>
            <a:ext cx="5619166" cy="424077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400000"/>
                </a:solidFill>
                <a:latin typeface="Courier New" panose="02070309020205020404" pitchFamily="49" charset="0"/>
              </a:rPr>
              <a:t>main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argc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[])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p2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person1 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Jack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 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Jill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main: begin (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       person1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A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B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696969"/>
                </a:solidFill>
                <a:latin typeface="Courier New" panose="02070309020205020404" pitchFamily="49" charset="0"/>
              </a:rPr>
              <a:t>// wait for threads to finish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main: end (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       person1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43EC3B-CFFD-974D-821D-B0D66BE01C55}"/>
              </a:ext>
            </a:extLst>
          </p:cNvPr>
          <p:cNvCxnSpPr>
            <a:cxnSpLocks/>
          </p:cNvCxnSpPr>
          <p:nvPr/>
        </p:nvCxnSpPr>
        <p:spPr>
          <a:xfrm>
            <a:off x="6165574" y="1084881"/>
            <a:ext cx="0" cy="499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8B3D698-E0A0-4F3E-1288-895875294B58}"/>
              </a:ext>
            </a:extLst>
          </p:cNvPr>
          <p:cNvSpPr txBox="1">
            <a:spLocks/>
          </p:cNvSpPr>
          <p:nvPr/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8C724-3839-4D76-A707-B4C23905D055}" type="slidenum">
              <a:rPr lang="en-US" sz="1400" smtClean="0"/>
              <a:pPr/>
              <a:t>44</a:t>
            </a:fld>
            <a:endParaRPr 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038276-29EB-F44A-FC7E-F2E9F1E78C7E}"/>
              </a:ext>
            </a:extLst>
          </p:cNvPr>
          <p:cNvSpPr txBox="1"/>
          <p:nvPr/>
        </p:nvSpPr>
        <p:spPr>
          <a:xfrm>
            <a:off x="7452360" y="1495306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Initialization code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F1B87220-EB7E-67B4-294C-392EF02BBC6E}"/>
              </a:ext>
            </a:extLst>
          </p:cNvPr>
          <p:cNvSpPr/>
          <p:nvPr/>
        </p:nvSpPr>
        <p:spPr>
          <a:xfrm flipH="1" flipV="1">
            <a:off x="783867" y="3897822"/>
            <a:ext cx="4748252" cy="1558097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40FEE5-0527-0682-875A-0275E4A94BAA}"/>
              </a:ext>
            </a:extLst>
          </p:cNvPr>
          <p:cNvSpPr txBox="1"/>
          <p:nvPr/>
        </p:nvSpPr>
        <p:spPr>
          <a:xfrm>
            <a:off x="6508286" y="3030301"/>
            <a:ext cx="5193278" cy="206210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For a brief period in time:</a:t>
            </a:r>
          </a:p>
          <a:p>
            <a:endParaRPr lang="en-US" sz="3200" dirty="0"/>
          </a:p>
          <a:p>
            <a:r>
              <a:rPr lang="en-US" sz="3200" dirty="0"/>
              <a:t>person1: “Jill”</a:t>
            </a:r>
          </a:p>
          <a:p>
            <a:r>
              <a:rPr lang="en-US" sz="3200" dirty="0"/>
              <a:t>person2: “Jill”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3D2538-FEEC-B0CD-9C07-D28EBF3A3F5B}"/>
              </a:ext>
            </a:extLst>
          </p:cNvPr>
          <p:cNvCxnSpPr/>
          <p:nvPr/>
        </p:nvCxnSpPr>
        <p:spPr>
          <a:xfrm flipH="1">
            <a:off x="3620130" y="4972250"/>
            <a:ext cx="2876747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3867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Break + Check your understanding. Is there a problem here?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3" y="1143000"/>
            <a:ext cx="5865633" cy="50292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sum_amount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+=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sum_amount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b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 %d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counter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37960" y="2590800"/>
            <a:ext cx="5501638" cy="35814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69696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6505593" y="2006600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5040A-857E-8A8A-7B44-35AF405BC1A9}"/>
              </a:ext>
            </a:extLst>
          </p:cNvPr>
          <p:cNvSpPr txBox="1"/>
          <p:nvPr/>
        </p:nvSpPr>
        <p:spPr>
          <a:xfrm>
            <a:off x="7482840" y="2037318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Initialization code</a:t>
            </a:r>
          </a:p>
        </p:txBody>
      </p:sp>
    </p:spTree>
    <p:extLst>
      <p:ext uri="{BB962C8B-B14F-4D97-AF65-F5344CB8AC3E}">
        <p14:creationId xmlns:p14="http://schemas.microsoft.com/office/powerpoint/2010/main" val="1332591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Break + Check your understanding. Is there a problem here?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3" y="1143000"/>
            <a:ext cx="5865633" cy="50292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sum_amount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+=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sum_amount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b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 %d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counter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37960" y="2590800"/>
            <a:ext cx="5501638" cy="35814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69696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6505593" y="2006600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5040A-857E-8A8A-7B44-35AF405BC1A9}"/>
              </a:ext>
            </a:extLst>
          </p:cNvPr>
          <p:cNvSpPr txBox="1"/>
          <p:nvPr/>
        </p:nvSpPr>
        <p:spPr>
          <a:xfrm>
            <a:off x="7482840" y="2037318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Initialization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BCE94C-DDA7-E1BE-A755-C528D3707316}"/>
              </a:ext>
            </a:extLst>
          </p:cNvPr>
          <p:cNvSpPr txBox="1"/>
          <p:nvPr/>
        </p:nvSpPr>
        <p:spPr>
          <a:xfrm>
            <a:off x="6642632" y="1083310"/>
            <a:ext cx="5351246" cy="403187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This code will work!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All threads only </a:t>
            </a:r>
            <a:r>
              <a:rPr lang="en-US" sz="3200" i="1" dirty="0"/>
              <a:t>read</a:t>
            </a:r>
            <a:r>
              <a:rPr lang="en-US" sz="3200" dirty="0"/>
              <a:t> from shared memory.</a:t>
            </a:r>
          </a:p>
          <a:p>
            <a:endParaRPr lang="en-US" sz="3200" dirty="0"/>
          </a:p>
          <a:p>
            <a:r>
              <a:rPr lang="en-US" sz="3200" dirty="0"/>
              <a:t>If at least one </a:t>
            </a:r>
            <a:r>
              <a:rPr lang="en-US" sz="3200" i="1" dirty="0"/>
              <a:t>wrote</a:t>
            </a:r>
            <a:r>
              <a:rPr lang="en-US" sz="3200" dirty="0"/>
              <a:t> to shared memory, it would be a problem.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EDFD3E-FD3B-5E29-9A1C-7C0983DF1BB7}"/>
              </a:ext>
            </a:extLst>
          </p:cNvPr>
          <p:cNvCxnSpPr>
            <a:cxnSpLocks/>
          </p:cNvCxnSpPr>
          <p:nvPr/>
        </p:nvCxnSpPr>
        <p:spPr>
          <a:xfrm flipH="1">
            <a:off x="4776214" y="4202376"/>
            <a:ext cx="1866418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1606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Race Conditions</a:t>
            </a:r>
          </a:p>
          <a:p>
            <a:pPr lvl="1"/>
            <a:endParaRPr lang="en-US" dirty="0"/>
          </a:p>
          <a:p>
            <a:r>
              <a:rPr lang="en-US" dirty="0"/>
              <a:t>Critical Sections</a:t>
            </a:r>
          </a:p>
          <a:p>
            <a:pPr lvl="1"/>
            <a:endParaRPr lang="en-US" b="1" dirty="0"/>
          </a:p>
          <a:p>
            <a:r>
              <a:rPr lang="en-US" b="1" dirty="0"/>
              <a:t>Lock Design</a:t>
            </a:r>
          </a:p>
          <a:p>
            <a:pPr lvl="1"/>
            <a:r>
              <a:rPr lang="en-US" b="1" dirty="0"/>
              <a:t>Overview</a:t>
            </a:r>
          </a:p>
          <a:p>
            <a:pPr lvl="1"/>
            <a:r>
              <a:rPr lang="en-US" dirty="0"/>
              <a:t>Basic Lock Implementation</a:t>
            </a:r>
          </a:p>
          <a:p>
            <a:pPr lvl="1"/>
            <a:r>
              <a:rPr lang="en-US" dirty="0"/>
              <a:t>Lock 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014494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9CEA-327D-481A-99FA-5134AE50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9FED1-1687-4DF4-BF73-10FE5D51E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</a:t>
            </a:r>
            <a:r>
              <a:rPr lang="en-US" b="1" dirty="0"/>
              <a:t>MUST</a:t>
            </a:r>
            <a:r>
              <a:rPr lang="en-US" dirty="0"/>
              <a:t> stop data races from occurring in our programs.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two threads may simultaneously be in their critical sections.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Threads outside of critical sections should have no impact.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assumptions should be made about number of cores, speed of cores, or scheduler choices.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3289C-1BA9-43D5-A6CA-EA365685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 (also known as a mutex)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Locks are the simplest mutual exclusion primitive</a:t>
            </a:r>
          </a:p>
          <a:p>
            <a:pPr lvl="1"/>
            <a:r>
              <a:rPr lang="en-US" dirty="0"/>
              <a:t>Represent a resource that can be reserved and freed</a:t>
            </a:r>
            <a:br>
              <a:rPr lang="en-US" dirty="0"/>
            </a:br>
            <a:endParaRPr lang="en-US" dirty="0"/>
          </a:p>
          <a:p>
            <a:r>
              <a:rPr lang="en-US" b="1" i="1" dirty="0">
                <a:solidFill>
                  <a:schemeClr val="accent4"/>
                </a:solidFill>
              </a:rPr>
              <a:t>Acquire/lock</a:t>
            </a:r>
            <a:r>
              <a:rPr lang="en-US" dirty="0"/>
              <a:t>:	</a:t>
            </a:r>
          </a:p>
          <a:p>
            <a:pPr lvl="1"/>
            <a:r>
              <a:rPr lang="en-US" dirty="0"/>
              <a:t>Used before a critical section to </a:t>
            </a:r>
            <a:r>
              <a:rPr lang="en-US" b="1" dirty="0"/>
              <a:t>reserve</a:t>
            </a:r>
            <a:r>
              <a:rPr lang="en-US" dirty="0"/>
              <a:t> the resource</a:t>
            </a:r>
          </a:p>
          <a:p>
            <a:pPr lvl="1"/>
            <a:r>
              <a:rPr lang="en-US" dirty="0"/>
              <a:t>If the lock is free (unlocked), then lock it and proceed.</a:t>
            </a:r>
          </a:p>
          <a:p>
            <a:pPr lvl="1"/>
            <a:r>
              <a:rPr lang="en-US" dirty="0"/>
              <a:t>If the lock is already taken (someone else called </a:t>
            </a:r>
            <a:r>
              <a:rPr lang="en-US" i="1" dirty="0"/>
              <a:t>acquire/lock</a:t>
            </a:r>
            <a:r>
              <a:rPr lang="en-US" dirty="0"/>
              <a:t>),</a:t>
            </a:r>
            <a:br>
              <a:rPr lang="en-US" dirty="0"/>
            </a:br>
            <a:r>
              <a:rPr lang="en-US" dirty="0"/>
              <a:t>then </a:t>
            </a:r>
            <a:r>
              <a:rPr lang="en-US" b="1" dirty="0"/>
              <a:t>wait until it’s free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dirty="0"/>
              <a:t>before proceeding.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Release/unlock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Used at the end of a critical section to </a:t>
            </a:r>
            <a:r>
              <a:rPr lang="en-US" b="1" dirty="0"/>
              <a:t>free</a:t>
            </a:r>
            <a:r>
              <a:rPr lang="en-US" dirty="0"/>
              <a:t> the resource</a:t>
            </a:r>
          </a:p>
          <a:p>
            <a:pPr lvl="1"/>
            <a:r>
              <a:rPr lang="en-US" dirty="0"/>
              <a:t>Only the thread holding the lock can release it</a:t>
            </a:r>
          </a:p>
          <a:p>
            <a:pPr lvl="1"/>
            <a:r>
              <a:rPr lang="en-US" dirty="0"/>
              <a:t>Allows one waiting (or future) thread to acquire the lock</a:t>
            </a:r>
          </a:p>
        </p:txBody>
      </p:sp>
    </p:spTree>
    <p:extLst>
      <p:ext uri="{BB962C8B-B14F-4D97-AF65-F5344CB8AC3E}">
        <p14:creationId xmlns:p14="http://schemas.microsoft.com/office/powerpoint/2010/main" val="193750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84D306-68E9-942D-7B55-D9F211050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98" y="700409"/>
            <a:ext cx="10360199" cy="5718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D3EAA-293C-7B5D-575D-09953064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for sequential code is falling behind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F351F2-E56C-CD1B-9072-CD6C88F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534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887F71B-79C8-8145-8E22-7402182850A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526" y="287766"/>
            <a:ext cx="1481868" cy="14818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A5188D-F625-B148-B8D6-E8BB6422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different metaphors &amp; etymology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380D2-8320-1143-B7AA-3AA48F35C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719013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Lock</a:t>
            </a:r>
          </a:p>
          <a:p>
            <a:r>
              <a:rPr lang="en-US" dirty="0"/>
              <a:t>Think about locking a bathroom door</a:t>
            </a:r>
          </a:p>
          <a:p>
            <a:r>
              <a:rPr lang="en-US" dirty="0"/>
              <a:t>Our virtual lock works as follows:</a:t>
            </a:r>
          </a:p>
          <a:p>
            <a:pPr lvl="1"/>
            <a:r>
              <a:rPr lang="en-US" dirty="0"/>
              <a:t>Anyone can </a:t>
            </a:r>
            <a:r>
              <a:rPr lang="en-US" b="1" dirty="0"/>
              <a:t>lock</a:t>
            </a:r>
            <a:r>
              <a:rPr lang="en-US" dirty="0"/>
              <a:t> or </a:t>
            </a:r>
            <a:r>
              <a:rPr lang="en-US" b="1" dirty="0"/>
              <a:t>unlock</a:t>
            </a:r>
            <a:br>
              <a:rPr lang="en-US" dirty="0"/>
            </a:br>
            <a:r>
              <a:rPr lang="en-US" dirty="0"/>
              <a:t>(there is no “key”).</a:t>
            </a:r>
          </a:p>
          <a:p>
            <a:pPr lvl="1"/>
            <a:r>
              <a:rPr lang="en-US" dirty="0"/>
              <a:t>Trying to enter (</a:t>
            </a:r>
            <a:r>
              <a:rPr lang="en-US" b="1" dirty="0"/>
              <a:t>lock</a:t>
            </a:r>
            <a:r>
              <a:rPr lang="en-US" dirty="0"/>
              <a:t>) if the lock is already-locked will cause you to wait until it’s unlocked.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920CC-547D-8F4D-B01C-0E8FE26FAF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7" y="1143000"/>
            <a:ext cx="5468493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Token</a:t>
            </a:r>
          </a:p>
          <a:p>
            <a:r>
              <a:rPr lang="en-US" dirty="0"/>
              <a:t>Holding the token gives</a:t>
            </a:r>
            <a:br>
              <a:rPr lang="en-US" dirty="0"/>
            </a:br>
            <a:r>
              <a:rPr lang="en-US" dirty="0"/>
              <a:t>you permission to do something.</a:t>
            </a:r>
          </a:p>
          <a:p>
            <a:r>
              <a:rPr lang="en-US" dirty="0"/>
              <a:t>There is only one token.</a:t>
            </a:r>
          </a:p>
          <a:p>
            <a:r>
              <a:rPr lang="en-US" dirty="0"/>
              <a:t>Thus, you: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Try to </a:t>
            </a:r>
            <a:r>
              <a:rPr lang="en-US" b="1" dirty="0"/>
              <a:t>acquire </a:t>
            </a:r>
            <a:r>
              <a:rPr lang="en-US" dirty="0"/>
              <a:t>the token (“lock”).  You have to wait your turn if someone else is holding it.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When done, </a:t>
            </a:r>
            <a:r>
              <a:rPr lang="en-US" b="1" dirty="0"/>
              <a:t>release</a:t>
            </a:r>
            <a:r>
              <a:rPr lang="en-US" dirty="0"/>
              <a:t> the token/lock.</a:t>
            </a:r>
          </a:p>
          <a:p>
            <a:r>
              <a:rPr lang="en-US" dirty="0"/>
              <a:t>The token represents exclusive access to a shared resource or a critical section.</a:t>
            </a:r>
          </a:p>
        </p:txBody>
      </p:sp>
      <p:pic>
        <p:nvPicPr>
          <p:cNvPr id="1026" name="Picture 2" descr="Courtesy and Kindess Are Currently Unavailable - SavvyMom">
            <a:extLst>
              <a:ext uri="{FF2B5EF4-FFF2-40B4-BE49-F238E27FC236}">
                <a16:creationId xmlns:a16="http://schemas.microsoft.com/office/drawing/2014/main" id="{51A5317F-5228-4615-AA55-E6748516F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13" y="4901461"/>
            <a:ext cx="2110554" cy="172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 prevent data races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5" y="1143000"/>
            <a:ext cx="5875694" cy="50292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lock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b="1" dirty="0">
              <a:solidFill>
                <a:srgbClr val="80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b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pthread_mutex_lock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pthread_mutex_unlock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3148" y="1615440"/>
            <a:ext cx="5766930" cy="455676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pthread_mutex_init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lock, 0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6279925" y="1770792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ED39A71-C868-4D65-91CC-5C93D7064475}"/>
              </a:ext>
            </a:extLst>
          </p:cNvPr>
          <p:cNvSpPr/>
          <p:nvPr/>
        </p:nvSpPr>
        <p:spPr>
          <a:xfrm flipH="1" flipV="1">
            <a:off x="411485" y="1933978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06716151-A33D-414A-AB56-7FCE8451D3FE}"/>
              </a:ext>
            </a:extLst>
          </p:cNvPr>
          <p:cNvSpPr/>
          <p:nvPr/>
        </p:nvSpPr>
        <p:spPr>
          <a:xfrm flipH="1" flipV="1">
            <a:off x="807724" y="3796740"/>
            <a:ext cx="4539689" cy="318060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C879F30-BD3D-4C83-9A74-4C9BE6FB7389}"/>
              </a:ext>
            </a:extLst>
          </p:cNvPr>
          <p:cNvSpPr/>
          <p:nvPr/>
        </p:nvSpPr>
        <p:spPr>
          <a:xfrm flipH="1" flipV="1">
            <a:off x="807724" y="4495799"/>
            <a:ext cx="4539689" cy="330976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972B1899-39A0-44FA-B996-ADB952D58229}"/>
              </a:ext>
            </a:extLst>
          </p:cNvPr>
          <p:cNvSpPr/>
          <p:nvPr/>
        </p:nvSpPr>
        <p:spPr>
          <a:xfrm flipH="1" flipV="1">
            <a:off x="6584508" y="2237855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078D5190-E500-4397-BFB1-DC40BE6946A5}"/>
              </a:ext>
            </a:extLst>
          </p:cNvPr>
          <p:cNvSpPr/>
          <p:nvPr/>
        </p:nvSpPr>
        <p:spPr>
          <a:xfrm flipH="1" flipV="1">
            <a:off x="807722" y="4114799"/>
            <a:ext cx="4539679" cy="38099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878644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BDE6AD-F465-4B1B-AD4C-DCF3A412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example – locking critical sections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4D6395-47EB-4895-80A3-3AC36F8DB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Compile with “</a:t>
            </a:r>
            <a:r>
              <a:rPr lang="en-US" dirty="0" err="1"/>
              <a:t>gcc</a:t>
            </a:r>
            <a:r>
              <a:rPr lang="en-US" dirty="0"/>
              <a:t> -</a:t>
            </a:r>
            <a:r>
              <a:rPr lang="en-US" dirty="0" err="1"/>
              <a:t>pthread</a:t>
            </a:r>
            <a:r>
              <a:rPr lang="en-US" dirty="0"/>
              <a:t> -o locked </a:t>
            </a:r>
            <a:r>
              <a:rPr lang="en-US" dirty="0" err="1"/>
              <a:t>locked_data_race.c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brghena@ubuntu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race_condition</a:t>
            </a:r>
            <a:r>
              <a:rPr lang="en-US" dirty="0">
                <a:latin typeface="Consolas" panose="020B0609020204030204" pitchFamily="49" charset="0"/>
              </a:rPr>
              <a:t>] $ ./locked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main: begin (counter = 0)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B: begin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A: begin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A: done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B: done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main: done with both (counter = 20000000, goal was 20000000)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ahoma"/>
              </a:rPr>
              <a:t>Correct result every time! (code does go a bit slower though…)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4F032-ECCC-49FA-845C-4EBF6ECE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1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A7F2FC-E442-4585-984E-14416BBB0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for implementing locks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765B04-81DB-40D9-983C-3E3B7F309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Requirements for correctness</a:t>
            </a:r>
          </a:p>
          <a:p>
            <a:r>
              <a:rPr lang="en-US" dirty="0"/>
              <a:t>Mutual Exclusion:</a:t>
            </a:r>
          </a:p>
          <a:p>
            <a:pPr lvl="1"/>
            <a:r>
              <a:rPr lang="en-US" dirty="0"/>
              <a:t>Only one thread in critical section at a time</a:t>
            </a:r>
          </a:p>
          <a:p>
            <a:r>
              <a:rPr lang="en-US" dirty="0"/>
              <a:t>Progress (deadlock-free):</a:t>
            </a:r>
          </a:p>
          <a:p>
            <a:pPr lvl="1"/>
            <a:r>
              <a:rPr lang="en-US" dirty="0"/>
              <a:t>If several simultaneous requests, must allow one to proceed</a:t>
            </a:r>
          </a:p>
          <a:p>
            <a:r>
              <a:rPr lang="en-US" dirty="0"/>
              <a:t>Bounded Wait (starvation-free):</a:t>
            </a:r>
          </a:p>
          <a:p>
            <a:pPr lvl="1"/>
            <a:r>
              <a:rPr lang="en-US" dirty="0"/>
              <a:t>Must eventually allow every waiting thread to proceed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Additional goals</a:t>
            </a:r>
          </a:p>
          <a:p>
            <a:r>
              <a:rPr lang="en-US" dirty="0"/>
              <a:t>Fairness – each thread waits for the same amount of time</a:t>
            </a:r>
          </a:p>
          <a:p>
            <a:r>
              <a:rPr lang="en-US" dirty="0"/>
              <a:t>Performance – do the above in minimal execution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E6E2C-AC8C-499F-B7B3-70A13426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156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Race Conditions</a:t>
            </a:r>
          </a:p>
          <a:p>
            <a:pPr lvl="1"/>
            <a:endParaRPr lang="en-US" dirty="0"/>
          </a:p>
          <a:p>
            <a:r>
              <a:rPr lang="en-US" dirty="0"/>
              <a:t>Critical Sections</a:t>
            </a:r>
          </a:p>
          <a:p>
            <a:pPr lvl="1"/>
            <a:endParaRPr lang="en-US" b="1" dirty="0"/>
          </a:p>
          <a:p>
            <a:r>
              <a:rPr lang="en-US" b="1" dirty="0"/>
              <a:t>Lock Design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b="1" dirty="0"/>
              <a:t>Basic Lock Implementation</a:t>
            </a:r>
          </a:p>
          <a:p>
            <a:pPr lvl="1"/>
            <a:r>
              <a:rPr lang="en-US" dirty="0"/>
              <a:t>Lock 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387665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8623-661D-4FA7-AE11-72C61CEB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approach: Peterson’s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73B6C-C47A-475D-9172-F1D5670BF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indeed several algorithmic approaches to create a lock!</a:t>
            </a:r>
          </a:p>
          <a:p>
            <a:endParaRPr lang="en-US" dirty="0"/>
          </a:p>
          <a:p>
            <a:r>
              <a:rPr lang="en-US" dirty="0"/>
              <a:t>See textbook (or other sources) for Peterson’s Solution for two threads</a:t>
            </a:r>
          </a:p>
          <a:p>
            <a:endParaRPr lang="en-US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Algorithm, so it works on any platform no matter the hardware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Solution for N threads gets complicated</a:t>
            </a:r>
          </a:p>
          <a:p>
            <a:pPr lvl="1"/>
            <a:r>
              <a:rPr lang="en-US" dirty="0"/>
              <a:t>Performance is slow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8A134-34AD-42C4-9F6D-2B2470148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93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4070-3F8B-47B8-AF55-C7C5B7EE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approach: atomic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A489-CBF2-495C-9CDC-D6D5C1C9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Atomic</a:t>
            </a:r>
            <a:r>
              <a:rPr lang="en-US" dirty="0"/>
              <a:t> instructions perform operations on memory in one uninterruptable instruction</a:t>
            </a:r>
          </a:p>
          <a:p>
            <a:pPr lvl="1"/>
            <a:r>
              <a:rPr lang="en-US" dirty="0"/>
              <a:t>Guarantees that all parts of the instruction occur before the next instruction</a:t>
            </a:r>
          </a:p>
          <a:p>
            <a:pPr lvl="1"/>
            <a:r>
              <a:rPr lang="en-US" dirty="0"/>
              <a:t>In multicore, guarantees that entire access to memory is serialized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Commonly read, modify, and write in a single instruction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098C1-BCD3-477C-ACEF-9F4F80E5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186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4070-3F8B-47B8-AF55-C7C5B7EE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Instruction: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A489-CBF2-495C-9CDC-D6D5C1C9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 </a:t>
            </a:r>
            <a:r>
              <a:rPr lang="en-US" dirty="0" err="1"/>
              <a:t>atomic_exchange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 b="1" dirty="0" err="1">
                <a:latin typeface="Consolas" panose="020B0609020204030204" pitchFamily="49" charset="0"/>
              </a:rPr>
              <a:t>atomic_exchange</a:t>
            </a:r>
            <a:r>
              <a:rPr lang="en-US" dirty="0">
                <a:latin typeface="Consolas" panose="020B0609020204030204" pitchFamily="49" charset="0"/>
              </a:rPr>
              <a:t>(int* pointer, int </a:t>
            </a:r>
            <a:r>
              <a:rPr lang="en-US" dirty="0" err="1">
                <a:latin typeface="Consolas" panose="020B0609020204030204" pitchFamily="49" charset="0"/>
              </a:rPr>
              <a:t>new_value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int </a:t>
            </a:r>
            <a:r>
              <a:rPr lang="en-US" dirty="0" err="1">
                <a:latin typeface="Consolas" panose="020B0609020204030204" pitchFamily="49" charset="0"/>
              </a:rPr>
              <a:t>old_value</a:t>
            </a:r>
            <a:r>
              <a:rPr lang="en-US" dirty="0">
                <a:latin typeface="Consolas" panose="020B0609020204030204" pitchFamily="49" charset="0"/>
              </a:rPr>
              <a:t> = *pointer; // fetch old value from memory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*pointer = </a:t>
            </a:r>
            <a:r>
              <a:rPr lang="en-US" dirty="0" err="1">
                <a:latin typeface="Consolas" panose="020B0609020204030204" pitchFamily="49" charset="0"/>
              </a:rPr>
              <a:t>new_value</a:t>
            </a:r>
            <a:r>
              <a:rPr lang="en-US" dirty="0">
                <a:latin typeface="Consolas" panose="020B0609020204030204" pitchFamily="49" charset="0"/>
              </a:rPr>
              <a:t>;     // write new value to memory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return </a:t>
            </a:r>
            <a:r>
              <a:rPr lang="en-US" dirty="0" err="1">
                <a:latin typeface="Consolas" panose="020B0609020204030204" pitchFamily="49" charset="0"/>
              </a:rPr>
              <a:t>old_value</a:t>
            </a:r>
            <a:r>
              <a:rPr lang="en-US" dirty="0">
                <a:latin typeface="Consolas" panose="020B0609020204030204" pitchFamily="49" charset="0"/>
              </a:rPr>
              <a:t>;         // return old value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/>
              <a:t>atomic_exchange</a:t>
            </a:r>
            <a:r>
              <a:rPr lang="en-US" dirty="0"/>
              <a:t>(</a:t>
            </a:r>
            <a:r>
              <a:rPr lang="en-US" dirty="0" err="1"/>
              <a:t>destptr</a:t>
            </a:r>
            <a:r>
              <a:rPr lang="en-US" dirty="0"/>
              <a:t>, </a:t>
            </a:r>
            <a:r>
              <a:rPr lang="en-US" dirty="0" err="1"/>
              <a:t>newval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Write a new value to memory, and return the old one</a:t>
            </a:r>
          </a:p>
          <a:p>
            <a:pPr lvl="1"/>
            <a:r>
              <a:rPr lang="en-US" dirty="0"/>
              <a:t>Also known as test-and-set when operating on </a:t>
            </a:r>
            <a:r>
              <a:rPr lang="en-US" dirty="0" err="1"/>
              <a:t>boolean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x86-64 instruction:</a:t>
            </a:r>
            <a:r>
              <a:rPr lang="en-US" dirty="0">
                <a:latin typeface="Consolas" panose="020B0609020204030204" pitchFamily="49" charset="0"/>
              </a:rPr>
              <a:t> lock; </a:t>
            </a:r>
            <a:r>
              <a:rPr lang="en-US" dirty="0" err="1">
                <a:latin typeface="Consolas" panose="020B0609020204030204" pitchFamily="49" charset="0"/>
              </a:rPr>
              <a:t>xchg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098C1-BCD3-477C-ACEF-9F4F80E5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3963B-FA11-4A60-9354-44D25D362E33}"/>
              </a:ext>
            </a:extLst>
          </p:cNvPr>
          <p:cNvSpPr txBox="1"/>
          <p:nvPr/>
        </p:nvSpPr>
        <p:spPr>
          <a:xfrm>
            <a:off x="1139866" y="1641375"/>
            <a:ext cx="8931059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pseudocode for the instruction: remember, this is actually in hardware NOT C</a:t>
            </a:r>
          </a:p>
        </p:txBody>
      </p:sp>
    </p:spTree>
    <p:extLst>
      <p:ext uri="{BB962C8B-B14F-4D97-AF65-F5344CB8AC3E}">
        <p14:creationId xmlns:p14="http://schemas.microsoft.com/office/powerpoint/2010/main" val="5877467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4070-3F8B-47B8-AF55-C7C5B7EE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Instruction: Compare And Swap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A489-CBF2-495C-9CDC-D6D5C1C9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86285" cy="5029200"/>
          </a:xfrm>
        </p:spPr>
        <p:txBody>
          <a:bodyPr>
            <a:noAutofit/>
          </a:bodyPr>
          <a:lstStyle/>
          <a:p>
            <a:r>
              <a:rPr lang="en-US" sz="2400" dirty="0"/>
              <a:t>Example </a:t>
            </a:r>
            <a:r>
              <a:rPr lang="en-US" sz="2400" dirty="0" err="1"/>
              <a:t>atomic_compare_and_swap</a:t>
            </a:r>
            <a:r>
              <a:rPr lang="en-US" sz="2400" dirty="0"/>
              <a:t> </a:t>
            </a:r>
            <a:r>
              <a:rPr lang="en-US" sz="2000" dirty="0"/>
              <a:t>(remember, this is pseudocode for hardware)</a:t>
            </a:r>
            <a:br>
              <a:rPr lang="en-US" dirty="0"/>
            </a:br>
            <a:r>
              <a:rPr lang="en-US" sz="1100" dirty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bool </a:t>
            </a:r>
            <a:r>
              <a:rPr lang="en-US" sz="2000" b="1" dirty="0" err="1">
                <a:latin typeface="Consolas" panose="020B0609020204030204" pitchFamily="49" charset="0"/>
              </a:rPr>
              <a:t>atomic_compare_and_swap</a:t>
            </a:r>
            <a:r>
              <a:rPr lang="en-US" sz="2000" dirty="0">
                <a:latin typeface="Consolas" panose="020B0609020204030204" pitchFamily="49" charset="0"/>
              </a:rPr>
              <a:t>(int* pointer, int </a:t>
            </a:r>
            <a:r>
              <a:rPr lang="en-US" sz="2000" dirty="0" err="1">
                <a:latin typeface="Consolas" panose="020B0609020204030204" pitchFamily="49" charset="0"/>
              </a:rPr>
              <a:t>expected_value</a:t>
            </a:r>
            <a:r>
              <a:rPr lang="en-US" sz="2000" dirty="0">
                <a:latin typeface="Consolas" panose="020B0609020204030204" pitchFamily="49" charset="0"/>
              </a:rPr>
              <a:t>, int </a:t>
            </a:r>
            <a:r>
              <a:rPr lang="en-US" sz="2000" dirty="0" err="1">
                <a:latin typeface="Consolas" panose="020B0609020204030204" pitchFamily="49" charset="0"/>
              </a:rPr>
              <a:t>new_value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</a:rPr>
              <a:t>    int </a:t>
            </a:r>
            <a:r>
              <a:rPr lang="en-US" sz="2000" dirty="0" err="1">
                <a:latin typeface="Consolas" panose="020B0609020204030204" pitchFamily="49" charset="0"/>
              </a:rPr>
              <a:t>actual_value</a:t>
            </a:r>
            <a:r>
              <a:rPr lang="en-US" sz="2000" dirty="0">
                <a:latin typeface="Consolas" panose="020B0609020204030204" pitchFamily="49" charset="0"/>
              </a:rPr>
              <a:t> = *pointer;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if (</a:t>
            </a:r>
            <a:r>
              <a:rPr lang="en-US" sz="2000" dirty="0" err="1">
                <a:latin typeface="Consolas" panose="020B0609020204030204" pitchFamily="49" charset="0"/>
              </a:rPr>
              <a:t>actual_value</a:t>
            </a:r>
            <a:r>
              <a:rPr lang="en-US" sz="2000" dirty="0">
                <a:latin typeface="Consolas" panose="020B0609020204030204" pitchFamily="49" charset="0"/>
              </a:rPr>
              <a:t> == </a:t>
            </a:r>
            <a:r>
              <a:rPr lang="en-US" sz="2000" dirty="0" err="1">
                <a:latin typeface="Consolas" panose="020B0609020204030204" pitchFamily="49" charset="0"/>
              </a:rPr>
              <a:t>expected_value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*pointer = </a:t>
            </a:r>
            <a:r>
              <a:rPr lang="en-US" sz="2000" dirty="0" err="1">
                <a:latin typeface="Consolas" panose="020B0609020204030204" pitchFamily="49" charset="0"/>
              </a:rPr>
              <a:t>new_value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return true;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return false;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098C1-BCD3-477C-ACEF-9F4F80E5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2ECE8-FC47-D62E-DB6A-36D5A18CF7A7}"/>
              </a:ext>
            </a:extLst>
          </p:cNvPr>
          <p:cNvSpPr txBox="1"/>
          <p:nvPr/>
        </p:nvSpPr>
        <p:spPr>
          <a:xfrm>
            <a:off x="3794760" y="4694357"/>
            <a:ext cx="749808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atomic_compare_and_swap</a:t>
            </a:r>
            <a:r>
              <a:rPr lang="en-US" sz="2400" dirty="0"/>
              <a:t>(</a:t>
            </a:r>
            <a:r>
              <a:rPr lang="en-US" sz="2400" dirty="0" err="1"/>
              <a:t>destptr</a:t>
            </a:r>
            <a:r>
              <a:rPr lang="en-US" sz="2400" dirty="0"/>
              <a:t>, </a:t>
            </a:r>
            <a:r>
              <a:rPr lang="en-US" sz="2400" dirty="0" err="1"/>
              <a:t>oldval</a:t>
            </a:r>
            <a:r>
              <a:rPr lang="en-US" sz="2400" dirty="0"/>
              <a:t>, </a:t>
            </a:r>
            <a:r>
              <a:rPr lang="en-US" sz="2400" dirty="0" err="1"/>
              <a:t>newval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x86-64 instruction: </a:t>
            </a:r>
            <a:r>
              <a:rPr lang="en-US" sz="2000" dirty="0">
                <a:latin typeface="Consolas" panose="020B0609020204030204" pitchFamily="49" charset="0"/>
              </a:rPr>
              <a:t>lock; </a:t>
            </a:r>
            <a:r>
              <a:rPr lang="en-US" sz="2000" dirty="0" err="1">
                <a:latin typeface="Consolas" panose="020B0609020204030204" pitchFamily="49" charset="0"/>
              </a:rPr>
              <a:t>cmpxchg</a:t>
            </a:r>
            <a:endParaRPr lang="en-US" sz="2000" dirty="0">
              <a:latin typeface="Consolas" panose="020B0609020204030204" pitchFamily="49" charset="0"/>
            </a:endParaRPr>
          </a:p>
          <a:p>
            <a:pPr lvl="1"/>
            <a:r>
              <a:rPr lang="en-US" sz="2000" dirty="0"/>
              <a:t>Generalization of exchange</a:t>
            </a:r>
          </a:p>
        </p:txBody>
      </p:sp>
    </p:spTree>
    <p:extLst>
      <p:ext uri="{BB962C8B-B14F-4D97-AF65-F5344CB8AC3E}">
        <p14:creationId xmlns:p14="http://schemas.microsoft.com/office/powerpoint/2010/main" val="19482977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atomics: sequential memory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Memory barrier</a:t>
            </a:r>
          </a:p>
          <a:p>
            <a:pPr lvl="1"/>
            <a:r>
              <a:rPr lang="en-US" dirty="0"/>
              <a:t>Guarantees that all load/stores </a:t>
            </a:r>
            <a:r>
              <a:rPr lang="en-US" b="1" dirty="0"/>
              <a:t>before</a:t>
            </a:r>
            <a:r>
              <a:rPr lang="en-US" dirty="0"/>
              <a:t> this line of code are completed</a:t>
            </a:r>
            <a:br>
              <a:rPr lang="en-US" dirty="0"/>
            </a:br>
            <a:r>
              <a:rPr lang="en-US" dirty="0"/>
              <a:t>before any load/stores </a:t>
            </a:r>
            <a:r>
              <a:rPr lang="en-US" b="1" dirty="0"/>
              <a:t>after</a:t>
            </a:r>
            <a:r>
              <a:rPr lang="en-US" dirty="0"/>
              <a:t> this line of code are started</a:t>
            </a:r>
          </a:p>
          <a:p>
            <a:pPr lvl="1"/>
            <a:r>
              <a:rPr lang="en-US" dirty="0"/>
              <a:t>Comes in software (compiler orders things) and hardware (processor orders things) forms</a:t>
            </a:r>
          </a:p>
          <a:p>
            <a:pPr lvl="2"/>
            <a:r>
              <a:rPr lang="en-US" dirty="0"/>
              <a:t>Both are necessary for correct execution!</a:t>
            </a:r>
          </a:p>
          <a:p>
            <a:pPr lvl="1"/>
            <a:r>
              <a:rPr lang="en-US" dirty="0"/>
              <a:t>C wrappers for atomics allow you to specify a memory barrier</a:t>
            </a:r>
          </a:p>
          <a:p>
            <a:pPr lvl="1"/>
            <a:endParaRPr lang="en-US" dirty="0"/>
          </a:p>
          <a:p>
            <a:r>
              <a:rPr lang="en-US" dirty="0"/>
              <a:t>Atomic Load/Store C-wrappers</a:t>
            </a:r>
          </a:p>
          <a:p>
            <a:pPr lvl="1"/>
            <a:r>
              <a:rPr lang="en-US" dirty="0"/>
              <a:t>Guarantee sequential consistency (will happen in order)</a:t>
            </a:r>
          </a:p>
          <a:p>
            <a:pPr lvl="1"/>
            <a:r>
              <a:rPr lang="en-US" dirty="0"/>
              <a:t>Remember:</a:t>
            </a:r>
          </a:p>
          <a:p>
            <a:pPr lvl="2"/>
            <a:r>
              <a:rPr lang="en-US" dirty="0"/>
              <a:t>Normally, accesses could be reordered by compiler or processor!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8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932FA1-B4FB-4543-82E7-6A016917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modern hardware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80097-D65F-4503-B3B7-137DE544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F45D183-9149-4636-B60A-E80DEF143561}"/>
              </a:ext>
            </a:extLst>
          </p:cNvPr>
          <p:cNvSpPr/>
          <p:nvPr/>
        </p:nvSpPr>
        <p:spPr>
          <a:xfrm>
            <a:off x="1307930" y="3725826"/>
            <a:ext cx="2151767" cy="396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C2CB7-BFAD-4FE3-AB94-73ED2816C5A4}"/>
              </a:ext>
            </a:extLst>
          </p:cNvPr>
          <p:cNvSpPr/>
          <p:nvPr/>
        </p:nvSpPr>
        <p:spPr>
          <a:xfrm>
            <a:off x="3689963" y="3720383"/>
            <a:ext cx="2151767" cy="396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F2472F0-7688-40F4-AA64-4C75B3A3F156}"/>
              </a:ext>
            </a:extLst>
          </p:cNvPr>
          <p:cNvSpPr/>
          <p:nvPr/>
        </p:nvSpPr>
        <p:spPr>
          <a:xfrm>
            <a:off x="6071995" y="3720382"/>
            <a:ext cx="2151767" cy="396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899F16D-FF8A-4B8E-974E-4C17550964E5}"/>
              </a:ext>
            </a:extLst>
          </p:cNvPr>
          <p:cNvSpPr/>
          <p:nvPr/>
        </p:nvSpPr>
        <p:spPr>
          <a:xfrm>
            <a:off x="8454029" y="3720381"/>
            <a:ext cx="2151767" cy="396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2C32B8A-C125-4343-BA04-2C7A6A785FC7}"/>
              </a:ext>
            </a:extLst>
          </p:cNvPr>
          <p:cNvSpPr/>
          <p:nvPr/>
        </p:nvSpPr>
        <p:spPr>
          <a:xfrm>
            <a:off x="1307930" y="4249709"/>
            <a:ext cx="2151767" cy="729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75A35C6-1160-4F95-B7AC-9E1FBF2AB0F5}"/>
              </a:ext>
            </a:extLst>
          </p:cNvPr>
          <p:cNvSpPr/>
          <p:nvPr/>
        </p:nvSpPr>
        <p:spPr>
          <a:xfrm>
            <a:off x="3689963" y="4244266"/>
            <a:ext cx="2151767" cy="729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A22BE44-F457-4949-840A-0B03F9F0FE14}"/>
              </a:ext>
            </a:extLst>
          </p:cNvPr>
          <p:cNvSpPr/>
          <p:nvPr/>
        </p:nvSpPr>
        <p:spPr>
          <a:xfrm>
            <a:off x="6071995" y="4244265"/>
            <a:ext cx="2151767" cy="729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21AC5EE-E5F6-47A9-9E56-35CE68B51B47}"/>
              </a:ext>
            </a:extLst>
          </p:cNvPr>
          <p:cNvSpPr/>
          <p:nvPr/>
        </p:nvSpPr>
        <p:spPr>
          <a:xfrm>
            <a:off x="8454029" y="4244264"/>
            <a:ext cx="2151767" cy="729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D083525-702E-4E59-BF39-BB7F348C5554}"/>
              </a:ext>
            </a:extLst>
          </p:cNvPr>
          <p:cNvSpPr/>
          <p:nvPr/>
        </p:nvSpPr>
        <p:spPr>
          <a:xfrm>
            <a:off x="1307929" y="5106571"/>
            <a:ext cx="9297867" cy="7295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L3 Cache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F5B112E-44D5-4B7D-8374-43DEB0B439D2}"/>
              </a:ext>
            </a:extLst>
          </p:cNvPr>
          <p:cNvSpPr/>
          <p:nvPr/>
        </p:nvSpPr>
        <p:spPr>
          <a:xfrm>
            <a:off x="926842" y="1565013"/>
            <a:ext cx="10058400" cy="456578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7777A20-9227-4C12-9E0D-0F31778E813E}"/>
              </a:ext>
            </a:extLst>
          </p:cNvPr>
          <p:cNvSpPr txBox="1"/>
          <p:nvPr/>
        </p:nvSpPr>
        <p:spPr>
          <a:xfrm>
            <a:off x="1623525" y="1211871"/>
            <a:ext cx="3296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</a:t>
            </a:r>
            <a:r>
              <a:rPr lang="en-US" sz="1400" dirty="0"/>
              <a:t>(also known as CPU)</a:t>
            </a:r>
          </a:p>
        </p:txBody>
      </p:sp>
      <p:pic>
        <p:nvPicPr>
          <p:cNvPr id="161" name="Picture 160">
            <a:extLst>
              <a:ext uri="{FF2B5EF4-FFF2-40B4-BE49-F238E27FC236}">
                <a16:creationId xmlns:a16="http://schemas.microsoft.com/office/drawing/2014/main" id="{BF2B7EB9-8ACE-4D3E-AB48-154441FDE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28" y="1820418"/>
            <a:ext cx="2151767" cy="1772631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334CC115-8E5D-42F7-8654-9706D734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962" y="1820418"/>
            <a:ext cx="2151767" cy="1772631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2AC76277-039D-4FFD-A33E-B6BE9954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995" y="1820418"/>
            <a:ext cx="2151767" cy="1772631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D68E757B-71D6-4716-A5F1-C9F705F71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028" y="1820418"/>
            <a:ext cx="2151767" cy="177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04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E05C-AAF5-DC23-6E06-7803C82B7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instructions can be used to build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21CF6-3290-4767-B792-036E84358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Spinlocks</a:t>
            </a:r>
          </a:p>
          <a:p>
            <a:pPr lvl="1"/>
            <a:r>
              <a:rPr lang="en-US" dirty="0"/>
              <a:t>Simple lock mechanism built on top of atomic instructions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Thread “spins” in a loop until the lock is available</a:t>
            </a:r>
          </a:p>
          <a:p>
            <a:pPr lvl="1"/>
            <a:endParaRPr lang="en-US" dirty="0"/>
          </a:p>
          <a:p>
            <a:r>
              <a:rPr lang="en-US" dirty="0"/>
              <a:t>Notably: spinlock implementation doesn’t interact with the OS kernel</a:t>
            </a:r>
          </a:p>
          <a:p>
            <a:pPr lvl="1"/>
            <a:r>
              <a:rPr lang="en-US" dirty="0"/>
              <a:t>No system calls</a:t>
            </a:r>
          </a:p>
          <a:p>
            <a:pPr lvl="1"/>
            <a:r>
              <a:rPr lang="en-US" dirty="0"/>
              <a:t>Upside: Very cheap – no context switch</a:t>
            </a:r>
          </a:p>
          <a:p>
            <a:pPr lvl="1"/>
            <a:r>
              <a:rPr lang="en-US" dirty="0"/>
              <a:t>Downside: Scheduler isn’t aware that the thread is “blocked”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E253D-2368-1D0E-7EB5-3D8D7A79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10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typedef struct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int flag; // 0 indicates that mutex is available, 1 that it is held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 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sz="1000" dirty="0">
                <a:latin typeface="Consolas" panose="020B0609020204030204" pitchFamily="49" charset="0"/>
              </a:rPr>
              <a:t> 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void </a:t>
            </a:r>
            <a:r>
              <a:rPr lang="en-US" sz="1800" b="1" dirty="0" err="1">
                <a:latin typeface="Consolas" panose="020B0609020204030204" pitchFamily="49" charset="0"/>
              </a:rPr>
              <a:t>mutex_init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* mutex)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mutex-&gt;flag = 0; // lock starts available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void </a:t>
            </a:r>
            <a:r>
              <a:rPr lang="en-US" sz="1800" b="1" dirty="0" err="1">
                <a:latin typeface="Consolas" panose="020B0609020204030204" pitchFamily="49" charset="0"/>
              </a:rPr>
              <a:t>mutex_acquire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* mutex)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while (</a:t>
            </a:r>
            <a:r>
              <a:rPr lang="en-US" sz="1800" dirty="0" err="1">
                <a:latin typeface="Consolas" panose="020B0609020204030204" pitchFamily="49" charset="0"/>
              </a:rPr>
              <a:t>atomic_exchange</a:t>
            </a:r>
            <a:r>
              <a:rPr lang="en-US" sz="1800" dirty="0">
                <a:latin typeface="Consolas" panose="020B0609020204030204" pitchFamily="49" charset="0"/>
              </a:rPr>
              <a:t>(&amp;(mutex-&gt;flag), 1) == 1); // spin-wait until available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void </a:t>
            </a:r>
            <a:r>
              <a:rPr lang="en-US" sz="1800" b="1" dirty="0" err="1">
                <a:latin typeface="Consolas" panose="020B0609020204030204" pitchFamily="49" charset="0"/>
              </a:rPr>
              <a:t>mutex_release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* mutex)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atomic_store</a:t>
            </a:r>
            <a:r>
              <a:rPr lang="en-US" sz="1800" dirty="0">
                <a:latin typeface="Consolas" panose="020B0609020204030204" pitchFamily="49" charset="0"/>
              </a:rPr>
              <a:t>(&amp;(mutex-&gt;flag), 0); // make lock available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9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80A8-D41E-4DB8-B9B3-92FD16E1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Question: did we need atomics?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2A13E-8E2A-4B50-8982-2F70E15EC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wait for lock released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while (lock != 0);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lock == 0 now (unlocked)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set lock	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1; 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   // access shared resource ... </a:t>
            </a:r>
            <a:endParaRPr lang="en-US" b="1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rgbClr val="FF0000"/>
              </a:buClr>
              <a:buSzPts val="2170"/>
              <a:buNone/>
            </a:pPr>
            <a:r>
              <a:rPr lang="en-US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   </a:t>
            </a: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release lock</a:t>
            </a: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0;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FC544-EA3A-491D-8616-BF27D803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781DA-C0EA-4327-B675-B9E70069D7E7}"/>
              </a:ext>
            </a:extLst>
          </p:cNvPr>
          <p:cNvSpPr txBox="1"/>
          <p:nvPr/>
        </p:nvSpPr>
        <p:spPr>
          <a:xfrm>
            <a:off x="1071058" y="958850"/>
            <a:ext cx="5179198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Initialization:   </a:t>
            </a:r>
            <a:r>
              <a:rPr lang="en-US" dirty="0">
                <a:latin typeface="Consolas" panose="020B0609020204030204" pitchFamily="49" charset="0"/>
              </a:rPr>
              <a:t>bool lock = false;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73A19-4216-4915-81DD-7A5D9123FB35}"/>
              </a:ext>
            </a:extLst>
          </p:cNvPr>
          <p:cNvSpPr txBox="1"/>
          <p:nvPr/>
        </p:nvSpPr>
        <p:spPr>
          <a:xfrm>
            <a:off x="7290148" y="1486825"/>
            <a:ext cx="429024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Is this code sufficient?</a:t>
            </a:r>
          </a:p>
        </p:txBody>
      </p:sp>
    </p:spTree>
    <p:extLst>
      <p:ext uri="{BB962C8B-B14F-4D97-AF65-F5344CB8AC3E}">
        <p14:creationId xmlns:p14="http://schemas.microsoft.com/office/powerpoint/2010/main" val="1094220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80A8-D41E-4DB8-B9B3-92FD16E1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Question: did we need atomics?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2A13E-8E2A-4B50-8982-2F70E15EC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wait for lock released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while (lock != 0);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lock == 0 now (unlocked)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set lock	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1; 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   // access shared resource ... </a:t>
            </a:r>
            <a:endParaRPr lang="en-US" b="1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rgbClr val="FF0000"/>
              </a:buClr>
              <a:buSzPts val="2170"/>
              <a:buNone/>
            </a:pPr>
            <a:r>
              <a:rPr lang="en-US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   </a:t>
            </a: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release lock</a:t>
            </a: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0;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FC544-EA3A-491D-8616-BF27D803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781DA-C0EA-4327-B675-B9E70069D7E7}"/>
              </a:ext>
            </a:extLst>
          </p:cNvPr>
          <p:cNvSpPr txBox="1"/>
          <p:nvPr/>
        </p:nvSpPr>
        <p:spPr>
          <a:xfrm>
            <a:off x="1071058" y="958850"/>
            <a:ext cx="5179198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Initialization:   </a:t>
            </a:r>
            <a:r>
              <a:rPr lang="en-US" dirty="0">
                <a:latin typeface="Consolas" panose="020B0609020204030204" pitchFamily="49" charset="0"/>
              </a:rPr>
              <a:t>bool lock = false;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73A19-4216-4915-81DD-7A5D9123FB35}"/>
              </a:ext>
            </a:extLst>
          </p:cNvPr>
          <p:cNvSpPr txBox="1"/>
          <p:nvPr/>
        </p:nvSpPr>
        <p:spPr>
          <a:xfrm>
            <a:off x="7290148" y="1486825"/>
            <a:ext cx="4290246" cy="304698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Is this code sufficient?</a:t>
            </a:r>
          </a:p>
          <a:p>
            <a:endParaRPr lang="en-US" sz="3200" dirty="0"/>
          </a:p>
          <a:p>
            <a:r>
              <a:rPr lang="en-US" sz="3200" dirty="0"/>
              <a:t>No! </a:t>
            </a:r>
            <a:r>
              <a:rPr lang="en-US" sz="3200" b="1" dirty="0"/>
              <a:t>lock</a:t>
            </a:r>
            <a:r>
              <a:rPr lang="en-US" sz="3200" dirty="0"/>
              <a:t> is a shared resource and reading then writing it is not atomic</a:t>
            </a:r>
          </a:p>
        </p:txBody>
      </p:sp>
    </p:spTree>
    <p:extLst>
      <p:ext uri="{BB962C8B-B14F-4D97-AF65-F5344CB8AC3E}">
        <p14:creationId xmlns:p14="http://schemas.microsoft.com/office/powerpoint/2010/main" val="37587971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Race Conditions</a:t>
            </a:r>
          </a:p>
          <a:p>
            <a:pPr lvl="1"/>
            <a:endParaRPr lang="en-US" dirty="0"/>
          </a:p>
          <a:p>
            <a:r>
              <a:rPr lang="en-US" dirty="0"/>
              <a:t>Critical Sections</a:t>
            </a:r>
          </a:p>
          <a:p>
            <a:pPr lvl="1"/>
            <a:endParaRPr lang="en-US" b="1" dirty="0"/>
          </a:p>
          <a:p>
            <a:r>
              <a:rPr lang="en-US" b="1" dirty="0"/>
              <a:t>Lock Design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Basic Lock Implementation</a:t>
            </a:r>
          </a:p>
          <a:p>
            <a:pPr lvl="1"/>
            <a:r>
              <a:rPr lang="en-US" b="1" dirty="0"/>
              <a:t>Lock 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59295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A7F2FC-E442-4585-984E-14416BBB0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a lock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765B04-81DB-40D9-983C-3E3B7F309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Requirements for correctness</a:t>
            </a:r>
          </a:p>
          <a:p>
            <a:r>
              <a:rPr lang="en-US" dirty="0"/>
              <a:t>Mutual Exclusion:</a:t>
            </a:r>
          </a:p>
          <a:p>
            <a:pPr lvl="1"/>
            <a:r>
              <a:rPr lang="en-US" dirty="0"/>
              <a:t>Only one thread in critical section at a time</a:t>
            </a:r>
          </a:p>
          <a:p>
            <a:r>
              <a:rPr lang="en-US" dirty="0"/>
              <a:t>Progress (deadlock-free):</a:t>
            </a:r>
          </a:p>
          <a:p>
            <a:pPr lvl="1"/>
            <a:r>
              <a:rPr lang="en-US" dirty="0"/>
              <a:t>If several simultaneous requests, must allow one to proceed</a:t>
            </a:r>
          </a:p>
          <a:p>
            <a:r>
              <a:rPr lang="en-US" dirty="0"/>
              <a:t>Bounded Wait (starvation-free):</a:t>
            </a:r>
          </a:p>
          <a:p>
            <a:pPr lvl="1"/>
            <a:r>
              <a:rPr lang="en-US" dirty="0"/>
              <a:t>Must eventually allow every waiting thread to proceed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Additional goals</a:t>
            </a:r>
          </a:p>
          <a:p>
            <a:r>
              <a:rPr lang="en-US" dirty="0"/>
              <a:t>Fairness – each thread waits for the same amount of time</a:t>
            </a:r>
          </a:p>
          <a:p>
            <a:r>
              <a:rPr lang="en-US" dirty="0"/>
              <a:t>Performance – do the above in minimal execution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E6E2C-AC8C-499F-B7B3-70A13426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957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90E-D545-4AEB-BCDC-9867B4D3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 evaluation - Correctness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D2423-5953-4731-8064-AB1C37EDF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67413" cy="5029200"/>
          </a:xfrm>
        </p:spPr>
        <p:txBody>
          <a:bodyPr>
            <a:normAutofit/>
          </a:bodyPr>
          <a:lstStyle/>
          <a:p>
            <a:r>
              <a:rPr lang="en-US" dirty="0"/>
              <a:t>Mutual Exclusion and Progress </a:t>
            </a:r>
            <a:r>
              <a:rPr lang="en-US" b="1" dirty="0"/>
              <a:t>Yes</a:t>
            </a:r>
            <a:endParaRPr lang="en-US" dirty="0"/>
          </a:p>
          <a:p>
            <a:r>
              <a:rPr lang="en-US" dirty="0"/>
              <a:t>Bounded Wait </a:t>
            </a:r>
            <a:r>
              <a:rPr lang="en-US" b="1" dirty="0"/>
              <a:t>No</a:t>
            </a:r>
          </a:p>
          <a:p>
            <a:pPr lvl="1"/>
            <a:r>
              <a:rPr lang="en-US" dirty="0"/>
              <a:t>No guarantee that a thread will eventually get its turn </a:t>
            </a:r>
            <a:r>
              <a:rPr lang="en-US" sz="1800" dirty="0"/>
              <a:t>(assume an infinite system)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FF9F5-C550-49D4-865B-E2B89232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D63AE-D3E8-4777-BC90-E63B97FB4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44" y="2924176"/>
            <a:ext cx="10274300" cy="33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694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90E-D545-4AEB-BCDC-9867B4D3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 evaluation –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D2423-5953-4731-8064-AB1C37EDF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Fairness</a:t>
            </a:r>
          </a:p>
          <a:p>
            <a:pPr lvl="1"/>
            <a:r>
              <a:rPr lang="en-US" dirty="0"/>
              <a:t>Doesn’t even guarantee no starvation</a:t>
            </a:r>
          </a:p>
          <a:p>
            <a:pPr lvl="1"/>
            <a:r>
              <a:rPr lang="en-US" dirty="0"/>
              <a:t>No control at all over whether each thread waits an even amount</a:t>
            </a:r>
          </a:p>
          <a:p>
            <a:endParaRPr lang="en-US" dirty="0"/>
          </a:p>
          <a:p>
            <a:r>
              <a:rPr lang="en-US" dirty="0"/>
              <a:t>Performance (uniprocessor)</a:t>
            </a:r>
          </a:p>
          <a:p>
            <a:pPr lvl="1"/>
            <a:r>
              <a:rPr lang="en-US" dirty="0"/>
              <a:t>Process “spins”, repeatedly checking a variable that will not change</a:t>
            </a:r>
          </a:p>
          <a:p>
            <a:pPr lvl="1"/>
            <a:r>
              <a:rPr lang="en-US" dirty="0" err="1"/>
              <a:t>Timeslice</a:t>
            </a:r>
            <a:r>
              <a:rPr lang="en-US" dirty="0"/>
              <a:t> must expire before another thread is given a chance to unlock</a:t>
            </a:r>
          </a:p>
          <a:p>
            <a:pPr lvl="1"/>
            <a:r>
              <a:rPr lang="en-US" dirty="0"/>
              <a:t>If N threads want the lock, then N </a:t>
            </a:r>
            <a:r>
              <a:rPr lang="en-US" dirty="0" err="1"/>
              <a:t>timeslices</a:t>
            </a:r>
            <a:r>
              <a:rPr lang="en-US" dirty="0"/>
              <a:t> are wasted spinning</a:t>
            </a:r>
          </a:p>
          <a:p>
            <a:pPr lvl="1"/>
            <a:endParaRPr lang="en-US" dirty="0"/>
          </a:p>
          <a:p>
            <a:r>
              <a:rPr lang="en-US" dirty="0"/>
              <a:t>Performance (multiprocessor)</a:t>
            </a:r>
          </a:p>
          <a:p>
            <a:pPr lvl="1"/>
            <a:r>
              <a:rPr lang="en-US" dirty="0"/>
              <a:t>Doesn’t waste entire </a:t>
            </a:r>
            <a:r>
              <a:rPr lang="en-US" dirty="0" err="1"/>
              <a:t>timeslice</a:t>
            </a:r>
            <a:r>
              <a:rPr lang="en-US" dirty="0"/>
              <a:t> anymore</a:t>
            </a:r>
          </a:p>
          <a:p>
            <a:pPr lvl="1"/>
            <a:r>
              <a:rPr lang="en-US" dirty="0"/>
              <a:t>No calls to OS means process gets the lock as soon as it is free. So fast!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FF9F5-C550-49D4-865B-E2B89232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409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the bounded wait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some way to track “whose turn it is” to take the lock</a:t>
            </a:r>
          </a:p>
          <a:p>
            <a:r>
              <a:rPr lang="en-US" dirty="0"/>
              <a:t>You can have the lock when not held AND it’s no one else’s turn</a:t>
            </a:r>
          </a:p>
          <a:p>
            <a:endParaRPr lang="en-US" dirty="0"/>
          </a:p>
          <a:p>
            <a:r>
              <a:rPr lang="en-US" dirty="0"/>
              <a:t>Idea: hand out numbered tickets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6096A-8ED6-48D5-90AA-72EB3FE58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462" y="2375115"/>
            <a:ext cx="2898538" cy="3797085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0804512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4070-3F8B-47B8-AF55-C7C5B7EE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Instruction: Fetch and Add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A489-CBF2-495C-9CDC-D6D5C1C9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 </a:t>
            </a:r>
            <a:r>
              <a:rPr lang="en-US" dirty="0" err="1"/>
              <a:t>atomic_fetch_and_add</a:t>
            </a:r>
            <a:r>
              <a:rPr lang="en-US" dirty="0"/>
              <a:t> (remember, in hardware </a:t>
            </a:r>
            <a:r>
              <a:rPr lang="en-US" b="1" dirty="0"/>
              <a:t>not C</a:t>
            </a:r>
            <a:r>
              <a:rPr lang="en-US" dirty="0"/>
              <a:t>)</a:t>
            </a:r>
            <a:br>
              <a:rPr lang="en-US" dirty="0"/>
            </a:br>
            <a:endParaRPr lang="en-US" sz="1400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 dirty="0" err="1">
                <a:latin typeface="Consolas" panose="020B0609020204030204" pitchFamily="49" charset="0"/>
              </a:rPr>
              <a:t>atomic_fetch_and_add</a:t>
            </a:r>
            <a:r>
              <a:rPr lang="en-US" dirty="0">
                <a:latin typeface="Consolas" panose="020B0609020204030204" pitchFamily="49" charset="0"/>
              </a:rPr>
              <a:t>(int* pointer, int increment)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int </a:t>
            </a:r>
            <a:r>
              <a:rPr lang="en-US" dirty="0" err="1">
                <a:latin typeface="Consolas" panose="020B0609020204030204" pitchFamily="49" charset="0"/>
              </a:rPr>
              <a:t>old_value</a:t>
            </a:r>
            <a:r>
              <a:rPr lang="en-US" dirty="0">
                <a:latin typeface="Consolas" panose="020B0609020204030204" pitchFamily="49" charset="0"/>
              </a:rPr>
              <a:t> = *pointer;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*pointer = </a:t>
            </a:r>
            <a:r>
              <a:rPr lang="en-US" dirty="0" err="1">
                <a:latin typeface="Consolas" panose="020B0609020204030204" pitchFamily="49" charset="0"/>
              </a:rPr>
              <a:t>old_value</a:t>
            </a:r>
            <a:r>
              <a:rPr lang="en-US" dirty="0">
                <a:latin typeface="Consolas" panose="020B0609020204030204" pitchFamily="49" charset="0"/>
              </a:rPr>
              <a:t> + increment;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return </a:t>
            </a:r>
            <a:r>
              <a:rPr lang="en-US" dirty="0" err="1">
                <a:latin typeface="Consolas" panose="020B0609020204030204" pitchFamily="49" charset="0"/>
              </a:rPr>
              <a:t>old_value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r>
              <a:rPr lang="en-US" dirty="0" err="1"/>
              <a:t>atomic_fetch_and_add</a:t>
            </a:r>
            <a:r>
              <a:rPr lang="en-US" dirty="0"/>
              <a:t>(</a:t>
            </a:r>
            <a:r>
              <a:rPr lang="en-US" dirty="0" err="1"/>
              <a:t>destptr</a:t>
            </a:r>
            <a:r>
              <a:rPr lang="en-US" dirty="0"/>
              <a:t>, </a:t>
            </a:r>
            <a:r>
              <a:rPr lang="en-US" dirty="0" err="1"/>
              <a:t>incr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Add a new value to the current value in memory, and return the old one</a:t>
            </a:r>
          </a:p>
          <a:p>
            <a:pPr lvl="1"/>
            <a:r>
              <a:rPr lang="en-US" dirty="0"/>
              <a:t>x86-64 instruction:</a:t>
            </a:r>
            <a:r>
              <a:rPr lang="en-US" dirty="0">
                <a:latin typeface="Consolas" panose="020B0609020204030204" pitchFamily="49" charset="0"/>
              </a:rPr>
              <a:t> lock; </a:t>
            </a:r>
            <a:r>
              <a:rPr lang="en-US" dirty="0" err="1">
                <a:latin typeface="Consolas" panose="020B0609020204030204" pitchFamily="49" charset="0"/>
              </a:rPr>
              <a:t>xadd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sz="1100" dirty="0">
              <a:latin typeface="Consolas" panose="020B0609020204030204" pitchFamily="49" charset="0"/>
            </a:endParaRPr>
          </a:p>
          <a:p>
            <a:r>
              <a:rPr lang="en-US" dirty="0"/>
              <a:t>List of C wrappers available here:</a:t>
            </a:r>
            <a:br>
              <a:rPr lang="en-US" dirty="0"/>
            </a:br>
            <a:r>
              <a:rPr lang="en-US" dirty="0">
                <a:hlinkClick r:id="rId2"/>
              </a:rPr>
              <a:t>https://gcc.gnu.org/onlinedocs/gcc/_005f_005fatomic-Builtins.html</a:t>
            </a:r>
            <a:endParaRPr lang="en-US" dirty="0"/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098C1-BCD3-477C-ACEF-9F4F80E5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2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Race Conditions</a:t>
            </a:r>
          </a:p>
          <a:p>
            <a:pPr lvl="1"/>
            <a:endParaRPr lang="en-US" dirty="0"/>
          </a:p>
          <a:p>
            <a:r>
              <a:rPr lang="en-US" dirty="0"/>
              <a:t>Critical Sections</a:t>
            </a:r>
          </a:p>
          <a:p>
            <a:pPr lvl="1"/>
            <a:endParaRPr lang="en-US" b="1" dirty="0"/>
          </a:p>
          <a:p>
            <a:r>
              <a:rPr lang="en-US" dirty="0"/>
              <a:t>Lock Design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Basic Lock Implementation</a:t>
            </a:r>
          </a:p>
          <a:p>
            <a:pPr lvl="1"/>
            <a:r>
              <a:rPr lang="en-US" dirty="0"/>
              <a:t>Lock 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346407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typedef struct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unsigned int ticket; // current available ticket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unsigned int turn;   // which ticket gets to proceed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} 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  <a:br>
              <a:rPr lang="en-US" sz="1800" dirty="0">
                <a:latin typeface="Consolas" panose="020B0609020204030204" pitchFamily="49" charset="0"/>
              </a:rPr>
            </a:b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void </a:t>
            </a:r>
            <a:r>
              <a:rPr lang="en-US" sz="1800" b="1" dirty="0" err="1">
                <a:latin typeface="Consolas" panose="020B0609020204030204" pitchFamily="49" charset="0"/>
              </a:rPr>
              <a:t>mutex_init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* mutex)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mutex-&gt;ticket = 0; mutex-&gt;turn 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  <a:br>
              <a:rPr lang="en-US" sz="1800" dirty="0">
                <a:latin typeface="Consolas" panose="020B0609020204030204" pitchFamily="49" charset="0"/>
              </a:rPr>
            </a:b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void </a:t>
            </a:r>
            <a:r>
              <a:rPr lang="en-US" sz="1800" b="1" dirty="0" err="1">
                <a:latin typeface="Consolas" panose="020B0609020204030204" pitchFamily="49" charset="0"/>
              </a:rPr>
              <a:t>mutex_lock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* mutex)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int </a:t>
            </a:r>
            <a:r>
              <a:rPr lang="en-US" sz="1800" dirty="0" err="1">
                <a:latin typeface="Consolas" panose="020B0609020204030204" pitchFamily="49" charset="0"/>
              </a:rPr>
              <a:t>myturn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</a:rPr>
              <a:t>atomic_fetch_and_add</a:t>
            </a:r>
            <a:r>
              <a:rPr lang="en-US" sz="1800" dirty="0">
                <a:latin typeface="Consolas" panose="020B0609020204030204" pitchFamily="49" charset="0"/>
              </a:rPr>
              <a:t>(&amp;(mutex-&gt;ticket), 1); // take a ticket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while (mutex-&gt;turn != </a:t>
            </a:r>
            <a:r>
              <a:rPr lang="en-US" sz="1800" dirty="0" err="1">
                <a:latin typeface="Consolas" panose="020B0609020204030204" pitchFamily="49" charset="0"/>
              </a:rPr>
              <a:t>myturn</a:t>
            </a:r>
            <a:r>
              <a:rPr lang="en-US" sz="1800" dirty="0">
                <a:latin typeface="Consolas" panose="020B0609020204030204" pitchFamily="49" charset="0"/>
              </a:rPr>
              <a:t>); // spin-wait until available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  <a:br>
              <a:rPr lang="en-US" sz="1800" dirty="0">
                <a:latin typeface="Consolas" panose="020B0609020204030204" pitchFamily="49" charset="0"/>
              </a:rPr>
            </a:b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void </a:t>
            </a:r>
            <a:r>
              <a:rPr lang="en-US" sz="1800" b="1" dirty="0" err="1">
                <a:latin typeface="Consolas" panose="020B0609020204030204" pitchFamily="49" charset="0"/>
              </a:rPr>
              <a:t>mutex_unlock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* mutex)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atomic_fetch_and_add</a:t>
            </a:r>
            <a:r>
              <a:rPr lang="en-US" sz="1800" dirty="0">
                <a:latin typeface="Consolas" panose="020B0609020204030204" pitchFamily="49" charset="0"/>
              </a:rPr>
              <a:t>(&amp;(mutex-&gt;turn), 1); // next turn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BE550-D318-4F5A-9994-D5233516529C}"/>
              </a:ext>
            </a:extLst>
          </p:cNvPr>
          <p:cNvSpPr txBox="1"/>
          <p:nvPr/>
        </p:nvSpPr>
        <p:spPr>
          <a:xfrm>
            <a:off x="7463480" y="382012"/>
            <a:ext cx="4522574" cy="34163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thread atomically reserves its turn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Unique turn numbers prevent a data race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Fails with 2^32 threads!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When finished, set to next turn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EA9A92-EDC9-4CA1-86CF-4C2B000EF9E4}"/>
              </a:ext>
            </a:extLst>
          </p:cNvPr>
          <p:cNvSpPr txBox="1"/>
          <p:nvPr/>
        </p:nvSpPr>
        <p:spPr>
          <a:xfrm>
            <a:off x="6636538" y="5687328"/>
            <a:ext cx="4425696" cy="8309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Prevents starvation with FIFO ordering of access!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01C403-C3AF-6E9C-8A36-641A55B58E5E}"/>
              </a:ext>
            </a:extLst>
          </p:cNvPr>
          <p:cNvCxnSpPr>
            <a:cxnSpLocks/>
          </p:cNvCxnSpPr>
          <p:nvPr/>
        </p:nvCxnSpPr>
        <p:spPr>
          <a:xfrm flipH="1">
            <a:off x="4831080" y="3024723"/>
            <a:ext cx="2632400" cy="8309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E9A61D-5FC7-CF3F-0175-9DB66254FE10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093994" y="5684520"/>
            <a:ext cx="542544" cy="4183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22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lock(): Ticket 0, Turn 0  // enter critical section!</a:t>
            </a:r>
          </a:p>
          <a:p>
            <a:pPr marL="0" indent="0">
              <a:buNone/>
            </a:pPr>
            <a:r>
              <a:rPr lang="en-US" sz="2400" dirty="0"/>
              <a:t>B lock(): Ticket 1, Turn 0  // wait</a:t>
            </a:r>
          </a:p>
          <a:p>
            <a:pPr marL="0" indent="0">
              <a:buNone/>
            </a:pPr>
            <a:r>
              <a:rPr lang="en-US" sz="2400" dirty="0"/>
              <a:t>C lock(): Ticket 2, Turn 0  // wait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696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lock(): Ticket 0, Turn 0</a:t>
            </a:r>
          </a:p>
          <a:p>
            <a:pPr marL="0" indent="0">
              <a:buNone/>
            </a:pPr>
            <a:r>
              <a:rPr lang="en-US" sz="2400" dirty="0"/>
              <a:t>B lock(): Ticket 1, Turn 0</a:t>
            </a:r>
          </a:p>
          <a:p>
            <a:pPr marL="0" indent="0">
              <a:buNone/>
            </a:pPr>
            <a:r>
              <a:rPr lang="en-US" sz="2400" dirty="0"/>
              <a:t>C lock(): Ticket 2, Turn 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 unlock(): Turn 1  // B gets to go</a:t>
            </a:r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648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lock(): Ticket 0, Turn 0</a:t>
            </a:r>
          </a:p>
          <a:p>
            <a:pPr marL="0" indent="0">
              <a:buNone/>
            </a:pPr>
            <a:r>
              <a:rPr lang="en-US" sz="2400" dirty="0"/>
              <a:t>B lock(): Ticket 1, Turn 0</a:t>
            </a:r>
          </a:p>
          <a:p>
            <a:pPr marL="0" indent="0">
              <a:buNone/>
            </a:pPr>
            <a:r>
              <a:rPr lang="en-US" sz="2400" dirty="0"/>
              <a:t>C lock(): Ticket 2, Turn 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 unlock(): Turn 1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A lock(): Ticket 3, Turn 1</a:t>
            </a:r>
          </a:p>
          <a:p>
            <a:pPr marL="0" indent="0">
              <a:buNone/>
            </a:pPr>
            <a:r>
              <a:rPr lang="en-US" sz="2400" dirty="0"/>
              <a:t>B unlock(): Turn 2  // C gets to go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637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lock(): Ticket 0, Turn 0</a:t>
            </a:r>
          </a:p>
          <a:p>
            <a:pPr marL="0" indent="0">
              <a:buNone/>
            </a:pPr>
            <a:r>
              <a:rPr lang="en-US" sz="2400" dirty="0"/>
              <a:t>B lock(): Ticket 1, Turn 0</a:t>
            </a:r>
          </a:p>
          <a:p>
            <a:pPr marL="0" indent="0">
              <a:buNone/>
            </a:pPr>
            <a:r>
              <a:rPr lang="en-US" sz="2400" dirty="0"/>
              <a:t>C lock(): Ticket 2, Turn 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 unlock(): Turn 1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A lock(): Ticket 3, Turn 1</a:t>
            </a:r>
          </a:p>
          <a:p>
            <a:pPr marL="0" indent="0">
              <a:buNone/>
            </a:pPr>
            <a:r>
              <a:rPr lang="en-US" sz="2400" dirty="0"/>
              <a:t>B unlock(): Turn 2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 unlock(): Turn 3  // A gets to go again</a:t>
            </a:r>
          </a:p>
          <a:p>
            <a:pPr marL="0" indent="0">
              <a:buNone/>
            </a:pPr>
            <a:r>
              <a:rPr lang="en-US" sz="2400" dirty="0"/>
              <a:t>A unlock(): Turn 4 </a:t>
            </a:r>
            <a:r>
              <a:rPr lang="en-US" sz="2000" dirty="0"/>
              <a:t> </a:t>
            </a:r>
            <a:r>
              <a:rPr lang="en-US" sz="2200" dirty="0"/>
              <a:t>// Available ticket is turn 4 too, so next request goes immediately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539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A7F2FC-E442-4585-984E-14416BBB0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Evaluation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765B04-81DB-40D9-983C-3E3B7F309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Correctness: Mutual Exclusion, Progress, Bounded Wait </a:t>
            </a:r>
            <a:r>
              <a:rPr lang="en-US" b="1" dirty="0"/>
              <a:t>Yes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Goals</a:t>
            </a:r>
          </a:p>
          <a:p>
            <a:r>
              <a:rPr lang="en-US" dirty="0"/>
              <a:t>Fairness </a:t>
            </a:r>
            <a:r>
              <a:rPr lang="en-US" b="1" dirty="0"/>
              <a:t>Yes</a:t>
            </a:r>
            <a:endParaRPr lang="en-US" dirty="0"/>
          </a:p>
          <a:p>
            <a:pPr lvl="1"/>
            <a:r>
              <a:rPr lang="en-US" dirty="0"/>
              <a:t>FIFO ordering of threads</a:t>
            </a:r>
          </a:p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Similar positives and negatives as original spinlock</a:t>
            </a:r>
          </a:p>
          <a:p>
            <a:pPr lvl="1"/>
            <a:r>
              <a:rPr lang="en-US" dirty="0"/>
              <a:t>One downside: on a </a:t>
            </a:r>
            <a:r>
              <a:rPr lang="en-US" b="1" dirty="0"/>
              <a:t>release</a:t>
            </a:r>
            <a:r>
              <a:rPr lang="en-US" dirty="0"/>
              <a:t>() all threads must check if it is their turn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E6E2C-AC8C-499F-B7B3-70A13426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975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still wastes time spinning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B, C, and D are “busy waiting”</a:t>
            </a:r>
          </a:p>
          <a:p>
            <a:pPr lvl="1"/>
            <a:r>
              <a:rPr lang="en-US" dirty="0"/>
              <a:t>Might be occupying an entire core in multicore</a:t>
            </a:r>
          </a:p>
          <a:p>
            <a:r>
              <a:rPr lang="en-US" dirty="0"/>
              <a:t>Scheduler is fairly scheduling all threads, but ignorant of locks</a:t>
            </a:r>
          </a:p>
          <a:p>
            <a:r>
              <a:rPr lang="en-US" dirty="0"/>
              <a:t>Idea: can we skip threads that are waiting on a lock?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D7FB85-C648-43CE-8C18-AE1552135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320" y="3463614"/>
            <a:ext cx="9779347" cy="258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134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54DE8A-7C47-4ACC-A7E1-E24397C3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</a:t>
            </a:r>
            <a:r>
              <a:rPr lang="en-US" dirty="0" err="1"/>
              <a:t>timeslice</a:t>
            </a:r>
            <a:r>
              <a:rPr lang="en-US" dirty="0"/>
              <a:t> when not yet ready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4E4C1-C29A-441F-8AE1-DA8C0CA7D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Yield </a:t>
            </a:r>
            <a:r>
              <a:rPr lang="en-US" dirty="0" err="1"/>
              <a:t>syscall</a:t>
            </a:r>
            <a:r>
              <a:rPr lang="en-US" dirty="0"/>
              <a:t> </a:t>
            </a:r>
            <a:r>
              <a:rPr lang="en-US" dirty="0" err="1"/>
              <a:t>unschedules</a:t>
            </a:r>
            <a:r>
              <a:rPr lang="en-US" dirty="0"/>
              <a:t> the current thread</a:t>
            </a:r>
          </a:p>
          <a:p>
            <a:pPr lvl="1"/>
            <a:r>
              <a:rPr lang="en-US" dirty="0" err="1"/>
              <a:t>sched_yield</a:t>
            </a:r>
            <a:r>
              <a:rPr lang="en-US" dirty="0"/>
              <a:t>() in POSIX API</a:t>
            </a:r>
          </a:p>
          <a:p>
            <a:pPr lvl="1"/>
            <a:r>
              <a:rPr lang="en-US" dirty="0"/>
              <a:t>Gives the user process </a:t>
            </a:r>
            <a:r>
              <a:rPr lang="en-US" i="1" dirty="0"/>
              <a:t>just a little </a:t>
            </a:r>
            <a:r>
              <a:rPr lang="en-US" dirty="0"/>
              <a:t>control over the scheduler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0DBB4-7676-4592-AE33-FF7A062A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7E3C4C-956A-4F89-AACE-7373CED572A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In acquire(), yield after checking condition</a:t>
            </a:r>
          </a:p>
          <a:p>
            <a:r>
              <a:rPr lang="en-US" dirty="0"/>
              <a:t>Might delay thread response time in multicore scenario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99D657-B4FC-4643-8438-0AEEBBC0F79D}"/>
              </a:ext>
            </a:extLst>
          </p:cNvPr>
          <p:cNvSpPr txBox="1">
            <a:spLocks/>
          </p:cNvSpPr>
          <p:nvPr/>
        </p:nvSpPr>
        <p:spPr>
          <a:xfrm>
            <a:off x="873810" y="3767328"/>
            <a:ext cx="10706584" cy="2429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void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mutex_lock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lock_t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* mutex) {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int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myturn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atomic_fetch_and_add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(&amp;(mutex-&gt;ticket), 1); // take a ticket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while (mutex-&gt;turn !=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myturn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sched_yield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(); // not ready yet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16F4A241-09EB-4A36-ABF6-6A60106F30C1}"/>
              </a:ext>
            </a:extLst>
          </p:cNvPr>
          <p:cNvSpPr/>
          <p:nvPr/>
        </p:nvSpPr>
        <p:spPr>
          <a:xfrm flipH="1" flipV="1">
            <a:off x="869796" y="4994146"/>
            <a:ext cx="4604412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418693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Yielding reduces busy-waiting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4A0536-48EC-4F37-AD27-C18836B32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29" y="914400"/>
            <a:ext cx="11492329" cy="55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382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9CEA-327D-481A-99FA-5134AE50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does yielding improve things?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9FED1-1687-4DF4-BF73-10FE5D51E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better with yield(), but still doing a lot of unnecessary context switches</a:t>
            </a:r>
          </a:p>
          <a:p>
            <a:endParaRPr lang="en-US" dirty="0"/>
          </a:p>
          <a:p>
            <a:r>
              <a:rPr lang="en-US" dirty="0"/>
              <a:t>Wasted CPU cycles</a:t>
            </a:r>
          </a:p>
          <a:p>
            <a:pPr lvl="1"/>
            <a:r>
              <a:rPr lang="en-US" dirty="0"/>
              <a:t>Without yield(): O(threads*</a:t>
            </a:r>
            <a:r>
              <a:rPr lang="en-US" dirty="0" err="1"/>
              <a:t>timeslice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With yield(): O(threads*</a:t>
            </a:r>
            <a:r>
              <a:rPr lang="en-US" dirty="0" err="1"/>
              <a:t>context_switch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Timeslice</a:t>
            </a:r>
            <a:r>
              <a:rPr lang="en-US" dirty="0"/>
              <a:t> ~1 </a:t>
            </a:r>
            <a:r>
              <a:rPr lang="en-US" dirty="0" err="1"/>
              <a:t>ms</a:t>
            </a:r>
            <a:r>
              <a:rPr lang="en-US" dirty="0"/>
              <a:t>, Context switch: ~1 </a:t>
            </a:r>
            <a:r>
              <a:rPr lang="en-US" i="0" dirty="0">
                <a:solidFill>
                  <a:srgbClr val="222222"/>
                </a:solidFill>
                <a:effectLst/>
                <a:latin typeface="Roboto"/>
              </a:rPr>
              <a:t>µ</a:t>
            </a:r>
            <a:r>
              <a:rPr lang="en-US" dirty="0"/>
              <a:t>s</a:t>
            </a:r>
          </a:p>
          <a:p>
            <a:pPr lvl="1"/>
            <a:endParaRPr lang="en-US" dirty="0"/>
          </a:p>
          <a:p>
            <a:r>
              <a:rPr lang="en-US" dirty="0"/>
              <a:t>Still expensive if we expect many threads to be contending over the lock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3289C-1BA9-43D5-A6CA-EA365685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21BE96-AE99-48AA-90BC-3B99D82F5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024" y="1751631"/>
            <a:ext cx="4483370" cy="230197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0578962-C6DF-45A0-96A1-B7909A509223}"/>
              </a:ext>
            </a:extLst>
          </p:cNvPr>
          <p:cNvSpPr/>
          <p:nvPr/>
        </p:nvSpPr>
        <p:spPr>
          <a:xfrm>
            <a:off x="8024648" y="2065283"/>
            <a:ext cx="1087821" cy="1828800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89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D916-1F64-3049-937D-2F4A3C9A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545E-D245-3849-AF3C-799CF8920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Concurrency is great! We can do so many things!!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what’s the downside…?</a:t>
            </a:r>
          </a:p>
          <a:p>
            <a:pPr marL="0" indent="0">
              <a:buNone/>
            </a:pPr>
            <a:endParaRPr lang="en-US" dirty="0"/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much speedup can we get from it?</a:t>
            </a:r>
          </a:p>
          <a:p>
            <a:pPr marL="609585" indent="-609585">
              <a:buFont typeface="+mj-lt"/>
              <a:buAutoNum type="arabicPeriod"/>
            </a:pPr>
            <a:r>
              <a:rPr lang="en-US" b="1" dirty="0"/>
              <a:t>How hard is it to write parallel programs?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8DD00-7164-8B48-B02E-DE8EBE45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071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44D67-E598-4E1A-8468-2298C187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blocking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942D2-4EE3-49A6-9E42-111DE9FF3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30837" cy="5029200"/>
          </a:xfrm>
        </p:spPr>
        <p:txBody>
          <a:bodyPr/>
          <a:lstStyle/>
          <a:p>
            <a:r>
              <a:rPr lang="en-US" dirty="0"/>
              <a:t>A more performant solution requires cooperation between thread’s locks and the OS scheduler to block threads</a:t>
            </a:r>
          </a:p>
          <a:p>
            <a:endParaRPr lang="en-US" dirty="0"/>
          </a:p>
          <a:p>
            <a:r>
              <a:rPr lang="en-US" dirty="0"/>
              <a:t>Some OSes (Solaris) have system calls to do so</a:t>
            </a:r>
          </a:p>
          <a:p>
            <a:pPr lvl="1"/>
            <a:r>
              <a:rPr lang="en-US" dirty="0"/>
              <a:t>park() – blocks the current thread</a:t>
            </a:r>
          </a:p>
          <a:p>
            <a:pPr lvl="1"/>
            <a:r>
              <a:rPr lang="en-US" dirty="0"/>
              <a:t>unpark(</a:t>
            </a:r>
            <a:r>
              <a:rPr lang="en-US" dirty="0" err="1"/>
              <a:t>thread_id</a:t>
            </a:r>
            <a:r>
              <a:rPr lang="en-US" dirty="0"/>
              <a:t>) – unblocks another thread, specified by thread ID</a:t>
            </a:r>
          </a:p>
          <a:p>
            <a:pPr lvl="1"/>
            <a:endParaRPr lang="en-US" dirty="0"/>
          </a:p>
          <a:p>
            <a:r>
              <a:rPr lang="en-US" dirty="0"/>
              <a:t>Building locks on park/unpark</a:t>
            </a:r>
          </a:p>
          <a:p>
            <a:pPr lvl="1"/>
            <a:r>
              <a:rPr lang="en-US" dirty="0"/>
              <a:t>If lock </a:t>
            </a:r>
            <a:r>
              <a:rPr lang="en-US" b="1" dirty="0"/>
              <a:t>acquire</a:t>
            </a:r>
            <a:r>
              <a:rPr lang="en-US" dirty="0"/>
              <a:t> fails, add own thread ID to waiting thread queue and park()</a:t>
            </a:r>
          </a:p>
          <a:p>
            <a:pPr lvl="1"/>
            <a:r>
              <a:rPr lang="en-US" b="1" dirty="0"/>
              <a:t>Release</a:t>
            </a:r>
            <a:r>
              <a:rPr lang="en-US" dirty="0"/>
              <a:t> dequeues the next waiting thread ID and calls unpark() on it</a:t>
            </a:r>
          </a:p>
          <a:p>
            <a:pPr lvl="1"/>
            <a:r>
              <a:rPr lang="en-US" dirty="0"/>
              <a:t>Fairness: unlocking thread effectively decides which thread goes next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08577-2FA6-4AD5-B84C-9D79C1F0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83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520E-BDBD-4219-9DAD-EF9E02F0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</a:t>
            </a:r>
            <a:r>
              <a:rPr lang="en-US" dirty="0" err="1"/>
              <a:t>Futex</a:t>
            </a:r>
            <a:r>
              <a:rPr lang="en-US" dirty="0"/>
              <a:t> (fast </a:t>
            </a:r>
            <a:r>
              <a:rPr lang="en-US" dirty="0" err="1"/>
              <a:t>userspace</a:t>
            </a:r>
            <a:r>
              <a:rPr lang="en-US" dirty="0"/>
              <a:t> mutex) </a:t>
            </a:r>
            <a:r>
              <a:rPr lang="en-US" dirty="0" err="1"/>
              <a:t>syscalls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5B934-B48A-4F9B-A557-97A9AB7B6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Similar to park/unpark, but the queue is in the kernel</a:t>
            </a:r>
          </a:p>
          <a:p>
            <a:r>
              <a:rPr lang="en-US" dirty="0"/>
              <a:t>Key idea: only makes the kernel calls when you actually need to wait or wake a sleeping thread</a:t>
            </a:r>
          </a:p>
          <a:p>
            <a:endParaRPr lang="en-US" sz="600" dirty="0"/>
          </a:p>
          <a:p>
            <a:r>
              <a:rPr lang="en-US" dirty="0" err="1"/>
              <a:t>futex_wait</a:t>
            </a:r>
            <a:r>
              <a:rPr lang="en-US" dirty="0"/>
              <a:t>(int* pointer, int expected)</a:t>
            </a:r>
          </a:p>
          <a:p>
            <a:pPr lvl="1"/>
            <a:r>
              <a:rPr lang="en-US" dirty="0"/>
              <a:t>Put thread to sleep if the value at address equals “expected”</a:t>
            </a:r>
          </a:p>
          <a:p>
            <a:pPr lvl="1"/>
            <a:r>
              <a:rPr lang="en-US" dirty="0"/>
              <a:t>Used to build </a:t>
            </a:r>
            <a:r>
              <a:rPr lang="en-US" b="1" dirty="0"/>
              <a:t>acquire</a:t>
            </a:r>
            <a:r>
              <a:rPr lang="en-US" dirty="0"/>
              <a:t>()</a:t>
            </a:r>
          </a:p>
          <a:p>
            <a:pPr lvl="1"/>
            <a:endParaRPr lang="en-US" dirty="0"/>
          </a:p>
          <a:p>
            <a:r>
              <a:rPr lang="en-US" dirty="0" err="1"/>
              <a:t>futex_wake</a:t>
            </a:r>
            <a:r>
              <a:rPr lang="en-US" dirty="0"/>
              <a:t>(int* pointer)</a:t>
            </a:r>
          </a:p>
          <a:p>
            <a:pPr lvl="1"/>
            <a:r>
              <a:rPr lang="en-US" dirty="0"/>
              <a:t>Unblock one thread waiting on “pointer”</a:t>
            </a:r>
          </a:p>
          <a:p>
            <a:pPr lvl="1"/>
            <a:r>
              <a:rPr lang="en-US" dirty="0"/>
              <a:t>Used to build </a:t>
            </a:r>
            <a:r>
              <a:rPr lang="en-US" b="1" dirty="0"/>
              <a:t>release</a:t>
            </a:r>
            <a:r>
              <a:rPr lang="en-US" dirty="0"/>
              <a:t>()</a:t>
            </a:r>
          </a:p>
          <a:p>
            <a:pPr lvl="1"/>
            <a:endParaRPr lang="en-US" dirty="0"/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https://eli.thegreenplace.net/2018/basics-of-futexes/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87CAD-9A17-49CB-85FA-32F848C4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785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11697-C81C-422E-9B71-F439AB72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Spinning versus 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DA18-6C76-4E42-98AC-65374665E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approach is better under different circumstances</a:t>
            </a:r>
          </a:p>
          <a:p>
            <a:pPr lvl="1"/>
            <a:endParaRPr lang="en-US" dirty="0"/>
          </a:p>
          <a:p>
            <a:r>
              <a:rPr lang="en-US" b="1" dirty="0"/>
              <a:t>Single core systems</a:t>
            </a:r>
          </a:p>
          <a:p>
            <a:pPr lvl="1"/>
            <a:r>
              <a:rPr lang="en-US" dirty="0"/>
              <a:t>If waiting process is scheduled, then process holding lock is not</a:t>
            </a:r>
          </a:p>
          <a:p>
            <a:pPr lvl="1"/>
            <a:r>
              <a:rPr lang="en-US" dirty="0"/>
              <a:t>Waiting process should </a:t>
            </a:r>
            <a:r>
              <a:rPr lang="en-US" i="1" dirty="0"/>
              <a:t>always</a:t>
            </a:r>
            <a:r>
              <a:rPr lang="en-US" dirty="0"/>
              <a:t> yield its time</a:t>
            </a:r>
          </a:p>
          <a:p>
            <a:pPr lvl="1"/>
            <a:endParaRPr lang="en-US" dirty="0"/>
          </a:p>
          <a:p>
            <a:r>
              <a:rPr lang="en-US" b="1" dirty="0"/>
              <a:t>Multicore systems</a:t>
            </a:r>
          </a:p>
          <a:p>
            <a:pPr lvl="1"/>
            <a:r>
              <a:rPr lang="en-US" dirty="0"/>
              <a:t>If waiting process is scheduled, then process holding lock could also be</a:t>
            </a:r>
          </a:p>
          <a:p>
            <a:pPr lvl="1"/>
            <a:r>
              <a:rPr lang="en-US" dirty="0"/>
              <a:t>Spin or block depends how long until the lock is released</a:t>
            </a:r>
          </a:p>
          <a:p>
            <a:pPr lvl="2"/>
            <a:r>
              <a:rPr lang="en-US" dirty="0"/>
              <a:t>If the lock is released quickly, spin wait</a:t>
            </a:r>
          </a:p>
          <a:p>
            <a:pPr lvl="2"/>
            <a:r>
              <a:rPr lang="en-US" dirty="0"/>
              <a:t>If the lock is released slowly, block</a:t>
            </a:r>
          </a:p>
          <a:p>
            <a:pPr lvl="2"/>
            <a:r>
              <a:rPr lang="en-US" dirty="0"/>
              <a:t>Where quick and slow are relative to context-switch cost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31108-E108-4A0D-8892-7A884903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3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755A-2E57-4113-AACC-014E275B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waiting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3ED03-F2FF-492A-9628-F10A7833D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we can’t always know how long the wait will be</a:t>
            </a:r>
          </a:p>
          <a:p>
            <a:pPr lvl="1"/>
            <a:r>
              <a:rPr lang="en-US" dirty="0"/>
              <a:t>Programmer might know…</a:t>
            </a:r>
          </a:p>
          <a:p>
            <a:pPr lvl="1"/>
            <a:r>
              <a:rPr lang="en-US" dirty="0"/>
              <a:t>Library definitely can’t know</a:t>
            </a:r>
          </a:p>
          <a:p>
            <a:endParaRPr lang="en-US" dirty="0"/>
          </a:p>
          <a:p>
            <a:r>
              <a:rPr lang="en-US" dirty="0"/>
              <a:t>Idea:</a:t>
            </a:r>
          </a:p>
          <a:p>
            <a:pPr lvl="1"/>
            <a:r>
              <a:rPr lang="en-US" dirty="0"/>
              <a:t>Spin lock for a little while, and then give up and block</a:t>
            </a:r>
          </a:p>
          <a:p>
            <a:pPr lvl="1"/>
            <a:r>
              <a:rPr lang="en-US" dirty="0"/>
              <a:t>Example: Linux Native POSIX Thread Library (NPTL)</a:t>
            </a:r>
          </a:p>
          <a:p>
            <a:pPr lvl="2"/>
            <a:r>
              <a:rPr lang="en-US" dirty="0"/>
              <a:t>Check the lock at least </a:t>
            </a:r>
            <a:r>
              <a:rPr lang="en-US" i="1" dirty="0"/>
              <a:t>three</a:t>
            </a:r>
            <a:r>
              <a:rPr lang="en-US" dirty="0"/>
              <a:t> times before blocking with </a:t>
            </a:r>
            <a:r>
              <a:rPr lang="en-US" dirty="0" err="1"/>
              <a:t>Futex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F5972-7EB9-4908-B375-AA6C9F5A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371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D1EE-89ED-4401-A4D2-31D41068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lock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95AB7-FF88-41B1-880B-83CC276E7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Spinlocks</a:t>
            </a:r>
          </a:p>
          <a:p>
            <a:r>
              <a:rPr lang="en-US" dirty="0"/>
              <a:t>Ticket locks</a:t>
            </a:r>
          </a:p>
          <a:p>
            <a:r>
              <a:rPr lang="en-US" dirty="0"/>
              <a:t>Yielding locks</a:t>
            </a:r>
          </a:p>
          <a:p>
            <a:r>
              <a:rPr lang="en-US" dirty="0"/>
              <a:t>Queueing locks</a:t>
            </a:r>
          </a:p>
          <a:p>
            <a:pPr lvl="1"/>
            <a:r>
              <a:rPr lang="en-US" dirty="0" err="1"/>
              <a:t>Futex</a:t>
            </a:r>
            <a:r>
              <a:rPr lang="en-US" dirty="0"/>
              <a:t> on Linux</a:t>
            </a:r>
          </a:p>
          <a:p>
            <a:pPr lvl="1"/>
            <a:endParaRPr lang="en-US" dirty="0"/>
          </a:p>
          <a:p>
            <a:r>
              <a:rPr lang="en-US" dirty="0"/>
              <a:t>Sophisticated locks are more fair and do not waste processor time “busy waiting”</a:t>
            </a:r>
          </a:p>
          <a:p>
            <a:r>
              <a:rPr lang="en-US" dirty="0"/>
              <a:t>But also have unnecessary context-switch overhead if the lock is only briefly and rarely held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CE39D-7A92-41C0-ACE0-39D01323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80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Race Conditions</a:t>
            </a:r>
          </a:p>
          <a:p>
            <a:pPr lvl="1"/>
            <a:endParaRPr lang="en-US" dirty="0"/>
          </a:p>
          <a:p>
            <a:r>
              <a:rPr lang="en-US" dirty="0"/>
              <a:t>Critical Sections</a:t>
            </a:r>
          </a:p>
          <a:p>
            <a:pPr lvl="1"/>
            <a:endParaRPr lang="en-US" b="1" dirty="0"/>
          </a:p>
          <a:p>
            <a:r>
              <a:rPr lang="en-US" dirty="0"/>
              <a:t>Lock Design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Basic Lock Implementation</a:t>
            </a:r>
          </a:p>
          <a:p>
            <a:pPr lvl="1"/>
            <a:r>
              <a:rPr lang="en-US" dirty="0"/>
              <a:t>Lock 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599108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Bonus: Interrupts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792654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34F5-2D0C-4F75-B4D5-A35E6C60A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else does concurrency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C1311-62C2-4009-84FF-82BE1CF51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Processors introduce it for performance reasons by running multiple processes and threads</a:t>
            </a:r>
          </a:p>
          <a:p>
            <a:endParaRPr lang="en-US" dirty="0"/>
          </a:p>
          <a:p>
            <a:r>
              <a:rPr lang="en-US" dirty="0"/>
              <a:t>Interactions with the outside world introduce it because events occur whenever they feel like it</a:t>
            </a:r>
          </a:p>
          <a:p>
            <a:pPr lvl="1"/>
            <a:r>
              <a:rPr lang="en-US" dirty="0"/>
              <a:t>Network request arriving</a:t>
            </a:r>
          </a:p>
          <a:p>
            <a:pPr lvl="1"/>
            <a:r>
              <a:rPr lang="en-US" dirty="0"/>
              <a:t>User presses a key</a:t>
            </a:r>
          </a:p>
          <a:p>
            <a:pPr lvl="1"/>
            <a:r>
              <a:rPr lang="en-US" dirty="0"/>
              <a:t>Motion sensor triggers</a:t>
            </a:r>
          </a:p>
          <a:p>
            <a:pPr lvl="1"/>
            <a:endParaRPr lang="en-US" dirty="0"/>
          </a:p>
          <a:p>
            <a:r>
              <a:rPr lang="en-US" dirty="0"/>
              <a:t>Also, we need some way to deal with errors the occur when executing instructions</a:t>
            </a:r>
          </a:p>
          <a:p>
            <a:pPr lvl="1"/>
            <a:r>
              <a:rPr lang="en-US" dirty="0"/>
              <a:t>No pathway for returning an error from an instruction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7D4D8-85C2-4034-8BB8-46535A38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493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way for the CPU to be, well, </a:t>
            </a:r>
            <a:r>
              <a:rPr lang="en-US" i="1" dirty="0"/>
              <a:t>interrupted</a:t>
            </a:r>
            <a:r>
              <a:rPr lang="en-US" dirty="0"/>
              <a:t>.</a:t>
            </a:r>
          </a:p>
          <a:p>
            <a:r>
              <a:rPr lang="en-US" dirty="0"/>
              <a:t>CPU hardware switches to privileged mode</a:t>
            </a:r>
          </a:p>
          <a:p>
            <a:pPr lvl="1"/>
            <a:r>
              <a:rPr lang="en-US" dirty="0"/>
              <a:t>Now any instruction can be executed, including privileged ones.</a:t>
            </a:r>
          </a:p>
          <a:p>
            <a:r>
              <a:rPr lang="en-US" dirty="0"/>
              <a:t>Execution jumps to a predefined location</a:t>
            </a:r>
          </a:p>
          <a:p>
            <a:pPr lvl="1"/>
            <a:r>
              <a:rPr lang="en-US" dirty="0"/>
              <a:t>Handler specified in the CPU’s interrupt vector table</a:t>
            </a:r>
          </a:p>
          <a:p>
            <a:pPr lvl="1"/>
            <a:r>
              <a:rPr lang="en-US" dirty="0"/>
              <a:t>Lets the kernel deal with whatever the event was</a:t>
            </a:r>
          </a:p>
          <a:p>
            <a:r>
              <a:rPr lang="en-US" dirty="0"/>
              <a:t>Used to support asynchronous I/O</a:t>
            </a:r>
          </a:p>
          <a:p>
            <a:pPr lvl="1"/>
            <a:r>
              <a:rPr lang="en-US" dirty="0"/>
              <a:t>Lets a hardware device tell the CPU that some data is ready</a:t>
            </a:r>
          </a:p>
          <a:p>
            <a:pPr lvl="1"/>
            <a:r>
              <a:rPr lang="en-US" dirty="0"/>
              <a:t>Remember that a disk operation is millions of times slower than an </a:t>
            </a:r>
            <a:r>
              <a:rPr lang="en-US" i="1" dirty="0"/>
              <a:t>add</a:t>
            </a:r>
            <a:r>
              <a:rPr lang="en-US" dirty="0"/>
              <a:t>.</a:t>
            </a:r>
          </a:p>
          <a:p>
            <a:r>
              <a:rPr lang="en-US" dirty="0"/>
              <a:t>CPU has electrical pin(s) for hardware interrupts.</a:t>
            </a:r>
          </a:p>
          <a:p>
            <a:r>
              <a:rPr lang="en-US" dirty="0"/>
              <a:t>There is also an instruction for </a:t>
            </a:r>
            <a:r>
              <a:rPr lang="en-US" i="1" dirty="0"/>
              <a:t>software</a:t>
            </a:r>
            <a:r>
              <a:rPr lang="en-US" dirty="0"/>
              <a:t> interrupts (like traps!)</a:t>
            </a:r>
          </a:p>
        </p:txBody>
      </p:sp>
    </p:spTree>
    <p:extLst>
      <p:ext uri="{BB962C8B-B14F-4D97-AF65-F5344CB8AC3E}">
        <p14:creationId xmlns:p14="http://schemas.microsoft.com/office/powerpoint/2010/main" val="5209783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C4129AB-BBBA-4A98-8191-EF69D767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/>
          <a:lstStyle/>
          <a:p>
            <a:r>
              <a:rPr lang="en-US" dirty="0"/>
              <a:t>Interrupt Vector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580DB-F707-4EA1-B540-624B1A112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76" y="914400"/>
            <a:ext cx="7404014" cy="544195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7F5AE-3B96-4864-8975-249628F4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89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66B8D-BDE1-4BF3-A229-3BC355E6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71" y="2313709"/>
            <a:ext cx="3229087" cy="3780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488614-6E8F-45B1-AB91-824388BA4A6F}"/>
              </a:ext>
            </a:extLst>
          </p:cNvPr>
          <p:cNvSpPr txBox="1"/>
          <p:nvPr/>
        </p:nvSpPr>
        <p:spPr>
          <a:xfrm>
            <a:off x="8224537" y="1013890"/>
            <a:ext cx="3180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actually lives in memory somewhere, with function pointers for each vector number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0999C-BC3B-4FE0-BAE9-830D993EE38C}"/>
              </a:ext>
            </a:extLst>
          </p:cNvPr>
          <p:cNvSpPr txBox="1"/>
          <p:nvPr/>
        </p:nvSpPr>
        <p:spPr>
          <a:xfrm>
            <a:off x="8515847" y="6019137"/>
            <a:ext cx="2687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Example from Tock for SAM4L chip (in Rust)</a:t>
            </a:r>
          </a:p>
        </p:txBody>
      </p:sp>
    </p:spTree>
    <p:extLst>
      <p:ext uri="{BB962C8B-B14F-4D97-AF65-F5344CB8AC3E}">
        <p14:creationId xmlns:p14="http://schemas.microsoft.com/office/powerpoint/2010/main" val="72409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69F-32EB-6742-8E43-4C5049F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problem: 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9594-8FA1-0D43-9648-24890C7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Consider two threads with a shared global variable: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 count = 0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6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dirty="0"/>
              <a:t> could end up with a final value of 1 or 2. How?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ADDC-6AD5-1D41-B4DA-DCBD597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B447-4CAD-374F-8120-E62D5F02DD3F}"/>
              </a:ext>
            </a:extLst>
          </p:cNvPr>
          <p:cNvSpPr txBox="1"/>
          <p:nvPr/>
        </p:nvSpPr>
        <p:spPr>
          <a:xfrm>
            <a:off x="10448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1: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1;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2B94F-D369-7841-A384-E076FF74ED38}"/>
              </a:ext>
            </a:extLst>
          </p:cNvPr>
          <p:cNvSpPr txBox="1"/>
          <p:nvPr/>
        </p:nvSpPr>
        <p:spPr>
          <a:xfrm>
            <a:off x="49248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2: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1;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4402877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C4129AB-BBBA-4A98-8191-EF69D767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/>
          <a:lstStyle/>
          <a:p>
            <a:r>
              <a:rPr lang="en-US" dirty="0"/>
              <a:t>Interrupt Vector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580DB-F707-4EA1-B540-624B1A112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76" y="914400"/>
            <a:ext cx="7404014" cy="544195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7F5AE-3B96-4864-8975-249628F4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90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66B8D-BDE1-4BF3-A229-3BC355E6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71" y="2313709"/>
            <a:ext cx="3229087" cy="3780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488614-6E8F-45B1-AB91-824388BA4A6F}"/>
              </a:ext>
            </a:extLst>
          </p:cNvPr>
          <p:cNvSpPr txBox="1"/>
          <p:nvPr/>
        </p:nvSpPr>
        <p:spPr>
          <a:xfrm>
            <a:off x="8224537" y="1013890"/>
            <a:ext cx="3180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actually lives in memory somewhere, with function pointers for each vector number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0999C-BC3B-4FE0-BAE9-830D993EE38C}"/>
              </a:ext>
            </a:extLst>
          </p:cNvPr>
          <p:cNvSpPr txBox="1"/>
          <p:nvPr/>
        </p:nvSpPr>
        <p:spPr>
          <a:xfrm>
            <a:off x="8515847" y="6019137"/>
            <a:ext cx="2687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Example from Tock for SAM4L chip (in Rust)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A6B01F-FDDA-4570-811A-E22CB3115BE5}"/>
              </a:ext>
            </a:extLst>
          </p:cNvPr>
          <p:cNvSpPr/>
          <p:nvPr/>
        </p:nvSpPr>
        <p:spPr>
          <a:xfrm>
            <a:off x="988612" y="6019137"/>
            <a:ext cx="7034254" cy="337213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049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C61B7-027B-40C1-BF7F-3E86CEAA2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from traps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FD1B2-227C-4479-8ECB-545CEAFE5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performed a system call:</a:t>
            </a:r>
          </a:p>
          <a:p>
            <a:pPr lvl="1"/>
            <a:r>
              <a:rPr lang="en-US" dirty="0"/>
              <a:t>We knew it was about to happen.</a:t>
            </a:r>
          </a:p>
          <a:p>
            <a:pPr lvl="1"/>
            <a:r>
              <a:rPr lang="en-US" dirty="0"/>
              <a:t>Set up our registers in advance.</a:t>
            </a:r>
          </a:p>
          <a:p>
            <a:pPr lvl="1"/>
            <a:r>
              <a:rPr lang="en-US" dirty="0"/>
              <a:t>Performed what looked sort of like a function call.</a:t>
            </a:r>
          </a:p>
          <a:p>
            <a:pPr lvl="1"/>
            <a:endParaRPr lang="en-US" dirty="0"/>
          </a:p>
          <a:p>
            <a:r>
              <a:rPr lang="en-US" dirty="0"/>
              <a:t>Interrupts can happen </a:t>
            </a:r>
            <a:r>
              <a:rPr lang="en-US" i="1" dirty="0"/>
              <a:t>whenever.</a:t>
            </a:r>
          </a:p>
          <a:p>
            <a:pPr lvl="1"/>
            <a:r>
              <a:rPr lang="en-US" dirty="0"/>
              <a:t>This can get extremely complicated on modern systems with out-of-order execution, multiple cores and threads, and caches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A0707-9F70-42CB-A1B5-3BCA0260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800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BA0E-CAE2-450D-BD06-F9C2781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handlers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E7AE3-726E-4A7F-8DB8-DCB85D7DF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Interrupt context</a:t>
            </a:r>
          </a:p>
          <a:p>
            <a:pPr lvl="1"/>
            <a:r>
              <a:rPr lang="en-US" dirty="0"/>
              <a:t>Can’t just enter the kernel like we did with system calls</a:t>
            </a:r>
          </a:p>
          <a:p>
            <a:pPr lvl="1"/>
            <a:r>
              <a:rPr lang="en-US" dirty="0"/>
              <a:t>Interrupt could have occurred while we were in the kernel</a:t>
            </a:r>
          </a:p>
          <a:p>
            <a:pPr lvl="1"/>
            <a:endParaRPr lang="en-US" dirty="0"/>
          </a:p>
          <a:p>
            <a:r>
              <a:rPr lang="en-US" dirty="0"/>
              <a:t>Handler code</a:t>
            </a:r>
          </a:p>
          <a:p>
            <a:pPr lvl="1"/>
            <a:r>
              <a:rPr lang="en-US" dirty="0"/>
              <a:t>Execute some </a:t>
            </a:r>
            <a:r>
              <a:rPr lang="en-US" i="1" dirty="0"/>
              <a:t>quick</a:t>
            </a:r>
            <a:r>
              <a:rPr lang="en-US" dirty="0"/>
              <a:t> processing to deal with the interrupt</a:t>
            </a:r>
          </a:p>
          <a:p>
            <a:pPr lvl="1"/>
            <a:r>
              <a:rPr lang="en-US" dirty="0"/>
              <a:t>Return so the hardware can bring us back to our normal operation</a:t>
            </a:r>
          </a:p>
          <a:p>
            <a:pPr lvl="1"/>
            <a:r>
              <a:rPr lang="en-US" dirty="0"/>
              <a:t>Cannot pause to wait for something else to finish first because the entire core jumped to handling this interrupt</a:t>
            </a:r>
          </a:p>
          <a:p>
            <a:pPr lvl="1"/>
            <a:endParaRPr lang="en-US" dirty="0"/>
          </a:p>
          <a:p>
            <a:r>
              <a:rPr lang="en-US" dirty="0"/>
              <a:t>Handled by the operating system</a:t>
            </a:r>
          </a:p>
          <a:p>
            <a:pPr lvl="1"/>
            <a:r>
              <a:rPr lang="en-US" dirty="0"/>
              <a:t>Processes are interrupted, but otherwise not normally involved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B2825-85DD-4C78-B1CF-DAEE7C27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189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3D08-9CB6-443C-88F0-F403F734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interrupts important to the kernel?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716FB-0677-4E60-8BBE-FA8ECE891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Interrupts are a case where the kernel could have a data race with itself!!</a:t>
            </a:r>
          </a:p>
          <a:p>
            <a:pPr lvl="1"/>
            <a:r>
              <a:rPr lang="en-US" dirty="0"/>
              <a:t>Imagine being in the middle of an operation on a device</a:t>
            </a:r>
          </a:p>
          <a:p>
            <a:pPr lvl="1"/>
            <a:r>
              <a:rPr lang="en-US" dirty="0"/>
              <a:t>When an interrupt comes in for that same device</a:t>
            </a:r>
          </a:p>
          <a:p>
            <a:pPr lvl="1"/>
            <a:r>
              <a:rPr lang="en-US" dirty="0"/>
              <a:t>Data structures for the device could end up messed up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Takeaway: concurrency isn’t just about processes and threads</a:t>
            </a:r>
          </a:p>
          <a:p>
            <a:pPr lvl="1"/>
            <a:r>
              <a:rPr lang="en-US" dirty="0"/>
              <a:t>Many different software designs need to deal with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D4648-9D9A-4839-B215-76C2B3BF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3346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9CEA-327D-481A-99FA-5134AE50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race fix for single-core machines: disable interrupts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55331F-4B5E-4C87-A9F9-75775B94D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void lock() {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disable_interrupts</a:t>
            </a: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" pitchFamily="2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void unlock() {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enable_interrupts</a:t>
            </a: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3289C-1BA9-43D5-A6CA-EA365685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62FA7-2337-44F0-AEDA-06B8E23CE7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08576" y="1143000"/>
            <a:ext cx="6975832" cy="5029200"/>
          </a:xfrm>
        </p:spPr>
        <p:txBody>
          <a:bodyPr/>
          <a:lstStyle/>
          <a:p>
            <a:r>
              <a:rPr lang="en-US" dirty="0"/>
              <a:t>Disable interrupts to prevent preemption during critical section</a:t>
            </a:r>
          </a:p>
          <a:p>
            <a:pPr lvl="1"/>
            <a:r>
              <a:rPr lang="en-US" dirty="0"/>
              <a:t>Scheduler can’t run if the OS never takes control</a:t>
            </a:r>
          </a:p>
          <a:p>
            <a:pPr lvl="1"/>
            <a:r>
              <a:rPr lang="en-US" dirty="0"/>
              <a:t>Also stops data races in interrupt handlers</a:t>
            </a:r>
          </a:p>
          <a:p>
            <a:endParaRPr lang="en-US" dirty="0"/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Doesn’t work on multicore machines</a:t>
            </a:r>
          </a:p>
          <a:p>
            <a:pPr lvl="1"/>
            <a:r>
              <a:rPr lang="en-US" dirty="0"/>
              <a:t>Bad Idea™ to let processes disable the OS</a:t>
            </a:r>
          </a:p>
          <a:p>
            <a:pPr lvl="2"/>
            <a:r>
              <a:rPr lang="en-US" dirty="0"/>
              <a:t>Process could freeze the entire computer</a:t>
            </a:r>
          </a:p>
          <a:p>
            <a:pPr lvl="1"/>
            <a:r>
              <a:rPr lang="en-US" dirty="0"/>
              <a:t>Might screw up timing for interrupt handling</a:t>
            </a:r>
          </a:p>
        </p:txBody>
      </p:sp>
    </p:spTree>
    <p:extLst>
      <p:ext uri="{BB962C8B-B14F-4D97-AF65-F5344CB8AC3E}">
        <p14:creationId xmlns:p14="http://schemas.microsoft.com/office/powerpoint/2010/main" val="124680071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343_template.pptx" id="{F36AF7DA-6C96-43AB-903C-44AA768C6D2E}" vid="{5709DE7C-7F2C-4F35-B2D7-9FB21663DD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3078</TotalTime>
  <Words>7818</Words>
  <Application>Microsoft Office PowerPoint</Application>
  <PresentationFormat>Widescreen</PresentationFormat>
  <Paragraphs>1425</Paragraphs>
  <Slides>94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3" baseType="lpstr">
      <vt:lpstr>Arial</vt:lpstr>
      <vt:lpstr>Calibri</vt:lpstr>
      <vt:lpstr>Consolas</vt:lpstr>
      <vt:lpstr>Courier</vt:lpstr>
      <vt:lpstr>Courier New</vt:lpstr>
      <vt:lpstr>Garamond</vt:lpstr>
      <vt:lpstr>Roboto</vt:lpstr>
      <vt:lpstr>Tahoma</vt:lpstr>
      <vt:lpstr>Class Slides</vt:lpstr>
      <vt:lpstr>Lecture 06: Data Races &amp; Mutexes</vt:lpstr>
      <vt:lpstr>Administrivia</vt:lpstr>
      <vt:lpstr>Today’s Goals</vt:lpstr>
      <vt:lpstr>Reminder on performance (SPEC benchmark)</vt:lpstr>
      <vt:lpstr>Performance for sequential code is falling behind</vt:lpstr>
      <vt:lpstr>Review: modern hardware capabilities</vt:lpstr>
      <vt:lpstr>Outline</vt:lpstr>
      <vt:lpstr>Challenges to concurrency</vt:lpstr>
      <vt:lpstr>Concurrency problem: data races</vt:lpstr>
      <vt:lpstr>Concurrency problem: data races</vt:lpstr>
      <vt:lpstr>Data race example – Count = 2</vt:lpstr>
      <vt:lpstr>Data race example – Count = 2</vt:lpstr>
      <vt:lpstr>Data race example – Count = 2</vt:lpstr>
      <vt:lpstr>Data race example – Count = 2</vt:lpstr>
      <vt:lpstr>Data race example – Count = 2</vt:lpstr>
      <vt:lpstr>Data race example – Count = 2</vt:lpstr>
      <vt:lpstr>Data race example – Count = 2</vt:lpstr>
      <vt:lpstr>Theads do not have guaranteed ordering</vt:lpstr>
      <vt:lpstr>Data race example – Count = 1</vt:lpstr>
      <vt:lpstr>Data race example – Count = 1</vt:lpstr>
      <vt:lpstr>Data race example – Count = 1</vt:lpstr>
      <vt:lpstr>Data race example – Count = 1</vt:lpstr>
      <vt:lpstr>Data race example – Count = 1</vt:lpstr>
      <vt:lpstr>Data race example – Count = 1</vt:lpstr>
      <vt:lpstr>Data race example – Count = 1</vt:lpstr>
      <vt:lpstr>Data race comparison</vt:lpstr>
      <vt:lpstr>Data race explanation</vt:lpstr>
      <vt:lpstr>Concurrency example: initialization code</vt:lpstr>
      <vt:lpstr>Concurrency example: threaded code</vt:lpstr>
      <vt:lpstr>Concurrency example: threaded code</vt:lpstr>
      <vt:lpstr>Live example – data race</vt:lpstr>
      <vt:lpstr>What’s the problem?</vt:lpstr>
      <vt:lpstr>Incrementing a number in assembly</vt:lpstr>
      <vt:lpstr>The process scheduler creates concurrency</vt:lpstr>
      <vt:lpstr>Assume the scheduler is evil</vt:lpstr>
      <vt:lpstr>Live example – data races when executing for less time</vt:lpstr>
      <vt:lpstr>Race Condition</vt:lpstr>
      <vt:lpstr>Outline</vt:lpstr>
      <vt:lpstr>Critical Section</vt:lpstr>
      <vt:lpstr>Critical section occurs when shared memory is accessed</vt:lpstr>
      <vt:lpstr>When do critical sections occur?</vt:lpstr>
      <vt:lpstr>Check your understanding. Where is the critical section?</vt:lpstr>
      <vt:lpstr>Buggy concurrent swap. What can go wrong?</vt:lpstr>
      <vt:lpstr>Buggy concurrent swap. What can go wrong?</vt:lpstr>
      <vt:lpstr>Break + Check your understanding. Is there a problem here?</vt:lpstr>
      <vt:lpstr>Break + Check your understanding. Is there a problem here?</vt:lpstr>
      <vt:lpstr>Outline</vt:lpstr>
      <vt:lpstr>Solution Requirements</vt:lpstr>
      <vt:lpstr>Locks (also known as a mutex)</vt:lpstr>
      <vt:lpstr>Two different metaphors &amp; etymology</vt:lpstr>
      <vt:lpstr>Locks prevent data races</vt:lpstr>
      <vt:lpstr>Live example – locking critical sections</vt:lpstr>
      <vt:lpstr>Guidelines for implementing locks</vt:lpstr>
      <vt:lpstr>Outline</vt:lpstr>
      <vt:lpstr>Algorithmic approach: Peterson’s Solution</vt:lpstr>
      <vt:lpstr>Hardware approach: atomic instructions</vt:lpstr>
      <vt:lpstr>Atomic Instruction: Exchange</vt:lpstr>
      <vt:lpstr>Atomic Instruction: Compare And Swap</vt:lpstr>
      <vt:lpstr>Other atomics: sequential memory consistency</vt:lpstr>
      <vt:lpstr>Atomic instructions can be used to build locks</vt:lpstr>
      <vt:lpstr>Spinlock implementation</vt:lpstr>
      <vt:lpstr>Break + Question: did we need atomics?</vt:lpstr>
      <vt:lpstr>Break + Question: did we need atomics?</vt:lpstr>
      <vt:lpstr>Outline</vt:lpstr>
      <vt:lpstr>Evaluating a lock</vt:lpstr>
      <vt:lpstr>Spinlock evaluation - Correctness</vt:lpstr>
      <vt:lpstr>Spinlock evaluation – Goals</vt:lpstr>
      <vt:lpstr>Addressing the bounded wait problem</vt:lpstr>
      <vt:lpstr>Atomic Instruction: Fetch and Add</vt:lpstr>
      <vt:lpstr>Ticket lock implementation</vt:lpstr>
      <vt:lpstr>Ticket Lock Example</vt:lpstr>
      <vt:lpstr>Ticket Lock Example</vt:lpstr>
      <vt:lpstr>Ticket Lock Example</vt:lpstr>
      <vt:lpstr>Ticket Lock Example</vt:lpstr>
      <vt:lpstr>Ticket Lock Evaluation</vt:lpstr>
      <vt:lpstr>Ticket lock still wastes time spinning</vt:lpstr>
      <vt:lpstr>Yield timeslice when not yet ready</vt:lpstr>
      <vt:lpstr>Yielding reduces busy-waiting</vt:lpstr>
      <vt:lpstr>How much does yielding improve things?</vt:lpstr>
      <vt:lpstr>Building a blocking lock</vt:lpstr>
      <vt:lpstr>Linux Futex (fast userspace mutex) syscalls</vt:lpstr>
      <vt:lpstr>Spinning versus Blocking</vt:lpstr>
      <vt:lpstr>Two-phase waiting</vt:lpstr>
      <vt:lpstr>Summary on lock implementations</vt:lpstr>
      <vt:lpstr>Outline</vt:lpstr>
      <vt:lpstr>Outline</vt:lpstr>
      <vt:lpstr>Where else does concurrency come from?</vt:lpstr>
      <vt:lpstr>Interrupts</vt:lpstr>
      <vt:lpstr>Interrupt Vector Table</vt:lpstr>
      <vt:lpstr>Interrupt Vector Table</vt:lpstr>
      <vt:lpstr>Differences from traps</vt:lpstr>
      <vt:lpstr>Interrupt handlers</vt:lpstr>
      <vt:lpstr>Why are interrupts important to the kernel?</vt:lpstr>
      <vt:lpstr>Data race fix for single-core machines: disable interrupts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04: Basic Concurrency Control</dc:title>
  <dc:creator>Branden Ghena</dc:creator>
  <cp:lastModifiedBy>Branden Ghena</cp:lastModifiedBy>
  <cp:revision>113</cp:revision>
  <dcterms:created xsi:type="dcterms:W3CDTF">2020-09-25T16:08:01Z</dcterms:created>
  <dcterms:modified xsi:type="dcterms:W3CDTF">2024-04-16T17:16:32Z</dcterms:modified>
</cp:coreProperties>
</file>