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9"/>
  </p:notesMasterIdLst>
  <p:sldIdLst>
    <p:sldId id="256" r:id="rId2"/>
    <p:sldId id="264" r:id="rId3"/>
    <p:sldId id="383" r:id="rId4"/>
    <p:sldId id="451" r:id="rId5"/>
    <p:sldId id="446" r:id="rId6"/>
    <p:sldId id="455" r:id="rId7"/>
    <p:sldId id="456" r:id="rId8"/>
    <p:sldId id="2102" r:id="rId9"/>
    <p:sldId id="2104" r:id="rId10"/>
    <p:sldId id="2103" r:id="rId11"/>
    <p:sldId id="2105" r:id="rId12"/>
    <p:sldId id="2107" r:id="rId13"/>
    <p:sldId id="2108" r:id="rId14"/>
    <p:sldId id="266" r:id="rId15"/>
    <p:sldId id="2116" r:id="rId16"/>
    <p:sldId id="393" r:id="rId17"/>
    <p:sldId id="267" r:id="rId18"/>
    <p:sldId id="268" r:id="rId19"/>
    <p:sldId id="269" r:id="rId20"/>
    <p:sldId id="282" r:id="rId21"/>
    <p:sldId id="285" r:id="rId22"/>
    <p:sldId id="394" r:id="rId23"/>
    <p:sldId id="395" r:id="rId24"/>
    <p:sldId id="396" r:id="rId25"/>
    <p:sldId id="402" r:id="rId26"/>
    <p:sldId id="271" r:id="rId27"/>
    <p:sldId id="284" r:id="rId28"/>
    <p:sldId id="397" r:id="rId29"/>
    <p:sldId id="399" r:id="rId30"/>
    <p:sldId id="403" r:id="rId31"/>
    <p:sldId id="404" r:id="rId32"/>
    <p:sldId id="2109" r:id="rId33"/>
    <p:sldId id="388" r:id="rId34"/>
    <p:sldId id="275" r:id="rId35"/>
    <p:sldId id="279" r:id="rId36"/>
    <p:sldId id="407" r:id="rId37"/>
    <p:sldId id="408" r:id="rId38"/>
    <p:sldId id="405" r:id="rId39"/>
    <p:sldId id="2110" r:id="rId40"/>
    <p:sldId id="390" r:id="rId41"/>
    <p:sldId id="409" r:id="rId42"/>
    <p:sldId id="411" r:id="rId43"/>
    <p:sldId id="413" r:id="rId44"/>
    <p:sldId id="414" r:id="rId45"/>
    <p:sldId id="415" r:id="rId46"/>
    <p:sldId id="416" r:id="rId47"/>
    <p:sldId id="412" r:id="rId48"/>
    <p:sldId id="410" r:id="rId49"/>
    <p:sldId id="424" r:id="rId50"/>
    <p:sldId id="425" r:id="rId51"/>
    <p:sldId id="418" r:id="rId52"/>
    <p:sldId id="420" r:id="rId53"/>
    <p:sldId id="421" r:id="rId54"/>
    <p:sldId id="2114" r:id="rId55"/>
    <p:sldId id="2115" r:id="rId56"/>
    <p:sldId id="2111" r:id="rId57"/>
    <p:sldId id="427" r:id="rId58"/>
    <p:sldId id="426" r:id="rId59"/>
    <p:sldId id="428" r:id="rId60"/>
    <p:sldId id="423" r:id="rId61"/>
    <p:sldId id="431" r:id="rId62"/>
    <p:sldId id="433" r:id="rId63"/>
    <p:sldId id="429" r:id="rId64"/>
    <p:sldId id="434" r:id="rId65"/>
    <p:sldId id="435" r:id="rId66"/>
    <p:sldId id="436" r:id="rId67"/>
    <p:sldId id="437" r:id="rId68"/>
    <p:sldId id="432" r:id="rId69"/>
    <p:sldId id="439" r:id="rId70"/>
    <p:sldId id="438" r:id="rId71"/>
    <p:sldId id="392" r:id="rId72"/>
    <p:sldId id="440" r:id="rId73"/>
    <p:sldId id="441" r:id="rId74"/>
    <p:sldId id="443" r:id="rId75"/>
    <p:sldId id="444" r:id="rId76"/>
    <p:sldId id="445" r:id="rId77"/>
    <p:sldId id="211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383"/>
            <p14:sldId id="451"/>
          </p14:sldIdLst>
        </p14:section>
        <p14:section name="Interrupts" id="{7C34C203-2C42-4201-85DB-DC2C963D54A4}">
          <p14:sldIdLst>
            <p14:sldId id="446"/>
            <p14:sldId id="455"/>
            <p14:sldId id="456"/>
            <p14:sldId id="2102"/>
            <p14:sldId id="2104"/>
            <p14:sldId id="2103"/>
            <p14:sldId id="2105"/>
            <p14:sldId id="2107"/>
          </p14:sldIdLst>
        </p14:section>
        <p14:section name="Race Conditions" id="{B55B8E8C-5EAB-4A1E-A4E9-AE5E896E46FA}">
          <p14:sldIdLst>
            <p14:sldId id="2108"/>
            <p14:sldId id="266"/>
            <p14:sldId id="2116"/>
            <p14:sldId id="393"/>
            <p14:sldId id="267"/>
            <p14:sldId id="268"/>
            <p14:sldId id="269"/>
            <p14:sldId id="282"/>
            <p14:sldId id="285"/>
            <p14:sldId id="394"/>
            <p14:sldId id="395"/>
            <p14:sldId id="396"/>
            <p14:sldId id="402"/>
            <p14:sldId id="271"/>
            <p14:sldId id="284"/>
            <p14:sldId id="397"/>
            <p14:sldId id="399"/>
            <p14:sldId id="403"/>
            <p14:sldId id="404"/>
          </p14:sldIdLst>
        </p14:section>
        <p14:section name="Lock Design" id="{1176DA88-D835-4C30-B72E-464DFF891A07}">
          <p14:sldIdLst>
            <p14:sldId id="2109"/>
            <p14:sldId id="388"/>
            <p14:sldId id="275"/>
            <p14:sldId id="279"/>
            <p14:sldId id="407"/>
            <p14:sldId id="408"/>
            <p14:sldId id="405"/>
          </p14:sldIdLst>
        </p14:section>
        <p14:section name="Basic Lock Implementation" id="{BB0B26E2-BFDF-4724-91F4-16E651CF89C5}">
          <p14:sldIdLst>
            <p14:sldId id="2110"/>
            <p14:sldId id="390"/>
            <p14:sldId id="409"/>
            <p14:sldId id="411"/>
            <p14:sldId id="413"/>
            <p14:sldId id="414"/>
            <p14:sldId id="415"/>
            <p14:sldId id="416"/>
            <p14:sldId id="412"/>
            <p14:sldId id="410"/>
            <p14:sldId id="424"/>
            <p14:sldId id="425"/>
            <p14:sldId id="418"/>
            <p14:sldId id="420"/>
            <p14:sldId id="421"/>
            <p14:sldId id="2114"/>
            <p14:sldId id="2115"/>
          </p14:sldIdLst>
        </p14:section>
        <p14:section name="Lock Optimizations" id="{3ECCEA24-9E64-4C60-84FE-DE3FB25EAFA1}">
          <p14:sldIdLst>
            <p14:sldId id="2111"/>
            <p14:sldId id="427"/>
            <p14:sldId id="426"/>
            <p14:sldId id="428"/>
            <p14:sldId id="423"/>
            <p14:sldId id="431"/>
            <p14:sldId id="433"/>
            <p14:sldId id="429"/>
            <p14:sldId id="434"/>
            <p14:sldId id="435"/>
            <p14:sldId id="436"/>
            <p14:sldId id="437"/>
            <p14:sldId id="432"/>
            <p14:sldId id="439"/>
            <p14:sldId id="438"/>
            <p14:sldId id="392"/>
            <p14:sldId id="440"/>
            <p14:sldId id="441"/>
            <p14:sldId id="443"/>
            <p14:sldId id="444"/>
            <p14:sldId id="445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7440" autoAdjust="0"/>
  </p:normalViewPr>
  <p:slideViewPr>
    <p:cSldViewPr snapToGrid="0">
      <p:cViewPr varScale="1">
        <p:scale>
          <a:sx n="65" d="100"/>
          <a:sy n="65" d="100"/>
        </p:scale>
        <p:origin x="90" y="2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nu.org/onlinedocs/gcc/_005f_005fatomic-Builtins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eli.thegreenplace.net/2018/basics-of-futexes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04:</a:t>
            </a:r>
            <a:br>
              <a:rPr lang="en-US" dirty="0"/>
            </a:br>
            <a:r>
              <a:rPr lang="en-US" dirty="0"/>
              <a:t>Concurrency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happen.</a:t>
            </a:r>
          </a:p>
          <a:p>
            <a:pPr lvl="1"/>
            <a:r>
              <a:rPr lang="en-US" dirty="0"/>
              <a:t>Set up our registers in advance.</a:t>
            </a:r>
          </a:p>
          <a:p>
            <a:pPr lvl="1"/>
            <a:r>
              <a:rPr lang="en-US" dirty="0"/>
              <a:t>Performed what looked sort of like a function call.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Can’t just enter the kernel like we did with system calls</a:t>
            </a:r>
          </a:p>
          <a:p>
            <a:pPr lvl="1"/>
            <a:r>
              <a:rPr lang="en-US" dirty="0"/>
              <a:t>Interrupt could have occurred while we were in the kernel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the kernel?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4881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can create tricky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3471" y="5422341"/>
            <a:ext cx="11517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Start two threads, each of which increments a shared global </a:t>
            </a:r>
            <a:r>
              <a:rPr lang="en-US" sz="2000" b="1" dirty="0"/>
              <a:t>counter</a:t>
            </a:r>
            <a:r>
              <a:rPr lang="en-US" sz="2000" dirty="0"/>
              <a:t> variable 10</a:t>
            </a:r>
            <a:r>
              <a:rPr lang="en-US" sz="2000" baseline="30000" dirty="0"/>
              <a:t>7</a:t>
            </a:r>
            <a:r>
              <a:rPr lang="en-US" sz="2000" dirty="0"/>
              <a:t> times.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000" dirty="0"/>
              <a:t> keyword tells the compiler that the counter variable may change unexpectedly (in this case, changed by the other thread).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can create tricky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3471" y="5422341"/>
            <a:ext cx="11517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Start two threads, each of which increments a shared global </a:t>
            </a:r>
            <a:r>
              <a:rPr lang="en-US" sz="2000" b="1" dirty="0"/>
              <a:t>counter</a:t>
            </a:r>
            <a:r>
              <a:rPr lang="en-US" sz="2000" dirty="0"/>
              <a:t> variable 10</a:t>
            </a:r>
            <a:r>
              <a:rPr lang="en-US" sz="2000" baseline="30000" dirty="0"/>
              <a:t>7</a:t>
            </a:r>
            <a:r>
              <a:rPr lang="en-US" sz="2000" dirty="0"/>
              <a:t> times.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000" dirty="0"/>
              <a:t> keyword tells the compiler that the counter variable may change unexpectedly (in this case, changed by the other thread).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4E127-F43B-492A-9549-9D89B2736F80}"/>
              </a:ext>
            </a:extLst>
          </p:cNvPr>
          <p:cNvSpPr/>
          <p:nvPr/>
        </p:nvSpPr>
        <p:spPr>
          <a:xfrm>
            <a:off x="5779012" y="1780032"/>
            <a:ext cx="5145020" cy="58521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8CE6E-38B3-4648-9571-D7983AF51B84}"/>
              </a:ext>
            </a:extLst>
          </p:cNvPr>
          <p:cNvSpPr/>
          <p:nvPr/>
        </p:nvSpPr>
        <p:spPr>
          <a:xfrm>
            <a:off x="607592" y="2060448"/>
            <a:ext cx="4073287" cy="3048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2C09F-A237-46AF-B882-2B41B363493E}"/>
              </a:ext>
            </a:extLst>
          </p:cNvPr>
          <p:cNvSpPr/>
          <p:nvPr/>
        </p:nvSpPr>
        <p:spPr>
          <a:xfrm>
            <a:off x="6001636" y="2374003"/>
            <a:ext cx="5145020" cy="178504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7829-8A30-4472-94A8-C0F5907D871B}"/>
              </a:ext>
            </a:extLst>
          </p:cNvPr>
          <p:cNvSpPr/>
          <p:nvPr/>
        </p:nvSpPr>
        <p:spPr>
          <a:xfrm>
            <a:off x="607592" y="3282697"/>
            <a:ext cx="4597422" cy="145153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248DE-3D4B-4031-A41F-71C008B2EACE}"/>
              </a:ext>
            </a:extLst>
          </p:cNvPr>
          <p:cNvSpPr/>
          <p:nvPr/>
        </p:nvSpPr>
        <p:spPr>
          <a:xfrm>
            <a:off x="5765809" y="4143219"/>
            <a:ext cx="5693685" cy="58521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race </a:t>
            </a:r>
            <a:r>
              <a:rPr lang="en-US" dirty="0" err="1"/>
              <a:t>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12161815,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Different results each time you run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73CAC-0796-4C89-A091-C323A3CB2C78}"/>
              </a:ext>
            </a:extLst>
          </p:cNvPr>
          <p:cNvSpPr txBox="1"/>
          <p:nvPr/>
        </p:nvSpPr>
        <p:spPr>
          <a:xfrm>
            <a:off x="8222678" y="228600"/>
            <a:ext cx="335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zip with code linked on Canvas</a:t>
            </a:r>
          </a:p>
        </p:txBody>
      </p:sp>
    </p:spTree>
    <p:extLst>
      <p:ext uri="{BB962C8B-B14F-4D97-AF65-F5344CB8AC3E}">
        <p14:creationId xmlns:p14="http://schemas.microsoft.com/office/powerpoint/2010/main" val="372717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thread runs at a given time is unpredictable</a:t>
            </a:r>
          </a:p>
          <a:p>
            <a:pPr lvl="1"/>
            <a:r>
              <a:rPr lang="en-US" dirty="0"/>
              <a:t>Might even be both simultaneously</a:t>
            </a:r>
          </a:p>
          <a:p>
            <a:pPr lvl="1"/>
            <a:r>
              <a:rPr lang="en-US" dirty="0"/>
              <a:t>But is this a problem?</a:t>
            </a:r>
          </a:p>
          <a:p>
            <a:pPr lvl="1"/>
            <a:r>
              <a:rPr lang="en-US" dirty="0"/>
              <a:t>Why does it matter who</a:t>
            </a:r>
            <a:br>
              <a:rPr lang="en-US" dirty="0"/>
            </a:br>
            <a:r>
              <a:rPr lang="en-US" dirty="0"/>
              <a:t>increments the counter first?</a:t>
            </a:r>
          </a:p>
          <a:p>
            <a:pPr lvl="1"/>
            <a:r>
              <a:rPr lang="en-US" dirty="0"/>
              <a:t>The net result should be</a:t>
            </a:r>
            <a:br>
              <a:rPr lang="en-US" dirty="0"/>
            </a:br>
            <a:r>
              <a:rPr lang="en-US" dirty="0"/>
              <a:t>20,000,000 regardless, right?</a:t>
            </a:r>
          </a:p>
          <a:p>
            <a:pPr lvl="1"/>
            <a:r>
              <a:rPr lang="en-US" dirty="0"/>
              <a:t>Actually, there is a </a:t>
            </a:r>
            <a:r>
              <a:rPr lang="en-US" u="sng" dirty="0"/>
              <a:t>serious bug</a:t>
            </a:r>
          </a:p>
          <a:p>
            <a:pPr lvl="1"/>
            <a:r>
              <a:rPr lang="en-US" dirty="0"/>
              <a:t>It will yield a </a:t>
            </a:r>
            <a:r>
              <a:rPr lang="en-US" b="1" i="1" dirty="0">
                <a:solidFill>
                  <a:schemeClr val="accent4"/>
                </a:solidFill>
              </a:rPr>
              <a:t>different result every time!</a:t>
            </a:r>
          </a:p>
          <a:p>
            <a:r>
              <a:rPr lang="en-US" dirty="0"/>
              <a:t>To understand, we need to break the abstraction of C</a:t>
            </a:r>
          </a:p>
          <a:p>
            <a:pPr lvl="1"/>
            <a:r>
              <a:rPr lang="en-US" dirty="0"/>
              <a:t>Think about the assembly instructions</a:t>
            </a:r>
          </a:p>
          <a:p>
            <a:pPr lvl="1"/>
            <a:r>
              <a:rPr lang="en-US" dirty="0"/>
              <a:t>In short, the “counter++” operation is not </a:t>
            </a:r>
            <a:r>
              <a:rPr lang="en-US" b="1" i="1" dirty="0"/>
              <a:t>atomic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25642" y="1702685"/>
            <a:ext cx="5254752" cy="2271713"/>
          </a:xfrm>
          <a:prstGeom prst="roundRect">
            <a:avLst>
              <a:gd name="adj" fmla="val 786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./race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begin (counter = 0)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done with both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(counter = 10416197, goal was 20000000)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40425" y="3968729"/>
            <a:ext cx="510058" cy="2412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F92359-7665-45F3-9853-728C408E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a number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“counter++” has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memory location of the counter variable to a register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Increment the register’s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register back to memory</a:t>
            </a:r>
          </a:p>
          <a:p>
            <a:r>
              <a:rPr lang="en-US" dirty="0"/>
              <a:t>Assuming that “counter” is in memory location 0x8049a1c: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0x8049a1c,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add $0x1,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0x8049a1c </a:t>
            </a:r>
          </a:p>
          <a:p>
            <a:r>
              <a:rPr lang="en-US" dirty="0"/>
              <a:t>The scheduler can interrupt the thread before or after the “add”</a:t>
            </a:r>
          </a:p>
          <a:p>
            <a:pPr lvl="1"/>
            <a:r>
              <a:rPr lang="en-US" dirty="0"/>
              <a:t>This would cause both threads to </a:t>
            </a:r>
            <a:r>
              <a:rPr lang="en-US" b="1" i="1" dirty="0">
                <a:solidFill>
                  <a:schemeClr val="accent4"/>
                </a:solidFill>
              </a:rPr>
              <a:t>read the same value</a:t>
            </a:r>
            <a:r>
              <a:rPr lang="en-US" dirty="0"/>
              <a:t>, increment it to the same value, and thus they would </a:t>
            </a:r>
            <a:r>
              <a:rPr lang="en-US" b="1" dirty="0"/>
              <a:t>repeat work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3977-AE59-4818-93C5-31B710B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increment failure in detail:  50 + 1 + 1 = 51!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12249150" cy="55181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70B1-14BE-44F4-AAAB-017DA02A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282" y="5612965"/>
            <a:ext cx="415240" cy="36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C54AF-7354-46D5-A1A7-92CF977AB1EC}"/>
              </a:ext>
            </a:extLst>
          </p:cNvPr>
          <p:cNvSpPr txBox="1"/>
          <p:nvPr/>
        </p:nvSpPr>
        <p:spPr>
          <a:xfrm>
            <a:off x="3068876" y="889348"/>
            <a:ext cx="5536505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Remember: each thread has its own unique registers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45117-002D-47F4-BDC3-98D445DD935D}"/>
              </a:ext>
            </a:extLst>
          </p:cNvPr>
          <p:cNvSpPr txBox="1"/>
          <p:nvPr/>
        </p:nvSpPr>
        <p:spPr>
          <a:xfrm>
            <a:off x="9131475" y="1337515"/>
            <a:ext cx="82296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82669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problems with concurrently shared memory.</a:t>
            </a:r>
          </a:p>
          <a:p>
            <a:endParaRPr lang="en-US" dirty="0"/>
          </a:p>
          <a:p>
            <a:r>
              <a:rPr lang="en-US" dirty="0"/>
              <a:t>Introduce locks as a simple solution for correctness.</a:t>
            </a:r>
          </a:p>
          <a:p>
            <a:pPr lvl="1"/>
            <a:r>
              <a:rPr lang="en-US" dirty="0"/>
              <a:t>Design of locks</a:t>
            </a:r>
          </a:p>
          <a:p>
            <a:pPr lvl="1"/>
            <a:r>
              <a:rPr lang="en-US" dirty="0"/>
              <a:t>Implementation of locks</a:t>
            </a:r>
          </a:p>
          <a:p>
            <a:pPr lvl="1"/>
            <a:endParaRPr lang="en-US" dirty="0"/>
          </a:p>
          <a:p>
            <a:r>
              <a:rPr lang="en-US" dirty="0"/>
              <a:t>Optimize locks to enforce fairness and increase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A1C1-F3BD-2448-B179-A0B2597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scheduler creates concurrency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BDE32-0FC7-C749-A49F-CB01B327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 if only one CPU is present, threads operate “concurrently” because they are taking turns using the CPU.</a:t>
            </a:r>
          </a:p>
          <a:p>
            <a:r>
              <a:rPr lang="en-US" sz="2400" dirty="0"/>
              <a:t>Each process thinks it has its own CPU that is sometimes very, very slow…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5E6C-50D0-0846-8A28-BA220324D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8" y="3460126"/>
            <a:ext cx="1581226" cy="307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BFD8-BA02-1547-B090-A3BC887BC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65" y="3389404"/>
            <a:ext cx="3296629" cy="321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09A34-EFA2-2E4C-B1A2-EFAB6563C869}"/>
              </a:ext>
            </a:extLst>
          </p:cNvPr>
          <p:cNvSpPr txBox="1"/>
          <p:nvPr/>
        </p:nvSpPr>
        <p:spPr>
          <a:xfrm>
            <a:off x="5744101" y="2807537"/>
            <a:ext cx="57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Simulated concurrency on one CPU core: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81B97CE-30F1-F74D-93BE-80B4D7044962}"/>
              </a:ext>
            </a:extLst>
          </p:cNvPr>
          <p:cNvSpPr/>
          <p:nvPr/>
        </p:nvSpPr>
        <p:spPr>
          <a:xfrm>
            <a:off x="7270595" y="4704365"/>
            <a:ext cx="1231013" cy="7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B0FB-6F06-F042-B006-A60AD0B87B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04" y="3663323"/>
            <a:ext cx="3462167" cy="291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3E15A-A26B-4A45-BF9D-1D06E856D8D2}"/>
              </a:ext>
            </a:extLst>
          </p:cNvPr>
          <p:cNvSpPr txBox="1"/>
          <p:nvPr/>
        </p:nvSpPr>
        <p:spPr>
          <a:xfrm>
            <a:off x="1075173" y="2795647"/>
            <a:ext cx="34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Obvious concurrency on two CPU cores: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00416-A899-6C48-A471-953D2A631430}"/>
              </a:ext>
            </a:extLst>
          </p:cNvPr>
          <p:cNvSpPr/>
          <p:nvPr/>
        </p:nvSpPr>
        <p:spPr>
          <a:xfrm>
            <a:off x="576304" y="2807536"/>
            <a:ext cx="4105789" cy="3810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983CF-7E90-EA46-80D3-B9447CA3B887}"/>
              </a:ext>
            </a:extLst>
          </p:cNvPr>
          <p:cNvSpPr/>
          <p:nvPr/>
        </p:nvSpPr>
        <p:spPr>
          <a:xfrm>
            <a:off x="5421584" y="2807536"/>
            <a:ext cx="6434710" cy="384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301D2-61E8-2A4A-9BF4-749AEFC609F8}"/>
              </a:ext>
            </a:extLst>
          </p:cNvPr>
          <p:cNvSpPr txBox="1"/>
          <p:nvPr/>
        </p:nvSpPr>
        <p:spPr>
          <a:xfrm rot="16200000">
            <a:off x="8477556" y="5279879"/>
            <a:ext cx="85634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F0F76-C8EB-2F4E-8651-EDB83E7CBC24}"/>
              </a:ext>
            </a:extLst>
          </p:cNvPr>
          <p:cNvSpPr txBox="1"/>
          <p:nvPr/>
        </p:nvSpPr>
        <p:spPr>
          <a:xfrm rot="16200000">
            <a:off x="10256808" y="4851709"/>
            <a:ext cx="856344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C1950-8A3B-334F-8FEB-4F740BC9D3DC}"/>
              </a:ext>
            </a:extLst>
          </p:cNvPr>
          <p:cNvSpPr txBox="1"/>
          <p:nvPr/>
        </p:nvSpPr>
        <p:spPr>
          <a:xfrm rot="16200000">
            <a:off x="10235035" y="6223637"/>
            <a:ext cx="856344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F1EF-8C5F-0C44-AF2E-265D1349C0DA}"/>
              </a:ext>
            </a:extLst>
          </p:cNvPr>
          <p:cNvSpPr txBox="1"/>
          <p:nvPr/>
        </p:nvSpPr>
        <p:spPr>
          <a:xfrm rot="16200000">
            <a:off x="8798785" y="4222775"/>
            <a:ext cx="516165" cy="27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</a:t>
            </a:r>
          </a:p>
        </p:txBody>
      </p:sp>
    </p:spTree>
    <p:extLst>
      <p:ext uri="{BB962C8B-B14F-4D97-AF65-F5344CB8AC3E}">
        <p14:creationId xmlns:p14="http://schemas.microsoft.com/office/powerpoint/2010/main" val="265206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C7FD-8379-F845-A7ED-B3C6E8A0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scheduler is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BB06-8ADB-AE40-910D-0B181CA4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processes have no control over the scheduler.</a:t>
            </a:r>
          </a:p>
          <a:p>
            <a:r>
              <a:rPr lang="en-US" dirty="0"/>
              <a:t>So, to protect against concurrency bugs, we must assume that the scheduler can interrupt us at any time and schedule any other process.</a:t>
            </a:r>
          </a:p>
          <a:p>
            <a:r>
              <a:rPr lang="en-US" dirty="0"/>
              <a:t>In other words, assume that the scheduler is </a:t>
            </a:r>
            <a:r>
              <a:rPr lang="en-US" b="1" i="1" dirty="0"/>
              <a:t>adversarial</a:t>
            </a:r>
            <a:r>
              <a:rPr lang="en-US" dirty="0"/>
              <a:t>, and will do the worst possible scheduling.</a:t>
            </a:r>
          </a:p>
          <a:p>
            <a:endParaRPr lang="en-US" dirty="0"/>
          </a:p>
          <a:p>
            <a:r>
              <a:rPr lang="en-US" dirty="0"/>
              <a:t>To prevent weird and rare concurrency bugs,</a:t>
            </a:r>
            <a:br>
              <a:rPr lang="en-US" dirty="0"/>
            </a:br>
            <a:r>
              <a:rPr lang="en-US" dirty="0"/>
              <a:t>your code </a:t>
            </a:r>
            <a:r>
              <a:rPr lang="en-US" b="1" dirty="0"/>
              <a:t>must</a:t>
            </a:r>
            <a:r>
              <a:rPr lang="en-US" dirty="0"/>
              <a:t> work correctly even when</a:t>
            </a:r>
            <a:br>
              <a:rPr lang="en-US" dirty="0"/>
            </a:br>
            <a:r>
              <a:rPr lang="en-US" dirty="0"/>
              <a:t>faced with an </a:t>
            </a:r>
            <a:r>
              <a:rPr lang="en-US" i="1" dirty="0"/>
              <a:t>evil scheduler.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3C86-B9D4-214D-BFD7-FCFB868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097" y="3773837"/>
            <a:ext cx="1962297" cy="239836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1F8027-41B9-448B-BE67-9C87F331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05-508F-47ED-BBCE-A111BC44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races when executing for less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DEBD-24FF-422B-AE9C-239F347F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happens if we modify the loop duration?</a:t>
            </a:r>
          </a:p>
          <a:p>
            <a:endParaRPr lang="en-US" sz="1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brghena@ubuntu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race_condition</a:t>
            </a:r>
            <a:r>
              <a:rPr lang="en-US" sz="2200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done with both (counter = 200, goal was 200)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dirty="0"/>
              <a:t>Thread is now completing its work before being re-scheduled</a:t>
            </a:r>
          </a:p>
          <a:p>
            <a:pPr lvl="1"/>
            <a:r>
              <a:rPr lang="en-US" sz="2200" dirty="0"/>
              <a:t>The problem is not solved, it will just occur rarely (and be harder to debug)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7BCB-7602-47D2-B414-DA6E873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29D6-6ECA-422E-8989-7AFFB12B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7ECD-1793-49D9-A541-F4848FBB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things are happening at the same time</a:t>
            </a:r>
          </a:p>
          <a:p>
            <a:r>
              <a:rPr lang="en-US" dirty="0"/>
              <a:t>It’s not clear which will run when</a:t>
            </a:r>
          </a:p>
          <a:p>
            <a:r>
              <a:rPr lang="en-US" dirty="0"/>
              <a:t>The result will be different depending on execution order</a:t>
            </a:r>
          </a:p>
          <a:p>
            <a:r>
              <a:rPr lang="en-US" dirty="0"/>
              <a:t>Result becomes indeterminate (non-deterministic)</a:t>
            </a:r>
          </a:p>
          <a:p>
            <a:endParaRPr lang="en-US" dirty="0"/>
          </a:p>
          <a:p>
            <a:r>
              <a:rPr lang="en-US" dirty="0"/>
              <a:t>Data race</a:t>
            </a:r>
          </a:p>
          <a:p>
            <a:pPr lvl="1"/>
            <a:r>
              <a:rPr lang="en-US" dirty="0"/>
              <a:t>Two or more threads access shared memory at the same time </a:t>
            </a:r>
            <a:br>
              <a:rPr lang="en-US" dirty="0"/>
            </a:br>
            <a:r>
              <a:rPr lang="en-US" dirty="0"/>
              <a:t>and at least one modifies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4F3C-EB5A-4F12-BD42-58DCA66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7ECA-F8A0-4570-B243-2798D27E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A0B-20D5-4E04-BFD3-ABED262A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that interacts with a shared resource must not be executed concurrently</a:t>
            </a:r>
          </a:p>
          <a:p>
            <a:pPr lvl="1"/>
            <a:endParaRPr lang="en-US" dirty="0"/>
          </a:p>
          <a:p>
            <a:r>
              <a:rPr lang="en-US" dirty="0"/>
              <a:t>Part of code that accesses a shared resource is a </a:t>
            </a:r>
            <a:r>
              <a:rPr lang="en-US" b="1" dirty="0"/>
              <a:t>Critical Section</a:t>
            </a:r>
          </a:p>
          <a:p>
            <a:pPr lvl="1"/>
            <a:r>
              <a:rPr lang="en-US" dirty="0"/>
              <a:t>In other words, code that would lead to a data race</a:t>
            </a:r>
          </a:p>
          <a:p>
            <a:pPr lvl="1"/>
            <a:r>
              <a:rPr lang="en-US" dirty="0"/>
              <a:t>May be multiple, unrelated critical sections for multiple shared resources</a:t>
            </a:r>
          </a:p>
          <a:p>
            <a:pPr lvl="1"/>
            <a:endParaRPr lang="en-US" dirty="0"/>
          </a:p>
          <a:p>
            <a:r>
              <a:rPr lang="en-US" dirty="0"/>
              <a:t>Critical sections need to be addressed for correctness</a:t>
            </a:r>
          </a:p>
          <a:p>
            <a:pPr lvl="1"/>
            <a:r>
              <a:rPr lang="en-US" dirty="0"/>
              <a:t>Races can be avoided by never overlapping multiple critical sections</a:t>
            </a:r>
          </a:p>
          <a:p>
            <a:pPr lvl="1"/>
            <a:r>
              <a:rPr lang="en-US" dirty="0"/>
              <a:t>We must execute critical sections “atomically” (all or none)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1E180-D72F-4E23-B8CE-07A10F83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occurs when shared memory is accessed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926964" y="3780970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critical sections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sections often involve modification of multiple related data</a:t>
            </a:r>
          </a:p>
          <a:p>
            <a:pPr lvl="1"/>
            <a:r>
              <a:rPr lang="en-US" dirty="0"/>
              <a:t>While the modifications are happening there is some inconsistency</a:t>
            </a:r>
          </a:p>
          <a:p>
            <a:pPr lvl="1"/>
            <a:r>
              <a:rPr lang="en-US" dirty="0"/>
              <a:t>The inconsistency is eventually resolved before leaving the critical section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Inserting an element in the middle of a linked list</a:t>
            </a:r>
          </a:p>
          <a:p>
            <a:pPr lvl="2"/>
            <a:r>
              <a:rPr lang="en-US" dirty="0"/>
              <a:t>Two pointers must change. List is broken if just one is changed.</a:t>
            </a:r>
          </a:p>
          <a:p>
            <a:pPr lvl="1"/>
            <a:r>
              <a:rPr lang="en-US" dirty="0"/>
              <a:t>Swapping two values.</a:t>
            </a:r>
          </a:p>
          <a:p>
            <a:r>
              <a:rPr lang="en-US" dirty="0"/>
              <a:t>Don’t have to worry about critical sections if:</a:t>
            </a:r>
          </a:p>
          <a:p>
            <a:pPr lvl="1"/>
            <a:r>
              <a:rPr lang="en-US" dirty="0"/>
              <a:t>Program is single-threaded, OR</a:t>
            </a:r>
          </a:p>
          <a:p>
            <a:pPr lvl="1"/>
            <a:r>
              <a:rPr lang="en-US" dirty="0"/>
              <a:t>The particular data is not shared among threads and modified, OR</a:t>
            </a:r>
          </a:p>
          <a:p>
            <a:pPr lvl="1"/>
            <a:r>
              <a:rPr lang="en-US" dirty="0"/>
              <a:t>Operation is just one assembly instruction (CPU executes these atomically)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Where is the critical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368703" cy="56258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pthread.h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209" y="1084882"/>
            <a:ext cx="6058489" cy="56258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person1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person2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                                                                  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56321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2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368703" cy="56258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pthread.h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209" y="1084882"/>
            <a:ext cx="6058489" cy="56258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person1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person2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                                                                  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A9911C-2B72-1A45-9BEF-A21E22987635}"/>
              </a:ext>
            </a:extLst>
          </p:cNvPr>
          <p:cNvSpPr/>
          <p:nvPr/>
        </p:nvSpPr>
        <p:spPr>
          <a:xfrm flipH="1" flipV="1">
            <a:off x="815009" y="4134677"/>
            <a:ext cx="4094921" cy="117281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56321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368703" cy="56258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pthread.h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209" y="1084882"/>
            <a:ext cx="6058489" cy="56258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person1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person2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                                                                  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A9911C-2B72-1A45-9BEF-A21E22987635}"/>
              </a:ext>
            </a:extLst>
          </p:cNvPr>
          <p:cNvSpPr/>
          <p:nvPr/>
        </p:nvSpPr>
        <p:spPr>
          <a:xfrm flipH="1" flipV="1">
            <a:off x="815009" y="4134677"/>
            <a:ext cx="4094921" cy="117281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56321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CDDC47-6EB9-4780-A8C5-B23CA7D809F7}"/>
              </a:ext>
            </a:extLst>
          </p:cNvPr>
          <p:cNvSpPr txBox="1"/>
          <p:nvPr/>
        </p:nvSpPr>
        <p:spPr>
          <a:xfrm>
            <a:off x="6188246" y="3015061"/>
            <a:ext cx="5193278" cy="206210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For a brief period in time:</a:t>
            </a:r>
          </a:p>
          <a:p>
            <a:endParaRPr lang="en-US" sz="3200" dirty="0"/>
          </a:p>
          <a:p>
            <a:r>
              <a:rPr lang="en-US" sz="3200" dirty="0"/>
              <a:t>person1: “Jill”</a:t>
            </a:r>
          </a:p>
          <a:p>
            <a:r>
              <a:rPr lang="en-US" sz="3200" dirty="0"/>
              <a:t>person2: “Jill”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0095F-0484-4D9C-8AC2-FEC31B558E46}"/>
              </a:ext>
            </a:extLst>
          </p:cNvPr>
          <p:cNvCxnSpPr/>
          <p:nvPr/>
        </p:nvCxnSpPr>
        <p:spPr>
          <a:xfrm flipH="1">
            <a:off x="3300090" y="4957010"/>
            <a:ext cx="287674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3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1D275-27EE-4539-84D1-FAFE8545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26" y="404018"/>
            <a:ext cx="10915736" cy="5952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6CA91-4CAF-4C44-A3BA-D87CCA0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performance </a:t>
            </a:r>
            <a:r>
              <a:rPr lang="en-US" sz="2000" dirty="0"/>
              <a:t>(SPEC benchmark)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BF65-0FF7-42FD-B7DB-0BC1290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6AE5-564E-419A-A6B1-335BE07FEF56}"/>
              </a:ext>
            </a:extLst>
          </p:cNvPr>
          <p:cNvSpPr txBox="1"/>
          <p:nvPr/>
        </p:nvSpPr>
        <p:spPr>
          <a:xfrm>
            <a:off x="3784345" y="6364749"/>
            <a:ext cx="461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Copyright Elsevier Inc. 2019</a:t>
            </a:r>
          </a:p>
        </p:txBody>
      </p:sp>
    </p:spTree>
    <p:extLst>
      <p:ext uri="{BB962C8B-B14F-4D97-AF65-F5344CB8AC3E}">
        <p14:creationId xmlns:p14="http://schemas.microsoft.com/office/powerpoint/2010/main" val="348419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560713" y="11430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560713" y="11430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CB011-D025-4A48-8EEC-1D52039BD8A9}"/>
              </a:ext>
            </a:extLst>
          </p:cNvPr>
          <p:cNvSpPr txBox="1"/>
          <p:nvPr/>
        </p:nvSpPr>
        <p:spPr>
          <a:xfrm>
            <a:off x="5865394" y="1143000"/>
            <a:ext cx="5351246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code will work!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All threads only </a:t>
            </a:r>
            <a:r>
              <a:rPr lang="en-US" sz="3200" i="1" dirty="0"/>
              <a:t>read</a:t>
            </a:r>
            <a:r>
              <a:rPr lang="en-US" sz="3200" dirty="0"/>
              <a:t> from shared memory.</a:t>
            </a:r>
          </a:p>
          <a:p>
            <a:endParaRPr lang="en-US" sz="3200" dirty="0"/>
          </a:p>
          <a:p>
            <a:r>
              <a:rPr lang="en-US" sz="3200" dirty="0"/>
              <a:t>If at least one </a:t>
            </a:r>
            <a:r>
              <a:rPr lang="en-US" sz="3200" i="1" dirty="0"/>
              <a:t>wrote</a:t>
            </a:r>
            <a:r>
              <a:rPr lang="en-US" sz="3200" dirty="0"/>
              <a:t> to shared memory, it would be a problem.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550A64-ED6A-4DE7-85F4-9BF0C4446DDE}"/>
              </a:ext>
            </a:extLst>
          </p:cNvPr>
          <p:cNvCxnSpPr>
            <a:cxnSpLocks/>
          </p:cNvCxnSpPr>
          <p:nvPr/>
        </p:nvCxnSpPr>
        <p:spPr>
          <a:xfrm flipH="1">
            <a:off x="3998976" y="4262066"/>
            <a:ext cx="18664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8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b="1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03647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MUST</a:t>
            </a:r>
            <a:r>
              <a:rPr lang="en-US" dirty="0"/>
              <a:t> stop data races from occurring in our programs.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two processes may simultaneously be in their critical sections.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Processes outside of critical sections should have no impact.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assumptions should be made about number of cores, speed of cores, or scheduler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(also known as a mutex)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Locks are the simplest mutual exclusion primitive</a:t>
            </a:r>
          </a:p>
          <a:p>
            <a:pPr lvl="1"/>
            <a:r>
              <a:rPr lang="en-US" dirty="0"/>
              <a:t>Represent a resource that can be reserved and freed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Acquire/lock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Used before a critical section to </a:t>
            </a:r>
            <a:r>
              <a:rPr lang="en-US" b="1" dirty="0"/>
              <a:t>reserve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If the lock is free (unlocked), then lock it and proceed.</a:t>
            </a:r>
          </a:p>
          <a:p>
            <a:pPr lvl="1"/>
            <a:r>
              <a:rPr lang="en-US" dirty="0"/>
              <a:t>If the lock is already taken (someone else called </a:t>
            </a:r>
            <a:r>
              <a:rPr lang="en-US" i="1" dirty="0"/>
              <a:t>acquire/lock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/>
              <a:t>wait until it’s free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before proceeding.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Release/unlock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at the end of a critical section to </a:t>
            </a:r>
            <a:r>
              <a:rPr lang="en-US" b="1" dirty="0"/>
              <a:t>free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Only the thread holding the lock can release it</a:t>
            </a:r>
          </a:p>
          <a:p>
            <a:pPr lvl="1"/>
            <a:r>
              <a:rPr lang="en-US" dirty="0"/>
              <a:t>Allows one waiting (or future) thread to acquire the lock</a:t>
            </a:r>
          </a:p>
        </p:txBody>
      </p:sp>
    </p:spTree>
    <p:extLst>
      <p:ext uri="{BB962C8B-B14F-4D97-AF65-F5344CB8AC3E}">
        <p14:creationId xmlns:p14="http://schemas.microsoft.com/office/powerpoint/2010/main" val="193750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87F71B-79C8-8145-8E22-7402182850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26" y="287766"/>
            <a:ext cx="1481868" cy="1481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5188D-F625-B148-B8D6-E8BB6422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metaphors &amp; etymology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80D2-8320-1143-B7AA-3AA48F35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1901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Lock</a:t>
            </a:r>
          </a:p>
          <a:p>
            <a:r>
              <a:rPr lang="en-US" dirty="0"/>
              <a:t>Think about locking a bathroom door</a:t>
            </a:r>
          </a:p>
          <a:p>
            <a:r>
              <a:rPr lang="en-US" dirty="0"/>
              <a:t>Our virtual lock works as follows:</a:t>
            </a:r>
          </a:p>
          <a:p>
            <a:pPr lvl="1"/>
            <a:r>
              <a:rPr lang="en-US" dirty="0"/>
              <a:t>Anyone can </a:t>
            </a:r>
            <a:r>
              <a:rPr lang="en-US" b="1" dirty="0"/>
              <a:t>lock</a:t>
            </a:r>
            <a:r>
              <a:rPr lang="en-US" dirty="0"/>
              <a:t> or </a:t>
            </a:r>
            <a:r>
              <a:rPr lang="en-US" b="1" dirty="0"/>
              <a:t>unlock</a:t>
            </a:r>
            <a:br>
              <a:rPr lang="en-US" dirty="0"/>
            </a:br>
            <a:r>
              <a:rPr lang="en-US" dirty="0"/>
              <a:t>(there is no “key”).</a:t>
            </a:r>
          </a:p>
          <a:p>
            <a:pPr lvl="1"/>
            <a:r>
              <a:rPr lang="en-US" dirty="0"/>
              <a:t>Trying to enter (</a:t>
            </a:r>
            <a:r>
              <a:rPr lang="en-US" b="1" dirty="0"/>
              <a:t>lock</a:t>
            </a:r>
            <a:r>
              <a:rPr lang="en-US" dirty="0"/>
              <a:t>) if the lock is already-locked will cause you to wait until it’s unlocked.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920CC-547D-8F4D-B01C-0E8FE26FAF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7" y="1143000"/>
            <a:ext cx="5468493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Token</a:t>
            </a:r>
          </a:p>
          <a:p>
            <a:r>
              <a:rPr lang="en-US" dirty="0"/>
              <a:t>Holding the token gives</a:t>
            </a:r>
            <a:br>
              <a:rPr lang="en-US" dirty="0"/>
            </a:br>
            <a:r>
              <a:rPr lang="en-US" dirty="0"/>
              <a:t>you permission to do something.</a:t>
            </a:r>
          </a:p>
          <a:p>
            <a:r>
              <a:rPr lang="en-US" dirty="0"/>
              <a:t>There is only one token.</a:t>
            </a:r>
          </a:p>
          <a:p>
            <a:r>
              <a:rPr lang="en-US" dirty="0"/>
              <a:t>Thus,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Try to </a:t>
            </a:r>
            <a:r>
              <a:rPr lang="en-US" b="1" dirty="0"/>
              <a:t>acquire </a:t>
            </a:r>
            <a:r>
              <a:rPr lang="en-US" dirty="0"/>
              <a:t>the token (“lock”).  You have to wait your turn if someone else is holding 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done, </a:t>
            </a:r>
            <a:r>
              <a:rPr lang="en-US" b="1" dirty="0"/>
              <a:t>release</a:t>
            </a:r>
            <a:r>
              <a:rPr lang="en-US" dirty="0"/>
              <a:t> the token/lock.</a:t>
            </a:r>
          </a:p>
          <a:p>
            <a:r>
              <a:rPr lang="en-US" dirty="0"/>
              <a:t>The token represents exclusive access to a shared resource or a critical section.</a:t>
            </a:r>
          </a:p>
        </p:txBody>
      </p:sp>
      <p:pic>
        <p:nvPicPr>
          <p:cNvPr id="1026" name="Picture 2" descr="Courtesy and Kindess Are Currently Unavailable - SavvyMom">
            <a:extLst>
              <a:ext uri="{FF2B5EF4-FFF2-40B4-BE49-F238E27FC236}">
                <a16:creationId xmlns:a16="http://schemas.microsoft.com/office/drawing/2014/main" id="{51A5317F-5228-4615-AA55-E6748516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3" y="4901461"/>
            <a:ext cx="2110554" cy="1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prevent data races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9012" y="1143000"/>
            <a:ext cx="5805396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1" y="262311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91" y="4071060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07591" y="4716467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5779012" y="172789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7588" y="4455686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locking critical sections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locked </a:t>
            </a:r>
            <a:r>
              <a:rPr lang="en-US" dirty="0" err="1"/>
              <a:t>locked_data_race.c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./locked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20000000,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/>
              </a:rPr>
              <a:t>Correct result every time! (code does go a bit slower though…)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0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implementing locks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5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b="1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178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32FA1-B4FB-4543-82E7-6A016917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modern hardware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0097-D65F-4503-B3B7-137DE54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45D183-9149-4636-B60A-E80DEF143561}"/>
              </a:ext>
            </a:extLst>
          </p:cNvPr>
          <p:cNvSpPr/>
          <p:nvPr/>
        </p:nvSpPr>
        <p:spPr>
          <a:xfrm>
            <a:off x="1307930" y="3725826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C2CB7-BFAD-4FE3-AB94-73ED2816C5A4}"/>
              </a:ext>
            </a:extLst>
          </p:cNvPr>
          <p:cNvSpPr/>
          <p:nvPr/>
        </p:nvSpPr>
        <p:spPr>
          <a:xfrm>
            <a:off x="3689963" y="3720383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2472F0-7688-40F4-AA64-4C75B3A3F156}"/>
              </a:ext>
            </a:extLst>
          </p:cNvPr>
          <p:cNvSpPr/>
          <p:nvPr/>
        </p:nvSpPr>
        <p:spPr>
          <a:xfrm>
            <a:off x="6071995" y="3720382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99F16D-FF8A-4B8E-974E-4C17550964E5}"/>
              </a:ext>
            </a:extLst>
          </p:cNvPr>
          <p:cNvSpPr/>
          <p:nvPr/>
        </p:nvSpPr>
        <p:spPr>
          <a:xfrm>
            <a:off x="8454029" y="3720381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2C32B8A-C125-4343-BA04-2C7A6A785FC7}"/>
              </a:ext>
            </a:extLst>
          </p:cNvPr>
          <p:cNvSpPr/>
          <p:nvPr/>
        </p:nvSpPr>
        <p:spPr>
          <a:xfrm>
            <a:off x="1307930" y="4249709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75A35C6-1160-4F95-B7AC-9E1FBF2AB0F5}"/>
              </a:ext>
            </a:extLst>
          </p:cNvPr>
          <p:cNvSpPr/>
          <p:nvPr/>
        </p:nvSpPr>
        <p:spPr>
          <a:xfrm>
            <a:off x="3689963" y="4244266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22BE44-F457-4949-840A-0B03F9F0FE14}"/>
              </a:ext>
            </a:extLst>
          </p:cNvPr>
          <p:cNvSpPr/>
          <p:nvPr/>
        </p:nvSpPr>
        <p:spPr>
          <a:xfrm>
            <a:off x="6071995" y="4244265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1AC5EE-E5F6-47A9-9E56-35CE68B51B47}"/>
              </a:ext>
            </a:extLst>
          </p:cNvPr>
          <p:cNvSpPr/>
          <p:nvPr/>
        </p:nvSpPr>
        <p:spPr>
          <a:xfrm>
            <a:off x="8454029" y="4244264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083525-702E-4E59-BF39-BB7F348C5554}"/>
              </a:ext>
            </a:extLst>
          </p:cNvPr>
          <p:cNvSpPr/>
          <p:nvPr/>
        </p:nvSpPr>
        <p:spPr>
          <a:xfrm>
            <a:off x="1307929" y="5106571"/>
            <a:ext cx="9297867" cy="7295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 Cache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F5B112E-44D5-4B7D-8374-43DEB0B439D2}"/>
              </a:ext>
            </a:extLst>
          </p:cNvPr>
          <p:cNvSpPr/>
          <p:nvPr/>
        </p:nvSpPr>
        <p:spPr>
          <a:xfrm>
            <a:off x="926842" y="1565013"/>
            <a:ext cx="10058400" cy="45657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777A20-9227-4C12-9E0D-0F31778E813E}"/>
              </a:ext>
            </a:extLst>
          </p:cNvPr>
          <p:cNvSpPr txBox="1"/>
          <p:nvPr/>
        </p:nvSpPr>
        <p:spPr>
          <a:xfrm>
            <a:off x="1623525" y="1211871"/>
            <a:ext cx="32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</a:t>
            </a:r>
            <a:r>
              <a:rPr lang="en-US" sz="1400" dirty="0"/>
              <a:t>(also known as CPU)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F2B7EB9-8ACE-4D3E-AB48-154441FD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28" y="1820418"/>
            <a:ext cx="2151767" cy="17726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34CC115-8E5D-42F7-8654-9706D734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62" y="1820418"/>
            <a:ext cx="2151767" cy="177263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AC76277-039D-4FFD-A33E-B6BE9954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95" y="1820418"/>
            <a:ext cx="2151767" cy="177263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68E757B-71D6-4716-A5F1-C9F705F7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28" y="1820418"/>
            <a:ext cx="2151767" cy="1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Approach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on multicore machines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Straightforward approach: lock variable with loads/stores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</a:t>
            </a:r>
            <a:r>
              <a:rPr lang="en-US" b="1" u="sng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sequential</a:t>
            </a: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execution!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7424928" y="1143000"/>
            <a:ext cx="3425952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730770" y="3714453"/>
            <a:ext cx="3120110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going to work though?</a:t>
            </a:r>
          </a:p>
        </p:txBody>
      </p:sp>
    </p:spTree>
    <p:extLst>
      <p:ext uri="{BB962C8B-B14F-4D97-AF65-F5344CB8AC3E}">
        <p14:creationId xmlns:p14="http://schemas.microsoft.com/office/powerpoint/2010/main" val="1149930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on lock variable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9355D-2821-4B59-92AD-71AFE218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1143000"/>
            <a:ext cx="4146322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800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1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rgbClr val="FF0000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rgbClr val="FF0000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EB68F-05D4-45E4-95B8-101C34FCD7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5951704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800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2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r>
              <a:rPr lang="en-US" sz="2800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None/>
            </a:pPr>
            <a:endParaRPr lang="en-US" sz="2800" dirty="0">
              <a:solidFill>
                <a:schemeClr val="dk1"/>
              </a:solidFill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40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BDAB6765-8C51-4565-BAE5-23C9BC89D3D9}"/>
              </a:ext>
            </a:extLst>
          </p:cNvPr>
          <p:cNvSpPr/>
          <p:nvPr/>
        </p:nvSpPr>
        <p:spPr>
          <a:xfrm flipH="1" flipV="1">
            <a:off x="607595" y="1572766"/>
            <a:ext cx="7754108" cy="1475231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on lock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4AB3DCF-0E27-4BC7-AA1A-4A7F709AA7CF}"/>
              </a:ext>
            </a:extLst>
          </p:cNvPr>
          <p:cNvSpPr txBox="1">
            <a:spLocks/>
          </p:cNvSpPr>
          <p:nvPr/>
        </p:nvSpPr>
        <p:spPr>
          <a:xfrm>
            <a:off x="694944" y="1143000"/>
            <a:ext cx="414632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1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rgbClr val="FF0000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rgbClr val="FF0000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8A1D230-63EF-43DA-B21C-A0844FB626B6}"/>
              </a:ext>
            </a:extLst>
          </p:cNvPr>
          <p:cNvSpPr txBox="1">
            <a:spLocks/>
          </p:cNvSpPr>
          <p:nvPr/>
        </p:nvSpPr>
        <p:spPr>
          <a:xfrm>
            <a:off x="4608576" y="1143000"/>
            <a:ext cx="595170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2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2AEC6-342F-4D7E-9798-1F0A2F46F778}"/>
              </a:ext>
            </a:extLst>
          </p:cNvPr>
          <p:cNvSpPr txBox="1"/>
          <p:nvPr/>
        </p:nvSpPr>
        <p:spPr>
          <a:xfrm>
            <a:off x="8449052" y="1156219"/>
            <a:ext cx="3438148" cy="267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Thread 2 finds lock is not set before Thread 1 sets it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Both threads believe they acquired and set the lock!</a:t>
            </a:r>
          </a:p>
        </p:txBody>
      </p:sp>
    </p:spTree>
    <p:extLst>
      <p:ext uri="{BB962C8B-B14F-4D97-AF65-F5344CB8AC3E}">
        <p14:creationId xmlns:p14="http://schemas.microsoft.com/office/powerpoint/2010/main" val="2210615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BDAB6765-8C51-4565-BAE5-23C9BC89D3D9}"/>
              </a:ext>
            </a:extLst>
          </p:cNvPr>
          <p:cNvSpPr/>
          <p:nvPr/>
        </p:nvSpPr>
        <p:spPr>
          <a:xfrm flipH="1" flipV="1">
            <a:off x="607594" y="3986782"/>
            <a:ext cx="7841457" cy="914402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on lock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4AB3DCF-0E27-4BC7-AA1A-4A7F709AA7CF}"/>
              </a:ext>
            </a:extLst>
          </p:cNvPr>
          <p:cNvSpPr txBox="1">
            <a:spLocks/>
          </p:cNvSpPr>
          <p:nvPr/>
        </p:nvSpPr>
        <p:spPr>
          <a:xfrm>
            <a:off x="694944" y="1143000"/>
            <a:ext cx="414632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1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Clr>
                <a:srgbClr val="FF0000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buClr>
                <a:srgbClr val="FF0000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8A1D230-63EF-43DA-B21C-A0844FB626B6}"/>
              </a:ext>
            </a:extLst>
          </p:cNvPr>
          <p:cNvSpPr txBox="1">
            <a:spLocks/>
          </p:cNvSpPr>
          <p:nvPr/>
        </p:nvSpPr>
        <p:spPr>
          <a:xfrm>
            <a:off x="4608576" y="1143000"/>
            <a:ext cx="595170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dk1"/>
                </a:solidFill>
                <a:ea typeface="Courier"/>
                <a:cs typeface="Courier"/>
                <a:sym typeface="Courier"/>
              </a:rPr>
              <a:t>Thread 2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critical section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2AEC6-342F-4D7E-9798-1F0A2F46F778}"/>
              </a:ext>
            </a:extLst>
          </p:cNvPr>
          <p:cNvSpPr txBox="1"/>
          <p:nvPr/>
        </p:nvSpPr>
        <p:spPr>
          <a:xfrm>
            <a:off x="8533869" y="3706366"/>
            <a:ext cx="3194835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Lock is released and available while Thread 2 is in critical section!</a:t>
            </a:r>
          </a:p>
        </p:txBody>
      </p:sp>
    </p:spTree>
    <p:extLst>
      <p:ext uri="{BB962C8B-B14F-4D97-AF65-F5344CB8AC3E}">
        <p14:creationId xmlns:p14="http://schemas.microsoft.com/office/powerpoint/2010/main" val="1043107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Straightforward approach: lock variable with loads/stores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while(</a:t>
            </a: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!= 0);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= 1;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45720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= 0;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7424928" y="1143000"/>
            <a:ext cx="3425952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lock = false;</a:t>
            </a:r>
          </a:p>
          <a:p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locklock</a:t>
            </a:r>
            <a:r>
              <a:rPr lang="en-US" dirty="0">
                <a:latin typeface="Consolas" panose="020B0609020204030204" pitchFamily="49" charset="0"/>
              </a:rPr>
              <a:t> = false;</a:t>
            </a:r>
          </a:p>
        </p:txBody>
      </p:sp>
    </p:spTree>
    <p:extLst>
      <p:ext uri="{BB962C8B-B14F-4D97-AF65-F5344CB8AC3E}">
        <p14:creationId xmlns:p14="http://schemas.microsoft.com/office/powerpoint/2010/main" val="2008570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Straightforward approach: lock variable with loads/stores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while(</a:t>
            </a: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!= 0);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= 1;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45720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45720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 err="1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locklock</a:t>
            </a: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= 0;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7424928" y="1143000"/>
            <a:ext cx="3425952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lock = false;</a:t>
            </a:r>
          </a:p>
          <a:p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locklock</a:t>
            </a:r>
            <a:r>
              <a:rPr lang="en-US" dirty="0">
                <a:latin typeface="Consolas" panose="020B0609020204030204" pitchFamily="49" charset="0"/>
              </a:rPr>
              <a:t>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AF554-7999-4C18-98CE-F7C6CC3E7925}"/>
              </a:ext>
            </a:extLst>
          </p:cNvPr>
          <p:cNvSpPr txBox="1"/>
          <p:nvPr/>
        </p:nvSpPr>
        <p:spPr>
          <a:xfrm>
            <a:off x="7205472" y="3288268"/>
            <a:ext cx="4242816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not going to work…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Problem</a:t>
            </a:r>
            <a:r>
              <a:rPr lang="en-US" sz="2400" dirty="0"/>
              <a:t>: the lock itself is a shared resource!</a:t>
            </a:r>
          </a:p>
        </p:txBody>
      </p:sp>
    </p:spTree>
    <p:extLst>
      <p:ext uri="{BB962C8B-B14F-4D97-AF65-F5344CB8AC3E}">
        <p14:creationId xmlns:p14="http://schemas.microsoft.com/office/powerpoint/2010/main" val="225243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8623-661D-4FA7-AE11-72C61CEB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Algorithmic approach: Peterson’s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3B6C-C47A-475D-9172-F1D5670B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indeed several algorithmic approaches to create a lock!</a:t>
            </a:r>
          </a:p>
          <a:p>
            <a:endParaRPr lang="en-US" dirty="0"/>
          </a:p>
          <a:p>
            <a:r>
              <a:rPr lang="en-US" dirty="0"/>
              <a:t>See textbook (or other sources) for Peterson’s Solution for two threads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Algorithm, so it works on any platform no matter the hardware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Solution for N threads gets complicated</a:t>
            </a:r>
          </a:p>
          <a:p>
            <a:pPr lvl="1"/>
            <a:r>
              <a:rPr lang="en-US" dirty="0"/>
              <a:t>Performance is slow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A134-34AD-42C4-9F6D-2B247014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9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Hardware approach: atomic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Atomic</a:t>
            </a:r>
            <a:r>
              <a:rPr lang="en-US" dirty="0"/>
              <a:t> instructions perform operations on memory in one uninterruptable instruction</a:t>
            </a:r>
          </a:p>
          <a:p>
            <a:pPr lvl="1"/>
            <a:r>
              <a:rPr lang="en-US" dirty="0"/>
              <a:t>Guarantees that all parts of the instruction occur before the next instruction</a:t>
            </a:r>
          </a:p>
          <a:p>
            <a:pPr lvl="1"/>
            <a:r>
              <a:rPr lang="en-US" dirty="0"/>
              <a:t>In multicore, guarantees that entire access to memory is serialized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Commonly read, modify, and write in a single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atomic_exchange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atomic_exchange</a:t>
            </a:r>
            <a:r>
              <a:rPr lang="en-US" dirty="0">
                <a:latin typeface="Consolas" panose="020B0609020204030204" pitchFamily="49" charset="0"/>
              </a:rPr>
              <a:t>(int* pointer, int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 // fetch old value from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;     // write new value to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         // return old value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atomic_exchange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newval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Write a new value to memory, and return the old one</a:t>
            </a:r>
          </a:p>
          <a:p>
            <a:pPr lvl="1"/>
            <a:r>
              <a:rPr lang="en-US" dirty="0"/>
              <a:t>Also known as test-and-set when operating on </a:t>
            </a:r>
            <a:r>
              <a:rPr lang="en-US" dirty="0" err="1"/>
              <a:t>boolean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xchg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3963B-FA11-4A60-9354-44D25D362E33}"/>
              </a:ext>
            </a:extLst>
          </p:cNvPr>
          <p:cNvSpPr txBox="1"/>
          <p:nvPr/>
        </p:nvSpPr>
        <p:spPr>
          <a:xfrm>
            <a:off x="1139866" y="1641375"/>
            <a:ext cx="8931059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pseudocode for the instruction: remember, this is actually in hardware NOT C</a:t>
            </a:r>
          </a:p>
        </p:txBody>
      </p:sp>
    </p:spTree>
    <p:extLst>
      <p:ext uri="{BB962C8B-B14F-4D97-AF65-F5344CB8AC3E}">
        <p14:creationId xmlns:p14="http://schemas.microsoft.com/office/powerpoint/2010/main" val="58774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9265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Compare And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err="1"/>
              <a:t>atomic_compare_and_swap</a:t>
            </a:r>
            <a:r>
              <a:rPr lang="en-US" sz="2400" dirty="0"/>
              <a:t> </a:t>
            </a:r>
            <a:r>
              <a:rPr lang="en-US" sz="2000" dirty="0"/>
              <a:t>(remember, this is pseudocode for hardware)</a:t>
            </a:r>
            <a:br>
              <a:rPr lang="en-US" dirty="0"/>
            </a:br>
            <a:r>
              <a:rPr lang="en-US" sz="1100" dirty="0"/>
              <a:t> 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bool </a:t>
            </a:r>
            <a:r>
              <a:rPr lang="en-US" sz="1800" dirty="0" err="1">
                <a:latin typeface="Consolas" panose="020B0609020204030204" pitchFamily="49" charset="0"/>
              </a:rPr>
              <a:t>atomic_compare_and_swap</a:t>
            </a:r>
            <a:r>
              <a:rPr lang="en-US" sz="1800" dirty="0">
                <a:latin typeface="Consolas" panose="020B0609020204030204" pitchFamily="49" charset="0"/>
              </a:rPr>
              <a:t> (int* pointer, int </a:t>
            </a:r>
            <a:r>
              <a:rPr lang="en-US" sz="1800" dirty="0" err="1">
                <a:latin typeface="Consolas" panose="020B0609020204030204" pitchFamily="49" charset="0"/>
              </a:rPr>
              <a:t>expected_value</a:t>
            </a:r>
            <a:r>
              <a:rPr lang="en-US" sz="1800" dirty="0">
                <a:latin typeface="Consolas" panose="020B0609020204030204" pitchFamily="49" charset="0"/>
              </a:rPr>
              <a:t>, int </a:t>
            </a:r>
            <a:r>
              <a:rPr lang="en-US" sz="1800" dirty="0" err="1">
                <a:latin typeface="Consolas" panose="020B0609020204030204" pitchFamily="49" charset="0"/>
              </a:rPr>
              <a:t>new_value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int </a:t>
            </a:r>
            <a:r>
              <a:rPr lang="en-US" sz="1800" dirty="0" err="1">
                <a:latin typeface="Consolas" panose="020B0609020204030204" pitchFamily="49" charset="0"/>
              </a:rPr>
              <a:t>actual_value</a:t>
            </a:r>
            <a:r>
              <a:rPr lang="en-US" sz="1800" dirty="0">
                <a:latin typeface="Consolas" panose="020B0609020204030204" pitchFamily="49" charset="0"/>
              </a:rPr>
              <a:t> = *pointer;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 (</a:t>
            </a:r>
            <a:r>
              <a:rPr lang="en-US" sz="1800" dirty="0" err="1">
                <a:latin typeface="Consolas" panose="020B0609020204030204" pitchFamily="49" charset="0"/>
              </a:rPr>
              <a:t>actual_value</a:t>
            </a:r>
            <a:r>
              <a:rPr lang="en-US" sz="1800" dirty="0">
                <a:latin typeface="Consolas" panose="020B0609020204030204" pitchFamily="49" charset="0"/>
              </a:rPr>
              <a:t> == </a:t>
            </a:r>
            <a:r>
              <a:rPr lang="en-US" sz="1800" dirty="0" err="1">
                <a:latin typeface="Consolas" panose="020B0609020204030204" pitchFamily="49" charset="0"/>
              </a:rPr>
              <a:t>expected_value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*pointer = </a:t>
            </a:r>
            <a:r>
              <a:rPr lang="en-US" sz="1800" dirty="0" err="1">
                <a:latin typeface="Consolas" panose="020B0609020204030204" pitchFamily="49" charset="0"/>
              </a:rPr>
              <a:t>new_value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return true;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 }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return false;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r>
              <a:rPr lang="en-US" sz="2400" dirty="0" err="1"/>
              <a:t>atomic_compare_and_swap</a:t>
            </a:r>
            <a:r>
              <a:rPr lang="en-US" sz="2400" dirty="0"/>
              <a:t>(</a:t>
            </a:r>
            <a:r>
              <a:rPr lang="en-US" sz="2400" dirty="0" err="1"/>
              <a:t>destptr</a:t>
            </a:r>
            <a:r>
              <a:rPr lang="en-US" sz="2400" dirty="0"/>
              <a:t>, </a:t>
            </a:r>
            <a:r>
              <a:rPr lang="en-US" sz="2400" dirty="0" err="1"/>
              <a:t>oldval</a:t>
            </a:r>
            <a:r>
              <a:rPr lang="en-US" sz="2400" dirty="0"/>
              <a:t>, </a:t>
            </a:r>
            <a:r>
              <a:rPr lang="en-US" sz="2400" dirty="0" err="1"/>
              <a:t>newval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x86-64 instruction: </a:t>
            </a:r>
            <a:r>
              <a:rPr lang="en-US" sz="2000" dirty="0">
                <a:latin typeface="Consolas" panose="020B0609020204030204" pitchFamily="49" charset="0"/>
              </a:rPr>
              <a:t>lock; </a:t>
            </a:r>
            <a:r>
              <a:rPr lang="en-US" sz="2000" dirty="0" err="1">
                <a:latin typeface="Consolas" panose="020B0609020204030204" pitchFamily="49" charset="0"/>
              </a:rPr>
              <a:t>cmpxchg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sz="2000" dirty="0"/>
              <a:t>Generalization of exchange</a:t>
            </a:r>
          </a:p>
          <a:p>
            <a:pPr lvl="2"/>
            <a:r>
              <a:rPr lang="en-US" sz="2000" dirty="0"/>
              <a:t>Exchange(</a:t>
            </a:r>
            <a:r>
              <a:rPr lang="en-US" sz="2000" dirty="0" err="1"/>
              <a:t>ptr</a:t>
            </a:r>
            <a:r>
              <a:rPr lang="en-US" sz="2000" dirty="0"/>
              <a:t>, new) -&gt; </a:t>
            </a:r>
            <a:r>
              <a:rPr lang="en-US" sz="2000" dirty="0" err="1"/>
              <a:t>CompareAndSwap</a:t>
            </a:r>
            <a:r>
              <a:rPr lang="en-US" sz="2000" dirty="0"/>
              <a:t>(</a:t>
            </a:r>
            <a:r>
              <a:rPr lang="en-US" sz="2000" dirty="0" err="1"/>
              <a:t>ptr</a:t>
            </a:r>
            <a:r>
              <a:rPr lang="en-US" sz="2000" dirty="0"/>
              <a:t>, *</a:t>
            </a:r>
            <a:r>
              <a:rPr lang="en-US" sz="2000" dirty="0" err="1"/>
              <a:t>ptr</a:t>
            </a:r>
            <a:r>
              <a:rPr lang="en-US" sz="2000" dirty="0"/>
              <a:t>, new)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barrier</a:t>
            </a:r>
          </a:p>
          <a:p>
            <a:pPr lvl="1"/>
            <a:r>
              <a:rPr lang="en-US" dirty="0"/>
              <a:t>Guarantees that all load/stores </a:t>
            </a:r>
            <a:r>
              <a:rPr lang="en-US" b="1" dirty="0"/>
              <a:t>before</a:t>
            </a:r>
            <a:r>
              <a:rPr lang="en-US" dirty="0"/>
              <a:t> this line of code are completed</a:t>
            </a:r>
            <a:br>
              <a:rPr lang="en-US" dirty="0"/>
            </a:br>
            <a:r>
              <a:rPr lang="en-US" dirty="0"/>
              <a:t>before any load/stores </a:t>
            </a:r>
            <a:r>
              <a:rPr lang="en-US" b="1" dirty="0"/>
              <a:t>after</a:t>
            </a:r>
            <a:r>
              <a:rPr lang="en-US" dirty="0"/>
              <a:t> this line of code are started</a:t>
            </a:r>
          </a:p>
          <a:p>
            <a:pPr lvl="1"/>
            <a:r>
              <a:rPr lang="en-US" dirty="0"/>
              <a:t>Comes in software (compiler orders things) and hardware (processor orders things) forms</a:t>
            </a:r>
          </a:p>
          <a:p>
            <a:pPr lvl="2"/>
            <a:r>
              <a:rPr lang="en-US" dirty="0"/>
              <a:t>Both are necessary for correct execution!</a:t>
            </a:r>
          </a:p>
          <a:p>
            <a:pPr lvl="1"/>
            <a:r>
              <a:rPr lang="en-US" dirty="0"/>
              <a:t>C wrappers for atomics allow you to specify a memory barrier</a:t>
            </a:r>
          </a:p>
          <a:p>
            <a:pPr lvl="1"/>
            <a:endParaRPr lang="en-US" dirty="0"/>
          </a:p>
          <a:p>
            <a:r>
              <a:rPr lang="en-US" dirty="0"/>
              <a:t>Atomic Load/Store C-wrappers</a:t>
            </a:r>
          </a:p>
          <a:p>
            <a:pPr lvl="1"/>
            <a:r>
              <a:rPr lang="en-US" dirty="0"/>
              <a:t>Guarantee sequential consistency</a:t>
            </a:r>
          </a:p>
          <a:p>
            <a:pPr lvl="1"/>
            <a:r>
              <a:rPr lang="en-US" dirty="0"/>
              <a:t>Remember: memory could be reordered by compiler or processor!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9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int flag; // 0 indicates that mutex is available, 1 that it is held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000" dirty="0">
                <a:latin typeface="Consolas" panose="020B0609020204030204" pitchFamily="49" charset="0"/>
              </a:rPr>
              <a:t> 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mutex-&gt;flag = 0; // lock starts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dirty="0" err="1">
                <a:latin typeface="Consolas" panose="020B0609020204030204" pitchFamily="49" charset="0"/>
              </a:rPr>
              <a:t>mutex_acquire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while (</a:t>
            </a:r>
            <a:r>
              <a:rPr lang="en-US" sz="1800" dirty="0" err="1">
                <a:latin typeface="Consolas" panose="020B0609020204030204" pitchFamily="49" charset="0"/>
              </a:rPr>
              <a:t>atomic_exchange</a:t>
            </a:r>
            <a:r>
              <a:rPr lang="en-US" sz="1800" dirty="0">
                <a:latin typeface="Consolas" panose="020B0609020204030204" pitchFamily="49" charset="0"/>
              </a:rPr>
              <a:t>(&amp;(mutex-&gt;flag), 1) == 1); // spin-wait until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dirty="0" err="1">
                <a:latin typeface="Consolas" panose="020B0609020204030204" pitchFamily="49" charset="0"/>
              </a:rPr>
              <a:t>mutex_release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atomic_store</a:t>
            </a:r>
            <a:r>
              <a:rPr lang="en-US" sz="1800" dirty="0">
                <a:latin typeface="Consolas" panose="020B0609020204030204" pitchFamily="49" charset="0"/>
              </a:rPr>
              <a:t>(&amp;(mutex-&gt;flag), 0); // make lock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Disable interrupts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Peterson’s Algorithm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Spinlocks</a:t>
            </a:r>
            <a:r>
              <a:rPr lang="en-US" dirty="0"/>
              <a:t> (with atomic instructions)</a:t>
            </a:r>
          </a:p>
          <a:p>
            <a:pPr lvl="1"/>
            <a:r>
              <a:rPr lang="en-US" dirty="0"/>
              <a:t>The simple solution we were looking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</p:txBody>
      </p:sp>
    </p:spTree>
    <p:extLst>
      <p:ext uri="{BB962C8B-B14F-4D97-AF65-F5344CB8AC3E}">
        <p14:creationId xmlns:p14="http://schemas.microsoft.com/office/powerpoint/2010/main" val="109422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  <a:p>
            <a:endParaRPr lang="en-US" sz="3200" dirty="0"/>
          </a:p>
          <a:p>
            <a:r>
              <a:rPr lang="en-US" sz="3200" dirty="0"/>
              <a:t>No! </a:t>
            </a:r>
            <a:r>
              <a:rPr lang="en-US" sz="3200" b="1" dirty="0"/>
              <a:t>lock</a:t>
            </a:r>
            <a:r>
              <a:rPr lang="en-US" sz="3200" dirty="0"/>
              <a:t> is a shared resource and reading then writing it is not atomic</a:t>
            </a:r>
          </a:p>
        </p:txBody>
      </p:sp>
    </p:spTree>
    <p:extLst>
      <p:ext uri="{BB962C8B-B14F-4D97-AF65-F5344CB8AC3E}">
        <p14:creationId xmlns:p14="http://schemas.microsoft.com/office/powerpoint/2010/main" val="3758797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b="1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4017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lock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5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-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7413" cy="5029200"/>
          </a:xfrm>
        </p:spPr>
        <p:txBody>
          <a:bodyPr>
            <a:normAutofit/>
          </a:bodyPr>
          <a:lstStyle/>
          <a:p>
            <a:r>
              <a:rPr lang="en-US" dirty="0"/>
              <a:t>Mutual Exclusion and Progress </a:t>
            </a:r>
            <a:r>
              <a:rPr lang="en-US" b="1" dirty="0"/>
              <a:t>Yes</a:t>
            </a:r>
            <a:endParaRPr lang="en-US" dirty="0"/>
          </a:p>
          <a:p>
            <a:r>
              <a:rPr lang="en-US" dirty="0"/>
              <a:t>Bounded Wait </a:t>
            </a:r>
            <a:r>
              <a:rPr lang="en-US" b="1" dirty="0"/>
              <a:t>No</a:t>
            </a:r>
          </a:p>
          <a:p>
            <a:pPr lvl="1"/>
            <a:r>
              <a:rPr lang="en-US" dirty="0"/>
              <a:t>No guarantee that a thread will eventually get its turn </a:t>
            </a:r>
            <a:r>
              <a:rPr lang="en-US" sz="1800" dirty="0"/>
              <a:t>(assume an infinite system)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D63AE-D3E8-4777-BC90-E63B97FB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4" y="2924176"/>
            <a:ext cx="102743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9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Doesn’t even guarantee no starvation</a:t>
            </a:r>
          </a:p>
          <a:p>
            <a:pPr lvl="1"/>
            <a:r>
              <a:rPr lang="en-US" dirty="0"/>
              <a:t>No control at all over whether each thread waits an even amount</a:t>
            </a:r>
          </a:p>
          <a:p>
            <a:endParaRPr lang="en-US" dirty="0"/>
          </a:p>
          <a:p>
            <a:r>
              <a:rPr lang="en-US" dirty="0"/>
              <a:t>Performance (uniprocessor)</a:t>
            </a:r>
          </a:p>
          <a:p>
            <a:pPr lvl="1"/>
            <a:r>
              <a:rPr lang="en-US" dirty="0"/>
              <a:t>Process “spin”, repeatedly checking a variable that will not change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must expire before another thread is given a chance to unlock</a:t>
            </a:r>
          </a:p>
          <a:p>
            <a:pPr lvl="1"/>
            <a:r>
              <a:rPr lang="en-US" dirty="0"/>
              <a:t>If N threads want the lock, then N </a:t>
            </a:r>
            <a:r>
              <a:rPr lang="en-US" dirty="0" err="1"/>
              <a:t>timeslices</a:t>
            </a:r>
            <a:r>
              <a:rPr lang="en-US" dirty="0"/>
              <a:t> are wasted spinning</a:t>
            </a:r>
          </a:p>
          <a:p>
            <a:pPr lvl="1"/>
            <a:endParaRPr lang="en-US" dirty="0"/>
          </a:p>
          <a:p>
            <a:r>
              <a:rPr lang="en-US" dirty="0"/>
              <a:t>Performance (multiprocessor)</a:t>
            </a:r>
          </a:p>
          <a:p>
            <a:pPr lvl="1"/>
            <a:r>
              <a:rPr lang="en-US" dirty="0"/>
              <a:t>Doesn’t waste entire </a:t>
            </a:r>
            <a:r>
              <a:rPr lang="en-US" dirty="0" err="1"/>
              <a:t>timeslice</a:t>
            </a:r>
            <a:r>
              <a:rPr lang="en-US" dirty="0"/>
              <a:t> anymore</a:t>
            </a:r>
          </a:p>
          <a:p>
            <a:pPr lvl="1"/>
            <a:r>
              <a:rPr lang="en-US" dirty="0"/>
              <a:t>No calls to OS means process gets the lock as soon as it is free.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4F5-2D0C-4F75-B4D5-A35E6C6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does concurrency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1311-62C2-4009-84FF-82BE1CF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Processors introduce it for performance reasons by running multiple processes and threads</a:t>
            </a:r>
          </a:p>
          <a:p>
            <a:endParaRPr lang="en-US" dirty="0"/>
          </a:p>
          <a:p>
            <a:r>
              <a:rPr lang="en-US" dirty="0"/>
              <a:t>Interactions with the outside world introduce it because events occur whenever they feel like it</a:t>
            </a:r>
          </a:p>
          <a:p>
            <a:pPr lvl="1"/>
            <a:r>
              <a:rPr lang="en-US" dirty="0"/>
              <a:t>Network request arriving</a:t>
            </a:r>
          </a:p>
          <a:p>
            <a:pPr lvl="1"/>
            <a:r>
              <a:rPr lang="en-US" dirty="0"/>
              <a:t>User presses a key</a:t>
            </a:r>
          </a:p>
          <a:p>
            <a:pPr lvl="1"/>
            <a:r>
              <a:rPr lang="en-US" dirty="0"/>
              <a:t>Motion sensor triggers</a:t>
            </a:r>
          </a:p>
          <a:p>
            <a:pPr lvl="1"/>
            <a:endParaRPr lang="en-US" dirty="0"/>
          </a:p>
          <a:p>
            <a:r>
              <a:rPr lang="en-US" dirty="0"/>
              <a:t>Also, we need some way to deal with errors the occur when executing instructions</a:t>
            </a:r>
          </a:p>
          <a:p>
            <a:pPr lvl="1"/>
            <a:r>
              <a:rPr lang="en-US" dirty="0"/>
              <a:t>No pathway for returning an error from an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D4D8-85C2-4034-8BB8-46535A3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bounded wait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way to track “whose turn it is” to take the lock</a:t>
            </a:r>
          </a:p>
          <a:p>
            <a:r>
              <a:rPr lang="en-US" dirty="0"/>
              <a:t>You can have the lock when not held AND it’s no one else’s turn</a:t>
            </a:r>
          </a:p>
          <a:p>
            <a:endParaRPr lang="en-US" dirty="0"/>
          </a:p>
          <a:p>
            <a:r>
              <a:rPr lang="en-US" dirty="0"/>
              <a:t>Idea: hand out numbered tickets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096A-8ED6-48D5-90AA-72EB3FE5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62" y="2375115"/>
            <a:ext cx="2898538" cy="379708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80451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Fetch and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atomic_fetch_and_add</a:t>
            </a:r>
            <a:r>
              <a:rPr lang="en-US" dirty="0"/>
              <a:t> (remember, in hardware </a:t>
            </a:r>
            <a:r>
              <a:rPr lang="en-US" b="1" dirty="0"/>
              <a:t>not C</a:t>
            </a:r>
            <a:r>
              <a:rPr lang="en-US" dirty="0"/>
              <a:t>)</a:t>
            </a:r>
            <a:br>
              <a:rPr lang="en-US" dirty="0"/>
            </a:br>
            <a:endParaRPr lang="en-US" sz="1400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atomic_fetch_and_add</a:t>
            </a:r>
            <a:r>
              <a:rPr lang="en-US" dirty="0">
                <a:latin typeface="Consolas" panose="020B0609020204030204" pitchFamily="49" charset="0"/>
              </a:rPr>
              <a:t>(int* pointer, int increment)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+ increment;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/>
              <a:t>atomic_fetch_and_add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incr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a new value to the current value in memory, and return the old one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xadd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100" dirty="0">
              <a:latin typeface="Consolas" panose="020B0609020204030204" pitchFamily="49" charset="0"/>
            </a:endParaRPr>
          </a:p>
          <a:p>
            <a:r>
              <a:rPr lang="en-US" dirty="0"/>
              <a:t>List of C wrappers available here:</a:t>
            </a:r>
            <a:br>
              <a:rPr lang="en-US" dirty="0"/>
            </a:br>
            <a:r>
              <a:rPr lang="en-US" dirty="0">
                <a:hlinkClick r:id="rId2"/>
              </a:rPr>
              <a:t>https://gcc.gnu.org/onlinedocs/gcc/_005f_005fatomic-Builtins.html</a:t>
            </a:r>
            <a:endParaRPr lang="en-US" dirty="0"/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9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int ticket; // current available ticket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int turn;   // which ticket gets to proceed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 </a:t>
            </a:r>
            <a:r>
              <a:rPr lang="en-US" sz="1600" dirty="0" err="1">
                <a:latin typeface="Consolas" panose="020B0609020204030204" pitchFamily="49" charset="0"/>
              </a:rPr>
              <a:t>lock_t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9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</a:rPr>
              <a:t>mutex_init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lock_t</a:t>
            </a:r>
            <a:r>
              <a:rPr lang="en-US" sz="16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mutex-&gt;ticket = 0; mutex-&gt;turn = 0;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</a:rPr>
              <a:t>mutex_lock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lock_t</a:t>
            </a:r>
            <a:r>
              <a:rPr lang="en-US" sz="16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latin typeface="Consolas" panose="020B0609020204030204" pitchFamily="49" charset="0"/>
              </a:rPr>
              <a:t>myturn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latin typeface="Consolas" panose="020B0609020204030204" pitchFamily="49" charset="0"/>
              </a:rPr>
              <a:t>myturn</a:t>
            </a:r>
            <a:r>
              <a:rPr lang="en-US" sz="1600" dirty="0">
                <a:latin typeface="Consolas" panose="020B0609020204030204" pitchFamily="49" charset="0"/>
              </a:rPr>
              <a:t>); // spin-wait until available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</a:rPr>
              <a:t>mutex_unlock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lock_t</a:t>
            </a:r>
            <a:r>
              <a:rPr lang="en-US" sz="16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latin typeface="Consolas" panose="020B0609020204030204" pitchFamily="49" charset="0"/>
              </a:rPr>
              <a:t>(&amp;(mutex-&gt;turn), 1); // next turn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BE550-D318-4F5A-9994-D5233516529C}"/>
              </a:ext>
            </a:extLst>
          </p:cNvPr>
          <p:cNvSpPr txBox="1"/>
          <p:nvPr/>
        </p:nvSpPr>
        <p:spPr>
          <a:xfrm>
            <a:off x="7154698" y="542798"/>
            <a:ext cx="4425696" cy="34163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thread atomically reserves its turn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Unique turn numbers prevent 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Fails with 2^32 threads!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set to next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A9A92-EDC9-4CA1-86CF-4C2B000EF9E4}"/>
              </a:ext>
            </a:extLst>
          </p:cNvPr>
          <p:cNvSpPr txBox="1"/>
          <p:nvPr/>
        </p:nvSpPr>
        <p:spPr>
          <a:xfrm>
            <a:off x="7368058" y="5299501"/>
            <a:ext cx="4425696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Prevents starvation with FIFO ordering of access!</a:t>
            </a:r>
          </a:p>
        </p:txBody>
      </p:sp>
    </p:spTree>
    <p:extLst>
      <p:ext uri="{BB962C8B-B14F-4D97-AF65-F5344CB8AC3E}">
        <p14:creationId xmlns:p14="http://schemas.microsoft.com/office/powerpoint/2010/main" val="1388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6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3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 unlock(): Turn 3</a:t>
            </a:r>
          </a:p>
          <a:p>
            <a:pPr marL="0" indent="0">
              <a:buNone/>
            </a:pPr>
            <a:r>
              <a:rPr lang="en-US" sz="2400" dirty="0"/>
              <a:t>A unlock(): Turn 4 </a:t>
            </a:r>
            <a:r>
              <a:rPr lang="en-US" sz="2000" dirty="0"/>
              <a:t>(Available ticket is turn 4 too, so next request goes immediately)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Correctness: Mutual Exclusion, Progress, Bounded Wait </a:t>
            </a:r>
            <a:r>
              <a:rPr lang="en-US" b="1" dirty="0"/>
              <a:t>Yes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Fairness </a:t>
            </a:r>
            <a:r>
              <a:rPr lang="en-US" b="1" dirty="0"/>
              <a:t>Yes</a:t>
            </a:r>
            <a:endParaRPr lang="en-US" dirty="0"/>
          </a:p>
          <a:p>
            <a:pPr lvl="1"/>
            <a:r>
              <a:rPr lang="en-US" dirty="0"/>
              <a:t>FIFO ordering of threads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Similar positives and negatives as original spinlock</a:t>
            </a:r>
          </a:p>
          <a:p>
            <a:pPr lvl="1"/>
            <a:r>
              <a:rPr lang="en-US" dirty="0"/>
              <a:t>One downside: on a </a:t>
            </a:r>
            <a:r>
              <a:rPr lang="en-US" b="1" dirty="0"/>
              <a:t>release</a:t>
            </a:r>
            <a:r>
              <a:rPr lang="en-US" dirty="0"/>
              <a:t>() all threads must check if it is their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7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still wastes time spinning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B, C, and D are “busy waiting”</a:t>
            </a:r>
          </a:p>
          <a:p>
            <a:pPr lvl="1"/>
            <a:r>
              <a:rPr lang="en-US" dirty="0"/>
              <a:t>Might be occupying an entire core in multicore</a:t>
            </a:r>
          </a:p>
          <a:p>
            <a:r>
              <a:rPr lang="en-US" dirty="0"/>
              <a:t>Scheduler is fairly scheduling all threads, but ignorant of locks</a:t>
            </a:r>
          </a:p>
          <a:p>
            <a:r>
              <a:rPr lang="en-US" dirty="0"/>
              <a:t>Idea: can we skip threads that are waiting on a lock?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7FB85-C648-43CE-8C18-AE155213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0" y="3463614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4DE8A-7C47-4ACC-A7E1-E24397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timeslice</a:t>
            </a:r>
            <a:r>
              <a:rPr lang="en-US" dirty="0"/>
              <a:t> when not yet ready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E4C1-C29A-441F-8AE1-DA8C0CA7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dirty="0" err="1"/>
              <a:t>unschedules</a:t>
            </a:r>
            <a:r>
              <a:rPr lang="en-US" dirty="0"/>
              <a:t> the current thread</a:t>
            </a:r>
          </a:p>
          <a:p>
            <a:pPr lvl="1"/>
            <a:r>
              <a:rPr lang="en-US" dirty="0" err="1"/>
              <a:t>sched_yield</a:t>
            </a:r>
            <a:r>
              <a:rPr lang="en-US" dirty="0"/>
              <a:t>() in POSIX API</a:t>
            </a:r>
          </a:p>
          <a:p>
            <a:pPr lvl="1"/>
            <a:r>
              <a:rPr lang="en-US" dirty="0"/>
              <a:t>Gives the user process </a:t>
            </a:r>
            <a:r>
              <a:rPr lang="en-US" i="1" dirty="0"/>
              <a:t>just a little </a:t>
            </a:r>
            <a:r>
              <a:rPr lang="en-US" dirty="0"/>
              <a:t>control over the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DBB4-7676-4592-AE33-FF7A062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E3C4C-956A-4F89-AACE-7373CED572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acquire(), yield after checking condition</a:t>
            </a:r>
          </a:p>
          <a:p>
            <a:r>
              <a:rPr lang="en-US" dirty="0"/>
              <a:t>Might delay thread response time in multicore scenario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99D657-B4FC-4643-8438-0AEEBBC0F79D}"/>
              </a:ext>
            </a:extLst>
          </p:cNvPr>
          <p:cNvSpPr txBox="1">
            <a:spLocks/>
          </p:cNvSpPr>
          <p:nvPr/>
        </p:nvSpPr>
        <p:spPr>
          <a:xfrm>
            <a:off x="873810" y="3767328"/>
            <a:ext cx="10706584" cy="242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mutex_lock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lock_t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sched_yield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(); // not ready yet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6F4A241-09EB-4A36-ABF6-6A60106F30C1}"/>
              </a:ext>
            </a:extLst>
          </p:cNvPr>
          <p:cNvSpPr/>
          <p:nvPr/>
        </p:nvSpPr>
        <p:spPr>
          <a:xfrm flipH="1" flipV="1">
            <a:off x="869796" y="4994146"/>
            <a:ext cx="4604412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8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way for the CPU to be, well, </a:t>
            </a:r>
            <a:r>
              <a:rPr lang="en-US" i="1" dirty="0"/>
              <a:t>interrupted</a:t>
            </a:r>
            <a:r>
              <a:rPr lang="en-US" dirty="0"/>
              <a:t>.</a:t>
            </a:r>
          </a:p>
          <a:p>
            <a:r>
              <a:rPr lang="en-US" dirty="0"/>
              <a:t>CPU hardware switches to privileged mode</a:t>
            </a:r>
          </a:p>
          <a:p>
            <a:pPr lvl="1"/>
            <a:r>
              <a:rPr lang="en-US" dirty="0"/>
              <a:t>Now any instruction can be executed, including privileged ones.</a:t>
            </a:r>
          </a:p>
          <a:p>
            <a:r>
              <a:rPr lang="en-US" dirty="0"/>
              <a:t>Execution jumps to a predefined location</a:t>
            </a:r>
          </a:p>
          <a:p>
            <a:pPr lvl="1"/>
            <a:r>
              <a:rPr lang="en-US" dirty="0"/>
              <a:t>Handler specified in the CPU’s interrupt vector table</a:t>
            </a:r>
          </a:p>
          <a:p>
            <a:pPr lvl="1"/>
            <a:r>
              <a:rPr lang="en-US" dirty="0"/>
              <a:t>Lets the kernel deal with whatever the event was</a:t>
            </a:r>
          </a:p>
          <a:p>
            <a:r>
              <a:rPr lang="en-US" dirty="0"/>
              <a:t>Used to support asynchronous I/O</a:t>
            </a:r>
          </a:p>
          <a:p>
            <a:pPr lvl="1"/>
            <a:r>
              <a:rPr lang="en-US" dirty="0"/>
              <a:t>Lets a hardware device tell the CPU that some data is ready</a:t>
            </a:r>
          </a:p>
          <a:p>
            <a:pPr lvl="1"/>
            <a:r>
              <a:rPr lang="en-US" dirty="0"/>
              <a:t>Remember that a disk operation is millions of times slower than an </a:t>
            </a:r>
            <a:r>
              <a:rPr lang="en-US" i="1" dirty="0"/>
              <a:t>add</a:t>
            </a:r>
            <a:r>
              <a:rPr lang="en-US" dirty="0"/>
              <a:t>.</a:t>
            </a:r>
          </a:p>
          <a:p>
            <a:r>
              <a:rPr lang="en-US" dirty="0"/>
              <a:t>CPU has electrical pin(s) for hardware interrupts.</a:t>
            </a:r>
          </a:p>
          <a:p>
            <a:r>
              <a:rPr lang="en-US" dirty="0"/>
              <a:t>There is also an instruction for </a:t>
            </a:r>
            <a:r>
              <a:rPr lang="en-US" i="1" dirty="0"/>
              <a:t>software</a:t>
            </a:r>
            <a:r>
              <a:rPr lang="en-US" dirty="0"/>
              <a:t> interrupts (like traps!)</a:t>
            </a:r>
          </a:p>
        </p:txBody>
      </p:sp>
    </p:spTree>
    <p:extLst>
      <p:ext uri="{BB962C8B-B14F-4D97-AF65-F5344CB8AC3E}">
        <p14:creationId xmlns:p14="http://schemas.microsoft.com/office/powerpoint/2010/main" val="5209783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reduces busy-waiting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A0536-48EC-4F37-AD27-C18836B3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9" y="914400"/>
            <a:ext cx="11492329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yielding improve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better with yield(), but still doing a lot of unnecessary context switches</a:t>
            </a:r>
          </a:p>
          <a:p>
            <a:endParaRPr lang="en-US" dirty="0"/>
          </a:p>
          <a:p>
            <a:r>
              <a:rPr lang="en-US" dirty="0"/>
              <a:t>Wasted CPU cycles</a:t>
            </a:r>
          </a:p>
          <a:p>
            <a:pPr lvl="1"/>
            <a:r>
              <a:rPr lang="en-US" dirty="0"/>
              <a:t>Without yield(): O(threads*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yield(): O(threads*</a:t>
            </a:r>
            <a:r>
              <a:rPr lang="en-US" dirty="0" err="1"/>
              <a:t>context_switch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~1 </a:t>
            </a:r>
            <a:r>
              <a:rPr lang="en-US" dirty="0" err="1"/>
              <a:t>ms</a:t>
            </a:r>
            <a:r>
              <a:rPr lang="en-US" dirty="0"/>
              <a:t>, Context switch: ~1 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µ</a:t>
            </a:r>
            <a:r>
              <a:rPr lang="en-US" dirty="0"/>
              <a:t>s</a:t>
            </a:r>
          </a:p>
          <a:p>
            <a:pPr lvl="1"/>
            <a:endParaRPr lang="en-US" dirty="0"/>
          </a:p>
          <a:p>
            <a:r>
              <a:rPr lang="en-US" dirty="0"/>
              <a:t>Still expensive if we expect many threads to be contending over the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BE96-AE99-48AA-90BC-3B99D82F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4" y="1751631"/>
            <a:ext cx="4483370" cy="2301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578962-C6DF-45A0-96A1-B7909A509223}"/>
              </a:ext>
            </a:extLst>
          </p:cNvPr>
          <p:cNvSpPr/>
          <p:nvPr/>
        </p:nvSpPr>
        <p:spPr>
          <a:xfrm>
            <a:off x="8024648" y="2065283"/>
            <a:ext cx="1087821" cy="1828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99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4D67-E598-4E1A-8468-2298C187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blocking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42D2-4EE3-49A6-9E42-111DE9FF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30837" cy="5029200"/>
          </a:xfrm>
        </p:spPr>
        <p:txBody>
          <a:bodyPr/>
          <a:lstStyle/>
          <a:p>
            <a:r>
              <a:rPr lang="en-US" dirty="0"/>
              <a:t>A more performant solution requires cooperation between thread’s locks and the OS scheduler to block threads</a:t>
            </a:r>
          </a:p>
          <a:p>
            <a:endParaRPr lang="en-US" dirty="0"/>
          </a:p>
          <a:p>
            <a:r>
              <a:rPr lang="en-US" dirty="0"/>
              <a:t>Some OSes (Solaris) have system calls to do so</a:t>
            </a:r>
          </a:p>
          <a:p>
            <a:pPr lvl="1"/>
            <a:r>
              <a:rPr lang="en-US" dirty="0"/>
              <a:t>park() – blocks the current thread</a:t>
            </a:r>
          </a:p>
          <a:p>
            <a:pPr lvl="1"/>
            <a:r>
              <a:rPr lang="en-US" dirty="0"/>
              <a:t>unpark(</a:t>
            </a:r>
            <a:r>
              <a:rPr lang="en-US" dirty="0" err="1"/>
              <a:t>thread_id</a:t>
            </a:r>
            <a:r>
              <a:rPr lang="en-US" dirty="0"/>
              <a:t>) – unblocks another thread, specified by thread ID</a:t>
            </a:r>
          </a:p>
          <a:p>
            <a:pPr lvl="1"/>
            <a:endParaRPr lang="en-US" dirty="0"/>
          </a:p>
          <a:p>
            <a:r>
              <a:rPr lang="en-US" dirty="0"/>
              <a:t>Building locks on park/unpark</a:t>
            </a:r>
          </a:p>
          <a:p>
            <a:pPr lvl="1"/>
            <a:r>
              <a:rPr lang="en-US" dirty="0"/>
              <a:t>If lock </a:t>
            </a:r>
            <a:r>
              <a:rPr lang="en-US" b="1" dirty="0"/>
              <a:t>acquire</a:t>
            </a:r>
            <a:r>
              <a:rPr lang="en-US" dirty="0"/>
              <a:t> fails, add own thread ID to waiting thread queue and park()</a:t>
            </a:r>
          </a:p>
          <a:p>
            <a:pPr lvl="1"/>
            <a:r>
              <a:rPr lang="en-US" b="1" dirty="0"/>
              <a:t>Release</a:t>
            </a:r>
            <a:r>
              <a:rPr lang="en-US" dirty="0"/>
              <a:t> dequeues the next waiting thread ID and calls unpark() on it</a:t>
            </a:r>
          </a:p>
          <a:p>
            <a:pPr lvl="1"/>
            <a:r>
              <a:rPr lang="en-US" dirty="0"/>
              <a:t>Fairness: unlocking thread effectively decides which thread goes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8577-2FA6-4AD5-B84C-9D79C1F0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8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20E-BDBD-4219-9DAD-EF9E02F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(fast </a:t>
            </a:r>
            <a:r>
              <a:rPr lang="en-US" dirty="0" err="1"/>
              <a:t>userspace</a:t>
            </a:r>
            <a:r>
              <a:rPr lang="en-US" dirty="0"/>
              <a:t> mutex)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B934-B48A-4F9B-A557-97A9AB7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park/unpark, but the queue is in the kernel</a:t>
            </a:r>
          </a:p>
          <a:p>
            <a:r>
              <a:rPr lang="en-US" dirty="0"/>
              <a:t>Key idea: only makes the kernel calls when you actually need to wait or wake a sleeping thread</a:t>
            </a:r>
          </a:p>
          <a:p>
            <a:endParaRPr lang="en-US" sz="600" dirty="0"/>
          </a:p>
          <a:p>
            <a:r>
              <a:rPr lang="en-US" dirty="0" err="1"/>
              <a:t>futex_wait</a:t>
            </a:r>
            <a:r>
              <a:rPr lang="en-US" dirty="0"/>
              <a:t>(int* pointer, int expected)</a:t>
            </a:r>
          </a:p>
          <a:p>
            <a:pPr lvl="1"/>
            <a:r>
              <a:rPr lang="en-US" dirty="0"/>
              <a:t>Put thread to sleep if the value at address equals “expected”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acquire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 err="1"/>
              <a:t>futex_wake</a:t>
            </a:r>
            <a:r>
              <a:rPr lang="en-US" dirty="0"/>
              <a:t>(int* pointer)</a:t>
            </a:r>
          </a:p>
          <a:p>
            <a:pPr lvl="1"/>
            <a:r>
              <a:rPr lang="en-US" dirty="0"/>
              <a:t>Unblock one thread waiting on “pointer”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release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https://eli.thegreenplace.net/2018/basics-of-futexes/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7CAD-9A17-49CB-85FA-32F848C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8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1697-C81C-422E-9B71-F439AB7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versus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A18-6C76-4E42-98AC-6537466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approach is better under different circumstances</a:t>
            </a:r>
          </a:p>
          <a:p>
            <a:pPr lvl="1"/>
            <a:endParaRPr lang="en-US" dirty="0"/>
          </a:p>
          <a:p>
            <a:r>
              <a:rPr lang="en-US" dirty="0"/>
              <a:t>Single core systems</a:t>
            </a:r>
          </a:p>
          <a:p>
            <a:pPr lvl="1"/>
            <a:r>
              <a:rPr lang="en-US" dirty="0"/>
              <a:t>If waiting process is scheduled, then process holding lock is not</a:t>
            </a:r>
          </a:p>
          <a:p>
            <a:pPr lvl="1"/>
            <a:r>
              <a:rPr lang="en-US" dirty="0"/>
              <a:t>Waiting process should </a:t>
            </a:r>
            <a:r>
              <a:rPr lang="en-US" i="1" dirty="0"/>
              <a:t>always</a:t>
            </a:r>
            <a:r>
              <a:rPr lang="en-US" dirty="0"/>
              <a:t> yield its time</a:t>
            </a:r>
          </a:p>
          <a:p>
            <a:pPr lvl="1"/>
            <a:endParaRPr lang="en-US" dirty="0"/>
          </a:p>
          <a:p>
            <a:r>
              <a:rPr lang="en-US" dirty="0"/>
              <a:t>Multicore systems</a:t>
            </a:r>
          </a:p>
          <a:p>
            <a:pPr lvl="1"/>
            <a:r>
              <a:rPr lang="en-US" dirty="0"/>
              <a:t>If waiting process is scheduled, then process holding lock could also be</a:t>
            </a:r>
          </a:p>
          <a:p>
            <a:pPr lvl="1"/>
            <a:r>
              <a:rPr lang="en-US" dirty="0"/>
              <a:t>Spin or block depends how long until the lock is released</a:t>
            </a:r>
          </a:p>
          <a:p>
            <a:pPr lvl="2"/>
            <a:r>
              <a:rPr lang="en-US" dirty="0"/>
              <a:t>If the lock is released quickly, spin wait</a:t>
            </a:r>
          </a:p>
          <a:p>
            <a:pPr lvl="2"/>
            <a:r>
              <a:rPr lang="en-US" dirty="0"/>
              <a:t>If the lock is released slowly, block</a:t>
            </a:r>
          </a:p>
          <a:p>
            <a:pPr lvl="2"/>
            <a:r>
              <a:rPr lang="en-US" dirty="0"/>
              <a:t>Where quick and slow are relative to context-switch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1108-E108-4A0D-8892-7A88490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5A-2E57-4113-AACC-014E275B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ED03-F2FF-492A-9628-F10A7833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we can’t always know how long the wait will be</a:t>
            </a:r>
          </a:p>
          <a:p>
            <a:pPr lvl="1"/>
            <a:r>
              <a:rPr lang="en-US" dirty="0"/>
              <a:t>Programmer might know…</a:t>
            </a:r>
          </a:p>
          <a:p>
            <a:pPr lvl="1"/>
            <a:r>
              <a:rPr lang="en-US" dirty="0"/>
              <a:t>Library definitely can’t know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Spin lock for a little while, and then give up and block</a:t>
            </a:r>
          </a:p>
          <a:p>
            <a:pPr lvl="1"/>
            <a:r>
              <a:rPr lang="en-US" dirty="0"/>
              <a:t>Example: Linux Native POSIX Thread Library (NPTL)</a:t>
            </a:r>
          </a:p>
          <a:p>
            <a:pPr lvl="2"/>
            <a:r>
              <a:rPr lang="en-US" dirty="0"/>
              <a:t>Check the lock at least three times before blocking with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972-7EB9-4908-B375-AA6C9F5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lock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r>
              <a:rPr lang="en-US" dirty="0"/>
              <a:t>Ticket locks</a:t>
            </a:r>
          </a:p>
          <a:p>
            <a:r>
              <a:rPr lang="en-US" dirty="0"/>
              <a:t>Yielding locks</a:t>
            </a:r>
          </a:p>
          <a:p>
            <a:r>
              <a:rPr lang="en-US" dirty="0"/>
              <a:t>Queueing locks</a:t>
            </a:r>
          </a:p>
          <a:p>
            <a:pPr lvl="1"/>
            <a:r>
              <a:rPr lang="en-US" dirty="0" err="1"/>
              <a:t>Futex</a:t>
            </a:r>
            <a:r>
              <a:rPr lang="en-US" dirty="0"/>
              <a:t> on Linux</a:t>
            </a:r>
          </a:p>
          <a:p>
            <a:pPr lvl="1"/>
            <a:endParaRPr lang="en-US" dirty="0"/>
          </a:p>
          <a:p>
            <a:r>
              <a:rPr lang="en-US" dirty="0"/>
              <a:t>Sophisticated locks are more fair and do not waste processor time “busy waiting”</a:t>
            </a:r>
          </a:p>
          <a:p>
            <a:r>
              <a:rPr lang="en-US" dirty="0"/>
              <a:t>But also have unnecessary context-switch overhead if the lock is only briefly and rarely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171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2699</TotalTime>
  <Words>6683</Words>
  <Application>Microsoft Office PowerPoint</Application>
  <PresentationFormat>Widescreen</PresentationFormat>
  <Paragraphs>1079</Paragraphs>
  <Slides>77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Consolas</vt:lpstr>
      <vt:lpstr>Courier</vt:lpstr>
      <vt:lpstr>Courier New</vt:lpstr>
      <vt:lpstr>Garamond</vt:lpstr>
      <vt:lpstr>Roboto</vt:lpstr>
      <vt:lpstr>Tahoma</vt:lpstr>
      <vt:lpstr>Class Slides</vt:lpstr>
      <vt:lpstr>Lecture 04: Concurrency Control</vt:lpstr>
      <vt:lpstr>Today’s Goals</vt:lpstr>
      <vt:lpstr>Reminder on performance (SPEC benchmark)</vt:lpstr>
      <vt:lpstr>Review: modern hardware capabilities</vt:lpstr>
      <vt:lpstr>Outline</vt:lpstr>
      <vt:lpstr>Where else does concurrency come from?</vt:lpstr>
      <vt:lpstr>Interrupts</vt:lpstr>
      <vt:lpstr>Interrupt Vector Table</vt:lpstr>
      <vt:lpstr>Interrupt Vector Table</vt:lpstr>
      <vt:lpstr>Differences from traps</vt:lpstr>
      <vt:lpstr>Interrupt handlers</vt:lpstr>
      <vt:lpstr>Why are interrupts important to the kernel?</vt:lpstr>
      <vt:lpstr>Outline</vt:lpstr>
      <vt:lpstr>Concurrency can create tricky problems</vt:lpstr>
      <vt:lpstr>Concurrency can create tricky problems</vt:lpstr>
      <vt:lpstr>Live example – data race</vt:lpstr>
      <vt:lpstr>What’s the problem?</vt:lpstr>
      <vt:lpstr>Incrementing a number in assembly</vt:lpstr>
      <vt:lpstr>The increment failure in detail:  50 + 1 + 1 = 51!</vt:lpstr>
      <vt:lpstr>The process scheduler creates concurrency</vt:lpstr>
      <vt:lpstr>Assume the scheduler is evil</vt:lpstr>
      <vt:lpstr>Live example – data races when executing for less time</vt:lpstr>
      <vt:lpstr>Race Condition</vt:lpstr>
      <vt:lpstr>Critical Section</vt:lpstr>
      <vt:lpstr>Critical section occurs when shared memory is accessed</vt:lpstr>
      <vt:lpstr>When do critical sections occur?</vt:lpstr>
      <vt:lpstr>Check your understanding. Where is the critical section?</vt:lpstr>
      <vt:lpstr>Buggy concurrent swap. What can go wrong?</vt:lpstr>
      <vt:lpstr>Buggy concurrent swap. What can go wrong?</vt:lpstr>
      <vt:lpstr>Check your understanding. Is there a problem here?</vt:lpstr>
      <vt:lpstr>Check your understanding. Is there a problem here?</vt:lpstr>
      <vt:lpstr>Outline</vt:lpstr>
      <vt:lpstr>Solution Requirements</vt:lpstr>
      <vt:lpstr>Locks (also known as a mutex)</vt:lpstr>
      <vt:lpstr>Two different metaphors &amp; etymology</vt:lpstr>
      <vt:lpstr>Locks prevent data races</vt:lpstr>
      <vt:lpstr>Live example – locking critical sections</vt:lpstr>
      <vt:lpstr>Guidelines for implementing locks</vt:lpstr>
      <vt:lpstr>Outline</vt:lpstr>
      <vt:lpstr>1. Approach for single-core machines: disable interrupts</vt:lpstr>
      <vt:lpstr>2. Straightforward approach: lock variable with loads/stores</vt:lpstr>
      <vt:lpstr>Race condition on lock variable</vt:lpstr>
      <vt:lpstr>Race condition on lock variable</vt:lpstr>
      <vt:lpstr>Race condition on lock variable</vt:lpstr>
      <vt:lpstr>2. Straightforward approach: lock variable with loads/stores</vt:lpstr>
      <vt:lpstr>2. Straightforward approach: lock variable with loads/stores</vt:lpstr>
      <vt:lpstr>2. Algorithmic approach: Peterson’s Algorithm</vt:lpstr>
      <vt:lpstr>3. Hardware approach: atomic instructions</vt:lpstr>
      <vt:lpstr>Atomic Instruction: Exchange</vt:lpstr>
      <vt:lpstr>Atomic Instruction: Compare And Swap</vt:lpstr>
      <vt:lpstr>Sequential memory consistency</vt:lpstr>
      <vt:lpstr>Spinlock implementation</vt:lpstr>
      <vt:lpstr>Approaches</vt:lpstr>
      <vt:lpstr>Break + Question: did we need atomics?</vt:lpstr>
      <vt:lpstr>Break + Question: did we need atomics?</vt:lpstr>
      <vt:lpstr>Outline</vt:lpstr>
      <vt:lpstr>Evaluating a lock</vt:lpstr>
      <vt:lpstr>Spinlock evaluation - Correctness</vt:lpstr>
      <vt:lpstr>Spinlock evaluation – Goals</vt:lpstr>
      <vt:lpstr>Addressing the bounded wait problem</vt:lpstr>
      <vt:lpstr>Atomic Instruction: Fetch and Add</vt:lpstr>
      <vt:lpstr>Ticket lock implementation</vt:lpstr>
      <vt:lpstr>Ticket Lock Example</vt:lpstr>
      <vt:lpstr>Ticket Lock Example</vt:lpstr>
      <vt:lpstr>Ticket Lock Example</vt:lpstr>
      <vt:lpstr>Ticket Lock Example</vt:lpstr>
      <vt:lpstr>Ticket Lock Evaluation</vt:lpstr>
      <vt:lpstr>Ticket lock still wastes time spinning</vt:lpstr>
      <vt:lpstr>Yield timeslice when not yet ready</vt:lpstr>
      <vt:lpstr>Yielding reduces busy-waiting</vt:lpstr>
      <vt:lpstr>How much does yielding improve things?</vt:lpstr>
      <vt:lpstr>Building a blocking lock</vt:lpstr>
      <vt:lpstr>Linux Futex (fast userspace mutex) syscalls</vt:lpstr>
      <vt:lpstr>Spinning versus Blocking</vt:lpstr>
      <vt:lpstr>Two-phase waiting</vt:lpstr>
      <vt:lpstr>Summary on lock implementations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Basic Concurrency Control</dc:title>
  <dc:creator>Branden Ghena</dc:creator>
  <cp:lastModifiedBy>Branden Ghena</cp:lastModifiedBy>
  <cp:revision>93</cp:revision>
  <dcterms:created xsi:type="dcterms:W3CDTF">2020-09-25T16:08:01Z</dcterms:created>
  <dcterms:modified xsi:type="dcterms:W3CDTF">2022-04-12T14:10:19Z</dcterms:modified>
</cp:coreProperties>
</file>