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70"/>
  </p:notesMasterIdLst>
  <p:sldIdLst>
    <p:sldId id="256" r:id="rId2"/>
    <p:sldId id="442" r:id="rId3"/>
    <p:sldId id="443" r:id="rId4"/>
    <p:sldId id="2148" r:id="rId5"/>
    <p:sldId id="264" r:id="rId6"/>
    <p:sldId id="2147" r:id="rId7"/>
    <p:sldId id="389" r:id="rId8"/>
    <p:sldId id="396" r:id="rId9"/>
    <p:sldId id="393" r:id="rId10"/>
    <p:sldId id="395" r:id="rId11"/>
    <p:sldId id="392" r:id="rId12"/>
    <p:sldId id="444" r:id="rId13"/>
    <p:sldId id="261" r:id="rId14"/>
    <p:sldId id="404" r:id="rId15"/>
    <p:sldId id="385" r:id="rId16"/>
    <p:sldId id="439" r:id="rId17"/>
    <p:sldId id="440" r:id="rId18"/>
    <p:sldId id="2146" r:id="rId19"/>
    <p:sldId id="266" r:id="rId20"/>
    <p:sldId id="397" r:id="rId21"/>
    <p:sldId id="399" r:id="rId22"/>
    <p:sldId id="445" r:id="rId23"/>
    <p:sldId id="398" r:id="rId24"/>
    <p:sldId id="400" r:id="rId25"/>
    <p:sldId id="277" r:id="rId26"/>
    <p:sldId id="446" r:id="rId27"/>
    <p:sldId id="432" r:id="rId28"/>
    <p:sldId id="2145" r:id="rId29"/>
    <p:sldId id="447" r:id="rId30"/>
    <p:sldId id="415" r:id="rId31"/>
    <p:sldId id="426" r:id="rId32"/>
    <p:sldId id="428" r:id="rId33"/>
    <p:sldId id="427" r:id="rId34"/>
    <p:sldId id="429" r:id="rId35"/>
    <p:sldId id="431" r:id="rId36"/>
    <p:sldId id="449" r:id="rId37"/>
    <p:sldId id="2135" r:id="rId38"/>
    <p:sldId id="2136" r:id="rId39"/>
    <p:sldId id="2144" r:id="rId40"/>
    <p:sldId id="2132" r:id="rId41"/>
    <p:sldId id="2106" r:id="rId42"/>
    <p:sldId id="2110" r:id="rId43"/>
    <p:sldId id="2111" r:id="rId44"/>
    <p:sldId id="2107" r:id="rId45"/>
    <p:sldId id="2108" r:id="rId46"/>
    <p:sldId id="2113" r:id="rId47"/>
    <p:sldId id="2143" r:id="rId48"/>
    <p:sldId id="271" r:id="rId49"/>
    <p:sldId id="2084" r:id="rId50"/>
    <p:sldId id="409" r:id="rId51"/>
    <p:sldId id="2142" r:id="rId52"/>
    <p:sldId id="408" r:id="rId53"/>
    <p:sldId id="410" r:id="rId54"/>
    <p:sldId id="412" r:id="rId55"/>
    <p:sldId id="413" r:id="rId56"/>
    <p:sldId id="414" r:id="rId57"/>
    <p:sldId id="265" r:id="rId58"/>
    <p:sldId id="386" r:id="rId59"/>
    <p:sldId id="418" r:id="rId60"/>
    <p:sldId id="419" r:id="rId61"/>
    <p:sldId id="423" r:id="rId62"/>
    <p:sldId id="416" r:id="rId63"/>
    <p:sldId id="420" r:id="rId64"/>
    <p:sldId id="430" r:id="rId65"/>
    <p:sldId id="421" r:id="rId66"/>
    <p:sldId id="422" r:id="rId67"/>
    <p:sldId id="441" r:id="rId68"/>
    <p:sldId id="2140" r:id="rId69"/>
  </p:sldIdLst>
  <p:sldSz cx="12192000" cy="6858000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Tahoma" panose="020B0604030504040204" pitchFamily="34" charset="0"/>
      <p:regular r:id="rId79"/>
      <p:bold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ABC951B3-B4FD-402E-8DB8-FC16D6DF008F}">
          <p14:sldIdLst>
            <p14:sldId id="442"/>
            <p14:sldId id="443"/>
            <p14:sldId id="2148"/>
            <p14:sldId id="264"/>
          </p14:sldIdLst>
        </p14:section>
        <p14:section name="Processes" id="{B55B8E8C-5EAB-4A1E-A4E9-AE5E896E46FA}">
          <p14:sldIdLst>
            <p14:sldId id="2147"/>
            <p14:sldId id="389"/>
            <p14:sldId id="396"/>
            <p14:sldId id="393"/>
            <p14:sldId id="395"/>
            <p14:sldId id="392"/>
            <p14:sldId id="444"/>
            <p14:sldId id="261"/>
            <p14:sldId id="404"/>
            <p14:sldId id="385"/>
            <p14:sldId id="439"/>
            <p14:sldId id="440"/>
          </p14:sldIdLst>
        </p14:section>
        <p14:section name="System Calls" id="{55AD5174-6A1B-41BF-A63D-AB4CA1C599B9}">
          <p14:sldIdLst>
            <p14:sldId id="2146"/>
            <p14:sldId id="266"/>
            <p14:sldId id="397"/>
            <p14:sldId id="399"/>
            <p14:sldId id="445"/>
            <p14:sldId id="398"/>
            <p14:sldId id="400"/>
            <p14:sldId id="277"/>
            <p14:sldId id="446"/>
            <p14:sldId id="432"/>
          </p14:sldIdLst>
        </p14:section>
        <p14:section name="Process Creation Calls" id="{6485AE24-9EBE-48A4-8097-26A9F843304A}">
          <p14:sldIdLst>
            <p14:sldId id="2145"/>
            <p14:sldId id="447"/>
            <p14:sldId id="415"/>
            <p14:sldId id="426"/>
            <p14:sldId id="428"/>
            <p14:sldId id="427"/>
            <p14:sldId id="429"/>
            <p14:sldId id="431"/>
            <p14:sldId id="449"/>
            <p14:sldId id="2135"/>
            <p14:sldId id="2136"/>
          </p14:sldIdLst>
        </p14:section>
        <p14:section name="Signals" id="{21B845D5-D80D-4910-B40B-C11C2794C163}">
          <p14:sldIdLst>
            <p14:sldId id="2144"/>
            <p14:sldId id="2132"/>
            <p14:sldId id="2106"/>
            <p14:sldId id="2110"/>
            <p14:sldId id="2111"/>
            <p14:sldId id="2107"/>
            <p14:sldId id="2108"/>
            <p14:sldId id="2113"/>
          </p14:sldIdLst>
        </p14:section>
        <p14:section name="Threads" id="{2966448A-95BD-4E6A-A4B6-208B01A360D2}">
          <p14:sldIdLst>
            <p14:sldId id="2143"/>
            <p14:sldId id="271"/>
            <p14:sldId id="2084"/>
            <p14:sldId id="409"/>
            <p14:sldId id="2142"/>
            <p14:sldId id="408"/>
            <p14:sldId id="410"/>
            <p14:sldId id="412"/>
            <p14:sldId id="413"/>
            <p14:sldId id="414"/>
            <p14:sldId id="265"/>
            <p14:sldId id="386"/>
            <p14:sldId id="418"/>
            <p14:sldId id="419"/>
            <p14:sldId id="423"/>
            <p14:sldId id="416"/>
            <p14:sldId id="420"/>
            <p14:sldId id="430"/>
            <p14:sldId id="421"/>
            <p14:sldId id="422"/>
            <p14:sldId id="441"/>
          </p14:sldIdLst>
        </p14:section>
        <p14:section name="Wrapup" id="{29A7F866-9DA9-446B-8359-CE426CB89C7A}">
          <p14:sldIdLst>
            <p14:sldId id="21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63" autoAdjust="0"/>
    <p:restoredTop sz="90552" autoAdjust="0"/>
  </p:normalViewPr>
  <p:slideViewPr>
    <p:cSldViewPr snapToGrid="0">
      <p:cViewPr varScale="1">
        <p:scale>
          <a:sx n="64" d="100"/>
          <a:sy n="64" d="100"/>
        </p:scale>
        <p:origin x="72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e18c33101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e18c33101_0_7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5e18c33101_0_76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e18c3310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e18c33101_0_10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e18c33101_0_10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man7.org/linux/man-pages/man2/syscalls.2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02:</a:t>
            </a:r>
            <a:br>
              <a:rPr lang="en-US" dirty="0"/>
            </a:br>
            <a:r>
              <a:rPr lang="en-US" dirty="0"/>
              <a:t>Processes and Threads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borrowed from:</a:t>
            </a:r>
            <a:br>
              <a:rPr lang="en-US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Jaswinder Pal Singh (Princeton), Harsha </a:t>
            </a:r>
            <a:r>
              <a:rPr lang="en-US" sz="1400" dirty="0" err="1"/>
              <a:t>Madhyastha</a:t>
            </a:r>
            <a:r>
              <a:rPr lang="en-US" sz="1400" dirty="0"/>
              <a:t> (Michigan), and UC Berkeley CS61C and CS162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30A-EAAD-44B3-ADCB-644FB828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all of the code in the address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522FE-31E1-4CA6-B2A5-55B325AD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95" y="1197016"/>
            <a:ext cx="10972799" cy="5159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AB95-B69E-4D4D-AAC6-6777B69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5B48-35E4-45A8-B2F3-B55939DF9BAE}"/>
              </a:ext>
            </a:extLst>
          </p:cNvPr>
          <p:cNvSpPr/>
          <p:nvPr/>
        </p:nvSpPr>
        <p:spPr>
          <a:xfrm flipV="1">
            <a:off x="558053" y="1867710"/>
            <a:ext cx="11093823" cy="385863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6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F2895A-6418-42C0-BEF9-73B0FFEA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Process Contents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133E7C-73BB-4D58-BA3A-26F3C99F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else the OS thinks is useful</a:t>
            </a:r>
          </a:p>
          <a:p>
            <a:pPr lvl="1"/>
            <a:r>
              <a:rPr lang="en-US" dirty="0"/>
              <a:t>Process ID</a:t>
            </a:r>
          </a:p>
          <a:p>
            <a:pPr lvl="1"/>
            <a:r>
              <a:rPr lang="en-US" dirty="0"/>
              <a:t>Priority</a:t>
            </a:r>
          </a:p>
          <a:p>
            <a:pPr lvl="1"/>
            <a:r>
              <a:rPr lang="en-US" dirty="0"/>
              <a:t>Time Used</a:t>
            </a:r>
          </a:p>
          <a:p>
            <a:pPr lvl="1"/>
            <a:r>
              <a:rPr lang="en-US" dirty="0"/>
              <a:t>Process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B018-80D9-4E04-A837-1B1B5B67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D86C-EBCF-491B-B99F-7DC1728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are an abstraction provided by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F09D-D449-46E6-9A62-F268A697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machine itself usually doesn’t support processes</a:t>
            </a:r>
          </a:p>
          <a:p>
            <a:pPr lvl="1"/>
            <a:r>
              <a:rPr lang="en-US" dirty="0"/>
              <a:t>Just has a processor and a set of registers</a:t>
            </a:r>
          </a:p>
          <a:p>
            <a:pPr lvl="1"/>
            <a:r>
              <a:rPr lang="en-US" dirty="0"/>
              <a:t>Memory is just arbitrary memory</a:t>
            </a:r>
          </a:p>
          <a:p>
            <a:pPr lvl="1"/>
            <a:endParaRPr lang="en-US" dirty="0"/>
          </a:p>
          <a:p>
            <a:r>
              <a:rPr lang="en-US" dirty="0"/>
              <a:t>OS provides the abstraction</a:t>
            </a:r>
          </a:p>
          <a:p>
            <a:pPr lvl="1"/>
            <a:r>
              <a:rPr lang="en-US" dirty="0"/>
              <a:t>Multiple processes can run at the “same time”</a:t>
            </a:r>
          </a:p>
          <a:p>
            <a:pPr lvl="1"/>
            <a:r>
              <a:rPr lang="en-US" dirty="0"/>
              <a:t>Each has its own registers</a:t>
            </a:r>
          </a:p>
          <a:p>
            <a:pPr lvl="1"/>
            <a:r>
              <a:rPr lang="en-US" dirty="0"/>
              <a:t>Each has its own isolated memory</a:t>
            </a:r>
          </a:p>
          <a:p>
            <a:pPr lvl="1"/>
            <a:endParaRPr lang="en-US" dirty="0"/>
          </a:p>
          <a:p>
            <a:r>
              <a:rPr lang="en-US" dirty="0"/>
              <a:t>Processes enable</a:t>
            </a:r>
          </a:p>
          <a:p>
            <a:pPr lvl="1"/>
            <a:r>
              <a:rPr lang="en-US" dirty="0"/>
              <a:t>Multiple functionalities on a computer</a:t>
            </a:r>
          </a:p>
          <a:p>
            <a:pPr lvl="1"/>
            <a:r>
              <a:rPr lang="en-US" dirty="0"/>
              <a:t>Multiprogramming of a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0A4B-55AA-46A0-829B-E703A43C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don’t run all the time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3" y="2161300"/>
            <a:ext cx="4242018" cy="3467278"/>
          </a:xfrm>
        </p:spPr>
      </p:pic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754624" y="1143000"/>
            <a:ext cx="5829784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OS </a:t>
            </a:r>
            <a:r>
              <a:rPr lang="en-US" b="1" i="1" dirty="0">
                <a:solidFill>
                  <a:schemeClr val="accent1"/>
                </a:solidFill>
              </a:rPr>
              <a:t>schedules</a:t>
            </a:r>
            <a:r>
              <a:rPr lang="en-US" dirty="0"/>
              <a:t> processes</a:t>
            </a:r>
          </a:p>
          <a:p>
            <a:pPr lvl="1"/>
            <a:r>
              <a:rPr lang="en-US" dirty="0"/>
              <a:t>Decides which of many competing processes to run.</a:t>
            </a:r>
          </a:p>
          <a:p>
            <a:r>
              <a:rPr lang="en-US" dirty="0"/>
              <a:t>A</a:t>
            </a:r>
            <a:r>
              <a:rPr lang="en-US" b="1" i="1" dirty="0">
                <a:solidFill>
                  <a:schemeClr val="accent1"/>
                </a:solidFill>
              </a:rPr>
              <a:t> blocked </a:t>
            </a:r>
            <a:r>
              <a:rPr lang="en-US" dirty="0"/>
              <a:t>process is not ready to run.</a:t>
            </a:r>
          </a:p>
          <a:p>
            <a:r>
              <a:rPr lang="en-US" dirty="0"/>
              <a:t>I/O means input/output – anything other than computing.</a:t>
            </a:r>
          </a:p>
          <a:p>
            <a:pPr lvl="1"/>
            <a:r>
              <a:rPr lang="en-US" dirty="0"/>
              <a:t>For example, reading/writing disk, sending network packet, waiting for keystroke, updating display.</a:t>
            </a:r>
          </a:p>
          <a:p>
            <a:pPr lvl="1"/>
            <a:r>
              <a:rPr lang="en-US" dirty="0"/>
              <a:t>While waiting for results, the process often cannot do anything, so it </a:t>
            </a:r>
            <a:r>
              <a:rPr lang="en-US" b="1" dirty="0"/>
              <a:t>blocks</a:t>
            </a:r>
            <a:r>
              <a:rPr lang="en-US" dirty="0"/>
              <a:t>, and the OS schedules a different process to run.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F32C0-6719-F84D-A0B5-1ABE30A785BB}"/>
              </a:ext>
            </a:extLst>
          </p:cNvPr>
          <p:cNvSpPr txBox="1"/>
          <p:nvPr/>
        </p:nvSpPr>
        <p:spPr>
          <a:xfrm>
            <a:off x="863342" y="12294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three basic process states:</a:t>
            </a:r>
          </a:p>
        </p:txBody>
      </p:sp>
    </p:spTree>
    <p:extLst>
      <p:ext uri="{BB962C8B-B14F-4D97-AF65-F5344CB8AC3E}">
        <p14:creationId xmlns:p14="http://schemas.microsoft.com/office/powerpoint/2010/main" val="166333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C036DD-582D-45B5-B827-541E1DFC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Multiprogramming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A5DC-900B-4CBD-80AA-8909D059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7E19FC-9212-490F-989A-C106843FF3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81472" y="1143000"/>
            <a:ext cx="5902936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one process is Blocked, OS can schedule a different process that is Ready</a:t>
            </a:r>
          </a:p>
          <a:p>
            <a:endParaRPr lang="en-US" dirty="0"/>
          </a:p>
          <a:p>
            <a:r>
              <a:rPr lang="en-US" dirty="0"/>
              <a:t>Even with a single processor, the OS can provide the illusion of many processes running simultaneously</a:t>
            </a:r>
          </a:p>
          <a:p>
            <a:endParaRPr lang="en-US" dirty="0"/>
          </a:p>
          <a:p>
            <a:r>
              <a:rPr lang="en-US" dirty="0"/>
              <a:t>OS usually sets a maximum runtime before switching limit for processes (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1795273-CE47-42C4-AC9A-F26D7AE6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3" y="2161300"/>
            <a:ext cx="4242018" cy="346727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D064C-3A3F-48BA-B023-5C23F3FEDA2E}"/>
              </a:ext>
            </a:extLst>
          </p:cNvPr>
          <p:cNvSpPr txBox="1"/>
          <p:nvPr/>
        </p:nvSpPr>
        <p:spPr>
          <a:xfrm>
            <a:off x="863342" y="12294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three basic process states:</a:t>
            </a:r>
          </a:p>
        </p:txBody>
      </p:sp>
    </p:spTree>
    <p:extLst>
      <p:ext uri="{BB962C8B-B14F-4D97-AF65-F5344CB8AC3E}">
        <p14:creationId xmlns:p14="http://schemas.microsoft.com/office/powerpoint/2010/main" val="377199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difference between kernel and processes: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have limited access to the computer</a:t>
            </a:r>
          </a:p>
          <a:p>
            <a:pPr lvl="1"/>
            <a:r>
              <a:rPr lang="en-US" dirty="0"/>
              <a:t>Hardware supports different “modes” of execution (kernel and user)</a:t>
            </a:r>
          </a:p>
          <a:p>
            <a:pPr lvl="1"/>
            <a:r>
              <a:rPr lang="en-US" dirty="0"/>
              <a:t>Kernel mode has access to physical memory and special instructions</a:t>
            </a:r>
          </a:p>
          <a:p>
            <a:endParaRPr lang="en-US" dirty="0"/>
          </a:p>
          <a:p>
            <a:r>
              <a:rPr lang="en-US" dirty="0"/>
              <a:t>They run when the OS lets them</a:t>
            </a:r>
          </a:p>
          <a:p>
            <a:r>
              <a:rPr lang="en-US" dirty="0"/>
              <a:t>They have access to the memory the OS gives them</a:t>
            </a:r>
          </a:p>
          <a:p>
            <a:endParaRPr lang="en-US" dirty="0"/>
          </a:p>
          <a:p>
            <a:r>
              <a:rPr lang="en-US" dirty="0"/>
              <a:t>They cannot access many things directly</a:t>
            </a:r>
          </a:p>
          <a:p>
            <a:pPr lvl="1"/>
            <a:r>
              <a:rPr lang="en-US" dirty="0"/>
              <a:t>Must ask the OS to do so for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48D1-59C2-45CD-AB66-869444B5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FFA4-805B-49AF-93F3-A96E7D2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safe for two processes to have the same code section?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FAC-2894-4E2D-9789-789C684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48D1-59C2-45CD-AB66-869444B5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FFA4-805B-49AF-93F3-A96E7D2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safe for two processes to have the same code section?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Usually yes!</a:t>
            </a:r>
          </a:p>
          <a:p>
            <a:r>
              <a:rPr lang="en-US" dirty="0"/>
              <a:t>The OS can mark the code section as read-only</a:t>
            </a:r>
          </a:p>
          <a:p>
            <a:endParaRPr lang="en-US" dirty="0"/>
          </a:p>
          <a:p>
            <a:r>
              <a:rPr lang="en-US" dirty="0"/>
              <a:t>Example: multiple instances of a shell share the same code</a:t>
            </a:r>
          </a:p>
          <a:p>
            <a:endParaRPr lang="en-US" dirty="0"/>
          </a:p>
          <a:p>
            <a:r>
              <a:rPr lang="en-US" dirty="0"/>
              <a:t>Self-modifying code would be a problem…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FAC-2894-4E2D-9789-789C684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5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b="1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3703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a program cannot do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“hello world”</a:t>
            </a:r>
          </a:p>
          <a:p>
            <a:pPr lvl="1"/>
            <a:r>
              <a:rPr lang="en-US" i="1" dirty="0"/>
              <a:t>because the display is a shared resource.</a:t>
            </a:r>
          </a:p>
          <a:p>
            <a:r>
              <a:rPr lang="en-US" dirty="0"/>
              <a:t>Download a web page</a:t>
            </a:r>
          </a:p>
          <a:p>
            <a:pPr lvl="1"/>
            <a:r>
              <a:rPr lang="en-US" i="1" dirty="0"/>
              <a:t>because the network card is a shared resource.</a:t>
            </a:r>
          </a:p>
          <a:p>
            <a:r>
              <a:rPr lang="en-US" dirty="0"/>
              <a:t>Save or read a file</a:t>
            </a:r>
          </a:p>
          <a:p>
            <a:pPr lvl="1"/>
            <a:r>
              <a:rPr lang="en-US" i="1" dirty="0"/>
              <a:t>because the filesystem is a shared resource, and the OS wants to check file permissions first.</a:t>
            </a:r>
          </a:p>
          <a:p>
            <a:r>
              <a:rPr lang="en-US" dirty="0"/>
              <a:t>Launch another program</a:t>
            </a:r>
          </a:p>
          <a:p>
            <a:pPr lvl="1"/>
            <a:r>
              <a:rPr lang="en-US" i="1" dirty="0"/>
              <a:t>because processes are managed by the OS</a:t>
            </a:r>
          </a:p>
          <a:p>
            <a:r>
              <a:rPr lang="en-US" dirty="0"/>
              <a:t>Send data to another program</a:t>
            </a:r>
          </a:p>
          <a:p>
            <a:pPr lvl="1"/>
            <a:r>
              <a:rPr lang="en-US" i="1" dirty="0"/>
              <a:t>because each program runs in isolation, one at a time</a:t>
            </a:r>
          </a:p>
        </p:txBody>
      </p:sp>
    </p:spTree>
    <p:extLst>
      <p:ext uri="{BB962C8B-B14F-4D97-AF65-F5344CB8AC3E}">
        <p14:creationId xmlns:p14="http://schemas.microsoft.com/office/powerpoint/2010/main" val="69773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5AC2-E339-476E-952F-85E1F76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D69-2A42-43C7-AF40-E2B0B880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Lab</a:t>
            </a:r>
          </a:p>
          <a:p>
            <a:pPr lvl="1"/>
            <a:r>
              <a:rPr lang="en-US" dirty="0"/>
              <a:t>Due on Thursday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Purpose is to make sure that you’ve got everything set up right</a:t>
            </a:r>
          </a:p>
          <a:p>
            <a:pPr lvl="2"/>
            <a:r>
              <a:rPr lang="en-US" dirty="0"/>
              <a:t>SSH login for EECS servers</a:t>
            </a:r>
          </a:p>
          <a:p>
            <a:pPr lvl="2"/>
            <a:r>
              <a:rPr lang="en-US" dirty="0" err="1"/>
              <a:t>Github</a:t>
            </a:r>
            <a:r>
              <a:rPr lang="en-US" dirty="0"/>
              <a:t> account and Git SSH access</a:t>
            </a:r>
          </a:p>
          <a:p>
            <a:pPr lvl="2"/>
            <a:r>
              <a:rPr lang="en-US" dirty="0"/>
              <a:t>Ability to build the Nautilus Kernel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Let us know if you’re having problems with this</a:t>
            </a:r>
          </a:p>
          <a:p>
            <a:pPr lvl="2"/>
            <a:r>
              <a:rPr lang="en-US" dirty="0"/>
              <a:t>Should be easy to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BDBE-BCD9-4F92-8C5C-8CBD59D6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22CA-F71F-4F72-A919-E5EE965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process ask the OS to do something?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7B4D-6929-4902-9D6F-43E8A16C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Certain things can only be accessed from kernel mode</a:t>
            </a:r>
          </a:p>
          <a:p>
            <a:pPr lvl="1"/>
            <a:r>
              <a:rPr lang="en-US" dirty="0"/>
              <a:t>All of memory, I/O devices, etc.</a:t>
            </a:r>
          </a:p>
          <a:p>
            <a:pPr lvl="1"/>
            <a:endParaRPr lang="en-US" dirty="0"/>
          </a:p>
          <a:p>
            <a:r>
              <a:rPr lang="en-US" b="1" dirty="0"/>
              <a:t>Bad Idea</a:t>
            </a:r>
            <a:r>
              <a:rPr lang="en-US" dirty="0"/>
              <a:t> to allow processes to switch into kernel mode</a:t>
            </a:r>
          </a:p>
          <a:p>
            <a:pPr lvl="1"/>
            <a:r>
              <a:rPr lang="en-US" dirty="0"/>
              <a:t>We do NOT trust processes</a:t>
            </a:r>
          </a:p>
          <a:p>
            <a:pPr lvl="1"/>
            <a:r>
              <a:rPr lang="en-US" dirty="0"/>
              <a:t>So there shouldn’t be any instruction that switches to kernel mode…</a:t>
            </a:r>
          </a:p>
          <a:p>
            <a:pPr lvl="1"/>
            <a:endParaRPr lang="en-US" dirty="0"/>
          </a:p>
          <a:p>
            <a:r>
              <a:rPr lang="en-US" dirty="0"/>
              <a:t>Requirements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Switch execution to the kernel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Change into kernel mode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Inform the kernel what you want it to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65A12-A4BE-4FA9-A27F-125C2A3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82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BB65-546C-45CA-8FC4-64571A8E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can save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E266-187B-4007-A3AA-0DF05A41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hardware instruction – trap</a:t>
            </a:r>
          </a:p>
          <a:p>
            <a:pPr lvl="1"/>
            <a:r>
              <a:rPr lang="en-US" dirty="0"/>
              <a:t>Also known as exception or fault</a:t>
            </a:r>
          </a:p>
          <a:p>
            <a:pPr lvl="1"/>
            <a:endParaRPr lang="en-US" dirty="0"/>
          </a:p>
          <a:p>
            <a:r>
              <a:rPr lang="en-US" dirty="0"/>
              <a:t>When instruction runs: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 is changed to kernel mode</a:t>
            </a:r>
          </a:p>
          <a:p>
            <a:pPr marL="457200" lvl="1" indent="0">
              <a:buNone/>
            </a:pPr>
            <a:r>
              <a:rPr lang="en-US" dirty="0"/>
              <a:t>	AND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Instruction Pointer is moved to a known location in the kernel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Same mechanism is used for other exceptions</a:t>
            </a:r>
          </a:p>
          <a:p>
            <a:pPr lvl="1"/>
            <a:r>
              <a:rPr lang="en-US" dirty="0"/>
              <a:t>Division by zero, invalid memory access</a:t>
            </a:r>
          </a:p>
          <a:p>
            <a:pPr lvl="1"/>
            <a:r>
              <a:rPr lang="en-US" dirty="0"/>
              <a:t>Also very similar to hardware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217EB-C4D2-432F-BD03-226E2D52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6877-5391-436E-B5EC-31563BB0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2FC0-FC41-4C5E-A617-CAA98C28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call: making a request of the OS from a process</a:t>
            </a:r>
          </a:p>
          <a:p>
            <a:pPr lvl="1"/>
            <a:r>
              <a:rPr lang="en-US" dirty="0"/>
              <a:t>Uses exceptional control flow to enter OS kernel</a:t>
            </a:r>
          </a:p>
          <a:p>
            <a:pPr lvl="1"/>
            <a:r>
              <a:rPr lang="en-US" dirty="0"/>
              <a:t>Returns back to process when complete</a:t>
            </a:r>
          </a:p>
          <a:p>
            <a:pPr lvl="2"/>
            <a:r>
              <a:rPr lang="en-US" dirty="0"/>
              <a:t>Instruction </a:t>
            </a:r>
            <a:r>
              <a:rPr lang="en-US" i="1" dirty="0"/>
              <a:t>after</a:t>
            </a:r>
            <a:r>
              <a:rPr lang="en-US" dirty="0"/>
              <a:t> the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6581-7FD4-4EE3-A9D4-30DDF601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95DFF-729D-4C43-A654-FE68DC7A0747}"/>
              </a:ext>
            </a:extLst>
          </p:cNvPr>
          <p:cNvGrpSpPr/>
          <p:nvPr/>
        </p:nvGrpSpPr>
        <p:grpSpPr>
          <a:xfrm>
            <a:off x="607594" y="2908354"/>
            <a:ext cx="9605351" cy="3263847"/>
            <a:chOff x="-560746" y="4310883"/>
            <a:chExt cx="5926278" cy="201371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5FA94EF-258B-4744-AF93-6CEA96D9C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26" y="4398410"/>
              <a:ext cx="997075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1148B4A-C3E5-4F93-A93C-F6CAC416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423" y="4310883"/>
              <a:ext cx="1148672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D87E03E-1637-4B6C-BBD3-09B550A7A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770" y="4713287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7144B07-8C11-47F2-960C-CC19273D0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120" y="5318125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D3A9535-A52D-4C04-B4F2-F437F6C98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170" y="5324475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B77193F9-7DC5-4EB5-9914-B670928C3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0420" y="5387975"/>
              <a:ext cx="283210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DDD8DB61-D5FF-4E55-B8B0-81ABB73D2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0420" y="5414962"/>
              <a:ext cx="6350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4CA9674-ABC2-4496-800E-C48EADEDC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4953000"/>
              <a:ext cx="972587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Exception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57E2F19-9612-479B-B2CE-65668A92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332" y="5410200"/>
              <a:ext cx="1219200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Do the thing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C5707DC-02D6-4419-AF85-9155A847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5719762"/>
              <a:ext cx="798006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Returns</a:t>
              </a:r>
              <a:endParaRPr lang="en-US" sz="2800" b="0" dirty="0">
                <a:latin typeface="Calibri" pitchFamily="34" charset="0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1351D04A-9B74-4086-B878-14FDA41C9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5086513"/>
              <a:ext cx="520737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 err="1">
                  <a:latin typeface="Calibri" pitchFamily="34" charset="0"/>
                </a:rPr>
                <a:t>syscall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F7380F95-6112-4A6D-902E-7B84FB200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60746" y="5291872"/>
              <a:ext cx="1767282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next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868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7E8C-392C-47C8-A415-569DB950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steps (simplification)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798F-D1DC-43D7-9F4E-3EE48379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Process loads parameters into registers (just like a function call)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Process executes trap instruction (</a:t>
            </a:r>
            <a:r>
              <a:rPr lang="en-US" dirty="0">
                <a:latin typeface="Consolas" panose="020B0609020204030204" pitchFamily="49" charset="0"/>
              </a:rPr>
              <a:t>int, </a:t>
            </a:r>
            <a:r>
              <a:rPr lang="en-US" dirty="0" err="1">
                <a:latin typeface="Consolas" panose="020B0609020204030204" pitchFamily="49" charset="0"/>
              </a:rPr>
              <a:t>syscall</a:t>
            </a:r>
            <a:r>
              <a:rPr lang="en-US" dirty="0">
                <a:latin typeface="Consolas" panose="020B0609020204030204" pitchFamily="49" charset="0"/>
              </a:rPr>
              <a:t>, svc</a:t>
            </a:r>
            <a:r>
              <a:rPr lang="en-US" dirty="0"/>
              <a:t>, etc.)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Hardware changes PC to “handler” and switches to kernel mode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 checks what the process wants to do from registers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 decides </a:t>
            </a:r>
            <a:r>
              <a:rPr lang="en-US" i="1" dirty="0"/>
              <a:t>whether</a:t>
            </a:r>
            <a:r>
              <a:rPr lang="en-US" dirty="0"/>
              <a:t> the process is allowed to do so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 sets process state to blocked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F51D-05C6-45F3-BF0F-900C4195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3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CCCF-CD45-4DFF-8C0F-352A57ED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from a system call (simplification)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4C5C-FC52-4D62-9DD5-11670818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OS finishes whatever operation it was asked to do</a:t>
            </a:r>
          </a:p>
          <a:p>
            <a:pPr lvl="1"/>
            <a:r>
              <a:rPr lang="en-US" dirty="0"/>
              <a:t>And when the process is scheduled to run again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places return result in a register (just like a function call)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sets process state to running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changes mode to user mode (and sets virtual memory stuff)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sets Instruction Pointer to instruction after the system 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 continues and can use results of system call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7F1E5-4438-4CFD-896C-81F4C05A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3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5E7A392-0A47-48C5-8A7C-A236CB74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827003"/>
            <a:ext cx="10972800" cy="4345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trigger </a:t>
            </a:r>
            <a:r>
              <a:rPr lang="en-US" i="1" dirty="0"/>
              <a:t>context switches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1632" y="5932857"/>
            <a:ext cx="473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Bryant &amp; </a:t>
            </a:r>
            <a:r>
              <a:rPr lang="en-US" dirty="0" err="1"/>
              <a:t>O’Hallaron</a:t>
            </a:r>
            <a:r>
              <a:rPr lang="en-US" dirty="0"/>
              <a:t> 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6109" y="2666276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46110" y="3828544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266423-539F-479B-A8DD-96A67B13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switch: the action of storing the state of a process so it can be resumed later and entering into the kernel</a:t>
            </a:r>
          </a:p>
        </p:txBody>
      </p:sp>
    </p:spTree>
    <p:extLst>
      <p:ext uri="{BB962C8B-B14F-4D97-AF65-F5344CB8AC3E}">
        <p14:creationId xmlns:p14="http://schemas.microsoft.com/office/powerpoint/2010/main" val="333421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system calls</a:t>
            </a:r>
          </a:p>
          <a:p>
            <a:pPr lvl="1"/>
            <a:r>
              <a:rPr lang="en-US" dirty="0">
                <a:hlinkClick r:id="rId2"/>
              </a:rPr>
              <a:t>https://man7.org/linux/man-pages/man2/syscalls.2.html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9F1E67-7802-47B0-8F43-39F4E646FD3E}"/>
              </a:ext>
            </a:extLst>
          </p:cNvPr>
          <p:cNvGraphicFramePr>
            <a:graphicFrameLocks noGrp="1"/>
          </p:cNvGraphicFramePr>
          <p:nvPr/>
        </p:nvGraphicFramePr>
        <p:xfrm>
          <a:off x="1242811" y="2337158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/>
                        </a:rPr>
                        <a:t>execve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30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F46F-7C85-4E4A-AAF4-AE4A8B75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ED47-01C6-4E24-A1E3-74378B20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POSIX contains many others, for example time()</a:t>
            </a:r>
          </a:p>
          <a:p>
            <a:pPr lvl="1"/>
            <a:r>
              <a:rPr lang="en-US" dirty="0"/>
              <a:t>And especially lots of old ones</a:t>
            </a:r>
          </a:p>
          <a:p>
            <a:pPr lvl="1"/>
            <a:endParaRPr lang="en-US" dirty="0"/>
          </a:p>
          <a:p>
            <a:r>
              <a:rPr lang="en-US" dirty="0"/>
              <a:t>Windows or other operating systems will have entirely different system calls</a:t>
            </a:r>
          </a:p>
          <a:p>
            <a:pPr lvl="1"/>
            <a:r>
              <a:rPr lang="en-US" dirty="0"/>
              <a:t>Same basic idea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AD5FF-5476-4789-BE87-5DB4A6F3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6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b="1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3626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CCB9-51F4-4224-8EB1-21A953F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 call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6E52-8951-4105-A312-0676A027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processes with system calls</a:t>
            </a:r>
          </a:p>
          <a:p>
            <a:endParaRPr lang="en-US" dirty="0"/>
          </a:p>
          <a:p>
            <a:r>
              <a:rPr lang="en-US" dirty="0"/>
              <a:t>From process view:</a:t>
            </a:r>
          </a:p>
          <a:p>
            <a:pPr lvl="1"/>
            <a:r>
              <a:rPr lang="en-US" dirty="0"/>
              <a:t>Just look like regular C functions</a:t>
            </a:r>
          </a:p>
          <a:p>
            <a:pPr lvl="1"/>
            <a:r>
              <a:rPr lang="en-US" dirty="0"/>
              <a:t>Take arguments, return values</a:t>
            </a:r>
          </a:p>
          <a:p>
            <a:pPr lvl="1"/>
            <a:endParaRPr lang="en-US" dirty="0"/>
          </a:p>
          <a:p>
            <a:r>
              <a:rPr lang="en-US" dirty="0"/>
              <a:t>Underneath:</a:t>
            </a:r>
          </a:p>
          <a:p>
            <a:pPr lvl="1"/>
            <a:r>
              <a:rPr lang="en-US" dirty="0"/>
              <a:t>Function uses special assembly instruction to trigger exception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139D-7BA1-4978-9738-2A31D35D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4D3A-60A1-4D62-909D-8D8FF32E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2DE8-B81C-408F-8194-16978A99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20107" cy="5029200"/>
          </a:xfrm>
        </p:spPr>
        <p:txBody>
          <a:bodyPr/>
          <a:lstStyle/>
          <a:p>
            <a:r>
              <a:rPr lang="en-US" dirty="0"/>
              <a:t>14 hours planned per week</a:t>
            </a:r>
          </a:p>
          <a:p>
            <a:pPr lvl="1"/>
            <a:endParaRPr lang="en-US" dirty="0"/>
          </a:p>
          <a:p>
            <a:r>
              <a:rPr lang="en-US" dirty="0"/>
              <a:t>All on </a:t>
            </a:r>
            <a:r>
              <a:rPr lang="en-US" dirty="0" err="1"/>
              <a:t>gather.town</a:t>
            </a:r>
            <a:endParaRPr lang="en-US" dirty="0"/>
          </a:p>
          <a:p>
            <a:pPr lvl="1"/>
            <a:r>
              <a:rPr lang="en-US" dirty="0"/>
              <a:t>Fill out queue form on Canvas homepage</a:t>
            </a:r>
          </a:p>
          <a:p>
            <a:endParaRPr lang="en-US" dirty="0"/>
          </a:p>
          <a:p>
            <a:r>
              <a:rPr lang="en-US" dirty="0"/>
              <a:t>Can schedule office hours with my by request as well</a:t>
            </a:r>
          </a:p>
          <a:p>
            <a:pPr lvl="1"/>
            <a:r>
              <a:rPr lang="en-US" dirty="0"/>
              <a:t>If times don’t work or for special circumstances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D5E32-4C1A-4493-A850-17AFA24E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7E850-2C97-4263-A131-CCD1AE92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80" y="323034"/>
            <a:ext cx="6011114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42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fork(void);</a:t>
            </a:r>
          </a:p>
          <a:p>
            <a:pPr lvl="1"/>
            <a:r>
              <a:rPr lang="en-US" dirty="0"/>
              <a:t>Create a new process that is a copy of the current one</a:t>
            </a:r>
          </a:p>
          <a:p>
            <a:pPr lvl="1"/>
            <a:r>
              <a:rPr lang="en-US" dirty="0"/>
              <a:t>Returns either PID of child process (parent) or 0 (child)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_exit(int 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Exit the current process (exit(), the library call cleans things up first)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waitpid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 err="1">
                <a:latin typeface="Consolas" panose="020B0609020204030204" pitchFamily="49" charset="0"/>
              </a:rPr>
              <a:t>pid</a:t>
            </a:r>
            <a:r>
              <a:rPr lang="en-US" sz="2200" dirty="0">
                <a:latin typeface="Consolas" panose="020B0609020204030204" pitchFamily="49" charset="0"/>
              </a:rPr>
              <a:t>, int *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, int </a:t>
            </a:r>
            <a:r>
              <a:rPr lang="en-US" sz="2200" i="1" dirty="0">
                <a:latin typeface="Consolas" panose="020B0609020204030204" pitchFamily="49" charset="0"/>
              </a:rPr>
              <a:t>options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the current process until a child (</a:t>
            </a:r>
            <a:r>
              <a:rPr lang="en-US" i="1" dirty="0" err="1"/>
              <a:t>pid</a:t>
            </a:r>
            <a:r>
              <a:rPr lang="en-US" dirty="0"/>
              <a:t>) terminates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i="0" dirty="0">
                <a:effectLst/>
                <a:latin typeface="Consolas" panose="020B0609020204030204" pitchFamily="49" charset="0"/>
              </a:rPr>
              <a:t>int </a:t>
            </a:r>
            <a:r>
              <a:rPr lang="en-US" sz="2200" i="0" dirty="0" err="1">
                <a:effectLst/>
                <a:latin typeface="Consolas" panose="020B0609020204030204" pitchFamily="49" charset="0"/>
              </a:rPr>
              <a:t>execve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(const char *</a:t>
            </a:r>
            <a:r>
              <a:rPr lang="en-US" sz="2000" i="1" dirty="0">
                <a:effectLst/>
                <a:latin typeface="Consolas" panose="020B0609020204030204" pitchFamily="49" charset="0"/>
              </a:rPr>
              <a:t>filename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argv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envp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[]);</a:t>
            </a:r>
          </a:p>
          <a:p>
            <a:pPr lvl="1"/>
            <a:r>
              <a:rPr lang="en-US" dirty="0"/>
              <a:t>Execute a new program, replacing the existing one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7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4EF6C-D8A3-41A0-90E6-03EB70A5DB61}"/>
              </a:ext>
            </a:extLst>
          </p:cNvPr>
          <p:cNvSpPr txBox="1"/>
          <p:nvPr/>
        </p:nvSpPr>
        <p:spPr>
          <a:xfrm>
            <a:off x="6686141" y="3369170"/>
            <a:ext cx="41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Existential crisis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31EE46-2F96-4B12-BE6C-96BA9C32CE1B}"/>
              </a:ext>
            </a:extLst>
          </p:cNvPr>
          <p:cNvCxnSpPr/>
          <p:nvPr/>
        </p:nvCxnSpPr>
        <p:spPr>
          <a:xfrm flipH="1">
            <a:off x="5188080" y="3553836"/>
            <a:ext cx="13618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82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a new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("/bin/python3", ...);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("Only 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5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45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EBBC1-4674-4E45-B9A4-6A66B2DAA8C1}"/>
              </a:ext>
            </a:extLst>
          </p:cNvPr>
          <p:cNvSpPr/>
          <p:nvPr/>
        </p:nvSpPr>
        <p:spPr>
          <a:xfrm>
            <a:off x="1448947" y="5384799"/>
            <a:ext cx="6456397" cy="8603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CD33D-C619-4F46-957D-3538B1E19EB3}"/>
              </a:ext>
            </a:extLst>
          </p:cNvPr>
          <p:cNvSpPr/>
          <p:nvPr/>
        </p:nvSpPr>
        <p:spPr>
          <a:xfrm>
            <a:off x="1316002" y="2327071"/>
            <a:ext cx="6456397" cy="12591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606CE-90F5-4B05-8708-81F1628879F2}"/>
              </a:ext>
            </a:extLst>
          </p:cNvPr>
          <p:cNvSpPr/>
          <p:nvPr/>
        </p:nvSpPr>
        <p:spPr>
          <a:xfrm>
            <a:off x="1316002" y="3657600"/>
            <a:ext cx="8035521" cy="6031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7" grpId="1" animBg="1"/>
      <p:bldP spid="8" grpId="0" uiExpand="1" animBg="1"/>
      <p:bldP spid="8" grpId="1" animBg="1"/>
      <p:bldP spid="9" grpId="0" uiExpan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4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81724-6F5E-42C9-90E7-D155A48E58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Creates a new process</a:t>
            </a:r>
          </a:p>
          <a:p>
            <a:pPr lvl="1"/>
            <a:r>
              <a:rPr lang="en-US" dirty="0"/>
              <a:t>Then each process creates a new process</a:t>
            </a:r>
          </a:p>
          <a:p>
            <a:pPr lvl="1"/>
            <a:r>
              <a:rPr lang="en-US" dirty="0"/>
              <a:t>Then each of those creates a new process…</a:t>
            </a:r>
          </a:p>
          <a:p>
            <a:endParaRPr lang="en-US" dirty="0"/>
          </a:p>
          <a:p>
            <a:r>
              <a:rPr lang="en-US" dirty="0"/>
              <a:t>Known as a Fork bomb!</a:t>
            </a:r>
          </a:p>
          <a:p>
            <a:pPr lvl="1"/>
            <a:r>
              <a:rPr lang="en-US" dirty="0"/>
              <a:t>Machine eventually runs out of memory and processing power and will stop working</a:t>
            </a:r>
          </a:p>
          <a:p>
            <a:pPr lvl="1"/>
            <a:endParaRPr lang="en-US" dirty="0"/>
          </a:p>
          <a:p>
            <a:r>
              <a:rPr lang="en-US" dirty="0"/>
              <a:t>Defense: limit number of processes per user</a:t>
            </a:r>
          </a:p>
        </p:txBody>
      </p:sp>
    </p:spTree>
    <p:extLst>
      <p:ext uri="{BB962C8B-B14F-4D97-AF65-F5344CB8AC3E}">
        <p14:creationId xmlns:p14="http://schemas.microsoft.com/office/powerpoint/2010/main" val="388452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F210-9DC3-4020-AE9A-E52BCAF4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bombs in various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05A4-61EA-4024-9436-A90FD95D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622715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Python fork bomb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1: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Rust fork bomb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#[allow(unconditional_recursion)]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std::thread::spawn(main);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main();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B697-EB70-4077-97D9-31DAF54B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AB087-F91E-4698-875E-6811C4C041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4752" y="1143000"/>
            <a:ext cx="4749656" cy="5029200"/>
          </a:xfrm>
        </p:spPr>
        <p:txBody>
          <a:bodyPr/>
          <a:lstStyle/>
          <a:p>
            <a:r>
              <a:rPr lang="en-US" dirty="0"/>
              <a:t>Bash fork bomb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:(){ :|:&amp; };: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</a:rPr>
              <a:t>With spacing and a clearer function name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 | fork &amp;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</p:txBody>
      </p:sp>
    </p:spTree>
    <p:extLst>
      <p:ext uri="{BB962C8B-B14F-4D97-AF65-F5344CB8AC3E}">
        <p14:creationId xmlns:p14="http://schemas.microsoft.com/office/powerpoint/2010/main" val="237972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b="1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4138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ADAE-2513-4BBB-8AF6-9086911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Administivia</a:t>
            </a:r>
            <a:r>
              <a:rPr lang="en-US" dirty="0"/>
              <a:t>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E105-DE3C-4544-924F-7933FC02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  <a:p>
            <a:pPr lvl="1"/>
            <a:r>
              <a:rPr lang="en-US" dirty="0"/>
              <a:t>Everyone should have access to it</a:t>
            </a:r>
          </a:p>
          <a:p>
            <a:pPr lvl="1"/>
            <a:r>
              <a:rPr lang="en-US" dirty="0"/>
              <a:t>If you don’t, this is the exception when you should email me</a:t>
            </a:r>
          </a:p>
          <a:p>
            <a:endParaRPr lang="en-US" dirty="0"/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Most important information is on the Canvas homepage</a:t>
            </a:r>
          </a:p>
          <a:p>
            <a:pPr lvl="1"/>
            <a:r>
              <a:rPr lang="en-US" dirty="0"/>
              <a:t>I’m posting slides there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463E-E199-4F0C-A0D2-0F9518F4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DB4C3D-3A38-4FDD-84EB-63A30FDF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Alerting processes of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9669E-06BC-4029-8B00-81F8E196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let a process know there was an event?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Termination</a:t>
            </a:r>
          </a:p>
          <a:p>
            <a:pPr lvl="1"/>
            <a:r>
              <a:rPr lang="en-US" dirty="0"/>
              <a:t>User commands (like CTRL-C or CTRL-\)</a:t>
            </a:r>
          </a:p>
          <a:p>
            <a:pPr lvl="1"/>
            <a:endParaRPr lang="en-US" dirty="0"/>
          </a:p>
          <a:p>
            <a:r>
              <a:rPr lang="en-US" dirty="0"/>
              <a:t>Events could happen whenever</a:t>
            </a:r>
          </a:p>
          <a:p>
            <a:pPr lvl="1"/>
            <a:r>
              <a:rPr lang="en-US" dirty="0"/>
              <a:t>Need to interrupt process control flow and run an event handler</a:t>
            </a:r>
          </a:p>
          <a:p>
            <a:pPr lvl="1"/>
            <a:r>
              <a:rPr lang="en-US" dirty="0"/>
              <a:t>Linux mechanism to do so is called “signals”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1D533-DEAB-4E18-ACDD-9768014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9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</p:spTree>
    <p:extLst>
      <p:ext uri="{BB962C8B-B14F-4D97-AF65-F5344CB8AC3E}">
        <p14:creationId xmlns:p14="http://schemas.microsoft.com/office/powerpoint/2010/main" val="833947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3297382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4504731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5791200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2DCFC-CBB7-495B-B954-4650EF208266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Errors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2B3DDB-7668-4C0F-BED6-D7E90BBDE6F5}"/>
              </a:ext>
            </a:extLst>
          </p:cNvPr>
          <p:cNvSpPr/>
          <p:nvPr/>
        </p:nvSpPr>
        <p:spPr>
          <a:xfrm>
            <a:off x="1837732" y="5170246"/>
            <a:ext cx="1236956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49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4500266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5756336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1955723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7C93-1B3C-4815-B222-2392C22BE78E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Termination</a:t>
            </a:r>
          </a:p>
        </p:txBody>
      </p:sp>
    </p:spTree>
    <p:extLst>
      <p:ext uri="{BB962C8B-B14F-4D97-AF65-F5344CB8AC3E}">
        <p14:creationId xmlns:p14="http://schemas.microsoft.com/office/powerpoint/2010/main" val="2891240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1ED5-8164-4C9B-9F75-1D9C76EE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2C5C-FDE5-4158-AFD3-E6A2A719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sends signals when it needs to</a:t>
            </a:r>
          </a:p>
          <a:p>
            <a:endParaRPr lang="en-US" dirty="0"/>
          </a:p>
          <a:p>
            <a:r>
              <a:rPr lang="en-US" dirty="0"/>
              <a:t>Processes can ask the OS send signals with a system call</a:t>
            </a:r>
          </a:p>
          <a:p>
            <a:pPr lvl="1"/>
            <a:r>
              <a:rPr lang="sv-SE" dirty="0">
                <a:latin typeface="Consolas" panose="020B0609020204030204" pitchFamily="49" charset="0"/>
              </a:rPr>
              <a:t>int kill(pid_t pid, int sig);</a:t>
            </a:r>
          </a:p>
          <a:p>
            <a:pPr lvl="1"/>
            <a:endParaRPr lang="sv-SE" dirty="0">
              <a:latin typeface="Consolas" panose="020B0609020204030204" pitchFamily="49" charset="0"/>
            </a:endParaRPr>
          </a:p>
          <a:p>
            <a:r>
              <a:rPr lang="sv-SE" dirty="0"/>
              <a:t>Users send signals through OS from command line or keyboard</a:t>
            </a:r>
          </a:p>
          <a:p>
            <a:pPr lvl="1"/>
            <a:r>
              <a:rPr lang="sv-SE" dirty="0"/>
              <a:t>Shell command: kill -9 </a:t>
            </a:r>
            <a:r>
              <a:rPr lang="sv-SE" i="1" dirty="0"/>
              <a:t>pid  </a:t>
            </a:r>
            <a:r>
              <a:rPr lang="sv-SE" dirty="0"/>
              <a:t>(SIGKILL)</a:t>
            </a:r>
          </a:p>
          <a:p>
            <a:pPr lvl="1"/>
            <a:r>
              <a:rPr lang="sv-SE" dirty="0"/>
              <a:t>CTRL-C (SIGINT)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C74CE-35CE-43EA-A039-E5D90DA7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5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9C0-00EB-4EDE-A7A2-725B8AD8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4BFA-96AB-4A97-9473-011388FD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can register a function to handle individual signals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signal(int sig, </a:t>
            </a:r>
            <a:r>
              <a:rPr lang="en-US" dirty="0" err="1">
                <a:latin typeface="Consolas" panose="020B0609020204030204" pitchFamily="49" charset="0"/>
              </a:rPr>
              <a:t>sighandler_t</a:t>
            </a:r>
            <a:r>
              <a:rPr lang="en-US" dirty="0">
                <a:latin typeface="Consolas" panose="020B0609020204030204" pitchFamily="49" charset="0"/>
              </a:rPr>
              <a:t> handler);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OS keeps track of signal handlers for each signal</a:t>
            </a:r>
          </a:p>
          <a:p>
            <a:pPr lvl="1"/>
            <a:r>
              <a:rPr lang="en-US" dirty="0"/>
              <a:t>Calls that function when a signal occurs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is the process supposed to do about it?</a:t>
            </a:r>
          </a:p>
          <a:p>
            <a:pPr lvl="1"/>
            <a:r>
              <a:rPr lang="en-US" dirty="0"/>
              <a:t>Do some </a:t>
            </a:r>
            <a:r>
              <a:rPr lang="en-US" i="1" dirty="0"/>
              <a:t>quick</a:t>
            </a:r>
            <a:r>
              <a:rPr lang="en-US" dirty="0"/>
              <a:t> processing to handle it</a:t>
            </a:r>
          </a:p>
          <a:p>
            <a:pPr lvl="1"/>
            <a:r>
              <a:rPr lang="en-US" dirty="0"/>
              <a:t>Reset the process and try again</a:t>
            </a:r>
          </a:p>
          <a:p>
            <a:pPr lvl="1"/>
            <a:r>
              <a:rPr lang="en-US" dirty="0"/>
              <a:t>Quit the process (default handler)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EE-88C2-4DD9-8E38-56B6CDEB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0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</a:rPr>
              <a:t>sighandler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(int signum)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("HA </a:t>
            </a:r>
            <a:r>
              <a:rPr lang="en-US" sz="1600" dirty="0" err="1">
                <a:latin typeface="Consolas" panose="020B0609020204030204" pitchFamily="49" charset="0"/>
              </a:rPr>
              <a:t>HA</a:t>
            </a:r>
            <a:r>
              <a:rPr lang="en-US" sz="1600" dirty="0">
                <a:latin typeface="Consolas" panose="020B0609020204030204" pitchFamily="49" charset="0"/>
              </a:rPr>
              <a:t> You can't kill me!\n");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int </a:t>
            </a:r>
            <a:r>
              <a:rPr lang="en-US" sz="1600" b="1" dirty="0">
                <a:latin typeface="Consolas" panose="020B0609020204030204" pitchFamily="49" charset="0"/>
              </a:rPr>
              <a:t>main</a:t>
            </a:r>
            <a:r>
              <a:rPr lang="en-US" sz="1600" dirty="0">
                <a:latin typeface="Consolas" panose="020B0609020204030204" pitchFamily="49" charset="0"/>
              </a:rPr>
              <a:t> (void)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signal(SIGINT, </a:t>
            </a:r>
            <a:r>
              <a:rPr lang="en-US" sz="1600" dirty="0" err="1">
                <a:latin typeface="Consolas" panose="020B0609020204030204" pitchFamily="49" charset="0"/>
              </a:rPr>
              <a:t>sighandler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("Starting\n");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while(true)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("Going to sleep for a second...\n");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sleep(1);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return 0;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A12E5-2F9A-413F-AB62-73C615048897}"/>
              </a:ext>
            </a:extLst>
          </p:cNvPr>
          <p:cNvSpPr txBox="1"/>
          <p:nvPr/>
        </p:nvSpPr>
        <p:spPr>
          <a:xfrm>
            <a:off x="7473696" y="404336"/>
            <a:ext cx="375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stdbool.h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stdlib.h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stdio.h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unistd.h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signal.h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33502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b="1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34142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e18c33101_0_7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Software Tasks: Threads</a:t>
            </a:r>
            <a:endParaRPr dirty="0"/>
          </a:p>
        </p:txBody>
      </p:sp>
      <p:sp>
        <p:nvSpPr>
          <p:cNvPr id="529" name="Google Shape;529;g5e18c33101_0_7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Unit of execution </a:t>
            </a:r>
            <a:r>
              <a:rPr lang="en-US" i="1" dirty="0"/>
              <a:t>within </a:t>
            </a:r>
            <a:r>
              <a:rPr lang="en-US" dirty="0"/>
              <a:t>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Processes discussed so far have a single thread</a:t>
            </a:r>
            <a:endParaRPr sz="3100"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They “have a single thread of execution”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They “are single-threaded”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000" dirty="0"/>
              <a:t>But a single process could have multiple threads</a:t>
            </a:r>
            <a:endParaRPr sz="3000" dirty="0"/>
          </a:p>
        </p:txBody>
      </p:sp>
      <p:sp>
        <p:nvSpPr>
          <p:cNvPr id="530" name="Google Shape;530;g5e18c33101_0_7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operating system’s view of a process.</a:t>
            </a:r>
          </a:p>
          <a:p>
            <a:pPr lvl="1"/>
            <a:endParaRPr lang="en-US" dirty="0"/>
          </a:p>
          <a:p>
            <a:r>
              <a:rPr lang="en-US" dirty="0"/>
              <a:t>How does a process communicate with the OS?</a:t>
            </a:r>
          </a:p>
          <a:p>
            <a:pPr lvl="1"/>
            <a:endParaRPr lang="en-US" dirty="0"/>
          </a:p>
          <a:p>
            <a:r>
              <a:rPr lang="en-US" dirty="0"/>
              <a:t>Explore a few process creation system calls.</a:t>
            </a:r>
          </a:p>
          <a:p>
            <a:pPr lvl="1"/>
            <a:endParaRPr lang="en-US" dirty="0"/>
          </a:p>
          <a:p>
            <a:r>
              <a:rPr lang="en-US" dirty="0"/>
              <a:t>What are threads and why are they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5AFB-FB9C-4DF4-BE4E-F47BE7C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 with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B04BB-0A89-49DF-9945-E9D83C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84BA5-8AA1-436F-9AD3-3AECC1DD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170895C-BE65-499D-B7CC-91010C8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16139DDF-D7ED-4D04-BA52-C9293E4B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Stack (T1)</a:t>
            </a:r>
          </a:p>
        </p:txBody>
      </p:sp>
      <p:sp>
        <p:nvSpPr>
          <p:cNvPr id="11" name="Rectangle 1031">
            <a:extLst>
              <a:ext uri="{FF2B5EF4-FFF2-40B4-BE49-F238E27FC236}">
                <a16:creationId xmlns:a16="http://schemas.microsoft.com/office/drawing/2014/main" id="{A83EC995-F5DD-4A57-8FDE-F12C4B77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3200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45AE1581-7F18-416E-958D-06D7D14C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Code</a:t>
            </a:r>
          </a:p>
        </p:txBody>
      </p:sp>
      <p:sp>
        <p:nvSpPr>
          <p:cNvPr id="15" name="Rectangle 1033">
            <a:extLst>
              <a:ext uri="{FF2B5EF4-FFF2-40B4-BE49-F238E27FC236}">
                <a16:creationId xmlns:a16="http://schemas.microsoft.com/office/drawing/2014/main" id="{42D98F89-2C5A-4BAC-AB63-A006DA88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" name="Text Box 1034">
            <a:extLst>
              <a:ext uri="{FF2B5EF4-FFF2-40B4-BE49-F238E27FC236}">
                <a16:creationId xmlns:a16="http://schemas.microsoft.com/office/drawing/2014/main" id="{58CF075B-AE10-4545-A0C9-6DF9C66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Static Data</a:t>
            </a:r>
          </a:p>
        </p:txBody>
      </p:sp>
      <p:sp>
        <p:nvSpPr>
          <p:cNvPr id="19" name="Rectangle 1035">
            <a:extLst>
              <a:ext uri="{FF2B5EF4-FFF2-40B4-BE49-F238E27FC236}">
                <a16:creationId xmlns:a16="http://schemas.microsoft.com/office/drawing/2014/main" id="{8978A3FA-2D5D-4F82-AF29-C21449D3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FB0D77B7-BAFB-4E79-AA01-3A644901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Heap</a:t>
            </a:r>
          </a:p>
        </p:txBody>
      </p:sp>
      <p:sp>
        <p:nvSpPr>
          <p:cNvPr id="23" name="Line 1040">
            <a:extLst>
              <a:ext uri="{FF2B5EF4-FFF2-40B4-BE49-F238E27FC236}">
                <a16:creationId xmlns:a16="http://schemas.microsoft.com/office/drawing/2014/main" id="{37545183-F787-401D-A8E4-0D5B3CF92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43">
            <a:extLst>
              <a:ext uri="{FF2B5EF4-FFF2-40B4-BE49-F238E27FC236}">
                <a16:creationId xmlns:a16="http://schemas.microsoft.com/office/drawing/2014/main" id="{E8B5A561-85A2-4827-AA00-38034566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1C1FFE6E-82B8-4C98-93FA-5B29BBDA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(T2)</a:t>
            </a:r>
          </a:p>
        </p:txBody>
      </p:sp>
      <p:sp>
        <p:nvSpPr>
          <p:cNvPr id="29" name="Rectangle 1046">
            <a:extLst>
              <a:ext uri="{FF2B5EF4-FFF2-40B4-BE49-F238E27FC236}">
                <a16:creationId xmlns:a16="http://schemas.microsoft.com/office/drawing/2014/main" id="{9BC654D5-EC76-4612-8EB9-6C39292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Text Box 1047">
            <a:extLst>
              <a:ext uri="{FF2B5EF4-FFF2-40B4-BE49-F238E27FC236}">
                <a16:creationId xmlns:a16="http://schemas.microsoft.com/office/drawing/2014/main" id="{0D83EEEC-BCB4-4C00-9EA6-790A938E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(T3)</a:t>
            </a:r>
          </a:p>
        </p:txBody>
      </p:sp>
      <p:sp>
        <p:nvSpPr>
          <p:cNvPr id="33" name="Text Box 1048">
            <a:extLst>
              <a:ext uri="{FF2B5EF4-FFF2-40B4-BE49-F238E27FC236}">
                <a16:creationId xmlns:a16="http://schemas.microsoft.com/office/drawing/2014/main" id="{628AEE11-5E7F-4C4D-9F3F-35F5C6D9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1</a:t>
            </a:r>
          </a:p>
        </p:txBody>
      </p:sp>
      <p:sp>
        <p:nvSpPr>
          <p:cNvPr id="35" name="Text Box 1049">
            <a:extLst>
              <a:ext uri="{FF2B5EF4-FFF2-40B4-BE49-F238E27FC236}">
                <a16:creationId xmlns:a16="http://schemas.microsoft.com/office/drawing/2014/main" id="{8296BB85-6AB4-43FD-A8C5-9AA188FB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3</a:t>
            </a:r>
          </a:p>
        </p:txBody>
      </p:sp>
      <p:sp>
        <p:nvSpPr>
          <p:cNvPr id="37" name="Text Box 1050">
            <a:extLst>
              <a:ext uri="{FF2B5EF4-FFF2-40B4-BE49-F238E27FC236}">
                <a16:creationId xmlns:a16="http://schemas.microsoft.com/office/drawing/2014/main" id="{2CB3C50A-9D21-4D65-8764-BB1B5980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Thread 2</a:t>
            </a:r>
          </a:p>
        </p:txBody>
      </p:sp>
      <p:sp>
        <p:nvSpPr>
          <p:cNvPr id="39" name="Text Box 1051">
            <a:extLst>
              <a:ext uri="{FF2B5EF4-FFF2-40B4-BE49-F238E27FC236}">
                <a16:creationId xmlns:a16="http://schemas.microsoft.com/office/drawing/2014/main" id="{5897351C-D1CD-4586-B181-BF01D9FF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599" y="5562600"/>
            <a:ext cx="1215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(T1)</a:t>
            </a:r>
          </a:p>
        </p:txBody>
      </p:sp>
      <p:sp>
        <p:nvSpPr>
          <p:cNvPr id="41" name="Line 1052">
            <a:extLst>
              <a:ext uri="{FF2B5EF4-FFF2-40B4-BE49-F238E27FC236}">
                <a16:creationId xmlns:a16="http://schemas.microsoft.com/office/drawing/2014/main" id="{0A6512AD-ECDF-436F-ADAA-5954E7DC8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053">
            <a:extLst>
              <a:ext uri="{FF2B5EF4-FFF2-40B4-BE49-F238E27FC236}">
                <a16:creationId xmlns:a16="http://schemas.microsoft.com/office/drawing/2014/main" id="{3835C8F7-D66A-4F3A-A62F-E79095A6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5105400"/>
            <a:ext cx="114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(T3)</a:t>
            </a:r>
          </a:p>
        </p:txBody>
      </p:sp>
      <p:sp>
        <p:nvSpPr>
          <p:cNvPr id="45" name="Line 1054">
            <a:extLst>
              <a:ext uri="{FF2B5EF4-FFF2-40B4-BE49-F238E27FC236}">
                <a16:creationId xmlns:a16="http://schemas.microsoft.com/office/drawing/2014/main" id="{98D19551-91FF-491C-A00B-73DA1C9C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48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55">
            <a:extLst>
              <a:ext uri="{FF2B5EF4-FFF2-40B4-BE49-F238E27FC236}">
                <a16:creationId xmlns:a16="http://schemas.microsoft.com/office/drawing/2014/main" id="{58FE1369-A3FC-4BD8-835A-CCF9961D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(T2)</a:t>
            </a:r>
          </a:p>
        </p:txBody>
      </p:sp>
      <p:sp>
        <p:nvSpPr>
          <p:cNvPr id="49" name="Line 1056">
            <a:extLst>
              <a:ext uri="{FF2B5EF4-FFF2-40B4-BE49-F238E27FC236}">
                <a16:creationId xmlns:a16="http://schemas.microsoft.com/office/drawing/2014/main" id="{3CD67C2A-C883-4C3F-8700-30A15EF77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57">
            <a:extLst>
              <a:ext uri="{FF2B5EF4-FFF2-40B4-BE49-F238E27FC236}">
                <a16:creationId xmlns:a16="http://schemas.microsoft.com/office/drawing/2014/main" id="{C3322CFE-DD07-4951-927E-A3E73B6D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58">
            <a:extLst>
              <a:ext uri="{FF2B5EF4-FFF2-40B4-BE49-F238E27FC236}">
                <a16:creationId xmlns:a16="http://schemas.microsoft.com/office/drawing/2014/main" id="{28D7CFF5-592B-47CE-BFB4-25D4483CF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59">
            <a:extLst>
              <a:ext uri="{FF2B5EF4-FFF2-40B4-BE49-F238E27FC236}">
                <a16:creationId xmlns:a16="http://schemas.microsoft.com/office/drawing/2014/main" id="{F4353A32-DC97-4107-9EB3-A21A496FB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2209800"/>
            <a:ext cx="381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60">
            <a:extLst>
              <a:ext uri="{FF2B5EF4-FFF2-40B4-BE49-F238E27FC236}">
                <a16:creationId xmlns:a16="http://schemas.microsoft.com/office/drawing/2014/main" id="{EB959589-E3E5-4AD9-96F4-388AB3E3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61">
            <a:extLst>
              <a:ext uri="{FF2B5EF4-FFF2-40B4-BE49-F238E27FC236}">
                <a16:creationId xmlns:a16="http://schemas.microsoft.com/office/drawing/2014/main" id="{3C0FE037-D29A-460C-9908-7929617C8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505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5D9FA9B-FFF2-4FB7-8905-5424E80D1417}"/>
              </a:ext>
            </a:extLst>
          </p:cNvPr>
          <p:cNvSpPr/>
          <p:nvPr/>
        </p:nvSpPr>
        <p:spPr bwMode="auto">
          <a:xfrm>
            <a:off x="3886200" y="41148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63" name="Text Box 1055">
            <a:extLst>
              <a:ext uri="{FF2B5EF4-FFF2-40B4-BE49-F238E27FC236}">
                <a16:creationId xmlns:a16="http://schemas.microsoft.com/office/drawing/2014/main" id="{23EB99C3-B931-4FDB-AA8F-9E833669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5114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Data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934597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e18c33101_0_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Thread use case: web browser</a:t>
            </a:r>
            <a:endParaRPr dirty="0"/>
          </a:p>
        </p:txBody>
      </p:sp>
      <p:sp>
        <p:nvSpPr>
          <p:cNvPr id="550" name="Google Shape;550;g5e18c33101_0_10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Let’s say you’re implementing a web browser: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/>
              <a:t> </a:t>
            </a:r>
            <a:endParaRPr sz="12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You want a tab for each web page you open:</a:t>
            </a:r>
            <a:endParaRPr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The same code loads each website </a:t>
            </a:r>
            <a:r>
              <a:rPr lang="en-US" sz="1800" dirty="0"/>
              <a:t>(shared code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The same global settings are shared by each tab </a:t>
            </a:r>
            <a:r>
              <a:rPr lang="en-US" sz="1800" dirty="0"/>
              <a:t>(shared data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Each tab does have separate state </a:t>
            </a:r>
            <a:r>
              <a:rPr lang="en-US" sz="1800" dirty="0"/>
              <a:t>(separate stack and registers)</a:t>
            </a:r>
            <a:endParaRPr sz="18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000" dirty="0"/>
              <a:t>Disclaimer: Actually, modern browsers use separate processes for each tab for a variety of reasons including performance and security. But they used to use threads.</a:t>
            </a:r>
            <a:endParaRPr sz="2000" dirty="0"/>
          </a:p>
        </p:txBody>
      </p:sp>
      <p:sp>
        <p:nvSpPr>
          <p:cNvPr id="551" name="Google Shape;551;g5e18c33101_0_10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8D0-A487-4661-9365-548AA838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49A-7082-47AE-8DDE-5D8D2EE9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there is only a single processor core, threads are useful</a:t>
            </a:r>
          </a:p>
          <a:p>
            <a:endParaRPr lang="en-US" dirty="0"/>
          </a:p>
          <a:p>
            <a:r>
              <a:rPr lang="en-US" dirty="0"/>
              <a:t>Single-threaded User Interface</a:t>
            </a:r>
          </a:p>
          <a:p>
            <a:pPr lvl="1"/>
            <a:r>
              <a:rPr lang="en-US" dirty="0"/>
              <a:t>While processing actions, the UI is frozen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while(true)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check_for_UI_interactions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process_UI_actions</a:t>
            </a:r>
            <a:r>
              <a:rPr lang="en-US" dirty="0">
                <a:latin typeface="Consolas" panose="020B0609020204030204" pitchFamily="49" charset="0"/>
              </a:rPr>
              <a:t>(); // UI freezes while processing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33590-9F8E-4537-8DEB-CC6EB3DA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ACA6D-FD73-4AA4-B78D-96FFC1060093}"/>
              </a:ext>
            </a:extLst>
          </p:cNvPr>
          <p:cNvSpPr txBox="1">
            <a:spLocks/>
          </p:cNvSpPr>
          <p:nvPr/>
        </p:nvSpPr>
        <p:spPr>
          <a:xfrm>
            <a:off x="607595" y="1600200"/>
            <a:ext cx="96794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Web server</a:t>
            </a:r>
          </a:p>
          <a:p>
            <a:pPr lvl="1"/>
            <a:r>
              <a:rPr lang="en-US" dirty="0"/>
              <a:t>Receives multiple simultaneous requests</a:t>
            </a:r>
          </a:p>
          <a:p>
            <a:pPr lvl="1"/>
            <a:r>
              <a:rPr lang="en-US" dirty="0"/>
              <a:t>Reads web pages from disk to satisfy each request</a:t>
            </a:r>
          </a:p>
        </p:txBody>
      </p:sp>
      <p:pic>
        <p:nvPicPr>
          <p:cNvPr id="6" name="Picture 11" descr="server.png">
            <a:extLst>
              <a:ext uri="{FF2B5EF4-FFF2-40B4-BE49-F238E27FC236}">
                <a16:creationId xmlns:a16="http://schemas.microsoft.com/office/drawing/2014/main" id="{B76E69BF-5AE7-4A11-A0DA-9BE466A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CD-5998-4148-801E-C876A481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192B9-D179-49E9-9B9C-804034F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343400"/>
            <a:ext cx="5334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69750-B447-4AA2-A4CC-E61B31C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334000"/>
            <a:ext cx="533400" cy="533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D6283-ACE4-4ECD-A51C-38C270208789}"/>
              </a:ext>
            </a:extLst>
          </p:cNvPr>
          <p:cNvCxnSpPr/>
          <p:nvPr/>
        </p:nvCxnSpPr>
        <p:spPr>
          <a:xfrm flipH="1">
            <a:off x="6705600" y="3810000"/>
            <a:ext cx="1219200" cy="4572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AB94-B445-4041-9D42-19D9EB8046DC}"/>
              </a:ext>
            </a:extLst>
          </p:cNvPr>
          <p:cNvCxnSpPr>
            <a:stCxn id="8" idx="1"/>
          </p:cNvCxnSpPr>
          <p:nvPr/>
        </p:nvCxnSpPr>
        <p:spPr>
          <a:xfrm flipH="1">
            <a:off x="6705600" y="4610100"/>
            <a:ext cx="1905000" cy="381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B0A8-3823-4C0D-9430-39381D81B1F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781800" y="4953000"/>
            <a:ext cx="1295400" cy="647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8">
            <a:extLst>
              <a:ext uri="{FF2B5EF4-FFF2-40B4-BE49-F238E27FC236}">
                <a16:creationId xmlns:a16="http://schemas.microsoft.com/office/drawing/2014/main" id="{1CA2D9DE-9F54-457E-BCF5-DE70FE1E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87D481-BF0E-4B08-A9C6-1776F0765E43}"/>
              </a:ext>
            </a:extLst>
          </p:cNvPr>
          <p:cNvSpPr/>
          <p:nvPr/>
        </p:nvSpPr>
        <p:spPr>
          <a:xfrm>
            <a:off x="4118350" y="3929707"/>
            <a:ext cx="1291748" cy="347385"/>
          </a:xfrm>
          <a:custGeom>
            <a:avLst/>
            <a:gdLst>
              <a:gd name="connsiteX0" fmla="*/ 0 w 1291748"/>
              <a:gd name="connsiteY0" fmla="*/ 347385 h 347385"/>
              <a:gd name="connsiteX1" fmla="*/ 575317 w 1291748"/>
              <a:gd name="connsiteY1" fmla="*/ 7 h 347385"/>
              <a:gd name="connsiteX2" fmla="*/ 1291748 w 1291748"/>
              <a:gd name="connsiteY2" fmla="*/ 336529 h 3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48" h="347385">
                <a:moveTo>
                  <a:pt x="0" y="347385"/>
                </a:moveTo>
                <a:cubicBezTo>
                  <a:pt x="180013" y="174600"/>
                  <a:pt x="360026" y="1816"/>
                  <a:pt x="575317" y="7"/>
                </a:cubicBezTo>
                <a:cubicBezTo>
                  <a:pt x="790608" y="-1802"/>
                  <a:pt x="1291748" y="336529"/>
                  <a:pt x="1291748" y="336529"/>
                </a:cubicBezTo>
              </a:path>
            </a:pathLst>
          </a:cu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15" name="Magnetic Disk 8">
            <a:extLst>
              <a:ext uri="{FF2B5EF4-FFF2-40B4-BE49-F238E27FC236}">
                <a16:creationId xmlns:a16="http://schemas.microsoft.com/office/drawing/2014/main" id="{E5E6B8FA-D6B7-4D04-BC17-3FEA45BF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Magnetic Disk 8">
            <a:extLst>
              <a:ext uri="{FF2B5EF4-FFF2-40B4-BE49-F238E27FC236}">
                <a16:creationId xmlns:a16="http://schemas.microsoft.com/office/drawing/2014/main" id="{12C366B2-45A9-499D-BD1F-B7D5C0C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handle one request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Disk I/O for request 1 finishes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endParaRPr lang="en-US" dirty="0"/>
          </a:p>
          <a:p>
            <a:r>
              <a:rPr lang="en-US" dirty="0"/>
              <a:t>Easy to program, but slow</a:t>
            </a:r>
          </a:p>
          <a:p>
            <a:pPr lvl="1"/>
            <a:r>
              <a:rPr lang="en-US" dirty="0"/>
              <a:t>Can’t overlap disk requests with computation</a:t>
            </a:r>
          </a:p>
          <a:p>
            <a:pPr lvl="1"/>
            <a:r>
              <a:rPr lang="en-US" dirty="0"/>
              <a:t>Can’t overlap either with network sends and receives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46FC43-B56B-4B73-A31B-44A6E234B4BD}"/>
              </a:ext>
            </a:extLst>
          </p:cNvPr>
          <p:cNvCxnSpPr/>
          <p:nvPr/>
        </p:nvCxnSpPr>
        <p:spPr bwMode="auto">
          <a:xfrm>
            <a:off x="6669024" y="149047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C778B1-A9F0-43B0-947B-BE1C3529F188}"/>
              </a:ext>
            </a:extLst>
          </p:cNvPr>
          <p:cNvSpPr txBox="1"/>
          <p:nvPr/>
        </p:nvSpPr>
        <p:spPr>
          <a:xfrm>
            <a:off x="6745225" y="210007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973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event-driven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 I/</a:t>
            </a:r>
            <a:r>
              <a:rPr lang="en-US" dirty="0" err="1"/>
              <a:t>Os</a:t>
            </a:r>
            <a:r>
              <a:rPr lang="en-US" dirty="0"/>
              <a:t>, but don’t wait for them to complete</a:t>
            </a:r>
          </a:p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pPr marL="457200" lvl="1" indent="0">
              <a:buNone/>
            </a:pPr>
            <a:r>
              <a:rPr lang="en-US" dirty="0"/>
              <a:t>Server starts disk I/O for request 2</a:t>
            </a:r>
          </a:p>
          <a:p>
            <a:pPr marL="457200" lvl="1" indent="0">
              <a:buNone/>
            </a:pPr>
            <a:r>
              <a:rPr lang="en-US" dirty="0"/>
              <a:t>Disk I/O for request 1 completes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Fast, but hard to program</a:t>
            </a:r>
          </a:p>
          <a:p>
            <a:pPr lvl="1"/>
            <a:r>
              <a:rPr lang="en-US" dirty="0"/>
              <a:t>Must remember which requests are in flight and which I/O goes where</a:t>
            </a:r>
          </a:p>
          <a:p>
            <a:pPr lvl="1"/>
            <a:r>
              <a:rPr lang="en-US" dirty="0"/>
              <a:t>Lots of extra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8A3F6-541E-4A98-92CE-75D566D37A9A}"/>
              </a:ext>
            </a:extLst>
          </p:cNvPr>
          <p:cNvCxnSpPr/>
          <p:nvPr/>
        </p:nvCxnSpPr>
        <p:spPr bwMode="auto">
          <a:xfrm>
            <a:off x="6644640" y="222199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68D782-CD39-403C-B0B5-D55CBEA9D22B}"/>
              </a:ext>
            </a:extLst>
          </p:cNvPr>
          <p:cNvSpPr txBox="1"/>
          <p:nvPr/>
        </p:nvSpPr>
        <p:spPr>
          <a:xfrm>
            <a:off x="6720841" y="283159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126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3: multi-threaded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43144"/>
          </a:xfrm>
        </p:spPr>
        <p:txBody>
          <a:bodyPr>
            <a:normAutofit/>
          </a:bodyPr>
          <a:lstStyle/>
          <a:p>
            <a:r>
              <a:rPr lang="en-US" dirty="0"/>
              <a:t>One thread per request. Thread handles only that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program (maybe), and fast!</a:t>
            </a:r>
          </a:p>
          <a:p>
            <a:pPr lvl="1"/>
            <a:r>
              <a:rPr lang="en-US" dirty="0"/>
              <a:t>State is stored in the stacks of each thread and the thread scheduler</a:t>
            </a:r>
          </a:p>
          <a:p>
            <a:pPr lvl="1"/>
            <a:r>
              <a:rPr lang="en-US" dirty="0"/>
              <a:t>Simple to program if they are independent…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C9150-A2A2-47EA-9D09-4E120D02CF1F}"/>
              </a:ext>
            </a:extLst>
          </p:cNvPr>
          <p:cNvSpPr txBox="1"/>
          <p:nvPr/>
        </p:nvSpPr>
        <p:spPr>
          <a:xfrm>
            <a:off x="694944" y="1682496"/>
            <a:ext cx="2255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Main Thread</a:t>
            </a:r>
            <a:endParaRPr lang="en-US" dirty="0"/>
          </a:p>
          <a:p>
            <a:r>
              <a:rPr lang="en-US" dirty="0"/>
              <a:t>Request 1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2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9537-DD6C-4769-B45D-3F5CE0E7CAC2}"/>
              </a:ext>
            </a:extLst>
          </p:cNvPr>
          <p:cNvSpPr txBox="1"/>
          <p:nvPr/>
        </p:nvSpPr>
        <p:spPr>
          <a:xfrm>
            <a:off x="3255264" y="1682496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1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I/O finishes</a:t>
            </a:r>
          </a:p>
          <a:p>
            <a:r>
              <a:rPr lang="en-US" dirty="0"/>
              <a:t>Respond to request 1</a:t>
            </a:r>
          </a:p>
          <a:p>
            <a:r>
              <a:rPr lang="en-US" dirty="0"/>
              <a:t>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A5D-4043-4366-99D3-CA1B1B605948}"/>
              </a:ext>
            </a:extLst>
          </p:cNvPr>
          <p:cNvSpPr txBox="1"/>
          <p:nvPr/>
        </p:nvSpPr>
        <p:spPr>
          <a:xfrm>
            <a:off x="5815584" y="1682496"/>
            <a:ext cx="225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2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14F43-E585-41B0-869A-59BE31625C87}"/>
              </a:ext>
            </a:extLst>
          </p:cNvPr>
          <p:cNvCxnSpPr/>
          <p:nvPr/>
        </p:nvCxnSpPr>
        <p:spPr bwMode="auto">
          <a:xfrm>
            <a:off x="8717280" y="2136647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84E-75DF-4F65-B7C4-F7FA278250CD}"/>
              </a:ext>
            </a:extLst>
          </p:cNvPr>
          <p:cNvSpPr txBox="1"/>
          <p:nvPr/>
        </p:nvSpPr>
        <p:spPr>
          <a:xfrm>
            <a:off x="8793481" y="27462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08C6A-C6CD-434E-B80E-688F73EE93B9}"/>
              </a:ext>
            </a:extLst>
          </p:cNvPr>
          <p:cNvCxnSpPr/>
          <p:nvPr/>
        </p:nvCxnSpPr>
        <p:spPr>
          <a:xfrm>
            <a:off x="2267712" y="2511552"/>
            <a:ext cx="987552" cy="1341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A4785D-4793-4248-8AB9-5F97717AA937}"/>
              </a:ext>
            </a:extLst>
          </p:cNvPr>
          <p:cNvCxnSpPr>
            <a:cxnSpLocks/>
          </p:cNvCxnSpPr>
          <p:nvPr/>
        </p:nvCxnSpPr>
        <p:spPr>
          <a:xfrm>
            <a:off x="2191512" y="3556587"/>
            <a:ext cx="3624072" cy="2485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Motivation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41AE6-C1EB-4D8A-874F-9A398708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91327-DC45-4F52-93FB-33EBAAED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A4D3-F8C5-4C25-8BF9-37E9838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564337" y="1592341"/>
            <a:ext cx="3658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 to Jeff Dean’s “Numbers Everyone Should Know”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2D6CD-DA0D-4EDC-B0A0-37D12F267C57}"/>
              </a:ext>
            </a:extLst>
          </p:cNvPr>
          <p:cNvSpPr txBox="1"/>
          <p:nvPr/>
        </p:nvSpPr>
        <p:spPr>
          <a:xfrm>
            <a:off x="1222388" y="4136495"/>
            <a:ext cx="2816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Handle I/O in separate thread, avoid blocking other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7FBED-E4DF-47D6-B4A8-4DB7C7605A3A}"/>
              </a:ext>
            </a:extLst>
          </p:cNvPr>
          <p:cNvSpPr/>
          <p:nvPr/>
        </p:nvSpPr>
        <p:spPr>
          <a:xfrm>
            <a:off x="4309730" y="4765929"/>
            <a:ext cx="6783572" cy="9994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0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User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within the process</a:t>
            </a:r>
          </a:p>
          <a:p>
            <a:pPr lvl="1"/>
            <a:r>
              <a:rPr lang="en-US" dirty="0"/>
              <a:t>OS only knows about the process, not the threads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Works on any hardware or OS</a:t>
            </a:r>
          </a:p>
          <a:p>
            <a:pPr lvl="1"/>
            <a:r>
              <a:rPr lang="en-US" dirty="0"/>
              <a:t>Performance is better when</a:t>
            </a:r>
            <a:br>
              <a:rPr lang="en-US" dirty="0"/>
            </a:br>
            <a:r>
              <a:rPr lang="en-US" dirty="0"/>
              <a:t>creating and switching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A system call in any thread</a:t>
            </a:r>
            <a:br>
              <a:rPr lang="en-US" dirty="0"/>
            </a:br>
            <a:r>
              <a:rPr lang="en-US" b="1" dirty="0"/>
              <a:t>blocks all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H="1" flipV="1">
            <a:off x="8333232" y="4105132"/>
            <a:ext cx="1145045" cy="76862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V="1">
            <a:off x="9478277" y="4113899"/>
            <a:ext cx="1145046" cy="75985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252783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252783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2527839"/>
            <a:ext cx="195290" cy="5096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8FD0DE2-A3F1-485E-88F2-7E7C944A5635}"/>
              </a:ext>
            </a:extLst>
          </p:cNvPr>
          <p:cNvSpPr/>
          <p:nvPr/>
        </p:nvSpPr>
        <p:spPr>
          <a:xfrm>
            <a:off x="7528059" y="3503938"/>
            <a:ext cx="1610343" cy="5096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Thread Library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58BB7C-5624-4379-B778-794381E004C6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777605" y="3037498"/>
            <a:ext cx="555626" cy="4664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1C2206-28CA-4644-8955-E68318980144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313212" y="3074968"/>
            <a:ext cx="20019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B80BDA-5E7D-4822-A015-7ACEBE0E6783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333231" y="3074968"/>
            <a:ext cx="573443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24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Kernel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by the operating system</a:t>
            </a:r>
          </a:p>
          <a:p>
            <a:pPr lvl="1"/>
            <a:r>
              <a:rPr lang="en-US" dirty="0"/>
              <a:t>OS manages the threads within each process</a:t>
            </a:r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Other threads can continue while</a:t>
            </a:r>
            <a:br>
              <a:rPr lang="en-US" dirty="0"/>
            </a:br>
            <a:r>
              <a:rPr lang="en-US" dirty="0"/>
              <a:t>one blocks on I/O</a:t>
            </a:r>
          </a:p>
          <a:p>
            <a:pPr lvl="1"/>
            <a:r>
              <a:rPr lang="en-US" dirty="0"/>
              <a:t>No additional scheduler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Higher overhead</a:t>
            </a:r>
          </a:p>
          <a:p>
            <a:pPr lvl="1"/>
            <a:endParaRPr lang="en-US" dirty="0"/>
          </a:p>
          <a:p>
            <a:r>
              <a:rPr lang="en-US" dirty="0"/>
              <a:t>This is what we’ll focus on in CS343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868933" y="3709397"/>
            <a:ext cx="1609344" cy="11643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478277" y="3803904"/>
            <a:ext cx="1067803" cy="10698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307647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307647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3076479"/>
            <a:ext cx="195290" cy="5096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6C353C-B726-44F3-B1F3-C880E605F3A8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339329" y="3709398"/>
            <a:ext cx="1138948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F5308B-CF3C-467A-93CB-D7C62CAE290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900161" y="3709398"/>
            <a:ext cx="578116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52514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versus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Threads</a:t>
            </a:r>
            <a:endParaRPr lang="en-US" sz="28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Creates a thread</a:t>
            </a:r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pthread_join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Can communicate by reading/writing (shared) global variables.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010656" y="1143000"/>
            <a:ext cx="5573752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Processes</a:t>
            </a:r>
          </a:p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/>
              <a:t>Creates a single-threaded process</a:t>
            </a:r>
          </a:p>
          <a:p>
            <a:pPr lvl="1"/>
            <a:r>
              <a:rPr lang="en-US" b="1" i="1" dirty="0"/>
              <a:t>Copies</a:t>
            </a:r>
            <a:r>
              <a:rPr lang="en-US" dirty="0"/>
              <a:t> all memory from parent</a:t>
            </a:r>
          </a:p>
          <a:p>
            <a:pPr lvl="2"/>
            <a:r>
              <a:rPr lang="en-US" dirty="0"/>
              <a:t>Can be quick using copy-on-write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waitpid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endParaRPr lang="en-US" sz="2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Waits for a particular child process to finish</a:t>
            </a:r>
          </a:p>
          <a:p>
            <a:r>
              <a:rPr lang="en-US" dirty="0"/>
              <a:t>Can communicate by setting up shared memory, pipes, reading/writing files, or using sockets (network).</a:t>
            </a:r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 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</a:t>
            </a:r>
            <a:r>
              <a:rPr lang="en-US" dirty="0"/>
              <a:t> 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</a:t>
            </a:r>
            <a:r>
              <a:rPr lang="en-US" dirty="0" err="1"/>
              <a:t>pthread_create</a:t>
            </a:r>
            <a:r>
              <a:rPr lang="en-US" dirty="0"/>
              <a:t>() is called in a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95293-A561-45E7-A905-C48ACBE4FA99}"/>
              </a:ext>
            </a:extLst>
          </p:cNvPr>
          <p:cNvGrpSpPr/>
          <p:nvPr/>
        </p:nvGrpSpPr>
        <p:grpSpPr>
          <a:xfrm>
            <a:off x="1858925" y="1793358"/>
            <a:ext cx="7016850" cy="4568692"/>
            <a:chOff x="1447800" y="1805464"/>
            <a:chExt cx="6324586" cy="3815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2B7E33-0474-4267-B484-5EA07E3DFB0E}"/>
                </a:ext>
              </a:extLst>
            </p:cNvPr>
            <p:cNvSpPr txBox="1"/>
            <p:nvPr/>
          </p:nvSpPr>
          <p:spPr>
            <a:xfrm>
              <a:off x="1447800" y="18054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Library: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B100C-A0FF-4D32-85EB-32CF1A070F12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23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int </a:t>
              </a:r>
              <a:r>
                <a:rPr lang="en-US" dirty="0" err="1">
                  <a:latin typeface="Consolas" panose="020B0609020204030204" pitchFamily="49" charset="0"/>
                </a:rPr>
                <a:t>pthread_create</a:t>
              </a:r>
              <a:r>
                <a:rPr lang="en-US" dirty="0"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Do some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syscall</a:t>
              </a:r>
              <a:r>
                <a:rPr lang="en-US" dirty="0">
                  <a:latin typeface="Consolas" panose="020B0609020204030204" pitchFamily="49" charset="0"/>
                </a:rPr>
                <a:t> number into register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args</a:t>
              </a:r>
              <a:r>
                <a:rPr lang="en-US" dirty="0">
                  <a:latin typeface="Consolas" panose="020B0609020204030204" pitchFamily="49" charset="0"/>
                </a:rPr>
                <a:t> into registers</a:t>
              </a:r>
              <a:br>
                <a:rPr lang="en-US" dirty="0">
                  <a:latin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A9533C-C2D0-4821-8463-B372EEECD047}"/>
                </a:ext>
              </a:extLst>
            </p:cNvPr>
            <p:cNvSpPr/>
            <p:nvPr/>
          </p:nvSpPr>
          <p:spPr>
            <a:xfrm>
              <a:off x="1953499" y="4850131"/>
              <a:ext cx="5818887" cy="77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Do some more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5469F7-1E45-47DB-9DC7-03CA4230986E}"/>
              </a:ext>
            </a:extLst>
          </p:cNvPr>
          <p:cNvSpPr/>
          <p:nvPr/>
        </p:nvSpPr>
        <p:spPr>
          <a:xfrm>
            <a:off x="5309191" y="4037962"/>
            <a:ext cx="5082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Get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latin typeface="Consolas" panose="020B0609020204030204" pitchFamily="49" charset="0"/>
              </a:rPr>
              <a:t>  Do the work to spawn the new thread</a:t>
            </a:r>
          </a:p>
          <a:p>
            <a:r>
              <a:rPr lang="en-US" dirty="0"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2147F-A447-4921-9209-6B9011C8E926}"/>
              </a:ext>
            </a:extLst>
          </p:cNvPr>
          <p:cNvSpPr/>
          <p:nvPr/>
        </p:nvSpPr>
        <p:spPr bwMode="auto">
          <a:xfrm>
            <a:off x="5156791" y="3761428"/>
            <a:ext cx="5489944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Kernel: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83611-B4A2-4AD7-955E-4A2EA287E280}"/>
              </a:ext>
            </a:extLst>
          </p:cNvPr>
          <p:cNvSpPr txBox="1"/>
          <p:nvPr/>
        </p:nvSpPr>
        <p:spPr>
          <a:xfrm>
            <a:off x="8008138" y="2671533"/>
            <a:ext cx="357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en-US" sz="2000" dirty="0">
                <a:cs typeface="Courier New" panose="02070309020205020404" pitchFamily="49" charset="0"/>
              </a:rPr>
              <a:t> (56)</a:t>
            </a:r>
            <a:r>
              <a:rPr lang="en-US" sz="2000" dirty="0"/>
              <a:t> </a:t>
            </a:r>
            <a:r>
              <a:rPr lang="en-US" sz="2000" dirty="0" err="1"/>
              <a:t>syscall</a:t>
            </a:r>
            <a:r>
              <a:rPr lang="en-US" sz="2000" dirty="0"/>
              <a:t> on Linux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76FED-4861-4386-B5C1-1598697BD475}"/>
              </a:ext>
            </a:extLst>
          </p:cNvPr>
          <p:cNvCxnSpPr/>
          <p:nvPr/>
        </p:nvCxnSpPr>
        <p:spPr>
          <a:xfrm flipH="1">
            <a:off x="6813322" y="2864723"/>
            <a:ext cx="11948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846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4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r>
              <a:rPr lang="en-US" dirty="0"/>
              <a:t>Reads N from process arguments</a:t>
            </a:r>
          </a:p>
          <a:p>
            <a:r>
              <a:rPr lang="en-US" dirty="0"/>
              <a:t>Creates N threads</a:t>
            </a:r>
          </a:p>
          <a:p>
            <a:r>
              <a:rPr lang="en-US" dirty="0"/>
              <a:t>Each one prints a number, then increments it, then exits</a:t>
            </a:r>
          </a:p>
          <a:p>
            <a:r>
              <a:rPr lang="en-US" dirty="0"/>
              <a:t>Main process waits for all of the threads to 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F0E69-8BDB-4775-BAA9-3DF34F9CB522}"/>
              </a:ext>
            </a:extLst>
          </p:cNvPr>
          <p:cNvSpPr/>
          <p:nvPr/>
        </p:nvSpPr>
        <p:spPr>
          <a:xfrm>
            <a:off x="5294616" y="3217333"/>
            <a:ext cx="2924978" cy="660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DB7D5-74CC-4589-AA01-B6F603C45D35}"/>
              </a:ext>
            </a:extLst>
          </p:cNvPr>
          <p:cNvSpPr/>
          <p:nvPr/>
        </p:nvSpPr>
        <p:spPr>
          <a:xfrm>
            <a:off x="5294615" y="4410075"/>
            <a:ext cx="5962649" cy="3651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41D30-1FB2-42BF-A645-266BBBF68A00}"/>
              </a:ext>
            </a:extLst>
          </p:cNvPr>
          <p:cNvSpPr/>
          <p:nvPr/>
        </p:nvSpPr>
        <p:spPr>
          <a:xfrm>
            <a:off x="5294614" y="1346638"/>
            <a:ext cx="5962649" cy="1338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C3F9B-EB7A-41E7-BF97-934C636E1F50}"/>
              </a:ext>
            </a:extLst>
          </p:cNvPr>
          <p:cNvSpPr/>
          <p:nvPr/>
        </p:nvSpPr>
        <p:spPr>
          <a:xfrm>
            <a:off x="5294614" y="5656649"/>
            <a:ext cx="5962649" cy="5240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7" grpId="1" uiExpand="1" animBg="1"/>
      <p:bldP spid="9" grpId="0" uiExpand="1" animBg="1"/>
      <p:bldP spid="9" grpId="1" uiExpand="1" animBg="1"/>
      <p:bldP spid="11" grpId="0" uiExpand="1" animBg="1"/>
      <p:bldP spid="11" grpId="1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5797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would the result change?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05678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 </a:t>
            </a:r>
            <a:r>
              <a:rPr lang="en-US" b="1" dirty="0"/>
              <a:t>Five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 </a:t>
            </a:r>
            <a:r>
              <a:rPr lang="en-US" sz="2800" b="1" dirty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 </a:t>
            </a:r>
            <a:r>
              <a:rPr lang="en-US" sz="2800" b="1" dirty="0"/>
              <a:t>Maybe??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would the result change?</a:t>
            </a:r>
            <a:br>
              <a:rPr lang="en-US" sz="2800" dirty="0"/>
            </a:br>
            <a:r>
              <a:rPr lang="en-US" b="1" dirty="0"/>
              <a:t>Possibly!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1846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2806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program that is being executed</a:t>
            </a:r>
          </a:p>
          <a:p>
            <a:r>
              <a:rPr lang="en-US" dirty="0"/>
              <a:t>Contains code, data, and a thread</a:t>
            </a:r>
          </a:p>
          <a:p>
            <a:pPr lvl="1"/>
            <a:r>
              <a:rPr lang="en-US" dirty="0"/>
              <a:t>Thread contains registers, instruction pointer,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399800CC-605C-4A89-B92D-54E8232CC65B}"/>
              </a:ext>
            </a:extLst>
          </p:cNvPr>
          <p:cNvSpPr txBox="1">
            <a:spLocks/>
          </p:cNvSpPr>
          <p:nvPr/>
        </p:nvSpPr>
        <p:spPr>
          <a:xfrm>
            <a:off x="3272489" y="2968109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5BEBBE-46A6-4FC0-8A7D-B9D9A512DFD9}"/>
              </a:ext>
            </a:extLst>
          </p:cNvPr>
          <p:cNvGrpSpPr/>
          <p:nvPr/>
        </p:nvGrpSpPr>
        <p:grpSpPr>
          <a:xfrm>
            <a:off x="3455493" y="3636160"/>
            <a:ext cx="4518661" cy="2219719"/>
            <a:chOff x="4500288" y="3086374"/>
            <a:chExt cx="6045854" cy="29699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476AE8-5A7F-4515-95D9-0581946AC54D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1A7A332-26A1-46BC-9C05-BA9C9849537D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55" name="Rectangle 14">
                  <a:extLst>
                    <a:ext uri="{FF2B5EF4-FFF2-40B4-BE49-F238E27FC236}">
                      <a16:creationId xmlns:a16="http://schemas.microsoft.com/office/drawing/2014/main" id="{57B0AE1A-D90F-4FEA-9E18-9356A212CD25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56" name="Rectangle 22">
                  <a:extLst>
                    <a:ext uri="{FF2B5EF4-FFF2-40B4-BE49-F238E27FC236}">
                      <a16:creationId xmlns:a16="http://schemas.microsoft.com/office/drawing/2014/main" id="{0B0894FF-93E6-4541-8508-4A0015D2E7A5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A11D924-6035-432D-A770-8AD39026D50A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67CBFC63-AF19-4CF8-AA91-7F32306B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54" name="Rectangle 23">
                  <a:extLst>
                    <a:ext uri="{FF2B5EF4-FFF2-40B4-BE49-F238E27FC236}">
                      <a16:creationId xmlns:a16="http://schemas.microsoft.com/office/drawing/2014/main" id="{640D0FB4-265F-44B4-B939-EA360B0D9BDF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E4518F2-78D3-4ACE-91DE-34E09CB4C88D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51" name="Rectangle 16">
                  <a:extLst>
                    <a:ext uri="{FF2B5EF4-FFF2-40B4-BE49-F238E27FC236}">
                      <a16:creationId xmlns:a16="http://schemas.microsoft.com/office/drawing/2014/main" id="{9B48D45F-ECC7-4328-AB6F-52B19BCD50AE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1346F90-92A7-4A65-B729-EF9D3D0276C7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1E2672B-EF74-424A-9A1D-B6FEA20C1AA7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9" name="Rectangle 17">
                  <a:extLst>
                    <a:ext uri="{FF2B5EF4-FFF2-40B4-BE49-F238E27FC236}">
                      <a16:creationId xmlns:a16="http://schemas.microsoft.com/office/drawing/2014/main" id="{571457BB-2566-45A5-8189-79C95D2E477F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50" name="Rectangle 25">
                  <a:extLst>
                    <a:ext uri="{FF2B5EF4-FFF2-40B4-BE49-F238E27FC236}">
                      <a16:creationId xmlns:a16="http://schemas.microsoft.com/office/drawing/2014/main" id="{DF0C5A3F-7809-4402-9AC9-1860514595A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45B54FF-2935-4633-9E1E-721E5F03F116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47" name="Rectangle 18">
                  <a:extLst>
                    <a:ext uri="{FF2B5EF4-FFF2-40B4-BE49-F238E27FC236}">
                      <a16:creationId xmlns:a16="http://schemas.microsoft.com/office/drawing/2014/main" id="{39E2DF48-3B93-47FA-A77C-FF318B5620ED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48" name="Rectangle 26">
                  <a:extLst>
                    <a:ext uri="{FF2B5EF4-FFF2-40B4-BE49-F238E27FC236}">
                      <a16:creationId xmlns:a16="http://schemas.microsoft.com/office/drawing/2014/main" id="{E41A5CF8-7116-48CD-9AB3-A79CAEA5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12BD7F9-A2C4-423A-87DB-D5E5983EBE9E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45" name="Rectangle 19">
                  <a:extLst>
                    <a:ext uri="{FF2B5EF4-FFF2-40B4-BE49-F238E27FC236}">
                      <a16:creationId xmlns:a16="http://schemas.microsoft.com/office/drawing/2014/main" id="{65637A19-94F8-4FB8-8212-F5873CC40117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46" name="Rectangle 27">
                  <a:extLst>
                    <a:ext uri="{FF2B5EF4-FFF2-40B4-BE49-F238E27FC236}">
                      <a16:creationId xmlns:a16="http://schemas.microsoft.com/office/drawing/2014/main" id="{0C5FB8E6-E164-47FE-AD73-14095F097826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28D7C1E-451D-4C18-AD76-DFF9D1225963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43" name="Rectangle 20">
                  <a:extLst>
                    <a:ext uri="{FF2B5EF4-FFF2-40B4-BE49-F238E27FC236}">
                      <a16:creationId xmlns:a16="http://schemas.microsoft.com/office/drawing/2014/main" id="{AC5AD10E-F58E-4D6F-AC93-532FFC4919C7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44" name="Rectangle 28">
                  <a:extLst>
                    <a:ext uri="{FF2B5EF4-FFF2-40B4-BE49-F238E27FC236}">
                      <a16:creationId xmlns:a16="http://schemas.microsoft.com/office/drawing/2014/main" id="{7FA82E0C-22F1-4127-B2E2-FA39295284EE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218198A-70D4-4B5D-B0A4-3072CB96D1C9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41" name="Rectangle 21">
                  <a:extLst>
                    <a:ext uri="{FF2B5EF4-FFF2-40B4-BE49-F238E27FC236}">
                      <a16:creationId xmlns:a16="http://schemas.microsoft.com/office/drawing/2014/main" id="{BD3C4787-3781-4FD3-BC06-D14B8B91E4F2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42" name="Rectangle 29">
                  <a:extLst>
                    <a:ext uri="{FF2B5EF4-FFF2-40B4-BE49-F238E27FC236}">
                      <a16:creationId xmlns:a16="http://schemas.microsoft.com/office/drawing/2014/main" id="{23526382-BD85-4CA1-8013-DA2940D54489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0AE318-1306-49A2-9D11-4D2E2EADBEBC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23F6DCA-8169-4AE6-838F-34140D12636A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31" name="Rectangle 1">
                  <a:extLst>
                    <a:ext uri="{FF2B5EF4-FFF2-40B4-BE49-F238E27FC236}">
                      <a16:creationId xmlns:a16="http://schemas.microsoft.com/office/drawing/2014/main" id="{8DE8077A-BF37-4FB2-8000-96259AD8F5E0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2" name="Rectangle 12">
                  <a:extLst>
                    <a:ext uri="{FF2B5EF4-FFF2-40B4-BE49-F238E27FC236}">
                      <a16:creationId xmlns:a16="http://schemas.microsoft.com/office/drawing/2014/main" id="{630A2962-6A47-4605-850E-5E1F8DEEE43D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56EFB39-EA94-45D1-A182-9FFA63FA4DFE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29" name="Rectangle 6">
                  <a:extLst>
                    <a:ext uri="{FF2B5EF4-FFF2-40B4-BE49-F238E27FC236}">
                      <a16:creationId xmlns:a16="http://schemas.microsoft.com/office/drawing/2014/main" id="{89E08E60-BF00-4A49-8CB8-E1B08C04D085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0" name="Rectangle 30">
                  <a:extLst>
                    <a:ext uri="{FF2B5EF4-FFF2-40B4-BE49-F238E27FC236}">
                      <a16:creationId xmlns:a16="http://schemas.microsoft.com/office/drawing/2014/main" id="{0AA32F4A-A62C-4BC2-A94C-1C629E4D069D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C39F05D-B664-49C8-83E1-8E247361812D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27" name="Rectangle 7">
                  <a:extLst>
                    <a:ext uri="{FF2B5EF4-FFF2-40B4-BE49-F238E27FC236}">
                      <a16:creationId xmlns:a16="http://schemas.microsoft.com/office/drawing/2014/main" id="{18697F8E-4651-46DE-BA9B-593FA408C6DB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8" name="Rectangle 31">
                  <a:extLst>
                    <a:ext uri="{FF2B5EF4-FFF2-40B4-BE49-F238E27FC236}">
                      <a16:creationId xmlns:a16="http://schemas.microsoft.com/office/drawing/2014/main" id="{98EBB6FA-6BA7-4FDA-AC2C-04B54B9820D9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E8D3D3E-F5CD-4198-A65F-3FB55EB9E38D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25" name="Rectangle 8">
                  <a:extLst>
                    <a:ext uri="{FF2B5EF4-FFF2-40B4-BE49-F238E27FC236}">
                      <a16:creationId xmlns:a16="http://schemas.microsoft.com/office/drawing/2014/main" id="{C41EAE6D-56FB-4C0A-BCA3-F505EB52B3D5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6" name="Rectangle 32">
                  <a:extLst>
                    <a:ext uri="{FF2B5EF4-FFF2-40B4-BE49-F238E27FC236}">
                      <a16:creationId xmlns:a16="http://schemas.microsoft.com/office/drawing/2014/main" id="{555DC655-6B39-4134-9DBA-DDB82C92D158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7AFB821-1EDB-46A6-8B56-901CC498A7C3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23" name="Rectangle 9">
                  <a:extLst>
                    <a:ext uri="{FF2B5EF4-FFF2-40B4-BE49-F238E27FC236}">
                      <a16:creationId xmlns:a16="http://schemas.microsoft.com/office/drawing/2014/main" id="{EF357574-5921-424C-AB36-923F9E10B470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4" name="Rectangle 33">
                  <a:extLst>
                    <a:ext uri="{FF2B5EF4-FFF2-40B4-BE49-F238E27FC236}">
                      <a16:creationId xmlns:a16="http://schemas.microsoft.com/office/drawing/2014/main" id="{7B0CD16C-453C-464A-BA3D-17167F7F010C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C8A035B-03AB-45A7-A9B8-61D6320D9E54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152B1F37-52E8-4906-BCDD-9982F66575F8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2" name="Rectangle 34">
                  <a:extLst>
                    <a:ext uri="{FF2B5EF4-FFF2-40B4-BE49-F238E27FC236}">
                      <a16:creationId xmlns:a16="http://schemas.microsoft.com/office/drawing/2014/main" id="{15437EEF-E794-4F81-9910-2564EEE00861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9B5035C-8593-4B1B-8345-B66D036E8884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C59D67EF-6E63-48C9-BDAA-533FB8194677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0" name="Rectangle 35">
                  <a:extLst>
                    <a:ext uri="{FF2B5EF4-FFF2-40B4-BE49-F238E27FC236}">
                      <a16:creationId xmlns:a16="http://schemas.microsoft.com/office/drawing/2014/main" id="{DE65E106-E863-4993-804F-A2D20C9FA99C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47AAC07-80BB-4AFD-8675-C006AB85D03D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EE9977CC-57A3-47DB-8CDA-01735A365D94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18" name="Rectangle 36">
                  <a:extLst>
                    <a:ext uri="{FF2B5EF4-FFF2-40B4-BE49-F238E27FC236}">
                      <a16:creationId xmlns:a16="http://schemas.microsoft.com/office/drawing/2014/main" id="{FB13E668-9523-4C8B-B2A3-9F24818612F7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57" name="Content Placeholder 19">
            <a:extLst>
              <a:ext uri="{FF2B5EF4-FFF2-40B4-BE49-F238E27FC236}">
                <a16:creationId xmlns:a16="http://schemas.microsoft.com/office/drawing/2014/main" id="{A22841AD-59D4-4E6B-8E1B-A6E349163C12}"/>
              </a:ext>
            </a:extLst>
          </p:cNvPr>
          <p:cNvSpPr txBox="1">
            <a:spLocks/>
          </p:cNvSpPr>
          <p:nvPr/>
        </p:nvSpPr>
        <p:spPr>
          <a:xfrm>
            <a:off x="8167339" y="3092508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endParaRPr lang="en-US" dirty="0"/>
          </a:p>
          <a:p>
            <a:r>
              <a:rPr lang="en-US" dirty="0"/>
              <a:t>Stack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5BD6E3E-6271-4B2B-92DA-7768D2742750}"/>
              </a:ext>
            </a:extLst>
          </p:cNvPr>
          <p:cNvSpPr/>
          <p:nvPr/>
        </p:nvSpPr>
        <p:spPr>
          <a:xfrm>
            <a:off x="562199" y="2893424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D251168-694F-4C56-A69D-DDFB0A74C05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086A3EA-398C-4E58-95AF-103F0BB6C95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6057"/>
          <a:stretch/>
        </p:blipFill>
        <p:spPr>
          <a:xfrm>
            <a:off x="8467356" y="5118438"/>
            <a:ext cx="2469094" cy="618902"/>
          </a:xfrm>
          <a:prstGeom prst="rect">
            <a:avLst/>
          </a:prstGeom>
        </p:spPr>
      </p:pic>
      <p:sp>
        <p:nvSpPr>
          <p:cNvPr id="61" name="Content Placeholder 19">
            <a:extLst>
              <a:ext uri="{FF2B5EF4-FFF2-40B4-BE49-F238E27FC236}">
                <a16:creationId xmlns:a16="http://schemas.microsoft.com/office/drawing/2014/main" id="{B8A59DB2-F3F6-412A-80E0-1DBF9D374C3A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0AAB4B-99C5-4F35-8E78-6C7E8ADBE681}"/>
              </a:ext>
            </a:extLst>
          </p:cNvPr>
          <p:cNvSpPr/>
          <p:nvPr/>
        </p:nvSpPr>
        <p:spPr>
          <a:xfrm>
            <a:off x="3116538" y="2987898"/>
            <a:ext cx="8448690" cy="3206839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01A1D-093D-47BA-8317-00CD3B44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processes have file descriptors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6EEEBB-7033-44F9-9C6D-B6C88749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Integers specifying a file the process is interacting with</a:t>
            </a:r>
          </a:p>
          <a:p>
            <a:pPr lvl="1"/>
            <a:r>
              <a:rPr lang="en-US" dirty="0"/>
              <a:t>Process contains a table linking integers to files (and permissions)</a:t>
            </a:r>
          </a:p>
          <a:p>
            <a:endParaRPr lang="en-US" dirty="0"/>
          </a:p>
          <a:p>
            <a:r>
              <a:rPr lang="en-US" dirty="0"/>
              <a:t>Default file descriptors</a:t>
            </a:r>
          </a:p>
          <a:p>
            <a:pPr lvl="1"/>
            <a:r>
              <a:rPr lang="en-US" dirty="0"/>
              <a:t>0 - Standard input (stdin)</a:t>
            </a:r>
          </a:p>
          <a:p>
            <a:pPr lvl="1"/>
            <a:r>
              <a:rPr lang="en-US" dirty="0"/>
              <a:t>1 -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2 - Standard error (stderr)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Function calls to interact with files</a:t>
            </a:r>
          </a:p>
          <a:p>
            <a:pPr lvl="1"/>
            <a:r>
              <a:rPr lang="en-US" sz="2600" i="0" dirty="0">
                <a:effectLst/>
                <a:latin typeface="Consolas" panose="020B0609020204030204" pitchFamily="49" charset="0"/>
              </a:rPr>
              <a:t>int     open  (const char *</a:t>
            </a:r>
            <a:r>
              <a:rPr lang="en-US" sz="2600" i="1" dirty="0">
                <a:effectLst/>
                <a:latin typeface="Consolas" panose="020B0609020204030204" pitchFamily="49" charset="0"/>
              </a:rPr>
              <a:t>path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oflag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... );</a:t>
            </a:r>
          </a:p>
          <a:p>
            <a:pPr lvl="1"/>
            <a:r>
              <a:rPr lang="en-US" sz="2600" b="0" i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2600" b="0" i="0" dirty="0">
                <a:effectLst/>
                <a:latin typeface="Consolas" panose="020B0609020204030204" pitchFamily="49" charset="0"/>
              </a:rPr>
              <a:t> read  (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fildes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void *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600" i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nbyte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);</a:t>
            </a:r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i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 write (int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fildes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const void *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600" i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nbyte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);</a:t>
            </a:r>
            <a:endParaRPr lang="en-US" sz="26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E5B61-21E8-46F2-A606-401383CB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30A-EAAD-44B3-ADCB-644FB828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file descriptors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522FE-31E1-4CA6-B2A5-55B325AD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95" y="1197016"/>
            <a:ext cx="10972799" cy="5159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AB95-B69E-4D4D-AAC6-6777B69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5B48-35E4-45A8-B2F3-B55939DF9BAE}"/>
              </a:ext>
            </a:extLst>
          </p:cNvPr>
          <p:cNvSpPr/>
          <p:nvPr/>
        </p:nvSpPr>
        <p:spPr>
          <a:xfrm>
            <a:off x="558053" y="5661212"/>
            <a:ext cx="11093823" cy="76648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0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4923</TotalTime>
  <Words>4267</Words>
  <Application>Microsoft Office PowerPoint</Application>
  <PresentationFormat>Widescreen</PresentationFormat>
  <Paragraphs>873</Paragraphs>
  <Slides>68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Tahoma</vt:lpstr>
      <vt:lpstr>Courier New</vt:lpstr>
      <vt:lpstr>Consolas</vt:lpstr>
      <vt:lpstr>Class Slides</vt:lpstr>
      <vt:lpstr>Lecture 02: Processes and Threads</vt:lpstr>
      <vt:lpstr>Administrivia</vt:lpstr>
      <vt:lpstr>Office Hours</vt:lpstr>
      <vt:lpstr>Administivia part 2</vt:lpstr>
      <vt:lpstr>Today’s Goals</vt:lpstr>
      <vt:lpstr>Outline</vt:lpstr>
      <vt:lpstr>View of a process</vt:lpstr>
      <vt:lpstr>POSIX processes have file descriptors</vt:lpstr>
      <vt:lpstr>Example file descriptors</vt:lpstr>
      <vt:lpstr>Also all of the code in the address space</vt:lpstr>
      <vt:lpstr>Additional Process Contents</vt:lpstr>
      <vt:lpstr>Processes are an abstraction provided by the OS</vt:lpstr>
      <vt:lpstr>Processes don’t run all the time</vt:lpstr>
      <vt:lpstr>Multiprogramming processes</vt:lpstr>
      <vt:lpstr>Key difference between kernel and processes: privilege</vt:lpstr>
      <vt:lpstr>Break + Question</vt:lpstr>
      <vt:lpstr>Break + Question</vt:lpstr>
      <vt:lpstr>Outline</vt:lpstr>
      <vt:lpstr>Things a program cannot do itself</vt:lpstr>
      <vt:lpstr>How does a process ask the OS to do something?</vt:lpstr>
      <vt:lpstr>Hardware can save us!</vt:lpstr>
      <vt:lpstr>System call example</vt:lpstr>
      <vt:lpstr>System call steps (simplification)</vt:lpstr>
      <vt:lpstr>Returning from a system call (simplification)</vt:lpstr>
      <vt:lpstr>System calls trigger context switches</vt:lpstr>
      <vt:lpstr>Linux system calls</vt:lpstr>
      <vt:lpstr>Many other system calls</vt:lpstr>
      <vt:lpstr>Outline</vt:lpstr>
      <vt:lpstr>Example system call usage</vt:lpstr>
      <vt:lpstr>Process system calls</vt:lpstr>
      <vt:lpstr>Creating a new process</vt:lpstr>
      <vt:lpstr>Creating a new process</vt:lpstr>
      <vt:lpstr>Executing a new program</vt:lpstr>
      <vt:lpstr>Creating your own shell</vt:lpstr>
      <vt:lpstr>Creating your own shell</vt:lpstr>
      <vt:lpstr>Break + Question</vt:lpstr>
      <vt:lpstr>Break + Question</vt:lpstr>
      <vt:lpstr>Fork bombs in various languages</vt:lpstr>
      <vt:lpstr>Outline</vt:lpstr>
      <vt:lpstr>Alerting processes of events</vt:lpstr>
      <vt:lpstr>Signals are asynchronous messages to processes</vt:lpstr>
      <vt:lpstr>Signals are asynchronous messages to processes</vt:lpstr>
      <vt:lpstr>Signals are asynchronous messages to processes</vt:lpstr>
      <vt:lpstr>Sending signals</vt:lpstr>
      <vt:lpstr>Handling signals</vt:lpstr>
      <vt:lpstr>Example: catching a signal</vt:lpstr>
      <vt:lpstr>Outline</vt:lpstr>
      <vt:lpstr>Software Tasks: Threads</vt:lpstr>
      <vt:lpstr>Alternate view of a process</vt:lpstr>
      <vt:lpstr>Process address space with threads</vt:lpstr>
      <vt:lpstr>Thread use case: web browser</vt:lpstr>
      <vt:lpstr>Thread use case: user interfaces</vt:lpstr>
      <vt:lpstr>Thread use case: web server</vt:lpstr>
      <vt:lpstr>Web server option 1: handle one request at a time</vt:lpstr>
      <vt:lpstr>Web server option 1: event-driven model</vt:lpstr>
      <vt:lpstr>Web server option 3: multi-threaded web server</vt:lpstr>
      <vt:lpstr>More Practical Motivation</vt:lpstr>
      <vt:lpstr>Models for thread libraries: User Threads</vt:lpstr>
      <vt:lpstr>Models for thread libraries: Kernel Threads</vt:lpstr>
      <vt:lpstr>Threads versus Processes</vt:lpstr>
      <vt:lpstr>POSIX Threads Library: pthreads</vt:lpstr>
      <vt:lpstr>Pthread system call example</vt:lpstr>
      <vt:lpstr>Threads Example</vt:lpstr>
      <vt:lpstr>Threads Example</vt:lpstr>
      <vt:lpstr>Threads Example</vt:lpstr>
      <vt:lpstr>Check your understanding</vt:lpstr>
      <vt:lpstr>Check your understanding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Concurrency Sources</dc:title>
  <dc:creator>Branden Ghena</dc:creator>
  <cp:lastModifiedBy>Branden Ghena</cp:lastModifiedBy>
  <cp:revision>74</cp:revision>
  <dcterms:created xsi:type="dcterms:W3CDTF">2020-09-16T03:42:39Z</dcterms:created>
  <dcterms:modified xsi:type="dcterms:W3CDTF">2022-04-05T14:15:20Z</dcterms:modified>
</cp:coreProperties>
</file>