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90" r:id="rId1"/>
  </p:sldMasterIdLst>
  <p:notesMasterIdLst>
    <p:notesMasterId r:id="rId64"/>
  </p:notesMasterIdLst>
  <p:sldIdLst>
    <p:sldId id="256" r:id="rId2"/>
    <p:sldId id="495" r:id="rId3"/>
    <p:sldId id="264" r:id="rId4"/>
    <p:sldId id="399" r:id="rId5"/>
    <p:sldId id="383" r:id="rId6"/>
    <p:sldId id="400" r:id="rId7"/>
    <p:sldId id="388" r:id="rId8"/>
    <p:sldId id="390" r:id="rId9"/>
    <p:sldId id="401" r:id="rId10"/>
    <p:sldId id="403" r:id="rId11"/>
    <p:sldId id="436" r:id="rId12"/>
    <p:sldId id="391" r:id="rId13"/>
    <p:sldId id="404" r:id="rId14"/>
    <p:sldId id="396" r:id="rId15"/>
    <p:sldId id="397" r:id="rId16"/>
    <p:sldId id="405" r:id="rId17"/>
    <p:sldId id="398" r:id="rId18"/>
    <p:sldId id="406" r:id="rId19"/>
    <p:sldId id="443" r:id="rId20"/>
    <p:sldId id="437" r:id="rId21"/>
    <p:sldId id="387" r:id="rId22"/>
    <p:sldId id="385" r:id="rId23"/>
    <p:sldId id="392" r:id="rId24"/>
    <p:sldId id="408" r:id="rId25"/>
    <p:sldId id="450" r:id="rId26"/>
    <p:sldId id="411" r:id="rId27"/>
    <p:sldId id="410" r:id="rId28"/>
    <p:sldId id="439" r:id="rId29"/>
    <p:sldId id="424" r:id="rId30"/>
    <p:sldId id="430" r:id="rId31"/>
    <p:sldId id="438" r:id="rId32"/>
    <p:sldId id="414" r:id="rId33"/>
    <p:sldId id="425" r:id="rId34"/>
    <p:sldId id="393" r:id="rId35"/>
    <p:sldId id="415" r:id="rId36"/>
    <p:sldId id="416" r:id="rId37"/>
    <p:sldId id="417" r:id="rId38"/>
    <p:sldId id="418" r:id="rId39"/>
    <p:sldId id="494" r:id="rId40"/>
    <p:sldId id="395" r:id="rId41"/>
    <p:sldId id="422" r:id="rId42"/>
    <p:sldId id="419" r:id="rId43"/>
    <p:sldId id="420" r:id="rId44"/>
    <p:sldId id="496" r:id="rId45"/>
    <p:sldId id="394" r:id="rId46"/>
    <p:sldId id="421" r:id="rId47"/>
    <p:sldId id="429" r:id="rId48"/>
    <p:sldId id="493" r:id="rId49"/>
    <p:sldId id="446" r:id="rId50"/>
    <p:sldId id="423" r:id="rId51"/>
    <p:sldId id="444" r:id="rId52"/>
    <p:sldId id="447" r:id="rId53"/>
    <p:sldId id="492" r:id="rId54"/>
    <p:sldId id="440" r:id="rId55"/>
    <p:sldId id="431" r:id="rId56"/>
    <p:sldId id="427" r:id="rId57"/>
    <p:sldId id="435" r:id="rId58"/>
    <p:sldId id="434" r:id="rId59"/>
    <p:sldId id="448" r:id="rId60"/>
    <p:sldId id="489" r:id="rId61"/>
    <p:sldId id="490" r:id="rId62"/>
    <p:sldId id="441" r:id="rId63"/>
  </p:sldIdLst>
  <p:sldSz cx="12192000" cy="6858000"/>
  <p:notesSz cx="6858000" cy="9144000"/>
  <p:embeddedFontLst>
    <p:embeddedFont>
      <p:font typeface="굴림" panose="020B0600000101010101" pitchFamily="34" charset="-127"/>
      <p:regular r:id="rId65"/>
    </p:embeddedFont>
    <p:embeddedFont>
      <p:font typeface="Consolas" panose="020B0609020204030204" pitchFamily="49" charset="0"/>
      <p:regular r:id="rId66"/>
      <p:bold r:id="rId67"/>
      <p:italic r:id="rId68"/>
      <p:boldItalic r:id="rId69"/>
    </p:embeddedFont>
    <p:embeddedFont>
      <p:font typeface="Tahoma" panose="020B0604030504040204" pitchFamily="34" charset="0"/>
      <p:regular r:id="rId70"/>
      <p:bold r:id="rId7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495"/>
            <p14:sldId id="264"/>
          </p14:sldIdLst>
        </p14:section>
        <p14:section name="Introduction" id="{C45C9D67-6FE2-4522-96B1-2FD947C3D9F2}">
          <p14:sldIdLst>
            <p14:sldId id="399"/>
            <p14:sldId id="383"/>
            <p14:sldId id="400"/>
            <p14:sldId id="388"/>
            <p14:sldId id="390"/>
            <p14:sldId id="401"/>
            <p14:sldId id="403"/>
          </p14:sldIdLst>
        </p14:section>
        <p14:section name="Application View" id="{B55B8E8C-5EAB-4A1E-A4E9-AE5E896E46FA}">
          <p14:sldIdLst>
            <p14:sldId id="436"/>
            <p14:sldId id="391"/>
            <p14:sldId id="404"/>
            <p14:sldId id="396"/>
            <p14:sldId id="397"/>
            <p14:sldId id="405"/>
            <p14:sldId id="398"/>
            <p14:sldId id="406"/>
            <p14:sldId id="443"/>
          </p14:sldIdLst>
        </p14:section>
        <p14:section name="Managing Disk" id="{9F6F6134-148C-4FFE-A6C3-43C1E9DA0D62}">
          <p14:sldIdLst>
            <p14:sldId id="437"/>
            <p14:sldId id="387"/>
            <p14:sldId id="385"/>
            <p14:sldId id="392"/>
            <p14:sldId id="408"/>
            <p14:sldId id="450"/>
            <p14:sldId id="411"/>
            <p14:sldId id="410"/>
          </p14:sldIdLst>
        </p14:section>
        <p14:section name="File Data" id="{0665E4D8-5415-4961-B4C0-3DA98FCBF8DE}">
          <p14:sldIdLst>
            <p14:sldId id="439"/>
            <p14:sldId id="424"/>
            <p14:sldId id="430"/>
          </p14:sldIdLst>
        </p14:section>
        <p14:section name="Tracking Files" id="{905131F1-D1E5-4380-A8D3-30B3DA32A97C}">
          <p14:sldIdLst>
            <p14:sldId id="438"/>
            <p14:sldId id="414"/>
            <p14:sldId id="425"/>
            <p14:sldId id="393"/>
            <p14:sldId id="415"/>
            <p14:sldId id="416"/>
            <p14:sldId id="417"/>
            <p14:sldId id="418"/>
            <p14:sldId id="494"/>
            <p14:sldId id="395"/>
            <p14:sldId id="422"/>
            <p14:sldId id="419"/>
            <p14:sldId id="420"/>
            <p14:sldId id="496"/>
            <p14:sldId id="394"/>
            <p14:sldId id="421"/>
            <p14:sldId id="429"/>
            <p14:sldId id="493"/>
            <p14:sldId id="446"/>
            <p14:sldId id="423"/>
            <p14:sldId id="444"/>
            <p14:sldId id="447"/>
            <p14:sldId id="492"/>
          </p14:sldIdLst>
        </p14:section>
        <p14:section name="Whole Filesystem Example" id="{F56366ED-39CA-42DC-ABE0-004EB5251EB9}">
          <p14:sldIdLst>
            <p14:sldId id="440"/>
            <p14:sldId id="431"/>
            <p14:sldId id="427"/>
            <p14:sldId id="435"/>
            <p14:sldId id="434"/>
            <p14:sldId id="448"/>
            <p14:sldId id="489"/>
            <p14:sldId id="490"/>
          </p14:sldIdLst>
        </p14:section>
        <p14:section name="Wrapup" id="{29A7F866-9DA9-446B-8359-CE426CB89C7A}">
          <p14:sldIdLst>
            <p14:sldId id="44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FAADC"/>
    <a:srgbClr val="2F528F"/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9" autoAdjust="0"/>
    <p:restoredTop sz="97440" autoAdjust="0"/>
  </p:normalViewPr>
  <p:slideViewPr>
    <p:cSldViewPr snapToGrid="0">
      <p:cViewPr varScale="1">
        <p:scale>
          <a:sx n="74" d="100"/>
          <a:sy n="74" d="100"/>
        </p:scale>
        <p:origin x="84" y="20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2.fntdata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font" Target="fonts/font5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6.fntdata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1.fntdata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1"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11/4/2025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11/4/2025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11/4/2025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github.com/file/file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13:</a:t>
            </a:r>
            <a:br>
              <a:rPr lang="en-US" dirty="0"/>
            </a:br>
            <a:r>
              <a:rPr lang="en-US" dirty="0"/>
              <a:t>Filesystem Principles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CS343 – Operating Systems</a:t>
            </a:r>
          </a:p>
          <a:p>
            <a:r>
              <a:rPr lang="en-US" dirty="0"/>
              <a:t>Branden Ghena – Fall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149D6F-FCEF-424A-AB8F-0345C4ED880B}"/>
              </a:ext>
            </a:extLst>
          </p:cNvPr>
          <p:cNvSpPr txBox="1"/>
          <p:nvPr/>
        </p:nvSpPr>
        <p:spPr>
          <a:xfrm>
            <a:off x="607595" y="5527563"/>
            <a:ext cx="10972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Some slides borrowed from:</a:t>
            </a:r>
            <a:br>
              <a:rPr lang="en-US" dirty="0"/>
            </a:br>
            <a:r>
              <a:rPr lang="en-US" dirty="0"/>
              <a:t>Stephen </a:t>
            </a:r>
            <a:r>
              <a:rPr lang="en-US" dirty="0" err="1"/>
              <a:t>Tarzia</a:t>
            </a:r>
            <a:r>
              <a:rPr lang="en-US" dirty="0"/>
              <a:t> (Northwestern), Shivaram Venkataraman (Wisconsin), and UC Berkeley CS162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19265-8F17-485A-A7F8-66FC7C6E5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Solid state drive (SSD) reminder</a:t>
            </a:r>
          </a:p>
        </p:txBody>
      </p:sp>
      <p:sp>
        <p:nvSpPr>
          <p:cNvPr id="93" name="Content Placeholder 92">
            <a:extLst>
              <a:ext uri="{FF2B5EF4-FFF2-40B4-BE49-F238E27FC236}">
                <a16:creationId xmlns:a16="http://schemas.microsoft.com/office/drawing/2014/main" id="{8767D919-11BE-4DE2-A90D-71B7FDF11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2262922"/>
            <a:ext cx="7763665" cy="3909278"/>
          </a:xfrm>
        </p:spPr>
        <p:txBody>
          <a:bodyPr>
            <a:normAutofit/>
          </a:bodyPr>
          <a:lstStyle/>
          <a:p>
            <a:r>
              <a:rPr lang="en-US" dirty="0"/>
              <a:t>Flash memory</a:t>
            </a:r>
          </a:p>
          <a:p>
            <a:pPr lvl="1"/>
            <a:endParaRPr lang="en-US" dirty="0"/>
          </a:p>
          <a:p>
            <a:r>
              <a:rPr lang="en-US" dirty="0"/>
              <a:t>No issues with</a:t>
            </a:r>
            <a:br>
              <a:rPr lang="en-US" dirty="0"/>
            </a:br>
            <a:r>
              <a:rPr lang="en-US" dirty="0"/>
              <a:t>random access speed</a:t>
            </a:r>
          </a:p>
          <a:p>
            <a:pPr lvl="1"/>
            <a:endParaRPr lang="en-US" dirty="0"/>
          </a:p>
          <a:p>
            <a:r>
              <a:rPr lang="en-US" dirty="0"/>
              <a:t>Writes are a concern though!</a:t>
            </a:r>
          </a:p>
          <a:p>
            <a:pPr lvl="1"/>
            <a:r>
              <a:rPr lang="en-US" dirty="0"/>
              <a:t>Writes 10x slower than reads</a:t>
            </a:r>
          </a:p>
          <a:p>
            <a:pPr lvl="1"/>
            <a:r>
              <a:rPr lang="en-US" dirty="0"/>
              <a:t>Limited write lifetime (~1-10k writes per page)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5A7E39-3ADF-4D05-BB0A-A7731E376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EAF089C-3DE7-4FD7-9B11-4D6E8C474F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7610" y="1237615"/>
            <a:ext cx="914400" cy="1371600"/>
          </a:xfrm>
          <a:prstGeom prst="roundRect">
            <a:avLst>
              <a:gd name="adj" fmla="val 16667"/>
            </a:avLst>
          </a:prstGeom>
          <a:solidFill>
            <a:srgbClr val="DFE9FF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90478" tIns="44445" rIns="90478" bIns="44445" anchor="ctr"/>
          <a:lstStyle/>
          <a:p>
            <a:pPr indent="-228600" algn="ctr"/>
            <a:r>
              <a:rPr lang="en-US" sz="2000" b="0" dirty="0">
                <a:ea typeface="Tahoma" panose="020B0604030504040204" pitchFamily="34" charset="0"/>
                <a:cs typeface="Tahoma" panose="020B0604030504040204" pitchFamily="34" charset="0"/>
              </a:rPr>
              <a:t>Host</a:t>
            </a:r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0425F50A-041F-4C4C-AAF1-542C72AFE4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7810" y="1237615"/>
            <a:ext cx="1219200" cy="13716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90478" tIns="44445" rIns="90478" bIns="44445" anchor="ctr"/>
          <a:lstStyle/>
          <a:p>
            <a:pPr indent="-228600" algn="ctr"/>
            <a:r>
              <a:rPr lang="en-US" sz="2000" b="0" dirty="0">
                <a:cs typeface="Tahoma" panose="020B0604030504040204" pitchFamily="34" charset="0"/>
              </a:rPr>
              <a:t>Buffer</a:t>
            </a:r>
          </a:p>
          <a:p>
            <a:pPr indent="-228600" algn="ctr"/>
            <a:r>
              <a:rPr lang="en-US" sz="2000" b="0" dirty="0">
                <a:cs typeface="Tahoma" panose="020B0604030504040204" pitchFamily="34" charset="0"/>
              </a:rPr>
              <a:t>Manager</a:t>
            </a:r>
          </a:p>
          <a:p>
            <a:pPr indent="-228600" algn="ctr"/>
            <a:r>
              <a:rPr lang="en-US" sz="2000" b="0" dirty="0">
                <a:cs typeface="Tahoma" panose="020B0604030504040204" pitchFamily="34" charset="0"/>
              </a:rPr>
              <a:t>(software</a:t>
            </a:r>
          </a:p>
          <a:p>
            <a:pPr indent="-228600" algn="ctr"/>
            <a:r>
              <a:rPr lang="en-US" sz="2000" b="0" dirty="0">
                <a:cs typeface="Tahoma" panose="020B0604030504040204" pitchFamily="34" charset="0"/>
              </a:rPr>
              <a:t>Queue)</a:t>
            </a:r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86945629-C228-476A-9170-139E03CEE4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78981" y="1237616"/>
            <a:ext cx="1295400" cy="13716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90478" tIns="44445" rIns="90478" bIns="44445" anchor="ctr"/>
          <a:lstStyle/>
          <a:p>
            <a:pPr indent="-228600" algn="ctr"/>
            <a:r>
              <a:rPr lang="en-US" sz="2000" b="0" dirty="0">
                <a:cs typeface="Tahoma" panose="020B0604030504040204" pitchFamily="34" charset="0"/>
              </a:rPr>
              <a:t>Flash</a:t>
            </a:r>
          </a:p>
          <a:p>
            <a:pPr indent="-228600" algn="ctr"/>
            <a:r>
              <a:rPr lang="en-US" sz="2000" b="0" dirty="0">
                <a:cs typeface="Tahoma" panose="020B0604030504040204" pitchFamily="34" charset="0"/>
              </a:rPr>
              <a:t>Memory</a:t>
            </a:r>
          </a:p>
          <a:p>
            <a:pPr indent="-228600" algn="ctr"/>
            <a:r>
              <a:rPr lang="en-US" sz="2000" b="0" dirty="0">
                <a:cs typeface="Tahoma" panose="020B0604030504040204" pitchFamily="34" charset="0"/>
              </a:rPr>
              <a:t>Controller</a:t>
            </a:r>
          </a:p>
        </p:txBody>
      </p:sp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14065641-6F06-40B1-927B-3EA465B9B8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2110" y="3053716"/>
            <a:ext cx="990600" cy="6858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90478" tIns="44445" rIns="90478" bIns="44445" anchor="ctr"/>
          <a:lstStyle/>
          <a:p>
            <a:pPr indent="-228600" algn="ctr"/>
            <a:r>
              <a:rPr lang="en-US" sz="2000" b="0" dirty="0">
                <a:cs typeface="Tahoma" panose="020B0604030504040204" pitchFamily="34" charset="0"/>
              </a:rPr>
              <a:t>DRAM</a:t>
            </a:r>
          </a:p>
        </p:txBody>
      </p:sp>
      <p:cxnSp>
        <p:nvCxnSpPr>
          <p:cNvPr id="8" name="Straight Arrow Connector 84">
            <a:extLst>
              <a:ext uri="{FF2B5EF4-FFF2-40B4-BE49-F238E27FC236}">
                <a16:creationId xmlns:a16="http://schemas.microsoft.com/office/drawing/2014/main" id="{DF1CBC96-8D89-4111-8A54-79EB70F2D275}"/>
              </a:ext>
            </a:extLst>
          </p:cNvPr>
          <p:cNvCxnSpPr>
            <a:cxnSpLocks noChangeShapeType="1"/>
            <a:stCxn id="4" idx="3"/>
            <a:endCxn id="5" idx="1"/>
          </p:cNvCxnSpPr>
          <p:nvPr/>
        </p:nvCxnSpPr>
        <p:spPr bwMode="auto">
          <a:xfrm>
            <a:off x="4652010" y="1923415"/>
            <a:ext cx="6858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9" name="Straight Arrow Connector 86">
            <a:extLst>
              <a:ext uri="{FF2B5EF4-FFF2-40B4-BE49-F238E27FC236}">
                <a16:creationId xmlns:a16="http://schemas.microsoft.com/office/drawing/2014/main" id="{10493A2D-6BBC-4362-B4D0-65D0322A2B09}"/>
              </a:ext>
            </a:extLst>
          </p:cNvPr>
          <p:cNvCxnSpPr>
            <a:cxnSpLocks noChangeShapeType="1"/>
            <a:stCxn id="5" idx="3"/>
            <a:endCxn id="6" idx="1"/>
          </p:cNvCxnSpPr>
          <p:nvPr/>
        </p:nvCxnSpPr>
        <p:spPr bwMode="auto">
          <a:xfrm>
            <a:off x="6557010" y="1923415"/>
            <a:ext cx="521971" cy="1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0" name="Straight Arrow Connector 89">
            <a:extLst>
              <a:ext uri="{FF2B5EF4-FFF2-40B4-BE49-F238E27FC236}">
                <a16:creationId xmlns:a16="http://schemas.microsoft.com/office/drawing/2014/main" id="{9F192ACE-BCC6-422D-BDB0-A7A397555347}"/>
              </a:ext>
            </a:extLst>
          </p:cNvPr>
          <p:cNvCxnSpPr>
            <a:cxnSpLocks noChangeShapeType="1"/>
            <a:stCxn id="7" idx="0"/>
            <a:endCxn id="5" idx="2"/>
          </p:cNvCxnSpPr>
          <p:nvPr/>
        </p:nvCxnSpPr>
        <p:spPr bwMode="auto">
          <a:xfrm flipV="1">
            <a:off x="5947410" y="2609215"/>
            <a:ext cx="0" cy="444501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grpSp>
        <p:nvGrpSpPr>
          <p:cNvPr id="11" name="Group 95">
            <a:extLst>
              <a:ext uri="{FF2B5EF4-FFF2-40B4-BE49-F238E27FC236}">
                <a16:creationId xmlns:a16="http://schemas.microsoft.com/office/drawing/2014/main" id="{82BA4356-8BB8-4818-A14C-51BEBA9F00AB}"/>
              </a:ext>
            </a:extLst>
          </p:cNvPr>
          <p:cNvGrpSpPr>
            <a:grpSpLocks/>
          </p:cNvGrpSpPr>
          <p:nvPr/>
        </p:nvGrpSpPr>
        <p:grpSpPr bwMode="auto">
          <a:xfrm>
            <a:off x="9018963" y="384592"/>
            <a:ext cx="2590800" cy="3821430"/>
            <a:chOff x="5105400" y="990600"/>
            <a:chExt cx="3048000" cy="4495800"/>
          </a:xfrm>
          <a:solidFill>
            <a:srgbClr val="FFFF00"/>
          </a:solidFill>
        </p:grpSpPr>
        <p:sp>
          <p:nvSpPr>
            <p:cNvPr id="12" name="Rounded Rectangle 9">
              <a:extLst>
                <a:ext uri="{FF2B5EF4-FFF2-40B4-BE49-F238E27FC236}">
                  <a16:creationId xmlns:a16="http://schemas.microsoft.com/office/drawing/2014/main" id="{829D790D-110C-4152-A4A2-F75A0B8C47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91200" y="990600"/>
              <a:ext cx="762000" cy="381000"/>
            </a:xfrm>
            <a:prstGeom prst="roundRect">
              <a:avLst>
                <a:gd name="adj" fmla="val 16667"/>
              </a:avLst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478" tIns="44445" rIns="90478" bIns="44445" anchor="ctr"/>
            <a:lstStyle/>
            <a:p>
              <a:pPr indent="-228600" algn="ctr">
                <a:defRPr/>
              </a:pPr>
              <a:r>
                <a:rPr lang="en-US" sz="1600" b="0" dirty="0">
                  <a:cs typeface="Tahoma" panose="020B0604030504040204" pitchFamily="34" charset="0"/>
                </a:rPr>
                <a:t>NAND</a:t>
              </a:r>
            </a:p>
          </p:txBody>
        </p:sp>
        <p:sp>
          <p:nvSpPr>
            <p:cNvPr id="13" name="Rounded Rectangle 8">
              <a:extLst>
                <a:ext uri="{FF2B5EF4-FFF2-40B4-BE49-F238E27FC236}">
                  <a16:creationId xmlns:a16="http://schemas.microsoft.com/office/drawing/2014/main" id="{0CF1E554-7B5D-4E28-8697-529E4642C4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8800" y="1143000"/>
              <a:ext cx="762000" cy="381000"/>
            </a:xfrm>
            <a:prstGeom prst="roundRect">
              <a:avLst>
                <a:gd name="adj" fmla="val 16667"/>
              </a:avLst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478" tIns="44445" rIns="90478" bIns="44445" anchor="ctr"/>
            <a:lstStyle/>
            <a:p>
              <a:pPr indent="-228600" algn="ctr">
                <a:defRPr/>
              </a:pPr>
              <a:r>
                <a:rPr lang="en-US" sz="1600" b="0" dirty="0">
                  <a:cs typeface="Tahoma" panose="020B0604030504040204" pitchFamily="34" charset="0"/>
                </a:rPr>
                <a:t>NAND</a:t>
              </a:r>
            </a:p>
          </p:txBody>
        </p:sp>
        <p:sp>
          <p:nvSpPr>
            <p:cNvPr id="14" name="Rounded Rectangle 10">
              <a:extLst>
                <a:ext uri="{FF2B5EF4-FFF2-40B4-BE49-F238E27FC236}">
                  <a16:creationId xmlns:a16="http://schemas.microsoft.com/office/drawing/2014/main" id="{2D20FC3F-8B03-404D-915E-C0A0BD733B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86400" y="1295400"/>
              <a:ext cx="762000" cy="381000"/>
            </a:xfrm>
            <a:prstGeom prst="roundRect">
              <a:avLst>
                <a:gd name="adj" fmla="val 16667"/>
              </a:avLst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478" tIns="44445" rIns="90478" bIns="44445" anchor="ctr"/>
            <a:lstStyle/>
            <a:p>
              <a:pPr indent="-228600" algn="ctr">
                <a:defRPr/>
              </a:pPr>
              <a:r>
                <a:rPr lang="en-US" sz="1600" b="0" dirty="0">
                  <a:cs typeface="Tahoma" panose="020B0604030504040204" pitchFamily="34" charset="0"/>
                </a:rPr>
                <a:t>NAND</a:t>
              </a:r>
            </a:p>
          </p:txBody>
        </p:sp>
        <p:sp>
          <p:nvSpPr>
            <p:cNvPr id="15" name="Rounded Rectangle 11">
              <a:extLst>
                <a:ext uri="{FF2B5EF4-FFF2-40B4-BE49-F238E27FC236}">
                  <a16:creationId xmlns:a16="http://schemas.microsoft.com/office/drawing/2014/main" id="{5692F682-D001-4DB5-B947-E1C71B6DBF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34000" y="1447800"/>
              <a:ext cx="762000" cy="381000"/>
            </a:xfrm>
            <a:prstGeom prst="roundRect">
              <a:avLst>
                <a:gd name="adj" fmla="val 16667"/>
              </a:avLst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478" tIns="44445" rIns="90478" bIns="44445" anchor="ctr"/>
            <a:lstStyle/>
            <a:p>
              <a:pPr indent="-228600" algn="ctr">
                <a:defRPr/>
              </a:pPr>
              <a:r>
                <a:rPr lang="en-US" sz="1600" b="0" dirty="0">
                  <a:cs typeface="Tahoma" panose="020B0604030504040204" pitchFamily="34" charset="0"/>
                </a:rPr>
                <a:t>NAND</a:t>
              </a:r>
            </a:p>
          </p:txBody>
        </p:sp>
        <p:sp>
          <p:nvSpPr>
            <p:cNvPr id="16" name="Rounded Rectangle 12">
              <a:extLst>
                <a:ext uri="{FF2B5EF4-FFF2-40B4-BE49-F238E27FC236}">
                  <a16:creationId xmlns:a16="http://schemas.microsoft.com/office/drawing/2014/main" id="{394A3D36-A0C4-41A1-A15D-04A40253C6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86600" y="990600"/>
              <a:ext cx="762000" cy="381000"/>
            </a:xfrm>
            <a:prstGeom prst="roundRect">
              <a:avLst>
                <a:gd name="adj" fmla="val 16667"/>
              </a:avLst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478" tIns="44445" rIns="90478" bIns="44445" anchor="ctr"/>
            <a:lstStyle/>
            <a:p>
              <a:pPr indent="-228600" algn="ctr">
                <a:defRPr/>
              </a:pPr>
              <a:r>
                <a:rPr lang="en-US" sz="1600" b="0" dirty="0">
                  <a:cs typeface="Tahoma" panose="020B0604030504040204" pitchFamily="34" charset="0"/>
                </a:rPr>
                <a:t>NAND</a:t>
              </a:r>
            </a:p>
          </p:txBody>
        </p:sp>
        <p:sp>
          <p:nvSpPr>
            <p:cNvPr id="17" name="Rounded Rectangle 13">
              <a:extLst>
                <a:ext uri="{FF2B5EF4-FFF2-40B4-BE49-F238E27FC236}">
                  <a16:creationId xmlns:a16="http://schemas.microsoft.com/office/drawing/2014/main" id="{5C3252F8-6891-4571-A581-D912F22784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34200" y="1143000"/>
              <a:ext cx="762000" cy="381000"/>
            </a:xfrm>
            <a:prstGeom prst="roundRect">
              <a:avLst>
                <a:gd name="adj" fmla="val 16667"/>
              </a:avLst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478" tIns="44445" rIns="90478" bIns="44445" anchor="ctr"/>
            <a:lstStyle/>
            <a:p>
              <a:pPr indent="-228600" algn="ctr">
                <a:defRPr/>
              </a:pPr>
              <a:r>
                <a:rPr lang="en-US" sz="1600" b="0" dirty="0">
                  <a:cs typeface="Tahoma" panose="020B0604030504040204" pitchFamily="34" charset="0"/>
                </a:rPr>
                <a:t>NAND</a:t>
              </a:r>
            </a:p>
          </p:txBody>
        </p:sp>
        <p:sp>
          <p:nvSpPr>
            <p:cNvPr id="18" name="Rounded Rectangle 14">
              <a:extLst>
                <a:ext uri="{FF2B5EF4-FFF2-40B4-BE49-F238E27FC236}">
                  <a16:creationId xmlns:a16="http://schemas.microsoft.com/office/drawing/2014/main" id="{47C8F2B0-7B59-4B9D-B33B-820D230E11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81800" y="1295400"/>
              <a:ext cx="762000" cy="381000"/>
            </a:xfrm>
            <a:prstGeom prst="roundRect">
              <a:avLst>
                <a:gd name="adj" fmla="val 16667"/>
              </a:avLst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478" tIns="44445" rIns="90478" bIns="44445" anchor="ctr"/>
            <a:lstStyle/>
            <a:p>
              <a:pPr indent="-228600" algn="ctr">
                <a:defRPr/>
              </a:pPr>
              <a:r>
                <a:rPr lang="en-US" sz="1600" b="0" dirty="0">
                  <a:cs typeface="Tahoma" panose="020B0604030504040204" pitchFamily="34" charset="0"/>
                </a:rPr>
                <a:t>NAND</a:t>
              </a:r>
            </a:p>
          </p:txBody>
        </p:sp>
        <p:sp>
          <p:nvSpPr>
            <p:cNvPr id="19" name="Rounded Rectangle 15">
              <a:extLst>
                <a:ext uri="{FF2B5EF4-FFF2-40B4-BE49-F238E27FC236}">
                  <a16:creationId xmlns:a16="http://schemas.microsoft.com/office/drawing/2014/main" id="{A1887164-F824-42C6-9AB5-076D473432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9400" y="1447800"/>
              <a:ext cx="762000" cy="381000"/>
            </a:xfrm>
            <a:prstGeom prst="roundRect">
              <a:avLst>
                <a:gd name="adj" fmla="val 16667"/>
              </a:avLst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478" tIns="44445" rIns="90478" bIns="44445" anchor="ctr"/>
            <a:lstStyle/>
            <a:p>
              <a:pPr indent="-228600" algn="ctr">
                <a:defRPr/>
              </a:pPr>
              <a:r>
                <a:rPr lang="en-US" sz="1600" b="0" dirty="0">
                  <a:cs typeface="Tahoma" panose="020B0604030504040204" pitchFamily="34" charset="0"/>
                </a:rPr>
                <a:t>NAND</a:t>
              </a:r>
            </a:p>
          </p:txBody>
        </p:sp>
        <p:cxnSp>
          <p:nvCxnSpPr>
            <p:cNvPr id="20" name="Straight Arrow Connector 17">
              <a:extLst>
                <a:ext uri="{FF2B5EF4-FFF2-40B4-BE49-F238E27FC236}">
                  <a16:creationId xmlns:a16="http://schemas.microsoft.com/office/drawing/2014/main" id="{387E34D4-D9BD-487D-A43A-29CEAE57158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105400" y="2057400"/>
              <a:ext cx="3048000" cy="0"/>
            </a:xfrm>
            <a:prstGeom prst="straightConnector1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21" name="Straight Connector 19">
              <a:extLst>
                <a:ext uri="{FF2B5EF4-FFF2-40B4-BE49-F238E27FC236}">
                  <a16:creationId xmlns:a16="http://schemas.microsoft.com/office/drawing/2014/main" id="{2876CE55-C1AC-4690-AB5E-9E07BE134FD3}"/>
                </a:ext>
              </a:extLst>
            </p:cNvPr>
            <p:cNvCxnSpPr>
              <a:cxnSpLocks noChangeShapeType="1"/>
              <a:stCxn id="15" idx="2"/>
            </p:cNvCxnSpPr>
            <p:nvPr/>
          </p:nvCxnSpPr>
          <p:spPr bwMode="auto">
            <a:xfrm>
              <a:off x="5715000" y="1828800"/>
              <a:ext cx="0" cy="22860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2" name="Straight Connector 20">
              <a:extLst>
                <a:ext uri="{FF2B5EF4-FFF2-40B4-BE49-F238E27FC236}">
                  <a16:creationId xmlns:a16="http://schemas.microsoft.com/office/drawing/2014/main" id="{7C69D677-EBDD-43F5-8516-F0EB1E229C7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867400" y="1828800"/>
              <a:ext cx="0" cy="22860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3" name="Straight Connector 21">
              <a:extLst>
                <a:ext uri="{FF2B5EF4-FFF2-40B4-BE49-F238E27FC236}">
                  <a16:creationId xmlns:a16="http://schemas.microsoft.com/office/drawing/2014/main" id="{72E29B0C-3355-4D26-B3E1-233389926BF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6019800" y="1828800"/>
              <a:ext cx="0" cy="22860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4" name="Straight Connector 22">
              <a:extLst>
                <a:ext uri="{FF2B5EF4-FFF2-40B4-BE49-F238E27FC236}">
                  <a16:creationId xmlns:a16="http://schemas.microsoft.com/office/drawing/2014/main" id="{4687DDAB-DC6B-4B59-8A6C-B728FC9043E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6172200" y="1676400"/>
              <a:ext cx="0" cy="38100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5" name="Straight Connector 25">
              <a:extLst>
                <a:ext uri="{FF2B5EF4-FFF2-40B4-BE49-F238E27FC236}">
                  <a16:creationId xmlns:a16="http://schemas.microsoft.com/office/drawing/2014/main" id="{8B5002F7-8078-4452-AEFB-24E650F45E7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7010400" y="1828800"/>
              <a:ext cx="0" cy="22860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6" name="Straight Connector 26">
              <a:extLst>
                <a:ext uri="{FF2B5EF4-FFF2-40B4-BE49-F238E27FC236}">
                  <a16:creationId xmlns:a16="http://schemas.microsoft.com/office/drawing/2014/main" id="{F2DD7B5B-C7F8-450D-9E93-2206BBCAC36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7162800" y="1828800"/>
              <a:ext cx="0" cy="22860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7" name="Straight Connector 27">
              <a:extLst>
                <a:ext uri="{FF2B5EF4-FFF2-40B4-BE49-F238E27FC236}">
                  <a16:creationId xmlns:a16="http://schemas.microsoft.com/office/drawing/2014/main" id="{4F6F9695-7E32-4243-9860-1AA319B977E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7315200" y="1828800"/>
              <a:ext cx="0" cy="22860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8" name="Straight Connector 28">
              <a:extLst>
                <a:ext uri="{FF2B5EF4-FFF2-40B4-BE49-F238E27FC236}">
                  <a16:creationId xmlns:a16="http://schemas.microsoft.com/office/drawing/2014/main" id="{8D827BAA-C081-4CBE-8810-EA83D3DB36C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7467600" y="1676400"/>
              <a:ext cx="0" cy="38100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</p:cxnSp>
        <p:grpSp>
          <p:nvGrpSpPr>
            <p:cNvPr id="29" name="Group 46">
              <a:extLst>
                <a:ext uri="{FF2B5EF4-FFF2-40B4-BE49-F238E27FC236}">
                  <a16:creationId xmlns:a16="http://schemas.microsoft.com/office/drawing/2014/main" id="{7371F369-0579-4D86-A8C9-C143BBBA51B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105400" y="2133600"/>
              <a:ext cx="3048000" cy="1066800"/>
              <a:chOff x="5105400" y="2133600"/>
              <a:chExt cx="3048000" cy="1066800"/>
            </a:xfrm>
            <a:grpFill/>
          </p:grpSpPr>
          <p:sp>
            <p:nvSpPr>
              <p:cNvPr id="67" name="Rounded Rectangle 29">
                <a:extLst>
                  <a:ext uri="{FF2B5EF4-FFF2-40B4-BE49-F238E27FC236}">
                    <a16:creationId xmlns:a16="http://schemas.microsoft.com/office/drawing/2014/main" id="{078F0C18-270A-4C78-9D4B-9C963C3390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91200" y="2133600"/>
                <a:ext cx="762000" cy="381000"/>
              </a:xfrm>
              <a:prstGeom prst="roundRect">
                <a:avLst>
                  <a:gd name="adj" fmla="val 16667"/>
                </a:avLst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90478" tIns="44445" rIns="90478" bIns="44445" anchor="ctr"/>
              <a:lstStyle/>
              <a:p>
                <a:pPr indent="-228600" algn="ctr">
                  <a:defRPr/>
                </a:pPr>
                <a:r>
                  <a:rPr lang="en-US" sz="1600" b="0" dirty="0">
                    <a:cs typeface="Tahoma" panose="020B0604030504040204" pitchFamily="34" charset="0"/>
                  </a:rPr>
                  <a:t>NAND</a:t>
                </a:r>
              </a:p>
            </p:txBody>
          </p:sp>
          <p:sp>
            <p:nvSpPr>
              <p:cNvPr id="68" name="Rounded Rectangle 30">
                <a:extLst>
                  <a:ext uri="{FF2B5EF4-FFF2-40B4-BE49-F238E27FC236}">
                    <a16:creationId xmlns:a16="http://schemas.microsoft.com/office/drawing/2014/main" id="{586F3C32-E9AC-49D1-AA29-D7C9EF0A98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38800" y="2286000"/>
                <a:ext cx="762000" cy="381000"/>
              </a:xfrm>
              <a:prstGeom prst="roundRect">
                <a:avLst>
                  <a:gd name="adj" fmla="val 16667"/>
                </a:avLst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90478" tIns="44445" rIns="90478" bIns="44445" anchor="ctr"/>
              <a:lstStyle/>
              <a:p>
                <a:pPr indent="-228600" algn="ctr">
                  <a:defRPr/>
                </a:pPr>
                <a:r>
                  <a:rPr lang="en-US" sz="1600" b="0" dirty="0">
                    <a:cs typeface="Tahoma" panose="020B0604030504040204" pitchFamily="34" charset="0"/>
                  </a:rPr>
                  <a:t>NAND</a:t>
                </a:r>
              </a:p>
            </p:txBody>
          </p:sp>
          <p:sp>
            <p:nvSpPr>
              <p:cNvPr id="69" name="Rounded Rectangle 31">
                <a:extLst>
                  <a:ext uri="{FF2B5EF4-FFF2-40B4-BE49-F238E27FC236}">
                    <a16:creationId xmlns:a16="http://schemas.microsoft.com/office/drawing/2014/main" id="{9B9C6D37-1D75-43E1-8A24-5528736ED8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86400" y="2438400"/>
                <a:ext cx="762000" cy="381000"/>
              </a:xfrm>
              <a:prstGeom prst="roundRect">
                <a:avLst>
                  <a:gd name="adj" fmla="val 16667"/>
                </a:avLst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90478" tIns="44445" rIns="90478" bIns="44445" anchor="ctr"/>
              <a:lstStyle/>
              <a:p>
                <a:pPr indent="-228600" algn="ctr">
                  <a:defRPr/>
                </a:pPr>
                <a:r>
                  <a:rPr lang="en-US" sz="1600" b="0" dirty="0">
                    <a:cs typeface="Tahoma" panose="020B0604030504040204" pitchFamily="34" charset="0"/>
                  </a:rPr>
                  <a:t>NAND</a:t>
                </a:r>
              </a:p>
            </p:txBody>
          </p:sp>
          <p:sp>
            <p:nvSpPr>
              <p:cNvPr id="70" name="Rounded Rectangle 32">
                <a:extLst>
                  <a:ext uri="{FF2B5EF4-FFF2-40B4-BE49-F238E27FC236}">
                    <a16:creationId xmlns:a16="http://schemas.microsoft.com/office/drawing/2014/main" id="{F6167218-55CE-4848-8291-31A359E26E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34000" y="2590800"/>
                <a:ext cx="762000" cy="381000"/>
              </a:xfrm>
              <a:prstGeom prst="roundRect">
                <a:avLst>
                  <a:gd name="adj" fmla="val 16667"/>
                </a:avLst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90478" tIns="44445" rIns="90478" bIns="44445" anchor="ctr"/>
              <a:lstStyle/>
              <a:p>
                <a:pPr indent="-228600" algn="ctr">
                  <a:defRPr/>
                </a:pPr>
                <a:r>
                  <a:rPr lang="en-US" sz="1600" b="0" dirty="0">
                    <a:cs typeface="Tahoma" panose="020B0604030504040204" pitchFamily="34" charset="0"/>
                  </a:rPr>
                  <a:t>NAND</a:t>
                </a:r>
              </a:p>
            </p:txBody>
          </p:sp>
          <p:sp>
            <p:nvSpPr>
              <p:cNvPr id="71" name="Rounded Rectangle 33">
                <a:extLst>
                  <a:ext uri="{FF2B5EF4-FFF2-40B4-BE49-F238E27FC236}">
                    <a16:creationId xmlns:a16="http://schemas.microsoft.com/office/drawing/2014/main" id="{73F4B6F0-D52D-4860-AD58-8DC06CA075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86600" y="2133600"/>
                <a:ext cx="762000" cy="381000"/>
              </a:xfrm>
              <a:prstGeom prst="roundRect">
                <a:avLst>
                  <a:gd name="adj" fmla="val 16667"/>
                </a:avLst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90478" tIns="44445" rIns="90478" bIns="44445" anchor="ctr"/>
              <a:lstStyle/>
              <a:p>
                <a:pPr indent="-228600" algn="ctr">
                  <a:defRPr/>
                </a:pPr>
                <a:r>
                  <a:rPr lang="en-US" sz="1600" b="0" dirty="0">
                    <a:cs typeface="Tahoma" panose="020B0604030504040204" pitchFamily="34" charset="0"/>
                  </a:rPr>
                  <a:t>NAND</a:t>
                </a:r>
              </a:p>
            </p:txBody>
          </p:sp>
          <p:sp>
            <p:nvSpPr>
              <p:cNvPr id="72" name="Rounded Rectangle 34">
                <a:extLst>
                  <a:ext uri="{FF2B5EF4-FFF2-40B4-BE49-F238E27FC236}">
                    <a16:creationId xmlns:a16="http://schemas.microsoft.com/office/drawing/2014/main" id="{D118B4EE-91D9-4F25-A4E6-88124A6725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34200" y="2286000"/>
                <a:ext cx="762000" cy="381000"/>
              </a:xfrm>
              <a:prstGeom prst="roundRect">
                <a:avLst>
                  <a:gd name="adj" fmla="val 16667"/>
                </a:avLst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90478" tIns="44445" rIns="90478" bIns="44445" anchor="ctr"/>
              <a:lstStyle/>
              <a:p>
                <a:pPr indent="-228600" algn="ctr">
                  <a:defRPr/>
                </a:pPr>
                <a:r>
                  <a:rPr lang="en-US" sz="1600" b="0" dirty="0">
                    <a:cs typeface="Tahoma" panose="020B0604030504040204" pitchFamily="34" charset="0"/>
                  </a:rPr>
                  <a:t>NAND</a:t>
                </a:r>
              </a:p>
            </p:txBody>
          </p:sp>
          <p:sp>
            <p:nvSpPr>
              <p:cNvPr id="73" name="Rounded Rectangle 35">
                <a:extLst>
                  <a:ext uri="{FF2B5EF4-FFF2-40B4-BE49-F238E27FC236}">
                    <a16:creationId xmlns:a16="http://schemas.microsoft.com/office/drawing/2014/main" id="{A5573AAA-FAEC-4DB0-9B9C-6AD0998C0C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81800" y="2438400"/>
                <a:ext cx="762000" cy="381000"/>
              </a:xfrm>
              <a:prstGeom prst="roundRect">
                <a:avLst>
                  <a:gd name="adj" fmla="val 16667"/>
                </a:avLst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90478" tIns="44445" rIns="90478" bIns="44445" anchor="ctr"/>
              <a:lstStyle/>
              <a:p>
                <a:pPr indent="-228600" algn="ctr">
                  <a:defRPr/>
                </a:pPr>
                <a:r>
                  <a:rPr lang="en-US" sz="1600" b="0" dirty="0">
                    <a:cs typeface="Tahoma" panose="020B0604030504040204" pitchFamily="34" charset="0"/>
                  </a:rPr>
                  <a:t>NAND</a:t>
                </a:r>
              </a:p>
            </p:txBody>
          </p:sp>
          <p:sp>
            <p:nvSpPr>
              <p:cNvPr id="74" name="Rounded Rectangle 36">
                <a:extLst>
                  <a:ext uri="{FF2B5EF4-FFF2-40B4-BE49-F238E27FC236}">
                    <a16:creationId xmlns:a16="http://schemas.microsoft.com/office/drawing/2014/main" id="{C6B0E792-5467-49B8-BA4E-1A2D0C8E0F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29400" y="2590800"/>
                <a:ext cx="762000" cy="381000"/>
              </a:xfrm>
              <a:prstGeom prst="roundRect">
                <a:avLst>
                  <a:gd name="adj" fmla="val 16667"/>
                </a:avLst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90478" tIns="44445" rIns="90478" bIns="44445" anchor="ctr"/>
              <a:lstStyle/>
              <a:p>
                <a:pPr indent="-228600" algn="ctr">
                  <a:defRPr/>
                </a:pPr>
                <a:r>
                  <a:rPr lang="en-US" sz="1600" b="0" dirty="0">
                    <a:cs typeface="Tahoma" panose="020B0604030504040204" pitchFamily="34" charset="0"/>
                  </a:rPr>
                  <a:t>NAND</a:t>
                </a:r>
              </a:p>
            </p:txBody>
          </p:sp>
          <p:cxnSp>
            <p:nvCxnSpPr>
              <p:cNvPr id="75" name="Straight Arrow Connector 37">
                <a:extLst>
                  <a:ext uri="{FF2B5EF4-FFF2-40B4-BE49-F238E27FC236}">
                    <a16:creationId xmlns:a16="http://schemas.microsoft.com/office/drawing/2014/main" id="{75D9400A-D2A6-4542-9E77-AB2E8E1750F8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5105400" y="3200400"/>
                <a:ext cx="3048000" cy="0"/>
              </a:xfrm>
              <a:prstGeom prst="straightConnector1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76" name="Straight Connector 38">
                <a:extLst>
                  <a:ext uri="{FF2B5EF4-FFF2-40B4-BE49-F238E27FC236}">
                    <a16:creationId xmlns:a16="http://schemas.microsoft.com/office/drawing/2014/main" id="{6ADB1AA9-96F2-4559-BF99-B4F7797EBF3A}"/>
                  </a:ext>
                </a:extLst>
              </p:cNvPr>
              <p:cNvCxnSpPr>
                <a:cxnSpLocks noChangeShapeType="1"/>
                <a:stCxn id="70" idx="2"/>
              </p:cNvCxnSpPr>
              <p:nvPr/>
            </p:nvCxnSpPr>
            <p:spPr bwMode="auto">
              <a:xfrm>
                <a:off x="5715000" y="2971800"/>
                <a:ext cx="0" cy="22860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77" name="Straight Connector 39">
                <a:extLst>
                  <a:ext uri="{FF2B5EF4-FFF2-40B4-BE49-F238E27FC236}">
                    <a16:creationId xmlns:a16="http://schemas.microsoft.com/office/drawing/2014/main" id="{4B366AFB-D4AA-446F-B665-E25FFE171725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5867400" y="2971800"/>
                <a:ext cx="0" cy="22860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78" name="Straight Connector 40">
                <a:extLst>
                  <a:ext uri="{FF2B5EF4-FFF2-40B4-BE49-F238E27FC236}">
                    <a16:creationId xmlns:a16="http://schemas.microsoft.com/office/drawing/2014/main" id="{548E0A97-591C-4A99-8BCD-BE3C25E25851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6019800" y="2971800"/>
                <a:ext cx="0" cy="22860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79" name="Straight Connector 41">
                <a:extLst>
                  <a:ext uri="{FF2B5EF4-FFF2-40B4-BE49-F238E27FC236}">
                    <a16:creationId xmlns:a16="http://schemas.microsoft.com/office/drawing/2014/main" id="{20AEAFD9-1F83-4135-9C43-B898357EDDAF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6172200" y="2819400"/>
                <a:ext cx="0" cy="38100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80" name="Straight Connector 42">
                <a:extLst>
                  <a:ext uri="{FF2B5EF4-FFF2-40B4-BE49-F238E27FC236}">
                    <a16:creationId xmlns:a16="http://schemas.microsoft.com/office/drawing/2014/main" id="{3DA1A2F0-2013-44B6-9157-0FD0A77F78C5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7010400" y="2971800"/>
                <a:ext cx="0" cy="22860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81" name="Straight Connector 43">
                <a:extLst>
                  <a:ext uri="{FF2B5EF4-FFF2-40B4-BE49-F238E27FC236}">
                    <a16:creationId xmlns:a16="http://schemas.microsoft.com/office/drawing/2014/main" id="{AA663D94-76AF-4650-95FC-5A7DF2EAEF44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7162800" y="2971800"/>
                <a:ext cx="0" cy="22860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82" name="Straight Connector 44">
                <a:extLst>
                  <a:ext uri="{FF2B5EF4-FFF2-40B4-BE49-F238E27FC236}">
                    <a16:creationId xmlns:a16="http://schemas.microsoft.com/office/drawing/2014/main" id="{E7F9DC89-AA65-4BA4-8FE1-2384EEADCDA4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7315200" y="2971800"/>
                <a:ext cx="0" cy="22860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83" name="Straight Connector 45">
                <a:extLst>
                  <a:ext uri="{FF2B5EF4-FFF2-40B4-BE49-F238E27FC236}">
                    <a16:creationId xmlns:a16="http://schemas.microsoft.com/office/drawing/2014/main" id="{7FA7C76F-9971-45E4-9984-0C866ECBCC49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7467600" y="2819400"/>
                <a:ext cx="0" cy="38100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</p:cxnSp>
        </p:grpSp>
        <p:grpSp>
          <p:nvGrpSpPr>
            <p:cNvPr id="30" name="Group 47">
              <a:extLst>
                <a:ext uri="{FF2B5EF4-FFF2-40B4-BE49-F238E27FC236}">
                  <a16:creationId xmlns:a16="http://schemas.microsoft.com/office/drawing/2014/main" id="{BA5B0EB9-C049-452B-93DE-3C1D88EA386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105400" y="3276600"/>
              <a:ext cx="3048000" cy="1066800"/>
              <a:chOff x="5105400" y="2133600"/>
              <a:chExt cx="3048000" cy="1066800"/>
            </a:xfrm>
            <a:grpFill/>
          </p:grpSpPr>
          <p:sp>
            <p:nvSpPr>
              <p:cNvPr id="50" name="Rounded Rectangle 48">
                <a:extLst>
                  <a:ext uri="{FF2B5EF4-FFF2-40B4-BE49-F238E27FC236}">
                    <a16:creationId xmlns:a16="http://schemas.microsoft.com/office/drawing/2014/main" id="{B132F674-7699-476B-BD4B-2327F97379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91200" y="2133600"/>
                <a:ext cx="762000" cy="381000"/>
              </a:xfrm>
              <a:prstGeom prst="roundRect">
                <a:avLst>
                  <a:gd name="adj" fmla="val 16667"/>
                </a:avLst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90478" tIns="44445" rIns="90478" bIns="44445" anchor="ctr"/>
              <a:lstStyle/>
              <a:p>
                <a:pPr indent="-228600" algn="ctr">
                  <a:defRPr/>
                </a:pPr>
                <a:r>
                  <a:rPr lang="en-US" sz="1600" b="0" dirty="0">
                    <a:cs typeface="Tahoma" panose="020B0604030504040204" pitchFamily="34" charset="0"/>
                  </a:rPr>
                  <a:t>NAND</a:t>
                </a:r>
              </a:p>
            </p:txBody>
          </p:sp>
          <p:sp>
            <p:nvSpPr>
              <p:cNvPr id="51" name="Rounded Rectangle 49">
                <a:extLst>
                  <a:ext uri="{FF2B5EF4-FFF2-40B4-BE49-F238E27FC236}">
                    <a16:creationId xmlns:a16="http://schemas.microsoft.com/office/drawing/2014/main" id="{AC8B39F6-3924-4C60-A07B-9EF1B04B6F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38800" y="2286000"/>
                <a:ext cx="762000" cy="381000"/>
              </a:xfrm>
              <a:prstGeom prst="roundRect">
                <a:avLst>
                  <a:gd name="adj" fmla="val 16667"/>
                </a:avLst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90478" tIns="44445" rIns="90478" bIns="44445" anchor="ctr"/>
              <a:lstStyle/>
              <a:p>
                <a:pPr indent="-228600" algn="ctr">
                  <a:defRPr/>
                </a:pPr>
                <a:r>
                  <a:rPr lang="en-US" sz="1600" b="0" dirty="0">
                    <a:cs typeface="Tahoma" panose="020B0604030504040204" pitchFamily="34" charset="0"/>
                  </a:rPr>
                  <a:t>NAND</a:t>
                </a:r>
              </a:p>
            </p:txBody>
          </p:sp>
          <p:sp>
            <p:nvSpPr>
              <p:cNvPr id="52" name="Rounded Rectangle 50">
                <a:extLst>
                  <a:ext uri="{FF2B5EF4-FFF2-40B4-BE49-F238E27FC236}">
                    <a16:creationId xmlns:a16="http://schemas.microsoft.com/office/drawing/2014/main" id="{8AA6CA53-2343-4F57-AB25-D54DEE221E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86400" y="2438400"/>
                <a:ext cx="762000" cy="381000"/>
              </a:xfrm>
              <a:prstGeom prst="roundRect">
                <a:avLst>
                  <a:gd name="adj" fmla="val 16667"/>
                </a:avLst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90478" tIns="44445" rIns="90478" bIns="44445" anchor="ctr"/>
              <a:lstStyle/>
              <a:p>
                <a:pPr indent="-228600" algn="ctr">
                  <a:defRPr/>
                </a:pPr>
                <a:r>
                  <a:rPr lang="en-US" sz="1600" b="0" dirty="0">
                    <a:cs typeface="Tahoma" panose="020B0604030504040204" pitchFamily="34" charset="0"/>
                  </a:rPr>
                  <a:t>NAND</a:t>
                </a:r>
              </a:p>
            </p:txBody>
          </p:sp>
          <p:sp>
            <p:nvSpPr>
              <p:cNvPr id="53" name="Rounded Rectangle 51">
                <a:extLst>
                  <a:ext uri="{FF2B5EF4-FFF2-40B4-BE49-F238E27FC236}">
                    <a16:creationId xmlns:a16="http://schemas.microsoft.com/office/drawing/2014/main" id="{A2B9A6FE-2DF9-4750-BF23-5F0D187C84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34000" y="2590800"/>
                <a:ext cx="762000" cy="381000"/>
              </a:xfrm>
              <a:prstGeom prst="roundRect">
                <a:avLst>
                  <a:gd name="adj" fmla="val 16667"/>
                </a:avLst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90478" tIns="44445" rIns="90478" bIns="44445" anchor="ctr"/>
              <a:lstStyle/>
              <a:p>
                <a:pPr indent="-228600" algn="ctr">
                  <a:defRPr/>
                </a:pPr>
                <a:r>
                  <a:rPr lang="en-US" sz="1600" b="0" dirty="0">
                    <a:cs typeface="Tahoma" panose="020B0604030504040204" pitchFamily="34" charset="0"/>
                  </a:rPr>
                  <a:t>NAND</a:t>
                </a:r>
              </a:p>
            </p:txBody>
          </p:sp>
          <p:sp>
            <p:nvSpPr>
              <p:cNvPr id="54" name="Rounded Rectangle 52">
                <a:extLst>
                  <a:ext uri="{FF2B5EF4-FFF2-40B4-BE49-F238E27FC236}">
                    <a16:creationId xmlns:a16="http://schemas.microsoft.com/office/drawing/2014/main" id="{716117A1-3703-4FB6-A94D-FC6591F10D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86600" y="2133600"/>
                <a:ext cx="762000" cy="381000"/>
              </a:xfrm>
              <a:prstGeom prst="roundRect">
                <a:avLst>
                  <a:gd name="adj" fmla="val 16667"/>
                </a:avLst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90478" tIns="44445" rIns="90478" bIns="44445" anchor="ctr"/>
              <a:lstStyle/>
              <a:p>
                <a:pPr indent="-228600" algn="ctr">
                  <a:defRPr/>
                </a:pPr>
                <a:r>
                  <a:rPr lang="en-US" sz="1600" b="0" dirty="0">
                    <a:cs typeface="Tahoma" panose="020B0604030504040204" pitchFamily="34" charset="0"/>
                  </a:rPr>
                  <a:t>NAND</a:t>
                </a:r>
              </a:p>
            </p:txBody>
          </p:sp>
          <p:sp>
            <p:nvSpPr>
              <p:cNvPr id="55" name="Rounded Rectangle 53">
                <a:extLst>
                  <a:ext uri="{FF2B5EF4-FFF2-40B4-BE49-F238E27FC236}">
                    <a16:creationId xmlns:a16="http://schemas.microsoft.com/office/drawing/2014/main" id="{532DAFA7-1103-4DAF-BFCB-8F45C14C3F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34200" y="2286000"/>
                <a:ext cx="762000" cy="381000"/>
              </a:xfrm>
              <a:prstGeom prst="roundRect">
                <a:avLst>
                  <a:gd name="adj" fmla="val 16667"/>
                </a:avLst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90478" tIns="44445" rIns="90478" bIns="44445" anchor="ctr"/>
              <a:lstStyle/>
              <a:p>
                <a:pPr indent="-228600" algn="ctr">
                  <a:defRPr/>
                </a:pPr>
                <a:r>
                  <a:rPr lang="en-US" sz="1600" b="0" dirty="0">
                    <a:cs typeface="Tahoma" panose="020B0604030504040204" pitchFamily="34" charset="0"/>
                  </a:rPr>
                  <a:t>NAND</a:t>
                </a:r>
              </a:p>
            </p:txBody>
          </p:sp>
          <p:sp>
            <p:nvSpPr>
              <p:cNvPr id="56" name="Rounded Rectangle 54">
                <a:extLst>
                  <a:ext uri="{FF2B5EF4-FFF2-40B4-BE49-F238E27FC236}">
                    <a16:creationId xmlns:a16="http://schemas.microsoft.com/office/drawing/2014/main" id="{F0B7D76D-835E-4A4B-B934-49A9B844BD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81800" y="2438400"/>
                <a:ext cx="762000" cy="381000"/>
              </a:xfrm>
              <a:prstGeom prst="roundRect">
                <a:avLst>
                  <a:gd name="adj" fmla="val 16667"/>
                </a:avLst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90478" tIns="44445" rIns="90478" bIns="44445" anchor="ctr"/>
              <a:lstStyle/>
              <a:p>
                <a:pPr indent="-228600" algn="ctr">
                  <a:defRPr/>
                </a:pPr>
                <a:r>
                  <a:rPr lang="en-US" sz="1600" b="0" dirty="0">
                    <a:cs typeface="Tahoma" panose="020B0604030504040204" pitchFamily="34" charset="0"/>
                  </a:rPr>
                  <a:t>NAND</a:t>
                </a:r>
              </a:p>
            </p:txBody>
          </p:sp>
          <p:sp>
            <p:nvSpPr>
              <p:cNvPr id="57" name="Rounded Rectangle 55">
                <a:extLst>
                  <a:ext uri="{FF2B5EF4-FFF2-40B4-BE49-F238E27FC236}">
                    <a16:creationId xmlns:a16="http://schemas.microsoft.com/office/drawing/2014/main" id="{4357B03C-B684-428A-910B-8C4234C837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29400" y="2590800"/>
                <a:ext cx="762000" cy="381000"/>
              </a:xfrm>
              <a:prstGeom prst="roundRect">
                <a:avLst>
                  <a:gd name="adj" fmla="val 16667"/>
                </a:avLst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90478" tIns="44445" rIns="90478" bIns="44445" anchor="ctr"/>
              <a:lstStyle/>
              <a:p>
                <a:pPr indent="-228600" algn="ctr">
                  <a:defRPr/>
                </a:pPr>
                <a:r>
                  <a:rPr lang="en-US" sz="1600" b="0" dirty="0">
                    <a:cs typeface="Tahoma" panose="020B0604030504040204" pitchFamily="34" charset="0"/>
                  </a:rPr>
                  <a:t>NAND</a:t>
                </a:r>
              </a:p>
            </p:txBody>
          </p:sp>
          <p:cxnSp>
            <p:nvCxnSpPr>
              <p:cNvPr id="58" name="Straight Arrow Connector 56">
                <a:extLst>
                  <a:ext uri="{FF2B5EF4-FFF2-40B4-BE49-F238E27FC236}">
                    <a16:creationId xmlns:a16="http://schemas.microsoft.com/office/drawing/2014/main" id="{AD0C4257-9C68-41E0-9C62-0FB08BC97671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5105400" y="3200400"/>
                <a:ext cx="3048000" cy="0"/>
              </a:xfrm>
              <a:prstGeom prst="straightConnector1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59" name="Straight Connector 57">
                <a:extLst>
                  <a:ext uri="{FF2B5EF4-FFF2-40B4-BE49-F238E27FC236}">
                    <a16:creationId xmlns:a16="http://schemas.microsoft.com/office/drawing/2014/main" id="{15E47064-8D2D-42B9-92FB-A1730D378BEE}"/>
                  </a:ext>
                </a:extLst>
              </p:cNvPr>
              <p:cNvCxnSpPr>
                <a:cxnSpLocks noChangeShapeType="1"/>
                <a:stCxn id="53" idx="2"/>
              </p:cNvCxnSpPr>
              <p:nvPr/>
            </p:nvCxnSpPr>
            <p:spPr bwMode="auto">
              <a:xfrm>
                <a:off x="5715000" y="2971800"/>
                <a:ext cx="0" cy="22860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60" name="Straight Connector 58">
                <a:extLst>
                  <a:ext uri="{FF2B5EF4-FFF2-40B4-BE49-F238E27FC236}">
                    <a16:creationId xmlns:a16="http://schemas.microsoft.com/office/drawing/2014/main" id="{D8BA5A76-C00C-4C7D-8BCC-635D1896AC99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5867400" y="2971800"/>
                <a:ext cx="0" cy="22860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61" name="Straight Connector 59">
                <a:extLst>
                  <a:ext uri="{FF2B5EF4-FFF2-40B4-BE49-F238E27FC236}">
                    <a16:creationId xmlns:a16="http://schemas.microsoft.com/office/drawing/2014/main" id="{7CD5AC47-B24F-4109-A5FB-0C0D9119616A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6019800" y="2971800"/>
                <a:ext cx="0" cy="22860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62" name="Straight Connector 60">
                <a:extLst>
                  <a:ext uri="{FF2B5EF4-FFF2-40B4-BE49-F238E27FC236}">
                    <a16:creationId xmlns:a16="http://schemas.microsoft.com/office/drawing/2014/main" id="{A1083AFF-4CFE-43F1-9A59-BFB9022DA352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6172200" y="2819400"/>
                <a:ext cx="0" cy="38100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63" name="Straight Connector 61">
                <a:extLst>
                  <a:ext uri="{FF2B5EF4-FFF2-40B4-BE49-F238E27FC236}">
                    <a16:creationId xmlns:a16="http://schemas.microsoft.com/office/drawing/2014/main" id="{2EF5D07E-B312-4A98-AF7D-870A08D70481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7010400" y="2971800"/>
                <a:ext cx="0" cy="22860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64" name="Straight Connector 62">
                <a:extLst>
                  <a:ext uri="{FF2B5EF4-FFF2-40B4-BE49-F238E27FC236}">
                    <a16:creationId xmlns:a16="http://schemas.microsoft.com/office/drawing/2014/main" id="{1795ECC8-EF65-4D40-961D-2CF91BC6B385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7162800" y="2971800"/>
                <a:ext cx="0" cy="22860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65" name="Straight Connector 63">
                <a:extLst>
                  <a:ext uri="{FF2B5EF4-FFF2-40B4-BE49-F238E27FC236}">
                    <a16:creationId xmlns:a16="http://schemas.microsoft.com/office/drawing/2014/main" id="{D6233927-E36C-4363-BCFA-665A7D5FD762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7315200" y="2971800"/>
                <a:ext cx="0" cy="22860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66" name="Straight Connector 64">
                <a:extLst>
                  <a:ext uri="{FF2B5EF4-FFF2-40B4-BE49-F238E27FC236}">
                    <a16:creationId xmlns:a16="http://schemas.microsoft.com/office/drawing/2014/main" id="{D9937859-9777-475C-97E6-1FA3E01C8802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7467600" y="2819400"/>
                <a:ext cx="0" cy="38100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</p:cxnSp>
        </p:grpSp>
        <p:grpSp>
          <p:nvGrpSpPr>
            <p:cNvPr id="31" name="Group 65">
              <a:extLst>
                <a:ext uri="{FF2B5EF4-FFF2-40B4-BE49-F238E27FC236}">
                  <a16:creationId xmlns:a16="http://schemas.microsoft.com/office/drawing/2014/main" id="{B0D19B2E-95D5-4515-B633-F3AAC89BE86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105400" y="4419600"/>
              <a:ext cx="3048000" cy="1066800"/>
              <a:chOff x="5105400" y="2133600"/>
              <a:chExt cx="3048000" cy="1066800"/>
            </a:xfrm>
            <a:grpFill/>
          </p:grpSpPr>
          <p:sp>
            <p:nvSpPr>
              <p:cNvPr id="33" name="Rounded Rectangle 66">
                <a:extLst>
                  <a:ext uri="{FF2B5EF4-FFF2-40B4-BE49-F238E27FC236}">
                    <a16:creationId xmlns:a16="http://schemas.microsoft.com/office/drawing/2014/main" id="{24921E5D-AF38-4B3A-A98B-C027EEB87F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91200" y="2133600"/>
                <a:ext cx="762000" cy="381000"/>
              </a:xfrm>
              <a:prstGeom prst="roundRect">
                <a:avLst>
                  <a:gd name="adj" fmla="val 16667"/>
                </a:avLst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90478" tIns="44445" rIns="90478" bIns="44445" anchor="ctr"/>
              <a:lstStyle/>
              <a:p>
                <a:pPr indent="-228600" algn="ctr">
                  <a:defRPr/>
                </a:pPr>
                <a:r>
                  <a:rPr lang="en-US" sz="1600" b="0" dirty="0">
                    <a:cs typeface="Tahoma" panose="020B0604030504040204" pitchFamily="34" charset="0"/>
                  </a:rPr>
                  <a:t>NAND</a:t>
                </a:r>
              </a:p>
            </p:txBody>
          </p:sp>
          <p:sp>
            <p:nvSpPr>
              <p:cNvPr id="34" name="Rounded Rectangle 67">
                <a:extLst>
                  <a:ext uri="{FF2B5EF4-FFF2-40B4-BE49-F238E27FC236}">
                    <a16:creationId xmlns:a16="http://schemas.microsoft.com/office/drawing/2014/main" id="{D2A19CF3-CBEE-4F12-B633-8C69042CA5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38800" y="2286000"/>
                <a:ext cx="762000" cy="381000"/>
              </a:xfrm>
              <a:prstGeom prst="roundRect">
                <a:avLst>
                  <a:gd name="adj" fmla="val 16667"/>
                </a:avLst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90478" tIns="44445" rIns="90478" bIns="44445" anchor="ctr"/>
              <a:lstStyle/>
              <a:p>
                <a:pPr indent="-228600" algn="ctr">
                  <a:defRPr/>
                </a:pPr>
                <a:r>
                  <a:rPr lang="en-US" sz="1600" b="0" dirty="0">
                    <a:cs typeface="Tahoma" panose="020B0604030504040204" pitchFamily="34" charset="0"/>
                  </a:rPr>
                  <a:t>NAND</a:t>
                </a:r>
              </a:p>
            </p:txBody>
          </p:sp>
          <p:sp>
            <p:nvSpPr>
              <p:cNvPr id="35" name="Rounded Rectangle 68">
                <a:extLst>
                  <a:ext uri="{FF2B5EF4-FFF2-40B4-BE49-F238E27FC236}">
                    <a16:creationId xmlns:a16="http://schemas.microsoft.com/office/drawing/2014/main" id="{A7A2C5C1-406E-400F-8B63-4A42D024F8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86400" y="2438400"/>
                <a:ext cx="762000" cy="381000"/>
              </a:xfrm>
              <a:prstGeom prst="roundRect">
                <a:avLst>
                  <a:gd name="adj" fmla="val 16667"/>
                </a:avLst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90478" tIns="44445" rIns="90478" bIns="44445" anchor="ctr"/>
              <a:lstStyle/>
              <a:p>
                <a:pPr indent="-228600" algn="ctr">
                  <a:defRPr/>
                </a:pPr>
                <a:r>
                  <a:rPr lang="en-US" sz="1600" b="0" dirty="0">
                    <a:cs typeface="Tahoma" panose="020B0604030504040204" pitchFamily="34" charset="0"/>
                  </a:rPr>
                  <a:t>NAND</a:t>
                </a:r>
              </a:p>
            </p:txBody>
          </p:sp>
          <p:sp>
            <p:nvSpPr>
              <p:cNvPr id="36" name="Rounded Rectangle 69">
                <a:extLst>
                  <a:ext uri="{FF2B5EF4-FFF2-40B4-BE49-F238E27FC236}">
                    <a16:creationId xmlns:a16="http://schemas.microsoft.com/office/drawing/2014/main" id="{A45793CB-9B23-4A80-AA77-7D8D85B16D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34000" y="2590800"/>
                <a:ext cx="762000" cy="381000"/>
              </a:xfrm>
              <a:prstGeom prst="roundRect">
                <a:avLst>
                  <a:gd name="adj" fmla="val 16667"/>
                </a:avLst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90478" tIns="44445" rIns="90478" bIns="44445" anchor="ctr"/>
              <a:lstStyle/>
              <a:p>
                <a:pPr indent="-228600" algn="ctr">
                  <a:defRPr/>
                </a:pPr>
                <a:r>
                  <a:rPr lang="en-US" sz="1600" b="0" dirty="0">
                    <a:cs typeface="Tahoma" panose="020B0604030504040204" pitchFamily="34" charset="0"/>
                  </a:rPr>
                  <a:t>NAND</a:t>
                </a:r>
              </a:p>
            </p:txBody>
          </p:sp>
          <p:sp>
            <p:nvSpPr>
              <p:cNvPr id="37" name="Rounded Rectangle 70">
                <a:extLst>
                  <a:ext uri="{FF2B5EF4-FFF2-40B4-BE49-F238E27FC236}">
                    <a16:creationId xmlns:a16="http://schemas.microsoft.com/office/drawing/2014/main" id="{D3B2B7D5-5B70-4252-8E81-BA8FA956F0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86600" y="2133600"/>
                <a:ext cx="762000" cy="381000"/>
              </a:xfrm>
              <a:prstGeom prst="roundRect">
                <a:avLst>
                  <a:gd name="adj" fmla="val 16667"/>
                </a:avLst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90478" tIns="44445" rIns="90478" bIns="44445" anchor="ctr"/>
              <a:lstStyle/>
              <a:p>
                <a:pPr indent="-228600" algn="ctr">
                  <a:defRPr/>
                </a:pPr>
                <a:r>
                  <a:rPr lang="en-US" sz="1600" b="0" dirty="0">
                    <a:cs typeface="Tahoma" panose="020B0604030504040204" pitchFamily="34" charset="0"/>
                  </a:rPr>
                  <a:t>NAND</a:t>
                </a:r>
              </a:p>
            </p:txBody>
          </p:sp>
          <p:sp>
            <p:nvSpPr>
              <p:cNvPr id="38" name="Rounded Rectangle 71">
                <a:extLst>
                  <a:ext uri="{FF2B5EF4-FFF2-40B4-BE49-F238E27FC236}">
                    <a16:creationId xmlns:a16="http://schemas.microsoft.com/office/drawing/2014/main" id="{E177AC12-0A16-4A61-8DE5-5E95900406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34200" y="2286000"/>
                <a:ext cx="762000" cy="381000"/>
              </a:xfrm>
              <a:prstGeom prst="roundRect">
                <a:avLst>
                  <a:gd name="adj" fmla="val 16667"/>
                </a:avLst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90478" tIns="44445" rIns="90478" bIns="44445" anchor="ctr"/>
              <a:lstStyle/>
              <a:p>
                <a:pPr indent="-228600" algn="ctr">
                  <a:defRPr/>
                </a:pPr>
                <a:r>
                  <a:rPr lang="en-US" sz="1600" b="0" dirty="0">
                    <a:cs typeface="Tahoma" panose="020B0604030504040204" pitchFamily="34" charset="0"/>
                  </a:rPr>
                  <a:t>NAND</a:t>
                </a:r>
              </a:p>
            </p:txBody>
          </p:sp>
          <p:sp>
            <p:nvSpPr>
              <p:cNvPr id="39" name="Rounded Rectangle 72">
                <a:extLst>
                  <a:ext uri="{FF2B5EF4-FFF2-40B4-BE49-F238E27FC236}">
                    <a16:creationId xmlns:a16="http://schemas.microsoft.com/office/drawing/2014/main" id="{2AE748C3-10AB-4D86-990B-F7D413F073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81800" y="2438400"/>
                <a:ext cx="762000" cy="381000"/>
              </a:xfrm>
              <a:prstGeom prst="roundRect">
                <a:avLst>
                  <a:gd name="adj" fmla="val 16667"/>
                </a:avLst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90478" tIns="44445" rIns="90478" bIns="44445" anchor="ctr"/>
              <a:lstStyle/>
              <a:p>
                <a:pPr indent="-228600" algn="ctr">
                  <a:defRPr/>
                </a:pPr>
                <a:r>
                  <a:rPr lang="en-US" sz="1600" b="0" dirty="0">
                    <a:cs typeface="Tahoma" panose="020B0604030504040204" pitchFamily="34" charset="0"/>
                  </a:rPr>
                  <a:t>NAND</a:t>
                </a:r>
              </a:p>
            </p:txBody>
          </p:sp>
          <p:sp>
            <p:nvSpPr>
              <p:cNvPr id="40" name="Rounded Rectangle 73">
                <a:extLst>
                  <a:ext uri="{FF2B5EF4-FFF2-40B4-BE49-F238E27FC236}">
                    <a16:creationId xmlns:a16="http://schemas.microsoft.com/office/drawing/2014/main" id="{97A4FE12-DE1F-4B20-9A32-60F0EA53A1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29400" y="2590800"/>
                <a:ext cx="762000" cy="381000"/>
              </a:xfrm>
              <a:prstGeom prst="roundRect">
                <a:avLst>
                  <a:gd name="adj" fmla="val 16667"/>
                </a:avLst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90478" tIns="44445" rIns="90478" bIns="44445" anchor="ctr"/>
              <a:lstStyle/>
              <a:p>
                <a:pPr indent="-228600" algn="ctr">
                  <a:defRPr/>
                </a:pPr>
                <a:r>
                  <a:rPr lang="en-US" sz="1600" b="0" dirty="0">
                    <a:cs typeface="Tahoma" panose="020B0604030504040204" pitchFamily="34" charset="0"/>
                  </a:rPr>
                  <a:t>NAND</a:t>
                </a:r>
              </a:p>
            </p:txBody>
          </p:sp>
          <p:cxnSp>
            <p:nvCxnSpPr>
              <p:cNvPr id="41" name="Straight Arrow Connector 74">
                <a:extLst>
                  <a:ext uri="{FF2B5EF4-FFF2-40B4-BE49-F238E27FC236}">
                    <a16:creationId xmlns:a16="http://schemas.microsoft.com/office/drawing/2014/main" id="{FB7C802B-67F2-4AD1-81B2-2DD94F178FEB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5105400" y="3200400"/>
                <a:ext cx="3048000" cy="0"/>
              </a:xfrm>
              <a:prstGeom prst="straightConnector1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42" name="Straight Connector 75">
                <a:extLst>
                  <a:ext uri="{FF2B5EF4-FFF2-40B4-BE49-F238E27FC236}">
                    <a16:creationId xmlns:a16="http://schemas.microsoft.com/office/drawing/2014/main" id="{101A9551-5B3C-4E3D-9448-6BFF7059CC33}"/>
                  </a:ext>
                </a:extLst>
              </p:cNvPr>
              <p:cNvCxnSpPr>
                <a:cxnSpLocks noChangeShapeType="1"/>
                <a:stCxn id="36" idx="2"/>
              </p:cNvCxnSpPr>
              <p:nvPr/>
            </p:nvCxnSpPr>
            <p:spPr bwMode="auto">
              <a:xfrm>
                <a:off x="5715000" y="2971800"/>
                <a:ext cx="0" cy="22860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43" name="Straight Connector 76">
                <a:extLst>
                  <a:ext uri="{FF2B5EF4-FFF2-40B4-BE49-F238E27FC236}">
                    <a16:creationId xmlns:a16="http://schemas.microsoft.com/office/drawing/2014/main" id="{9B8FDF77-FD04-4CC8-9B6D-E2D7404AF2A5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5867400" y="2971800"/>
                <a:ext cx="0" cy="22860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44" name="Straight Connector 77">
                <a:extLst>
                  <a:ext uri="{FF2B5EF4-FFF2-40B4-BE49-F238E27FC236}">
                    <a16:creationId xmlns:a16="http://schemas.microsoft.com/office/drawing/2014/main" id="{C96C3C50-7342-4570-920F-1E2DEEC80820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6019800" y="2971800"/>
                <a:ext cx="0" cy="22860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45" name="Straight Connector 78">
                <a:extLst>
                  <a:ext uri="{FF2B5EF4-FFF2-40B4-BE49-F238E27FC236}">
                    <a16:creationId xmlns:a16="http://schemas.microsoft.com/office/drawing/2014/main" id="{32AB18B5-1281-4503-A20D-816335C1A01F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6172200" y="2819400"/>
                <a:ext cx="0" cy="38100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46" name="Straight Connector 79">
                <a:extLst>
                  <a:ext uri="{FF2B5EF4-FFF2-40B4-BE49-F238E27FC236}">
                    <a16:creationId xmlns:a16="http://schemas.microsoft.com/office/drawing/2014/main" id="{80CA8AEE-3D8B-41C0-8079-54926C70B74D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7010400" y="2971800"/>
                <a:ext cx="0" cy="22860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47" name="Straight Connector 80">
                <a:extLst>
                  <a:ext uri="{FF2B5EF4-FFF2-40B4-BE49-F238E27FC236}">
                    <a16:creationId xmlns:a16="http://schemas.microsoft.com/office/drawing/2014/main" id="{53AE8351-28CB-4539-BF95-5A3C3344F332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7162800" y="2971800"/>
                <a:ext cx="0" cy="22860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48" name="Straight Connector 81">
                <a:extLst>
                  <a:ext uri="{FF2B5EF4-FFF2-40B4-BE49-F238E27FC236}">
                    <a16:creationId xmlns:a16="http://schemas.microsoft.com/office/drawing/2014/main" id="{3EDA5F67-949F-456F-BCE3-2E4FD973B83F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7315200" y="2971800"/>
                <a:ext cx="0" cy="22860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49" name="Straight Connector 82">
                <a:extLst>
                  <a:ext uri="{FF2B5EF4-FFF2-40B4-BE49-F238E27FC236}">
                    <a16:creationId xmlns:a16="http://schemas.microsoft.com/office/drawing/2014/main" id="{91F3C0BD-8F4C-4790-862E-4B622DD7647F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7467600" y="2819400"/>
                <a:ext cx="0" cy="38100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</p:cxnSp>
        </p:grpSp>
        <p:cxnSp>
          <p:nvCxnSpPr>
            <p:cNvPr id="32" name="Straight Connector 93">
              <a:extLst>
                <a:ext uri="{FF2B5EF4-FFF2-40B4-BE49-F238E27FC236}">
                  <a16:creationId xmlns:a16="http://schemas.microsoft.com/office/drawing/2014/main" id="{8C7619C5-3B2D-48F8-B10E-BFE9F84850E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105400" y="2057400"/>
              <a:ext cx="0" cy="342900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</p:cxnSp>
      </p:grpSp>
      <p:cxnSp>
        <p:nvCxnSpPr>
          <p:cNvPr id="84" name="Straight Arrow Connector 97">
            <a:extLst>
              <a:ext uri="{FF2B5EF4-FFF2-40B4-BE49-F238E27FC236}">
                <a16:creationId xmlns:a16="http://schemas.microsoft.com/office/drawing/2014/main" id="{8214D04C-D526-4FFA-B7B6-30D0B6085B2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374381" y="1923415"/>
            <a:ext cx="683201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85" name="TextBox 99">
            <a:extLst>
              <a:ext uri="{FF2B5EF4-FFF2-40B4-BE49-F238E27FC236}">
                <a16:creationId xmlns:a16="http://schemas.microsoft.com/office/drawing/2014/main" id="{E9FD2169-BD34-44D1-92E1-47B61F078E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1381" y="1956753"/>
            <a:ext cx="64107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200" b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2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2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2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2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600" b="0" dirty="0">
                <a:latin typeface="+mn-lt"/>
                <a:cs typeface="Tahoma" panose="020B0604030504040204" pitchFamily="34" charset="0"/>
              </a:rPr>
              <a:t>SATA</a:t>
            </a:r>
          </a:p>
        </p:txBody>
      </p:sp>
      <p:pic>
        <p:nvPicPr>
          <p:cNvPr id="92" name="Picture 3">
            <a:extLst>
              <a:ext uri="{FF2B5EF4-FFF2-40B4-BE49-F238E27FC236}">
                <a16:creationId xmlns:a16="http://schemas.microsoft.com/office/drawing/2014/main" id="{F23C1457-6AFD-4AE8-9758-D12971E1D2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679" y="4505543"/>
            <a:ext cx="2668588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4700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Introduction to filesystems</a:t>
            </a:r>
          </a:p>
          <a:p>
            <a:r>
              <a:rPr lang="en-US" b="1" dirty="0"/>
              <a:t>Application view</a:t>
            </a:r>
          </a:p>
          <a:p>
            <a:pPr lvl="1"/>
            <a:endParaRPr lang="en-US" dirty="0"/>
          </a:p>
          <a:p>
            <a:r>
              <a:rPr lang="en-US" dirty="0"/>
              <a:t>Parts of a file system</a:t>
            </a:r>
          </a:p>
          <a:p>
            <a:pPr lvl="1"/>
            <a:r>
              <a:rPr lang="en-US" dirty="0"/>
              <a:t>Managing disk</a:t>
            </a:r>
          </a:p>
          <a:p>
            <a:pPr lvl="1"/>
            <a:r>
              <a:rPr lang="en-US" dirty="0"/>
              <a:t>Handling file data</a:t>
            </a:r>
          </a:p>
          <a:p>
            <a:pPr lvl="1"/>
            <a:r>
              <a:rPr lang="en-US" dirty="0"/>
              <a:t>Tracking files</a:t>
            </a:r>
          </a:p>
          <a:p>
            <a:pPr lvl="1"/>
            <a:endParaRPr lang="en-US" dirty="0"/>
          </a:p>
          <a:p>
            <a:r>
              <a:rPr lang="en-US" dirty="0"/>
              <a:t>Whole filesystem example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0244313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62E59-7167-49B2-B8E5-A0EBBDB77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view of file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9CFC7D-D25A-4501-B3F4-4AE098CC82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Directories</a:t>
            </a:r>
          </a:p>
          <a:p>
            <a:pPr lvl="1"/>
            <a:r>
              <a:rPr lang="en-US" dirty="0"/>
              <a:t>Which are just a file where the data is pointers to other files</a:t>
            </a:r>
          </a:p>
          <a:p>
            <a:pPr lvl="1"/>
            <a:endParaRPr lang="en-US" dirty="0"/>
          </a:p>
          <a:p>
            <a:r>
              <a:rPr lang="en-US" dirty="0"/>
              <a:t>Regular Files</a:t>
            </a:r>
          </a:p>
          <a:p>
            <a:pPr lvl="1"/>
            <a:r>
              <a:rPr lang="en-US" dirty="0"/>
              <a:t>A handle with associated data</a:t>
            </a:r>
          </a:p>
          <a:p>
            <a:pPr lvl="1"/>
            <a:r>
              <a:rPr lang="en-US" dirty="0"/>
              <a:t>“Type” of the file comes down to the data within it</a:t>
            </a:r>
          </a:p>
          <a:p>
            <a:pPr lvl="2"/>
            <a:r>
              <a:rPr lang="en-US" dirty="0"/>
              <a:t>Reminder: “File extensions” in name of file are a convention, not a necessity</a:t>
            </a:r>
          </a:p>
          <a:p>
            <a:pPr lvl="2"/>
            <a:endParaRPr lang="en-US" dirty="0"/>
          </a:p>
          <a:p>
            <a:r>
              <a:rPr lang="en-US" dirty="0"/>
              <a:t>Special files</a:t>
            </a:r>
          </a:p>
          <a:p>
            <a:pPr lvl="1"/>
            <a:r>
              <a:rPr lang="en-US" dirty="0"/>
              <a:t>Devices can be accessed through “files” in some operating systems (character and block devices)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1E7DAF-E16E-4BD7-920B-FF50A0A8D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8977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3B369-C11F-4FE4-8882-FCCBE4700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Binary file examples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1820FC-46BD-4C26-906F-A6CCF5176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4F1EA9-12F0-4B68-9D5F-8512802174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337"/>
          <a:stretch/>
        </p:blipFill>
        <p:spPr>
          <a:xfrm>
            <a:off x="7416800" y="228600"/>
            <a:ext cx="4013200" cy="59905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9C56502-25EF-4187-8455-C652409692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495" r="66444"/>
          <a:stretch/>
        </p:blipFill>
        <p:spPr>
          <a:xfrm>
            <a:off x="1244600" y="943006"/>
            <a:ext cx="2247900" cy="52761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3CC54A5-C2B3-4F31-B8F9-C26B7BF3C64E}"/>
              </a:ext>
            </a:extLst>
          </p:cNvPr>
          <p:cNvSpPr txBox="1"/>
          <p:nvPr/>
        </p:nvSpPr>
        <p:spPr>
          <a:xfrm>
            <a:off x="3492500" y="1079500"/>
            <a:ext cx="1892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Executable</a:t>
            </a:r>
            <a:br>
              <a:rPr lang="en-US" sz="2400" b="1" dirty="0"/>
            </a:br>
            <a:r>
              <a:rPr lang="en-US" sz="2400" b="1" dirty="0"/>
              <a:t>File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261F08-7C24-4247-86A2-0259AED09282}"/>
              </a:ext>
            </a:extLst>
          </p:cNvPr>
          <p:cNvSpPr txBox="1"/>
          <p:nvPr/>
        </p:nvSpPr>
        <p:spPr>
          <a:xfrm>
            <a:off x="9423400" y="3708400"/>
            <a:ext cx="1892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Archive</a:t>
            </a:r>
            <a:br>
              <a:rPr lang="en-US" sz="2400" b="1" dirty="0"/>
            </a:br>
            <a:r>
              <a:rPr lang="en-US" sz="2400" dirty="0"/>
              <a:t>(tar)</a:t>
            </a:r>
          </a:p>
        </p:txBody>
      </p:sp>
    </p:spTree>
    <p:extLst>
      <p:ext uri="{BB962C8B-B14F-4D97-AF65-F5344CB8AC3E}">
        <p14:creationId xmlns:p14="http://schemas.microsoft.com/office/powerpoint/2010/main" val="13252330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D663A-7D98-465D-ABA6-49D881DFA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 command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01EFC9-B468-45C2-AADF-290E9CD6EA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Consolas" panose="020B0609020204030204" pitchFamily="49" charset="0"/>
              </a:rPr>
              <a:t>file</a:t>
            </a:r>
            <a:r>
              <a:rPr lang="en-US" dirty="0"/>
              <a:t> in Linux command line can determine the type of a file</a:t>
            </a:r>
          </a:p>
          <a:p>
            <a:pPr lvl="1"/>
            <a:r>
              <a:rPr lang="en-US" dirty="0">
                <a:hlinkClick r:id="rId2"/>
              </a:rPr>
              <a:t>https://github.com/file/file</a:t>
            </a:r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0ACD19-1692-4C2E-87ED-A97E98084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4D679B-A141-4DFC-B6D5-E3CC459806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239"/>
          <a:stretch/>
        </p:blipFill>
        <p:spPr>
          <a:xfrm>
            <a:off x="510337" y="2439747"/>
            <a:ext cx="11167314" cy="313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4570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B0372-42C6-443B-8A65-A857C7E69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Syscalls</a:t>
            </a:r>
            <a:r>
              <a:rPr lang="en-US" dirty="0"/>
              <a:t> to interact with files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D107A9-06B2-49F3-97B9-4C7A691622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open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(or create) a file with a given </a:t>
            </a:r>
            <a:r>
              <a:rPr lang="en-US" i="1" dirty="0">
                <a:solidFill>
                  <a:schemeClr val="accent4"/>
                </a:solidFill>
              </a:rPr>
              <a:t>path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(directories &amp; name) and set the file pointer to the beginning of the file</a:t>
            </a:r>
          </a:p>
          <a:p>
            <a:r>
              <a:rPr lang="en-US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read</a:t>
            </a:r>
            <a:r>
              <a:rPr lang="en-US" dirty="0"/>
              <a:t> up to a certain number of bytes from an open file, and move the file pointer for the next read.</a:t>
            </a:r>
          </a:p>
          <a:p>
            <a:r>
              <a:rPr lang="en-US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write</a:t>
            </a:r>
            <a:r>
              <a:rPr lang="en-US" dirty="0"/>
              <a:t> an array of bytes to an open file (and move the pointer)</a:t>
            </a:r>
          </a:p>
          <a:p>
            <a:r>
              <a:rPr lang="en-US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close</a:t>
            </a:r>
            <a:r>
              <a:rPr lang="en-US" dirty="0"/>
              <a:t> an open file</a:t>
            </a:r>
          </a:p>
          <a:p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lseek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to move the file pointer to a certain index in the file</a:t>
            </a:r>
          </a:p>
          <a:p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fsync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to push changes to disk immediately (flush dirty data)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3A6DA-2899-4E80-9A8B-911ADA97D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8148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F3D84-0BC0-4E73-8169-18B0C8ABA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file </a:t>
            </a:r>
            <a:r>
              <a:rPr lang="en-US" dirty="0" err="1"/>
              <a:t>syscalls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3C01F6-1EC6-460D-AE27-1DA29249E8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rename</a:t>
            </a:r>
            <a:r>
              <a:rPr lang="en-US" dirty="0"/>
              <a:t> to move a file</a:t>
            </a:r>
          </a:p>
          <a:p>
            <a:r>
              <a:rPr lang="en-US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unlink </a:t>
            </a:r>
            <a:r>
              <a:rPr lang="en-US" dirty="0"/>
              <a:t>to remove a file</a:t>
            </a:r>
          </a:p>
          <a:p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mkdir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to make a directory</a:t>
            </a:r>
          </a:p>
          <a:p>
            <a:r>
              <a:rPr lang="en-US" dirty="0"/>
              <a:t>Linux:</a:t>
            </a:r>
          </a:p>
          <a:p>
            <a:pPr lvl="1"/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getdents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to list the contents of a directory</a:t>
            </a:r>
          </a:p>
          <a:p>
            <a:pPr lvl="2"/>
            <a:r>
              <a:rPr lang="en-US" dirty="0"/>
              <a:t>“get directory entries”</a:t>
            </a:r>
          </a:p>
          <a:p>
            <a:pPr lvl="2"/>
            <a:r>
              <a:rPr lang="en-US" dirty="0"/>
              <a:t>Because “read” would be filesystem-specific to interpret</a:t>
            </a:r>
          </a:p>
          <a:p>
            <a:endParaRPr lang="en-US" dirty="0"/>
          </a:p>
          <a:p>
            <a:r>
              <a:rPr lang="en-US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stat/</a:t>
            </a:r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fstat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gets file metadata (data about the data)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73F3BB-D5CC-4887-B438-BC7622F5A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1077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B51C1-0162-4DF4-963F-87E2415FB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File/directory metadata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C8D78-6416-4BAA-8A75-8E2A6FA79C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Files also have </a:t>
            </a:r>
            <a:r>
              <a:rPr lang="en-US" i="1" dirty="0">
                <a:solidFill>
                  <a:schemeClr val="accent4"/>
                </a:solidFill>
              </a:rPr>
              <a:t>attributes</a:t>
            </a:r>
            <a:r>
              <a:rPr lang="en-US" dirty="0"/>
              <a:t>: readable, writeable, access time, etc.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>
              <a:latin typeface="Consolas" panose="020B0609020204030204" pitchFamily="49" charset="0"/>
              <a:ea typeface="Andale Mono" charset="0"/>
              <a:cs typeface="Andale Mono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mr-IN" sz="2000" dirty="0">
                <a:latin typeface="Consolas" panose="020B0609020204030204" pitchFamily="49" charset="0"/>
                <a:ea typeface="Andale Mono" charset="0"/>
                <a:cs typeface="Andale Mono" charset="0"/>
              </a:rPr>
              <a:t>struct stat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mr-IN" sz="2000" dirty="0">
                <a:latin typeface="Consolas" panose="020B0609020204030204" pitchFamily="49" charset="0"/>
                <a:ea typeface="Andale Mono" charset="0"/>
                <a:cs typeface="Andale Mono" charset="0"/>
              </a:rPr>
              <a:t>    dev_t     </a:t>
            </a:r>
            <a:r>
              <a:rPr lang="mr-IN" sz="2000" dirty="0">
                <a:solidFill>
                  <a:schemeClr val="accent4"/>
                </a:solidFill>
                <a:latin typeface="Consolas" panose="020B0609020204030204" pitchFamily="49" charset="0"/>
                <a:ea typeface="Andale Mono" charset="0"/>
                <a:cs typeface="Andale Mono" charset="0"/>
              </a:rPr>
              <a:t>st_dev</a:t>
            </a:r>
            <a:r>
              <a:rPr lang="mr-IN" sz="2000" dirty="0">
                <a:latin typeface="Consolas" panose="020B0609020204030204" pitchFamily="49" charset="0"/>
                <a:ea typeface="Andale Mono" charset="0"/>
                <a:cs typeface="Andale Mono" charset="0"/>
              </a:rPr>
              <a:t>;         /* ID of device containing file */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mr-IN" sz="2000" dirty="0">
                <a:latin typeface="Consolas" panose="020B0609020204030204" pitchFamily="49" charset="0"/>
                <a:ea typeface="Andale Mono" charset="0"/>
                <a:cs typeface="Andale Mono" charset="0"/>
              </a:rPr>
              <a:t>    ino_t     </a:t>
            </a:r>
            <a:r>
              <a:rPr lang="mr-IN" sz="2000" dirty="0">
                <a:solidFill>
                  <a:schemeClr val="accent4"/>
                </a:solidFill>
                <a:latin typeface="Consolas" panose="020B0609020204030204" pitchFamily="49" charset="0"/>
                <a:ea typeface="Andale Mono" charset="0"/>
                <a:cs typeface="Andale Mono" charset="0"/>
              </a:rPr>
              <a:t>st_ino</a:t>
            </a:r>
            <a:r>
              <a:rPr lang="mr-IN" sz="2000" dirty="0">
                <a:latin typeface="Consolas" panose="020B0609020204030204" pitchFamily="49" charset="0"/>
                <a:ea typeface="Andale Mono" charset="0"/>
                <a:cs typeface="Andale Mono" charset="0"/>
              </a:rPr>
              <a:t>;         /* Inode number </a:t>
            </a:r>
            <a:r>
              <a:rPr lang="en-US" sz="2000" dirty="0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(low-level name) </a:t>
            </a:r>
            <a:r>
              <a:rPr lang="mr-IN" sz="2000" dirty="0">
                <a:latin typeface="Consolas" panose="020B0609020204030204" pitchFamily="49" charset="0"/>
                <a:ea typeface="Andale Mono" charset="0"/>
                <a:cs typeface="Andale Mono" charset="0"/>
              </a:rPr>
              <a:t>*/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mr-IN" sz="2000" dirty="0">
                <a:latin typeface="Consolas" panose="020B0609020204030204" pitchFamily="49" charset="0"/>
                <a:ea typeface="Andale Mono" charset="0"/>
                <a:cs typeface="Andale Mono" charset="0"/>
              </a:rPr>
              <a:t>    mode_t    </a:t>
            </a:r>
            <a:r>
              <a:rPr lang="mr-IN" sz="2000" dirty="0">
                <a:solidFill>
                  <a:schemeClr val="accent4"/>
                </a:solidFill>
                <a:latin typeface="Consolas" panose="020B0609020204030204" pitchFamily="49" charset="0"/>
                <a:ea typeface="Andale Mono" charset="0"/>
                <a:cs typeface="Andale Mono" charset="0"/>
              </a:rPr>
              <a:t>st_mode</a:t>
            </a:r>
            <a:r>
              <a:rPr lang="mr-IN" sz="2000" dirty="0">
                <a:latin typeface="Consolas" panose="020B0609020204030204" pitchFamily="49" charset="0"/>
                <a:ea typeface="Andale Mono" charset="0"/>
                <a:cs typeface="Andale Mono" charset="0"/>
              </a:rPr>
              <a:t>;        /* File type and mode </a:t>
            </a:r>
            <a:r>
              <a:rPr lang="en-US" sz="2000" dirty="0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(permissions) </a:t>
            </a:r>
            <a:r>
              <a:rPr lang="mr-IN" sz="2000" dirty="0">
                <a:latin typeface="Consolas" panose="020B0609020204030204" pitchFamily="49" charset="0"/>
                <a:ea typeface="Andale Mono" charset="0"/>
                <a:cs typeface="Andale Mono" charset="0"/>
              </a:rPr>
              <a:t>*/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mr-IN" sz="2000" dirty="0">
                <a:latin typeface="Consolas" panose="020B0609020204030204" pitchFamily="49" charset="0"/>
                <a:ea typeface="Andale Mono" charset="0"/>
                <a:cs typeface="Andale Mono" charset="0"/>
              </a:rPr>
              <a:t>    nlink_t   </a:t>
            </a:r>
            <a:r>
              <a:rPr lang="mr-IN" sz="2000" dirty="0">
                <a:solidFill>
                  <a:schemeClr val="accent4"/>
                </a:solidFill>
                <a:latin typeface="Consolas" panose="020B0609020204030204" pitchFamily="49" charset="0"/>
                <a:ea typeface="Andale Mono" charset="0"/>
                <a:cs typeface="Andale Mono" charset="0"/>
              </a:rPr>
              <a:t>st_nlink</a:t>
            </a:r>
            <a:r>
              <a:rPr lang="mr-IN" sz="2000" dirty="0">
                <a:latin typeface="Consolas" panose="020B0609020204030204" pitchFamily="49" charset="0"/>
                <a:ea typeface="Andale Mono" charset="0"/>
                <a:cs typeface="Andale Mono" charset="0"/>
              </a:rPr>
              <a:t>;       /* Number of hard links */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mr-IN" sz="2000" dirty="0">
                <a:latin typeface="Consolas" panose="020B0609020204030204" pitchFamily="49" charset="0"/>
                <a:ea typeface="Andale Mono" charset="0"/>
                <a:cs typeface="Andale Mono" charset="0"/>
              </a:rPr>
              <a:t>    uid_t     </a:t>
            </a:r>
            <a:r>
              <a:rPr lang="mr-IN" sz="2000" dirty="0">
                <a:solidFill>
                  <a:schemeClr val="accent4"/>
                </a:solidFill>
                <a:latin typeface="Consolas" panose="020B0609020204030204" pitchFamily="49" charset="0"/>
                <a:ea typeface="Andale Mono" charset="0"/>
                <a:cs typeface="Andale Mono" charset="0"/>
              </a:rPr>
              <a:t>st_uid</a:t>
            </a:r>
            <a:r>
              <a:rPr lang="mr-IN" sz="2000" dirty="0">
                <a:latin typeface="Consolas" panose="020B0609020204030204" pitchFamily="49" charset="0"/>
                <a:ea typeface="Andale Mono" charset="0"/>
                <a:cs typeface="Andale Mono" charset="0"/>
              </a:rPr>
              <a:t>;         /* User ID of owner */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mr-IN" sz="2000" dirty="0">
                <a:latin typeface="Consolas" panose="020B0609020204030204" pitchFamily="49" charset="0"/>
                <a:ea typeface="Andale Mono" charset="0"/>
                <a:cs typeface="Andale Mono" charset="0"/>
              </a:rPr>
              <a:t>    gid_t     </a:t>
            </a:r>
            <a:r>
              <a:rPr lang="mr-IN" sz="2000" dirty="0">
                <a:solidFill>
                  <a:schemeClr val="accent4"/>
                </a:solidFill>
                <a:latin typeface="Consolas" panose="020B0609020204030204" pitchFamily="49" charset="0"/>
                <a:ea typeface="Andale Mono" charset="0"/>
                <a:cs typeface="Andale Mono" charset="0"/>
              </a:rPr>
              <a:t>st_gid</a:t>
            </a:r>
            <a:r>
              <a:rPr lang="mr-IN" sz="2000" dirty="0">
                <a:latin typeface="Consolas" panose="020B0609020204030204" pitchFamily="49" charset="0"/>
                <a:ea typeface="Andale Mono" charset="0"/>
                <a:cs typeface="Andale Mono" charset="0"/>
              </a:rPr>
              <a:t>;         /* Group ID of owner */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mr-IN" sz="2000" dirty="0">
                <a:latin typeface="Consolas" panose="020B0609020204030204" pitchFamily="49" charset="0"/>
                <a:ea typeface="Andale Mono" charset="0"/>
                <a:cs typeface="Andale Mono" charset="0"/>
              </a:rPr>
              <a:t>    dev_t     </a:t>
            </a:r>
            <a:r>
              <a:rPr lang="mr-IN" sz="2000" dirty="0">
                <a:solidFill>
                  <a:schemeClr val="accent4"/>
                </a:solidFill>
                <a:latin typeface="Consolas" panose="020B0609020204030204" pitchFamily="49" charset="0"/>
                <a:ea typeface="Andale Mono" charset="0"/>
                <a:cs typeface="Andale Mono" charset="0"/>
              </a:rPr>
              <a:t>st_rdev</a:t>
            </a:r>
            <a:r>
              <a:rPr lang="mr-IN" sz="2000" dirty="0">
                <a:latin typeface="Consolas" panose="020B0609020204030204" pitchFamily="49" charset="0"/>
                <a:ea typeface="Andale Mono" charset="0"/>
                <a:cs typeface="Andale Mono" charset="0"/>
              </a:rPr>
              <a:t>;        /* Device ID (if special file) */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mr-IN" sz="2000" dirty="0">
                <a:latin typeface="Consolas" panose="020B0609020204030204" pitchFamily="49" charset="0"/>
                <a:ea typeface="Andale Mono" charset="0"/>
                <a:cs typeface="Andale Mono" charset="0"/>
              </a:rPr>
              <a:t>    off_t     </a:t>
            </a:r>
            <a:r>
              <a:rPr lang="mr-IN" sz="2000" dirty="0">
                <a:solidFill>
                  <a:schemeClr val="accent4"/>
                </a:solidFill>
                <a:latin typeface="Consolas" panose="020B0609020204030204" pitchFamily="49" charset="0"/>
                <a:ea typeface="Andale Mono" charset="0"/>
                <a:cs typeface="Andale Mono" charset="0"/>
              </a:rPr>
              <a:t>st_size</a:t>
            </a:r>
            <a:r>
              <a:rPr lang="mr-IN" sz="2000" dirty="0">
                <a:latin typeface="Consolas" panose="020B0609020204030204" pitchFamily="49" charset="0"/>
                <a:ea typeface="Andale Mono" charset="0"/>
                <a:cs typeface="Andale Mono" charset="0"/>
              </a:rPr>
              <a:t>;        /* Total size, in bytes */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mr-IN" sz="2000" dirty="0">
                <a:latin typeface="Consolas" panose="020B0609020204030204" pitchFamily="49" charset="0"/>
                <a:ea typeface="Andale Mono" charset="0"/>
                <a:cs typeface="Andale Mono" charset="0"/>
              </a:rPr>
              <a:t>    blksize_t </a:t>
            </a:r>
            <a:r>
              <a:rPr lang="mr-IN" sz="2000" dirty="0">
                <a:solidFill>
                  <a:schemeClr val="accent4"/>
                </a:solidFill>
                <a:latin typeface="Consolas" panose="020B0609020204030204" pitchFamily="49" charset="0"/>
                <a:ea typeface="Andale Mono" charset="0"/>
                <a:cs typeface="Andale Mono" charset="0"/>
              </a:rPr>
              <a:t>st_blksize</a:t>
            </a:r>
            <a:r>
              <a:rPr lang="mr-IN" sz="2000" dirty="0">
                <a:latin typeface="Consolas" panose="020B0609020204030204" pitchFamily="49" charset="0"/>
                <a:ea typeface="Andale Mono" charset="0"/>
                <a:cs typeface="Andale Mono" charset="0"/>
              </a:rPr>
              <a:t>;     /* Block size for filesystem I/O */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mr-IN" sz="2000" dirty="0">
                <a:latin typeface="Consolas" panose="020B0609020204030204" pitchFamily="49" charset="0"/>
                <a:ea typeface="Andale Mono" charset="0"/>
                <a:cs typeface="Andale Mono" charset="0"/>
              </a:rPr>
              <a:t>    blkcnt_t  </a:t>
            </a:r>
            <a:r>
              <a:rPr lang="mr-IN" sz="2000" dirty="0">
                <a:solidFill>
                  <a:schemeClr val="accent4"/>
                </a:solidFill>
                <a:latin typeface="Consolas" panose="020B0609020204030204" pitchFamily="49" charset="0"/>
                <a:ea typeface="Andale Mono" charset="0"/>
                <a:cs typeface="Andale Mono" charset="0"/>
              </a:rPr>
              <a:t>st_blocks</a:t>
            </a:r>
            <a:r>
              <a:rPr lang="mr-IN" sz="2000" dirty="0">
                <a:latin typeface="Consolas" panose="020B0609020204030204" pitchFamily="49" charset="0"/>
                <a:ea typeface="Andale Mono" charset="0"/>
                <a:cs typeface="Andale Mono" charset="0"/>
              </a:rPr>
              <a:t>;      /* Number of 512B blocks allocated */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mr-IN" sz="2000" dirty="0">
                <a:latin typeface="Consolas" panose="020B0609020204030204" pitchFamily="49" charset="0"/>
                <a:ea typeface="Andale Mono" charset="0"/>
                <a:cs typeface="Andale Mono" charset="0"/>
              </a:rPr>
              <a:t>    struct timespec </a:t>
            </a:r>
            <a:r>
              <a:rPr lang="mr-IN" sz="2000" dirty="0">
                <a:solidFill>
                  <a:schemeClr val="accent4"/>
                </a:solidFill>
                <a:latin typeface="Consolas" panose="020B0609020204030204" pitchFamily="49" charset="0"/>
                <a:ea typeface="Andale Mono" charset="0"/>
                <a:cs typeface="Andale Mono" charset="0"/>
              </a:rPr>
              <a:t>st_atim</a:t>
            </a:r>
            <a:r>
              <a:rPr lang="mr-IN" sz="2000" dirty="0">
                <a:latin typeface="Consolas" panose="020B0609020204030204" pitchFamily="49" charset="0"/>
                <a:ea typeface="Andale Mono" charset="0"/>
                <a:cs typeface="Andale Mono" charset="0"/>
              </a:rPr>
              <a:t>;  /* Time of last access */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mr-IN" sz="2000" dirty="0">
                <a:latin typeface="Consolas" panose="020B0609020204030204" pitchFamily="49" charset="0"/>
                <a:ea typeface="Andale Mono" charset="0"/>
                <a:cs typeface="Andale Mono" charset="0"/>
              </a:rPr>
              <a:t>    struct timespec </a:t>
            </a:r>
            <a:r>
              <a:rPr lang="mr-IN" sz="2000" dirty="0">
                <a:solidFill>
                  <a:schemeClr val="accent4"/>
                </a:solidFill>
                <a:latin typeface="Consolas" panose="020B0609020204030204" pitchFamily="49" charset="0"/>
                <a:ea typeface="Andale Mono" charset="0"/>
                <a:cs typeface="Andale Mono" charset="0"/>
              </a:rPr>
              <a:t>st_mtim</a:t>
            </a:r>
            <a:r>
              <a:rPr lang="mr-IN" sz="2000" dirty="0">
                <a:latin typeface="Consolas" panose="020B0609020204030204" pitchFamily="49" charset="0"/>
                <a:ea typeface="Andale Mono" charset="0"/>
                <a:cs typeface="Andale Mono" charset="0"/>
              </a:rPr>
              <a:t>;  /* Time of last modification */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mr-IN" sz="2000" dirty="0">
                <a:latin typeface="Consolas" panose="020B0609020204030204" pitchFamily="49" charset="0"/>
                <a:ea typeface="Andale Mono" charset="0"/>
                <a:cs typeface="Andale Mono" charset="0"/>
              </a:rPr>
              <a:t>    struct timespec </a:t>
            </a:r>
            <a:r>
              <a:rPr lang="mr-IN" sz="2000" dirty="0">
                <a:solidFill>
                  <a:schemeClr val="accent4"/>
                </a:solidFill>
                <a:latin typeface="Consolas" panose="020B0609020204030204" pitchFamily="49" charset="0"/>
                <a:ea typeface="Andale Mono" charset="0"/>
                <a:cs typeface="Andale Mono" charset="0"/>
              </a:rPr>
              <a:t>st_ctim</a:t>
            </a:r>
            <a:r>
              <a:rPr lang="mr-IN" sz="2000" dirty="0">
                <a:latin typeface="Consolas" panose="020B0609020204030204" pitchFamily="49" charset="0"/>
                <a:ea typeface="Andale Mono" charset="0"/>
                <a:cs typeface="Andale Mono" charset="0"/>
              </a:rPr>
              <a:t>;  /* Time of last status change */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mr-IN" sz="2000" dirty="0">
                <a:latin typeface="Consolas" panose="020B0609020204030204" pitchFamily="49" charset="0"/>
                <a:ea typeface="Andale Mono" charset="0"/>
                <a:cs typeface="Andale Mono" charset="0"/>
              </a:rPr>
              <a:t>};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2AACAC-6673-458C-80BE-41516D753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9956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FA3D7-BAD8-4441-903F-8BC35073E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Filesystem links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2EA9A1-054C-42ED-AA18-70094626BC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ln</a:t>
            </a:r>
            <a:r>
              <a:rPr lang="en-US" dirty="0"/>
              <a:t> </a:t>
            </a:r>
            <a:r>
              <a:rPr lang="en-US" dirty="0" err="1"/>
              <a:t>unix</a:t>
            </a:r>
            <a:r>
              <a:rPr lang="en-US" dirty="0"/>
              <a:t> command creates a link to a file </a:t>
            </a:r>
            <a:r>
              <a:rPr lang="mr-IN" dirty="0"/>
              <a:t>–</a:t>
            </a:r>
            <a:r>
              <a:rPr lang="en-US" dirty="0"/>
              <a:t> like a pointer.</a:t>
            </a:r>
          </a:p>
          <a:p>
            <a:pPr lvl="1"/>
            <a:r>
              <a:rPr lang="en-US" dirty="0"/>
              <a:t>Allows a file to exist in multiple paths without wasting space</a:t>
            </a:r>
          </a:p>
          <a:p>
            <a:pPr lvl="1"/>
            <a:endParaRPr lang="en-US" dirty="0"/>
          </a:p>
          <a:p>
            <a:r>
              <a:rPr lang="en-US" b="1" i="1" dirty="0">
                <a:solidFill>
                  <a:schemeClr val="accent4"/>
                </a:solidFill>
              </a:rPr>
              <a:t>Hard link </a:t>
            </a:r>
            <a:r>
              <a:rPr lang="en-US" dirty="0"/>
              <a:t>creates another entry in a directory referring to the same disk address (inode number).</a:t>
            </a:r>
          </a:p>
          <a:p>
            <a:pPr lvl="1"/>
            <a:endParaRPr lang="en-US" dirty="0"/>
          </a:p>
          <a:p>
            <a:r>
              <a:rPr lang="en-US" b="1" i="1" dirty="0">
                <a:solidFill>
                  <a:schemeClr val="accent4"/>
                </a:solidFill>
              </a:rPr>
              <a:t>Symbolic/Soft link </a:t>
            </a:r>
            <a:r>
              <a:rPr lang="en-US" dirty="0"/>
              <a:t>is a special file whose contents is just the string path of another file.</a:t>
            </a:r>
          </a:p>
          <a:p>
            <a:pPr lvl="1"/>
            <a:r>
              <a:rPr lang="en-US" dirty="0" err="1"/>
              <a:t>Symlinks</a:t>
            </a:r>
            <a:r>
              <a:rPr lang="en-US" dirty="0"/>
              <a:t> are much more common in modern practice (</a:t>
            </a:r>
            <a:r>
              <a:rPr lang="en-US" sz="2400" b="1" dirty="0">
                <a:latin typeface="Consolas" panose="020B0609020204030204" pitchFamily="49" charset="0"/>
                <a:ea typeface="Andale Mono" charset="0"/>
                <a:cs typeface="Andale Mono" charset="0"/>
              </a:rPr>
              <a:t>ln -s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Allow referring to file in other filesystems</a:t>
            </a:r>
          </a:p>
          <a:p>
            <a:pPr lvl="1"/>
            <a:r>
              <a:rPr lang="en-US" dirty="0"/>
              <a:t>But may lead to a </a:t>
            </a:r>
            <a:r>
              <a:rPr lang="en-US" b="1" i="1" dirty="0">
                <a:solidFill>
                  <a:schemeClr val="accent4"/>
                </a:solidFill>
              </a:rPr>
              <a:t>dangling reference </a:t>
            </a:r>
            <a:r>
              <a:rPr lang="mr-IN" dirty="0"/>
              <a:t>–</a:t>
            </a:r>
            <a:r>
              <a:rPr lang="en-US" dirty="0"/>
              <a:t> the referred-to file may be deleted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DE4F2B-9008-42A7-9B4C-A54FD8C71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9168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1983C-2957-C84D-930B-1888BB3D7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</a:t>
            </a:r>
            <a:r>
              <a:rPr lang="en-US" b="1" dirty="0"/>
              <a:t>double</a:t>
            </a:r>
            <a:r>
              <a:rPr lang="en-US" dirty="0"/>
              <a:t> </a:t>
            </a:r>
            <a:r>
              <a:rPr lang="en-US" dirty="0" err="1"/>
              <a:t>xkcd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25D101-DACD-942B-4B28-6364D86EA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C582A31-E851-0B00-3EB7-36F1878578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011" y="1361940"/>
            <a:ext cx="6441584" cy="326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45AE9F5E-81C2-DB78-C3F4-A9726432F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900" y="614773"/>
            <a:ext cx="4379494" cy="5557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7A54B0D-A7D0-8969-C077-E994EDA49F61}"/>
              </a:ext>
            </a:extLst>
          </p:cNvPr>
          <p:cNvSpPr txBox="1"/>
          <p:nvPr/>
        </p:nvSpPr>
        <p:spPr>
          <a:xfrm>
            <a:off x="607595" y="616958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https://xkcd.com/2143/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C9DF41-CE7B-29B7-489B-63C62632AFD7}"/>
              </a:ext>
            </a:extLst>
          </p:cNvPr>
          <p:cNvSpPr txBox="1"/>
          <p:nvPr/>
        </p:nvSpPr>
        <p:spPr>
          <a:xfrm>
            <a:off x="7200900" y="6216134"/>
            <a:ext cx="27950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https://xkcd.com/2531/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F9908B8-5D57-1945-F450-FD1291095D94}"/>
              </a:ext>
            </a:extLst>
          </p:cNvPr>
          <p:cNvCxnSpPr>
            <a:cxnSpLocks/>
          </p:cNvCxnSpPr>
          <p:nvPr/>
        </p:nvCxnSpPr>
        <p:spPr>
          <a:xfrm>
            <a:off x="6980349" y="0"/>
            <a:ext cx="0" cy="6858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0210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B7955-7816-FC48-03C0-0DEE2CD08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C7E140-ED4B-9916-02BF-11B50B6FD3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Best time to start Paging Lab was last week</a:t>
            </a:r>
          </a:p>
          <a:p>
            <a:pPr lvl="1"/>
            <a:r>
              <a:rPr lang="en-US" dirty="0"/>
              <a:t>Second-best time is right now</a:t>
            </a:r>
          </a:p>
          <a:p>
            <a:pPr lvl="1"/>
            <a:endParaRPr lang="en-US" dirty="0"/>
          </a:p>
          <a:p>
            <a:r>
              <a:rPr lang="en-US" dirty="0"/>
              <a:t>This is the hardest lab and will take quite a bit of work</a:t>
            </a:r>
          </a:p>
          <a:p>
            <a:pPr lvl="1"/>
            <a:endParaRPr lang="en-US" dirty="0"/>
          </a:p>
          <a:p>
            <a:r>
              <a:rPr lang="en-US" dirty="0"/>
              <a:t>Due one week from today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881992-2127-59E9-B308-9157789DC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442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Introduction to filesystems</a:t>
            </a:r>
          </a:p>
          <a:p>
            <a:r>
              <a:rPr lang="en-US" dirty="0"/>
              <a:t>Application view</a:t>
            </a:r>
          </a:p>
          <a:p>
            <a:pPr lvl="1"/>
            <a:endParaRPr lang="en-US" dirty="0"/>
          </a:p>
          <a:p>
            <a:r>
              <a:rPr lang="en-US" b="1" dirty="0"/>
              <a:t>Parts of a file system</a:t>
            </a:r>
          </a:p>
          <a:p>
            <a:pPr lvl="1"/>
            <a:r>
              <a:rPr lang="en-US" b="1" dirty="0"/>
              <a:t>Managing disk</a:t>
            </a:r>
          </a:p>
          <a:p>
            <a:pPr lvl="1"/>
            <a:r>
              <a:rPr lang="en-US" dirty="0"/>
              <a:t>Handling file data</a:t>
            </a:r>
          </a:p>
          <a:p>
            <a:pPr lvl="1"/>
            <a:r>
              <a:rPr lang="en-US" dirty="0"/>
              <a:t>Tracking files</a:t>
            </a:r>
          </a:p>
          <a:p>
            <a:pPr lvl="1"/>
            <a:endParaRPr lang="en-US" dirty="0"/>
          </a:p>
          <a:p>
            <a:r>
              <a:rPr lang="en-US" dirty="0"/>
              <a:t>Whole filesystem example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752628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structures on disk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bit different than data structures in memory</a:t>
            </a:r>
          </a:p>
          <a:p>
            <a:pPr lvl="1"/>
            <a:endParaRPr lang="en-US" dirty="0"/>
          </a:p>
          <a:p>
            <a:r>
              <a:rPr lang="en-US" dirty="0"/>
              <a:t>Access must be in units of blocks at a time</a:t>
            </a:r>
          </a:p>
          <a:p>
            <a:pPr lvl="1"/>
            <a:r>
              <a:rPr lang="en-US" dirty="0"/>
              <a:t>Can’t efficiently read/write a single word</a:t>
            </a:r>
          </a:p>
          <a:p>
            <a:pPr lvl="1"/>
            <a:r>
              <a:rPr lang="en-US" dirty="0"/>
              <a:t>Instead must read/write entire block containing it</a:t>
            </a:r>
          </a:p>
          <a:p>
            <a:pPr lvl="1"/>
            <a:r>
              <a:rPr lang="en-US" dirty="0"/>
              <a:t>Ideally want sequential access patterns (sequential accesses are fast)</a:t>
            </a:r>
          </a:p>
          <a:p>
            <a:pPr lvl="1"/>
            <a:endParaRPr lang="en-US" dirty="0"/>
          </a:p>
          <a:p>
            <a:r>
              <a:rPr lang="en-US" dirty="0"/>
              <a:t>Durability</a:t>
            </a:r>
          </a:p>
          <a:p>
            <a:pPr lvl="1"/>
            <a:r>
              <a:rPr lang="en-US" dirty="0"/>
              <a:t>File system </a:t>
            </a:r>
            <a:r>
              <a:rPr lang="en-US" i="1" dirty="0"/>
              <a:t>hopefully</a:t>
            </a:r>
            <a:r>
              <a:rPr lang="en-US" dirty="0"/>
              <a:t> should be in a meaningful state upon shutdown</a:t>
            </a:r>
          </a:p>
          <a:p>
            <a:pPr lvl="1"/>
            <a:r>
              <a:rPr lang="en-US" dirty="0"/>
              <a:t>But, shutdown could happen </a:t>
            </a:r>
            <a:r>
              <a:rPr lang="en-US" i="1" dirty="0"/>
              <a:t>at any moment</a:t>
            </a:r>
            <a:r>
              <a:rPr lang="en-US" dirty="0"/>
              <a:t> so that guarantee is tricky!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0711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 partitions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5599" y="1143000"/>
            <a:ext cx="7414795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Many computers have one physical disk,</a:t>
            </a:r>
          </a:p>
          <a:p>
            <a:pPr lvl="1"/>
            <a:r>
              <a:rPr lang="en-US" dirty="0"/>
              <a:t>But they may require multiple filesystems.</a:t>
            </a:r>
          </a:p>
          <a:p>
            <a:pPr lvl="1"/>
            <a:endParaRPr lang="en-US" dirty="0"/>
          </a:p>
          <a:p>
            <a:r>
              <a:rPr lang="en-US" dirty="0"/>
              <a:t>A disk partition is a contiguous chunk of the disk that can be formatted to store a filesystem.</a:t>
            </a:r>
          </a:p>
          <a:p>
            <a:r>
              <a:rPr lang="en-US" dirty="0"/>
              <a:t>At left, we have:</a:t>
            </a:r>
          </a:p>
          <a:p>
            <a:pPr lvl="1"/>
            <a:r>
              <a:rPr lang="en-US" dirty="0"/>
              <a:t>Three different Linux partitions: /boot, swap, /</a:t>
            </a:r>
          </a:p>
          <a:p>
            <a:pPr lvl="1"/>
            <a:r>
              <a:rPr lang="en-US" dirty="0"/>
              <a:t>A Windows partition.</a:t>
            </a:r>
          </a:p>
          <a:p>
            <a:pPr lvl="1"/>
            <a:r>
              <a:rPr lang="en-US" dirty="0"/>
              <a:t>Each of the partitions may be formatted differently.</a:t>
            </a:r>
          </a:p>
          <a:p>
            <a:pPr lvl="1"/>
            <a:endParaRPr lang="en-US" dirty="0"/>
          </a:p>
          <a:p>
            <a:r>
              <a:rPr lang="en-US" dirty="0"/>
              <a:t>At bootup, initial boot code will present user with a menu to choose Windows or Linux boot.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DC542F0-7D09-4B1C-BA4A-6675990BE691}"/>
              </a:ext>
            </a:extLst>
          </p:cNvPr>
          <p:cNvSpPr txBox="1"/>
          <p:nvPr/>
        </p:nvSpPr>
        <p:spPr>
          <a:xfrm>
            <a:off x="1396314" y="1040081"/>
            <a:ext cx="16805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Disk 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96C970-64D8-4C70-BCE8-C5BAE1052A71}"/>
              </a:ext>
            </a:extLst>
          </p:cNvPr>
          <p:cNvSpPr txBox="1"/>
          <p:nvPr/>
        </p:nvSpPr>
        <p:spPr>
          <a:xfrm>
            <a:off x="905532" y="5558487"/>
            <a:ext cx="24713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(not drawn to scale)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5548042-AB72-4290-9B59-A9569F91EA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0920368"/>
              </p:ext>
            </p:extLst>
          </p:nvPr>
        </p:nvGraphicFramePr>
        <p:xfrm>
          <a:off x="779363" y="1688982"/>
          <a:ext cx="2723691" cy="37471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3691">
                  <a:extLst>
                    <a:ext uri="{9D8B030D-6E8A-4147-A177-3AD203B41FA5}">
                      <a16:colId xmlns:a16="http://schemas.microsoft.com/office/drawing/2014/main" val="827695008"/>
                    </a:ext>
                  </a:extLst>
                </a:gridCol>
              </a:tblGrid>
              <a:tr h="624526">
                <a:tc>
                  <a:txBody>
                    <a:bodyPr/>
                    <a:lstStyle/>
                    <a:p>
                      <a:pPr algn="l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Initial Boot Code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2736292"/>
                  </a:ext>
                </a:extLst>
              </a:tr>
              <a:tr h="624526">
                <a:tc>
                  <a:txBody>
                    <a:bodyPr/>
                    <a:lstStyle/>
                    <a:p>
                      <a:pPr algn="l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Partition Table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211176"/>
                  </a:ext>
                </a:extLst>
              </a:tr>
              <a:tr h="624526">
                <a:tc>
                  <a:txBody>
                    <a:bodyPr/>
                    <a:lstStyle/>
                    <a:p>
                      <a:pPr algn="l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Partition 1: /boot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0075917"/>
                  </a:ext>
                </a:extLst>
              </a:tr>
              <a:tr h="624526">
                <a:tc>
                  <a:txBody>
                    <a:bodyPr/>
                    <a:lstStyle/>
                    <a:p>
                      <a:pPr algn="l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Partition 2: /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3268963"/>
                  </a:ext>
                </a:extLst>
              </a:tr>
              <a:tr h="624526">
                <a:tc>
                  <a:txBody>
                    <a:bodyPr/>
                    <a:lstStyle/>
                    <a:p>
                      <a:pPr algn="l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Partition 3: swap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4080278"/>
                  </a:ext>
                </a:extLst>
              </a:tr>
              <a:tr h="624526">
                <a:tc>
                  <a:txBody>
                    <a:bodyPr/>
                    <a:lstStyle/>
                    <a:p>
                      <a:pPr algn="l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Partition 4: Windows C:\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21788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09959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404FE-243C-4925-B777-80C4FE9A1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the filesystem need to track?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5DF020-1DD3-4CF8-B499-7D84604013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Track free disk blocks (within partition)</a:t>
            </a:r>
          </a:p>
          <a:p>
            <a:pPr lvl="1"/>
            <a:r>
              <a:rPr lang="en-US" dirty="0"/>
              <a:t>Need to know which are available for new data</a:t>
            </a:r>
          </a:p>
          <a:p>
            <a:pPr lvl="1"/>
            <a:endParaRPr lang="en-US" dirty="0"/>
          </a:p>
          <a:p>
            <a:r>
              <a:rPr lang="en-US" dirty="0"/>
              <a:t>Track blocks containing data for files</a:t>
            </a:r>
          </a:p>
          <a:p>
            <a:pPr lvl="1"/>
            <a:r>
              <a:rPr lang="en-US" dirty="0"/>
              <a:t>Need to know where to read a file from</a:t>
            </a:r>
          </a:p>
          <a:p>
            <a:pPr lvl="1"/>
            <a:endParaRPr lang="en-US" dirty="0"/>
          </a:p>
          <a:p>
            <a:r>
              <a:rPr lang="en-US" dirty="0"/>
              <a:t>Track files in a directory</a:t>
            </a:r>
          </a:p>
          <a:p>
            <a:pPr lvl="1"/>
            <a:r>
              <a:rPr lang="en-US" dirty="0"/>
              <a:t>Need to be able to walk the directory hierarchy to find files</a:t>
            </a:r>
          </a:p>
          <a:p>
            <a:pPr lvl="1"/>
            <a:endParaRPr lang="en-US" dirty="0"/>
          </a:p>
          <a:p>
            <a:r>
              <a:rPr lang="en-US" dirty="0"/>
              <a:t>All this needs to be maintained in data structures on the disk itself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4ABE71-3AB1-4C63-9DBD-7A7893A9F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5166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2F3F4-2DF4-4EF1-B211-9C0EF145E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goes within a partition?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AB204-2B2E-4F6B-92A6-0D91E66E15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799" y="1143000"/>
            <a:ext cx="7465595" cy="5029200"/>
          </a:xfrm>
        </p:spPr>
        <p:txBody>
          <a:bodyPr/>
          <a:lstStyle/>
          <a:p>
            <a:r>
              <a:rPr lang="en-US" dirty="0"/>
              <a:t>Generic view of any filesystem</a:t>
            </a:r>
          </a:p>
          <a:p>
            <a:pPr lvl="1"/>
            <a:r>
              <a:rPr lang="en-US" dirty="0"/>
              <a:t>We’ll talk about specifics next lecture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Header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Free Space Tracking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File Tracking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File Data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B89C89-CE38-4D38-90D4-E40384FB1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B30A1F5-6CCA-4279-ABC4-9EC917AECFD8}"/>
              </a:ext>
            </a:extLst>
          </p:cNvPr>
          <p:cNvGrpSpPr/>
          <p:nvPr/>
        </p:nvGrpSpPr>
        <p:grpSpPr>
          <a:xfrm>
            <a:off x="607595" y="1143000"/>
            <a:ext cx="3100805" cy="5029200"/>
            <a:chOff x="607595" y="1143000"/>
            <a:chExt cx="3100805" cy="50292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829C2E8-50C0-4E6C-9C26-96AA7F7C6959}"/>
                </a:ext>
              </a:extLst>
            </p:cNvPr>
            <p:cNvSpPr/>
            <p:nvPr/>
          </p:nvSpPr>
          <p:spPr>
            <a:xfrm>
              <a:off x="607595" y="1143000"/>
              <a:ext cx="3100805" cy="5029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dirty="0"/>
                <a:t>Partition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371B342-6163-4008-A808-BC4C08999B9D}"/>
                </a:ext>
              </a:extLst>
            </p:cNvPr>
            <p:cNvSpPr/>
            <p:nvPr/>
          </p:nvSpPr>
          <p:spPr>
            <a:xfrm>
              <a:off x="795664" y="1569309"/>
              <a:ext cx="2724665" cy="654908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Header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B5495B7-C2AE-4DD1-97E3-9B32CC7EE69B}"/>
                </a:ext>
              </a:extLst>
            </p:cNvPr>
            <p:cNvSpPr/>
            <p:nvPr/>
          </p:nvSpPr>
          <p:spPr>
            <a:xfrm>
              <a:off x="795664" y="2332338"/>
              <a:ext cx="2724665" cy="654908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Free Space Tracking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9B17FC7-DD0A-49B4-A53F-BE2727686BA7}"/>
                </a:ext>
              </a:extLst>
            </p:cNvPr>
            <p:cNvSpPr/>
            <p:nvPr/>
          </p:nvSpPr>
          <p:spPr>
            <a:xfrm>
              <a:off x="795664" y="3095367"/>
              <a:ext cx="2724665" cy="654908"/>
            </a:xfrm>
            <a:prstGeom prst="rect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File Tracking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3474A76-2E6A-4159-9905-3EEEDD0C5615}"/>
                </a:ext>
              </a:extLst>
            </p:cNvPr>
            <p:cNvSpPr/>
            <p:nvPr/>
          </p:nvSpPr>
          <p:spPr>
            <a:xfrm>
              <a:off x="795664" y="3858396"/>
              <a:ext cx="2724665" cy="220877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File Data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767513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2F3F4-2DF4-4EF1-B211-9C0EF145E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goes within a partition?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AB204-2B2E-4F6B-92A6-0D91E66E15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799" y="1143000"/>
            <a:ext cx="7465595" cy="5029200"/>
          </a:xfrm>
        </p:spPr>
        <p:txBody>
          <a:bodyPr/>
          <a:lstStyle/>
          <a:p>
            <a:r>
              <a:rPr lang="en-US" dirty="0"/>
              <a:t>Generic view of any filesystem</a:t>
            </a:r>
          </a:p>
          <a:p>
            <a:pPr lvl="1"/>
            <a:r>
              <a:rPr lang="en-US" dirty="0"/>
              <a:t>We’ll talk about specifics next lecture</a:t>
            </a:r>
          </a:p>
          <a:p>
            <a:endParaRPr lang="en-US" dirty="0"/>
          </a:p>
          <a:p>
            <a:r>
              <a:rPr lang="en-US" dirty="0"/>
              <a:t>Header (Superblock)</a:t>
            </a:r>
          </a:p>
          <a:p>
            <a:pPr lvl="1"/>
            <a:r>
              <a:rPr lang="en-US" dirty="0"/>
              <a:t>Details about which filesystem this is</a:t>
            </a:r>
          </a:p>
          <a:p>
            <a:pPr lvl="1"/>
            <a:r>
              <a:rPr lang="en-US" dirty="0"/>
              <a:t>Metadata about the filesystem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B89C89-CE38-4D38-90D4-E40384FB1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B30A1F5-6CCA-4279-ABC4-9EC917AECFD8}"/>
              </a:ext>
            </a:extLst>
          </p:cNvPr>
          <p:cNvGrpSpPr/>
          <p:nvPr/>
        </p:nvGrpSpPr>
        <p:grpSpPr>
          <a:xfrm>
            <a:off x="607595" y="1143000"/>
            <a:ext cx="3100805" cy="5029200"/>
            <a:chOff x="607595" y="1143000"/>
            <a:chExt cx="3100805" cy="50292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829C2E8-50C0-4E6C-9C26-96AA7F7C6959}"/>
                </a:ext>
              </a:extLst>
            </p:cNvPr>
            <p:cNvSpPr/>
            <p:nvPr/>
          </p:nvSpPr>
          <p:spPr>
            <a:xfrm>
              <a:off x="607595" y="1143000"/>
              <a:ext cx="3100805" cy="5029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dirty="0"/>
                <a:t>Partition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371B342-6163-4008-A808-BC4C08999B9D}"/>
                </a:ext>
              </a:extLst>
            </p:cNvPr>
            <p:cNvSpPr/>
            <p:nvPr/>
          </p:nvSpPr>
          <p:spPr>
            <a:xfrm>
              <a:off x="795664" y="1569309"/>
              <a:ext cx="2724665" cy="654908"/>
            </a:xfrm>
            <a:prstGeom prst="rect">
              <a:avLst/>
            </a:prstGeom>
            <a:solidFill>
              <a:schemeClr val="accent2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Header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B5495B7-C2AE-4DD1-97E3-9B32CC7EE69B}"/>
                </a:ext>
              </a:extLst>
            </p:cNvPr>
            <p:cNvSpPr/>
            <p:nvPr/>
          </p:nvSpPr>
          <p:spPr>
            <a:xfrm>
              <a:off x="795664" y="2332338"/>
              <a:ext cx="2724665" cy="654908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Free Space Tracking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9B17FC7-DD0A-49B4-A53F-BE2727686BA7}"/>
                </a:ext>
              </a:extLst>
            </p:cNvPr>
            <p:cNvSpPr/>
            <p:nvPr/>
          </p:nvSpPr>
          <p:spPr>
            <a:xfrm>
              <a:off x="795664" y="3095367"/>
              <a:ext cx="2724665" cy="654908"/>
            </a:xfrm>
            <a:prstGeom prst="rect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File Tracking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3474A76-2E6A-4159-9905-3EEEDD0C5615}"/>
                </a:ext>
              </a:extLst>
            </p:cNvPr>
            <p:cNvSpPr/>
            <p:nvPr/>
          </p:nvSpPr>
          <p:spPr>
            <a:xfrm>
              <a:off x="795664" y="3858396"/>
              <a:ext cx="2724665" cy="220877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File Data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107674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2F3F4-2DF4-4EF1-B211-9C0EF145E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Tracking available blocks on a disk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AB204-2B2E-4F6B-92A6-0D91E66E15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799" y="1143000"/>
            <a:ext cx="7465595" cy="5029200"/>
          </a:xfrm>
        </p:spPr>
        <p:txBody>
          <a:bodyPr/>
          <a:lstStyle/>
          <a:p>
            <a:r>
              <a:rPr lang="en-US" dirty="0"/>
              <a:t>Free Space Tracking</a:t>
            </a:r>
          </a:p>
          <a:p>
            <a:pPr lvl="1"/>
            <a:r>
              <a:rPr lang="en-US" dirty="0"/>
              <a:t>Track which blocks in “File Data” are in use</a:t>
            </a:r>
          </a:p>
          <a:p>
            <a:pPr lvl="1"/>
            <a:endParaRPr lang="en-US" dirty="0"/>
          </a:p>
          <a:p>
            <a:r>
              <a:rPr lang="en-US" dirty="0"/>
              <a:t>List of block addresses could make sense…</a:t>
            </a:r>
          </a:p>
          <a:p>
            <a:pPr lvl="1"/>
            <a:r>
              <a:rPr lang="en-US" dirty="0"/>
              <a:t>Assume block address is 32-bits and 4 KB block</a:t>
            </a:r>
          </a:p>
          <a:p>
            <a:pPr lvl="1"/>
            <a:r>
              <a:rPr lang="en-US" dirty="0"/>
              <a:t>1 TB disk -&gt; 250,000,000 blocks</a:t>
            </a:r>
          </a:p>
          <a:p>
            <a:pPr lvl="1"/>
            <a:r>
              <a:rPr lang="en-US" dirty="0"/>
              <a:t> = 1 GB of block addresses</a:t>
            </a:r>
          </a:p>
          <a:p>
            <a:pPr lvl="1"/>
            <a:r>
              <a:rPr lang="en-US" dirty="0"/>
              <a:t>More complex but space-efficient data structures are possible</a:t>
            </a:r>
          </a:p>
          <a:p>
            <a:pPr lvl="2"/>
            <a:r>
              <a:rPr lang="en-US" dirty="0"/>
              <a:t>Space-efficient is nice because we really want to limit reads to disk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B89C89-CE38-4D38-90D4-E40384FB1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5EDA2B3-3E31-4EA3-886F-045E5636414C}"/>
              </a:ext>
            </a:extLst>
          </p:cNvPr>
          <p:cNvGrpSpPr/>
          <p:nvPr/>
        </p:nvGrpSpPr>
        <p:grpSpPr>
          <a:xfrm>
            <a:off x="607595" y="1143000"/>
            <a:ext cx="3100805" cy="5029200"/>
            <a:chOff x="607595" y="1143000"/>
            <a:chExt cx="3100805" cy="50292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829C2E8-50C0-4E6C-9C26-96AA7F7C6959}"/>
                </a:ext>
              </a:extLst>
            </p:cNvPr>
            <p:cNvSpPr/>
            <p:nvPr/>
          </p:nvSpPr>
          <p:spPr>
            <a:xfrm>
              <a:off x="607595" y="1143000"/>
              <a:ext cx="3100805" cy="5029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dirty="0"/>
                <a:t>Partition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371B342-6163-4008-A808-BC4C08999B9D}"/>
                </a:ext>
              </a:extLst>
            </p:cNvPr>
            <p:cNvSpPr/>
            <p:nvPr/>
          </p:nvSpPr>
          <p:spPr>
            <a:xfrm>
              <a:off x="795664" y="1569309"/>
              <a:ext cx="2724665" cy="654908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Header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B5495B7-C2AE-4DD1-97E3-9B32CC7EE69B}"/>
                </a:ext>
              </a:extLst>
            </p:cNvPr>
            <p:cNvSpPr/>
            <p:nvPr/>
          </p:nvSpPr>
          <p:spPr>
            <a:xfrm>
              <a:off x="795664" y="2332338"/>
              <a:ext cx="2724665" cy="654908"/>
            </a:xfrm>
            <a:prstGeom prst="rect">
              <a:avLst/>
            </a:prstGeom>
            <a:solidFill>
              <a:schemeClr val="accent4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Free Space Tracking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9B17FC7-DD0A-49B4-A53F-BE2727686BA7}"/>
                </a:ext>
              </a:extLst>
            </p:cNvPr>
            <p:cNvSpPr/>
            <p:nvPr/>
          </p:nvSpPr>
          <p:spPr>
            <a:xfrm>
              <a:off x="795664" y="3095367"/>
              <a:ext cx="2724665" cy="654908"/>
            </a:xfrm>
            <a:prstGeom prst="rect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File Tracking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3474A76-2E6A-4159-9905-3EEEDD0C5615}"/>
                </a:ext>
              </a:extLst>
            </p:cNvPr>
            <p:cNvSpPr/>
            <p:nvPr/>
          </p:nvSpPr>
          <p:spPr>
            <a:xfrm>
              <a:off x="795664" y="3858396"/>
              <a:ext cx="2724665" cy="220877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File Data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89886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A6C05-2000-40DE-B544-5FCA21C9C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Bitmaps are a more space efficient tracking option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177B3-3E04-4DE1-B8E9-6EA237B412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9293150" cy="50292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Each block on disk is represented by a single bit</a:t>
            </a:r>
          </a:p>
          <a:p>
            <a:pPr lvl="1"/>
            <a:r>
              <a:rPr lang="en-US" dirty="0"/>
              <a:t>1 means free and 0 means used (or vice versa)</a:t>
            </a:r>
          </a:p>
          <a:p>
            <a:pPr lvl="1"/>
            <a:r>
              <a:rPr lang="en-US" dirty="0"/>
              <a:t>Every block is listed in order</a:t>
            </a:r>
          </a:p>
          <a:p>
            <a:pPr lvl="1"/>
            <a:endParaRPr lang="en-US" dirty="0"/>
          </a:p>
          <a:p>
            <a:r>
              <a:rPr lang="en-US" sz="2700" dirty="0"/>
              <a:t>1 TB disk -&gt; 250 million blocks -&gt; 250 million bits -&gt; 30 MB</a:t>
            </a:r>
          </a:p>
          <a:p>
            <a:pPr lvl="1"/>
            <a:endParaRPr lang="en-US" dirty="0"/>
          </a:p>
          <a:p>
            <a:r>
              <a:rPr lang="en-US" dirty="0"/>
              <a:t>Bitmaps for tracking free blocks are usually a</a:t>
            </a:r>
            <a:br>
              <a:rPr lang="en-US" dirty="0"/>
            </a:br>
            <a:r>
              <a:rPr lang="en-US" dirty="0"/>
              <a:t>constant size for a given disk size</a:t>
            </a:r>
          </a:p>
          <a:p>
            <a:pPr lvl="1"/>
            <a:r>
              <a:rPr lang="en-US" dirty="0"/>
              <a:t>Upside: easy to work with</a:t>
            </a:r>
          </a:p>
          <a:p>
            <a:pPr lvl="1"/>
            <a:r>
              <a:rPr lang="en-US" dirty="0"/>
              <a:t>Downside: more complex data structures could compress runs of free/used blocks</a:t>
            </a:r>
          </a:p>
          <a:p>
            <a:pPr lvl="2"/>
            <a:r>
              <a:rPr lang="en-US" dirty="0"/>
              <a:t>Depends whether disk is expected to be fragmented or not</a:t>
            </a:r>
          </a:p>
          <a:p>
            <a:pPr lvl="2"/>
            <a:endParaRPr lang="en-US" dirty="0"/>
          </a:p>
          <a:p>
            <a:r>
              <a:rPr lang="en-US" dirty="0"/>
              <a:t>Bitmaps are typically used in practice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DC234E-FF2C-49AC-B280-1EF2760F9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063FE1-E7BF-41A7-A570-3E556B94FA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5300" y="928892"/>
            <a:ext cx="2333727" cy="5243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6035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Introduction to filesystems</a:t>
            </a:r>
          </a:p>
          <a:p>
            <a:r>
              <a:rPr lang="en-US" dirty="0"/>
              <a:t>Application view</a:t>
            </a:r>
          </a:p>
          <a:p>
            <a:pPr lvl="1"/>
            <a:endParaRPr lang="en-US" dirty="0"/>
          </a:p>
          <a:p>
            <a:r>
              <a:rPr lang="en-US" b="1" dirty="0"/>
              <a:t>Parts of a file system</a:t>
            </a:r>
          </a:p>
          <a:p>
            <a:pPr lvl="1"/>
            <a:r>
              <a:rPr lang="en-US" dirty="0"/>
              <a:t>Managing disk</a:t>
            </a:r>
          </a:p>
          <a:p>
            <a:pPr lvl="1"/>
            <a:r>
              <a:rPr lang="en-US" b="1" dirty="0"/>
              <a:t>Handling file data</a:t>
            </a:r>
          </a:p>
          <a:p>
            <a:pPr lvl="1"/>
            <a:r>
              <a:rPr lang="en-US" dirty="0"/>
              <a:t>Tracking files</a:t>
            </a:r>
          </a:p>
          <a:p>
            <a:pPr lvl="1"/>
            <a:endParaRPr lang="en-US" dirty="0"/>
          </a:p>
          <a:p>
            <a:r>
              <a:rPr lang="en-US" dirty="0"/>
              <a:t>Whole filesystem example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7994638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28C5C-6AE2-44EC-B55F-9B8724F2E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goes in the file data?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CCFB0-9743-4C56-BA00-A23468954A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7501" y="1143000"/>
            <a:ext cx="7452894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Regular file data</a:t>
            </a:r>
          </a:p>
          <a:p>
            <a:pPr lvl="1"/>
            <a:r>
              <a:rPr lang="en-US" dirty="0"/>
              <a:t>Just the file’s contents directly</a:t>
            </a:r>
          </a:p>
          <a:p>
            <a:pPr lvl="1"/>
            <a:r>
              <a:rPr lang="en-US" dirty="0"/>
              <a:t>Attributes already handled in inode</a:t>
            </a:r>
          </a:p>
          <a:p>
            <a:pPr lvl="1"/>
            <a:endParaRPr lang="en-US" dirty="0"/>
          </a:p>
          <a:p>
            <a:r>
              <a:rPr lang="en-US" dirty="0"/>
              <a:t>Directory data</a:t>
            </a:r>
          </a:p>
          <a:p>
            <a:pPr lvl="1"/>
            <a:r>
              <a:rPr lang="en-US" dirty="0"/>
              <a:t>Structure listing files within this directory</a:t>
            </a:r>
          </a:p>
          <a:p>
            <a:pPr lvl="2"/>
            <a:r>
              <a:rPr lang="en-US" dirty="0"/>
              <a:t>File name, permissions, first data block</a:t>
            </a:r>
          </a:p>
          <a:p>
            <a:pPr lvl="2"/>
            <a:r>
              <a:rPr lang="en-US" dirty="0"/>
              <a:t>OR File name, </a:t>
            </a:r>
            <a:r>
              <a:rPr lang="en-US" dirty="0" err="1"/>
              <a:t>inode</a:t>
            </a:r>
            <a:endParaRPr lang="en-US" dirty="0"/>
          </a:p>
          <a:p>
            <a:pPr lvl="2"/>
            <a:endParaRPr lang="en-US" dirty="0"/>
          </a:p>
          <a:p>
            <a:pPr lvl="1"/>
            <a:r>
              <a:rPr lang="en-US" dirty="0"/>
              <a:t>Obvious implementation leads to a fixed maximum file name size</a:t>
            </a:r>
          </a:p>
          <a:p>
            <a:pPr lvl="2"/>
            <a:r>
              <a:rPr lang="en-US" dirty="0"/>
              <a:t>8 characters in MS-DOS plus 3 for extension</a:t>
            </a:r>
          </a:p>
          <a:p>
            <a:pPr lvl="2"/>
            <a:r>
              <a:rPr lang="en-US" dirty="0"/>
              <a:t>14 characters in Unix v7</a:t>
            </a:r>
          </a:p>
          <a:p>
            <a:pPr lvl="2"/>
            <a:r>
              <a:rPr lang="en-US" dirty="0"/>
              <a:t>This is the route of much evil abbreviation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94A36D-D132-46C8-BB88-18881A468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934B94C-A8DA-4A76-A18F-EB5A63948858}"/>
              </a:ext>
            </a:extLst>
          </p:cNvPr>
          <p:cNvGrpSpPr/>
          <p:nvPr/>
        </p:nvGrpSpPr>
        <p:grpSpPr>
          <a:xfrm>
            <a:off x="607595" y="1143000"/>
            <a:ext cx="3100805" cy="5029200"/>
            <a:chOff x="607595" y="1143000"/>
            <a:chExt cx="3100805" cy="50292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5C49EA7-EFAE-4D89-A055-20DA973A62D6}"/>
                </a:ext>
              </a:extLst>
            </p:cNvPr>
            <p:cNvSpPr/>
            <p:nvPr/>
          </p:nvSpPr>
          <p:spPr>
            <a:xfrm>
              <a:off x="607595" y="1143000"/>
              <a:ext cx="3100805" cy="5029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dirty="0"/>
                <a:t>Partition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4E3DBAA-5E91-4CA3-BF5D-4BCC9801E2E6}"/>
                </a:ext>
              </a:extLst>
            </p:cNvPr>
            <p:cNvSpPr/>
            <p:nvPr/>
          </p:nvSpPr>
          <p:spPr>
            <a:xfrm>
              <a:off x="795664" y="1569309"/>
              <a:ext cx="2724665" cy="654908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Header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FBEFC6C-99D7-488D-BC60-5E35EDFD56AA}"/>
                </a:ext>
              </a:extLst>
            </p:cNvPr>
            <p:cNvSpPr/>
            <p:nvPr/>
          </p:nvSpPr>
          <p:spPr>
            <a:xfrm>
              <a:off x="795664" y="2332338"/>
              <a:ext cx="2724665" cy="654908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Free Space Tracking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9F91A3E-860D-47DA-BFCB-B0C442ADA8A4}"/>
                </a:ext>
              </a:extLst>
            </p:cNvPr>
            <p:cNvSpPr/>
            <p:nvPr/>
          </p:nvSpPr>
          <p:spPr>
            <a:xfrm>
              <a:off x="795664" y="3095367"/>
              <a:ext cx="2724665" cy="654908"/>
            </a:xfrm>
            <a:prstGeom prst="rect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File Tracking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F9321E9-C0D7-4041-B225-4717595F42FB}"/>
                </a:ext>
              </a:extLst>
            </p:cNvPr>
            <p:cNvSpPr/>
            <p:nvPr/>
          </p:nvSpPr>
          <p:spPr>
            <a:xfrm>
              <a:off x="795664" y="3858396"/>
              <a:ext cx="2724665" cy="220877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File Data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32961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Introduce the general concerns of filesystems.</a:t>
            </a:r>
          </a:p>
          <a:p>
            <a:endParaRPr lang="en-US" dirty="0"/>
          </a:p>
          <a:p>
            <a:r>
              <a:rPr lang="en-US" dirty="0"/>
              <a:t>Revisit application-level view of filesystems.</a:t>
            </a:r>
          </a:p>
          <a:p>
            <a:endParaRPr lang="en-US" dirty="0"/>
          </a:p>
          <a:p>
            <a:r>
              <a:rPr lang="en-US" dirty="0"/>
              <a:t>Explore tradeoffs in how filesystems track which blocks are available and which blocks are in use by which files.</a:t>
            </a:r>
          </a:p>
          <a:p>
            <a:endParaRPr lang="en-US" dirty="0"/>
          </a:p>
          <a:p>
            <a:r>
              <a:rPr lang="en-US" dirty="0"/>
              <a:t>Generally, understand the “design space” of filesystems.</a:t>
            </a:r>
          </a:p>
          <a:p>
            <a:pPr lvl="1"/>
            <a:r>
              <a:rPr lang="en-US" dirty="0"/>
              <a:t>Implementations will be selections of these.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3251F-2749-4585-AC06-69B121907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Directory data structures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1E433-A2B4-4725-8B8C-75081960C1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014389" cy="5029200"/>
          </a:xfrm>
        </p:spPr>
        <p:txBody>
          <a:bodyPr/>
          <a:lstStyle/>
          <a:p>
            <a:r>
              <a:rPr lang="en-US" dirty="0"/>
              <a:t>(a) uses variable-length structures for each file</a:t>
            </a:r>
          </a:p>
          <a:p>
            <a:r>
              <a:rPr lang="en-US" dirty="0"/>
              <a:t>(b) contains an extra heap section for holding filenames</a:t>
            </a:r>
          </a:p>
          <a:p>
            <a:endParaRPr lang="en-US" dirty="0"/>
          </a:p>
          <a:p>
            <a:r>
              <a:rPr lang="en-US" dirty="0"/>
              <a:t>File attributes could also go here instead of in the inode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ABC00D-AECB-485E-A6AA-9CD946166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EBD51F-16C1-48D4-86FF-0E402D98BD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1984" y="1143000"/>
            <a:ext cx="6958410" cy="489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181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Introduction to filesystems</a:t>
            </a:r>
          </a:p>
          <a:p>
            <a:r>
              <a:rPr lang="en-US" dirty="0"/>
              <a:t>Application view</a:t>
            </a:r>
          </a:p>
          <a:p>
            <a:pPr lvl="1"/>
            <a:endParaRPr lang="en-US" dirty="0"/>
          </a:p>
          <a:p>
            <a:r>
              <a:rPr lang="en-US" b="1" dirty="0"/>
              <a:t>Parts of a file system</a:t>
            </a:r>
          </a:p>
          <a:p>
            <a:pPr lvl="1"/>
            <a:r>
              <a:rPr lang="en-US" dirty="0"/>
              <a:t>Managing disk</a:t>
            </a:r>
          </a:p>
          <a:p>
            <a:pPr lvl="1"/>
            <a:r>
              <a:rPr lang="en-US" dirty="0"/>
              <a:t>Handling file data</a:t>
            </a:r>
          </a:p>
          <a:p>
            <a:pPr lvl="1"/>
            <a:r>
              <a:rPr lang="en-US" b="1" dirty="0"/>
              <a:t>Tracking files</a:t>
            </a:r>
          </a:p>
          <a:p>
            <a:pPr lvl="1"/>
            <a:endParaRPr lang="en-US" dirty="0"/>
          </a:p>
          <a:p>
            <a:r>
              <a:rPr lang="en-US" dirty="0"/>
              <a:t>Whole filesystem example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5225540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2F3F4-2DF4-4EF1-B211-9C0EF145E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Tracking available blocks on a disk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AB204-2B2E-4F6B-92A6-0D91E66E15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799" y="1143000"/>
            <a:ext cx="7465595" cy="5029200"/>
          </a:xfrm>
        </p:spPr>
        <p:txBody>
          <a:bodyPr>
            <a:normAutofit/>
          </a:bodyPr>
          <a:lstStyle/>
          <a:p>
            <a:r>
              <a:rPr lang="en-US" dirty="0"/>
              <a:t>File Tracking</a:t>
            </a:r>
          </a:p>
          <a:p>
            <a:pPr lvl="1"/>
            <a:r>
              <a:rPr lang="en-US" dirty="0"/>
              <a:t>File attributes</a:t>
            </a:r>
          </a:p>
          <a:p>
            <a:pPr lvl="1"/>
            <a:r>
              <a:rPr lang="en-US" dirty="0"/>
              <a:t>Ordered blocks where the file data is located</a:t>
            </a:r>
          </a:p>
          <a:p>
            <a:pPr lvl="1"/>
            <a:endParaRPr lang="en-US" dirty="0"/>
          </a:p>
          <a:p>
            <a:r>
              <a:rPr lang="en-US" dirty="0"/>
              <a:t>Two common implementations</a:t>
            </a:r>
          </a:p>
          <a:p>
            <a:pPr lvl="1"/>
            <a:r>
              <a:rPr lang="en-US" b="1" dirty="0"/>
              <a:t>Allocation Table</a:t>
            </a:r>
          </a:p>
          <a:p>
            <a:pPr lvl="2"/>
            <a:r>
              <a:rPr lang="en-US" dirty="0"/>
              <a:t>FAT32</a:t>
            </a:r>
            <a:br>
              <a:rPr lang="en-US" dirty="0"/>
            </a:br>
            <a:endParaRPr lang="en-US" dirty="0"/>
          </a:p>
          <a:p>
            <a:pPr lvl="1"/>
            <a:r>
              <a:rPr lang="en-US" b="1" dirty="0"/>
              <a:t>Index Nodes </a:t>
            </a:r>
            <a:r>
              <a:rPr lang="en-US" dirty="0"/>
              <a:t>(inodes)</a:t>
            </a:r>
          </a:p>
          <a:p>
            <a:pPr lvl="2"/>
            <a:r>
              <a:rPr lang="en-US" dirty="0"/>
              <a:t>Unix File System, Fast File System,</a:t>
            </a:r>
          </a:p>
          <a:p>
            <a:pPr lvl="2"/>
            <a:r>
              <a:rPr lang="en-US" dirty="0"/>
              <a:t>ext3/ext4, NTFS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B89C89-CE38-4D38-90D4-E40384FB1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43996FF-3C7A-4598-8444-963500203750}"/>
              </a:ext>
            </a:extLst>
          </p:cNvPr>
          <p:cNvGrpSpPr/>
          <p:nvPr/>
        </p:nvGrpSpPr>
        <p:grpSpPr>
          <a:xfrm>
            <a:off x="607595" y="1143000"/>
            <a:ext cx="3100805" cy="5029200"/>
            <a:chOff x="607595" y="1143000"/>
            <a:chExt cx="3100805" cy="50292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829C2E8-50C0-4E6C-9C26-96AA7F7C6959}"/>
                </a:ext>
              </a:extLst>
            </p:cNvPr>
            <p:cNvSpPr/>
            <p:nvPr/>
          </p:nvSpPr>
          <p:spPr>
            <a:xfrm>
              <a:off x="607595" y="1143000"/>
              <a:ext cx="3100805" cy="5029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dirty="0"/>
                <a:t>Partition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371B342-6163-4008-A808-BC4C08999B9D}"/>
                </a:ext>
              </a:extLst>
            </p:cNvPr>
            <p:cNvSpPr/>
            <p:nvPr/>
          </p:nvSpPr>
          <p:spPr>
            <a:xfrm>
              <a:off x="795664" y="1569309"/>
              <a:ext cx="2724665" cy="654908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Header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B5495B7-C2AE-4DD1-97E3-9B32CC7EE69B}"/>
                </a:ext>
              </a:extLst>
            </p:cNvPr>
            <p:cNvSpPr/>
            <p:nvPr/>
          </p:nvSpPr>
          <p:spPr>
            <a:xfrm>
              <a:off x="795664" y="2332338"/>
              <a:ext cx="2724665" cy="654908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Free Space Tracking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9B17FC7-DD0A-49B4-A53F-BE2727686BA7}"/>
                </a:ext>
              </a:extLst>
            </p:cNvPr>
            <p:cNvSpPr/>
            <p:nvPr/>
          </p:nvSpPr>
          <p:spPr>
            <a:xfrm>
              <a:off x="795664" y="3095367"/>
              <a:ext cx="2724665" cy="654908"/>
            </a:xfrm>
            <a:prstGeom prst="rect">
              <a:avLst/>
            </a:prstGeom>
            <a:solidFill>
              <a:schemeClr val="accent5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File Tracking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3474A76-2E6A-4159-9905-3EEEDD0C5615}"/>
                </a:ext>
              </a:extLst>
            </p:cNvPr>
            <p:cNvSpPr/>
            <p:nvPr/>
          </p:nvSpPr>
          <p:spPr>
            <a:xfrm>
              <a:off x="795664" y="3858396"/>
              <a:ext cx="2724665" cy="220877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File Data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597887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CADC5-7414-453A-B3E7-E972ADA8D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Requiring contiguous blocks won’t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B5FB83-0E3B-42B8-87E0-15D269F94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Need ability to map random blocks to file</a:t>
            </a:r>
          </a:p>
          <a:p>
            <a:pPr lvl="1"/>
            <a:r>
              <a:rPr lang="en-US" dirty="0"/>
              <a:t>Files in contiguous blocks is definitely nice</a:t>
            </a:r>
          </a:p>
          <a:p>
            <a:pPr lvl="2"/>
            <a:r>
              <a:rPr lang="en-US" dirty="0"/>
              <a:t>Sequential reads are fast</a:t>
            </a:r>
          </a:p>
          <a:p>
            <a:pPr lvl="1"/>
            <a:r>
              <a:rPr lang="en-US" dirty="0"/>
              <a:t>But </a:t>
            </a:r>
            <a:r>
              <a:rPr lang="en-US" i="1" dirty="0"/>
              <a:t>requiring</a:t>
            </a:r>
            <a:r>
              <a:rPr lang="en-US" dirty="0"/>
              <a:t> it leads to lots of fragmentation (unusable gaps in disk)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755732-A211-4E9E-8803-0C6B7BECA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30F54D-D809-4468-B1DE-C1E5318D08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2964" y="3081031"/>
            <a:ext cx="6332936" cy="3319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5013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FB2BB-27B0-4EA8-A722-10AD0D42F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Allocation table – an example file tracking solution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F5D8D8-5DBE-41A1-B879-2F799E98BC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1"/>
            <a:ext cx="11215211" cy="254879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Build a linked list of data blocks for each file</a:t>
            </a:r>
          </a:p>
          <a:p>
            <a:pPr lvl="1"/>
            <a:r>
              <a:rPr lang="en-US" dirty="0"/>
              <a:t>But distribute that linked list across an array</a:t>
            </a:r>
          </a:p>
          <a:p>
            <a:pPr lvl="1"/>
            <a:endParaRPr lang="en-US" dirty="0"/>
          </a:p>
          <a:p>
            <a:r>
              <a:rPr lang="en-US" dirty="0"/>
              <a:t>Treat “File Tracking” block as an array of block pointers</a:t>
            </a:r>
          </a:p>
          <a:p>
            <a:pPr lvl="1"/>
            <a:r>
              <a:rPr lang="en-US" dirty="0"/>
              <a:t>Index into this array is the block number</a:t>
            </a:r>
          </a:p>
          <a:p>
            <a:pPr lvl="1"/>
            <a:r>
              <a:rPr lang="en-US" dirty="0"/>
              <a:t>Read tracking block first to determine which data blocks for the file</a:t>
            </a:r>
          </a:p>
          <a:p>
            <a:pPr lvl="2"/>
            <a:r>
              <a:rPr lang="en-US" dirty="0"/>
              <a:t>Then you can only read the actual data blocks you want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63CBA9-B34C-4634-8ACF-7FEFC08C6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5F6437C-2EAE-4087-BAEB-26F3BBAB79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9199021"/>
              </p:ext>
            </p:extLst>
          </p:nvPr>
        </p:nvGraphicFramePr>
        <p:xfrm>
          <a:off x="2806700" y="4688835"/>
          <a:ext cx="13208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600">
                  <a:extLst>
                    <a:ext uri="{9D8B030D-6E8A-4147-A177-3AD203B41FA5}">
                      <a16:colId xmlns:a16="http://schemas.microsoft.com/office/drawing/2014/main" val="1425221188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2721839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31479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82022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1974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8289284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1258E75-79D3-456D-8E32-955D78689D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3790442"/>
              </p:ext>
            </p:extLst>
          </p:nvPr>
        </p:nvGraphicFramePr>
        <p:xfrm>
          <a:off x="4521200" y="4688835"/>
          <a:ext cx="13208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600">
                  <a:extLst>
                    <a:ext uri="{9D8B030D-6E8A-4147-A177-3AD203B41FA5}">
                      <a16:colId xmlns:a16="http://schemas.microsoft.com/office/drawing/2014/main" val="1425221188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2721839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31479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82022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1974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8289284"/>
                  </a:ext>
                </a:extLst>
              </a:tr>
            </a:tbl>
          </a:graphicData>
        </a:graphic>
      </p:graphicFrame>
      <p:graphicFrame>
        <p:nvGraphicFramePr>
          <p:cNvPr id="10" name="Table 5">
            <a:extLst>
              <a:ext uri="{FF2B5EF4-FFF2-40B4-BE49-F238E27FC236}">
                <a16:creationId xmlns:a16="http://schemas.microsoft.com/office/drawing/2014/main" id="{310C6251-8A43-4062-B8A2-B4A65DF9E1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3410361"/>
              </p:ext>
            </p:extLst>
          </p:nvPr>
        </p:nvGraphicFramePr>
        <p:xfrm>
          <a:off x="6235700" y="4688835"/>
          <a:ext cx="13208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600">
                  <a:extLst>
                    <a:ext uri="{9D8B030D-6E8A-4147-A177-3AD203B41FA5}">
                      <a16:colId xmlns:a16="http://schemas.microsoft.com/office/drawing/2014/main" val="1425221188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2721839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31479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82022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1974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8289284"/>
                  </a:ext>
                </a:extLst>
              </a:tr>
            </a:tbl>
          </a:graphicData>
        </a:graphic>
      </p:graphicFrame>
      <p:graphicFrame>
        <p:nvGraphicFramePr>
          <p:cNvPr id="13" name="Table 5">
            <a:extLst>
              <a:ext uri="{FF2B5EF4-FFF2-40B4-BE49-F238E27FC236}">
                <a16:creationId xmlns:a16="http://schemas.microsoft.com/office/drawing/2014/main" id="{CAB65C47-6C6B-44C8-9536-A276EC919A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4453840"/>
              </p:ext>
            </p:extLst>
          </p:nvPr>
        </p:nvGraphicFramePr>
        <p:xfrm>
          <a:off x="7950200" y="4688835"/>
          <a:ext cx="13208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600">
                  <a:extLst>
                    <a:ext uri="{9D8B030D-6E8A-4147-A177-3AD203B41FA5}">
                      <a16:colId xmlns:a16="http://schemas.microsoft.com/office/drawing/2014/main" val="1425221188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2721839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31479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82022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1974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8289284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0B016667-E814-44A0-9627-F36A3DD8372B}"/>
              </a:ext>
            </a:extLst>
          </p:cNvPr>
          <p:cNvSpPr txBox="1"/>
          <p:nvPr/>
        </p:nvSpPr>
        <p:spPr>
          <a:xfrm>
            <a:off x="1206500" y="4135353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Block Number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016BE71-6883-4BF1-A3C6-4E2F6C483599}"/>
              </a:ext>
            </a:extLst>
          </p:cNvPr>
          <p:cNvSpPr txBox="1"/>
          <p:nvPr/>
        </p:nvSpPr>
        <p:spPr>
          <a:xfrm>
            <a:off x="3162300" y="3710419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Next Block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4EA9513-8AD0-4257-BC2A-44EA78D196E6}"/>
              </a:ext>
            </a:extLst>
          </p:cNvPr>
          <p:cNvCxnSpPr>
            <a:stCxn id="15" idx="2"/>
          </p:cNvCxnSpPr>
          <p:nvPr/>
        </p:nvCxnSpPr>
        <p:spPr>
          <a:xfrm>
            <a:off x="2006600" y="4504685"/>
            <a:ext cx="965200" cy="33401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982DCCE-69C8-4D30-9DB0-731E5B27B60C}"/>
              </a:ext>
            </a:extLst>
          </p:cNvPr>
          <p:cNvCxnSpPr>
            <a:cxnSpLocks/>
          </p:cNvCxnSpPr>
          <p:nvPr/>
        </p:nvCxnSpPr>
        <p:spPr>
          <a:xfrm>
            <a:off x="3771900" y="4135353"/>
            <a:ext cx="0" cy="56274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CE8BF8C7-D526-45F0-9A0C-61497187F97E}"/>
              </a:ext>
            </a:extLst>
          </p:cNvPr>
          <p:cNvSpPr txBox="1"/>
          <p:nvPr/>
        </p:nvSpPr>
        <p:spPr>
          <a:xfrm>
            <a:off x="4834356" y="3691796"/>
            <a:ext cx="49656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Example: File “A” starts at Block 4</a:t>
            </a:r>
          </a:p>
        </p:txBody>
      </p:sp>
    </p:spTree>
    <p:extLst>
      <p:ext uri="{BB962C8B-B14F-4D97-AF65-F5344CB8AC3E}">
        <p14:creationId xmlns:p14="http://schemas.microsoft.com/office/powerpoint/2010/main" val="24604292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FB2BB-27B0-4EA8-A722-10AD0D42F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Allocation table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63CBA9-B34C-4634-8ACF-7FEFC08C6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A5F6437C-2EAE-4087-BAEB-26F3BBAB7953}"/>
              </a:ext>
            </a:extLst>
          </p:cNvPr>
          <p:cNvGraphicFramePr>
            <a:graphicFrameLocks noGrp="1"/>
          </p:cNvGraphicFramePr>
          <p:nvPr/>
        </p:nvGraphicFramePr>
        <p:xfrm>
          <a:off x="2806700" y="4688840"/>
          <a:ext cx="13208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600">
                  <a:extLst>
                    <a:ext uri="{9D8B030D-6E8A-4147-A177-3AD203B41FA5}">
                      <a16:colId xmlns:a16="http://schemas.microsoft.com/office/drawing/2014/main" val="1425221188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2721839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31479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82022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1974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8289284"/>
                  </a:ext>
                </a:extLst>
              </a:tr>
            </a:tbl>
          </a:graphicData>
        </a:graphic>
      </p:graphicFrame>
      <p:graphicFrame>
        <p:nvGraphicFramePr>
          <p:cNvPr id="7" name="Table 5">
            <a:extLst>
              <a:ext uri="{FF2B5EF4-FFF2-40B4-BE49-F238E27FC236}">
                <a16:creationId xmlns:a16="http://schemas.microsoft.com/office/drawing/2014/main" id="{51258E75-79D3-456D-8E32-955D78689D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3597784"/>
              </p:ext>
            </p:extLst>
          </p:nvPr>
        </p:nvGraphicFramePr>
        <p:xfrm>
          <a:off x="4521200" y="4688840"/>
          <a:ext cx="13208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600">
                  <a:extLst>
                    <a:ext uri="{9D8B030D-6E8A-4147-A177-3AD203B41FA5}">
                      <a16:colId xmlns:a16="http://schemas.microsoft.com/office/drawing/2014/main" val="1425221188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2721839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31479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82022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1974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8289284"/>
                  </a:ext>
                </a:extLst>
              </a:tr>
            </a:tbl>
          </a:graphicData>
        </a:graphic>
      </p:graphicFrame>
      <p:graphicFrame>
        <p:nvGraphicFramePr>
          <p:cNvPr id="9" name="Table 5">
            <a:extLst>
              <a:ext uri="{FF2B5EF4-FFF2-40B4-BE49-F238E27FC236}">
                <a16:creationId xmlns:a16="http://schemas.microsoft.com/office/drawing/2014/main" id="{310C6251-8A43-4062-B8A2-B4A65DF9E1EA}"/>
              </a:ext>
            </a:extLst>
          </p:cNvPr>
          <p:cNvGraphicFramePr>
            <a:graphicFrameLocks noGrp="1"/>
          </p:cNvGraphicFramePr>
          <p:nvPr/>
        </p:nvGraphicFramePr>
        <p:xfrm>
          <a:off x="6235700" y="4688840"/>
          <a:ext cx="13208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600">
                  <a:extLst>
                    <a:ext uri="{9D8B030D-6E8A-4147-A177-3AD203B41FA5}">
                      <a16:colId xmlns:a16="http://schemas.microsoft.com/office/drawing/2014/main" val="1425221188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2721839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31479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82022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1974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8289284"/>
                  </a:ext>
                </a:extLst>
              </a:tr>
            </a:tbl>
          </a:graphicData>
        </a:graphic>
      </p:graphicFrame>
      <p:graphicFrame>
        <p:nvGraphicFramePr>
          <p:cNvPr id="11" name="Table 5">
            <a:extLst>
              <a:ext uri="{FF2B5EF4-FFF2-40B4-BE49-F238E27FC236}">
                <a16:creationId xmlns:a16="http://schemas.microsoft.com/office/drawing/2014/main" id="{CAB65C47-6C6B-44C8-9536-A276EC919A89}"/>
              </a:ext>
            </a:extLst>
          </p:cNvPr>
          <p:cNvGraphicFramePr>
            <a:graphicFrameLocks noGrp="1"/>
          </p:cNvGraphicFramePr>
          <p:nvPr/>
        </p:nvGraphicFramePr>
        <p:xfrm>
          <a:off x="7950200" y="4688840"/>
          <a:ext cx="13208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600">
                  <a:extLst>
                    <a:ext uri="{9D8B030D-6E8A-4147-A177-3AD203B41FA5}">
                      <a16:colId xmlns:a16="http://schemas.microsoft.com/office/drawing/2014/main" val="1425221188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2721839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31479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82022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1974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8289284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B016667-E814-44A0-9627-F36A3DD8372B}"/>
              </a:ext>
            </a:extLst>
          </p:cNvPr>
          <p:cNvSpPr txBox="1"/>
          <p:nvPr/>
        </p:nvSpPr>
        <p:spPr>
          <a:xfrm>
            <a:off x="1206500" y="4135358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Block Number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016BE71-6883-4BF1-A3C6-4E2F6C483599}"/>
              </a:ext>
            </a:extLst>
          </p:cNvPr>
          <p:cNvSpPr txBox="1"/>
          <p:nvPr/>
        </p:nvSpPr>
        <p:spPr>
          <a:xfrm>
            <a:off x="3162300" y="3710424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Next Block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4EA9513-8AD0-4257-BC2A-44EA78D196E6}"/>
              </a:ext>
            </a:extLst>
          </p:cNvPr>
          <p:cNvCxnSpPr>
            <a:stCxn id="12" idx="2"/>
          </p:cNvCxnSpPr>
          <p:nvPr/>
        </p:nvCxnSpPr>
        <p:spPr>
          <a:xfrm>
            <a:off x="2006600" y="4504690"/>
            <a:ext cx="965200" cy="33401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982DCCE-69C8-4D30-9DB0-731E5B27B60C}"/>
              </a:ext>
            </a:extLst>
          </p:cNvPr>
          <p:cNvCxnSpPr>
            <a:cxnSpLocks/>
          </p:cNvCxnSpPr>
          <p:nvPr/>
        </p:nvCxnSpPr>
        <p:spPr>
          <a:xfrm>
            <a:off x="3771900" y="4135358"/>
            <a:ext cx="0" cy="56274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CE8BF8C7-D526-45F0-9A0C-61497187F97E}"/>
              </a:ext>
            </a:extLst>
          </p:cNvPr>
          <p:cNvSpPr txBox="1"/>
          <p:nvPr/>
        </p:nvSpPr>
        <p:spPr>
          <a:xfrm>
            <a:off x="4834356" y="3691801"/>
            <a:ext cx="49656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Example: File “A” starts at Block 4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6BC66B3D-B85A-96C4-C151-39C75E893BE9}"/>
              </a:ext>
            </a:extLst>
          </p:cNvPr>
          <p:cNvSpPr txBox="1">
            <a:spLocks/>
          </p:cNvSpPr>
          <p:nvPr/>
        </p:nvSpPr>
        <p:spPr>
          <a:xfrm>
            <a:off x="607594" y="1143001"/>
            <a:ext cx="11215211" cy="254879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Build a linked list of data blocks for each file</a:t>
            </a:r>
          </a:p>
          <a:p>
            <a:pPr lvl="1"/>
            <a:r>
              <a:rPr lang="en-US"/>
              <a:t>But distribute that linked list across an array</a:t>
            </a:r>
          </a:p>
          <a:p>
            <a:pPr lvl="1"/>
            <a:endParaRPr lang="en-US"/>
          </a:p>
          <a:p>
            <a:r>
              <a:rPr lang="en-US"/>
              <a:t>Treat “File Tracking” block as an array of block pointers</a:t>
            </a:r>
          </a:p>
          <a:p>
            <a:pPr lvl="1"/>
            <a:r>
              <a:rPr lang="en-US"/>
              <a:t>Index into this array is the block number</a:t>
            </a:r>
          </a:p>
          <a:p>
            <a:pPr lvl="1"/>
            <a:r>
              <a:rPr lang="en-US"/>
              <a:t>Read tracking block first to determine which data blocks for the file</a:t>
            </a:r>
          </a:p>
          <a:p>
            <a:pPr lvl="2"/>
            <a:r>
              <a:rPr lang="en-US"/>
              <a:t>Then you can only read the actual data blocks you want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8925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FB2BB-27B0-4EA8-A722-10AD0D42F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Allocation table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63CBA9-B34C-4634-8ACF-7FEFC08C6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A5F6437C-2EAE-4087-BAEB-26F3BBAB79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6427832"/>
              </p:ext>
            </p:extLst>
          </p:nvPr>
        </p:nvGraphicFramePr>
        <p:xfrm>
          <a:off x="2806700" y="4688840"/>
          <a:ext cx="13208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600">
                  <a:extLst>
                    <a:ext uri="{9D8B030D-6E8A-4147-A177-3AD203B41FA5}">
                      <a16:colId xmlns:a16="http://schemas.microsoft.com/office/drawing/2014/main" val="1425221188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2721839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31479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82022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1974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8289284"/>
                  </a:ext>
                </a:extLst>
              </a:tr>
            </a:tbl>
          </a:graphicData>
        </a:graphic>
      </p:graphicFrame>
      <p:graphicFrame>
        <p:nvGraphicFramePr>
          <p:cNvPr id="7" name="Table 5">
            <a:extLst>
              <a:ext uri="{FF2B5EF4-FFF2-40B4-BE49-F238E27FC236}">
                <a16:creationId xmlns:a16="http://schemas.microsoft.com/office/drawing/2014/main" id="{51258E75-79D3-456D-8E32-955D78689DE1}"/>
              </a:ext>
            </a:extLst>
          </p:cNvPr>
          <p:cNvGraphicFramePr>
            <a:graphicFrameLocks noGrp="1"/>
          </p:cNvGraphicFramePr>
          <p:nvPr/>
        </p:nvGraphicFramePr>
        <p:xfrm>
          <a:off x="4521200" y="4688840"/>
          <a:ext cx="13208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600">
                  <a:extLst>
                    <a:ext uri="{9D8B030D-6E8A-4147-A177-3AD203B41FA5}">
                      <a16:colId xmlns:a16="http://schemas.microsoft.com/office/drawing/2014/main" val="1425221188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2721839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31479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82022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1974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8289284"/>
                  </a:ext>
                </a:extLst>
              </a:tr>
            </a:tbl>
          </a:graphicData>
        </a:graphic>
      </p:graphicFrame>
      <p:graphicFrame>
        <p:nvGraphicFramePr>
          <p:cNvPr id="9" name="Table 5">
            <a:extLst>
              <a:ext uri="{FF2B5EF4-FFF2-40B4-BE49-F238E27FC236}">
                <a16:creationId xmlns:a16="http://schemas.microsoft.com/office/drawing/2014/main" id="{310C6251-8A43-4062-B8A2-B4A65DF9E1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8164497"/>
              </p:ext>
            </p:extLst>
          </p:nvPr>
        </p:nvGraphicFramePr>
        <p:xfrm>
          <a:off x="6235700" y="4688840"/>
          <a:ext cx="13208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600">
                  <a:extLst>
                    <a:ext uri="{9D8B030D-6E8A-4147-A177-3AD203B41FA5}">
                      <a16:colId xmlns:a16="http://schemas.microsoft.com/office/drawing/2014/main" val="1425221188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2721839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31479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82022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1974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8289284"/>
                  </a:ext>
                </a:extLst>
              </a:tr>
            </a:tbl>
          </a:graphicData>
        </a:graphic>
      </p:graphicFrame>
      <p:graphicFrame>
        <p:nvGraphicFramePr>
          <p:cNvPr id="11" name="Table 5">
            <a:extLst>
              <a:ext uri="{FF2B5EF4-FFF2-40B4-BE49-F238E27FC236}">
                <a16:creationId xmlns:a16="http://schemas.microsoft.com/office/drawing/2014/main" id="{CAB65C47-6C6B-44C8-9536-A276EC919A89}"/>
              </a:ext>
            </a:extLst>
          </p:cNvPr>
          <p:cNvGraphicFramePr>
            <a:graphicFrameLocks noGrp="1"/>
          </p:cNvGraphicFramePr>
          <p:nvPr/>
        </p:nvGraphicFramePr>
        <p:xfrm>
          <a:off x="7950200" y="4688840"/>
          <a:ext cx="13208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600">
                  <a:extLst>
                    <a:ext uri="{9D8B030D-6E8A-4147-A177-3AD203B41FA5}">
                      <a16:colId xmlns:a16="http://schemas.microsoft.com/office/drawing/2014/main" val="1425221188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2721839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31479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82022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1974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8289284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B016667-E814-44A0-9627-F36A3DD8372B}"/>
              </a:ext>
            </a:extLst>
          </p:cNvPr>
          <p:cNvSpPr txBox="1"/>
          <p:nvPr/>
        </p:nvSpPr>
        <p:spPr>
          <a:xfrm>
            <a:off x="1206500" y="4135358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Block Number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016BE71-6883-4BF1-A3C6-4E2F6C483599}"/>
              </a:ext>
            </a:extLst>
          </p:cNvPr>
          <p:cNvSpPr txBox="1"/>
          <p:nvPr/>
        </p:nvSpPr>
        <p:spPr>
          <a:xfrm>
            <a:off x="3162300" y="3710424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Next Block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4EA9513-8AD0-4257-BC2A-44EA78D196E6}"/>
              </a:ext>
            </a:extLst>
          </p:cNvPr>
          <p:cNvCxnSpPr>
            <a:stCxn id="12" idx="2"/>
          </p:cNvCxnSpPr>
          <p:nvPr/>
        </p:nvCxnSpPr>
        <p:spPr>
          <a:xfrm>
            <a:off x="2006600" y="4504690"/>
            <a:ext cx="965200" cy="33401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982DCCE-69C8-4D30-9DB0-731E5B27B60C}"/>
              </a:ext>
            </a:extLst>
          </p:cNvPr>
          <p:cNvCxnSpPr>
            <a:cxnSpLocks/>
          </p:cNvCxnSpPr>
          <p:nvPr/>
        </p:nvCxnSpPr>
        <p:spPr>
          <a:xfrm>
            <a:off x="3771900" y="4135358"/>
            <a:ext cx="0" cy="56274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CE8BF8C7-D526-45F0-9A0C-61497187F97E}"/>
              </a:ext>
            </a:extLst>
          </p:cNvPr>
          <p:cNvSpPr txBox="1"/>
          <p:nvPr/>
        </p:nvSpPr>
        <p:spPr>
          <a:xfrm>
            <a:off x="4834356" y="3691801"/>
            <a:ext cx="49656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Example: File “A” starts at Block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3968C5-C9CC-495A-7909-A9BAD0CA5BC1}"/>
              </a:ext>
            </a:extLst>
          </p:cNvPr>
          <p:cNvSpPr txBox="1">
            <a:spLocks/>
          </p:cNvSpPr>
          <p:nvPr/>
        </p:nvSpPr>
        <p:spPr>
          <a:xfrm>
            <a:off x="607594" y="1143001"/>
            <a:ext cx="11215211" cy="254879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Build a linked list of data blocks for each file</a:t>
            </a:r>
          </a:p>
          <a:p>
            <a:pPr lvl="1"/>
            <a:r>
              <a:rPr lang="en-US"/>
              <a:t>But distribute that linked list across an array</a:t>
            </a:r>
          </a:p>
          <a:p>
            <a:pPr lvl="1"/>
            <a:endParaRPr lang="en-US"/>
          </a:p>
          <a:p>
            <a:r>
              <a:rPr lang="en-US"/>
              <a:t>Treat “File Tracking” block as an array of block pointers</a:t>
            </a:r>
          </a:p>
          <a:p>
            <a:pPr lvl="1"/>
            <a:r>
              <a:rPr lang="en-US"/>
              <a:t>Index into this array is the block number</a:t>
            </a:r>
          </a:p>
          <a:p>
            <a:pPr lvl="1"/>
            <a:r>
              <a:rPr lang="en-US"/>
              <a:t>Read tracking block first to determine which data blocks for the file</a:t>
            </a:r>
          </a:p>
          <a:p>
            <a:pPr lvl="2"/>
            <a:r>
              <a:rPr lang="en-US"/>
              <a:t>Then you can only read the actual data blocks you want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0569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FB2BB-27B0-4EA8-A722-10AD0D42F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Allocation table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63CBA9-B34C-4634-8ACF-7FEFC08C6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A5F6437C-2EAE-4087-BAEB-26F3BBAB7953}"/>
              </a:ext>
            </a:extLst>
          </p:cNvPr>
          <p:cNvGraphicFramePr>
            <a:graphicFrameLocks noGrp="1"/>
          </p:cNvGraphicFramePr>
          <p:nvPr/>
        </p:nvGraphicFramePr>
        <p:xfrm>
          <a:off x="2806700" y="4688840"/>
          <a:ext cx="13208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600">
                  <a:extLst>
                    <a:ext uri="{9D8B030D-6E8A-4147-A177-3AD203B41FA5}">
                      <a16:colId xmlns:a16="http://schemas.microsoft.com/office/drawing/2014/main" val="1425221188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2721839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31479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82022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1974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8289284"/>
                  </a:ext>
                </a:extLst>
              </a:tr>
            </a:tbl>
          </a:graphicData>
        </a:graphic>
      </p:graphicFrame>
      <p:graphicFrame>
        <p:nvGraphicFramePr>
          <p:cNvPr id="7" name="Table 5">
            <a:extLst>
              <a:ext uri="{FF2B5EF4-FFF2-40B4-BE49-F238E27FC236}">
                <a16:creationId xmlns:a16="http://schemas.microsoft.com/office/drawing/2014/main" id="{51258E75-79D3-456D-8E32-955D78689DE1}"/>
              </a:ext>
            </a:extLst>
          </p:cNvPr>
          <p:cNvGraphicFramePr>
            <a:graphicFrameLocks noGrp="1"/>
          </p:cNvGraphicFramePr>
          <p:nvPr/>
        </p:nvGraphicFramePr>
        <p:xfrm>
          <a:off x="4521200" y="4688840"/>
          <a:ext cx="13208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600">
                  <a:extLst>
                    <a:ext uri="{9D8B030D-6E8A-4147-A177-3AD203B41FA5}">
                      <a16:colId xmlns:a16="http://schemas.microsoft.com/office/drawing/2014/main" val="1425221188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2721839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31479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82022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1974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8289284"/>
                  </a:ext>
                </a:extLst>
              </a:tr>
            </a:tbl>
          </a:graphicData>
        </a:graphic>
      </p:graphicFrame>
      <p:graphicFrame>
        <p:nvGraphicFramePr>
          <p:cNvPr id="9" name="Table 5">
            <a:extLst>
              <a:ext uri="{FF2B5EF4-FFF2-40B4-BE49-F238E27FC236}">
                <a16:creationId xmlns:a16="http://schemas.microsoft.com/office/drawing/2014/main" id="{310C6251-8A43-4062-B8A2-B4A65DF9E1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5156588"/>
              </p:ext>
            </p:extLst>
          </p:nvPr>
        </p:nvGraphicFramePr>
        <p:xfrm>
          <a:off x="6235700" y="4688840"/>
          <a:ext cx="13208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600">
                  <a:extLst>
                    <a:ext uri="{9D8B030D-6E8A-4147-A177-3AD203B41FA5}">
                      <a16:colId xmlns:a16="http://schemas.microsoft.com/office/drawing/2014/main" val="1425221188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2721839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31479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82022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1974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8289284"/>
                  </a:ext>
                </a:extLst>
              </a:tr>
            </a:tbl>
          </a:graphicData>
        </a:graphic>
      </p:graphicFrame>
      <p:graphicFrame>
        <p:nvGraphicFramePr>
          <p:cNvPr id="11" name="Table 5">
            <a:extLst>
              <a:ext uri="{FF2B5EF4-FFF2-40B4-BE49-F238E27FC236}">
                <a16:creationId xmlns:a16="http://schemas.microsoft.com/office/drawing/2014/main" id="{CAB65C47-6C6B-44C8-9536-A276EC919A89}"/>
              </a:ext>
            </a:extLst>
          </p:cNvPr>
          <p:cNvGraphicFramePr>
            <a:graphicFrameLocks noGrp="1"/>
          </p:cNvGraphicFramePr>
          <p:nvPr/>
        </p:nvGraphicFramePr>
        <p:xfrm>
          <a:off x="7950200" y="4688840"/>
          <a:ext cx="13208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600">
                  <a:extLst>
                    <a:ext uri="{9D8B030D-6E8A-4147-A177-3AD203B41FA5}">
                      <a16:colId xmlns:a16="http://schemas.microsoft.com/office/drawing/2014/main" val="1425221188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2721839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31479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82022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1974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8289284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B016667-E814-44A0-9627-F36A3DD8372B}"/>
              </a:ext>
            </a:extLst>
          </p:cNvPr>
          <p:cNvSpPr txBox="1"/>
          <p:nvPr/>
        </p:nvSpPr>
        <p:spPr>
          <a:xfrm>
            <a:off x="1206500" y="4135358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Block Number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016BE71-6883-4BF1-A3C6-4E2F6C483599}"/>
              </a:ext>
            </a:extLst>
          </p:cNvPr>
          <p:cNvSpPr txBox="1"/>
          <p:nvPr/>
        </p:nvSpPr>
        <p:spPr>
          <a:xfrm>
            <a:off x="3162300" y="3710424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Next Block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4EA9513-8AD0-4257-BC2A-44EA78D196E6}"/>
              </a:ext>
            </a:extLst>
          </p:cNvPr>
          <p:cNvCxnSpPr>
            <a:stCxn id="12" idx="2"/>
          </p:cNvCxnSpPr>
          <p:nvPr/>
        </p:nvCxnSpPr>
        <p:spPr>
          <a:xfrm>
            <a:off x="2006600" y="4504690"/>
            <a:ext cx="965200" cy="33401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982DCCE-69C8-4D30-9DB0-731E5B27B60C}"/>
              </a:ext>
            </a:extLst>
          </p:cNvPr>
          <p:cNvCxnSpPr>
            <a:cxnSpLocks/>
          </p:cNvCxnSpPr>
          <p:nvPr/>
        </p:nvCxnSpPr>
        <p:spPr>
          <a:xfrm>
            <a:off x="3771900" y="4135358"/>
            <a:ext cx="0" cy="56274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CE8BF8C7-D526-45F0-9A0C-61497187F97E}"/>
              </a:ext>
            </a:extLst>
          </p:cNvPr>
          <p:cNvSpPr txBox="1"/>
          <p:nvPr/>
        </p:nvSpPr>
        <p:spPr>
          <a:xfrm>
            <a:off x="4834356" y="3691801"/>
            <a:ext cx="49656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Example: File “A” starts at Block 4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0B608A3-D1DB-9FDF-5049-108161D151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1"/>
            <a:ext cx="11215211" cy="254879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Build a linked list of data blocks for each file</a:t>
            </a:r>
          </a:p>
          <a:p>
            <a:pPr lvl="1"/>
            <a:r>
              <a:rPr lang="en-US" dirty="0"/>
              <a:t>But distribute that linked list across an array</a:t>
            </a:r>
          </a:p>
          <a:p>
            <a:pPr lvl="1"/>
            <a:endParaRPr lang="en-US" dirty="0"/>
          </a:p>
          <a:p>
            <a:r>
              <a:rPr lang="en-US" dirty="0"/>
              <a:t>Treat “File Tracking” block as an array of block pointers</a:t>
            </a:r>
          </a:p>
          <a:p>
            <a:pPr lvl="1"/>
            <a:r>
              <a:rPr lang="en-US" dirty="0"/>
              <a:t>Index into this array is the block number</a:t>
            </a:r>
          </a:p>
          <a:p>
            <a:pPr lvl="1"/>
            <a:r>
              <a:rPr lang="en-US" dirty="0"/>
              <a:t>Read tracking block first to determine which data blocks for the file</a:t>
            </a:r>
          </a:p>
          <a:p>
            <a:pPr lvl="2"/>
            <a:r>
              <a:rPr lang="en-US" dirty="0"/>
              <a:t>Then you can only read the actual data blocks you want</a:t>
            </a:r>
          </a:p>
        </p:txBody>
      </p:sp>
    </p:spTree>
    <p:extLst>
      <p:ext uri="{BB962C8B-B14F-4D97-AF65-F5344CB8AC3E}">
        <p14:creationId xmlns:p14="http://schemas.microsoft.com/office/powerpoint/2010/main" val="17060415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FB2BB-27B0-4EA8-A722-10AD0D42F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Allocation table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63CBA9-B34C-4634-8ACF-7FEFC08C6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A5F6437C-2EAE-4087-BAEB-26F3BBAB7953}"/>
              </a:ext>
            </a:extLst>
          </p:cNvPr>
          <p:cNvGraphicFramePr>
            <a:graphicFrameLocks noGrp="1"/>
          </p:cNvGraphicFramePr>
          <p:nvPr/>
        </p:nvGraphicFramePr>
        <p:xfrm>
          <a:off x="2806700" y="4688840"/>
          <a:ext cx="13208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600">
                  <a:extLst>
                    <a:ext uri="{9D8B030D-6E8A-4147-A177-3AD203B41FA5}">
                      <a16:colId xmlns:a16="http://schemas.microsoft.com/office/drawing/2014/main" val="1425221188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2721839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31479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82022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1974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8289284"/>
                  </a:ext>
                </a:extLst>
              </a:tr>
            </a:tbl>
          </a:graphicData>
        </a:graphic>
      </p:graphicFrame>
      <p:graphicFrame>
        <p:nvGraphicFramePr>
          <p:cNvPr id="7" name="Table 5">
            <a:extLst>
              <a:ext uri="{FF2B5EF4-FFF2-40B4-BE49-F238E27FC236}">
                <a16:creationId xmlns:a16="http://schemas.microsoft.com/office/drawing/2014/main" id="{51258E75-79D3-456D-8E32-955D78689DE1}"/>
              </a:ext>
            </a:extLst>
          </p:cNvPr>
          <p:cNvGraphicFramePr>
            <a:graphicFrameLocks noGrp="1"/>
          </p:cNvGraphicFramePr>
          <p:nvPr/>
        </p:nvGraphicFramePr>
        <p:xfrm>
          <a:off x="4521200" y="4688840"/>
          <a:ext cx="13208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600">
                  <a:extLst>
                    <a:ext uri="{9D8B030D-6E8A-4147-A177-3AD203B41FA5}">
                      <a16:colId xmlns:a16="http://schemas.microsoft.com/office/drawing/2014/main" val="1425221188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2721839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31479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82022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1974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8289284"/>
                  </a:ext>
                </a:extLst>
              </a:tr>
            </a:tbl>
          </a:graphicData>
        </a:graphic>
      </p:graphicFrame>
      <p:graphicFrame>
        <p:nvGraphicFramePr>
          <p:cNvPr id="9" name="Table 5">
            <a:extLst>
              <a:ext uri="{FF2B5EF4-FFF2-40B4-BE49-F238E27FC236}">
                <a16:creationId xmlns:a16="http://schemas.microsoft.com/office/drawing/2014/main" id="{310C6251-8A43-4062-B8A2-B4A65DF9E1EA}"/>
              </a:ext>
            </a:extLst>
          </p:cNvPr>
          <p:cNvGraphicFramePr>
            <a:graphicFrameLocks noGrp="1"/>
          </p:cNvGraphicFramePr>
          <p:nvPr/>
        </p:nvGraphicFramePr>
        <p:xfrm>
          <a:off x="6235700" y="4688840"/>
          <a:ext cx="13208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600">
                  <a:extLst>
                    <a:ext uri="{9D8B030D-6E8A-4147-A177-3AD203B41FA5}">
                      <a16:colId xmlns:a16="http://schemas.microsoft.com/office/drawing/2014/main" val="1425221188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2721839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31479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82022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1974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8289284"/>
                  </a:ext>
                </a:extLst>
              </a:tr>
            </a:tbl>
          </a:graphicData>
        </a:graphic>
      </p:graphicFrame>
      <p:graphicFrame>
        <p:nvGraphicFramePr>
          <p:cNvPr id="11" name="Table 5">
            <a:extLst>
              <a:ext uri="{FF2B5EF4-FFF2-40B4-BE49-F238E27FC236}">
                <a16:creationId xmlns:a16="http://schemas.microsoft.com/office/drawing/2014/main" id="{CAB65C47-6C6B-44C8-9536-A276EC919A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5352124"/>
              </p:ext>
            </p:extLst>
          </p:nvPr>
        </p:nvGraphicFramePr>
        <p:xfrm>
          <a:off x="7950200" y="4688840"/>
          <a:ext cx="13208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600">
                  <a:extLst>
                    <a:ext uri="{9D8B030D-6E8A-4147-A177-3AD203B41FA5}">
                      <a16:colId xmlns:a16="http://schemas.microsoft.com/office/drawing/2014/main" val="1425221188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2721839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31479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82022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1974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8289284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B016667-E814-44A0-9627-F36A3DD8372B}"/>
              </a:ext>
            </a:extLst>
          </p:cNvPr>
          <p:cNvSpPr txBox="1"/>
          <p:nvPr/>
        </p:nvSpPr>
        <p:spPr>
          <a:xfrm>
            <a:off x="1206500" y="4135358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Block Number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016BE71-6883-4BF1-A3C6-4E2F6C483599}"/>
              </a:ext>
            </a:extLst>
          </p:cNvPr>
          <p:cNvSpPr txBox="1"/>
          <p:nvPr/>
        </p:nvSpPr>
        <p:spPr>
          <a:xfrm>
            <a:off x="3162300" y="3710424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Next Block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4EA9513-8AD0-4257-BC2A-44EA78D196E6}"/>
              </a:ext>
            </a:extLst>
          </p:cNvPr>
          <p:cNvCxnSpPr>
            <a:stCxn id="12" idx="2"/>
          </p:cNvCxnSpPr>
          <p:nvPr/>
        </p:nvCxnSpPr>
        <p:spPr>
          <a:xfrm>
            <a:off x="2006600" y="4504690"/>
            <a:ext cx="965200" cy="33401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982DCCE-69C8-4D30-9DB0-731E5B27B60C}"/>
              </a:ext>
            </a:extLst>
          </p:cNvPr>
          <p:cNvCxnSpPr>
            <a:cxnSpLocks/>
          </p:cNvCxnSpPr>
          <p:nvPr/>
        </p:nvCxnSpPr>
        <p:spPr>
          <a:xfrm>
            <a:off x="3771900" y="4135358"/>
            <a:ext cx="0" cy="56274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CE8BF8C7-D526-45F0-9A0C-61497187F97E}"/>
              </a:ext>
            </a:extLst>
          </p:cNvPr>
          <p:cNvSpPr txBox="1"/>
          <p:nvPr/>
        </p:nvSpPr>
        <p:spPr>
          <a:xfrm>
            <a:off x="4834356" y="3691801"/>
            <a:ext cx="49656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Example: File “A” starts at Block 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7B865E-4D3C-4AAB-9FD9-11BE5E55534C}"/>
              </a:ext>
            </a:extLst>
          </p:cNvPr>
          <p:cNvSpPr txBox="1"/>
          <p:nvPr/>
        </p:nvSpPr>
        <p:spPr>
          <a:xfrm>
            <a:off x="9475201" y="4671695"/>
            <a:ext cx="23855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5 total blocks</a:t>
            </a:r>
            <a:br>
              <a:rPr lang="en-US" sz="2400" dirty="0"/>
            </a:br>
            <a:r>
              <a:rPr lang="en-US" sz="2400" dirty="0"/>
              <a:t>{4, 7, 2, 10, 12}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56F2714-A57D-C98C-B30A-2B0FD17072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1"/>
            <a:ext cx="11215211" cy="254879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Build a linked list of data blocks for each file</a:t>
            </a:r>
          </a:p>
          <a:p>
            <a:pPr lvl="1"/>
            <a:r>
              <a:rPr lang="en-US" dirty="0"/>
              <a:t>But distribute that linked list across an array</a:t>
            </a:r>
          </a:p>
          <a:p>
            <a:pPr lvl="1"/>
            <a:endParaRPr lang="en-US" dirty="0"/>
          </a:p>
          <a:p>
            <a:r>
              <a:rPr lang="en-US" dirty="0"/>
              <a:t>Treat “File Tracking” block as an array of block pointers</a:t>
            </a:r>
          </a:p>
          <a:p>
            <a:pPr lvl="1"/>
            <a:r>
              <a:rPr lang="en-US" dirty="0"/>
              <a:t>Index into this array is the block number</a:t>
            </a:r>
          </a:p>
          <a:p>
            <a:pPr lvl="1"/>
            <a:r>
              <a:rPr lang="en-US" dirty="0"/>
              <a:t>Read tracking block first to determine which data blocks for the file</a:t>
            </a:r>
          </a:p>
          <a:p>
            <a:pPr lvl="2"/>
            <a:r>
              <a:rPr lang="en-US" dirty="0"/>
              <a:t>Then you can only read the actual data blocks you want</a:t>
            </a:r>
          </a:p>
        </p:txBody>
      </p:sp>
    </p:spTree>
    <p:extLst>
      <p:ext uri="{BB962C8B-B14F-4D97-AF65-F5344CB8AC3E}">
        <p14:creationId xmlns:p14="http://schemas.microsoft.com/office/powerpoint/2010/main" val="21181409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247C5-E5DC-A559-9795-CECC3CF1B0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10D8E-876A-5B59-4CC7-289D3C96F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allocation-table-based system breakdown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33ED9E-B85B-C856-F48B-70913D01F5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allocation table tracks next pointers for each data block</a:t>
            </a:r>
          </a:p>
          <a:p>
            <a:pPr lvl="1"/>
            <a:r>
              <a:rPr lang="en-US" dirty="0"/>
              <a:t>Contains one entry for each data block</a:t>
            </a:r>
            <a:br>
              <a:rPr lang="en-US" dirty="0"/>
            </a:br>
            <a:endParaRPr lang="en-US" dirty="0"/>
          </a:p>
          <a:p>
            <a:r>
              <a:rPr lang="en-US" dirty="0"/>
              <a:t>Each directory has zero or more data blocks</a:t>
            </a:r>
          </a:p>
          <a:p>
            <a:pPr lvl="1"/>
            <a:r>
              <a:rPr lang="en-US" dirty="0"/>
              <a:t>The data blocks contain (filename, permissions, first data block) tuples for each file it contains</a:t>
            </a:r>
            <a:br>
              <a:rPr lang="en-US" dirty="0"/>
            </a:br>
            <a:endParaRPr lang="en-US" dirty="0"/>
          </a:p>
          <a:p>
            <a:r>
              <a:rPr lang="en-US" dirty="0"/>
              <a:t>Each file has zero or more data blocks</a:t>
            </a:r>
          </a:p>
          <a:p>
            <a:pPr lvl="1"/>
            <a:r>
              <a:rPr lang="en-US" dirty="0"/>
              <a:t>The data blocks contain the actual file data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F6433C-6433-5188-B090-1AC6AF40E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047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Introduction to filesystems</a:t>
            </a:r>
          </a:p>
          <a:p>
            <a:r>
              <a:rPr lang="en-US" dirty="0"/>
              <a:t>Application view</a:t>
            </a:r>
          </a:p>
          <a:p>
            <a:pPr lvl="1"/>
            <a:endParaRPr lang="en-US" dirty="0"/>
          </a:p>
          <a:p>
            <a:r>
              <a:rPr lang="en-US" dirty="0"/>
              <a:t>Parts of a file system</a:t>
            </a:r>
          </a:p>
          <a:p>
            <a:pPr lvl="1"/>
            <a:r>
              <a:rPr lang="en-US" dirty="0"/>
              <a:t>Managing disk</a:t>
            </a:r>
          </a:p>
          <a:p>
            <a:pPr lvl="1"/>
            <a:r>
              <a:rPr lang="en-US" dirty="0"/>
              <a:t>Handling file data</a:t>
            </a:r>
          </a:p>
          <a:p>
            <a:pPr lvl="1"/>
            <a:r>
              <a:rPr lang="en-US" dirty="0"/>
              <a:t>Tracking files</a:t>
            </a:r>
          </a:p>
          <a:p>
            <a:pPr lvl="1"/>
            <a:endParaRPr lang="en-US" dirty="0"/>
          </a:p>
          <a:p>
            <a:r>
              <a:rPr lang="en-US" dirty="0"/>
              <a:t>Whole filesystem example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78463068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634F8-B808-48AB-84B4-4836A2BCD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Check your understanding – Allocation table size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38FF3-E2FE-4D72-93C9-84B736EC40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each block address is 32 bits, and blocks are 4 kB in size, how big is the Allocation Table for a 2 TB drive?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739811-C331-4331-A5D6-8503B3DD4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4775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634F8-B808-48AB-84B4-4836A2BCD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Check your understanding – Allocation table size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38FF3-E2FE-4D72-93C9-84B736EC40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each block address is 32 bits, and blocks are 4 kB in size, how big is the Allocation Table for a 2 TB drive?</a:t>
            </a:r>
          </a:p>
          <a:p>
            <a:endParaRPr lang="en-US" dirty="0"/>
          </a:p>
          <a:p>
            <a:r>
              <a:rPr lang="en-US" dirty="0"/>
              <a:t>2 TB / 4 KB = 500,000,000 blocks * 4 bytes = 2 GB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739811-C331-4331-A5D6-8503B3DD4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0911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4BE66-0354-4C2C-AF1E-318E54A46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1: we really want the allocation table to fit in 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8D909F-E0C9-43D9-9DDC-11AF177F32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Accessing the allocation table on disk would slow us down</a:t>
            </a:r>
          </a:p>
          <a:p>
            <a:pPr lvl="1"/>
            <a:r>
              <a:rPr lang="en-US" dirty="0"/>
              <a:t>File blocks are not necessarily sequential</a:t>
            </a:r>
          </a:p>
          <a:p>
            <a:pPr lvl="1"/>
            <a:r>
              <a:rPr lang="en-US" dirty="0"/>
              <a:t>You might end up having to load in multiple blocks worth of File Tracking</a:t>
            </a:r>
          </a:p>
          <a:p>
            <a:endParaRPr lang="en-US" dirty="0"/>
          </a:p>
          <a:p>
            <a:r>
              <a:rPr lang="en-US" dirty="0"/>
              <a:t>Instead, at boot, load allocation table into RAM</a:t>
            </a:r>
          </a:p>
          <a:p>
            <a:pPr lvl="1"/>
            <a:r>
              <a:rPr lang="en-US" dirty="0"/>
              <a:t>File accesses will require scanning the linked list in RAM,</a:t>
            </a:r>
            <a:br>
              <a:rPr lang="en-US" dirty="0"/>
            </a:br>
            <a:r>
              <a:rPr lang="en-US" dirty="0"/>
              <a:t>but only a single disk access</a:t>
            </a:r>
          </a:p>
          <a:p>
            <a:pPr lvl="1"/>
            <a:r>
              <a:rPr lang="en-US" dirty="0"/>
              <a:t>Writes should be sent back to disk occasionally for safety</a:t>
            </a:r>
          </a:p>
          <a:p>
            <a:pPr lvl="1"/>
            <a:endParaRPr lang="en-US" dirty="0"/>
          </a:p>
          <a:p>
            <a:r>
              <a:rPr lang="en-US" dirty="0"/>
              <a:t>But 2 GB is a bit big to leave in RAM all the time…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E650C3-99DC-4D18-8C9A-FFDBB2B08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35585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77AF5-F506-4337-A8B9-DAB918EE9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2: file attributes should be more accessible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B1D6FA-C94B-46F1-B8D7-0507AC4B8C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Unclear where attributes should go for a file with allocation table</a:t>
            </a:r>
          </a:p>
          <a:p>
            <a:pPr lvl="1"/>
            <a:r>
              <a:rPr lang="en-US" dirty="0"/>
              <a:t>Either in the first block of the file</a:t>
            </a:r>
          </a:p>
          <a:p>
            <a:pPr lvl="1"/>
            <a:r>
              <a:rPr lang="en-US" dirty="0"/>
              <a:t>Or in the directory data</a:t>
            </a:r>
          </a:p>
          <a:p>
            <a:pPr lvl="1"/>
            <a:endParaRPr lang="en-US" dirty="0"/>
          </a:p>
          <a:p>
            <a:r>
              <a:rPr lang="en-US" dirty="0"/>
              <a:t>Separation of attributes from block pointers is undesirable</a:t>
            </a:r>
          </a:p>
          <a:p>
            <a:pPr lvl="1"/>
            <a:r>
              <a:rPr lang="en-US" dirty="0"/>
              <a:t>Would be nice to have both of them in a single disk read</a:t>
            </a:r>
          </a:p>
          <a:p>
            <a:pPr lvl="1"/>
            <a:r>
              <a:rPr lang="en-US" dirty="0"/>
              <a:t>Or less than one read if they’re already in RAM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BA27BC-552F-4956-8E18-11C518A2F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1641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C8DE5-171A-2D9F-2A46-C44F8C6D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 file-tracking mechanism: </a:t>
            </a:r>
            <a:r>
              <a:rPr lang="en-US" dirty="0" err="1"/>
              <a:t>inodes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B1FD73-127A-4DAB-C2CD-3BD529BFA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468236" cy="5029200"/>
          </a:xfrm>
        </p:spPr>
        <p:txBody>
          <a:bodyPr>
            <a:normAutofit/>
          </a:bodyPr>
          <a:lstStyle/>
          <a:p>
            <a:r>
              <a:rPr lang="en-US" dirty="0"/>
              <a:t>An inode (Index Node) tracks details for</a:t>
            </a:r>
            <a:br>
              <a:rPr lang="en-US" dirty="0"/>
            </a:br>
            <a:r>
              <a:rPr lang="en-US" dirty="0"/>
              <a:t>a single file</a:t>
            </a:r>
          </a:p>
          <a:p>
            <a:pPr lvl="1"/>
            <a:r>
              <a:rPr lang="en-US" dirty="0"/>
              <a:t>Blocks it uses</a:t>
            </a:r>
          </a:p>
          <a:p>
            <a:pPr lvl="1"/>
            <a:r>
              <a:rPr lang="en-US" dirty="0"/>
              <a:t>Permissions</a:t>
            </a:r>
          </a:p>
          <a:p>
            <a:pPr lvl="1"/>
            <a:endParaRPr lang="en-US" dirty="0"/>
          </a:p>
          <a:p>
            <a:r>
              <a:rPr lang="en-US" dirty="0"/>
              <a:t>Each file has one and only one inode</a:t>
            </a:r>
          </a:p>
          <a:p>
            <a:endParaRPr lang="en-US" dirty="0"/>
          </a:p>
          <a:p>
            <a:r>
              <a:rPr lang="en-US" dirty="0"/>
              <a:t>We can hold </a:t>
            </a:r>
            <a:r>
              <a:rPr lang="en-US" dirty="0" err="1"/>
              <a:t>inodes</a:t>
            </a:r>
            <a:r>
              <a:rPr lang="en-US" dirty="0"/>
              <a:t> in memory just for the files that</a:t>
            </a:r>
            <a:br>
              <a:rPr lang="en-US" dirty="0"/>
            </a:br>
            <a:r>
              <a:rPr lang="en-US" dirty="0"/>
              <a:t>we’re actively using!</a:t>
            </a:r>
          </a:p>
          <a:p>
            <a:pPr lvl="1"/>
            <a:r>
              <a:rPr lang="en-US" dirty="0"/>
              <a:t>Instead of holding all file-tracking in memory,</a:t>
            </a:r>
            <a:br>
              <a:rPr lang="en-US" dirty="0"/>
            </a:br>
            <a:r>
              <a:rPr lang="en-US" dirty="0"/>
              <a:t>we hold the currently-useful portion of file-tracking in memory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29A9DF-A7C5-84B9-4E76-6F5302CD3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629EC1-4F53-5DC2-ECAD-C02C912E30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5826" y="1143000"/>
            <a:ext cx="2974881" cy="3124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59DAA6C-F200-3DF0-0187-2FF6EC50A38F}"/>
              </a:ext>
            </a:extLst>
          </p:cNvPr>
          <p:cNvSpPr txBox="1"/>
          <p:nvPr/>
        </p:nvSpPr>
        <p:spPr>
          <a:xfrm>
            <a:off x="9004300" y="683567"/>
            <a:ext cx="154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inode</a:t>
            </a:r>
          </a:p>
        </p:txBody>
      </p:sp>
    </p:spTree>
    <p:extLst>
      <p:ext uri="{BB962C8B-B14F-4D97-AF65-F5344CB8AC3E}">
        <p14:creationId xmlns:p14="http://schemas.microsoft.com/office/powerpoint/2010/main" val="40570713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D3EC5-F57D-4E6B-9C95-26D8AE62F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Inode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3519D-79EC-4AAB-BE68-F950E6E3A5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9488905" cy="5029200"/>
          </a:xfrm>
        </p:spPr>
        <p:txBody>
          <a:bodyPr>
            <a:normAutofit/>
          </a:bodyPr>
          <a:lstStyle/>
          <a:p>
            <a:r>
              <a:rPr lang="en-US" dirty="0"/>
              <a:t>Treat “File Tracking” as an array of inodes</a:t>
            </a:r>
          </a:p>
          <a:p>
            <a:pPr lvl="1"/>
            <a:r>
              <a:rPr lang="en-US" dirty="0"/>
              <a:t>Each inode corresponds to a single file</a:t>
            </a:r>
          </a:p>
          <a:p>
            <a:pPr lvl="1"/>
            <a:r>
              <a:rPr lang="en-US" dirty="0"/>
              <a:t>More files means more </a:t>
            </a:r>
            <a:r>
              <a:rPr lang="en-US" dirty="0" err="1"/>
              <a:t>inodes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inode contents</a:t>
            </a:r>
          </a:p>
          <a:p>
            <a:pPr lvl="1"/>
            <a:r>
              <a:rPr lang="en-US" dirty="0"/>
              <a:t>File attributes</a:t>
            </a:r>
          </a:p>
          <a:p>
            <a:pPr lvl="1"/>
            <a:r>
              <a:rPr lang="en-US" dirty="0"/>
              <a:t>Ordered list of pointers to data blocks for the file</a:t>
            </a:r>
          </a:p>
          <a:p>
            <a:pPr lvl="1"/>
            <a:endParaRPr lang="en-US" dirty="0"/>
          </a:p>
          <a:p>
            <a:r>
              <a:rPr lang="en-US" dirty="0"/>
              <a:t>Many improvements have sprung up</a:t>
            </a:r>
          </a:p>
          <a:p>
            <a:pPr lvl="1"/>
            <a:r>
              <a:rPr lang="en-US" dirty="0"/>
              <a:t>Optimization: coalesce contiguous blocks</a:t>
            </a:r>
          </a:p>
          <a:p>
            <a:pPr lvl="1"/>
            <a:r>
              <a:rPr lang="en-US" dirty="0"/>
              <a:t>Optimization: for very small files, put data right in the inode!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6F0EEC-0469-478E-9720-93437173E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CCE7D8-F719-499C-A9A7-4499F71075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5826" y="1143000"/>
            <a:ext cx="2974881" cy="3124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8F896E-F6F1-4BB5-8483-5F082340B98F}"/>
              </a:ext>
            </a:extLst>
          </p:cNvPr>
          <p:cNvSpPr txBox="1"/>
          <p:nvPr/>
        </p:nvSpPr>
        <p:spPr>
          <a:xfrm>
            <a:off x="9004300" y="683567"/>
            <a:ext cx="154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inode</a:t>
            </a:r>
          </a:p>
        </p:txBody>
      </p:sp>
    </p:spTree>
    <p:extLst>
      <p:ext uri="{BB962C8B-B14F-4D97-AF65-F5344CB8AC3E}">
        <p14:creationId xmlns:p14="http://schemas.microsoft.com/office/powerpoint/2010/main" val="3110441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7F106-6F4C-40D5-A21E-881FBB4A7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Hierarchical inodes allow for larger file sizes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B1D8B7-B2CF-4AF4-B146-F7BECE0F0F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inode is ≤ one block in size</a:t>
            </a:r>
          </a:p>
          <a:p>
            <a:pPr lvl="1"/>
            <a:r>
              <a:rPr lang="en-US" dirty="0"/>
              <a:t>So there is a limit to how many block pointers we can fit in an inode</a:t>
            </a:r>
          </a:p>
          <a:p>
            <a:pPr lvl="1"/>
            <a:r>
              <a:rPr lang="en-US" dirty="0"/>
              <a:t>Apply tree structure to block pointers to solve this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223C49-8578-425D-8F84-587D82685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C1D166D-D1CB-40C1-BB4F-4889958991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6200" y="2648324"/>
            <a:ext cx="4241800" cy="3708026"/>
          </a:xfrm>
          <a:prstGeom prst="rect">
            <a:avLst/>
          </a:prstGeom>
        </p:spPr>
      </p:pic>
      <p:pic>
        <p:nvPicPr>
          <p:cNvPr id="6" name="Content Placeholder 7">
            <a:extLst>
              <a:ext uri="{FF2B5EF4-FFF2-40B4-BE49-F238E27FC236}">
                <a16:creationId xmlns:a16="http://schemas.microsoft.com/office/drawing/2014/main" id="{8DA4E1CD-7AC6-4D0A-B199-545576DB85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083" y="2917825"/>
            <a:ext cx="4905311" cy="307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21996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42B90-156B-4B9C-AB9D-F2D03E72B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 system access with inodes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65540-79AC-429A-8C79-36D9C79886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Open </a:t>
            </a:r>
            <a:r>
              <a:rPr lang="en-US" dirty="0" err="1"/>
              <a:t>syscall</a:t>
            </a:r>
            <a:r>
              <a:rPr lang="en-US" dirty="0"/>
              <a:t>: find inode and load it into memory</a:t>
            </a:r>
          </a:p>
          <a:p>
            <a:r>
              <a:rPr lang="en-US" dirty="0"/>
              <a:t>Read/write </a:t>
            </a:r>
            <a:r>
              <a:rPr lang="en-US" dirty="0" err="1"/>
              <a:t>syscalls</a:t>
            </a:r>
            <a:r>
              <a:rPr lang="en-US" dirty="0"/>
              <a:t>: reference inode by file descriptor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FD7504-C6D1-4BE6-88A2-A1C5B5EB7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3D75864-FF9C-4F53-ACB4-70DEFC6D322A}"/>
              </a:ext>
            </a:extLst>
          </p:cNvPr>
          <p:cNvGrpSpPr/>
          <p:nvPr/>
        </p:nvGrpSpPr>
        <p:grpSpPr>
          <a:xfrm>
            <a:off x="1864894" y="2943215"/>
            <a:ext cx="8458200" cy="2771785"/>
            <a:chOff x="1066800" y="1345405"/>
            <a:chExt cx="8458200" cy="277178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0940B28-0C21-41A2-9959-BDE12E380D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 l="4407" t="55060" r="3938" b="4959"/>
            <a:stretch>
              <a:fillRect/>
            </a:stretch>
          </p:blipFill>
          <p:spPr bwMode="auto">
            <a:xfrm>
              <a:off x="1066800" y="1345405"/>
              <a:ext cx="8458200" cy="2771785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C1B122B-76FA-40D3-8DF9-812CF2D1008A}"/>
                </a:ext>
              </a:extLst>
            </p:cNvPr>
            <p:cNvSpPr txBox="1"/>
            <p:nvPr/>
          </p:nvSpPr>
          <p:spPr>
            <a:xfrm>
              <a:off x="1981201" y="2740611"/>
              <a:ext cx="768625" cy="369332"/>
            </a:xfrm>
            <a:prstGeom prst="rect">
              <a:avLst/>
            </a:prstGeom>
            <a:solidFill>
              <a:srgbClr val="C6EBF9"/>
            </a:solidFill>
          </p:spPr>
          <p:txBody>
            <a:bodyPr wrap="square" lIns="0" rtlCol="0">
              <a:spAutoFit/>
            </a:bodyPr>
            <a:lstStyle/>
            <a:p>
              <a:r>
                <a:rPr lang="en-US" dirty="0"/>
                <a:t>(fd)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53924B1-5B6D-46A0-9606-E78CE27053CA}"/>
                </a:ext>
              </a:extLst>
            </p:cNvPr>
            <p:cNvSpPr txBox="1"/>
            <p:nvPr/>
          </p:nvSpPr>
          <p:spPr>
            <a:xfrm>
              <a:off x="3200399" y="1345405"/>
              <a:ext cx="609601" cy="276999"/>
            </a:xfrm>
            <a:prstGeom prst="rect">
              <a:avLst/>
            </a:prstGeom>
            <a:solidFill>
              <a:srgbClr val="C6EBF9"/>
            </a:solidFill>
          </p:spPr>
          <p:txBody>
            <a:bodyPr wrap="square" tIns="0" bIns="0" rtlCol="0">
              <a:spAutoFit/>
            </a:bodyPr>
            <a:lstStyle/>
            <a:p>
              <a:r>
                <a:rPr lang="en-US" dirty="0"/>
                <a:t>fd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7EE67F5-D36E-4DFA-B4B4-129EC408FBAD}"/>
                </a:ext>
              </a:extLst>
            </p:cNvPr>
            <p:cNvSpPr txBox="1"/>
            <p:nvPr/>
          </p:nvSpPr>
          <p:spPr>
            <a:xfrm>
              <a:off x="7530547" y="3123195"/>
              <a:ext cx="1686340" cy="276999"/>
            </a:xfrm>
            <a:prstGeom prst="rect">
              <a:avLst/>
            </a:prstGeom>
            <a:solidFill>
              <a:srgbClr val="C6EBF9"/>
            </a:solidFill>
          </p:spPr>
          <p:txBody>
            <a:bodyPr wrap="square" tIns="0" bIns="0" rtlCol="0">
              <a:spAutoFit/>
            </a:bodyPr>
            <a:lstStyle/>
            <a:p>
              <a:r>
                <a:rPr lang="en-US" dirty="0"/>
                <a:t>inode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4C3E25C0-1E01-4B3A-8F23-5ACF5247272E}"/>
                </a:ext>
              </a:extLst>
            </p:cNvPr>
            <p:cNvCxnSpPr/>
            <p:nvPr/>
          </p:nvCxnSpPr>
          <p:spPr>
            <a:xfrm>
              <a:off x="2392018" y="2928731"/>
              <a:ext cx="616226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3852721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C1471-6A16-12E3-693A-76B7EA17A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Full inode-based system breakdown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4EFA62-7FD8-ECE8-1F19-0C47E69622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file (regular file or directory) has one </a:t>
            </a:r>
            <a:r>
              <a:rPr lang="en-US" dirty="0" err="1"/>
              <a:t>inode</a:t>
            </a:r>
            <a:endParaRPr lang="en-US" dirty="0"/>
          </a:p>
          <a:p>
            <a:pPr lvl="1"/>
            <a:r>
              <a:rPr lang="en-US" dirty="0"/>
              <a:t>The </a:t>
            </a:r>
            <a:r>
              <a:rPr lang="en-US" dirty="0" err="1"/>
              <a:t>inode</a:t>
            </a:r>
            <a:r>
              <a:rPr lang="en-US" dirty="0"/>
              <a:t> has permissions and pointers to data blocks</a:t>
            </a:r>
          </a:p>
          <a:p>
            <a:pPr lvl="1"/>
            <a:r>
              <a:rPr lang="en-US" dirty="0"/>
              <a:t>If the file is really big, the </a:t>
            </a:r>
            <a:r>
              <a:rPr lang="en-US" dirty="0" err="1"/>
              <a:t>inode</a:t>
            </a:r>
            <a:r>
              <a:rPr lang="en-US" dirty="0"/>
              <a:t> points to indirect blocks (which contain additional data block pointers)</a:t>
            </a:r>
            <a:br>
              <a:rPr lang="en-US" dirty="0"/>
            </a:br>
            <a:endParaRPr lang="en-US" dirty="0"/>
          </a:p>
          <a:p>
            <a:r>
              <a:rPr lang="en-US" dirty="0"/>
              <a:t>Each directory has zero or more data blocks</a:t>
            </a:r>
          </a:p>
          <a:p>
            <a:pPr lvl="1"/>
            <a:r>
              <a:rPr lang="en-US" dirty="0"/>
              <a:t>The data blocks contain (filename, </a:t>
            </a:r>
            <a:r>
              <a:rPr lang="en-US" dirty="0" err="1"/>
              <a:t>inode</a:t>
            </a:r>
            <a:r>
              <a:rPr lang="en-US" dirty="0"/>
              <a:t>) pairs for each file it contains</a:t>
            </a:r>
            <a:br>
              <a:rPr lang="en-US" dirty="0"/>
            </a:br>
            <a:endParaRPr lang="en-US" dirty="0"/>
          </a:p>
          <a:p>
            <a:r>
              <a:rPr lang="en-US" dirty="0"/>
              <a:t>Each file has zero or more data blocks</a:t>
            </a:r>
          </a:p>
          <a:p>
            <a:pPr lvl="1"/>
            <a:r>
              <a:rPr lang="en-US" dirty="0"/>
              <a:t>The data blocks contain the actual file data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EEF42A-E66F-8FB2-3307-6AE222EAD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922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529E8-EE0A-FCF8-D2BC-B0622C9F8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can we observe about real-world file systems?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C25CA0-FA21-59C4-6328-2E0680E17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  <p:pic>
        <p:nvPicPr>
          <p:cNvPr id="5" name="Picture 4" descr="Screen Shot 2014-10-21 at 1.49.39 PM.png">
            <a:extLst>
              <a:ext uri="{FF2B5EF4-FFF2-40B4-BE49-F238E27FC236}">
                <a16:creationId xmlns:a16="http://schemas.microsoft.com/office/drawing/2014/main" id="{44DA61BA-D44A-E2DE-43B5-5FE31FC730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7255" y="1836420"/>
            <a:ext cx="6123710" cy="1981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B17D83-FE46-CAAF-B931-EF3BECFAF545}"/>
              </a:ext>
            </a:extLst>
          </p:cNvPr>
          <p:cNvSpPr txBox="1"/>
          <p:nvPr/>
        </p:nvSpPr>
        <p:spPr>
          <a:xfrm>
            <a:off x="1671855" y="3776345"/>
            <a:ext cx="1701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2007</a:t>
            </a:r>
          </a:p>
        </p:txBody>
      </p:sp>
    </p:spTree>
    <p:extLst>
      <p:ext uri="{BB962C8B-B14F-4D97-AF65-F5344CB8AC3E}">
        <p14:creationId xmlns:p14="http://schemas.microsoft.com/office/powerpoint/2010/main" val="2149337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A9F4E6D-8EF7-4C6A-B22D-87E3D60C1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Introducing file systems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3443DF-D29B-4BE5-9952-0DEB8311ED84}"/>
              </a:ext>
            </a:extLst>
          </p:cNvPr>
          <p:cNvSpPr txBox="1"/>
          <p:nvPr/>
        </p:nvSpPr>
        <p:spPr>
          <a:xfrm>
            <a:off x="1066801" y="1346079"/>
            <a:ext cx="2290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I/O API and</a:t>
            </a:r>
          </a:p>
          <a:p>
            <a:pPr algn="ctr"/>
            <a:r>
              <a:rPr lang="en-US" sz="2400" b="1" dirty="0" err="1"/>
              <a:t>syscalls</a:t>
            </a:r>
            <a:endParaRPr lang="en-US" sz="2400" b="1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2BE52E4-8ED0-49EE-966E-1FA1F8C70A6A}"/>
              </a:ext>
            </a:extLst>
          </p:cNvPr>
          <p:cNvCxnSpPr/>
          <p:nvPr/>
        </p:nvCxnSpPr>
        <p:spPr>
          <a:xfrm>
            <a:off x="1335507" y="2177076"/>
            <a:ext cx="8470231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8B1B61B4-60F3-4889-902B-28E4004167C0}"/>
              </a:ext>
            </a:extLst>
          </p:cNvPr>
          <p:cNvSpPr/>
          <p:nvPr/>
        </p:nvSpPr>
        <p:spPr>
          <a:xfrm>
            <a:off x="3581401" y="1415040"/>
            <a:ext cx="2679031" cy="5454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Variable-Size Buffer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A89A67-3906-4C08-917E-AE25FE1BF2AC}"/>
              </a:ext>
            </a:extLst>
          </p:cNvPr>
          <p:cNvSpPr txBox="1"/>
          <p:nvPr/>
        </p:nvSpPr>
        <p:spPr>
          <a:xfrm>
            <a:off x="1335506" y="2491121"/>
            <a:ext cx="2021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File System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312B440-7119-4F68-AC22-F40325970A0D}"/>
              </a:ext>
            </a:extLst>
          </p:cNvPr>
          <p:cNvCxnSpPr/>
          <p:nvPr/>
        </p:nvCxnSpPr>
        <p:spPr>
          <a:xfrm>
            <a:off x="1335506" y="3197504"/>
            <a:ext cx="8470231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540720B2-A3D3-4CCC-AFC6-2EF018E9F335}"/>
              </a:ext>
            </a:extLst>
          </p:cNvPr>
          <p:cNvSpPr/>
          <p:nvPr/>
        </p:nvSpPr>
        <p:spPr>
          <a:xfrm>
            <a:off x="3581400" y="2435468"/>
            <a:ext cx="3064043" cy="54543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Block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344FD9-A646-43A7-86D2-CF5AE8F7366F}"/>
              </a:ext>
            </a:extLst>
          </p:cNvPr>
          <p:cNvSpPr txBox="1"/>
          <p:nvPr/>
        </p:nvSpPr>
        <p:spPr>
          <a:xfrm>
            <a:off x="6870032" y="2292685"/>
            <a:ext cx="26429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/>
              <a:t>Logical Index,</a:t>
            </a:r>
            <a:br>
              <a:rPr lang="en-US" sz="2400" i="1" dirty="0"/>
            </a:br>
            <a:r>
              <a:rPr lang="en-US" sz="2400" i="1" dirty="0"/>
              <a:t>Typically 4 KB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795256F-BE7E-482D-9EF4-74C0AFC3553C}"/>
              </a:ext>
            </a:extLst>
          </p:cNvPr>
          <p:cNvSpPr txBox="1"/>
          <p:nvPr/>
        </p:nvSpPr>
        <p:spPr>
          <a:xfrm>
            <a:off x="1259305" y="3814097"/>
            <a:ext cx="20213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Hardware Devices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A24061-5054-487D-A23E-9DABB086087C}"/>
              </a:ext>
            </a:extLst>
          </p:cNvPr>
          <p:cNvSpPr txBox="1"/>
          <p:nvPr/>
        </p:nvSpPr>
        <p:spPr>
          <a:xfrm>
            <a:off x="6693567" y="1442694"/>
            <a:ext cx="2844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/>
              <a:t>Memory Address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2420F0B-4744-471F-BAEB-A88D323754AF}"/>
              </a:ext>
            </a:extLst>
          </p:cNvPr>
          <p:cNvGrpSpPr/>
          <p:nvPr/>
        </p:nvGrpSpPr>
        <p:grpSpPr>
          <a:xfrm>
            <a:off x="3100138" y="3492527"/>
            <a:ext cx="2326105" cy="2601120"/>
            <a:chOff x="1973179" y="4299284"/>
            <a:chExt cx="2326105" cy="260112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BC8BBCB-A79B-4CAF-B00C-F7194FB145E3}"/>
                </a:ext>
              </a:extLst>
            </p:cNvPr>
            <p:cNvSpPr txBox="1"/>
            <p:nvPr/>
          </p:nvSpPr>
          <p:spPr>
            <a:xfrm>
              <a:off x="2229851" y="6500294"/>
              <a:ext cx="171650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/>
                <a:t>HDD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3907DA7-63BF-4EDD-9754-FAC9C9605450}"/>
                </a:ext>
              </a:extLst>
            </p:cNvPr>
            <p:cNvSpPr/>
            <p:nvPr/>
          </p:nvSpPr>
          <p:spPr>
            <a:xfrm>
              <a:off x="2229851" y="4833768"/>
              <a:ext cx="1716507" cy="545432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/>
                <a:t>Sector(s)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9FAD89C-91C2-4B87-A5D5-AE3A90CBAFB3}"/>
                </a:ext>
              </a:extLst>
            </p:cNvPr>
            <p:cNvSpPr/>
            <p:nvPr/>
          </p:nvSpPr>
          <p:spPr>
            <a:xfrm>
              <a:off x="1973179" y="4299284"/>
              <a:ext cx="2326105" cy="2201010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53A366A-544E-457C-8B76-5851418EBEC1}"/>
                </a:ext>
              </a:extLst>
            </p:cNvPr>
            <p:cNvSpPr txBox="1"/>
            <p:nvPr/>
          </p:nvSpPr>
          <p:spPr>
            <a:xfrm>
              <a:off x="2103522" y="5712355"/>
              <a:ext cx="201629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0" dirty="0"/>
                <a:t>Physical Index,</a:t>
              </a:r>
            </a:p>
            <a:p>
              <a:pPr algn="ctr"/>
              <a:r>
                <a:rPr lang="en-US" sz="2000" b="0" dirty="0"/>
                <a:t>512B or 4KB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2B34200-5573-4CD4-B8BC-04D36860BD08}"/>
              </a:ext>
            </a:extLst>
          </p:cNvPr>
          <p:cNvGrpSpPr/>
          <p:nvPr/>
        </p:nvGrpSpPr>
        <p:grpSpPr>
          <a:xfrm>
            <a:off x="5841332" y="3492527"/>
            <a:ext cx="2326105" cy="2601120"/>
            <a:chOff x="1973179" y="4299284"/>
            <a:chExt cx="2326105" cy="260112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C8860BA-FCF7-452D-9C07-B55A9E20C6E0}"/>
                </a:ext>
              </a:extLst>
            </p:cNvPr>
            <p:cNvSpPr txBox="1"/>
            <p:nvPr/>
          </p:nvSpPr>
          <p:spPr>
            <a:xfrm>
              <a:off x="2229851" y="6500294"/>
              <a:ext cx="171650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/>
                <a:t>SSD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A9434BA-57E4-439E-AD2F-BB026E6EE9D8}"/>
                </a:ext>
              </a:extLst>
            </p:cNvPr>
            <p:cNvSpPr/>
            <p:nvPr/>
          </p:nvSpPr>
          <p:spPr>
            <a:xfrm>
              <a:off x="1973179" y="4299284"/>
              <a:ext cx="2326105" cy="2201010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28506A0-94B5-42B9-98D8-30A856466328}"/>
              </a:ext>
            </a:extLst>
          </p:cNvPr>
          <p:cNvCxnSpPr>
            <a:cxnSpLocks/>
            <a:endCxn id="17" idx="0"/>
          </p:cNvCxnSpPr>
          <p:nvPr/>
        </p:nvCxnSpPr>
        <p:spPr>
          <a:xfrm>
            <a:off x="4203031" y="3008074"/>
            <a:ext cx="0" cy="101893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22D40B81-0D84-4088-A2D0-C7C724071C21}"/>
              </a:ext>
            </a:extLst>
          </p:cNvPr>
          <p:cNvSpPr/>
          <p:nvPr/>
        </p:nvSpPr>
        <p:spPr>
          <a:xfrm>
            <a:off x="5880435" y="3611222"/>
            <a:ext cx="2247898" cy="3901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Flash Trans. Layer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CA9E8A1F-C1BD-4C52-86D2-CA7F3F81891F}"/>
              </a:ext>
            </a:extLst>
          </p:cNvPr>
          <p:cNvCxnSpPr>
            <a:cxnSpLocks/>
          </p:cNvCxnSpPr>
          <p:nvPr/>
        </p:nvCxnSpPr>
        <p:spPr>
          <a:xfrm>
            <a:off x="6280483" y="3009830"/>
            <a:ext cx="0" cy="60139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DA1D4371-BA1F-4C56-84DF-EB446C7754A5}"/>
              </a:ext>
            </a:extLst>
          </p:cNvPr>
          <p:cNvSpPr/>
          <p:nvPr/>
        </p:nvSpPr>
        <p:spPr>
          <a:xfrm>
            <a:off x="5880435" y="4344164"/>
            <a:ext cx="2247898" cy="54543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Phys. Block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DCCFCDE-0897-4344-BE77-2E986F824E01}"/>
              </a:ext>
            </a:extLst>
          </p:cNvPr>
          <p:cNvSpPr txBox="1"/>
          <p:nvPr/>
        </p:nvSpPr>
        <p:spPr>
          <a:xfrm>
            <a:off x="8206541" y="4466186"/>
            <a:ext cx="24614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/>
              <a:t>Phys Index., 4KB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5CA7740-DB6C-4C1E-A6CD-67C258692C70}"/>
              </a:ext>
            </a:extLst>
          </p:cNvPr>
          <p:cNvCxnSpPr>
            <a:cxnSpLocks/>
          </p:cNvCxnSpPr>
          <p:nvPr/>
        </p:nvCxnSpPr>
        <p:spPr>
          <a:xfrm flipH="1">
            <a:off x="6098004" y="4015488"/>
            <a:ext cx="210550" cy="3569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1EBF07DC-3911-4F11-87E6-1B3A8E1F072B}"/>
              </a:ext>
            </a:extLst>
          </p:cNvPr>
          <p:cNvCxnSpPr>
            <a:cxnSpLocks/>
          </p:cNvCxnSpPr>
          <p:nvPr/>
        </p:nvCxnSpPr>
        <p:spPr>
          <a:xfrm>
            <a:off x="7190876" y="4007883"/>
            <a:ext cx="401051" cy="36450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9D714583-7BBA-4352-916A-ABB23CD7848D}"/>
              </a:ext>
            </a:extLst>
          </p:cNvPr>
          <p:cNvCxnSpPr>
            <a:cxnSpLocks/>
          </p:cNvCxnSpPr>
          <p:nvPr/>
        </p:nvCxnSpPr>
        <p:spPr>
          <a:xfrm flipH="1">
            <a:off x="6775787" y="4014439"/>
            <a:ext cx="28071" cy="37575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9BA1B617-05BD-4589-BD95-E451854542FD}"/>
              </a:ext>
            </a:extLst>
          </p:cNvPr>
          <p:cNvSpPr/>
          <p:nvPr/>
        </p:nvSpPr>
        <p:spPr>
          <a:xfrm>
            <a:off x="3477126" y="4131285"/>
            <a:ext cx="1716507" cy="54543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Sector(s)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067E0D3-DBC0-48C8-9560-B4E1135DA351}"/>
              </a:ext>
            </a:extLst>
          </p:cNvPr>
          <p:cNvSpPr/>
          <p:nvPr/>
        </p:nvSpPr>
        <p:spPr>
          <a:xfrm>
            <a:off x="3629526" y="4283685"/>
            <a:ext cx="1716507" cy="54543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Sector(s)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48CB930-D2C4-4A09-9776-894A0B1BE55A}"/>
              </a:ext>
            </a:extLst>
          </p:cNvPr>
          <p:cNvSpPr/>
          <p:nvPr/>
        </p:nvSpPr>
        <p:spPr>
          <a:xfrm>
            <a:off x="5880435" y="5013598"/>
            <a:ext cx="2202782" cy="545432"/>
          </a:xfrm>
          <a:prstGeom prst="rect">
            <a:avLst/>
          </a:prstGeom>
          <a:solidFill>
            <a:srgbClr val="00AE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Erasure Page</a:t>
            </a:r>
          </a:p>
        </p:txBody>
      </p:sp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/>
      <p:bldP spid="11" grpId="0" animBg="1"/>
      <p:bldP spid="12" grpId="0"/>
      <p:bldP spid="13" grpId="0"/>
      <p:bldP spid="14" grpId="0"/>
      <p:bldP spid="24" grpId="0" animBg="1"/>
      <p:bldP spid="26" grpId="0" animBg="1"/>
      <p:bldP spid="27" grpId="0"/>
      <p:bldP spid="31" grpId="0" animBg="1"/>
      <p:bldP spid="32" grpId="0" animBg="1"/>
      <p:bldP spid="33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23C3F-FCDD-4E3D-8FF9-EF7E597E8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Most files are small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288033-3B04-4D5E-BCDD-A130D956A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  <p:pic>
        <p:nvPicPr>
          <p:cNvPr id="7" name="Content Placeholder 7" descr="A close up of a map&#10;&#10;Description automatically generated">
            <a:extLst>
              <a:ext uri="{FF2B5EF4-FFF2-40B4-BE49-F238E27FC236}">
                <a16:creationId xmlns:a16="http://schemas.microsoft.com/office/drawing/2014/main" id="{582BEDDC-F898-4A09-85EA-29CE01664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841" y="1080054"/>
            <a:ext cx="8498305" cy="5110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857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23C3F-FCDD-4E3D-8FF9-EF7E597E8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 Most bytes are spent on a few large files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288033-3B04-4D5E-BCDD-A130D956A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  <p:pic>
        <p:nvPicPr>
          <p:cNvPr id="10" name="Content Placeholder 7" descr="A close up of a map&#10;&#10;Description automatically generated">
            <a:extLst>
              <a:ext uri="{FF2B5EF4-FFF2-40B4-BE49-F238E27FC236}">
                <a16:creationId xmlns:a16="http://schemas.microsoft.com/office/drawing/2014/main" id="{52FB6AFB-C4F8-CB16-A8DB-50C00E0CD8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297" y="1174707"/>
            <a:ext cx="8659394" cy="4703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77610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5418147-AB56-AAEB-7F67-8DCC14ECB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Broader Thinking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27598EB-3160-585A-5432-A738D4D964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Study was on 60,000 Windows PC file systems in a large corporation from 2000-2004 (over twenty years ago)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Does this still apply today? Why or why not?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Can you think of systems where it especially might not apply?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B1CEE7-A703-5BF7-1343-4DE0A508B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62678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21174-76EE-19BF-1D4E-08A3FBD38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Storage trace of my work desktop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EA604-1DCC-03B5-8AC7-EDCDB4CF45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819625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4% JPGs</a:t>
            </a:r>
          </a:p>
          <a:p>
            <a:pPr lvl="1"/>
            <a:r>
              <a:rPr lang="en-US" dirty="0"/>
              <a:t>19,000 total</a:t>
            </a:r>
          </a:p>
          <a:p>
            <a:pPr lvl="1"/>
            <a:r>
              <a:rPr lang="en-US" dirty="0"/>
              <a:t>Roughly 1.5 MB per image</a:t>
            </a:r>
          </a:p>
          <a:p>
            <a:pPr lvl="1"/>
            <a:endParaRPr lang="en-US" dirty="0"/>
          </a:p>
          <a:p>
            <a:r>
              <a:rPr lang="en-US" dirty="0"/>
              <a:t>4% PDFs</a:t>
            </a:r>
          </a:p>
          <a:p>
            <a:r>
              <a:rPr lang="en-US" dirty="0"/>
              <a:t>2% MP4s</a:t>
            </a:r>
          </a:p>
          <a:p>
            <a:r>
              <a:rPr lang="en-US" dirty="0"/>
              <a:t>2% PPTX</a:t>
            </a:r>
          </a:p>
          <a:p>
            <a:r>
              <a:rPr lang="en-US" dirty="0"/>
              <a:t>2% Zips</a:t>
            </a:r>
          </a:p>
          <a:p>
            <a:endParaRPr lang="en-US" dirty="0"/>
          </a:p>
          <a:p>
            <a:r>
              <a:rPr lang="en-US" dirty="0"/>
              <a:t>45% for a VM</a:t>
            </a:r>
            <a:br>
              <a:rPr lang="en-US" dirty="0"/>
            </a:br>
            <a:r>
              <a:rPr lang="en-US" sz="1500" dirty="0"/>
              <a:t>(which is really just a partition in disguise)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94A7AD-72BB-A601-48F2-6B5FED410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99B056-000F-B0D3-5957-A1F9A44B15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732" y="1143000"/>
            <a:ext cx="6904662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8719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Introduction to filesystems</a:t>
            </a:r>
          </a:p>
          <a:p>
            <a:r>
              <a:rPr lang="en-US" dirty="0"/>
              <a:t>Application view</a:t>
            </a:r>
          </a:p>
          <a:p>
            <a:pPr lvl="1"/>
            <a:endParaRPr lang="en-US" dirty="0"/>
          </a:p>
          <a:p>
            <a:r>
              <a:rPr lang="en-US" dirty="0"/>
              <a:t>Parts of a file system</a:t>
            </a:r>
          </a:p>
          <a:p>
            <a:pPr lvl="1"/>
            <a:r>
              <a:rPr lang="en-US" dirty="0"/>
              <a:t>Managing disk</a:t>
            </a:r>
          </a:p>
          <a:p>
            <a:pPr lvl="1"/>
            <a:r>
              <a:rPr lang="en-US" dirty="0"/>
              <a:t>Handling file data</a:t>
            </a:r>
          </a:p>
          <a:p>
            <a:pPr lvl="1"/>
            <a:r>
              <a:rPr lang="en-US" dirty="0"/>
              <a:t>Tracking files</a:t>
            </a:r>
          </a:p>
          <a:p>
            <a:pPr lvl="1"/>
            <a:endParaRPr lang="en-US" dirty="0"/>
          </a:p>
          <a:p>
            <a:r>
              <a:rPr lang="en-US" b="1" dirty="0"/>
              <a:t>Whole filesystem example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37200387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B0C54-8503-4B13-8042-4F89A679B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trace through the filesystem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6F98B7-849C-49CC-806D-2A25D66844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Now we have enough knowledge to walk through an entire filesystem access</a:t>
            </a:r>
          </a:p>
          <a:p>
            <a:endParaRPr lang="en-US" dirty="0"/>
          </a:p>
          <a:p>
            <a:r>
              <a:rPr lang="en-US" dirty="0"/>
              <a:t>Here we assume</a:t>
            </a:r>
          </a:p>
          <a:p>
            <a:pPr lvl="1"/>
            <a:r>
              <a:rPr lang="en-US" dirty="0"/>
              <a:t>Bitmap for marking free data blocks</a:t>
            </a:r>
          </a:p>
          <a:p>
            <a:pPr lvl="1"/>
            <a:r>
              <a:rPr lang="en-US" dirty="0"/>
              <a:t>Bitmap for marking free inode blocks</a:t>
            </a:r>
          </a:p>
          <a:p>
            <a:pPr lvl="1"/>
            <a:r>
              <a:rPr lang="en-US" dirty="0"/>
              <a:t>Inode for each file/directory</a:t>
            </a:r>
          </a:p>
          <a:p>
            <a:pPr lvl="1"/>
            <a:r>
              <a:rPr lang="en-US" dirty="0"/>
              <a:t>One or more data blocks for each file/directory</a:t>
            </a:r>
          </a:p>
          <a:p>
            <a:pPr lvl="1"/>
            <a:endParaRPr lang="en-US" dirty="0"/>
          </a:p>
          <a:p>
            <a:r>
              <a:rPr lang="en-US" dirty="0"/>
              <a:t>Exact ordering of some of these steps are up for debate</a:t>
            </a:r>
          </a:p>
          <a:p>
            <a:pPr lvl="1"/>
            <a:r>
              <a:rPr lang="en-US" dirty="0"/>
              <a:t>Different implementations may swap ordering of some parts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2E6C45-55CC-4C8E-8EB6-7D223C190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50605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28C5C-6AE2-44EC-B55F-9B8724F2E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and read example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94A36D-D132-46C8-BB88-18881A468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9DBBB7-4AC0-4820-91D7-F55DC61976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6240" y="1270861"/>
            <a:ext cx="8373686" cy="411411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CD8658-DAD7-43F7-B224-724C1E001CF4}"/>
              </a:ext>
            </a:extLst>
          </p:cNvPr>
          <p:cNvSpPr txBox="1"/>
          <p:nvPr/>
        </p:nvSpPr>
        <p:spPr>
          <a:xfrm>
            <a:off x="949124" y="2250199"/>
            <a:ext cx="198658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open("/foo/bar")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9B87A86-918E-404C-ABF2-34C2F3F84FDD}"/>
              </a:ext>
            </a:extLst>
          </p:cNvPr>
          <p:cNvCxnSpPr/>
          <p:nvPr/>
        </p:nvCxnSpPr>
        <p:spPr>
          <a:xfrm>
            <a:off x="949124" y="2875274"/>
            <a:ext cx="0" cy="972508"/>
          </a:xfrm>
          <a:prstGeom prst="straightConnector1">
            <a:avLst/>
          </a:prstGeom>
          <a:ln w="19050">
            <a:solidFill>
              <a:schemeClr val="accent4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C579514-FBB4-4F35-B7EA-3A2500117D62}"/>
              </a:ext>
            </a:extLst>
          </p:cNvPr>
          <p:cNvSpPr txBox="1"/>
          <p:nvPr/>
        </p:nvSpPr>
        <p:spPr>
          <a:xfrm rot="16200000">
            <a:off x="380533" y="3074533"/>
            <a:ext cx="76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time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B6E1BAE-E5A6-5F8F-394B-561443BEBF7B}"/>
              </a:ext>
            </a:extLst>
          </p:cNvPr>
          <p:cNvSpPr/>
          <p:nvPr/>
        </p:nvSpPr>
        <p:spPr>
          <a:xfrm>
            <a:off x="1219202" y="1841500"/>
            <a:ext cx="9076558" cy="1244600"/>
          </a:xfrm>
          <a:prstGeom prst="rect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6BC515-3545-CBDA-6D92-C2901709A496}"/>
              </a:ext>
            </a:extLst>
          </p:cNvPr>
          <p:cNvSpPr txBox="1"/>
          <p:nvPr/>
        </p:nvSpPr>
        <p:spPr>
          <a:xfrm>
            <a:off x="949124" y="5923884"/>
            <a:ext cx="2120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find file </a:t>
            </a:r>
            <a:r>
              <a:rPr lang="en-US" dirty="0" err="1"/>
              <a:t>inode</a:t>
            </a:r>
            <a:endParaRPr lang="en-US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999933B-D4AC-06F4-AF17-E742190ECB5B}"/>
              </a:ext>
            </a:extLst>
          </p:cNvPr>
          <p:cNvCxnSpPr>
            <a:cxnSpLocks/>
          </p:cNvCxnSpPr>
          <p:nvPr/>
        </p:nvCxnSpPr>
        <p:spPr>
          <a:xfrm flipV="1">
            <a:off x="1626162" y="2707173"/>
            <a:ext cx="140423" cy="314563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237250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28C5C-6AE2-44EC-B55F-9B8724F2E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and read example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94A36D-D132-46C8-BB88-18881A468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9DBBB7-4AC0-4820-91D7-F55DC61976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6240" y="1270861"/>
            <a:ext cx="8373686" cy="411411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CD8658-DAD7-43F7-B224-724C1E001CF4}"/>
              </a:ext>
            </a:extLst>
          </p:cNvPr>
          <p:cNvSpPr txBox="1"/>
          <p:nvPr/>
        </p:nvSpPr>
        <p:spPr>
          <a:xfrm>
            <a:off x="949124" y="2250199"/>
            <a:ext cx="198658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open("/foo/bar")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9B87A86-918E-404C-ABF2-34C2F3F84FDD}"/>
              </a:ext>
            </a:extLst>
          </p:cNvPr>
          <p:cNvCxnSpPr/>
          <p:nvPr/>
        </p:nvCxnSpPr>
        <p:spPr>
          <a:xfrm>
            <a:off x="949124" y="2875274"/>
            <a:ext cx="0" cy="972508"/>
          </a:xfrm>
          <a:prstGeom prst="straightConnector1">
            <a:avLst/>
          </a:prstGeom>
          <a:ln w="19050">
            <a:solidFill>
              <a:schemeClr val="accent4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C579514-FBB4-4F35-B7EA-3A2500117D62}"/>
              </a:ext>
            </a:extLst>
          </p:cNvPr>
          <p:cNvSpPr txBox="1"/>
          <p:nvPr/>
        </p:nvSpPr>
        <p:spPr>
          <a:xfrm rot="16200000">
            <a:off x="380533" y="3074533"/>
            <a:ext cx="76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time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E8B60E-19E0-4877-9FE9-C3510CCFB9C9}"/>
              </a:ext>
            </a:extLst>
          </p:cNvPr>
          <p:cNvSpPr txBox="1"/>
          <p:nvPr/>
        </p:nvSpPr>
        <p:spPr>
          <a:xfrm>
            <a:off x="7150100" y="5217807"/>
            <a:ext cx="2120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update attributes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6067C6E-6C93-7373-1B38-48E5CEBC4A67}"/>
              </a:ext>
            </a:extLst>
          </p:cNvPr>
          <p:cNvSpPr/>
          <p:nvPr/>
        </p:nvSpPr>
        <p:spPr>
          <a:xfrm>
            <a:off x="1219202" y="3098800"/>
            <a:ext cx="9076558" cy="748982"/>
          </a:xfrm>
          <a:prstGeom prst="rect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AE2E637-CA31-4D88-8BC6-15751C93DFFA}"/>
              </a:ext>
            </a:extLst>
          </p:cNvPr>
          <p:cNvCxnSpPr>
            <a:cxnSpLocks/>
            <a:stCxn id="9" idx="0"/>
          </p:cNvCxnSpPr>
          <p:nvPr/>
        </p:nvCxnSpPr>
        <p:spPr>
          <a:xfrm flipH="1" flipV="1">
            <a:off x="6578600" y="3784600"/>
            <a:ext cx="1631950" cy="143320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709167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28C5C-6AE2-44EC-B55F-9B8724F2E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and read example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94A36D-D132-46C8-BB88-18881A468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9DBBB7-4AC0-4820-91D7-F55DC61976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6240" y="1270861"/>
            <a:ext cx="8373686" cy="411411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CD8658-DAD7-43F7-B224-724C1E001CF4}"/>
              </a:ext>
            </a:extLst>
          </p:cNvPr>
          <p:cNvSpPr txBox="1"/>
          <p:nvPr/>
        </p:nvSpPr>
        <p:spPr>
          <a:xfrm>
            <a:off x="949124" y="2250199"/>
            <a:ext cx="198658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open("/foo/bar")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9B87A86-918E-404C-ABF2-34C2F3F84FDD}"/>
              </a:ext>
            </a:extLst>
          </p:cNvPr>
          <p:cNvCxnSpPr/>
          <p:nvPr/>
        </p:nvCxnSpPr>
        <p:spPr>
          <a:xfrm>
            <a:off x="949124" y="2875274"/>
            <a:ext cx="0" cy="972508"/>
          </a:xfrm>
          <a:prstGeom prst="straightConnector1">
            <a:avLst/>
          </a:prstGeom>
          <a:ln w="19050">
            <a:solidFill>
              <a:schemeClr val="accent4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C579514-FBB4-4F35-B7EA-3A2500117D62}"/>
              </a:ext>
            </a:extLst>
          </p:cNvPr>
          <p:cNvSpPr txBox="1"/>
          <p:nvPr/>
        </p:nvSpPr>
        <p:spPr>
          <a:xfrm rot="16200000">
            <a:off x="380533" y="3074533"/>
            <a:ext cx="76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time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7948360-75AE-4EEA-AEE4-250AD483BE9F}"/>
              </a:ext>
            </a:extLst>
          </p:cNvPr>
          <p:cNvSpPr/>
          <p:nvPr/>
        </p:nvSpPr>
        <p:spPr>
          <a:xfrm>
            <a:off x="5969000" y="3098800"/>
            <a:ext cx="723900" cy="2286180"/>
          </a:xfrm>
          <a:prstGeom prst="rect">
            <a:avLst/>
          </a:prstGeom>
          <a:solidFill>
            <a:schemeClr val="accent2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E0B530-988A-40D1-A734-9A29D391037F}"/>
              </a:ext>
            </a:extLst>
          </p:cNvPr>
          <p:cNvSpPr txBox="1"/>
          <p:nvPr/>
        </p:nvSpPr>
        <p:spPr>
          <a:xfrm>
            <a:off x="3515360" y="5741441"/>
            <a:ext cx="355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inode reads/writes from here occur in memory rather than disk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55BC182-9CF9-4390-BC02-FFA7D6A53661}"/>
              </a:ext>
            </a:extLst>
          </p:cNvPr>
          <p:cNvCxnSpPr>
            <a:cxnSpLocks/>
            <a:stCxn id="9" idx="0"/>
          </p:cNvCxnSpPr>
          <p:nvPr/>
        </p:nvCxnSpPr>
        <p:spPr>
          <a:xfrm flipV="1">
            <a:off x="5293360" y="5120640"/>
            <a:ext cx="551180" cy="62080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845218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28C5C-6AE2-44EC-B55F-9B8724F2E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and read example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94A36D-D132-46C8-BB88-18881A468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9DBBB7-4AC0-4820-91D7-F55DC61976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6240" y="1270861"/>
            <a:ext cx="8373686" cy="411411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CD8658-DAD7-43F7-B224-724C1E001CF4}"/>
              </a:ext>
            </a:extLst>
          </p:cNvPr>
          <p:cNvSpPr txBox="1"/>
          <p:nvPr/>
        </p:nvSpPr>
        <p:spPr>
          <a:xfrm>
            <a:off x="949124" y="2250199"/>
            <a:ext cx="198658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open("/foo/bar")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9B87A86-918E-404C-ABF2-34C2F3F84FDD}"/>
              </a:ext>
            </a:extLst>
          </p:cNvPr>
          <p:cNvCxnSpPr/>
          <p:nvPr/>
        </p:nvCxnSpPr>
        <p:spPr>
          <a:xfrm>
            <a:off x="949124" y="2875274"/>
            <a:ext cx="0" cy="972508"/>
          </a:xfrm>
          <a:prstGeom prst="straightConnector1">
            <a:avLst/>
          </a:prstGeom>
          <a:ln w="19050">
            <a:solidFill>
              <a:schemeClr val="accent4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C579514-FBB4-4F35-B7EA-3A2500117D62}"/>
              </a:ext>
            </a:extLst>
          </p:cNvPr>
          <p:cNvSpPr txBox="1"/>
          <p:nvPr/>
        </p:nvSpPr>
        <p:spPr>
          <a:xfrm rot="16200000">
            <a:off x="380533" y="3074533"/>
            <a:ext cx="76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time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E8B60E-19E0-4877-9FE9-C3510CCFB9C9}"/>
              </a:ext>
            </a:extLst>
          </p:cNvPr>
          <p:cNvSpPr txBox="1"/>
          <p:nvPr/>
        </p:nvSpPr>
        <p:spPr>
          <a:xfrm>
            <a:off x="7150100" y="5217807"/>
            <a:ext cx="2120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read next file block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6067C6E-6C93-7373-1B38-48E5CEBC4A67}"/>
              </a:ext>
            </a:extLst>
          </p:cNvPr>
          <p:cNvSpPr/>
          <p:nvPr/>
        </p:nvSpPr>
        <p:spPr>
          <a:xfrm>
            <a:off x="1219202" y="3848100"/>
            <a:ext cx="9076558" cy="748982"/>
          </a:xfrm>
          <a:prstGeom prst="rect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AE2E637-CA31-4D88-8BC6-15751C93DFFA}"/>
              </a:ext>
            </a:extLst>
          </p:cNvPr>
          <p:cNvCxnSpPr>
            <a:cxnSpLocks/>
            <a:stCxn id="9" idx="0"/>
          </p:cNvCxnSpPr>
          <p:nvPr/>
        </p:nvCxnSpPr>
        <p:spPr>
          <a:xfrm flipV="1">
            <a:off x="8210550" y="4419600"/>
            <a:ext cx="590550" cy="79820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5367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62E59-7167-49B2-B8E5-A0EBBDB77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Translation from user to system 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9CFC7D-D25A-4501-B3F4-4AE098CC82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2540000"/>
            <a:ext cx="10972800" cy="3632200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80000"/>
              </a:lnSpc>
              <a:spcBef>
                <a:spcPct val="20000"/>
              </a:spcBef>
              <a:buNone/>
            </a:pPr>
            <a:r>
              <a:rPr lang="en-US" altLang="ko-KR" sz="3200" dirty="0">
                <a:ea typeface="굴림" panose="020B0600000101010101" pitchFamily="34" charset="-127"/>
              </a:rPr>
              <a:t>What happens if user says: “give me bytes 2 – 12?”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altLang="ko-KR" sz="2800" dirty="0">
                <a:ea typeface="굴림" panose="020B0600000101010101" pitchFamily="34" charset="-127"/>
              </a:rPr>
              <a:t>Fetch block corresponding to those bytes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altLang="ko-KR" sz="2800" dirty="0">
                <a:ea typeface="굴림" panose="020B0600000101010101" pitchFamily="34" charset="-127"/>
              </a:rPr>
              <a:t>Return just the correct portion of the block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endParaRPr lang="en-US" altLang="ko-KR" sz="2800" dirty="0">
              <a:ea typeface="굴림" panose="020B0600000101010101" pitchFamily="34" charset="-127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ko-KR" sz="3200" dirty="0">
                <a:ea typeface="굴림" panose="020B0600000101010101" pitchFamily="34" charset="-127"/>
              </a:rPr>
              <a:t>What about writing bytes 2 – 12?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altLang="ko-KR" sz="2800" dirty="0">
                <a:ea typeface="굴림" panose="020B0600000101010101" pitchFamily="34" charset="-127"/>
              </a:rPr>
              <a:t>Fetch block, modify relevant portion, write out block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endParaRPr lang="en-US" altLang="ko-KR" sz="2800" dirty="0">
              <a:ea typeface="굴림" panose="020B0600000101010101" pitchFamily="34" charset="-127"/>
            </a:endParaRPr>
          </a:p>
          <a:p>
            <a:pPr marL="0" indent="0">
              <a:lnSpc>
                <a:spcPct val="80000"/>
              </a:lnSpc>
              <a:spcBef>
                <a:spcPct val="20000"/>
              </a:spcBef>
              <a:buNone/>
            </a:pPr>
            <a:r>
              <a:rPr lang="en-US" altLang="ko-KR" sz="3200" dirty="0">
                <a:ea typeface="굴림" panose="020B0600000101010101" pitchFamily="34" charset="-127"/>
              </a:rPr>
              <a:t>Everything inside file system is in terms of whole-size blocks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altLang="ko-KR" sz="2800" dirty="0">
                <a:ea typeface="굴림" panose="020B0600000101010101" pitchFamily="34" charset="-127"/>
              </a:rPr>
              <a:t>Actual disk I/O happens in blocks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altLang="ko-KR" sz="2800" dirty="0">
                <a:latin typeface="Consolas" panose="020B0609020204030204" pitchFamily="49" charset="0"/>
                <a:ea typeface="굴림" panose="020B0600000101010101" pitchFamily="34" charset="-127"/>
                <a:cs typeface="Consolas" panose="020B0609020204030204" pitchFamily="49" charset="0"/>
              </a:rPr>
              <a:t>read</a:t>
            </a:r>
            <a:r>
              <a:rPr lang="en-US" altLang="ko-KR" sz="2800" dirty="0">
                <a:ea typeface="굴림" panose="020B0600000101010101" pitchFamily="34" charset="-127"/>
              </a:rPr>
              <a:t>/</a:t>
            </a:r>
            <a:r>
              <a:rPr lang="en-US" altLang="ko-KR" sz="2800" dirty="0">
                <a:latin typeface="Consolas" panose="020B0609020204030204" pitchFamily="49" charset="0"/>
                <a:ea typeface="굴림" panose="020B0600000101010101" pitchFamily="34" charset="-127"/>
                <a:cs typeface="Consolas" panose="020B0609020204030204" pitchFamily="49" charset="0"/>
              </a:rPr>
              <a:t>write</a:t>
            </a:r>
            <a:r>
              <a:rPr lang="en-US" altLang="ko-KR" sz="2800" dirty="0">
                <a:ea typeface="굴림" panose="020B0600000101010101" pitchFamily="34" charset="-127"/>
              </a:rPr>
              <a:t> smaller than block size needs to translate and buffer</a:t>
            </a:r>
            <a:endParaRPr lang="ko-KR" altLang="en-US" sz="2800" dirty="0">
              <a:ea typeface="굴림" panose="020B0600000101010101" pitchFamily="34" charset="-127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1E7DAF-E16E-4BD7-920B-FF50A0A8D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DC1191F-D23A-40F6-BFD9-C0FDDCAC1F07}"/>
              </a:ext>
            </a:extLst>
          </p:cNvPr>
          <p:cNvGrpSpPr/>
          <p:nvPr/>
        </p:nvGrpSpPr>
        <p:grpSpPr>
          <a:xfrm>
            <a:off x="1943100" y="914400"/>
            <a:ext cx="8305801" cy="1427163"/>
            <a:chOff x="1964364" y="914400"/>
            <a:chExt cx="8305801" cy="1427163"/>
          </a:xfrm>
        </p:grpSpPr>
        <p:grpSp>
          <p:nvGrpSpPr>
            <p:cNvPr id="5" name="Group 5">
              <a:extLst>
                <a:ext uri="{FF2B5EF4-FFF2-40B4-BE49-F238E27FC236}">
                  <a16:creationId xmlns:a16="http://schemas.microsoft.com/office/drawing/2014/main" id="{57028C8F-E0A3-4F38-8B9A-2A8CE840F7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000165" y="1066800"/>
              <a:ext cx="1270000" cy="939800"/>
              <a:chOff x="4496" y="800"/>
              <a:chExt cx="800" cy="592"/>
            </a:xfrm>
          </p:grpSpPr>
          <p:sp useBgFill="1">
            <p:nvSpPr>
              <p:cNvPr id="6" name="Oval 6">
                <a:extLst>
                  <a:ext uri="{FF2B5EF4-FFF2-40B4-BE49-F238E27FC236}">
                    <a16:creationId xmlns:a16="http://schemas.microsoft.com/office/drawing/2014/main" id="{5502C61C-258A-4EE4-9B6B-779AFDB519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12" y="1152"/>
                <a:ext cx="784" cy="240"/>
              </a:xfrm>
              <a:prstGeom prst="ellipse">
                <a:avLst/>
              </a:prstGeom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200"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200"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200"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200"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200"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SzPct val="100000"/>
                  <a:defRPr sz="2200"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SzPct val="100000"/>
                  <a:defRPr sz="2200"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SzPct val="100000"/>
                  <a:defRPr sz="2200"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SzPct val="100000"/>
                  <a:defRPr sz="2200"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endParaRPr lang="en-US" altLang="en-US" sz="2000">
                  <a:latin typeface="+mn-lt"/>
                </a:endParaRPr>
              </a:p>
            </p:txBody>
          </p:sp>
          <p:sp useBgFill="1">
            <p:nvSpPr>
              <p:cNvPr id="7" name="Oval 7">
                <a:extLst>
                  <a:ext uri="{FF2B5EF4-FFF2-40B4-BE49-F238E27FC236}">
                    <a16:creationId xmlns:a16="http://schemas.microsoft.com/office/drawing/2014/main" id="{A4D093D7-A41B-4F7C-A630-52364643A9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12" y="1008"/>
                <a:ext cx="784" cy="240"/>
              </a:xfrm>
              <a:prstGeom prst="ellipse">
                <a:avLst/>
              </a:prstGeom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200"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200"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200"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200"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200"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SzPct val="100000"/>
                  <a:defRPr sz="2200"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SzPct val="100000"/>
                  <a:defRPr sz="2200"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SzPct val="100000"/>
                  <a:defRPr sz="2200"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SzPct val="100000"/>
                  <a:defRPr sz="2200"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endParaRPr lang="en-US" altLang="en-US" sz="2000">
                  <a:latin typeface="+mn-lt"/>
                </a:endParaRPr>
              </a:p>
            </p:txBody>
          </p:sp>
          <p:sp useBgFill="1">
            <p:nvSpPr>
              <p:cNvPr id="8" name="Oval 8">
                <a:extLst>
                  <a:ext uri="{FF2B5EF4-FFF2-40B4-BE49-F238E27FC236}">
                    <a16:creationId xmlns:a16="http://schemas.microsoft.com/office/drawing/2014/main" id="{00B8D192-8B6A-434E-B509-14BD3147A2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96" y="896"/>
                <a:ext cx="784" cy="240"/>
              </a:xfrm>
              <a:prstGeom prst="ellipse">
                <a:avLst/>
              </a:prstGeom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200"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200"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200"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200"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200"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SzPct val="100000"/>
                  <a:defRPr sz="2200"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SzPct val="100000"/>
                  <a:defRPr sz="2200"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SzPct val="100000"/>
                  <a:defRPr sz="2200"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SzPct val="100000"/>
                  <a:defRPr sz="2200"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endParaRPr lang="en-US" altLang="en-US" sz="2000">
                  <a:latin typeface="+mn-lt"/>
                </a:endParaRPr>
              </a:p>
            </p:txBody>
          </p:sp>
          <p:sp useBgFill="1">
            <p:nvSpPr>
              <p:cNvPr id="9" name="Oval 9">
                <a:extLst>
                  <a:ext uri="{FF2B5EF4-FFF2-40B4-BE49-F238E27FC236}">
                    <a16:creationId xmlns:a16="http://schemas.microsoft.com/office/drawing/2014/main" id="{1EB16850-36C4-4375-AE11-AC6E284D8D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96" y="800"/>
                <a:ext cx="784" cy="240"/>
              </a:xfrm>
              <a:prstGeom prst="ellipse">
                <a:avLst/>
              </a:prstGeom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200"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200"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200"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200"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200"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SzPct val="100000"/>
                  <a:defRPr sz="2200"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SzPct val="100000"/>
                  <a:defRPr sz="2200"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SzPct val="100000"/>
                  <a:defRPr sz="2200"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SzPct val="100000"/>
                  <a:defRPr sz="2200"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endParaRPr lang="en-US" altLang="en-US" sz="2000">
                  <a:latin typeface="+mn-lt"/>
                </a:endParaRPr>
              </a:p>
            </p:txBody>
          </p:sp>
          <p:sp>
            <p:nvSpPr>
              <p:cNvPr id="10" name="Line 10">
                <a:extLst>
                  <a:ext uri="{FF2B5EF4-FFF2-40B4-BE49-F238E27FC236}">
                    <a16:creationId xmlns:a16="http://schemas.microsoft.com/office/drawing/2014/main" id="{EEF8642D-10B6-4BEA-A584-858815BD3B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76" y="908"/>
                <a:ext cx="152" cy="12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/>
              </a:p>
            </p:txBody>
          </p:sp>
          <p:sp>
            <p:nvSpPr>
              <p:cNvPr id="11" name="Line 11">
                <a:extLst>
                  <a:ext uri="{FF2B5EF4-FFF2-40B4-BE49-F238E27FC236}">
                    <a16:creationId xmlns:a16="http://schemas.microsoft.com/office/drawing/2014/main" id="{762AD465-A70C-4AD1-B384-59899DD3E7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60" y="892"/>
                <a:ext cx="376" cy="5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/>
              </a:p>
            </p:txBody>
          </p:sp>
          <p:grpSp>
            <p:nvGrpSpPr>
              <p:cNvPr id="12" name="Group 12">
                <a:extLst>
                  <a:ext uri="{FF2B5EF4-FFF2-40B4-BE49-F238E27FC236}">
                    <a16:creationId xmlns:a16="http://schemas.microsoft.com/office/drawing/2014/main" id="{A548AC85-BB07-444C-B937-5FAC7F3F732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632" y="856"/>
                <a:ext cx="520" cy="456"/>
                <a:chOff x="4272" y="632"/>
                <a:chExt cx="520" cy="456"/>
              </a:xfrm>
            </p:grpSpPr>
            <p:sp>
              <p:nvSpPr>
                <p:cNvPr id="13" name="Oval 13">
                  <a:extLst>
                    <a:ext uri="{FF2B5EF4-FFF2-40B4-BE49-F238E27FC236}">
                      <a16:creationId xmlns:a16="http://schemas.microsoft.com/office/drawing/2014/main" id="{F638CBC7-51E3-48B9-9C91-FB1EF81E6A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72" y="947"/>
                  <a:ext cx="520" cy="141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sz="2200" b="1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200" b="1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200" b="1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200" b="1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200" b="1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algn="ctr" eaLnBrk="0" fontAlgn="base" hangingPunct="0">
                    <a:lnSpc>
                      <a:spcPct val="800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00000"/>
                    <a:defRPr sz="2200" b="1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algn="ctr" eaLnBrk="0" fontAlgn="base" hangingPunct="0">
                    <a:lnSpc>
                      <a:spcPct val="800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00000"/>
                    <a:defRPr sz="2200" b="1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algn="ctr" eaLnBrk="0" fontAlgn="base" hangingPunct="0">
                    <a:lnSpc>
                      <a:spcPct val="800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00000"/>
                    <a:defRPr sz="2200" b="1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algn="ctr" eaLnBrk="0" fontAlgn="base" hangingPunct="0">
                    <a:lnSpc>
                      <a:spcPct val="800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00000"/>
                    <a:defRPr sz="2200" b="1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endParaRPr lang="en-US" altLang="en-US" sz="2000">
                    <a:latin typeface="+mn-lt"/>
                  </a:endParaRPr>
                </a:p>
              </p:txBody>
            </p:sp>
            <p:sp>
              <p:nvSpPr>
                <p:cNvPr id="14" name="Oval 14">
                  <a:extLst>
                    <a:ext uri="{FF2B5EF4-FFF2-40B4-BE49-F238E27FC236}">
                      <a16:creationId xmlns:a16="http://schemas.microsoft.com/office/drawing/2014/main" id="{BA619983-B9B9-447D-8455-708C2EBE8C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80" y="632"/>
                  <a:ext cx="496" cy="128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sz="2200" b="1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200" b="1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200" b="1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200" b="1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200" b="1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algn="ctr" eaLnBrk="0" fontAlgn="base" hangingPunct="0">
                    <a:lnSpc>
                      <a:spcPct val="800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00000"/>
                    <a:defRPr sz="2200" b="1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algn="ctr" eaLnBrk="0" fontAlgn="base" hangingPunct="0">
                    <a:lnSpc>
                      <a:spcPct val="800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00000"/>
                    <a:defRPr sz="2200" b="1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algn="ctr" eaLnBrk="0" fontAlgn="base" hangingPunct="0">
                    <a:lnSpc>
                      <a:spcPct val="800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00000"/>
                    <a:defRPr sz="2200" b="1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algn="ctr" eaLnBrk="0" fontAlgn="base" hangingPunct="0">
                    <a:lnSpc>
                      <a:spcPct val="800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00000"/>
                    <a:defRPr sz="2200" b="1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endParaRPr lang="en-US" altLang="en-US" sz="2000">
                    <a:latin typeface="+mn-lt"/>
                  </a:endParaRPr>
                </a:p>
              </p:txBody>
            </p:sp>
            <p:sp>
              <p:nvSpPr>
                <p:cNvPr id="15" name="Line 15">
                  <a:extLst>
                    <a:ext uri="{FF2B5EF4-FFF2-40B4-BE49-F238E27FC236}">
                      <a16:creationId xmlns:a16="http://schemas.microsoft.com/office/drawing/2014/main" id="{D6A66601-AEB1-49AC-BB0A-FC7FA231365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272" y="696"/>
                  <a:ext cx="0" cy="320"/>
                </a:xfrm>
                <a:prstGeom prst="line">
                  <a:avLst/>
                </a:prstGeom>
                <a:noFill/>
                <a:ln w="25400">
                  <a:solidFill>
                    <a:schemeClr val="accent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sz="1600"/>
                </a:p>
              </p:txBody>
            </p:sp>
            <p:sp>
              <p:nvSpPr>
                <p:cNvPr id="16" name="Line 16">
                  <a:extLst>
                    <a:ext uri="{FF2B5EF4-FFF2-40B4-BE49-F238E27FC236}">
                      <a16:creationId xmlns:a16="http://schemas.microsoft.com/office/drawing/2014/main" id="{B068C192-1262-40C8-82E4-03E68FD771A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776" y="696"/>
                  <a:ext cx="0" cy="344"/>
                </a:xfrm>
                <a:prstGeom prst="line">
                  <a:avLst/>
                </a:prstGeom>
                <a:noFill/>
                <a:ln w="25400">
                  <a:solidFill>
                    <a:schemeClr val="accent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sz="1600"/>
                </a:p>
              </p:txBody>
            </p:sp>
          </p:grpSp>
        </p:grpSp>
        <p:sp>
          <p:nvSpPr>
            <p:cNvPr id="17" name="Oval 17">
              <a:extLst>
                <a:ext uri="{FF2B5EF4-FFF2-40B4-BE49-F238E27FC236}">
                  <a16:creationId xmlns:a16="http://schemas.microsoft.com/office/drawing/2014/main" id="{3E684405-A18D-4296-A87B-0570BF799F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37965" y="914400"/>
              <a:ext cx="1371600" cy="1295400"/>
            </a:xfrm>
            <a:prstGeom prst="ellipse">
              <a:avLst/>
            </a:prstGeom>
            <a:solidFill>
              <a:srgbClr val="4472C4"/>
            </a:solidFill>
            <a:ln w="3810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78" tIns="44445" rIns="90478" bIns="44445" anchor="ctr"/>
            <a:lstStyle>
              <a:lvl1pPr marL="228600" indent="-228600">
                <a:defRPr sz="22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2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2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2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2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SzPct val="100000"/>
                <a:defRPr sz="22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SzPct val="100000"/>
                <a:defRPr sz="22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SzPct val="100000"/>
                <a:defRPr sz="22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SzPct val="100000"/>
                <a:defRPr sz="22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/>
              <a:r>
                <a:rPr lang="en-US" altLang="ko-KR" sz="2400" b="0" dirty="0">
                  <a:solidFill>
                    <a:schemeClr val="bg1"/>
                  </a:solidFill>
                  <a:latin typeface="+mn-lt"/>
                  <a:ea typeface="Tahoma" panose="020B0604030504040204" pitchFamily="34" charset="0"/>
                  <a:cs typeface="Tahoma" panose="020B0604030504040204" pitchFamily="34" charset="0"/>
                </a:rPr>
                <a:t>File</a:t>
              </a:r>
            </a:p>
            <a:p>
              <a:pPr algn="ctr"/>
              <a:r>
                <a:rPr lang="en-US" altLang="ko-KR" sz="2400" b="0" dirty="0">
                  <a:solidFill>
                    <a:schemeClr val="bg1"/>
                  </a:solidFill>
                  <a:latin typeface="+mn-lt"/>
                  <a:ea typeface="Tahoma" panose="020B0604030504040204" pitchFamily="34" charset="0"/>
                  <a:cs typeface="Tahoma" panose="020B0604030504040204" pitchFamily="34" charset="0"/>
                </a:rPr>
                <a:t>System</a:t>
              </a:r>
            </a:p>
          </p:txBody>
        </p:sp>
        <p:sp>
          <p:nvSpPr>
            <p:cNvPr id="18" name="AutoShape 18">
              <a:extLst>
                <a:ext uri="{FF2B5EF4-FFF2-40B4-BE49-F238E27FC236}">
                  <a16:creationId xmlns:a16="http://schemas.microsoft.com/office/drawing/2014/main" id="{6906CC5A-9FE4-4602-8856-9FF9F86743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85765" y="1371600"/>
              <a:ext cx="838200" cy="381000"/>
            </a:xfrm>
            <a:prstGeom prst="rightArrow">
              <a:avLst>
                <a:gd name="adj1" fmla="val 50000"/>
                <a:gd name="adj2" fmla="val 55000"/>
              </a:avLst>
            </a:prstGeom>
            <a:solidFill>
              <a:schemeClr val="tx1"/>
            </a:solidFill>
            <a:ln w="381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78" tIns="44445" rIns="90478" bIns="44445" anchor="ctr"/>
            <a:lstStyle>
              <a:lvl1pPr>
                <a:defRPr sz="22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2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2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2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2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SzPct val="100000"/>
                <a:defRPr sz="22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SzPct val="100000"/>
                <a:defRPr sz="22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SzPct val="100000"/>
                <a:defRPr sz="22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SzPct val="100000"/>
                <a:defRPr sz="22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endParaRPr lang="en-US" altLang="en-US" sz="2000">
                <a:latin typeface="+mn-lt"/>
              </a:endParaRPr>
            </a:p>
          </p:txBody>
        </p:sp>
        <p:sp>
          <p:nvSpPr>
            <p:cNvPr id="19" name="AutoShape 19">
              <a:extLst>
                <a:ext uri="{FF2B5EF4-FFF2-40B4-BE49-F238E27FC236}">
                  <a16:creationId xmlns:a16="http://schemas.microsoft.com/office/drawing/2014/main" id="{3207B9D7-AE4B-4875-9BA1-A5800134EC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3565" y="1371600"/>
              <a:ext cx="838200" cy="381000"/>
            </a:xfrm>
            <a:prstGeom prst="rightArrow">
              <a:avLst>
                <a:gd name="adj1" fmla="val 50000"/>
                <a:gd name="adj2" fmla="val 55000"/>
              </a:avLst>
            </a:prstGeom>
            <a:solidFill>
              <a:schemeClr val="tx1"/>
            </a:solidFill>
            <a:ln w="381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78" tIns="44445" rIns="90478" bIns="44445" anchor="ctr"/>
            <a:lstStyle>
              <a:lvl1pPr>
                <a:defRPr sz="22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2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2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2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2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SzPct val="100000"/>
                <a:defRPr sz="22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SzPct val="100000"/>
                <a:defRPr sz="22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SzPct val="100000"/>
                <a:defRPr sz="22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SzPct val="100000"/>
                <a:defRPr sz="22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endParaRPr lang="en-US" altLang="en-US" sz="2000">
                <a:latin typeface="+mn-lt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318CFB3-D3DC-4079-9860-2B01AC64E494}"/>
                </a:ext>
              </a:extLst>
            </p:cNvPr>
            <p:cNvSpPr/>
            <p:nvPr/>
          </p:nvSpPr>
          <p:spPr>
            <a:xfrm>
              <a:off x="4272421" y="958516"/>
              <a:ext cx="1388980" cy="125128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File</a:t>
              </a:r>
              <a:br>
                <a:rPr lang="en-US" sz="2400" b="1" dirty="0"/>
              </a:br>
              <a:r>
                <a:rPr lang="en-US" sz="2400" b="1" dirty="0"/>
                <a:t>(Bytes)</a:t>
              </a:r>
            </a:p>
          </p:txBody>
        </p:sp>
        <p:pic>
          <p:nvPicPr>
            <p:cNvPr id="21" name="Graphic 20" descr="User">
              <a:extLst>
                <a:ext uri="{FF2B5EF4-FFF2-40B4-BE49-F238E27FC236}">
                  <a16:creationId xmlns:a16="http://schemas.microsoft.com/office/drawing/2014/main" id="{73A57EC0-4641-42C3-AD2C-92ABBE6E8C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964364" y="969963"/>
              <a:ext cx="1371600" cy="1371600"/>
            </a:xfrm>
            <a:prstGeom prst="rect">
              <a:avLst/>
            </a:prstGeom>
          </p:spPr>
        </p:pic>
        <p:sp>
          <p:nvSpPr>
            <p:cNvPr id="22" name="AutoShape 19">
              <a:extLst>
                <a:ext uri="{FF2B5EF4-FFF2-40B4-BE49-F238E27FC236}">
                  <a16:creationId xmlns:a16="http://schemas.microsoft.com/office/drawing/2014/main" id="{A1D19694-F559-4C7E-A79C-321E8E150A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2771" y="1360903"/>
              <a:ext cx="838200" cy="381000"/>
            </a:xfrm>
            <a:prstGeom prst="rightArrow">
              <a:avLst>
                <a:gd name="adj1" fmla="val 50000"/>
                <a:gd name="adj2" fmla="val 55000"/>
              </a:avLst>
            </a:prstGeom>
            <a:solidFill>
              <a:schemeClr val="tx1"/>
            </a:solidFill>
            <a:ln w="381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78" tIns="44445" rIns="90478" bIns="44445" anchor="ctr"/>
            <a:lstStyle>
              <a:lvl1pPr>
                <a:defRPr sz="22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2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2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2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2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SzPct val="100000"/>
                <a:defRPr sz="22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SzPct val="100000"/>
                <a:defRPr sz="22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SzPct val="100000"/>
                <a:defRPr sz="22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SzPct val="100000"/>
                <a:defRPr sz="2200"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endParaRPr lang="en-US" altLang="en-US" sz="200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857951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4892BE-492E-420C-8F45-C02A11206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and write a file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8BFCB2-366F-4700-8268-01DD75D80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F866248C-9D3D-42BF-955A-873577D434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471" y="1115877"/>
            <a:ext cx="7008511" cy="5594886"/>
          </a:xfrm>
          <a:prstGeom prst="rect">
            <a:avLst/>
          </a:prstGeom>
          <a:ln>
            <a:noFill/>
          </a:ln>
        </p:spPr>
      </p:pic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7F2C6EDF-771B-417F-993D-EE12839283EA}"/>
              </a:ext>
            </a:extLst>
          </p:cNvPr>
          <p:cNvSpPr txBox="1">
            <a:spLocks/>
          </p:cNvSpPr>
          <p:nvPr/>
        </p:nvSpPr>
        <p:spPr>
          <a:xfrm>
            <a:off x="7491662" y="154984"/>
            <a:ext cx="4555959" cy="3427219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accent4"/>
                </a:solidFill>
              </a:rPr>
              <a:t>Create: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First, read the parent directory to ensure that name is not already used.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Find &amp; claim a free inode.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Add &lt;“bar”, inode#&gt; to parent directory.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Fill-in file metadata.</a:t>
            </a:r>
          </a:p>
          <a:p>
            <a:endParaRPr lang="en-US" dirty="0"/>
          </a:p>
        </p:txBody>
      </p:sp>
      <p:sp>
        <p:nvSpPr>
          <p:cNvPr id="7" name="Left Brace 6">
            <a:extLst>
              <a:ext uri="{FF2B5EF4-FFF2-40B4-BE49-F238E27FC236}">
                <a16:creationId xmlns:a16="http://schemas.microsoft.com/office/drawing/2014/main" id="{AAE82C6A-37E1-4609-8CD0-2D76586B66B9}"/>
              </a:ext>
            </a:extLst>
          </p:cNvPr>
          <p:cNvSpPr/>
          <p:nvPr/>
        </p:nvSpPr>
        <p:spPr>
          <a:xfrm rot="10800000">
            <a:off x="5256120" y="1611967"/>
            <a:ext cx="154978" cy="715353"/>
          </a:xfrm>
          <a:prstGeom prst="leftBrace">
            <a:avLst>
              <a:gd name="adj1" fmla="val 40333"/>
              <a:gd name="adj2" fmla="val 63387"/>
            </a:avLst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B1C38A72-2566-42ED-B9AD-A8453058F650}"/>
              </a:ext>
            </a:extLst>
          </p:cNvPr>
          <p:cNvSpPr/>
          <p:nvPr/>
        </p:nvSpPr>
        <p:spPr>
          <a:xfrm rot="10800000">
            <a:off x="2617194" y="2406316"/>
            <a:ext cx="158090" cy="368968"/>
          </a:xfrm>
          <a:prstGeom prst="leftBrace">
            <a:avLst>
              <a:gd name="adj1" fmla="val 40333"/>
              <a:gd name="adj2" fmla="val 50236"/>
            </a:avLst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Brace 8">
            <a:extLst>
              <a:ext uri="{FF2B5EF4-FFF2-40B4-BE49-F238E27FC236}">
                <a16:creationId xmlns:a16="http://schemas.microsoft.com/office/drawing/2014/main" id="{B14F5D70-1C5A-486D-9FA5-6DB6874A73A7}"/>
              </a:ext>
            </a:extLst>
          </p:cNvPr>
          <p:cNvSpPr/>
          <p:nvPr/>
        </p:nvSpPr>
        <p:spPr>
          <a:xfrm rot="10800000">
            <a:off x="4304823" y="3213234"/>
            <a:ext cx="158090" cy="368968"/>
          </a:xfrm>
          <a:prstGeom prst="leftBrace">
            <a:avLst>
              <a:gd name="adj1" fmla="val 40333"/>
              <a:gd name="adj2" fmla="val 50236"/>
            </a:avLst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B22DBB9-6BD5-4A16-80B9-E64AFEC9FE09}"/>
              </a:ext>
            </a:extLst>
          </p:cNvPr>
          <p:cNvSpPr txBox="1"/>
          <p:nvPr/>
        </p:nvSpPr>
        <p:spPr>
          <a:xfrm>
            <a:off x="5444296" y="1771049"/>
            <a:ext cx="173255" cy="215444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accent4"/>
                </a:solidFill>
              </a:rPr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C7C560-AA28-492D-974E-8053959CFF38}"/>
              </a:ext>
            </a:extLst>
          </p:cNvPr>
          <p:cNvSpPr txBox="1"/>
          <p:nvPr/>
        </p:nvSpPr>
        <p:spPr>
          <a:xfrm>
            <a:off x="5305970" y="2775285"/>
            <a:ext cx="173255" cy="215444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i="1">
                <a:solidFill>
                  <a:schemeClr val="accent4"/>
                </a:solidFill>
              </a:rPr>
              <a:t>3</a:t>
            </a:r>
            <a:endParaRPr lang="en-US" sz="1400" i="1" dirty="0">
              <a:solidFill>
                <a:schemeClr val="accent4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D078B2-00F0-4793-B79A-4CE945752147}"/>
              </a:ext>
            </a:extLst>
          </p:cNvPr>
          <p:cNvSpPr txBox="1"/>
          <p:nvPr/>
        </p:nvSpPr>
        <p:spPr>
          <a:xfrm>
            <a:off x="4499415" y="3287922"/>
            <a:ext cx="173255" cy="215444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accent4"/>
                </a:solidFill>
              </a:rPr>
              <a:t>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7BB8C6D-D6DA-4615-AAC6-8AA3BF3EE80D}"/>
              </a:ext>
            </a:extLst>
          </p:cNvPr>
          <p:cNvSpPr txBox="1"/>
          <p:nvPr/>
        </p:nvSpPr>
        <p:spPr>
          <a:xfrm>
            <a:off x="2801601" y="2489380"/>
            <a:ext cx="173255" cy="215444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i="1">
                <a:solidFill>
                  <a:schemeClr val="accent4"/>
                </a:solidFill>
              </a:rPr>
              <a:t>2</a:t>
            </a:r>
            <a:endParaRPr lang="en-US" sz="1400" i="1" dirty="0">
              <a:solidFill>
                <a:schemeClr val="accent4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67B5E22-42CB-B2A5-8B45-39F808FBEB3F}"/>
              </a:ext>
            </a:extLst>
          </p:cNvPr>
          <p:cNvSpPr/>
          <p:nvPr/>
        </p:nvSpPr>
        <p:spPr>
          <a:xfrm>
            <a:off x="3733800" y="2943967"/>
            <a:ext cx="455454" cy="2154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477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4892BE-492E-420C-8F45-C02A11206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and write a file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8BFCB2-366F-4700-8268-01DD75D80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F866248C-9D3D-42BF-955A-873577D434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471" y="1115877"/>
            <a:ext cx="7008511" cy="5594886"/>
          </a:xfrm>
          <a:prstGeom prst="rect">
            <a:avLst/>
          </a:prstGeom>
          <a:ln>
            <a:noFill/>
          </a:ln>
        </p:spPr>
      </p:pic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7F2C6EDF-771B-417F-993D-EE12839283EA}"/>
              </a:ext>
            </a:extLst>
          </p:cNvPr>
          <p:cNvSpPr txBox="1">
            <a:spLocks/>
          </p:cNvSpPr>
          <p:nvPr/>
        </p:nvSpPr>
        <p:spPr>
          <a:xfrm>
            <a:off x="7491662" y="154984"/>
            <a:ext cx="4555959" cy="6555782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accent4"/>
                </a:solidFill>
              </a:rPr>
              <a:t>Create: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First, read the parent directory to ensure that name is not already used.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Find &amp; claim a free inode.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Add &lt;“bar”, inode#&gt; to parent directory.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Fill-in file metadata.</a:t>
            </a:r>
          </a:p>
          <a:p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accent1"/>
                </a:solidFill>
              </a:rPr>
              <a:t>Write: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Look for remaining space in existing blocks first.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Find &amp; claim a new data block.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Write data to new block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Point to it in inode</a:t>
            </a:r>
          </a:p>
        </p:txBody>
      </p:sp>
      <p:sp>
        <p:nvSpPr>
          <p:cNvPr id="7" name="Left Brace 6">
            <a:extLst>
              <a:ext uri="{FF2B5EF4-FFF2-40B4-BE49-F238E27FC236}">
                <a16:creationId xmlns:a16="http://schemas.microsoft.com/office/drawing/2014/main" id="{AAE82C6A-37E1-4609-8CD0-2D76586B66B9}"/>
              </a:ext>
            </a:extLst>
          </p:cNvPr>
          <p:cNvSpPr/>
          <p:nvPr/>
        </p:nvSpPr>
        <p:spPr>
          <a:xfrm rot="10800000">
            <a:off x="5256120" y="1611967"/>
            <a:ext cx="154978" cy="715353"/>
          </a:xfrm>
          <a:prstGeom prst="leftBrace">
            <a:avLst>
              <a:gd name="adj1" fmla="val 40333"/>
              <a:gd name="adj2" fmla="val 63387"/>
            </a:avLst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B1C38A72-2566-42ED-B9AD-A8453058F650}"/>
              </a:ext>
            </a:extLst>
          </p:cNvPr>
          <p:cNvSpPr/>
          <p:nvPr/>
        </p:nvSpPr>
        <p:spPr>
          <a:xfrm rot="10800000">
            <a:off x="2617194" y="2406316"/>
            <a:ext cx="158090" cy="368968"/>
          </a:xfrm>
          <a:prstGeom prst="leftBrace">
            <a:avLst>
              <a:gd name="adj1" fmla="val 40333"/>
              <a:gd name="adj2" fmla="val 50236"/>
            </a:avLst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Brace 8">
            <a:extLst>
              <a:ext uri="{FF2B5EF4-FFF2-40B4-BE49-F238E27FC236}">
                <a16:creationId xmlns:a16="http://schemas.microsoft.com/office/drawing/2014/main" id="{B14F5D70-1C5A-486D-9FA5-6DB6874A73A7}"/>
              </a:ext>
            </a:extLst>
          </p:cNvPr>
          <p:cNvSpPr/>
          <p:nvPr/>
        </p:nvSpPr>
        <p:spPr>
          <a:xfrm rot="10800000">
            <a:off x="4304823" y="3213234"/>
            <a:ext cx="158090" cy="368968"/>
          </a:xfrm>
          <a:prstGeom prst="leftBrace">
            <a:avLst>
              <a:gd name="adj1" fmla="val 40333"/>
              <a:gd name="adj2" fmla="val 50236"/>
            </a:avLst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B22DBB9-6BD5-4A16-80B9-E64AFEC9FE09}"/>
              </a:ext>
            </a:extLst>
          </p:cNvPr>
          <p:cNvSpPr txBox="1"/>
          <p:nvPr/>
        </p:nvSpPr>
        <p:spPr>
          <a:xfrm>
            <a:off x="5444296" y="1771049"/>
            <a:ext cx="173255" cy="215444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accent4"/>
                </a:solidFill>
              </a:rPr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C7C560-AA28-492D-974E-8053959CFF38}"/>
              </a:ext>
            </a:extLst>
          </p:cNvPr>
          <p:cNvSpPr txBox="1"/>
          <p:nvPr/>
        </p:nvSpPr>
        <p:spPr>
          <a:xfrm>
            <a:off x="5305970" y="2775285"/>
            <a:ext cx="173255" cy="215444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i="1">
                <a:solidFill>
                  <a:schemeClr val="accent4"/>
                </a:solidFill>
              </a:rPr>
              <a:t>3</a:t>
            </a:r>
            <a:endParaRPr lang="en-US" sz="1400" i="1" dirty="0">
              <a:solidFill>
                <a:schemeClr val="accent4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D078B2-00F0-4793-B79A-4CE945752147}"/>
              </a:ext>
            </a:extLst>
          </p:cNvPr>
          <p:cNvSpPr txBox="1"/>
          <p:nvPr/>
        </p:nvSpPr>
        <p:spPr>
          <a:xfrm>
            <a:off x="4499415" y="3287922"/>
            <a:ext cx="173255" cy="215444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accent4"/>
                </a:solidFill>
              </a:rPr>
              <a:t>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7BB8C6D-D6DA-4615-AAC6-8AA3BF3EE80D}"/>
              </a:ext>
            </a:extLst>
          </p:cNvPr>
          <p:cNvSpPr txBox="1"/>
          <p:nvPr/>
        </p:nvSpPr>
        <p:spPr>
          <a:xfrm>
            <a:off x="2801601" y="2489380"/>
            <a:ext cx="173255" cy="215444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i="1">
                <a:solidFill>
                  <a:schemeClr val="accent4"/>
                </a:solidFill>
              </a:rPr>
              <a:t>2</a:t>
            </a:r>
            <a:endParaRPr lang="en-US" sz="1400" i="1" dirty="0">
              <a:solidFill>
                <a:schemeClr val="accent4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64C2695-B3C3-4215-ABAF-13F4206AED9D}"/>
              </a:ext>
            </a:extLst>
          </p:cNvPr>
          <p:cNvSpPr txBox="1"/>
          <p:nvPr/>
        </p:nvSpPr>
        <p:spPr>
          <a:xfrm>
            <a:off x="4289833" y="3645569"/>
            <a:ext cx="173255" cy="21544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15" name="Left Brace 14">
            <a:extLst>
              <a:ext uri="{FF2B5EF4-FFF2-40B4-BE49-F238E27FC236}">
                <a16:creationId xmlns:a16="http://schemas.microsoft.com/office/drawing/2014/main" id="{996D42DC-0FE1-48CC-8F12-CF75AD1F5453}"/>
              </a:ext>
            </a:extLst>
          </p:cNvPr>
          <p:cNvSpPr/>
          <p:nvPr/>
        </p:nvSpPr>
        <p:spPr>
          <a:xfrm rot="10800000">
            <a:off x="1840204" y="3823636"/>
            <a:ext cx="158090" cy="368968"/>
          </a:xfrm>
          <a:prstGeom prst="leftBrace">
            <a:avLst>
              <a:gd name="adj1" fmla="val 40333"/>
              <a:gd name="adj2" fmla="val 50236"/>
            </a:avLst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BFDD110-E099-4819-9686-CEA9E7C3FB71}"/>
              </a:ext>
            </a:extLst>
          </p:cNvPr>
          <p:cNvSpPr txBox="1"/>
          <p:nvPr/>
        </p:nvSpPr>
        <p:spPr>
          <a:xfrm>
            <a:off x="2024611" y="3906700"/>
            <a:ext cx="173255" cy="21544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47A816E-10A0-4729-A243-D74033ECA398}"/>
              </a:ext>
            </a:extLst>
          </p:cNvPr>
          <p:cNvSpPr txBox="1"/>
          <p:nvPr/>
        </p:nvSpPr>
        <p:spPr>
          <a:xfrm>
            <a:off x="5852487" y="4207345"/>
            <a:ext cx="173255" cy="21544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2B736E0-7F2A-4D76-A2E8-B3DE21FB4007}"/>
              </a:ext>
            </a:extLst>
          </p:cNvPr>
          <p:cNvSpPr txBox="1"/>
          <p:nvPr/>
        </p:nvSpPr>
        <p:spPr>
          <a:xfrm>
            <a:off x="4287131" y="4382953"/>
            <a:ext cx="173255" cy="21544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accent1"/>
                </a:solidFill>
              </a:rPr>
              <a:t>4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EC6936D-1B2D-BF21-8D12-672B464FDCAD}"/>
              </a:ext>
            </a:extLst>
          </p:cNvPr>
          <p:cNvSpPr/>
          <p:nvPr/>
        </p:nvSpPr>
        <p:spPr>
          <a:xfrm>
            <a:off x="3733800" y="2943967"/>
            <a:ext cx="455454" cy="2154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119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Introduction to filesystems</a:t>
            </a:r>
          </a:p>
          <a:p>
            <a:r>
              <a:rPr lang="en-US" dirty="0"/>
              <a:t>Application view</a:t>
            </a:r>
          </a:p>
          <a:p>
            <a:pPr lvl="1"/>
            <a:endParaRPr lang="en-US" dirty="0"/>
          </a:p>
          <a:p>
            <a:r>
              <a:rPr lang="en-US" dirty="0"/>
              <a:t>Parts of a file system</a:t>
            </a:r>
          </a:p>
          <a:p>
            <a:pPr lvl="1"/>
            <a:r>
              <a:rPr lang="en-US" dirty="0"/>
              <a:t>Managing disk</a:t>
            </a:r>
          </a:p>
          <a:p>
            <a:pPr lvl="1"/>
            <a:r>
              <a:rPr lang="en-US" dirty="0"/>
              <a:t>Tracking files</a:t>
            </a:r>
          </a:p>
          <a:p>
            <a:pPr lvl="1"/>
            <a:r>
              <a:rPr lang="en-US" dirty="0"/>
              <a:t>Handling file data</a:t>
            </a:r>
          </a:p>
          <a:p>
            <a:pPr lvl="1"/>
            <a:endParaRPr lang="en-US" dirty="0"/>
          </a:p>
          <a:p>
            <a:r>
              <a:rPr lang="en-US" dirty="0"/>
              <a:t>Whole filesystem example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7299564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4A674-F377-438F-8610-429174009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Classic OS situation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A8D464-F298-4488-9534-8D5F8A296C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Take limited hardware interface (array of blocks) and provide a more convenient/useful interface with: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Naming: Find file by name, not block numbers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Translation: Map files to blocks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Organization: Tree-based directory structure which holds all files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Protection: Enforce access restrictions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Reliability: Keep files intact despite crashes, hardware failures, etc.</a:t>
            </a:r>
          </a:p>
          <a:p>
            <a:endParaRPr lang="en-US" dirty="0"/>
          </a:p>
          <a:p>
            <a:r>
              <a:rPr lang="en-US" dirty="0"/>
              <a:t>We combine all of this to create a filesystem</a:t>
            </a:r>
          </a:p>
          <a:p>
            <a:pPr lvl="1"/>
            <a:r>
              <a:rPr lang="en-US" dirty="0"/>
              <a:t>Many different approaches and tradeoffs</a:t>
            </a:r>
          </a:p>
          <a:p>
            <a:pPr lvl="1"/>
            <a:r>
              <a:rPr lang="en-US" dirty="0"/>
              <a:t>FAT32, NTFS, ext4, ZFS, etc.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4D98F5-D562-476C-B48F-3004BCCA6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584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ED659-E395-4595-9ED8-BC0F5AFDA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Filesystem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54E6B2-9858-47D0-9D11-FD5EF94C97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Disk performance</a:t>
            </a:r>
          </a:p>
          <a:p>
            <a:pPr lvl="1"/>
            <a:r>
              <a:rPr lang="en-US" dirty="0"/>
              <a:t>Sequential access is fast; random access is slow (for HDDs)</a:t>
            </a:r>
          </a:p>
          <a:p>
            <a:pPr lvl="1"/>
            <a:endParaRPr lang="en-US" dirty="0"/>
          </a:p>
          <a:p>
            <a:r>
              <a:rPr lang="en-US" dirty="0"/>
              <a:t>Persistence of data</a:t>
            </a:r>
          </a:p>
          <a:p>
            <a:pPr lvl="1"/>
            <a:r>
              <a:rPr lang="en-US" dirty="0"/>
              <a:t>Needs to tolerate sudden power loss without corruption</a:t>
            </a:r>
          </a:p>
          <a:p>
            <a:pPr lvl="1"/>
            <a:endParaRPr lang="en-US" dirty="0"/>
          </a:p>
          <a:p>
            <a:r>
              <a:rPr lang="en-US" dirty="0"/>
              <a:t>Free space management</a:t>
            </a:r>
          </a:p>
          <a:p>
            <a:pPr lvl="1"/>
            <a:r>
              <a:rPr lang="en-US" dirty="0"/>
              <a:t>Files are created and deleted</a:t>
            </a:r>
          </a:p>
          <a:p>
            <a:pPr lvl="1"/>
            <a:r>
              <a:rPr lang="en-US" dirty="0"/>
              <a:t>Files grow and shrink in size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FE88F4-5161-49C8-8557-BFE3DC448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3673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B9CF389-6A5C-45BC-BCFD-587A6088B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 drive disk (HDD) reminder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191F27-0D6D-4706-A9C5-4EE2FB7C1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  <p:pic>
        <p:nvPicPr>
          <p:cNvPr id="6" name="Content Placeholder 3" descr="disk-2.pdf">
            <a:extLst>
              <a:ext uri="{FF2B5EF4-FFF2-40B4-BE49-F238E27FC236}">
                <a16:creationId xmlns:a16="http://schemas.microsoft.com/office/drawing/2014/main" id="{92F99FC0-1257-4EE3-8D88-04114FD59F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43218" r="-924"/>
          <a:stretch/>
        </p:blipFill>
        <p:spPr>
          <a:xfrm>
            <a:off x="3821914" y="337572"/>
            <a:ext cx="7758480" cy="5834628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B9EE82AD-AFBE-4F9D-9CD1-A7BECF87847E}"/>
              </a:ext>
            </a:extLst>
          </p:cNvPr>
          <p:cNvGrpSpPr>
            <a:grpSpLocks/>
          </p:cNvGrpSpPr>
          <p:nvPr/>
        </p:nvGrpSpPr>
        <p:grpSpPr bwMode="auto">
          <a:xfrm>
            <a:off x="930462" y="1356570"/>
            <a:ext cx="4941887" cy="4373460"/>
            <a:chOff x="192" y="336"/>
            <a:chExt cx="3396" cy="2939"/>
          </a:xfrm>
        </p:grpSpPr>
        <p:pic>
          <p:nvPicPr>
            <p:cNvPr id="9" name="Picture 6">
              <a:extLst>
                <a:ext uri="{FF2B5EF4-FFF2-40B4-BE49-F238E27FC236}">
                  <a16:creationId xmlns:a16="http://schemas.microsoft.com/office/drawing/2014/main" id="{39273882-A8BA-4E16-B4BB-B7347E7DD5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336"/>
              <a:ext cx="3396" cy="29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 Box 8">
              <a:extLst>
                <a:ext uri="{FF2B5EF4-FFF2-40B4-BE49-F238E27FC236}">
                  <a16:creationId xmlns:a16="http://schemas.microsoft.com/office/drawing/2014/main" id="{732CF00F-CC62-4F14-93E8-F5CD0EE04D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5" y="2842"/>
              <a:ext cx="2624" cy="43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78" tIns="44445" rIns="90478" bIns="44445">
              <a:spAutoFit/>
            </a:bodyPr>
            <a:lstStyle>
              <a:lvl1pPr marL="228600" indent="-228600" eaLnBrk="0" hangingPunct="0">
                <a:defRPr sz="2200" b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2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2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2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2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 b="0" dirty="0">
                  <a:latin typeface="+mn-lt"/>
                  <a:cs typeface="Helvetica" charset="0"/>
                </a:rPr>
                <a:t>Western Digital Drive</a:t>
              </a:r>
            </a:p>
            <a:p>
              <a:pPr eaLnBrk="1" hangingPunct="1"/>
              <a:r>
                <a:rPr lang="en-US" sz="1800" b="0" dirty="0">
                  <a:latin typeface="+mn-lt"/>
                  <a:cs typeface="Helvetica" charset="0"/>
                </a:rPr>
                <a:t>http://www.storagereview.com/guide/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66970292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59C7661-1A23-46AD-9A1C-969826AB4919}" vid="{8313A47A-0E3D-42A5-B506-581C2F87242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cs343_template</Template>
  <TotalTime>712</TotalTime>
  <Words>3613</Words>
  <Application>Microsoft Office PowerPoint</Application>
  <PresentationFormat>Widescreen</PresentationFormat>
  <Paragraphs>830</Paragraphs>
  <Slides>62</Slides>
  <Notes>0</Notes>
  <HiddenSlides>2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70" baseType="lpstr">
      <vt:lpstr>Tahoma</vt:lpstr>
      <vt:lpstr>Courier New</vt:lpstr>
      <vt:lpstr>Times New Roman</vt:lpstr>
      <vt:lpstr>굴림</vt:lpstr>
      <vt:lpstr>Consolas</vt:lpstr>
      <vt:lpstr>Calibri</vt:lpstr>
      <vt:lpstr>Arial</vt:lpstr>
      <vt:lpstr>Class Slides</vt:lpstr>
      <vt:lpstr>Lecture 13: Filesystem Principles</vt:lpstr>
      <vt:lpstr>Administrivia</vt:lpstr>
      <vt:lpstr>Today’s Goals</vt:lpstr>
      <vt:lpstr>Outline</vt:lpstr>
      <vt:lpstr>Introducing file systems</vt:lpstr>
      <vt:lpstr>Translation from user to system view</vt:lpstr>
      <vt:lpstr>Classic OS situation</vt:lpstr>
      <vt:lpstr>Filesystem challenges</vt:lpstr>
      <vt:lpstr>Hard drive disk (HDD) reminder</vt:lpstr>
      <vt:lpstr>Solid state drive (SSD) reminder</vt:lpstr>
      <vt:lpstr>Outline</vt:lpstr>
      <vt:lpstr>Application view of file system</vt:lpstr>
      <vt:lpstr>Binary file examples</vt:lpstr>
      <vt:lpstr>File command</vt:lpstr>
      <vt:lpstr>Syscalls to interact with files</vt:lpstr>
      <vt:lpstr>Additional file syscalls</vt:lpstr>
      <vt:lpstr>File/directory metadata</vt:lpstr>
      <vt:lpstr>Filesystem links</vt:lpstr>
      <vt:lpstr>Break + double xkcd</vt:lpstr>
      <vt:lpstr>Outline</vt:lpstr>
      <vt:lpstr>Data structures on disk</vt:lpstr>
      <vt:lpstr>Disk partitions</vt:lpstr>
      <vt:lpstr>What does the filesystem need to track?</vt:lpstr>
      <vt:lpstr>What goes within a partition?</vt:lpstr>
      <vt:lpstr>What goes within a partition?</vt:lpstr>
      <vt:lpstr>Tracking available blocks on a disk</vt:lpstr>
      <vt:lpstr>Bitmaps are a more space efficient tracking option</vt:lpstr>
      <vt:lpstr>Outline</vt:lpstr>
      <vt:lpstr>What goes in the file data?</vt:lpstr>
      <vt:lpstr>Directory data structures</vt:lpstr>
      <vt:lpstr>Outline</vt:lpstr>
      <vt:lpstr>Tracking available blocks on a disk</vt:lpstr>
      <vt:lpstr>Requiring contiguous blocks won’t work</vt:lpstr>
      <vt:lpstr>Allocation table – an example file tracking solution</vt:lpstr>
      <vt:lpstr>Allocation table</vt:lpstr>
      <vt:lpstr>Allocation table</vt:lpstr>
      <vt:lpstr>Allocation table</vt:lpstr>
      <vt:lpstr>Allocation table</vt:lpstr>
      <vt:lpstr>allocation-table-based system breakdown</vt:lpstr>
      <vt:lpstr>Break + Check your understanding – Allocation table size</vt:lpstr>
      <vt:lpstr>Break + Check your understanding – Allocation table size</vt:lpstr>
      <vt:lpstr>Problem 1: we really want the allocation table to fit in RAM</vt:lpstr>
      <vt:lpstr>Problem 2: file attributes should be more accessible</vt:lpstr>
      <vt:lpstr>Alternative file-tracking mechanism: inodes</vt:lpstr>
      <vt:lpstr>Inode details</vt:lpstr>
      <vt:lpstr>Hierarchical inodes allow for larger file sizes</vt:lpstr>
      <vt:lpstr>File system access with inodes</vt:lpstr>
      <vt:lpstr>Full inode-based system breakdown</vt:lpstr>
      <vt:lpstr>What can we observe about real-world file systems?</vt:lpstr>
      <vt:lpstr>1. Most files are small</vt:lpstr>
      <vt:lpstr>2. Most bytes are spent on a few large files</vt:lpstr>
      <vt:lpstr>Break + Broader Thinking</vt:lpstr>
      <vt:lpstr>Storage trace of my work desktop</vt:lpstr>
      <vt:lpstr>Outline</vt:lpstr>
      <vt:lpstr>A trace through the filesystem</vt:lpstr>
      <vt:lpstr>Open and read example</vt:lpstr>
      <vt:lpstr>Open and read example</vt:lpstr>
      <vt:lpstr>Open and read example</vt:lpstr>
      <vt:lpstr>Open and read example</vt:lpstr>
      <vt:lpstr>Create and write a file</vt:lpstr>
      <vt:lpstr>Create and write a file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17: Filesystem Principles</dc:title>
  <dc:creator>Branden Ghena</dc:creator>
  <cp:lastModifiedBy>Branden Ghena</cp:lastModifiedBy>
  <cp:revision>110</cp:revision>
  <dcterms:created xsi:type="dcterms:W3CDTF">2020-11-10T01:29:34Z</dcterms:created>
  <dcterms:modified xsi:type="dcterms:W3CDTF">2025-11-04T18:22:56Z</dcterms:modified>
</cp:coreProperties>
</file>