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0" r:id="rId1"/>
  </p:sldMasterIdLst>
  <p:notesMasterIdLst>
    <p:notesMasterId r:id="rId78"/>
  </p:notesMasterIdLst>
  <p:sldIdLst>
    <p:sldId id="256" r:id="rId2"/>
    <p:sldId id="508" r:id="rId3"/>
    <p:sldId id="264" r:id="rId4"/>
    <p:sldId id="348" r:id="rId5"/>
    <p:sldId id="383" r:id="rId6"/>
    <p:sldId id="503" r:id="rId7"/>
    <p:sldId id="502" r:id="rId8"/>
    <p:sldId id="399" r:id="rId9"/>
    <p:sldId id="398" r:id="rId10"/>
    <p:sldId id="400" r:id="rId11"/>
    <p:sldId id="388" r:id="rId12"/>
    <p:sldId id="389" r:id="rId13"/>
    <p:sldId id="391" r:id="rId14"/>
    <p:sldId id="392" r:id="rId15"/>
    <p:sldId id="401" r:id="rId16"/>
    <p:sldId id="499" r:id="rId17"/>
    <p:sldId id="500" r:id="rId18"/>
    <p:sldId id="443" r:id="rId19"/>
    <p:sldId id="393" r:id="rId20"/>
    <p:sldId id="404" r:id="rId21"/>
    <p:sldId id="405" r:id="rId22"/>
    <p:sldId id="403" r:id="rId23"/>
    <p:sldId id="395" r:id="rId24"/>
    <p:sldId id="409" r:id="rId25"/>
    <p:sldId id="440" r:id="rId26"/>
    <p:sldId id="411" r:id="rId27"/>
    <p:sldId id="412" r:id="rId28"/>
    <p:sldId id="413" r:id="rId29"/>
    <p:sldId id="406" r:id="rId30"/>
    <p:sldId id="441" r:id="rId31"/>
    <p:sldId id="410" r:id="rId32"/>
    <p:sldId id="442" r:id="rId33"/>
    <p:sldId id="445" r:id="rId34"/>
    <p:sldId id="444" r:id="rId35"/>
    <p:sldId id="407" r:id="rId36"/>
    <p:sldId id="394" r:id="rId37"/>
    <p:sldId id="417" r:id="rId38"/>
    <p:sldId id="390" r:id="rId39"/>
    <p:sldId id="419" r:id="rId40"/>
    <p:sldId id="418" r:id="rId41"/>
    <p:sldId id="446" r:id="rId42"/>
    <p:sldId id="420" r:id="rId43"/>
    <p:sldId id="414" r:id="rId44"/>
    <p:sldId id="447" r:id="rId45"/>
    <p:sldId id="501" r:id="rId46"/>
    <p:sldId id="2116" r:id="rId47"/>
    <p:sldId id="904" r:id="rId48"/>
    <p:sldId id="415" r:id="rId49"/>
    <p:sldId id="416" r:id="rId50"/>
    <p:sldId id="421" r:id="rId51"/>
    <p:sldId id="435" r:id="rId52"/>
    <p:sldId id="385" r:id="rId53"/>
    <p:sldId id="423" r:id="rId54"/>
    <p:sldId id="505" r:id="rId55"/>
    <p:sldId id="504" r:id="rId56"/>
    <p:sldId id="422" r:id="rId57"/>
    <p:sldId id="424" r:id="rId58"/>
    <p:sldId id="425" r:id="rId59"/>
    <p:sldId id="426" r:id="rId60"/>
    <p:sldId id="498" r:id="rId61"/>
    <p:sldId id="430" r:id="rId62"/>
    <p:sldId id="434" r:id="rId63"/>
    <p:sldId id="449" r:id="rId64"/>
    <p:sldId id="432" r:id="rId65"/>
    <p:sldId id="438" r:id="rId66"/>
    <p:sldId id="437" r:id="rId67"/>
    <p:sldId id="433" r:id="rId68"/>
    <p:sldId id="387" r:id="rId69"/>
    <p:sldId id="448" r:id="rId70"/>
    <p:sldId id="506" r:id="rId71"/>
    <p:sldId id="507" r:id="rId72"/>
    <p:sldId id="2117" r:id="rId73"/>
    <p:sldId id="2118" r:id="rId74"/>
    <p:sldId id="2119" r:id="rId75"/>
    <p:sldId id="431" r:id="rId76"/>
    <p:sldId id="436" r:id="rId77"/>
  </p:sldIdLst>
  <p:sldSz cx="12192000" cy="6858000"/>
  <p:notesSz cx="6858000" cy="9144000"/>
  <p:embeddedFontLst>
    <p:embeddedFont>
      <p:font typeface="Cambria Math" panose="02040503050406030204" pitchFamily="18" charset="0"/>
      <p:regular r:id="rId79"/>
    </p:embeddedFont>
    <p:embeddedFont>
      <p:font typeface="Tahoma" panose="020B0604030504040204" pitchFamily="34" charset="0"/>
      <p:regular r:id="rId80"/>
      <p:bold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508"/>
            <p14:sldId id="264"/>
          </p14:sldIdLst>
        </p14:section>
        <p14:section name="Real-Time OS" id="{B55B8E8C-5EAB-4A1E-A4E9-AE5E896E46FA}">
          <p14:sldIdLst>
            <p14:sldId id="348"/>
            <p14:sldId id="383"/>
            <p14:sldId id="503"/>
            <p14:sldId id="502"/>
            <p14:sldId id="399"/>
            <p14:sldId id="398"/>
            <p14:sldId id="400"/>
            <p14:sldId id="388"/>
            <p14:sldId id="389"/>
            <p14:sldId id="391"/>
            <p14:sldId id="392"/>
            <p14:sldId id="401"/>
            <p14:sldId id="499"/>
            <p14:sldId id="500"/>
          </p14:sldIdLst>
        </p14:section>
        <p14:section name="EDF" id="{91D83FDB-A624-4224-975A-0C5E949DDAEE}">
          <p14:sldIdLst>
            <p14:sldId id="443"/>
            <p14:sldId id="393"/>
            <p14:sldId id="404"/>
            <p14:sldId id="405"/>
            <p14:sldId id="403"/>
            <p14:sldId id="395"/>
            <p14:sldId id="409"/>
            <p14:sldId id="440"/>
            <p14:sldId id="411"/>
            <p14:sldId id="412"/>
            <p14:sldId id="413"/>
            <p14:sldId id="406"/>
            <p14:sldId id="441"/>
            <p14:sldId id="410"/>
            <p14:sldId id="442"/>
            <p14:sldId id="445"/>
          </p14:sldIdLst>
        </p14:section>
        <p14:section name="RMS" id="{6379942F-3E68-42F3-AC52-D101330D8E0A}">
          <p14:sldIdLst>
            <p14:sldId id="444"/>
            <p14:sldId id="407"/>
            <p14:sldId id="394"/>
            <p14:sldId id="417"/>
            <p14:sldId id="390"/>
            <p14:sldId id="419"/>
            <p14:sldId id="418"/>
            <p14:sldId id="446"/>
            <p14:sldId id="420"/>
            <p14:sldId id="414"/>
            <p14:sldId id="447"/>
            <p14:sldId id="501"/>
          </p14:sldIdLst>
        </p14:section>
        <p14:section name="Priority Inversion" id="{1AB53453-5811-4CD1-9664-46421BEEE286}">
          <p14:sldIdLst>
            <p14:sldId id="2116"/>
            <p14:sldId id="904"/>
            <p14:sldId id="415"/>
            <p14:sldId id="416"/>
            <p14:sldId id="421"/>
          </p14:sldIdLst>
        </p14:section>
        <p14:section name="Modern OS" id="{FC320076-AEC4-495D-8638-A390C392BE83}">
          <p14:sldIdLst>
            <p14:sldId id="435"/>
            <p14:sldId id="385"/>
            <p14:sldId id="423"/>
            <p14:sldId id="505"/>
            <p14:sldId id="504"/>
            <p14:sldId id="422"/>
            <p14:sldId id="424"/>
            <p14:sldId id="425"/>
            <p14:sldId id="426"/>
            <p14:sldId id="498"/>
            <p14:sldId id="430"/>
            <p14:sldId id="434"/>
            <p14:sldId id="449"/>
            <p14:sldId id="432"/>
            <p14:sldId id="438"/>
            <p14:sldId id="437"/>
            <p14:sldId id="433"/>
            <p14:sldId id="387"/>
            <p14:sldId id="448"/>
            <p14:sldId id="506"/>
            <p14:sldId id="507"/>
            <p14:sldId id="2117"/>
            <p14:sldId id="2118"/>
            <p14:sldId id="2119"/>
          </p14:sldIdLst>
        </p14:section>
        <p14:section name="Wrapup" id="{29A7F866-9DA9-446B-8359-CE426CB89C7A}">
          <p14:sldIdLst>
            <p14:sldId id="431"/>
            <p14:sldId id="43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000000"/>
    <a:srgbClr val="E2F0D9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1280" autoAdjust="0"/>
  </p:normalViewPr>
  <p:slideViewPr>
    <p:cSldViewPr snapToGrid="0">
      <p:cViewPr>
        <p:scale>
          <a:sx n="150" d="100"/>
          <a:sy n="150" d="100"/>
        </p:scale>
        <p:origin x="240" y="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2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11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Aside: put into perspective how big these things 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58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Aside: here’s a picture of the second-curiosity they’ve got at NASA JPL for testing purposes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56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88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31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36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2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Glenn Reeves is the guy at JPL who wrote up the report on this</a:t>
            </a:r>
          </a:p>
          <a:p>
            <a:endParaRPr lang="en-US" dirty="0"/>
          </a:p>
          <a:p>
            <a:r>
              <a:rPr lang="en-US" dirty="0"/>
              <a:t>Still there working on flight software as of 2013 (and happy to talk to summer interns about it!)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57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Linux Big O of 1 scheduler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0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latin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6DA34142-4057-4E41-8FAB-93DD5A2F5272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8582682-8512-4993-8477-88A6B81ECC95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8582682-8512-4993-8477-88A6B81ECC95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A92C82BC-EFE8-41E4-A86B-07FC0B1457C3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41D1D5B-B5C1-4AF0-9BCF-12885203BE3F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1pPr>
          </a:lstStyle>
          <a:p>
            <a:fld id="{600F0348-2F1A-4EE8-8A85-4721B86DEA66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F27AB6CE-1AFC-4A94-BDA7-A76098728A1D}" type="datetime1">
              <a:rPr lang="en-US" smtClean="0"/>
              <a:pPr/>
              <a:t>10/9/2025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acolyer.org/2016/04/26/the-linux-scheduler-a-decade-of-wasted-cor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lwn.net/Articles/925371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isaacg1.github.io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08:</a:t>
            </a:r>
            <a:br>
              <a:rPr lang="en-US" dirty="0"/>
            </a:br>
            <a:r>
              <a:rPr lang="en-US" dirty="0"/>
              <a:t>Advanced Scheduling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Some slides borrowed from:</a:t>
            </a:r>
            <a:br>
              <a:rPr lang="en-US" dirty="0">
                <a:latin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</a:rPr>
              <a:t>Wang Yi (Uppsala), and UC Berkeley CS149 and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E9D84828-4DE8-440E-A9B6-777B9FB0F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Pathfinder had periodic tasks that must be executed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28880-E0A1-4C51-B65A-09790675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A66562-1672-4C85-9518-957A663236AF}"/>
              </a:ext>
            </a:extLst>
          </p:cNvPr>
          <p:cNvSpPr/>
          <p:nvPr/>
        </p:nvSpPr>
        <p:spPr bwMode="auto">
          <a:xfrm>
            <a:off x="1816100" y="1833320"/>
            <a:ext cx="2819400" cy="293370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CEE33-BCD5-47E4-B72F-70680E3E4754}"/>
              </a:ext>
            </a:extLst>
          </p:cNvPr>
          <p:cNvSpPr txBox="1"/>
          <p:nvPr/>
        </p:nvSpPr>
        <p:spPr>
          <a:xfrm>
            <a:off x="2197100" y="14947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</a:rPr>
              <a:t>Tasks to execute</a:t>
            </a:r>
          </a:p>
        </p:txBody>
      </p:sp>
      <p:pic>
        <p:nvPicPr>
          <p:cNvPr id="7" name="Picture 2" descr="Image result for intel 80C85 processor">
            <a:extLst>
              <a:ext uri="{FF2B5EF4-FFF2-40B4-BE49-F238E27FC236}">
                <a16:creationId xmlns:a16="http://schemas.microsoft.com/office/drawing/2014/main" id="{151EB2E3-86C3-46E6-A403-FA144C3AC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0175" y="5003199"/>
            <a:ext cx="2559050" cy="116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9B37576-A7FB-4BE1-B68F-D6F1C2A55F45}"/>
              </a:ext>
            </a:extLst>
          </p:cNvPr>
          <p:cNvCxnSpPr>
            <a:cxnSpLocks/>
          </p:cNvCxnSpPr>
          <p:nvPr/>
        </p:nvCxnSpPr>
        <p:spPr bwMode="auto">
          <a:xfrm>
            <a:off x="5854700" y="4767020"/>
            <a:ext cx="38100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CAC9278-4AD5-4560-A619-6472843E5D1D}"/>
              </a:ext>
            </a:extLst>
          </p:cNvPr>
          <p:cNvSpPr txBox="1"/>
          <p:nvPr/>
        </p:nvSpPr>
        <p:spPr>
          <a:xfrm>
            <a:off x="7407363" y="4767020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time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93408C-8DEA-4100-B464-497B5B3A5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096303">
            <a:off x="6539063" y="1201400"/>
            <a:ext cx="2065565" cy="19113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E45355-99A5-422E-AF71-462B74E06659}"/>
              </a:ext>
            </a:extLst>
          </p:cNvPr>
          <p:cNvSpPr txBox="1"/>
          <p:nvPr/>
        </p:nvSpPr>
        <p:spPr>
          <a:xfrm>
            <a:off x="6997700" y="182208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ahoma" panose="020B0604030504040204" pitchFamily="34" charset="0"/>
              </a:rPr>
              <a:t>Scheduler (kernel)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6BF4C8C-C7FE-4ED3-B8E3-C9D02259F917}"/>
              </a:ext>
            </a:extLst>
          </p:cNvPr>
          <p:cNvCxnSpPr>
            <a:cxnSpLocks/>
          </p:cNvCxnSpPr>
          <p:nvPr/>
        </p:nvCxnSpPr>
        <p:spPr bwMode="auto">
          <a:xfrm flipV="1">
            <a:off x="4711701" y="2328620"/>
            <a:ext cx="1904999" cy="9266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4785BD1-78DD-46C9-9835-AD6AB10A3123}"/>
              </a:ext>
            </a:extLst>
          </p:cNvPr>
          <p:cNvCxnSpPr>
            <a:cxnSpLocks/>
            <a:stCxn id="10" idx="3"/>
          </p:cNvCxnSpPr>
          <p:nvPr/>
        </p:nvCxnSpPr>
        <p:spPr bwMode="auto">
          <a:xfrm flipH="1">
            <a:off x="5892800" y="3066657"/>
            <a:ext cx="1189864" cy="113794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B0B5F13-16B4-4CA8-9B3B-642E9C6F9F14}"/>
              </a:ext>
            </a:extLst>
          </p:cNvPr>
          <p:cNvSpPr/>
          <p:nvPr/>
        </p:nvSpPr>
        <p:spPr bwMode="auto">
          <a:xfrm>
            <a:off x="2404467" y="2188948"/>
            <a:ext cx="852908" cy="50438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effectLst/>
                <a:latin typeface="Arial" pitchFamily="-105" charset="0"/>
                <a:ea typeface="Arial" pitchFamily="-105" charset="0"/>
                <a:cs typeface="Arial" pitchFamily="-105" charset="0"/>
              </a:rPr>
              <a:t>Manage Bus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5FDD484-4445-4D7D-8882-C4E3D9ADC669}"/>
              </a:ext>
            </a:extLst>
          </p:cNvPr>
          <p:cNvSpPr/>
          <p:nvPr/>
        </p:nvSpPr>
        <p:spPr bwMode="auto">
          <a:xfrm>
            <a:off x="2404467" y="3025450"/>
            <a:ext cx="1651787" cy="50438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>
                <a:solidFill>
                  <a:schemeClr val="bg1"/>
                </a:solidFill>
                <a:latin typeface="Arial" pitchFamily="-105" charset="0"/>
                <a:ea typeface="Arial" pitchFamily="-105" charset="0"/>
                <a:cs typeface="Arial" pitchFamily="-105" charset="0"/>
              </a:rPr>
              <a:t>Comms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660E5FF-B2C0-4C28-B3F0-5937C580F082}"/>
              </a:ext>
            </a:extLst>
          </p:cNvPr>
          <p:cNvSpPr/>
          <p:nvPr/>
        </p:nvSpPr>
        <p:spPr bwMode="auto">
          <a:xfrm>
            <a:off x="2404467" y="3861952"/>
            <a:ext cx="1081509" cy="50438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solidFill>
                  <a:schemeClr val="bg1"/>
                </a:solidFill>
                <a:latin typeface="Arial" pitchFamily="-105" charset="0"/>
                <a:ea typeface="Arial" pitchFamily="-105" charset="0"/>
                <a:cs typeface="Arial" pitchFamily="-105" charset="0"/>
              </a:rPr>
              <a:t>Weather Report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09274AE4-2223-4CF6-B39C-199BFA3D7B72}"/>
              </a:ext>
            </a:extLst>
          </p:cNvPr>
          <p:cNvSpPr/>
          <p:nvPr/>
        </p:nvSpPr>
        <p:spPr bwMode="auto">
          <a:xfrm>
            <a:off x="5854700" y="4233620"/>
            <a:ext cx="1651787" cy="50438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>
                <a:solidFill>
                  <a:schemeClr val="bg1"/>
                </a:solidFill>
                <a:latin typeface="Arial" pitchFamily="-105" charset="0"/>
                <a:ea typeface="Arial" pitchFamily="-105" charset="0"/>
                <a:cs typeface="Arial" pitchFamily="-105" charset="0"/>
              </a:rPr>
              <a:t>Comms</a:t>
            </a:r>
            <a:endParaRPr kumimoji="0" lang="en-US" sz="13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27D6C3E-E255-43D7-9A84-56EE903606B5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506487" y="3206453"/>
            <a:ext cx="1" cy="9770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ED0FD13-11FB-4AD2-BC48-5501C507FF5F}"/>
              </a:ext>
            </a:extLst>
          </p:cNvPr>
          <p:cNvCxnSpPr>
            <a:cxnSpLocks/>
          </p:cNvCxnSpPr>
          <p:nvPr/>
        </p:nvCxnSpPr>
        <p:spPr bwMode="auto">
          <a:xfrm>
            <a:off x="7607300" y="3255294"/>
            <a:ext cx="0" cy="90778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2200FFC2-96F9-468C-87DB-D1797BE4B350}"/>
              </a:ext>
            </a:extLst>
          </p:cNvPr>
          <p:cNvSpPr/>
          <p:nvPr/>
        </p:nvSpPr>
        <p:spPr bwMode="auto">
          <a:xfrm>
            <a:off x="7571845" y="4229967"/>
            <a:ext cx="852908" cy="50438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effectLst/>
                <a:latin typeface="Arial" pitchFamily="-105" charset="0"/>
                <a:ea typeface="Arial" pitchFamily="-105" charset="0"/>
                <a:cs typeface="Arial" pitchFamily="-105" charset="0"/>
              </a:rPr>
              <a:t>Manage Bus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6092F56-E362-41F2-8148-E9BF8DAC4BC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992681" y="3091024"/>
            <a:ext cx="432073" cy="109251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2CCA280-BCF8-443A-A39D-5EE75C5149EF}"/>
              </a:ext>
            </a:extLst>
          </p:cNvPr>
          <p:cNvCxnSpPr>
            <a:cxnSpLocks/>
          </p:cNvCxnSpPr>
          <p:nvPr/>
        </p:nvCxnSpPr>
        <p:spPr bwMode="auto">
          <a:xfrm>
            <a:off x="8064500" y="3066657"/>
            <a:ext cx="452818" cy="111688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Rounded Rectangle 35">
            <a:extLst>
              <a:ext uri="{FF2B5EF4-FFF2-40B4-BE49-F238E27FC236}">
                <a16:creationId xmlns:a16="http://schemas.microsoft.com/office/drawing/2014/main" id="{E6DAD305-F4E3-4830-A861-CB01F988FC57}"/>
              </a:ext>
            </a:extLst>
          </p:cNvPr>
          <p:cNvSpPr/>
          <p:nvPr/>
        </p:nvSpPr>
        <p:spPr bwMode="auto">
          <a:xfrm>
            <a:off x="8490111" y="4229966"/>
            <a:ext cx="1081509" cy="50438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solidFill>
                  <a:schemeClr val="bg1"/>
                </a:solidFill>
                <a:latin typeface="Arial" pitchFamily="-105" charset="0"/>
                <a:ea typeface="Arial" pitchFamily="-105" charset="0"/>
                <a:cs typeface="Arial" pitchFamily="-105" charset="0"/>
              </a:rPr>
              <a:t>Weather Report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13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C9432-77D3-40CF-BEBC-C82B789E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8BC61-9311-417F-A12F-1422DBC52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guaranteed performance</a:t>
            </a:r>
          </a:p>
          <a:p>
            <a:pPr lvl="1"/>
            <a:r>
              <a:rPr lang="en-US" dirty="0"/>
              <a:t>Meet </a:t>
            </a:r>
            <a:r>
              <a:rPr lang="en-US" i="1" dirty="0"/>
              <a:t>deadlines</a:t>
            </a:r>
            <a:r>
              <a:rPr lang="en-US" dirty="0"/>
              <a:t> even if it means being slow</a:t>
            </a:r>
          </a:p>
          <a:p>
            <a:pPr lvl="1"/>
            <a:r>
              <a:rPr lang="en-US" dirty="0"/>
              <a:t>Limit how bad the </a:t>
            </a:r>
            <a:r>
              <a:rPr lang="en-US" i="1" dirty="0"/>
              <a:t>worst case</a:t>
            </a:r>
            <a:r>
              <a:rPr lang="en-US" dirty="0"/>
              <a:t> is</a:t>
            </a:r>
          </a:p>
          <a:p>
            <a:pPr lvl="2"/>
            <a:r>
              <a:rPr lang="en-US" dirty="0"/>
              <a:t>Usually mathematically</a:t>
            </a:r>
          </a:p>
          <a:p>
            <a:pPr lvl="1"/>
            <a:endParaRPr lang="en-US" dirty="0"/>
          </a:p>
          <a:p>
            <a:r>
              <a:rPr lang="en-US" dirty="0"/>
              <a:t>It’s not about speed, it’s about guaranteed performance</a:t>
            </a:r>
          </a:p>
          <a:p>
            <a:pPr lvl="1"/>
            <a:r>
              <a:rPr lang="en-US" dirty="0"/>
              <a:t>Good turnaround and response time are nice, but insufficient</a:t>
            </a:r>
          </a:p>
          <a:p>
            <a:pPr lvl="1"/>
            <a:r>
              <a:rPr lang="en-US" dirty="0"/>
              <a:t>Predictability is key to providing a guarantee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7D181-5665-4B7F-941E-C038A4667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26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88B4B-8D50-4B94-9635-29EB21B3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real-time schedulers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73B43-C73A-46F4-8FF5-071FB506A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 real-time:</a:t>
            </a:r>
          </a:p>
          <a:p>
            <a:pPr lvl="1"/>
            <a:r>
              <a:rPr lang="en-US" dirty="0"/>
              <a:t>Meet </a:t>
            </a:r>
            <a:r>
              <a:rPr lang="en-US" b="1" dirty="0"/>
              <a:t>all deadlines</a:t>
            </a:r>
          </a:p>
          <a:p>
            <a:pPr lvl="2"/>
            <a:r>
              <a:rPr lang="en-US" dirty="0"/>
              <a:t>Otherwise decline to accept the job</a:t>
            </a:r>
          </a:p>
          <a:p>
            <a:pPr lvl="1"/>
            <a:r>
              <a:rPr lang="en-US" dirty="0"/>
              <a:t>Ideally: determine in advance if deadlines will be met</a:t>
            </a:r>
          </a:p>
          <a:p>
            <a:pPr lvl="1"/>
            <a:endParaRPr lang="en-US" dirty="0"/>
          </a:p>
          <a:p>
            <a:r>
              <a:rPr lang="en-US" dirty="0"/>
              <a:t>Soft real-time</a:t>
            </a:r>
          </a:p>
          <a:p>
            <a:pPr lvl="1"/>
            <a:r>
              <a:rPr lang="en-US" dirty="0"/>
              <a:t>Attempt to meet deadlines with high probability</a:t>
            </a:r>
          </a:p>
          <a:p>
            <a:pPr lvl="1"/>
            <a:r>
              <a:rPr lang="en-US" dirty="0"/>
              <a:t>Often good enough for many non-safety-critical applications</a:t>
            </a:r>
          </a:p>
          <a:p>
            <a:pPr lvl="2"/>
            <a:r>
              <a:rPr lang="en-US" dirty="0"/>
              <a:t>Quadcopter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B609A-8313-4E68-89BF-7E201C113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7ED74-FF18-4000-83C3-A1A52C0A6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jobs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9C0E6-B1E5-4E34-98BC-A947AA298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53847" cy="5029200"/>
          </a:xfrm>
        </p:spPr>
        <p:txBody>
          <a:bodyPr/>
          <a:lstStyle/>
          <a:p>
            <a:r>
              <a:rPr lang="en-US" dirty="0"/>
              <a:t>Preemptable jobs with known deadlines (D) and computation (C)</a:t>
            </a:r>
          </a:p>
          <a:p>
            <a:pPr lvl="1"/>
            <a:r>
              <a:rPr lang="en-US" dirty="0"/>
              <a:t>Computation duration here are the worst-case execution times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Computation MUST complete before deadline and start after arrival</a:t>
            </a:r>
          </a:p>
          <a:p>
            <a:pPr lvl="2"/>
            <a:r>
              <a:rPr lang="en-US" dirty="0"/>
              <a:t>Can happen anywhere between those boundaries though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Prior scheduling policies don’t apply here as they don’t account for deadlines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A9185-772A-4701-BCFE-0FF241AB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8DAD2B-0E40-3A3C-D244-C7FE8FA3C789}"/>
              </a:ext>
            </a:extLst>
          </p:cNvPr>
          <p:cNvCxnSpPr>
            <a:cxnSpLocks/>
          </p:cNvCxnSpPr>
          <p:nvPr/>
        </p:nvCxnSpPr>
        <p:spPr>
          <a:xfrm>
            <a:off x="1133341" y="5415331"/>
            <a:ext cx="953465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1A6AEC-57F5-5B53-45B9-260103DDC41B}"/>
              </a:ext>
            </a:extLst>
          </p:cNvPr>
          <p:cNvCxnSpPr/>
          <p:nvPr/>
        </p:nvCxnSpPr>
        <p:spPr>
          <a:xfrm>
            <a:off x="3103808" y="4410778"/>
            <a:ext cx="0" cy="100455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C7C2A9-B0AD-C7FD-D6E1-480141A3D116}"/>
              </a:ext>
            </a:extLst>
          </p:cNvPr>
          <p:cNvCxnSpPr/>
          <p:nvPr/>
        </p:nvCxnSpPr>
        <p:spPr>
          <a:xfrm>
            <a:off x="7094112" y="4410778"/>
            <a:ext cx="0" cy="1004553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FA2FA8C-AC60-39CD-5032-A483AB6F02F2}"/>
              </a:ext>
            </a:extLst>
          </p:cNvPr>
          <p:cNvSpPr txBox="1"/>
          <p:nvPr/>
        </p:nvSpPr>
        <p:spPr>
          <a:xfrm>
            <a:off x="2523067" y="5577373"/>
            <a:ext cx="1286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Job arrives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A37471-0EB9-08D6-3854-8FD5255B1F79}"/>
              </a:ext>
            </a:extLst>
          </p:cNvPr>
          <p:cNvSpPr txBox="1"/>
          <p:nvPr/>
        </p:nvSpPr>
        <p:spPr>
          <a:xfrm>
            <a:off x="6213077" y="5577373"/>
            <a:ext cx="1762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Deadline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0437E6-4EA9-3AB5-987F-E4486332E742}"/>
              </a:ext>
            </a:extLst>
          </p:cNvPr>
          <p:cNvSpPr/>
          <p:nvPr/>
        </p:nvSpPr>
        <p:spPr>
          <a:xfrm>
            <a:off x="3324419" y="4749324"/>
            <a:ext cx="3132666" cy="633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Computation</a:t>
            </a:r>
          </a:p>
        </p:txBody>
      </p:sp>
    </p:spTree>
    <p:extLst>
      <p:ext uri="{BB962C8B-B14F-4D97-AF65-F5344CB8AC3E}">
        <p14:creationId xmlns:p14="http://schemas.microsoft.com/office/powerpoint/2010/main" val="339263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3C56-7D2F-4DB8-A9B3-D6403246E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 anchor="ctr">
            <a:normAutofit/>
          </a:bodyPr>
          <a:lstStyle/>
          <a:p>
            <a:r>
              <a:rPr lang="en-US" dirty="0"/>
              <a:t>Prior scheduling policies don’t apply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6D030F-CF51-4FCB-BDDC-33542EB71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7595" y="1298448"/>
            <a:ext cx="10972800" cy="471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0342E-780A-432E-90B6-16E24C675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3027A3-F068-44D4-9BD8-E7004664F0C1}"/>
              </a:ext>
            </a:extLst>
          </p:cNvPr>
          <p:cNvSpPr txBox="1"/>
          <p:nvPr/>
        </p:nvSpPr>
        <p:spPr>
          <a:xfrm>
            <a:off x="723900" y="1447800"/>
            <a:ext cx="438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ahoma" panose="020B0604030504040204" pitchFamily="34" charset="0"/>
              </a:rPr>
              <a:t>Round Robin example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55D64E-C538-435A-92BD-451C3731350E}"/>
              </a:ext>
            </a:extLst>
          </p:cNvPr>
          <p:cNvSpPr txBox="1"/>
          <p:nvPr/>
        </p:nvSpPr>
        <p:spPr>
          <a:xfrm>
            <a:off x="9445791" y="1143000"/>
            <a:ext cx="22509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ahoma" panose="020B0604030504040204" pitchFamily="34" charset="0"/>
              </a:rPr>
              <a:t>Need to account for deadlines!</a:t>
            </a:r>
          </a:p>
        </p:txBody>
      </p:sp>
    </p:spTree>
    <p:extLst>
      <p:ext uri="{BB962C8B-B14F-4D97-AF65-F5344CB8AC3E}">
        <p14:creationId xmlns:p14="http://schemas.microsoft.com/office/powerpoint/2010/main" val="1833666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18F8A-EA26-4764-B2AB-EE1305783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real-time jobs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BBD38-EFA5-4567-B0AF-954BB6331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Aperiodic</a:t>
            </a:r>
          </a:p>
          <a:p>
            <a:pPr lvl="1"/>
            <a:r>
              <a:rPr lang="en-US" dirty="0"/>
              <a:t>Jobs we are already accustomed to</a:t>
            </a:r>
          </a:p>
          <a:p>
            <a:pPr lvl="1"/>
            <a:r>
              <a:rPr lang="en-US" dirty="0"/>
              <a:t>Unpredictable start times, no deadlines (really, not real-time at all)</a:t>
            </a:r>
          </a:p>
          <a:p>
            <a:pPr lvl="1"/>
            <a:endParaRPr lang="en-US" dirty="0"/>
          </a:p>
          <a:p>
            <a:r>
              <a:rPr lang="en-US" dirty="0"/>
              <a:t>Sporadic</a:t>
            </a:r>
          </a:p>
          <a:p>
            <a:pPr lvl="1"/>
            <a:r>
              <a:rPr lang="en-US" dirty="0"/>
              <a:t>Unpredictable start time, has a deadline</a:t>
            </a:r>
          </a:p>
          <a:p>
            <a:pPr lvl="1"/>
            <a:r>
              <a:rPr lang="en-US" dirty="0"/>
              <a:t>Must decide feasibility at runtime and either accept or reject job</a:t>
            </a:r>
          </a:p>
          <a:p>
            <a:pPr lvl="1"/>
            <a:endParaRPr lang="en-US" dirty="0"/>
          </a:p>
          <a:p>
            <a:r>
              <a:rPr lang="en-US" dirty="0"/>
              <a:t>Periodic (we’ll focus on these)</a:t>
            </a:r>
          </a:p>
          <a:p>
            <a:pPr lvl="1"/>
            <a:r>
              <a:rPr lang="en-US" dirty="0"/>
              <a:t>Recurs at a certain time interval</a:t>
            </a:r>
          </a:p>
          <a:p>
            <a:pPr lvl="1"/>
            <a:r>
              <a:rPr lang="en-US" dirty="0"/>
              <a:t>Deadline for completion is before the start of the next time interval</a:t>
            </a:r>
          </a:p>
          <a:p>
            <a:pPr lvl="2"/>
            <a:r>
              <a:rPr lang="en-US" dirty="0"/>
              <a:t>i.e. deadline equals the period</a:t>
            </a:r>
          </a:p>
          <a:p>
            <a:pPr lvl="1"/>
            <a:r>
              <a:rPr lang="en-US" dirty="0"/>
              <a:t>Can decide </a:t>
            </a:r>
            <a:r>
              <a:rPr lang="en-US" i="1" dirty="0"/>
              <a:t>feasibility</a:t>
            </a:r>
            <a:r>
              <a:rPr lang="en-US" dirty="0"/>
              <a:t> of schedule at compile-time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C4209-753F-4AF5-8A0A-56A855BFE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8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7ED74-FF18-4000-83C3-A1A52C0A6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Periodic real-time jobs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9C0E6-B1E5-4E34-98BC-A947AA298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Repeat at their deadline</a:t>
            </a:r>
          </a:p>
          <a:p>
            <a:pPr lvl="1"/>
            <a:r>
              <a:rPr lang="en-US" dirty="0"/>
              <a:t>New work cannot be started until the deadline</a:t>
            </a:r>
          </a:p>
          <a:p>
            <a:pPr lvl="1"/>
            <a:r>
              <a:rPr lang="en-US" dirty="0"/>
              <a:t>Work can take place anytime between deadlines</a:t>
            </a:r>
          </a:p>
          <a:p>
            <a:pPr lvl="2"/>
            <a:r>
              <a:rPr lang="en-US" dirty="0"/>
              <a:t>But MUST finish before the deadline hits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A9185-772A-4701-BCFE-0FF241AB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8DAD2B-0E40-3A3C-D244-C7FE8FA3C789}"/>
              </a:ext>
            </a:extLst>
          </p:cNvPr>
          <p:cNvCxnSpPr>
            <a:cxnSpLocks/>
          </p:cNvCxnSpPr>
          <p:nvPr/>
        </p:nvCxnSpPr>
        <p:spPr>
          <a:xfrm>
            <a:off x="1304202" y="4665923"/>
            <a:ext cx="953465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1A6AEC-57F5-5B53-45B9-260103DDC41B}"/>
              </a:ext>
            </a:extLst>
          </p:cNvPr>
          <p:cNvCxnSpPr/>
          <p:nvPr/>
        </p:nvCxnSpPr>
        <p:spPr>
          <a:xfrm>
            <a:off x="1647063" y="3661370"/>
            <a:ext cx="0" cy="100455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C7C2A9-B0AD-C7FD-D6E1-480141A3D116}"/>
              </a:ext>
            </a:extLst>
          </p:cNvPr>
          <p:cNvCxnSpPr/>
          <p:nvPr/>
        </p:nvCxnSpPr>
        <p:spPr>
          <a:xfrm>
            <a:off x="7279901" y="3595210"/>
            <a:ext cx="0" cy="1004553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FA2FA8C-AC60-39CD-5032-A483AB6F02F2}"/>
              </a:ext>
            </a:extLst>
          </p:cNvPr>
          <p:cNvSpPr txBox="1"/>
          <p:nvPr/>
        </p:nvSpPr>
        <p:spPr>
          <a:xfrm>
            <a:off x="1066322" y="4787205"/>
            <a:ext cx="1286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Job arrives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A37471-0EB9-08D6-3854-8FD5255B1F79}"/>
              </a:ext>
            </a:extLst>
          </p:cNvPr>
          <p:cNvSpPr txBox="1"/>
          <p:nvPr/>
        </p:nvSpPr>
        <p:spPr>
          <a:xfrm>
            <a:off x="3438994" y="4787205"/>
            <a:ext cx="198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Deadline</a:t>
            </a:r>
          </a:p>
          <a:p>
            <a:pPr algn="ctr"/>
            <a:r>
              <a:rPr lang="en-US" sz="2800" dirty="0"/>
              <a:t>and</a:t>
            </a:r>
          </a:p>
          <a:p>
            <a:pPr algn="ctr"/>
            <a:r>
              <a:rPr lang="en-US" sz="2800" dirty="0"/>
              <a:t>new arrival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0437E6-4EA9-3AB5-987F-E4486332E742}"/>
              </a:ext>
            </a:extLst>
          </p:cNvPr>
          <p:cNvSpPr/>
          <p:nvPr/>
        </p:nvSpPr>
        <p:spPr>
          <a:xfrm>
            <a:off x="1709788" y="3999559"/>
            <a:ext cx="2264294" cy="633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Computation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9463450-749F-04E5-24B7-AD0936495997}"/>
              </a:ext>
            </a:extLst>
          </p:cNvPr>
          <p:cNvCxnSpPr/>
          <p:nvPr/>
        </p:nvCxnSpPr>
        <p:spPr>
          <a:xfrm>
            <a:off x="4491863" y="3595210"/>
            <a:ext cx="0" cy="1004553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5BA3A6B-25AD-34CD-1122-283AC94B15D4}"/>
              </a:ext>
            </a:extLst>
          </p:cNvPr>
          <p:cNvCxnSpPr/>
          <p:nvPr/>
        </p:nvCxnSpPr>
        <p:spPr>
          <a:xfrm>
            <a:off x="10067939" y="3595210"/>
            <a:ext cx="0" cy="1004553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0B51B8-C17C-C793-6A17-8FAD40CA7B19}"/>
              </a:ext>
            </a:extLst>
          </p:cNvPr>
          <p:cNvSpPr/>
          <p:nvPr/>
        </p:nvSpPr>
        <p:spPr>
          <a:xfrm>
            <a:off x="4963853" y="3999559"/>
            <a:ext cx="2264294" cy="633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Computation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F41218-2A9F-75E3-6752-7BA3737538DB}"/>
              </a:ext>
            </a:extLst>
          </p:cNvPr>
          <p:cNvSpPr/>
          <p:nvPr/>
        </p:nvSpPr>
        <p:spPr>
          <a:xfrm>
            <a:off x="7369481" y="3999559"/>
            <a:ext cx="1339504" cy="633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Compu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A94D23-03B3-9EF2-9FCB-2FEDE8ECD9F7}"/>
              </a:ext>
            </a:extLst>
          </p:cNvPr>
          <p:cNvSpPr/>
          <p:nvPr/>
        </p:nvSpPr>
        <p:spPr>
          <a:xfrm>
            <a:off x="8902074" y="3999559"/>
            <a:ext cx="1165865" cy="633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CADA57-A1AD-60A1-B13C-02F57529EB51}"/>
              </a:ext>
            </a:extLst>
          </p:cNvPr>
          <p:cNvSpPr txBox="1"/>
          <p:nvPr/>
        </p:nvSpPr>
        <p:spPr>
          <a:xfrm>
            <a:off x="6289301" y="4787205"/>
            <a:ext cx="198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Deadline</a:t>
            </a:r>
          </a:p>
          <a:p>
            <a:pPr algn="ctr"/>
            <a:r>
              <a:rPr lang="en-US" sz="2800" dirty="0"/>
              <a:t>and</a:t>
            </a:r>
          </a:p>
          <a:p>
            <a:pPr algn="ctr"/>
            <a:r>
              <a:rPr lang="en-US" sz="2800" dirty="0"/>
              <a:t>new arrival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3E9A50-8449-AEFA-709B-58382D13DDD2}"/>
              </a:ext>
            </a:extLst>
          </p:cNvPr>
          <p:cNvSpPr txBox="1"/>
          <p:nvPr/>
        </p:nvSpPr>
        <p:spPr>
          <a:xfrm>
            <a:off x="9077339" y="4787205"/>
            <a:ext cx="198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Deadline</a:t>
            </a:r>
          </a:p>
          <a:p>
            <a:pPr algn="ctr"/>
            <a:r>
              <a:rPr lang="en-US" sz="2800" dirty="0"/>
              <a:t>and</a:t>
            </a:r>
          </a:p>
          <a:p>
            <a:pPr algn="ctr"/>
            <a:r>
              <a:rPr lang="en-US" sz="2800" dirty="0"/>
              <a:t>new arrival</a:t>
            </a:r>
          </a:p>
        </p:txBody>
      </p:sp>
    </p:spTree>
    <p:extLst>
      <p:ext uri="{BB962C8B-B14F-4D97-AF65-F5344CB8AC3E}">
        <p14:creationId xmlns:p14="http://schemas.microsoft.com/office/powerpoint/2010/main" val="2645901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4D6AA-4873-FB68-3354-C687CCE89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9537C-61D6-C4F7-D2E4-F5C9F26F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BD0505-FD11-939D-830F-AE8C784A3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720" y="1088639"/>
            <a:ext cx="9298547" cy="509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9BEAD-180C-DF1E-A2F6-23C0DFC6817C}"/>
              </a:ext>
            </a:extLst>
          </p:cNvPr>
          <p:cNvSpPr txBox="1"/>
          <p:nvPr/>
        </p:nvSpPr>
        <p:spPr>
          <a:xfrm>
            <a:off x="499056" y="6276480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https://xkcd.com/2433/</a:t>
            </a:r>
          </a:p>
        </p:txBody>
      </p:sp>
    </p:spTree>
    <p:extLst>
      <p:ext uri="{BB962C8B-B14F-4D97-AF65-F5344CB8AC3E}">
        <p14:creationId xmlns:p14="http://schemas.microsoft.com/office/powerpoint/2010/main" val="2093623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Real Time Operating Systems</a:t>
            </a:r>
          </a:p>
          <a:p>
            <a:pPr lvl="1"/>
            <a:r>
              <a:rPr lang="en-US" b="1" dirty="0"/>
              <a:t>Earliest Deadline First scheduling</a:t>
            </a:r>
          </a:p>
          <a:p>
            <a:pPr lvl="1"/>
            <a:r>
              <a:rPr lang="en-US" dirty="0"/>
              <a:t>Rate Monotonic scheduling</a:t>
            </a:r>
          </a:p>
          <a:p>
            <a:pPr lvl="1"/>
            <a:r>
              <a:rPr lang="en-US" dirty="0"/>
              <a:t>Priority Inversion</a:t>
            </a:r>
          </a:p>
          <a:p>
            <a:endParaRPr lang="en-US" dirty="0"/>
          </a:p>
          <a:p>
            <a:r>
              <a:rPr lang="en-US" dirty="0"/>
              <a:t>Modern Operating Systems</a:t>
            </a:r>
          </a:p>
          <a:p>
            <a:pPr lvl="1"/>
            <a:r>
              <a:rPr lang="en-US" dirty="0"/>
              <a:t>Linux O(1) scheduler</a:t>
            </a:r>
          </a:p>
          <a:p>
            <a:pPr lvl="1"/>
            <a:r>
              <a:rPr lang="en-US" dirty="0"/>
              <a:t>Lottery and Stride scheduling</a:t>
            </a:r>
          </a:p>
          <a:p>
            <a:pPr lvl="1"/>
            <a:r>
              <a:rPr lang="en-US" dirty="0"/>
              <a:t>Linux Completely Fair Scheduler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26255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DD4D-6A55-4F05-BAA4-64789766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Earliest Deadline First (EDF)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FDB59-71DD-4B92-B167-0E572C7E7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Priority scheduling with pre-emption</a:t>
            </a:r>
          </a:p>
          <a:p>
            <a:r>
              <a:rPr lang="en-US" dirty="0"/>
              <a:t>Highest priority given to task with soonest deadline</a:t>
            </a:r>
          </a:p>
          <a:p>
            <a:pPr lvl="1"/>
            <a:r>
              <a:rPr lang="en-US" dirty="0"/>
              <a:t>Task = (Period, Duration)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51DE0-4003-47E2-84D3-BA304B03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F6995-9D62-45DE-9C3D-393F5BFF1363}"/>
              </a:ext>
            </a:extLst>
          </p:cNvPr>
          <p:cNvGrpSpPr/>
          <p:nvPr/>
        </p:nvGrpSpPr>
        <p:grpSpPr>
          <a:xfrm>
            <a:off x="1901001" y="3662363"/>
            <a:ext cx="8186526" cy="2343150"/>
            <a:chOff x="195474" y="3371850"/>
            <a:chExt cx="8186526" cy="2343150"/>
          </a:xfrm>
        </p:grpSpPr>
        <p:sp>
          <p:nvSpPr>
            <p:cNvPr id="28" name="Line 9">
              <a:extLst>
                <a:ext uri="{FF2B5EF4-FFF2-40B4-BE49-F238E27FC236}">
                  <a16:creationId xmlns:a16="http://schemas.microsoft.com/office/drawing/2014/main" id="{9DF659DB-AA03-41E2-8F0B-C8CEB1A555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11">
              <a:extLst>
                <a:ext uri="{FF2B5EF4-FFF2-40B4-BE49-F238E27FC236}">
                  <a16:creationId xmlns:a16="http://schemas.microsoft.com/office/drawing/2014/main" id="{23B2C462-2D17-4A99-9F54-7BA4B14E5B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75BDC05C-7EBF-4A25-B72E-526A61F9E0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13">
              <a:extLst>
                <a:ext uri="{FF2B5EF4-FFF2-40B4-BE49-F238E27FC236}">
                  <a16:creationId xmlns:a16="http://schemas.microsoft.com/office/drawing/2014/main" id="{2CFA5699-5D76-44C9-8470-3820556DA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14">
              <a:extLst>
                <a:ext uri="{FF2B5EF4-FFF2-40B4-BE49-F238E27FC236}">
                  <a16:creationId xmlns:a16="http://schemas.microsoft.com/office/drawing/2014/main" id="{CB7C7566-F106-447E-85A9-229B49CDB0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15">
              <a:extLst>
                <a:ext uri="{FF2B5EF4-FFF2-40B4-BE49-F238E27FC236}">
                  <a16:creationId xmlns:a16="http://schemas.microsoft.com/office/drawing/2014/main" id="{510508D4-9489-45C4-8A19-663ED5C06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16">
              <a:extLst>
                <a:ext uri="{FF2B5EF4-FFF2-40B4-BE49-F238E27FC236}">
                  <a16:creationId xmlns:a16="http://schemas.microsoft.com/office/drawing/2014/main" id="{239DE1E3-27F2-4B51-9C0D-F37314A85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17">
              <a:extLst>
                <a:ext uri="{FF2B5EF4-FFF2-40B4-BE49-F238E27FC236}">
                  <a16:creationId xmlns:a16="http://schemas.microsoft.com/office/drawing/2014/main" id="{E9BE581A-D4E6-4BC7-B2F2-DF6E30EB75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18">
              <a:extLst>
                <a:ext uri="{FF2B5EF4-FFF2-40B4-BE49-F238E27FC236}">
                  <a16:creationId xmlns:a16="http://schemas.microsoft.com/office/drawing/2014/main" id="{8649920C-EF89-4BB9-9625-6B20AADAE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19">
              <a:extLst>
                <a:ext uri="{FF2B5EF4-FFF2-40B4-BE49-F238E27FC236}">
                  <a16:creationId xmlns:a16="http://schemas.microsoft.com/office/drawing/2014/main" id="{3431CC0E-4D0C-4197-992E-5188BD617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8" name="Line 20">
              <a:extLst>
                <a:ext uri="{FF2B5EF4-FFF2-40B4-BE49-F238E27FC236}">
                  <a16:creationId xmlns:a16="http://schemas.microsoft.com/office/drawing/2014/main" id="{1595E569-B719-4045-BC0A-29D63CDD92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9" name="Line 21">
              <a:extLst>
                <a:ext uri="{FF2B5EF4-FFF2-40B4-BE49-F238E27FC236}">
                  <a16:creationId xmlns:a16="http://schemas.microsoft.com/office/drawing/2014/main" id="{9B8B599A-6349-437A-9507-B620F66CFB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0" name="Line 22">
              <a:extLst>
                <a:ext uri="{FF2B5EF4-FFF2-40B4-BE49-F238E27FC236}">
                  <a16:creationId xmlns:a16="http://schemas.microsoft.com/office/drawing/2014/main" id="{1AC9E9B0-EE72-4287-B608-BEC643CB6C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1" name="Line 23">
              <a:extLst>
                <a:ext uri="{FF2B5EF4-FFF2-40B4-BE49-F238E27FC236}">
                  <a16:creationId xmlns:a16="http://schemas.microsoft.com/office/drawing/2014/main" id="{0E2D9CA1-6423-495B-890F-3F294450F0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2" name="Line 24">
              <a:extLst>
                <a:ext uri="{FF2B5EF4-FFF2-40B4-BE49-F238E27FC236}">
                  <a16:creationId xmlns:a16="http://schemas.microsoft.com/office/drawing/2014/main" id="{ED06111B-BA15-443A-9199-D21CD66B0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3" name="Line 25">
              <a:extLst>
                <a:ext uri="{FF2B5EF4-FFF2-40B4-BE49-F238E27FC236}">
                  <a16:creationId xmlns:a16="http://schemas.microsoft.com/office/drawing/2014/main" id="{BA2EE6F7-5908-452E-A94F-A76BB72DE3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4" name="Line 26">
              <a:extLst>
                <a:ext uri="{FF2B5EF4-FFF2-40B4-BE49-F238E27FC236}">
                  <a16:creationId xmlns:a16="http://schemas.microsoft.com/office/drawing/2014/main" id="{ADBB6A92-A5CE-4232-8B6A-CB662DFB0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5" name="Line 27">
              <a:extLst>
                <a:ext uri="{FF2B5EF4-FFF2-40B4-BE49-F238E27FC236}">
                  <a16:creationId xmlns:a16="http://schemas.microsoft.com/office/drawing/2014/main" id="{EDE85FEB-1031-4441-84E0-1AA75D6C9F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6" name="Line 28">
              <a:extLst>
                <a:ext uri="{FF2B5EF4-FFF2-40B4-BE49-F238E27FC236}">
                  <a16:creationId xmlns:a16="http://schemas.microsoft.com/office/drawing/2014/main" id="{7D98FCD7-2EA0-48C8-90B2-71C8059A70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7" name="Line 29">
              <a:extLst>
                <a:ext uri="{FF2B5EF4-FFF2-40B4-BE49-F238E27FC236}">
                  <a16:creationId xmlns:a16="http://schemas.microsoft.com/office/drawing/2014/main" id="{9EE996E9-CEAE-4781-94FE-2CF9550F76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8" name="Line 30">
              <a:extLst>
                <a:ext uri="{FF2B5EF4-FFF2-40B4-BE49-F238E27FC236}">
                  <a16:creationId xmlns:a16="http://schemas.microsoft.com/office/drawing/2014/main" id="{DE0718B3-42C6-43D6-AB81-F13F7A0F5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9" name="Line 31">
              <a:extLst>
                <a:ext uri="{FF2B5EF4-FFF2-40B4-BE49-F238E27FC236}">
                  <a16:creationId xmlns:a16="http://schemas.microsoft.com/office/drawing/2014/main" id="{504EBD6D-ABE4-4E51-B984-64C173F60F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33">
              <a:extLst>
                <a:ext uri="{FF2B5EF4-FFF2-40B4-BE49-F238E27FC236}">
                  <a16:creationId xmlns:a16="http://schemas.microsoft.com/office/drawing/2014/main" id="{6704664C-AE92-4982-BF57-FE9EC721E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34">
              <a:extLst>
                <a:ext uri="{FF2B5EF4-FFF2-40B4-BE49-F238E27FC236}">
                  <a16:creationId xmlns:a16="http://schemas.microsoft.com/office/drawing/2014/main" id="{183AD4B2-E522-4E9A-8EC0-27C145871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35">
              <a:extLst>
                <a:ext uri="{FF2B5EF4-FFF2-40B4-BE49-F238E27FC236}">
                  <a16:creationId xmlns:a16="http://schemas.microsoft.com/office/drawing/2014/main" id="{A913ABA1-78A0-43FF-A341-4982A4AD5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36">
              <a:extLst>
                <a:ext uri="{FF2B5EF4-FFF2-40B4-BE49-F238E27FC236}">
                  <a16:creationId xmlns:a16="http://schemas.microsoft.com/office/drawing/2014/main" id="{495852A6-6B6B-484A-A51B-AE47507FA5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37">
              <a:extLst>
                <a:ext uri="{FF2B5EF4-FFF2-40B4-BE49-F238E27FC236}">
                  <a16:creationId xmlns:a16="http://schemas.microsoft.com/office/drawing/2014/main" id="{B5759561-28F0-4D7A-AD97-FACC1C07E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38">
              <a:extLst>
                <a:ext uri="{FF2B5EF4-FFF2-40B4-BE49-F238E27FC236}">
                  <a16:creationId xmlns:a16="http://schemas.microsoft.com/office/drawing/2014/main" id="{3F6117B4-8675-4A27-B5CC-8DB36AB1C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39">
              <a:extLst>
                <a:ext uri="{FF2B5EF4-FFF2-40B4-BE49-F238E27FC236}">
                  <a16:creationId xmlns:a16="http://schemas.microsoft.com/office/drawing/2014/main" id="{3EFB1BCD-E018-4C15-934F-13452181C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40">
              <a:extLst>
                <a:ext uri="{FF2B5EF4-FFF2-40B4-BE49-F238E27FC236}">
                  <a16:creationId xmlns:a16="http://schemas.microsoft.com/office/drawing/2014/main" id="{F6FBF68D-E59F-4BD1-B060-7CB52A7452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41">
              <a:extLst>
                <a:ext uri="{FF2B5EF4-FFF2-40B4-BE49-F238E27FC236}">
                  <a16:creationId xmlns:a16="http://schemas.microsoft.com/office/drawing/2014/main" id="{AED591AC-D4D6-4234-823D-5483EFC05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42">
              <a:extLst>
                <a:ext uri="{FF2B5EF4-FFF2-40B4-BE49-F238E27FC236}">
                  <a16:creationId xmlns:a16="http://schemas.microsoft.com/office/drawing/2014/main" id="{869F4A15-EDA5-48DD-8773-0E96C3BCE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43">
              <a:extLst>
                <a:ext uri="{FF2B5EF4-FFF2-40B4-BE49-F238E27FC236}">
                  <a16:creationId xmlns:a16="http://schemas.microsoft.com/office/drawing/2014/main" id="{1AE779EC-2162-4A90-BC67-049E293C9C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44">
              <a:extLst>
                <a:ext uri="{FF2B5EF4-FFF2-40B4-BE49-F238E27FC236}">
                  <a16:creationId xmlns:a16="http://schemas.microsoft.com/office/drawing/2014/main" id="{A5616A27-BE1F-4756-B2D4-48D9E23548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45">
              <a:extLst>
                <a:ext uri="{FF2B5EF4-FFF2-40B4-BE49-F238E27FC236}">
                  <a16:creationId xmlns:a16="http://schemas.microsoft.com/office/drawing/2014/main" id="{17D1683F-384E-4687-BA77-1B3E389A7C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46">
              <a:extLst>
                <a:ext uri="{FF2B5EF4-FFF2-40B4-BE49-F238E27FC236}">
                  <a16:creationId xmlns:a16="http://schemas.microsoft.com/office/drawing/2014/main" id="{9042058B-8170-4AC9-A5AE-2E11D13F2E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47">
              <a:extLst>
                <a:ext uri="{FF2B5EF4-FFF2-40B4-BE49-F238E27FC236}">
                  <a16:creationId xmlns:a16="http://schemas.microsoft.com/office/drawing/2014/main" id="{E9BF1C39-2CE9-4B92-B5F7-52C78CE7A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48">
              <a:extLst>
                <a:ext uri="{FF2B5EF4-FFF2-40B4-BE49-F238E27FC236}">
                  <a16:creationId xmlns:a16="http://schemas.microsoft.com/office/drawing/2014/main" id="{E9D7294B-CABA-49F6-8361-20D0B2C915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49">
              <a:extLst>
                <a:ext uri="{FF2B5EF4-FFF2-40B4-BE49-F238E27FC236}">
                  <a16:creationId xmlns:a16="http://schemas.microsoft.com/office/drawing/2014/main" id="{71ED25A7-90DA-44F8-AEB1-EB542B8D4F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50">
              <a:extLst>
                <a:ext uri="{FF2B5EF4-FFF2-40B4-BE49-F238E27FC236}">
                  <a16:creationId xmlns:a16="http://schemas.microsoft.com/office/drawing/2014/main" id="{88622959-7F10-492F-91A2-48078B4C3B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51">
              <a:extLst>
                <a:ext uri="{FF2B5EF4-FFF2-40B4-BE49-F238E27FC236}">
                  <a16:creationId xmlns:a16="http://schemas.microsoft.com/office/drawing/2014/main" id="{D9AE03EB-8DA0-474C-8166-43E0CE173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52">
              <a:extLst>
                <a:ext uri="{FF2B5EF4-FFF2-40B4-BE49-F238E27FC236}">
                  <a16:creationId xmlns:a16="http://schemas.microsoft.com/office/drawing/2014/main" id="{4E2C946C-F132-4A25-9263-3A8AC517BC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53">
              <a:extLst>
                <a:ext uri="{FF2B5EF4-FFF2-40B4-BE49-F238E27FC236}">
                  <a16:creationId xmlns:a16="http://schemas.microsoft.com/office/drawing/2014/main" id="{AED27747-7380-4008-BE13-39238A5460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55">
              <a:extLst>
                <a:ext uri="{FF2B5EF4-FFF2-40B4-BE49-F238E27FC236}">
                  <a16:creationId xmlns:a16="http://schemas.microsoft.com/office/drawing/2014/main" id="{170DC0CD-A35B-41E7-B534-4581FD2756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56">
              <a:extLst>
                <a:ext uri="{FF2B5EF4-FFF2-40B4-BE49-F238E27FC236}">
                  <a16:creationId xmlns:a16="http://schemas.microsoft.com/office/drawing/2014/main" id="{C1C9DDA1-01D3-4DAD-A63C-B973C2D2B4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57">
              <a:extLst>
                <a:ext uri="{FF2B5EF4-FFF2-40B4-BE49-F238E27FC236}">
                  <a16:creationId xmlns:a16="http://schemas.microsoft.com/office/drawing/2014/main" id="{19D28730-4CEE-4817-BC39-81F613203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58">
              <a:extLst>
                <a:ext uri="{FF2B5EF4-FFF2-40B4-BE49-F238E27FC236}">
                  <a16:creationId xmlns:a16="http://schemas.microsoft.com/office/drawing/2014/main" id="{AC776ADD-FA69-4972-A33F-E5F0C20867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59">
              <a:extLst>
                <a:ext uri="{FF2B5EF4-FFF2-40B4-BE49-F238E27FC236}">
                  <a16:creationId xmlns:a16="http://schemas.microsoft.com/office/drawing/2014/main" id="{9E6F3C50-B3C5-48CB-8CA0-760A4E832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60">
              <a:extLst>
                <a:ext uri="{FF2B5EF4-FFF2-40B4-BE49-F238E27FC236}">
                  <a16:creationId xmlns:a16="http://schemas.microsoft.com/office/drawing/2014/main" id="{40C1DC5C-6F1F-47B4-A807-CCDCDDB224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61">
              <a:extLst>
                <a:ext uri="{FF2B5EF4-FFF2-40B4-BE49-F238E27FC236}">
                  <a16:creationId xmlns:a16="http://schemas.microsoft.com/office/drawing/2014/main" id="{40D2883F-9407-486B-BBAE-B1AD1AF94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62">
              <a:extLst>
                <a:ext uri="{FF2B5EF4-FFF2-40B4-BE49-F238E27FC236}">
                  <a16:creationId xmlns:a16="http://schemas.microsoft.com/office/drawing/2014/main" id="{38A7DE90-80E3-4BDF-AA87-3C1572894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Line 63">
              <a:extLst>
                <a:ext uri="{FF2B5EF4-FFF2-40B4-BE49-F238E27FC236}">
                  <a16:creationId xmlns:a16="http://schemas.microsoft.com/office/drawing/2014/main" id="{88C8404E-235A-4140-9F73-800D07E2CB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0" name="Line 64">
              <a:extLst>
                <a:ext uri="{FF2B5EF4-FFF2-40B4-BE49-F238E27FC236}">
                  <a16:creationId xmlns:a16="http://schemas.microsoft.com/office/drawing/2014/main" id="{9F214B09-48D6-485D-9EE4-707EB1DB77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1" name="Line 65">
              <a:extLst>
                <a:ext uri="{FF2B5EF4-FFF2-40B4-BE49-F238E27FC236}">
                  <a16:creationId xmlns:a16="http://schemas.microsoft.com/office/drawing/2014/main" id="{7B54BD2A-579D-4140-9769-79E801413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2" name="Line 66">
              <a:extLst>
                <a:ext uri="{FF2B5EF4-FFF2-40B4-BE49-F238E27FC236}">
                  <a16:creationId xmlns:a16="http://schemas.microsoft.com/office/drawing/2014/main" id="{6EF43DE0-0197-4E3C-8D08-51A42F48B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Line 67">
              <a:extLst>
                <a:ext uri="{FF2B5EF4-FFF2-40B4-BE49-F238E27FC236}">
                  <a16:creationId xmlns:a16="http://schemas.microsoft.com/office/drawing/2014/main" id="{30AE9CCA-8EE8-4C52-85FD-64A2FE1C2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4" name="Line 68">
              <a:extLst>
                <a:ext uri="{FF2B5EF4-FFF2-40B4-BE49-F238E27FC236}">
                  <a16:creationId xmlns:a16="http://schemas.microsoft.com/office/drawing/2014/main" id="{1A2820FD-1DB2-40F7-BD58-D2E3E7376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Line 69">
              <a:extLst>
                <a:ext uri="{FF2B5EF4-FFF2-40B4-BE49-F238E27FC236}">
                  <a16:creationId xmlns:a16="http://schemas.microsoft.com/office/drawing/2014/main" id="{E72C15DC-4833-44AE-8722-EE35D028D2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Line 70">
              <a:extLst>
                <a:ext uri="{FF2B5EF4-FFF2-40B4-BE49-F238E27FC236}">
                  <a16:creationId xmlns:a16="http://schemas.microsoft.com/office/drawing/2014/main" id="{77647CF9-C173-42E2-A947-6115D616D1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Line 71">
              <a:extLst>
                <a:ext uri="{FF2B5EF4-FFF2-40B4-BE49-F238E27FC236}">
                  <a16:creationId xmlns:a16="http://schemas.microsoft.com/office/drawing/2014/main" id="{6AD9E338-F481-43EC-8AB7-40CC0AE1D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72">
              <a:extLst>
                <a:ext uri="{FF2B5EF4-FFF2-40B4-BE49-F238E27FC236}">
                  <a16:creationId xmlns:a16="http://schemas.microsoft.com/office/drawing/2014/main" id="{6AFD637B-14B2-4366-9930-12AD890406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9" name="Line 73">
              <a:extLst>
                <a:ext uri="{FF2B5EF4-FFF2-40B4-BE49-F238E27FC236}">
                  <a16:creationId xmlns:a16="http://schemas.microsoft.com/office/drawing/2014/main" id="{058E3F13-FD6A-494A-8E69-E0D9962C47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Line 74">
              <a:extLst>
                <a:ext uri="{FF2B5EF4-FFF2-40B4-BE49-F238E27FC236}">
                  <a16:creationId xmlns:a16="http://schemas.microsoft.com/office/drawing/2014/main" id="{5D3E4CD9-E7AA-4DAD-8EFA-E953728BE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Text Box 75">
              <a:extLst>
                <a:ext uri="{FF2B5EF4-FFF2-40B4-BE49-F238E27FC236}">
                  <a16:creationId xmlns:a16="http://schemas.microsoft.com/office/drawing/2014/main" id="{C075A912-2672-4E61-B683-478216562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92" name="Text Box 76">
              <a:extLst>
                <a:ext uri="{FF2B5EF4-FFF2-40B4-BE49-F238E27FC236}">
                  <a16:creationId xmlns:a16="http://schemas.microsoft.com/office/drawing/2014/main" id="{ED0F7E44-B0A6-43A3-AEE2-CA57D0CEF1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93" name="Text Box 77">
              <a:extLst>
                <a:ext uri="{FF2B5EF4-FFF2-40B4-BE49-F238E27FC236}">
                  <a16:creationId xmlns:a16="http://schemas.microsoft.com/office/drawing/2014/main" id="{1516615B-7D6F-467C-B630-9E8F93D3E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94" name="Text Box 78">
              <a:extLst>
                <a:ext uri="{FF2B5EF4-FFF2-40B4-BE49-F238E27FC236}">
                  <a16:creationId xmlns:a16="http://schemas.microsoft.com/office/drawing/2014/main" id="{0967FB9A-4BA1-4604-BE98-DBFAA91F47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D012C5A-81C3-4ED0-822A-8B913501A3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349" y="3490123"/>
              <a:ext cx="966788" cy="357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:a14="http://schemas.microsoft.com/office/drawing/2010/main" xmlns="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xmlns:mc="http://schemas.openxmlformats.org/markup-compatibility/2006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:a14="http://schemas.microsoft.com/office/drawing/2010/main" xmlns="" xmlns:mc="http://schemas.openxmlformats.org/markup-compatibility/2006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59FC34FF-BC2B-423A-9831-BE6C35E441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474" y="4280698"/>
              <a:ext cx="1030288" cy="358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:a14="http://schemas.microsoft.com/office/drawing/2010/main" xmlns="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xmlns:mc="http://schemas.openxmlformats.org/markup-compatibility/2006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:a14="http://schemas.microsoft.com/office/drawing/2010/main" xmlns="" xmlns:mc="http://schemas.openxmlformats.org/markup-compatibility/2006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76DEFBE6-C535-4C40-8A16-27B3891C64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49" y="4983961"/>
              <a:ext cx="1030288" cy="379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:a14="http://schemas.microsoft.com/office/drawing/2010/main" xmlns="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xmlns:mc="http://schemas.openxmlformats.org/markup-compatibility/2006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:a14="http://schemas.microsoft.com/office/drawing/2010/main" xmlns="" xmlns:mc="http://schemas.openxmlformats.org/markup-compatibility/2006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98" name="Line 82">
              <a:extLst>
                <a:ext uri="{FF2B5EF4-FFF2-40B4-BE49-F238E27FC236}">
                  <a16:creationId xmlns:a16="http://schemas.microsoft.com/office/drawing/2014/main" id="{DD86E4BD-264F-4065-AE56-63A53215B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99" name="Line 83">
              <a:extLst>
                <a:ext uri="{FF2B5EF4-FFF2-40B4-BE49-F238E27FC236}">
                  <a16:creationId xmlns:a16="http://schemas.microsoft.com/office/drawing/2014/main" id="{F542F2F8-B633-42EE-ABD3-1748A0B54A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Line 84">
              <a:extLst>
                <a:ext uri="{FF2B5EF4-FFF2-40B4-BE49-F238E27FC236}">
                  <a16:creationId xmlns:a16="http://schemas.microsoft.com/office/drawing/2014/main" id="{87F878E5-F74E-47DD-8DEF-AE46DA3FB1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" name="Line 85">
            <a:extLst>
              <a:ext uri="{FF2B5EF4-FFF2-40B4-BE49-F238E27FC236}">
                <a16:creationId xmlns:a16="http://schemas.microsoft.com/office/drawing/2014/main" id="{CB32196E-E1B1-4962-AF82-D7C3672B8B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77327" y="3662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" name="Line 86">
            <a:extLst>
              <a:ext uri="{FF2B5EF4-FFF2-40B4-BE49-F238E27FC236}">
                <a16:creationId xmlns:a16="http://schemas.microsoft.com/office/drawing/2014/main" id="{8D1D761B-1F88-4BDB-A26D-DE2E2BA63C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58327" y="4424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Line 87">
            <a:extLst>
              <a:ext uri="{FF2B5EF4-FFF2-40B4-BE49-F238E27FC236}">
                <a16:creationId xmlns:a16="http://schemas.microsoft.com/office/drawing/2014/main" id="{CF71403E-27E2-4FE3-AE8E-B4955D1DDE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0327" y="5186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1">
            <a:extLst>
              <a:ext uri="{FF2B5EF4-FFF2-40B4-BE49-F238E27FC236}">
                <a16:creationId xmlns:a16="http://schemas.microsoft.com/office/drawing/2014/main" id="{710B4735-B9BD-4A02-8BDC-E0A63E079D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01327" y="3662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5" name="Line 92">
            <a:extLst>
              <a:ext uri="{FF2B5EF4-FFF2-40B4-BE49-F238E27FC236}">
                <a16:creationId xmlns:a16="http://schemas.microsoft.com/office/drawing/2014/main" id="{4D07318C-9868-4B4F-96AB-6EB74FBDDF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63327" y="4424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Line 97">
            <a:extLst>
              <a:ext uri="{FF2B5EF4-FFF2-40B4-BE49-F238E27FC236}">
                <a16:creationId xmlns:a16="http://schemas.microsoft.com/office/drawing/2014/main" id="{9EB641D4-0FFE-4D60-9561-D993984B8B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25327" y="3657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7" name="Line 99">
            <a:extLst>
              <a:ext uri="{FF2B5EF4-FFF2-40B4-BE49-F238E27FC236}">
                <a16:creationId xmlns:a16="http://schemas.microsoft.com/office/drawing/2014/main" id="{07AF7352-25D8-4915-BF23-B57C4D8B7D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9327" y="3657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6" name="Line 98">
            <a:extLst>
              <a:ext uri="{FF2B5EF4-FFF2-40B4-BE49-F238E27FC236}">
                <a16:creationId xmlns:a16="http://schemas.microsoft.com/office/drawing/2014/main" id="{314639D4-4DC1-4626-BAD9-82914B1BD3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68327" y="4419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Line 93">
            <a:extLst>
              <a:ext uri="{FF2B5EF4-FFF2-40B4-BE49-F238E27FC236}">
                <a16:creationId xmlns:a16="http://schemas.microsoft.com/office/drawing/2014/main" id="{215F6934-9AAF-4834-ABDD-462F0A3DB2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87327" y="5186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08DB30C-9654-44DE-AC5B-7D6E6AEDFDD4}"/>
              </a:ext>
            </a:extLst>
          </p:cNvPr>
          <p:cNvSpPr txBox="1"/>
          <p:nvPr/>
        </p:nvSpPr>
        <p:spPr>
          <a:xfrm>
            <a:off x="4160355" y="3188294"/>
            <a:ext cx="1104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Deadline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27138E7-8043-428A-B3EF-7B17B5243582}"/>
              </a:ext>
            </a:extLst>
          </p:cNvPr>
          <p:cNvSpPr txBox="1"/>
          <p:nvPr/>
        </p:nvSpPr>
        <p:spPr>
          <a:xfrm>
            <a:off x="2372277" y="3216830"/>
            <a:ext cx="186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Initial arrival</a:t>
            </a:r>
          </a:p>
        </p:txBody>
      </p:sp>
    </p:spTree>
    <p:extLst>
      <p:ext uri="{BB962C8B-B14F-4D97-AF65-F5344CB8AC3E}">
        <p14:creationId xmlns:p14="http://schemas.microsoft.com/office/powerpoint/2010/main" val="278589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70B9F-76A3-99F3-7743-1DCD77EEE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4836C-0B4F-23FB-B932-7549D697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1112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PC Lab due today</a:t>
            </a:r>
          </a:p>
          <a:p>
            <a:pPr lvl="1"/>
            <a:r>
              <a:rPr lang="en-US" dirty="0"/>
              <a:t>See Piazza post with reminder of the submission steps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Slip days are automatic, no need to ask for them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Scheduling Lab out now</a:t>
            </a:r>
          </a:p>
          <a:p>
            <a:pPr lvl="1"/>
            <a:r>
              <a:rPr lang="en-US" dirty="0"/>
              <a:t>Implement scheduling policies in a discrete time simulation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Best way to test your implementation AND practice for exam</a:t>
            </a:r>
          </a:p>
          <a:p>
            <a:pPr lvl="2"/>
            <a:r>
              <a:rPr lang="en-US" dirty="0"/>
              <a:t>Create some workload</a:t>
            </a:r>
          </a:p>
          <a:p>
            <a:pPr lvl="2"/>
            <a:r>
              <a:rPr lang="en-US" dirty="0"/>
              <a:t>Do the math on paper for metrics and scheduling order</a:t>
            </a:r>
          </a:p>
          <a:p>
            <a:pPr lvl="2"/>
            <a:r>
              <a:rPr lang="en-US" dirty="0"/>
              <a:t>Run your policy on the workload and make sure they match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4CC04-93E7-F0FF-D93E-E93E743D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049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DD4D-6A55-4F05-BAA4-64789766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Earliest Deadline First (EDF)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FDB59-71DD-4B92-B167-0E572C7E7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Priority scheduling with pre-emption</a:t>
            </a:r>
          </a:p>
          <a:p>
            <a:r>
              <a:rPr lang="en-US" dirty="0"/>
              <a:t>Highest priority given to task with soonest deadline</a:t>
            </a:r>
          </a:p>
          <a:p>
            <a:pPr lvl="1"/>
            <a:r>
              <a:rPr lang="en-US" dirty="0"/>
              <a:t>Task = (Period, Duration)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51DE0-4003-47E2-84D3-BA304B03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531758-F598-469F-9536-F43FA805BC44}"/>
              </a:ext>
            </a:extLst>
          </p:cNvPr>
          <p:cNvGrpSpPr/>
          <p:nvPr/>
        </p:nvGrpSpPr>
        <p:grpSpPr>
          <a:xfrm>
            <a:off x="1901001" y="3657600"/>
            <a:ext cx="8186526" cy="2347913"/>
            <a:chOff x="195474" y="3367087"/>
            <a:chExt cx="8186526" cy="234791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5BF6995-9D62-45DE-9C3D-393F5BFF1363}"/>
                </a:ext>
              </a:extLst>
            </p:cNvPr>
            <p:cNvGrpSpPr/>
            <p:nvPr/>
          </p:nvGrpSpPr>
          <p:grpSpPr>
            <a:xfrm>
              <a:off x="195474" y="3371850"/>
              <a:ext cx="8186526" cy="2343150"/>
              <a:chOff x="195474" y="3371850"/>
              <a:chExt cx="8186526" cy="2343150"/>
            </a:xfrm>
          </p:grpSpPr>
          <p:sp>
            <p:nvSpPr>
              <p:cNvPr id="28" name="Line 9">
                <a:extLst>
                  <a:ext uri="{FF2B5EF4-FFF2-40B4-BE49-F238E27FC236}">
                    <a16:creationId xmlns:a16="http://schemas.microsoft.com/office/drawing/2014/main" id="{9DF659DB-AA03-41E2-8F0B-C8CEB1A555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7800" y="3752850"/>
                <a:ext cx="6934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29" name="Line 11">
                <a:extLst>
                  <a:ext uri="{FF2B5EF4-FFF2-40B4-BE49-F238E27FC236}">
                    <a16:creationId xmlns:a16="http://schemas.microsoft.com/office/drawing/2014/main" id="{23B2C462-2D17-4A99-9F54-7BA4B14E5B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0" name="Line 12">
                <a:extLst>
                  <a:ext uri="{FF2B5EF4-FFF2-40B4-BE49-F238E27FC236}">
                    <a16:creationId xmlns:a16="http://schemas.microsoft.com/office/drawing/2014/main" id="{75BDC05C-7EBF-4A25-B72E-526A61F9E0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1" name="Line 13">
                <a:extLst>
                  <a:ext uri="{FF2B5EF4-FFF2-40B4-BE49-F238E27FC236}">
                    <a16:creationId xmlns:a16="http://schemas.microsoft.com/office/drawing/2014/main" id="{2CFA5699-5D76-44C9-8470-3820556DAD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0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2" name="Line 14">
                <a:extLst>
                  <a:ext uri="{FF2B5EF4-FFF2-40B4-BE49-F238E27FC236}">
                    <a16:creationId xmlns:a16="http://schemas.microsoft.com/office/drawing/2014/main" id="{CB7C7566-F106-447E-85A9-229B49CDB0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3" name="Line 15">
                <a:extLst>
                  <a:ext uri="{FF2B5EF4-FFF2-40B4-BE49-F238E27FC236}">
                    <a16:creationId xmlns:a16="http://schemas.microsoft.com/office/drawing/2014/main" id="{510508D4-9489-45C4-8A19-663ED5C06B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4" name="Line 16">
                <a:extLst>
                  <a:ext uri="{FF2B5EF4-FFF2-40B4-BE49-F238E27FC236}">
                    <a16:creationId xmlns:a16="http://schemas.microsoft.com/office/drawing/2014/main" id="{239DE1E3-27F2-4B51-9C0D-F37314A851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5" name="Line 17">
                <a:extLst>
                  <a:ext uri="{FF2B5EF4-FFF2-40B4-BE49-F238E27FC236}">
                    <a16:creationId xmlns:a16="http://schemas.microsoft.com/office/drawing/2014/main" id="{E9BE581A-D4E6-4BC7-B2F2-DF6E30EB75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4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6" name="Line 18">
                <a:extLst>
                  <a:ext uri="{FF2B5EF4-FFF2-40B4-BE49-F238E27FC236}">
                    <a16:creationId xmlns:a16="http://schemas.microsoft.com/office/drawing/2014/main" id="{8649920C-EF89-4BB9-9625-6B20AADAEC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7" name="Line 19">
                <a:extLst>
                  <a:ext uri="{FF2B5EF4-FFF2-40B4-BE49-F238E27FC236}">
                    <a16:creationId xmlns:a16="http://schemas.microsoft.com/office/drawing/2014/main" id="{3431CC0E-4D0C-4197-992E-5188BD617D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8" name="Line 20">
                <a:extLst>
                  <a:ext uri="{FF2B5EF4-FFF2-40B4-BE49-F238E27FC236}">
                    <a16:creationId xmlns:a16="http://schemas.microsoft.com/office/drawing/2014/main" id="{1595E569-B719-4045-BC0A-29D63CDD9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7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9" name="Line 21">
                <a:extLst>
                  <a:ext uri="{FF2B5EF4-FFF2-40B4-BE49-F238E27FC236}">
                    <a16:creationId xmlns:a16="http://schemas.microsoft.com/office/drawing/2014/main" id="{9B8B599A-6349-437A-9507-B620F66CF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8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0" name="Line 22">
                <a:extLst>
                  <a:ext uri="{FF2B5EF4-FFF2-40B4-BE49-F238E27FC236}">
                    <a16:creationId xmlns:a16="http://schemas.microsoft.com/office/drawing/2014/main" id="{1AC9E9B0-EE72-4287-B608-BEC643CB6C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9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1" name="Line 23">
                <a:extLst>
                  <a:ext uri="{FF2B5EF4-FFF2-40B4-BE49-F238E27FC236}">
                    <a16:creationId xmlns:a16="http://schemas.microsoft.com/office/drawing/2014/main" id="{0E2D9CA1-6423-495B-890F-3F294450F0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0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2" name="Line 24">
                <a:extLst>
                  <a:ext uri="{FF2B5EF4-FFF2-40B4-BE49-F238E27FC236}">
                    <a16:creationId xmlns:a16="http://schemas.microsoft.com/office/drawing/2014/main" id="{ED06111B-BA15-443A-9199-D21CD66B04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3" name="Line 25">
                <a:extLst>
                  <a:ext uri="{FF2B5EF4-FFF2-40B4-BE49-F238E27FC236}">
                    <a16:creationId xmlns:a16="http://schemas.microsoft.com/office/drawing/2014/main" id="{BA2EE6F7-5908-452E-A94F-A76BB72DE3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4" name="Line 26">
                <a:extLst>
                  <a:ext uri="{FF2B5EF4-FFF2-40B4-BE49-F238E27FC236}">
                    <a16:creationId xmlns:a16="http://schemas.microsoft.com/office/drawing/2014/main" id="{ADBB6A92-A5CE-4232-8B6A-CB662DFB01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5" name="Line 27">
                <a:extLst>
                  <a:ext uri="{FF2B5EF4-FFF2-40B4-BE49-F238E27FC236}">
                    <a16:creationId xmlns:a16="http://schemas.microsoft.com/office/drawing/2014/main" id="{EDE85FEB-1031-4441-84E0-1AA75D6C9F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6" name="Line 28">
                <a:extLst>
                  <a:ext uri="{FF2B5EF4-FFF2-40B4-BE49-F238E27FC236}">
                    <a16:creationId xmlns:a16="http://schemas.microsoft.com/office/drawing/2014/main" id="{7D98FCD7-2EA0-48C8-90B2-71C8059A7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7" name="Line 29">
                <a:extLst>
                  <a:ext uri="{FF2B5EF4-FFF2-40B4-BE49-F238E27FC236}">
                    <a16:creationId xmlns:a16="http://schemas.microsoft.com/office/drawing/2014/main" id="{9EE996E9-CEAE-4781-94FE-2CF9550F76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8" name="Line 30">
                <a:extLst>
                  <a:ext uri="{FF2B5EF4-FFF2-40B4-BE49-F238E27FC236}">
                    <a16:creationId xmlns:a16="http://schemas.microsoft.com/office/drawing/2014/main" id="{DE0718B3-42C6-43D6-AB81-F13F7A0F57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9" name="Line 31">
                <a:extLst>
                  <a:ext uri="{FF2B5EF4-FFF2-40B4-BE49-F238E27FC236}">
                    <a16:creationId xmlns:a16="http://schemas.microsoft.com/office/drawing/2014/main" id="{504EBD6D-ABE4-4E51-B984-64C173F60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7800" y="4514850"/>
                <a:ext cx="6934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0" name="Line 33">
                <a:extLst>
                  <a:ext uri="{FF2B5EF4-FFF2-40B4-BE49-F238E27FC236}">
                    <a16:creationId xmlns:a16="http://schemas.microsoft.com/office/drawing/2014/main" id="{6704664C-AE92-4982-BF57-FE9EC721EC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1" name="Line 34">
                <a:extLst>
                  <a:ext uri="{FF2B5EF4-FFF2-40B4-BE49-F238E27FC236}">
                    <a16:creationId xmlns:a16="http://schemas.microsoft.com/office/drawing/2014/main" id="{183AD4B2-E522-4E9A-8EC0-27C1458714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2" name="Line 35">
                <a:extLst>
                  <a:ext uri="{FF2B5EF4-FFF2-40B4-BE49-F238E27FC236}">
                    <a16:creationId xmlns:a16="http://schemas.microsoft.com/office/drawing/2014/main" id="{A913ABA1-78A0-43FF-A341-4982A4AD5F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0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3" name="Line 36">
                <a:extLst>
                  <a:ext uri="{FF2B5EF4-FFF2-40B4-BE49-F238E27FC236}">
                    <a16:creationId xmlns:a16="http://schemas.microsoft.com/office/drawing/2014/main" id="{495852A6-6B6B-484A-A51B-AE47507FA5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4" name="Line 37">
                <a:extLst>
                  <a:ext uri="{FF2B5EF4-FFF2-40B4-BE49-F238E27FC236}">
                    <a16:creationId xmlns:a16="http://schemas.microsoft.com/office/drawing/2014/main" id="{B5759561-28F0-4D7A-AD97-FACC1C07E1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5" name="Line 38">
                <a:extLst>
                  <a:ext uri="{FF2B5EF4-FFF2-40B4-BE49-F238E27FC236}">
                    <a16:creationId xmlns:a16="http://schemas.microsoft.com/office/drawing/2014/main" id="{3F6117B4-8675-4A27-B5CC-8DB36AB1C8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6" name="Line 39">
                <a:extLst>
                  <a:ext uri="{FF2B5EF4-FFF2-40B4-BE49-F238E27FC236}">
                    <a16:creationId xmlns:a16="http://schemas.microsoft.com/office/drawing/2014/main" id="{3EFB1BCD-E018-4C15-934F-13452181CE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4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7" name="Line 40">
                <a:extLst>
                  <a:ext uri="{FF2B5EF4-FFF2-40B4-BE49-F238E27FC236}">
                    <a16:creationId xmlns:a16="http://schemas.microsoft.com/office/drawing/2014/main" id="{F6FBF68D-E59F-4BD1-B060-7CB52A7452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8" name="Line 41">
                <a:extLst>
                  <a:ext uri="{FF2B5EF4-FFF2-40B4-BE49-F238E27FC236}">
                    <a16:creationId xmlns:a16="http://schemas.microsoft.com/office/drawing/2014/main" id="{AED591AC-D4D6-4234-823D-5483EFC058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9" name="Line 42">
                <a:extLst>
                  <a:ext uri="{FF2B5EF4-FFF2-40B4-BE49-F238E27FC236}">
                    <a16:creationId xmlns:a16="http://schemas.microsoft.com/office/drawing/2014/main" id="{869F4A15-EDA5-48DD-8773-0E96C3BCE0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7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0" name="Line 43">
                <a:extLst>
                  <a:ext uri="{FF2B5EF4-FFF2-40B4-BE49-F238E27FC236}">
                    <a16:creationId xmlns:a16="http://schemas.microsoft.com/office/drawing/2014/main" id="{1AE779EC-2162-4A90-BC67-049E293C9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8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1" name="Line 44">
                <a:extLst>
                  <a:ext uri="{FF2B5EF4-FFF2-40B4-BE49-F238E27FC236}">
                    <a16:creationId xmlns:a16="http://schemas.microsoft.com/office/drawing/2014/main" id="{A5616A27-BE1F-4756-B2D4-48D9E23548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9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2" name="Line 45">
                <a:extLst>
                  <a:ext uri="{FF2B5EF4-FFF2-40B4-BE49-F238E27FC236}">
                    <a16:creationId xmlns:a16="http://schemas.microsoft.com/office/drawing/2014/main" id="{17D1683F-384E-4687-BA77-1B3E389A7C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0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3" name="Line 46">
                <a:extLst>
                  <a:ext uri="{FF2B5EF4-FFF2-40B4-BE49-F238E27FC236}">
                    <a16:creationId xmlns:a16="http://schemas.microsoft.com/office/drawing/2014/main" id="{9042058B-8170-4AC9-A5AE-2E11D13F2E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4" name="Line 47">
                <a:extLst>
                  <a:ext uri="{FF2B5EF4-FFF2-40B4-BE49-F238E27FC236}">
                    <a16:creationId xmlns:a16="http://schemas.microsoft.com/office/drawing/2014/main" id="{E9BF1C39-2CE9-4B92-B5F7-52C78CE7AA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5" name="Line 48">
                <a:extLst>
                  <a:ext uri="{FF2B5EF4-FFF2-40B4-BE49-F238E27FC236}">
                    <a16:creationId xmlns:a16="http://schemas.microsoft.com/office/drawing/2014/main" id="{E9D7294B-CABA-49F6-8361-20D0B2C915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6" name="Line 49">
                <a:extLst>
                  <a:ext uri="{FF2B5EF4-FFF2-40B4-BE49-F238E27FC236}">
                    <a16:creationId xmlns:a16="http://schemas.microsoft.com/office/drawing/2014/main" id="{71ED25A7-90DA-44F8-AEB1-EB542B8D4F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7" name="Line 50">
                <a:extLst>
                  <a:ext uri="{FF2B5EF4-FFF2-40B4-BE49-F238E27FC236}">
                    <a16:creationId xmlns:a16="http://schemas.microsoft.com/office/drawing/2014/main" id="{88622959-7F10-492F-91A2-48078B4C3B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8" name="Line 51">
                <a:extLst>
                  <a:ext uri="{FF2B5EF4-FFF2-40B4-BE49-F238E27FC236}">
                    <a16:creationId xmlns:a16="http://schemas.microsoft.com/office/drawing/2014/main" id="{D9AE03EB-8DA0-474C-8166-43E0CE173A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9" name="Line 52">
                <a:extLst>
                  <a:ext uri="{FF2B5EF4-FFF2-40B4-BE49-F238E27FC236}">
                    <a16:creationId xmlns:a16="http://schemas.microsoft.com/office/drawing/2014/main" id="{4E2C946C-F132-4A25-9263-3A8AC517BC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0" name="Line 53">
                <a:extLst>
                  <a:ext uri="{FF2B5EF4-FFF2-40B4-BE49-F238E27FC236}">
                    <a16:creationId xmlns:a16="http://schemas.microsoft.com/office/drawing/2014/main" id="{AED27747-7380-4008-BE13-39238A5460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7800" y="5276850"/>
                <a:ext cx="6934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1" name="Line 55">
                <a:extLst>
                  <a:ext uri="{FF2B5EF4-FFF2-40B4-BE49-F238E27FC236}">
                    <a16:creationId xmlns:a16="http://schemas.microsoft.com/office/drawing/2014/main" id="{170DC0CD-A35B-41E7-B534-4581FD2756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2" name="Line 56">
                <a:extLst>
                  <a:ext uri="{FF2B5EF4-FFF2-40B4-BE49-F238E27FC236}">
                    <a16:creationId xmlns:a16="http://schemas.microsoft.com/office/drawing/2014/main" id="{C1C9DDA1-01D3-4DAD-A63C-B973C2D2B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3" name="Line 57">
                <a:extLst>
                  <a:ext uri="{FF2B5EF4-FFF2-40B4-BE49-F238E27FC236}">
                    <a16:creationId xmlns:a16="http://schemas.microsoft.com/office/drawing/2014/main" id="{19D28730-4CEE-4817-BC39-81F613203F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0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4" name="Line 58">
                <a:extLst>
                  <a:ext uri="{FF2B5EF4-FFF2-40B4-BE49-F238E27FC236}">
                    <a16:creationId xmlns:a16="http://schemas.microsoft.com/office/drawing/2014/main" id="{AC776ADD-FA69-4972-A33F-E5F0C20867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5" name="Line 59">
                <a:extLst>
                  <a:ext uri="{FF2B5EF4-FFF2-40B4-BE49-F238E27FC236}">
                    <a16:creationId xmlns:a16="http://schemas.microsoft.com/office/drawing/2014/main" id="{9E6F3C50-B3C5-48CB-8CA0-760A4E832F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6" name="Line 60">
                <a:extLst>
                  <a:ext uri="{FF2B5EF4-FFF2-40B4-BE49-F238E27FC236}">
                    <a16:creationId xmlns:a16="http://schemas.microsoft.com/office/drawing/2014/main" id="{40C1DC5C-6F1F-47B4-A807-CCDCDDB224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7" name="Line 61">
                <a:extLst>
                  <a:ext uri="{FF2B5EF4-FFF2-40B4-BE49-F238E27FC236}">
                    <a16:creationId xmlns:a16="http://schemas.microsoft.com/office/drawing/2014/main" id="{40D2883F-9407-486B-BBAE-B1AD1AF948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4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8" name="Line 62">
                <a:extLst>
                  <a:ext uri="{FF2B5EF4-FFF2-40B4-BE49-F238E27FC236}">
                    <a16:creationId xmlns:a16="http://schemas.microsoft.com/office/drawing/2014/main" id="{38A7DE90-80E3-4BDF-AA87-3C1572894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9" name="Line 63">
                <a:extLst>
                  <a:ext uri="{FF2B5EF4-FFF2-40B4-BE49-F238E27FC236}">
                    <a16:creationId xmlns:a16="http://schemas.microsoft.com/office/drawing/2014/main" id="{88C8404E-235A-4140-9F73-800D07E2CB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0" name="Line 64">
                <a:extLst>
                  <a:ext uri="{FF2B5EF4-FFF2-40B4-BE49-F238E27FC236}">
                    <a16:creationId xmlns:a16="http://schemas.microsoft.com/office/drawing/2014/main" id="{9F214B09-48D6-485D-9EE4-707EB1DB7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7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1" name="Line 65">
                <a:extLst>
                  <a:ext uri="{FF2B5EF4-FFF2-40B4-BE49-F238E27FC236}">
                    <a16:creationId xmlns:a16="http://schemas.microsoft.com/office/drawing/2014/main" id="{7B54BD2A-579D-4140-9769-79E801413D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8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2" name="Line 66">
                <a:extLst>
                  <a:ext uri="{FF2B5EF4-FFF2-40B4-BE49-F238E27FC236}">
                    <a16:creationId xmlns:a16="http://schemas.microsoft.com/office/drawing/2014/main" id="{6EF43DE0-0197-4E3C-8D08-51A42F48B0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9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3" name="Line 67">
                <a:extLst>
                  <a:ext uri="{FF2B5EF4-FFF2-40B4-BE49-F238E27FC236}">
                    <a16:creationId xmlns:a16="http://schemas.microsoft.com/office/drawing/2014/main" id="{30AE9CCA-8EE8-4C52-85FD-64A2FE1C21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0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4" name="Line 68">
                <a:extLst>
                  <a:ext uri="{FF2B5EF4-FFF2-40B4-BE49-F238E27FC236}">
                    <a16:creationId xmlns:a16="http://schemas.microsoft.com/office/drawing/2014/main" id="{1A2820FD-1DB2-40F7-BD58-D2E3E73760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5" name="Line 69">
                <a:extLst>
                  <a:ext uri="{FF2B5EF4-FFF2-40B4-BE49-F238E27FC236}">
                    <a16:creationId xmlns:a16="http://schemas.microsoft.com/office/drawing/2014/main" id="{E72C15DC-4833-44AE-8722-EE35D028D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6" name="Line 70">
                <a:extLst>
                  <a:ext uri="{FF2B5EF4-FFF2-40B4-BE49-F238E27FC236}">
                    <a16:creationId xmlns:a16="http://schemas.microsoft.com/office/drawing/2014/main" id="{77647CF9-C173-42E2-A947-6115D616D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7" name="Line 71">
                <a:extLst>
                  <a:ext uri="{FF2B5EF4-FFF2-40B4-BE49-F238E27FC236}">
                    <a16:creationId xmlns:a16="http://schemas.microsoft.com/office/drawing/2014/main" id="{6AD9E338-F481-43EC-8AB7-40CC0AE1D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8" name="Line 72">
                <a:extLst>
                  <a:ext uri="{FF2B5EF4-FFF2-40B4-BE49-F238E27FC236}">
                    <a16:creationId xmlns:a16="http://schemas.microsoft.com/office/drawing/2014/main" id="{6AFD637B-14B2-4366-9930-12AD890406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9" name="Line 73">
                <a:extLst>
                  <a:ext uri="{FF2B5EF4-FFF2-40B4-BE49-F238E27FC236}">
                    <a16:creationId xmlns:a16="http://schemas.microsoft.com/office/drawing/2014/main" id="{058E3F13-FD6A-494A-8E69-E0D9962C47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90" name="Line 74">
                <a:extLst>
                  <a:ext uri="{FF2B5EF4-FFF2-40B4-BE49-F238E27FC236}">
                    <a16:creationId xmlns:a16="http://schemas.microsoft.com/office/drawing/2014/main" id="{5D3E4CD9-E7AA-4DAD-8EFA-E953728BE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91" name="Text Box 75">
                <a:extLst>
                  <a:ext uri="{FF2B5EF4-FFF2-40B4-BE49-F238E27FC236}">
                    <a16:creationId xmlns:a16="http://schemas.microsoft.com/office/drawing/2014/main" id="{C075A912-2672-4E61-B683-4782165621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5400" y="5329237"/>
                <a:ext cx="60960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92" name="Text Box 76">
                <a:extLst>
                  <a:ext uri="{FF2B5EF4-FFF2-40B4-BE49-F238E27FC236}">
                    <a16:creationId xmlns:a16="http://schemas.microsoft.com/office/drawing/2014/main" id="{ED0F7E44-B0A6-43A3-AEE2-CA57D0CEF1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00400" y="5334000"/>
                <a:ext cx="609600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</a:t>
                </a:r>
              </a:p>
            </p:txBody>
          </p:sp>
          <p:sp>
            <p:nvSpPr>
              <p:cNvPr id="93" name="Text Box 77">
                <a:extLst>
                  <a:ext uri="{FF2B5EF4-FFF2-40B4-BE49-F238E27FC236}">
                    <a16:creationId xmlns:a16="http://schemas.microsoft.com/office/drawing/2014/main" id="{1516615B-7D6F-467C-B630-9E8F93D3E5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200" y="5334000"/>
                <a:ext cx="609600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</a:p>
            </p:txBody>
          </p:sp>
          <p:sp>
            <p:nvSpPr>
              <p:cNvPr id="94" name="Text Box 78">
                <a:extLst>
                  <a:ext uri="{FF2B5EF4-FFF2-40B4-BE49-F238E27FC236}">
                    <a16:creationId xmlns:a16="http://schemas.microsoft.com/office/drawing/2014/main" id="{0967FB9A-4BA1-4604-BE98-DBFAA91F47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4200" y="5348287"/>
                <a:ext cx="60960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15</a:t>
                </a:r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AD012C5A-81C3-4ED0-822A-8B913501A3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349" y="3490123"/>
                <a:ext cx="966788" cy="3571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mc="http://schemas.openxmlformats.org/markup-compatibility/2006"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mc="http://schemas.openxmlformats.org/markup-compatibility/2006" xmlns="" xmlns:a14="http://schemas.microsoft.com/office/drawing/2010/main" xmlns:lc="http://schemas.openxmlformats.org/drawingml/2006/lockedCanvas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59FC34FF-BC2B-423A-9831-BE6C35E441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474" y="4280698"/>
                <a:ext cx="1030288" cy="358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mc="http://schemas.openxmlformats.org/markup-compatibility/2006"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mc="http://schemas.openxmlformats.org/markup-compatibility/2006" xmlns="" xmlns:a14="http://schemas.microsoft.com/office/drawing/2010/main" xmlns:lc="http://schemas.openxmlformats.org/drawingml/2006/lockedCanvas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76DEFBE6-C535-4C40-8A16-27B3891C64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049" y="4983961"/>
                <a:ext cx="1030288" cy="379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mc="http://schemas.openxmlformats.org/markup-compatibility/2006" xmlns="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mc="http://schemas.openxmlformats.org/markup-compatibility/2006" xmlns="" xmlns:a14="http://schemas.microsoft.com/office/drawing/2010/main" xmlns:lc="http://schemas.openxmlformats.org/drawingml/2006/lockedCanvas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98" name="Line 82">
                <a:extLst>
                  <a:ext uri="{FF2B5EF4-FFF2-40B4-BE49-F238E27FC236}">
                    <a16:creationId xmlns:a16="http://schemas.microsoft.com/office/drawing/2014/main" id="{DD86E4BD-264F-4065-AE56-63A53215BC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7800" y="3371850"/>
                <a:ext cx="0" cy="381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99" name="Line 83">
                <a:extLst>
                  <a:ext uri="{FF2B5EF4-FFF2-40B4-BE49-F238E27FC236}">
                    <a16:creationId xmlns:a16="http://schemas.microsoft.com/office/drawing/2014/main" id="{F542F2F8-B633-42EE-ABD3-1748A0B54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7800" y="4133850"/>
                <a:ext cx="0" cy="381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00" name="Line 84">
                <a:extLst>
                  <a:ext uri="{FF2B5EF4-FFF2-40B4-BE49-F238E27FC236}">
                    <a16:creationId xmlns:a16="http://schemas.microsoft.com/office/drawing/2014/main" id="{87F878E5-F74E-47DD-8DEF-AE46DA3FB1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7800" y="4895850"/>
                <a:ext cx="0" cy="381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 xmlns:lc="http://schemas.openxmlformats.org/drawingml/2006/lockedCanvas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Line 85">
              <a:extLst>
                <a:ext uri="{FF2B5EF4-FFF2-40B4-BE49-F238E27FC236}">
                  <a16:creationId xmlns:a16="http://schemas.microsoft.com/office/drawing/2014/main" id="{CB32196E-E1B1-4962-AF82-D7C3672B8B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2" name="Line 86">
              <a:extLst>
                <a:ext uri="{FF2B5EF4-FFF2-40B4-BE49-F238E27FC236}">
                  <a16:creationId xmlns:a16="http://schemas.microsoft.com/office/drawing/2014/main" id="{8D1D761B-1F88-4BDB-A26D-DE2E2BA63C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52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Line 87">
              <a:extLst>
                <a:ext uri="{FF2B5EF4-FFF2-40B4-BE49-F238E27FC236}">
                  <a16:creationId xmlns:a16="http://schemas.microsoft.com/office/drawing/2014/main" id="{CF71403E-27E2-4FE3-AE8E-B4955D1DD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14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Line 91">
              <a:extLst>
                <a:ext uri="{FF2B5EF4-FFF2-40B4-BE49-F238E27FC236}">
                  <a16:creationId xmlns:a16="http://schemas.microsoft.com/office/drawing/2014/main" id="{710B4735-B9BD-4A02-8BDC-E0A63E079D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5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5" name="Line 92">
              <a:extLst>
                <a:ext uri="{FF2B5EF4-FFF2-40B4-BE49-F238E27FC236}">
                  <a16:creationId xmlns:a16="http://schemas.microsoft.com/office/drawing/2014/main" id="{4D07318C-9868-4B4F-96AB-6EB74FBDDF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5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Line 97">
              <a:extLst>
                <a:ext uri="{FF2B5EF4-FFF2-40B4-BE49-F238E27FC236}">
                  <a16:creationId xmlns:a16="http://schemas.microsoft.com/office/drawing/2014/main" id="{9EB641D4-0FFE-4D60-9561-D993984B8B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19800" y="3367087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99">
              <a:extLst>
                <a:ext uri="{FF2B5EF4-FFF2-40B4-BE49-F238E27FC236}">
                  <a16:creationId xmlns:a16="http://schemas.microsoft.com/office/drawing/2014/main" id="{07AF7352-25D8-4915-BF23-B57C4D8B7D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3800" y="3367087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98">
              <a:extLst>
                <a:ext uri="{FF2B5EF4-FFF2-40B4-BE49-F238E27FC236}">
                  <a16:creationId xmlns:a16="http://schemas.microsoft.com/office/drawing/2014/main" id="{314639D4-4DC1-4626-BAD9-82914B1BD3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62800" y="4129087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Line 93">
              <a:extLst>
                <a:ext uri="{FF2B5EF4-FFF2-40B4-BE49-F238E27FC236}">
                  <a16:creationId xmlns:a16="http://schemas.microsoft.com/office/drawing/2014/main" id="{215F6934-9AAF-4834-ABDD-462F0A3DB2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81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F08DB30C-9654-44DE-AC5B-7D6E6AEDFDD4}"/>
              </a:ext>
            </a:extLst>
          </p:cNvPr>
          <p:cNvSpPr txBox="1"/>
          <p:nvPr/>
        </p:nvSpPr>
        <p:spPr>
          <a:xfrm>
            <a:off x="4160355" y="3188294"/>
            <a:ext cx="1104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Deadline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27138E7-8043-428A-B3EF-7B17B5243582}"/>
              </a:ext>
            </a:extLst>
          </p:cNvPr>
          <p:cNvSpPr txBox="1"/>
          <p:nvPr/>
        </p:nvSpPr>
        <p:spPr>
          <a:xfrm>
            <a:off x="2372277" y="3216830"/>
            <a:ext cx="186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Initial arrival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613823-A81D-4A00-B185-3B85A0C8B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3327" y="3738563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90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DD4D-6A55-4F05-BAA4-64789766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Earliest Deadline First (EDF)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FDB59-71DD-4B92-B167-0E572C7E7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Priority scheduling with pre-emption</a:t>
            </a:r>
          </a:p>
          <a:p>
            <a:r>
              <a:rPr lang="en-US" dirty="0"/>
              <a:t>Highest priority given to task with soonest deadline</a:t>
            </a:r>
          </a:p>
          <a:p>
            <a:pPr lvl="1"/>
            <a:r>
              <a:rPr lang="en-US" dirty="0"/>
              <a:t>Task = (Period, Duration)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51DE0-4003-47E2-84D3-BA304B03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531758-F598-469F-9536-F43FA805BC44}"/>
              </a:ext>
            </a:extLst>
          </p:cNvPr>
          <p:cNvGrpSpPr/>
          <p:nvPr/>
        </p:nvGrpSpPr>
        <p:grpSpPr>
          <a:xfrm>
            <a:off x="1901001" y="3657600"/>
            <a:ext cx="8186526" cy="2347913"/>
            <a:chOff x="195474" y="3367087"/>
            <a:chExt cx="8186526" cy="234791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5BF6995-9D62-45DE-9C3D-393F5BFF1363}"/>
                </a:ext>
              </a:extLst>
            </p:cNvPr>
            <p:cNvGrpSpPr/>
            <p:nvPr/>
          </p:nvGrpSpPr>
          <p:grpSpPr>
            <a:xfrm>
              <a:off x="195474" y="3371850"/>
              <a:ext cx="8186526" cy="2343150"/>
              <a:chOff x="195474" y="3371850"/>
              <a:chExt cx="8186526" cy="2343150"/>
            </a:xfrm>
          </p:grpSpPr>
          <p:sp>
            <p:nvSpPr>
              <p:cNvPr id="28" name="Line 9">
                <a:extLst>
                  <a:ext uri="{FF2B5EF4-FFF2-40B4-BE49-F238E27FC236}">
                    <a16:creationId xmlns:a16="http://schemas.microsoft.com/office/drawing/2014/main" id="{9DF659DB-AA03-41E2-8F0B-C8CEB1A555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7800" y="3752850"/>
                <a:ext cx="6934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29" name="Line 11">
                <a:extLst>
                  <a:ext uri="{FF2B5EF4-FFF2-40B4-BE49-F238E27FC236}">
                    <a16:creationId xmlns:a16="http://schemas.microsoft.com/office/drawing/2014/main" id="{23B2C462-2D17-4A99-9F54-7BA4B14E5B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0" name="Line 12">
                <a:extLst>
                  <a:ext uri="{FF2B5EF4-FFF2-40B4-BE49-F238E27FC236}">
                    <a16:creationId xmlns:a16="http://schemas.microsoft.com/office/drawing/2014/main" id="{75BDC05C-7EBF-4A25-B72E-526A61F9E0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1" name="Line 13">
                <a:extLst>
                  <a:ext uri="{FF2B5EF4-FFF2-40B4-BE49-F238E27FC236}">
                    <a16:creationId xmlns:a16="http://schemas.microsoft.com/office/drawing/2014/main" id="{2CFA5699-5D76-44C9-8470-3820556DAD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0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2" name="Line 14">
                <a:extLst>
                  <a:ext uri="{FF2B5EF4-FFF2-40B4-BE49-F238E27FC236}">
                    <a16:creationId xmlns:a16="http://schemas.microsoft.com/office/drawing/2014/main" id="{CB7C7566-F106-447E-85A9-229B49CDB0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3" name="Line 15">
                <a:extLst>
                  <a:ext uri="{FF2B5EF4-FFF2-40B4-BE49-F238E27FC236}">
                    <a16:creationId xmlns:a16="http://schemas.microsoft.com/office/drawing/2014/main" id="{510508D4-9489-45C4-8A19-663ED5C06B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4" name="Line 16">
                <a:extLst>
                  <a:ext uri="{FF2B5EF4-FFF2-40B4-BE49-F238E27FC236}">
                    <a16:creationId xmlns:a16="http://schemas.microsoft.com/office/drawing/2014/main" id="{239DE1E3-27F2-4B51-9C0D-F37314A851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5" name="Line 17">
                <a:extLst>
                  <a:ext uri="{FF2B5EF4-FFF2-40B4-BE49-F238E27FC236}">
                    <a16:creationId xmlns:a16="http://schemas.microsoft.com/office/drawing/2014/main" id="{E9BE581A-D4E6-4BC7-B2F2-DF6E30EB75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4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6" name="Line 18">
                <a:extLst>
                  <a:ext uri="{FF2B5EF4-FFF2-40B4-BE49-F238E27FC236}">
                    <a16:creationId xmlns:a16="http://schemas.microsoft.com/office/drawing/2014/main" id="{8649920C-EF89-4BB9-9625-6B20AADAEC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7" name="Line 19">
                <a:extLst>
                  <a:ext uri="{FF2B5EF4-FFF2-40B4-BE49-F238E27FC236}">
                    <a16:creationId xmlns:a16="http://schemas.microsoft.com/office/drawing/2014/main" id="{3431CC0E-4D0C-4197-992E-5188BD617D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8" name="Line 20">
                <a:extLst>
                  <a:ext uri="{FF2B5EF4-FFF2-40B4-BE49-F238E27FC236}">
                    <a16:creationId xmlns:a16="http://schemas.microsoft.com/office/drawing/2014/main" id="{1595E569-B719-4045-BC0A-29D63CDD9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7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9" name="Line 21">
                <a:extLst>
                  <a:ext uri="{FF2B5EF4-FFF2-40B4-BE49-F238E27FC236}">
                    <a16:creationId xmlns:a16="http://schemas.microsoft.com/office/drawing/2014/main" id="{9B8B599A-6349-437A-9507-B620F66CF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8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0" name="Line 22">
                <a:extLst>
                  <a:ext uri="{FF2B5EF4-FFF2-40B4-BE49-F238E27FC236}">
                    <a16:creationId xmlns:a16="http://schemas.microsoft.com/office/drawing/2014/main" id="{1AC9E9B0-EE72-4287-B608-BEC643CB6C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9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1" name="Line 23">
                <a:extLst>
                  <a:ext uri="{FF2B5EF4-FFF2-40B4-BE49-F238E27FC236}">
                    <a16:creationId xmlns:a16="http://schemas.microsoft.com/office/drawing/2014/main" id="{0E2D9CA1-6423-495B-890F-3F294450F0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0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2" name="Line 24">
                <a:extLst>
                  <a:ext uri="{FF2B5EF4-FFF2-40B4-BE49-F238E27FC236}">
                    <a16:creationId xmlns:a16="http://schemas.microsoft.com/office/drawing/2014/main" id="{ED06111B-BA15-443A-9199-D21CD66B04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3" name="Line 25">
                <a:extLst>
                  <a:ext uri="{FF2B5EF4-FFF2-40B4-BE49-F238E27FC236}">
                    <a16:creationId xmlns:a16="http://schemas.microsoft.com/office/drawing/2014/main" id="{BA2EE6F7-5908-452E-A94F-A76BB72DE3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4" name="Line 26">
                <a:extLst>
                  <a:ext uri="{FF2B5EF4-FFF2-40B4-BE49-F238E27FC236}">
                    <a16:creationId xmlns:a16="http://schemas.microsoft.com/office/drawing/2014/main" id="{ADBB6A92-A5CE-4232-8B6A-CB662DFB01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5" name="Line 27">
                <a:extLst>
                  <a:ext uri="{FF2B5EF4-FFF2-40B4-BE49-F238E27FC236}">
                    <a16:creationId xmlns:a16="http://schemas.microsoft.com/office/drawing/2014/main" id="{EDE85FEB-1031-4441-84E0-1AA75D6C9F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6" name="Line 28">
                <a:extLst>
                  <a:ext uri="{FF2B5EF4-FFF2-40B4-BE49-F238E27FC236}">
                    <a16:creationId xmlns:a16="http://schemas.microsoft.com/office/drawing/2014/main" id="{7D98FCD7-2EA0-48C8-90B2-71C8059A7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7" name="Line 29">
                <a:extLst>
                  <a:ext uri="{FF2B5EF4-FFF2-40B4-BE49-F238E27FC236}">
                    <a16:creationId xmlns:a16="http://schemas.microsoft.com/office/drawing/2014/main" id="{9EE996E9-CEAE-4781-94FE-2CF9550F76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8" name="Line 30">
                <a:extLst>
                  <a:ext uri="{FF2B5EF4-FFF2-40B4-BE49-F238E27FC236}">
                    <a16:creationId xmlns:a16="http://schemas.microsoft.com/office/drawing/2014/main" id="{DE0718B3-42C6-43D6-AB81-F13F7A0F57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3676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49" name="Line 31">
                <a:extLst>
                  <a:ext uri="{FF2B5EF4-FFF2-40B4-BE49-F238E27FC236}">
                    <a16:creationId xmlns:a16="http://schemas.microsoft.com/office/drawing/2014/main" id="{504EBD6D-ABE4-4E51-B984-64C173F60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7800" y="4514850"/>
                <a:ext cx="6934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0" name="Line 33">
                <a:extLst>
                  <a:ext uri="{FF2B5EF4-FFF2-40B4-BE49-F238E27FC236}">
                    <a16:creationId xmlns:a16="http://schemas.microsoft.com/office/drawing/2014/main" id="{6704664C-AE92-4982-BF57-FE9EC721EC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1" name="Line 34">
                <a:extLst>
                  <a:ext uri="{FF2B5EF4-FFF2-40B4-BE49-F238E27FC236}">
                    <a16:creationId xmlns:a16="http://schemas.microsoft.com/office/drawing/2014/main" id="{183AD4B2-E522-4E9A-8EC0-27C1458714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2" name="Line 35">
                <a:extLst>
                  <a:ext uri="{FF2B5EF4-FFF2-40B4-BE49-F238E27FC236}">
                    <a16:creationId xmlns:a16="http://schemas.microsoft.com/office/drawing/2014/main" id="{A913ABA1-78A0-43FF-A341-4982A4AD5F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0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3" name="Line 36">
                <a:extLst>
                  <a:ext uri="{FF2B5EF4-FFF2-40B4-BE49-F238E27FC236}">
                    <a16:creationId xmlns:a16="http://schemas.microsoft.com/office/drawing/2014/main" id="{495852A6-6B6B-484A-A51B-AE47507FA5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4" name="Line 37">
                <a:extLst>
                  <a:ext uri="{FF2B5EF4-FFF2-40B4-BE49-F238E27FC236}">
                    <a16:creationId xmlns:a16="http://schemas.microsoft.com/office/drawing/2014/main" id="{B5759561-28F0-4D7A-AD97-FACC1C07E1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5" name="Line 38">
                <a:extLst>
                  <a:ext uri="{FF2B5EF4-FFF2-40B4-BE49-F238E27FC236}">
                    <a16:creationId xmlns:a16="http://schemas.microsoft.com/office/drawing/2014/main" id="{3F6117B4-8675-4A27-B5CC-8DB36AB1C8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6" name="Line 39">
                <a:extLst>
                  <a:ext uri="{FF2B5EF4-FFF2-40B4-BE49-F238E27FC236}">
                    <a16:creationId xmlns:a16="http://schemas.microsoft.com/office/drawing/2014/main" id="{3EFB1BCD-E018-4C15-934F-13452181CE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4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7" name="Line 40">
                <a:extLst>
                  <a:ext uri="{FF2B5EF4-FFF2-40B4-BE49-F238E27FC236}">
                    <a16:creationId xmlns:a16="http://schemas.microsoft.com/office/drawing/2014/main" id="{F6FBF68D-E59F-4BD1-B060-7CB52A7452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8" name="Line 41">
                <a:extLst>
                  <a:ext uri="{FF2B5EF4-FFF2-40B4-BE49-F238E27FC236}">
                    <a16:creationId xmlns:a16="http://schemas.microsoft.com/office/drawing/2014/main" id="{AED591AC-D4D6-4234-823D-5483EFC058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9" name="Line 42">
                <a:extLst>
                  <a:ext uri="{FF2B5EF4-FFF2-40B4-BE49-F238E27FC236}">
                    <a16:creationId xmlns:a16="http://schemas.microsoft.com/office/drawing/2014/main" id="{869F4A15-EDA5-48DD-8773-0E96C3BCE0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7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0" name="Line 43">
                <a:extLst>
                  <a:ext uri="{FF2B5EF4-FFF2-40B4-BE49-F238E27FC236}">
                    <a16:creationId xmlns:a16="http://schemas.microsoft.com/office/drawing/2014/main" id="{1AE779EC-2162-4A90-BC67-049E293C9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8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1" name="Line 44">
                <a:extLst>
                  <a:ext uri="{FF2B5EF4-FFF2-40B4-BE49-F238E27FC236}">
                    <a16:creationId xmlns:a16="http://schemas.microsoft.com/office/drawing/2014/main" id="{A5616A27-BE1F-4756-B2D4-48D9E23548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9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2" name="Line 45">
                <a:extLst>
                  <a:ext uri="{FF2B5EF4-FFF2-40B4-BE49-F238E27FC236}">
                    <a16:creationId xmlns:a16="http://schemas.microsoft.com/office/drawing/2014/main" id="{17D1683F-384E-4687-BA77-1B3E389A7C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0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3" name="Line 46">
                <a:extLst>
                  <a:ext uri="{FF2B5EF4-FFF2-40B4-BE49-F238E27FC236}">
                    <a16:creationId xmlns:a16="http://schemas.microsoft.com/office/drawing/2014/main" id="{9042058B-8170-4AC9-A5AE-2E11D13F2E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4" name="Line 47">
                <a:extLst>
                  <a:ext uri="{FF2B5EF4-FFF2-40B4-BE49-F238E27FC236}">
                    <a16:creationId xmlns:a16="http://schemas.microsoft.com/office/drawing/2014/main" id="{E9BF1C39-2CE9-4B92-B5F7-52C78CE7AA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5" name="Line 48">
                <a:extLst>
                  <a:ext uri="{FF2B5EF4-FFF2-40B4-BE49-F238E27FC236}">
                    <a16:creationId xmlns:a16="http://schemas.microsoft.com/office/drawing/2014/main" id="{E9D7294B-CABA-49F6-8361-20D0B2C915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6" name="Line 49">
                <a:extLst>
                  <a:ext uri="{FF2B5EF4-FFF2-40B4-BE49-F238E27FC236}">
                    <a16:creationId xmlns:a16="http://schemas.microsoft.com/office/drawing/2014/main" id="{71ED25A7-90DA-44F8-AEB1-EB542B8D4F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7" name="Line 50">
                <a:extLst>
                  <a:ext uri="{FF2B5EF4-FFF2-40B4-BE49-F238E27FC236}">
                    <a16:creationId xmlns:a16="http://schemas.microsoft.com/office/drawing/2014/main" id="{88622959-7F10-492F-91A2-48078B4C3B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8" name="Line 51">
                <a:extLst>
                  <a:ext uri="{FF2B5EF4-FFF2-40B4-BE49-F238E27FC236}">
                    <a16:creationId xmlns:a16="http://schemas.microsoft.com/office/drawing/2014/main" id="{D9AE03EB-8DA0-474C-8166-43E0CE173A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9" name="Line 52">
                <a:extLst>
                  <a:ext uri="{FF2B5EF4-FFF2-40B4-BE49-F238E27FC236}">
                    <a16:creationId xmlns:a16="http://schemas.microsoft.com/office/drawing/2014/main" id="{4E2C946C-F132-4A25-9263-3A8AC517BC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4438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0" name="Line 53">
                <a:extLst>
                  <a:ext uri="{FF2B5EF4-FFF2-40B4-BE49-F238E27FC236}">
                    <a16:creationId xmlns:a16="http://schemas.microsoft.com/office/drawing/2014/main" id="{AED27747-7380-4008-BE13-39238A5460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7800" y="5276850"/>
                <a:ext cx="69342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1" name="Line 55">
                <a:extLst>
                  <a:ext uri="{FF2B5EF4-FFF2-40B4-BE49-F238E27FC236}">
                    <a16:creationId xmlns:a16="http://schemas.microsoft.com/office/drawing/2014/main" id="{170DC0CD-A35B-41E7-B534-4581FD2756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2" name="Line 56">
                <a:extLst>
                  <a:ext uri="{FF2B5EF4-FFF2-40B4-BE49-F238E27FC236}">
                    <a16:creationId xmlns:a16="http://schemas.microsoft.com/office/drawing/2014/main" id="{C1C9DDA1-01D3-4DAD-A63C-B973C2D2B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3" name="Line 57">
                <a:extLst>
                  <a:ext uri="{FF2B5EF4-FFF2-40B4-BE49-F238E27FC236}">
                    <a16:creationId xmlns:a16="http://schemas.microsoft.com/office/drawing/2014/main" id="{19D28730-4CEE-4817-BC39-81F613203F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0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4" name="Line 58">
                <a:extLst>
                  <a:ext uri="{FF2B5EF4-FFF2-40B4-BE49-F238E27FC236}">
                    <a16:creationId xmlns:a16="http://schemas.microsoft.com/office/drawing/2014/main" id="{AC776ADD-FA69-4972-A33F-E5F0C20867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5" name="Line 59">
                <a:extLst>
                  <a:ext uri="{FF2B5EF4-FFF2-40B4-BE49-F238E27FC236}">
                    <a16:creationId xmlns:a16="http://schemas.microsoft.com/office/drawing/2014/main" id="{9E6F3C50-B3C5-48CB-8CA0-760A4E832F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2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6" name="Line 60">
                <a:extLst>
                  <a:ext uri="{FF2B5EF4-FFF2-40B4-BE49-F238E27FC236}">
                    <a16:creationId xmlns:a16="http://schemas.microsoft.com/office/drawing/2014/main" id="{40C1DC5C-6F1F-47B4-A807-CCDCDDB224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7" name="Line 61">
                <a:extLst>
                  <a:ext uri="{FF2B5EF4-FFF2-40B4-BE49-F238E27FC236}">
                    <a16:creationId xmlns:a16="http://schemas.microsoft.com/office/drawing/2014/main" id="{40D2883F-9407-486B-BBAE-B1AD1AF948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4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8" name="Line 62">
                <a:extLst>
                  <a:ext uri="{FF2B5EF4-FFF2-40B4-BE49-F238E27FC236}">
                    <a16:creationId xmlns:a16="http://schemas.microsoft.com/office/drawing/2014/main" id="{38A7DE90-80E3-4BDF-AA87-3C1572894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9" name="Line 63">
                <a:extLst>
                  <a:ext uri="{FF2B5EF4-FFF2-40B4-BE49-F238E27FC236}">
                    <a16:creationId xmlns:a16="http://schemas.microsoft.com/office/drawing/2014/main" id="{88C8404E-235A-4140-9F73-800D07E2CB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76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0" name="Line 64">
                <a:extLst>
                  <a:ext uri="{FF2B5EF4-FFF2-40B4-BE49-F238E27FC236}">
                    <a16:creationId xmlns:a16="http://schemas.microsoft.com/office/drawing/2014/main" id="{9F214B09-48D6-485D-9EE4-707EB1DB7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7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1" name="Line 65">
                <a:extLst>
                  <a:ext uri="{FF2B5EF4-FFF2-40B4-BE49-F238E27FC236}">
                    <a16:creationId xmlns:a16="http://schemas.microsoft.com/office/drawing/2014/main" id="{7B54BD2A-579D-4140-9769-79E801413D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8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2" name="Line 66">
                <a:extLst>
                  <a:ext uri="{FF2B5EF4-FFF2-40B4-BE49-F238E27FC236}">
                    <a16:creationId xmlns:a16="http://schemas.microsoft.com/office/drawing/2014/main" id="{6EF43DE0-0197-4E3C-8D08-51A42F48B0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9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3" name="Line 67">
                <a:extLst>
                  <a:ext uri="{FF2B5EF4-FFF2-40B4-BE49-F238E27FC236}">
                    <a16:creationId xmlns:a16="http://schemas.microsoft.com/office/drawing/2014/main" id="{30AE9CCA-8EE8-4C52-85FD-64A2FE1C21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00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4" name="Line 68">
                <a:extLst>
                  <a:ext uri="{FF2B5EF4-FFF2-40B4-BE49-F238E27FC236}">
                    <a16:creationId xmlns:a16="http://schemas.microsoft.com/office/drawing/2014/main" id="{1A2820FD-1DB2-40F7-BD58-D2E3E73760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5" name="Line 69">
                <a:extLst>
                  <a:ext uri="{FF2B5EF4-FFF2-40B4-BE49-F238E27FC236}">
                    <a16:creationId xmlns:a16="http://schemas.microsoft.com/office/drawing/2014/main" id="{E72C15DC-4833-44AE-8722-EE35D028D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6" name="Line 70">
                <a:extLst>
                  <a:ext uri="{FF2B5EF4-FFF2-40B4-BE49-F238E27FC236}">
                    <a16:creationId xmlns:a16="http://schemas.microsoft.com/office/drawing/2014/main" id="{77647CF9-C173-42E2-A947-6115D616D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7" name="Line 71">
                <a:extLst>
                  <a:ext uri="{FF2B5EF4-FFF2-40B4-BE49-F238E27FC236}">
                    <a16:creationId xmlns:a16="http://schemas.microsoft.com/office/drawing/2014/main" id="{6AD9E338-F481-43EC-8AB7-40CC0AE1D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1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8" name="Line 72">
                <a:extLst>
                  <a:ext uri="{FF2B5EF4-FFF2-40B4-BE49-F238E27FC236}">
                    <a16:creationId xmlns:a16="http://schemas.microsoft.com/office/drawing/2014/main" id="{6AFD637B-14B2-4366-9930-12AD890406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62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9" name="Line 73">
                <a:extLst>
                  <a:ext uri="{FF2B5EF4-FFF2-40B4-BE49-F238E27FC236}">
                    <a16:creationId xmlns:a16="http://schemas.microsoft.com/office/drawing/2014/main" id="{058E3F13-FD6A-494A-8E69-E0D9962C47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3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90" name="Line 74">
                <a:extLst>
                  <a:ext uri="{FF2B5EF4-FFF2-40B4-BE49-F238E27FC236}">
                    <a16:creationId xmlns:a16="http://schemas.microsoft.com/office/drawing/2014/main" id="{5D3E4CD9-E7AA-4DAD-8EFA-E953728BE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24800" y="5200650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91" name="Text Box 75">
                <a:extLst>
                  <a:ext uri="{FF2B5EF4-FFF2-40B4-BE49-F238E27FC236}">
                    <a16:creationId xmlns:a16="http://schemas.microsoft.com/office/drawing/2014/main" id="{C075A912-2672-4E61-B683-4782165621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5400" y="5329237"/>
                <a:ext cx="60960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92" name="Text Box 76">
                <a:extLst>
                  <a:ext uri="{FF2B5EF4-FFF2-40B4-BE49-F238E27FC236}">
                    <a16:creationId xmlns:a16="http://schemas.microsoft.com/office/drawing/2014/main" id="{ED0F7E44-B0A6-43A3-AEE2-CA57D0CEF1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00400" y="5334000"/>
                <a:ext cx="609600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</a:t>
                </a:r>
              </a:p>
            </p:txBody>
          </p:sp>
          <p:sp>
            <p:nvSpPr>
              <p:cNvPr id="93" name="Text Box 77">
                <a:extLst>
                  <a:ext uri="{FF2B5EF4-FFF2-40B4-BE49-F238E27FC236}">
                    <a16:creationId xmlns:a16="http://schemas.microsoft.com/office/drawing/2014/main" id="{1516615B-7D6F-467C-B630-9E8F93D3E5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200" y="5334000"/>
                <a:ext cx="609600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</a:p>
            </p:txBody>
          </p:sp>
          <p:sp>
            <p:nvSpPr>
              <p:cNvPr id="94" name="Text Box 78">
                <a:extLst>
                  <a:ext uri="{FF2B5EF4-FFF2-40B4-BE49-F238E27FC236}">
                    <a16:creationId xmlns:a16="http://schemas.microsoft.com/office/drawing/2014/main" id="{0967FB9A-4BA1-4604-BE98-DBFAA91F47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4200" y="5348287"/>
                <a:ext cx="609600" cy="366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b="0" u="none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15</a:t>
                </a:r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AD012C5A-81C3-4ED0-822A-8B913501A3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349" y="3490123"/>
                <a:ext cx="966788" cy="3571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lc="http://schemas.openxmlformats.org/drawingml/2006/lockedCanvas" xmlns:a14="http://schemas.microsoft.com/office/drawing/2010/main" xmlns="" xmlns:mc="http://schemas.openxmlformats.org/markup-compatibility/2006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xmlns:mc="http://schemas.openxmlformats.org/markup-compatibility/2006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lc="http://schemas.openxmlformats.org/drawingml/2006/lockedCanvas" xmlns:a14="http://schemas.microsoft.com/office/drawing/2010/main" xmlns="" xmlns:mc="http://schemas.openxmlformats.org/markup-compatibility/2006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59FC34FF-BC2B-423A-9831-BE6C35E441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474" y="4280698"/>
                <a:ext cx="1030288" cy="358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lc="http://schemas.openxmlformats.org/drawingml/2006/lockedCanvas" xmlns:a14="http://schemas.microsoft.com/office/drawing/2010/main" xmlns="" xmlns:mc="http://schemas.openxmlformats.org/markup-compatibility/2006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xmlns:mc="http://schemas.openxmlformats.org/markup-compatibility/2006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lc="http://schemas.openxmlformats.org/drawingml/2006/lockedCanvas" xmlns:a14="http://schemas.microsoft.com/office/drawing/2010/main" xmlns="" xmlns:mc="http://schemas.openxmlformats.org/markup-compatibility/2006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76DEFBE6-C535-4C40-8A16-27B3891C64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049" y="4983961"/>
                <a:ext cx="1030288" cy="379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lc="http://schemas.openxmlformats.org/drawingml/2006/lockedCanvas" xmlns:a14="http://schemas.microsoft.com/office/drawing/2010/main" xmlns="" xmlns:mc="http://schemas.openxmlformats.org/markup-compatibility/2006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="" xmlns:mc="http://schemas.openxmlformats.org/markup-compatibility/2006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lc="http://schemas.openxmlformats.org/drawingml/2006/lockedCanvas" xmlns:a14="http://schemas.microsoft.com/office/drawing/2010/main" xmlns="" xmlns:mc="http://schemas.openxmlformats.org/markup-compatibility/2006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98" name="Line 82">
                <a:extLst>
                  <a:ext uri="{FF2B5EF4-FFF2-40B4-BE49-F238E27FC236}">
                    <a16:creationId xmlns:a16="http://schemas.microsoft.com/office/drawing/2014/main" id="{DD86E4BD-264F-4065-AE56-63A53215BC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7800" y="3371850"/>
                <a:ext cx="0" cy="381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99" name="Line 83">
                <a:extLst>
                  <a:ext uri="{FF2B5EF4-FFF2-40B4-BE49-F238E27FC236}">
                    <a16:creationId xmlns:a16="http://schemas.microsoft.com/office/drawing/2014/main" id="{F542F2F8-B633-42EE-ABD3-1748A0B54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7800" y="4133850"/>
                <a:ext cx="0" cy="381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00" name="Line 84">
                <a:extLst>
                  <a:ext uri="{FF2B5EF4-FFF2-40B4-BE49-F238E27FC236}">
                    <a16:creationId xmlns:a16="http://schemas.microsoft.com/office/drawing/2014/main" id="{87F878E5-F74E-47DD-8DEF-AE46DA3FB1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7800" y="4895850"/>
                <a:ext cx="0" cy="3810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Line 85">
              <a:extLst>
                <a:ext uri="{FF2B5EF4-FFF2-40B4-BE49-F238E27FC236}">
                  <a16:creationId xmlns:a16="http://schemas.microsoft.com/office/drawing/2014/main" id="{CB32196E-E1B1-4962-AF82-D7C3672B8B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2" name="Line 86">
              <a:extLst>
                <a:ext uri="{FF2B5EF4-FFF2-40B4-BE49-F238E27FC236}">
                  <a16:creationId xmlns:a16="http://schemas.microsoft.com/office/drawing/2014/main" id="{8D1D761B-1F88-4BDB-A26D-DE2E2BA63C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52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Line 87">
              <a:extLst>
                <a:ext uri="{FF2B5EF4-FFF2-40B4-BE49-F238E27FC236}">
                  <a16:creationId xmlns:a16="http://schemas.microsoft.com/office/drawing/2014/main" id="{CF71403E-27E2-4FE3-AE8E-B4955D1DD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14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Line 91">
              <a:extLst>
                <a:ext uri="{FF2B5EF4-FFF2-40B4-BE49-F238E27FC236}">
                  <a16:creationId xmlns:a16="http://schemas.microsoft.com/office/drawing/2014/main" id="{710B4735-B9BD-4A02-8BDC-E0A63E079D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5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5" name="Line 92">
              <a:extLst>
                <a:ext uri="{FF2B5EF4-FFF2-40B4-BE49-F238E27FC236}">
                  <a16:creationId xmlns:a16="http://schemas.microsoft.com/office/drawing/2014/main" id="{4D07318C-9868-4B4F-96AB-6EB74FBDDF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5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Line 97">
              <a:extLst>
                <a:ext uri="{FF2B5EF4-FFF2-40B4-BE49-F238E27FC236}">
                  <a16:creationId xmlns:a16="http://schemas.microsoft.com/office/drawing/2014/main" id="{9EB641D4-0FFE-4D60-9561-D993984B8B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19800" y="3367087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99">
              <a:extLst>
                <a:ext uri="{FF2B5EF4-FFF2-40B4-BE49-F238E27FC236}">
                  <a16:creationId xmlns:a16="http://schemas.microsoft.com/office/drawing/2014/main" id="{07AF7352-25D8-4915-BF23-B57C4D8B7D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3800" y="3367087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98">
              <a:extLst>
                <a:ext uri="{FF2B5EF4-FFF2-40B4-BE49-F238E27FC236}">
                  <a16:creationId xmlns:a16="http://schemas.microsoft.com/office/drawing/2014/main" id="{314639D4-4DC1-4626-BAD9-82914B1BD3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62800" y="4129087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Line 93">
              <a:extLst>
                <a:ext uri="{FF2B5EF4-FFF2-40B4-BE49-F238E27FC236}">
                  <a16:creationId xmlns:a16="http://schemas.microsoft.com/office/drawing/2014/main" id="{215F6934-9AAF-4834-ABDD-462F0A3DB2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81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F08DB30C-9654-44DE-AC5B-7D6E6AEDFDD4}"/>
              </a:ext>
            </a:extLst>
          </p:cNvPr>
          <p:cNvSpPr txBox="1"/>
          <p:nvPr/>
        </p:nvSpPr>
        <p:spPr>
          <a:xfrm>
            <a:off x="4160355" y="3188294"/>
            <a:ext cx="1104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Deadline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27138E7-8043-428A-B3EF-7B17B5243582}"/>
              </a:ext>
            </a:extLst>
          </p:cNvPr>
          <p:cNvSpPr txBox="1"/>
          <p:nvPr/>
        </p:nvSpPr>
        <p:spPr>
          <a:xfrm>
            <a:off x="2372277" y="3216830"/>
            <a:ext cx="186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Initial arrival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486230-9147-43F1-A8FE-F512AB77A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3327" y="3738563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EFD136-E957-4527-9C75-D2230B822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327" y="4500563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740357-E1A2-4700-B81D-7BD4976E7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327" y="5262563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8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DD4D-6A55-4F05-BAA4-64789766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Earliest Deadline First (EDF)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FDB59-71DD-4B92-B167-0E572C7E7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Priority scheduling with pre-emption</a:t>
            </a:r>
          </a:p>
          <a:p>
            <a:r>
              <a:rPr lang="en-US" dirty="0"/>
              <a:t>Highest priority given to task with soonest deadline</a:t>
            </a:r>
          </a:p>
          <a:p>
            <a:pPr lvl="1"/>
            <a:r>
              <a:rPr lang="en-US" dirty="0"/>
              <a:t>Task = (Period, Duration)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51DE0-4003-47E2-84D3-BA304B03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334824-9FF4-4C7F-A317-EE7680311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1327" y="37338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624C5D-E91D-481C-8399-5B381378E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3327" y="3738563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4AE8AC-3812-4396-80E2-A5ECCE840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327" y="37338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F6995-9D62-45DE-9C3D-393F5BFF1363}"/>
              </a:ext>
            </a:extLst>
          </p:cNvPr>
          <p:cNvGrpSpPr/>
          <p:nvPr/>
        </p:nvGrpSpPr>
        <p:grpSpPr>
          <a:xfrm>
            <a:off x="1901001" y="3662363"/>
            <a:ext cx="8186526" cy="2343150"/>
            <a:chOff x="195474" y="3371850"/>
            <a:chExt cx="8186526" cy="2343150"/>
          </a:xfrm>
        </p:grpSpPr>
        <p:sp>
          <p:nvSpPr>
            <p:cNvPr id="28" name="Line 9">
              <a:extLst>
                <a:ext uri="{FF2B5EF4-FFF2-40B4-BE49-F238E27FC236}">
                  <a16:creationId xmlns:a16="http://schemas.microsoft.com/office/drawing/2014/main" id="{9DF659DB-AA03-41E2-8F0B-C8CEB1A555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11">
              <a:extLst>
                <a:ext uri="{FF2B5EF4-FFF2-40B4-BE49-F238E27FC236}">
                  <a16:creationId xmlns:a16="http://schemas.microsoft.com/office/drawing/2014/main" id="{23B2C462-2D17-4A99-9F54-7BA4B14E5B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75BDC05C-7EBF-4A25-B72E-526A61F9E0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13">
              <a:extLst>
                <a:ext uri="{FF2B5EF4-FFF2-40B4-BE49-F238E27FC236}">
                  <a16:creationId xmlns:a16="http://schemas.microsoft.com/office/drawing/2014/main" id="{2CFA5699-5D76-44C9-8470-3820556DA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14">
              <a:extLst>
                <a:ext uri="{FF2B5EF4-FFF2-40B4-BE49-F238E27FC236}">
                  <a16:creationId xmlns:a16="http://schemas.microsoft.com/office/drawing/2014/main" id="{CB7C7566-F106-447E-85A9-229B49CDB0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15">
              <a:extLst>
                <a:ext uri="{FF2B5EF4-FFF2-40B4-BE49-F238E27FC236}">
                  <a16:creationId xmlns:a16="http://schemas.microsoft.com/office/drawing/2014/main" id="{510508D4-9489-45C4-8A19-663ED5C06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16">
              <a:extLst>
                <a:ext uri="{FF2B5EF4-FFF2-40B4-BE49-F238E27FC236}">
                  <a16:creationId xmlns:a16="http://schemas.microsoft.com/office/drawing/2014/main" id="{239DE1E3-27F2-4B51-9C0D-F37314A85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17">
              <a:extLst>
                <a:ext uri="{FF2B5EF4-FFF2-40B4-BE49-F238E27FC236}">
                  <a16:creationId xmlns:a16="http://schemas.microsoft.com/office/drawing/2014/main" id="{E9BE581A-D4E6-4BC7-B2F2-DF6E30EB75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18">
              <a:extLst>
                <a:ext uri="{FF2B5EF4-FFF2-40B4-BE49-F238E27FC236}">
                  <a16:creationId xmlns:a16="http://schemas.microsoft.com/office/drawing/2014/main" id="{8649920C-EF89-4BB9-9625-6B20AADAE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19">
              <a:extLst>
                <a:ext uri="{FF2B5EF4-FFF2-40B4-BE49-F238E27FC236}">
                  <a16:creationId xmlns:a16="http://schemas.microsoft.com/office/drawing/2014/main" id="{3431CC0E-4D0C-4197-992E-5188BD617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8" name="Line 20">
              <a:extLst>
                <a:ext uri="{FF2B5EF4-FFF2-40B4-BE49-F238E27FC236}">
                  <a16:creationId xmlns:a16="http://schemas.microsoft.com/office/drawing/2014/main" id="{1595E569-B719-4045-BC0A-29D63CDD92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9" name="Line 21">
              <a:extLst>
                <a:ext uri="{FF2B5EF4-FFF2-40B4-BE49-F238E27FC236}">
                  <a16:creationId xmlns:a16="http://schemas.microsoft.com/office/drawing/2014/main" id="{9B8B599A-6349-437A-9507-B620F66CFB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0" name="Line 22">
              <a:extLst>
                <a:ext uri="{FF2B5EF4-FFF2-40B4-BE49-F238E27FC236}">
                  <a16:creationId xmlns:a16="http://schemas.microsoft.com/office/drawing/2014/main" id="{1AC9E9B0-EE72-4287-B608-BEC643CB6C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1" name="Line 23">
              <a:extLst>
                <a:ext uri="{FF2B5EF4-FFF2-40B4-BE49-F238E27FC236}">
                  <a16:creationId xmlns:a16="http://schemas.microsoft.com/office/drawing/2014/main" id="{0E2D9CA1-6423-495B-890F-3F294450F0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2" name="Line 24">
              <a:extLst>
                <a:ext uri="{FF2B5EF4-FFF2-40B4-BE49-F238E27FC236}">
                  <a16:creationId xmlns:a16="http://schemas.microsoft.com/office/drawing/2014/main" id="{ED06111B-BA15-443A-9199-D21CD66B0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3" name="Line 25">
              <a:extLst>
                <a:ext uri="{FF2B5EF4-FFF2-40B4-BE49-F238E27FC236}">
                  <a16:creationId xmlns:a16="http://schemas.microsoft.com/office/drawing/2014/main" id="{BA2EE6F7-5908-452E-A94F-A76BB72DE3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4" name="Line 26">
              <a:extLst>
                <a:ext uri="{FF2B5EF4-FFF2-40B4-BE49-F238E27FC236}">
                  <a16:creationId xmlns:a16="http://schemas.microsoft.com/office/drawing/2014/main" id="{ADBB6A92-A5CE-4232-8B6A-CB662DFB0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5" name="Line 27">
              <a:extLst>
                <a:ext uri="{FF2B5EF4-FFF2-40B4-BE49-F238E27FC236}">
                  <a16:creationId xmlns:a16="http://schemas.microsoft.com/office/drawing/2014/main" id="{EDE85FEB-1031-4441-84E0-1AA75D6C9F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6" name="Line 28">
              <a:extLst>
                <a:ext uri="{FF2B5EF4-FFF2-40B4-BE49-F238E27FC236}">
                  <a16:creationId xmlns:a16="http://schemas.microsoft.com/office/drawing/2014/main" id="{7D98FCD7-2EA0-48C8-90B2-71C8059A70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7" name="Line 29">
              <a:extLst>
                <a:ext uri="{FF2B5EF4-FFF2-40B4-BE49-F238E27FC236}">
                  <a16:creationId xmlns:a16="http://schemas.microsoft.com/office/drawing/2014/main" id="{9EE996E9-CEAE-4781-94FE-2CF9550F76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8" name="Line 30">
              <a:extLst>
                <a:ext uri="{FF2B5EF4-FFF2-40B4-BE49-F238E27FC236}">
                  <a16:creationId xmlns:a16="http://schemas.microsoft.com/office/drawing/2014/main" id="{DE0718B3-42C6-43D6-AB81-F13F7A0F5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49" name="Line 31">
              <a:extLst>
                <a:ext uri="{FF2B5EF4-FFF2-40B4-BE49-F238E27FC236}">
                  <a16:creationId xmlns:a16="http://schemas.microsoft.com/office/drawing/2014/main" id="{504EBD6D-ABE4-4E51-B984-64C173F60F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33">
              <a:extLst>
                <a:ext uri="{FF2B5EF4-FFF2-40B4-BE49-F238E27FC236}">
                  <a16:creationId xmlns:a16="http://schemas.microsoft.com/office/drawing/2014/main" id="{6704664C-AE92-4982-BF57-FE9EC721E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34">
              <a:extLst>
                <a:ext uri="{FF2B5EF4-FFF2-40B4-BE49-F238E27FC236}">
                  <a16:creationId xmlns:a16="http://schemas.microsoft.com/office/drawing/2014/main" id="{183AD4B2-E522-4E9A-8EC0-27C145871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35">
              <a:extLst>
                <a:ext uri="{FF2B5EF4-FFF2-40B4-BE49-F238E27FC236}">
                  <a16:creationId xmlns:a16="http://schemas.microsoft.com/office/drawing/2014/main" id="{A913ABA1-78A0-43FF-A341-4982A4AD5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36">
              <a:extLst>
                <a:ext uri="{FF2B5EF4-FFF2-40B4-BE49-F238E27FC236}">
                  <a16:creationId xmlns:a16="http://schemas.microsoft.com/office/drawing/2014/main" id="{495852A6-6B6B-484A-A51B-AE47507FA5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37">
              <a:extLst>
                <a:ext uri="{FF2B5EF4-FFF2-40B4-BE49-F238E27FC236}">
                  <a16:creationId xmlns:a16="http://schemas.microsoft.com/office/drawing/2014/main" id="{B5759561-28F0-4D7A-AD97-FACC1C07E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38">
              <a:extLst>
                <a:ext uri="{FF2B5EF4-FFF2-40B4-BE49-F238E27FC236}">
                  <a16:creationId xmlns:a16="http://schemas.microsoft.com/office/drawing/2014/main" id="{3F6117B4-8675-4A27-B5CC-8DB36AB1C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39">
              <a:extLst>
                <a:ext uri="{FF2B5EF4-FFF2-40B4-BE49-F238E27FC236}">
                  <a16:creationId xmlns:a16="http://schemas.microsoft.com/office/drawing/2014/main" id="{3EFB1BCD-E018-4C15-934F-13452181C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40">
              <a:extLst>
                <a:ext uri="{FF2B5EF4-FFF2-40B4-BE49-F238E27FC236}">
                  <a16:creationId xmlns:a16="http://schemas.microsoft.com/office/drawing/2014/main" id="{F6FBF68D-E59F-4BD1-B060-7CB52A7452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41">
              <a:extLst>
                <a:ext uri="{FF2B5EF4-FFF2-40B4-BE49-F238E27FC236}">
                  <a16:creationId xmlns:a16="http://schemas.microsoft.com/office/drawing/2014/main" id="{AED591AC-D4D6-4234-823D-5483EFC05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42">
              <a:extLst>
                <a:ext uri="{FF2B5EF4-FFF2-40B4-BE49-F238E27FC236}">
                  <a16:creationId xmlns:a16="http://schemas.microsoft.com/office/drawing/2014/main" id="{869F4A15-EDA5-48DD-8773-0E96C3BCE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43">
              <a:extLst>
                <a:ext uri="{FF2B5EF4-FFF2-40B4-BE49-F238E27FC236}">
                  <a16:creationId xmlns:a16="http://schemas.microsoft.com/office/drawing/2014/main" id="{1AE779EC-2162-4A90-BC67-049E293C9C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44">
              <a:extLst>
                <a:ext uri="{FF2B5EF4-FFF2-40B4-BE49-F238E27FC236}">
                  <a16:creationId xmlns:a16="http://schemas.microsoft.com/office/drawing/2014/main" id="{A5616A27-BE1F-4756-B2D4-48D9E23548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45">
              <a:extLst>
                <a:ext uri="{FF2B5EF4-FFF2-40B4-BE49-F238E27FC236}">
                  <a16:creationId xmlns:a16="http://schemas.microsoft.com/office/drawing/2014/main" id="{17D1683F-384E-4687-BA77-1B3E389A7C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46">
              <a:extLst>
                <a:ext uri="{FF2B5EF4-FFF2-40B4-BE49-F238E27FC236}">
                  <a16:creationId xmlns:a16="http://schemas.microsoft.com/office/drawing/2014/main" id="{9042058B-8170-4AC9-A5AE-2E11D13F2E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47">
              <a:extLst>
                <a:ext uri="{FF2B5EF4-FFF2-40B4-BE49-F238E27FC236}">
                  <a16:creationId xmlns:a16="http://schemas.microsoft.com/office/drawing/2014/main" id="{E9BF1C39-2CE9-4B92-B5F7-52C78CE7A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48">
              <a:extLst>
                <a:ext uri="{FF2B5EF4-FFF2-40B4-BE49-F238E27FC236}">
                  <a16:creationId xmlns:a16="http://schemas.microsoft.com/office/drawing/2014/main" id="{E9D7294B-CABA-49F6-8361-20D0B2C915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49">
              <a:extLst>
                <a:ext uri="{FF2B5EF4-FFF2-40B4-BE49-F238E27FC236}">
                  <a16:creationId xmlns:a16="http://schemas.microsoft.com/office/drawing/2014/main" id="{71ED25A7-90DA-44F8-AEB1-EB542B8D4F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50">
              <a:extLst>
                <a:ext uri="{FF2B5EF4-FFF2-40B4-BE49-F238E27FC236}">
                  <a16:creationId xmlns:a16="http://schemas.microsoft.com/office/drawing/2014/main" id="{88622959-7F10-492F-91A2-48078B4C3B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51">
              <a:extLst>
                <a:ext uri="{FF2B5EF4-FFF2-40B4-BE49-F238E27FC236}">
                  <a16:creationId xmlns:a16="http://schemas.microsoft.com/office/drawing/2014/main" id="{D9AE03EB-8DA0-474C-8166-43E0CE173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52">
              <a:extLst>
                <a:ext uri="{FF2B5EF4-FFF2-40B4-BE49-F238E27FC236}">
                  <a16:creationId xmlns:a16="http://schemas.microsoft.com/office/drawing/2014/main" id="{4E2C946C-F132-4A25-9263-3A8AC517BC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53">
              <a:extLst>
                <a:ext uri="{FF2B5EF4-FFF2-40B4-BE49-F238E27FC236}">
                  <a16:creationId xmlns:a16="http://schemas.microsoft.com/office/drawing/2014/main" id="{AED27747-7380-4008-BE13-39238A5460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55">
              <a:extLst>
                <a:ext uri="{FF2B5EF4-FFF2-40B4-BE49-F238E27FC236}">
                  <a16:creationId xmlns:a16="http://schemas.microsoft.com/office/drawing/2014/main" id="{170DC0CD-A35B-41E7-B534-4581FD2756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56">
              <a:extLst>
                <a:ext uri="{FF2B5EF4-FFF2-40B4-BE49-F238E27FC236}">
                  <a16:creationId xmlns:a16="http://schemas.microsoft.com/office/drawing/2014/main" id="{C1C9DDA1-01D3-4DAD-A63C-B973C2D2B4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57">
              <a:extLst>
                <a:ext uri="{FF2B5EF4-FFF2-40B4-BE49-F238E27FC236}">
                  <a16:creationId xmlns:a16="http://schemas.microsoft.com/office/drawing/2014/main" id="{19D28730-4CEE-4817-BC39-81F613203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58">
              <a:extLst>
                <a:ext uri="{FF2B5EF4-FFF2-40B4-BE49-F238E27FC236}">
                  <a16:creationId xmlns:a16="http://schemas.microsoft.com/office/drawing/2014/main" id="{AC776ADD-FA69-4972-A33F-E5F0C20867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59">
              <a:extLst>
                <a:ext uri="{FF2B5EF4-FFF2-40B4-BE49-F238E27FC236}">
                  <a16:creationId xmlns:a16="http://schemas.microsoft.com/office/drawing/2014/main" id="{9E6F3C50-B3C5-48CB-8CA0-760A4E832F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60">
              <a:extLst>
                <a:ext uri="{FF2B5EF4-FFF2-40B4-BE49-F238E27FC236}">
                  <a16:creationId xmlns:a16="http://schemas.microsoft.com/office/drawing/2014/main" id="{40C1DC5C-6F1F-47B4-A807-CCDCDDB224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61">
              <a:extLst>
                <a:ext uri="{FF2B5EF4-FFF2-40B4-BE49-F238E27FC236}">
                  <a16:creationId xmlns:a16="http://schemas.microsoft.com/office/drawing/2014/main" id="{40D2883F-9407-486B-BBAE-B1AD1AF94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62">
              <a:extLst>
                <a:ext uri="{FF2B5EF4-FFF2-40B4-BE49-F238E27FC236}">
                  <a16:creationId xmlns:a16="http://schemas.microsoft.com/office/drawing/2014/main" id="{38A7DE90-80E3-4BDF-AA87-3C1572894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Line 63">
              <a:extLst>
                <a:ext uri="{FF2B5EF4-FFF2-40B4-BE49-F238E27FC236}">
                  <a16:creationId xmlns:a16="http://schemas.microsoft.com/office/drawing/2014/main" id="{88C8404E-235A-4140-9F73-800D07E2CB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0" name="Line 64">
              <a:extLst>
                <a:ext uri="{FF2B5EF4-FFF2-40B4-BE49-F238E27FC236}">
                  <a16:creationId xmlns:a16="http://schemas.microsoft.com/office/drawing/2014/main" id="{9F214B09-48D6-485D-9EE4-707EB1DB77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1" name="Line 65">
              <a:extLst>
                <a:ext uri="{FF2B5EF4-FFF2-40B4-BE49-F238E27FC236}">
                  <a16:creationId xmlns:a16="http://schemas.microsoft.com/office/drawing/2014/main" id="{7B54BD2A-579D-4140-9769-79E801413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2" name="Line 66">
              <a:extLst>
                <a:ext uri="{FF2B5EF4-FFF2-40B4-BE49-F238E27FC236}">
                  <a16:creationId xmlns:a16="http://schemas.microsoft.com/office/drawing/2014/main" id="{6EF43DE0-0197-4E3C-8D08-51A42F48B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3" name="Line 67">
              <a:extLst>
                <a:ext uri="{FF2B5EF4-FFF2-40B4-BE49-F238E27FC236}">
                  <a16:creationId xmlns:a16="http://schemas.microsoft.com/office/drawing/2014/main" id="{30AE9CCA-8EE8-4C52-85FD-64A2FE1C2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4" name="Line 68">
              <a:extLst>
                <a:ext uri="{FF2B5EF4-FFF2-40B4-BE49-F238E27FC236}">
                  <a16:creationId xmlns:a16="http://schemas.microsoft.com/office/drawing/2014/main" id="{1A2820FD-1DB2-40F7-BD58-D2E3E7376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Line 69">
              <a:extLst>
                <a:ext uri="{FF2B5EF4-FFF2-40B4-BE49-F238E27FC236}">
                  <a16:creationId xmlns:a16="http://schemas.microsoft.com/office/drawing/2014/main" id="{E72C15DC-4833-44AE-8722-EE35D028D2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Line 70">
              <a:extLst>
                <a:ext uri="{FF2B5EF4-FFF2-40B4-BE49-F238E27FC236}">
                  <a16:creationId xmlns:a16="http://schemas.microsoft.com/office/drawing/2014/main" id="{77647CF9-C173-42E2-A947-6115D616D1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Line 71">
              <a:extLst>
                <a:ext uri="{FF2B5EF4-FFF2-40B4-BE49-F238E27FC236}">
                  <a16:creationId xmlns:a16="http://schemas.microsoft.com/office/drawing/2014/main" id="{6AD9E338-F481-43EC-8AB7-40CC0AE1D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72">
              <a:extLst>
                <a:ext uri="{FF2B5EF4-FFF2-40B4-BE49-F238E27FC236}">
                  <a16:creationId xmlns:a16="http://schemas.microsoft.com/office/drawing/2014/main" id="{6AFD637B-14B2-4366-9930-12AD890406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9" name="Line 73">
              <a:extLst>
                <a:ext uri="{FF2B5EF4-FFF2-40B4-BE49-F238E27FC236}">
                  <a16:creationId xmlns:a16="http://schemas.microsoft.com/office/drawing/2014/main" id="{058E3F13-FD6A-494A-8E69-E0D9962C47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Line 74">
              <a:extLst>
                <a:ext uri="{FF2B5EF4-FFF2-40B4-BE49-F238E27FC236}">
                  <a16:creationId xmlns:a16="http://schemas.microsoft.com/office/drawing/2014/main" id="{5D3E4CD9-E7AA-4DAD-8EFA-E953728BE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Text Box 75">
              <a:extLst>
                <a:ext uri="{FF2B5EF4-FFF2-40B4-BE49-F238E27FC236}">
                  <a16:creationId xmlns:a16="http://schemas.microsoft.com/office/drawing/2014/main" id="{C075A912-2672-4E61-B683-478216562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92" name="Text Box 76">
              <a:extLst>
                <a:ext uri="{FF2B5EF4-FFF2-40B4-BE49-F238E27FC236}">
                  <a16:creationId xmlns:a16="http://schemas.microsoft.com/office/drawing/2014/main" id="{ED0F7E44-B0A6-43A3-AEE2-CA57D0CEF1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93" name="Text Box 77">
              <a:extLst>
                <a:ext uri="{FF2B5EF4-FFF2-40B4-BE49-F238E27FC236}">
                  <a16:creationId xmlns:a16="http://schemas.microsoft.com/office/drawing/2014/main" id="{1516615B-7D6F-467C-B630-9E8F93D3E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94" name="Text Box 78">
              <a:extLst>
                <a:ext uri="{FF2B5EF4-FFF2-40B4-BE49-F238E27FC236}">
                  <a16:creationId xmlns:a16="http://schemas.microsoft.com/office/drawing/2014/main" id="{0967FB9A-4BA1-4604-BE98-DBFAA91F47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D012C5A-81C3-4ED0-822A-8B913501A3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349" y="3490123"/>
              <a:ext cx="966788" cy="357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:a14="http://schemas.microsoft.com/office/drawing/2010/main" xmlns="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xmlns:mc="http://schemas.openxmlformats.org/markup-compatibility/2006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:a14="http://schemas.microsoft.com/office/drawing/2010/main" xmlns="" xmlns:mc="http://schemas.openxmlformats.org/markup-compatibility/2006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59FC34FF-BC2B-423A-9831-BE6C35E441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474" y="4280698"/>
              <a:ext cx="1030288" cy="358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:a14="http://schemas.microsoft.com/office/drawing/2010/main" xmlns="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xmlns:mc="http://schemas.openxmlformats.org/markup-compatibility/2006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:a14="http://schemas.microsoft.com/office/drawing/2010/main" xmlns="" xmlns:mc="http://schemas.openxmlformats.org/markup-compatibility/2006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76DEFBE6-C535-4C40-8A16-27B3891C64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49" y="4983961"/>
              <a:ext cx="1030288" cy="379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:a14="http://schemas.microsoft.com/office/drawing/2010/main" xmlns="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xmlns:mc="http://schemas.openxmlformats.org/markup-compatibility/2006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:a14="http://schemas.microsoft.com/office/drawing/2010/main" xmlns="" xmlns:mc="http://schemas.openxmlformats.org/markup-compatibility/2006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98" name="Line 82">
              <a:extLst>
                <a:ext uri="{FF2B5EF4-FFF2-40B4-BE49-F238E27FC236}">
                  <a16:creationId xmlns:a16="http://schemas.microsoft.com/office/drawing/2014/main" id="{DD86E4BD-264F-4065-AE56-63A53215B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99" name="Line 83">
              <a:extLst>
                <a:ext uri="{FF2B5EF4-FFF2-40B4-BE49-F238E27FC236}">
                  <a16:creationId xmlns:a16="http://schemas.microsoft.com/office/drawing/2014/main" id="{F542F2F8-B633-42EE-ABD3-1748A0B54A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Line 84">
              <a:extLst>
                <a:ext uri="{FF2B5EF4-FFF2-40B4-BE49-F238E27FC236}">
                  <a16:creationId xmlns:a16="http://schemas.microsoft.com/office/drawing/2014/main" id="{87F878E5-F74E-47DD-8DEF-AE46DA3FB1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" name="Line 85">
            <a:extLst>
              <a:ext uri="{FF2B5EF4-FFF2-40B4-BE49-F238E27FC236}">
                <a16:creationId xmlns:a16="http://schemas.microsoft.com/office/drawing/2014/main" id="{CB32196E-E1B1-4962-AF82-D7C3672B8B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77327" y="3662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" name="Line 86">
            <a:extLst>
              <a:ext uri="{FF2B5EF4-FFF2-40B4-BE49-F238E27FC236}">
                <a16:creationId xmlns:a16="http://schemas.microsoft.com/office/drawing/2014/main" id="{8D1D761B-1F88-4BDB-A26D-DE2E2BA63C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58327" y="4424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Line 87">
            <a:extLst>
              <a:ext uri="{FF2B5EF4-FFF2-40B4-BE49-F238E27FC236}">
                <a16:creationId xmlns:a16="http://schemas.microsoft.com/office/drawing/2014/main" id="{CF71403E-27E2-4FE3-AE8E-B4955D1DDE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0327" y="5186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1">
            <a:extLst>
              <a:ext uri="{FF2B5EF4-FFF2-40B4-BE49-F238E27FC236}">
                <a16:creationId xmlns:a16="http://schemas.microsoft.com/office/drawing/2014/main" id="{710B4735-B9BD-4A02-8BDC-E0A63E079D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01327" y="3662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5" name="Line 92">
            <a:extLst>
              <a:ext uri="{FF2B5EF4-FFF2-40B4-BE49-F238E27FC236}">
                <a16:creationId xmlns:a16="http://schemas.microsoft.com/office/drawing/2014/main" id="{4D07318C-9868-4B4F-96AB-6EB74FBDDF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63327" y="4424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Line 97">
            <a:extLst>
              <a:ext uri="{FF2B5EF4-FFF2-40B4-BE49-F238E27FC236}">
                <a16:creationId xmlns:a16="http://schemas.microsoft.com/office/drawing/2014/main" id="{9EB641D4-0FFE-4D60-9561-D993984B8B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25327" y="3657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7" name="Line 99">
            <a:extLst>
              <a:ext uri="{FF2B5EF4-FFF2-40B4-BE49-F238E27FC236}">
                <a16:creationId xmlns:a16="http://schemas.microsoft.com/office/drawing/2014/main" id="{07AF7352-25D8-4915-BF23-B57C4D8B7D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9327" y="3657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1A3676-F34A-4DA8-943E-CD0D3A109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327" y="4500563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2E022A-C824-4CC6-8AF0-1F9093A66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327" y="5262563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685E2A-212D-45BC-AB97-153E27B86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8327" y="3738563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65BCDF-C38C-45ED-ACAA-3EEC1B923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327" y="4495800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8E577F-AA08-4E0F-9733-A1640A2EE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327" y="5257800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58C006-4218-4750-8622-74FBF035A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4327" y="4495800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Line 98">
            <a:extLst>
              <a:ext uri="{FF2B5EF4-FFF2-40B4-BE49-F238E27FC236}">
                <a16:creationId xmlns:a16="http://schemas.microsoft.com/office/drawing/2014/main" id="{314639D4-4DC1-4626-BAD9-82914B1BD3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68327" y="4419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Line 93">
            <a:extLst>
              <a:ext uri="{FF2B5EF4-FFF2-40B4-BE49-F238E27FC236}">
                <a16:creationId xmlns:a16="http://schemas.microsoft.com/office/drawing/2014/main" id="{215F6934-9AAF-4834-ABDD-462F0A3DB2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87327" y="51863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06FFC5D-1EF8-405C-93AF-5B85AD207918}"/>
              </a:ext>
            </a:extLst>
          </p:cNvPr>
          <p:cNvSpPr txBox="1"/>
          <p:nvPr/>
        </p:nvSpPr>
        <p:spPr>
          <a:xfrm>
            <a:off x="4160355" y="3188294"/>
            <a:ext cx="1104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Deadline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048D710-5B1A-4071-9B37-3AC17C60DE9B}"/>
              </a:ext>
            </a:extLst>
          </p:cNvPr>
          <p:cNvSpPr txBox="1"/>
          <p:nvPr/>
        </p:nvSpPr>
        <p:spPr>
          <a:xfrm>
            <a:off x="2372277" y="3216830"/>
            <a:ext cx="186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Initial arrival</a:t>
            </a:r>
          </a:p>
        </p:txBody>
      </p:sp>
    </p:spTree>
    <p:extLst>
      <p:ext uri="{BB962C8B-B14F-4D97-AF65-F5344CB8AC3E}">
        <p14:creationId xmlns:p14="http://schemas.microsoft.com/office/powerpoint/2010/main" val="37237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1" grpId="0" animBg="1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FA071-9585-45C9-BFF1-915FD2973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Schedulability</a:t>
            </a:r>
            <a:r>
              <a:rPr lang="en-US" dirty="0"/>
              <a:t> test for EDF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F84CB9-5FC6-4A49-8FD2-A015F51F43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EDF guarantees feasibility if total load is not more than 100%</a:t>
                </a:r>
              </a:p>
              <a:p>
                <a:pPr lvl="1"/>
                <a:r>
                  <a:rPr lang="en-US" dirty="0"/>
                  <a:t>All deadlines </a:t>
                </a:r>
                <a:r>
                  <a:rPr lang="en-US" b="1" dirty="0"/>
                  <a:t>will</a:t>
                </a:r>
                <a:r>
                  <a:rPr lang="en-US" dirty="0"/>
                  <a:t> be met when scheduled</a:t>
                </a:r>
              </a:p>
              <a:p>
                <a:endParaRPr lang="en-US" dirty="0"/>
              </a:p>
              <a:p>
                <a:r>
                  <a:rPr lang="en-US" dirty="0"/>
                  <a:t>For </a:t>
                </a:r>
                <a:r>
                  <a:rPr lang="en-US" i="1" dirty="0"/>
                  <a:t>n </a:t>
                </a:r>
                <a:r>
                  <a:rPr lang="en-US" dirty="0"/>
                  <a:t>tasks with computation time </a:t>
                </a:r>
                <a:r>
                  <a:rPr lang="en-US" i="1" dirty="0"/>
                  <a:t>C</a:t>
                </a:r>
                <a:r>
                  <a:rPr lang="en-US" dirty="0"/>
                  <a:t> and deadline (period) </a:t>
                </a:r>
                <a:r>
                  <a:rPr lang="en-US" i="1" dirty="0"/>
                  <a:t>D</a:t>
                </a:r>
              </a:p>
              <a:p>
                <a:pPr lvl="1"/>
                <a:r>
                  <a:rPr lang="en-US" dirty="0"/>
                  <a:t>A feasible schedule exists if </a:t>
                </a:r>
                <a:r>
                  <a:rPr lang="en-US" b="1" dirty="0"/>
                  <a:t>utilization</a:t>
                </a:r>
                <a:r>
                  <a:rPr lang="en-US" dirty="0"/>
                  <a:t> is less than or equal to one:</a:t>
                </a:r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F84CB9-5FC6-4A49-8FD2-A015F51F43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C90AD-E55D-4342-BEB8-6BFD6B500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493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3, computation 1</a:t>
            </a:r>
          </a:p>
          <a:p>
            <a:pPr lvl="1"/>
            <a:r>
              <a:rPr lang="en-US" dirty="0"/>
              <a:t>Job B: period 5,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288C73D7-A6A7-43AA-BC81-7005058588DB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288C73D7-A6A7-43AA-BC81-700505858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A29003B-8AB9-A596-5D5C-218BBE422EE1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8C0F19-7BE6-3BA5-0C72-8197F496A248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FCBED0-8BD8-F235-88EE-858519E75422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18769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3, computation 1</a:t>
            </a:r>
          </a:p>
          <a:p>
            <a:pPr lvl="1"/>
            <a:r>
              <a:rPr lang="en-US" dirty="0"/>
              <a:t>Job B: period 5,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288C73D7-A6A7-43AA-BC81-7005058588DB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288C73D7-A6A7-43AA-BC81-700505858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B3AC5582-8DD6-4CB4-96B0-93DA210E239C}"/>
              </a:ext>
            </a:extLst>
          </p:cNvPr>
          <p:cNvSpPr txBox="1"/>
          <p:nvPr/>
        </p:nvSpPr>
        <p:spPr>
          <a:xfrm>
            <a:off x="8769975" y="2858869"/>
            <a:ext cx="265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1/3 + 2/5 + 4/15 =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B7F23-DDE8-5285-9D62-445FDC38FAAF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967612-7267-6D79-D62A-FEA1D9000769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0EC5AD-3B19-D212-5177-28DC4EB6181A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03141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8B34B11A-A3AB-48D0-A478-23FFE9F3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354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2113DF3-E5BD-4B3C-847C-B82495C7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920" y="3269457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805B6C1-BA6E-4E0C-96B7-4D5CDBCD7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25" y="4034303"/>
            <a:ext cx="761995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629DADD-D991-4E0E-9D15-CCED5FAA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4709" y="4800600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3, computation 1</a:t>
            </a:r>
          </a:p>
          <a:p>
            <a:pPr lvl="1"/>
            <a:r>
              <a:rPr lang="en-US" dirty="0"/>
              <a:t>Job B: period 5,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DCDB79AD-ACC2-4668-97E7-BD4E41BC2567}"/>
              </a:ext>
            </a:extLst>
          </p:cNvPr>
          <p:cNvSpPr txBox="1"/>
          <p:nvPr/>
        </p:nvSpPr>
        <p:spPr>
          <a:xfrm>
            <a:off x="8769975" y="2858869"/>
            <a:ext cx="265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1/3 + 2/5 + 4/15 = 1</a:t>
            </a: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F84E775-2EAF-4EAB-A612-8B807AC1FE24}"/>
              </a:ext>
            </a:extLst>
          </p:cNvPr>
          <p:cNvSpPr txBox="1"/>
          <p:nvPr/>
        </p:nvSpPr>
        <p:spPr>
          <a:xfrm>
            <a:off x="2033888" y="5751791"/>
            <a:ext cx="3712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Can’t start a job </a:t>
            </a:r>
            <a:r>
              <a:rPr lang="en-US" i="1" dirty="0">
                <a:latin typeface="Tahoma" panose="020B0604030504040204" pitchFamily="34" charset="0"/>
              </a:rPr>
              <a:t>before</a:t>
            </a:r>
            <a:r>
              <a:rPr lang="en-US" dirty="0">
                <a:latin typeface="Tahoma" panose="020B0604030504040204" pitchFamily="34" charset="0"/>
              </a:rPr>
              <a:t> its period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543B9214-B129-4517-B6E1-3D195F6695E1}"/>
              </a:ext>
            </a:extLst>
          </p:cNvPr>
          <p:cNvCxnSpPr/>
          <p:nvPr/>
        </p:nvCxnSpPr>
        <p:spPr>
          <a:xfrm flipV="1">
            <a:off x="2741339" y="5118101"/>
            <a:ext cx="1" cy="59689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E4E703-81B4-4C17-A343-9E9AB6BD5494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E4E703-81B4-4C17-A343-9E9AB6BD5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26E1A5F-3B27-C72B-46ED-6E1B4480B252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ED647A-DFA8-A287-CE7A-33DBA4168B29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D75F50-6BDB-C4B0-685F-6C68D93502A2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3236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1" grpId="0" animBg="1"/>
      <p:bldP spid="95" grpId="0" animBg="1"/>
      <p:bldP spid="10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8B34B11A-A3AB-48D0-A478-23FFE9F3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354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2113DF3-E5BD-4B3C-847C-B82495C7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920" y="3269457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2548B4E9-E964-4005-A4A0-CFECCF6F6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6608" y="3272818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805B6C1-BA6E-4E0C-96B7-4D5CDBCD7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25" y="4034303"/>
            <a:ext cx="761995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F7591D55-B6B9-419C-A009-42A7A319A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09" y="4021118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629DADD-D991-4E0E-9D15-CCED5FAA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4709" y="4800600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3, computation 1</a:t>
            </a:r>
          </a:p>
          <a:p>
            <a:pPr lvl="1"/>
            <a:r>
              <a:rPr lang="en-US" dirty="0"/>
              <a:t>Job B: period 5,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1F6FF1D-2318-4BC1-AA57-C856151B5E1F}"/>
              </a:ext>
            </a:extLst>
          </p:cNvPr>
          <p:cNvSpPr txBox="1"/>
          <p:nvPr/>
        </p:nvSpPr>
        <p:spPr>
          <a:xfrm>
            <a:off x="2204303" y="5729922"/>
            <a:ext cx="288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Earliest deadline changes, preempting Job C</a:t>
            </a: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939A378E-E3BF-414E-8339-C12C25E9750E}"/>
              </a:ext>
            </a:extLst>
          </p:cNvPr>
          <p:cNvCxnSpPr/>
          <p:nvPr/>
        </p:nvCxnSpPr>
        <p:spPr>
          <a:xfrm flipV="1">
            <a:off x="3188311" y="5105263"/>
            <a:ext cx="1" cy="59689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DCDB79AD-ACC2-4668-97E7-BD4E41BC2567}"/>
              </a:ext>
            </a:extLst>
          </p:cNvPr>
          <p:cNvSpPr txBox="1"/>
          <p:nvPr/>
        </p:nvSpPr>
        <p:spPr>
          <a:xfrm>
            <a:off x="8769975" y="2858869"/>
            <a:ext cx="265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1/3 + 2/5 + 4/15 = 1</a:t>
            </a: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3FDEF0-8570-4D6B-80A3-464194798A4F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3FDEF0-8570-4D6B-80A3-464194798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CE75074-0550-87D0-9BBF-8FDFD594887C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BCBA1C-9034-C01C-7DA6-C5783A61E87A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0AEA9-0D0A-B8F3-7B05-23660D10023A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4883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8B34B11A-A3AB-48D0-A478-23FFE9F3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354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2113DF3-E5BD-4B3C-847C-B82495C7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920" y="3269457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2548B4E9-E964-4005-A4A0-CFECCF6F6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6608" y="3272818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8F5A2460-7650-4469-BEB3-D6B7BA3BF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607" y="327145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CF1D02D-ED5A-4946-AE7C-0F0ABA098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927" y="327932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805B6C1-BA6E-4E0C-96B7-4D5CDBCD7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25" y="4034303"/>
            <a:ext cx="761995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F7591D55-B6B9-419C-A009-42A7A319A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709" y="4021118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7F2A344-1320-4078-A830-A5EC0BA9B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5490" y="4029859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BB493BD-9FF3-4745-8608-E58C7F627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145" y="4029962"/>
            <a:ext cx="761995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629DADD-D991-4E0E-9D15-CCED5FAA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4709" y="4800600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63E48F6-1CC0-442E-A150-B9FC0451D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9817" y="4800599"/>
            <a:ext cx="382103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DB48E90-4B87-4696-9186-01A5A1E1F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08" y="4797881"/>
            <a:ext cx="755341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3, computation 1</a:t>
            </a:r>
          </a:p>
          <a:p>
            <a:pPr lvl="1"/>
            <a:r>
              <a:rPr lang="en-US" dirty="0"/>
              <a:t>Job B: period 5,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1F6FF1D-2318-4BC1-AA57-C856151B5E1F}"/>
              </a:ext>
            </a:extLst>
          </p:cNvPr>
          <p:cNvSpPr txBox="1"/>
          <p:nvPr/>
        </p:nvSpPr>
        <p:spPr>
          <a:xfrm>
            <a:off x="5945042" y="5683032"/>
            <a:ext cx="4529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Schedule repeats at least common multiple</a:t>
            </a: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939A378E-E3BF-414E-8339-C12C25E9750E}"/>
              </a:ext>
            </a:extLst>
          </p:cNvPr>
          <p:cNvCxnSpPr/>
          <p:nvPr/>
        </p:nvCxnSpPr>
        <p:spPr>
          <a:xfrm flipV="1">
            <a:off x="6935708" y="5149036"/>
            <a:ext cx="1" cy="59689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DCDB79AD-ACC2-4668-97E7-BD4E41BC2567}"/>
              </a:ext>
            </a:extLst>
          </p:cNvPr>
          <p:cNvSpPr txBox="1"/>
          <p:nvPr/>
        </p:nvSpPr>
        <p:spPr>
          <a:xfrm>
            <a:off x="8769975" y="2858869"/>
            <a:ext cx="265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1/3 + 2/5 + 4/15 = 1</a:t>
            </a: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2581D7-ED36-4F85-8E43-1C3A3B33D343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2581D7-ED36-4F85-8E43-1C3A3B33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43837E8-ED43-32D2-B2E4-19618CE061D5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EDDCAD-DF1A-02EC-A267-6A878963970A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4462FF-4279-4797-304D-F34081EAD5A2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7553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7" grpId="0" animBg="1"/>
      <p:bldP spid="101" grpId="0" animBg="1"/>
      <p:bldP spid="106" grpId="0" animBg="1"/>
      <p:bldP spid="103" grpId="0" animBg="1"/>
      <p:bldP spid="124" grpId="0" animBg="1"/>
      <p:bldP spid="14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2, computation 1</a:t>
            </a:r>
          </a:p>
          <a:p>
            <a:pPr lvl="1"/>
            <a:r>
              <a:rPr lang="en-US" dirty="0"/>
              <a:t>Job B: period 3, computation 1</a:t>
            </a:r>
          </a:p>
          <a:p>
            <a:pPr lvl="1"/>
            <a:r>
              <a:rPr lang="en-US" dirty="0"/>
              <a:t>Job C: period 4, computation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Line 85">
            <a:extLst>
              <a:ext uri="{FF2B5EF4-FFF2-40B4-BE49-F238E27FC236}">
                <a16:creationId xmlns:a16="http://schemas.microsoft.com/office/drawing/2014/main" id="{759B7E7B-48DA-4864-83C5-C50911674E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4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Line 87">
            <a:extLst>
              <a:ext uri="{FF2B5EF4-FFF2-40B4-BE49-F238E27FC236}">
                <a16:creationId xmlns:a16="http://schemas.microsoft.com/office/drawing/2014/main" id="{D500E75F-3CB7-495A-B409-D28B3662C5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Line 91">
            <a:extLst>
              <a:ext uri="{FF2B5EF4-FFF2-40B4-BE49-F238E27FC236}">
                <a16:creationId xmlns:a16="http://schemas.microsoft.com/office/drawing/2014/main" id="{3D58814F-642E-4C7A-B21F-B2A614F6DC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" name="Line 92">
            <a:extLst>
              <a:ext uri="{FF2B5EF4-FFF2-40B4-BE49-F238E27FC236}">
                <a16:creationId xmlns:a16="http://schemas.microsoft.com/office/drawing/2014/main" id="{1A813964-5E4A-464B-B7D4-0948CD9CDE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Line 97">
            <a:extLst>
              <a:ext uri="{FF2B5EF4-FFF2-40B4-BE49-F238E27FC236}">
                <a16:creationId xmlns:a16="http://schemas.microsoft.com/office/drawing/2014/main" id="{0A7C2F76-5999-44B5-859D-771AA4D0BB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" name="Line 99">
            <a:extLst>
              <a:ext uri="{FF2B5EF4-FFF2-40B4-BE49-F238E27FC236}">
                <a16:creationId xmlns:a16="http://schemas.microsoft.com/office/drawing/2014/main" id="{E850263A-5901-4E59-8A3E-0B586888B4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1954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Line 93">
            <a:extLst>
              <a:ext uri="{FF2B5EF4-FFF2-40B4-BE49-F238E27FC236}">
                <a16:creationId xmlns:a16="http://schemas.microsoft.com/office/drawing/2014/main" id="{9E1E88ED-7488-45C8-9CAA-E039EFF42B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0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Line 85">
            <a:extLst>
              <a:ext uri="{FF2B5EF4-FFF2-40B4-BE49-F238E27FC236}">
                <a16:creationId xmlns:a16="http://schemas.microsoft.com/office/drawing/2014/main" id="{6264895B-9F0F-4754-9D9E-4F5087B993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6" name="Line 91">
            <a:extLst>
              <a:ext uri="{FF2B5EF4-FFF2-40B4-BE49-F238E27FC236}">
                <a16:creationId xmlns:a16="http://schemas.microsoft.com/office/drawing/2014/main" id="{E61ED899-2ABA-40D4-ADB3-031B8D8A39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8" name="Line 97">
            <a:extLst>
              <a:ext uri="{FF2B5EF4-FFF2-40B4-BE49-F238E27FC236}">
                <a16:creationId xmlns:a16="http://schemas.microsoft.com/office/drawing/2014/main" id="{0E50E30F-8C7D-4793-9690-6F40052DFB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6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0" name="Line 99">
            <a:extLst>
              <a:ext uri="{FF2B5EF4-FFF2-40B4-BE49-F238E27FC236}">
                <a16:creationId xmlns:a16="http://schemas.microsoft.com/office/drawing/2014/main" id="{8634743F-9B22-4ED8-B850-C723F365F0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09954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2" name="Line 86">
            <a:extLst>
              <a:ext uri="{FF2B5EF4-FFF2-40B4-BE49-F238E27FC236}">
                <a16:creationId xmlns:a16="http://schemas.microsoft.com/office/drawing/2014/main" id="{1D8DBC6D-11AA-4482-B42B-D2BA6DB5B2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8" name="Line 87">
            <a:extLst>
              <a:ext uri="{FF2B5EF4-FFF2-40B4-BE49-F238E27FC236}">
                <a16:creationId xmlns:a16="http://schemas.microsoft.com/office/drawing/2014/main" id="{079A1984-AB84-4E8D-AC8B-CFDBFD993D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8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E7D07145-B646-4030-B18B-8F4153C19E2B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E7D07145-B646-4030-B18B-8F4153C19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83D274A-CA6E-28C1-00D2-54F72A2BDD68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729FAFF-D88D-065E-6222-484BDF632CC0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D52C325-18F8-8C1B-D73F-607708FC53DE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5428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real-time systems</a:t>
            </a:r>
          </a:p>
          <a:p>
            <a:endParaRPr lang="en-US" dirty="0"/>
          </a:p>
          <a:p>
            <a:r>
              <a:rPr lang="en-US" dirty="0"/>
              <a:t>Understand scheduling policies based on deadlines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Explore modern scheduling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2, computation 1</a:t>
            </a:r>
          </a:p>
          <a:p>
            <a:pPr lvl="1"/>
            <a:r>
              <a:rPr lang="en-US" dirty="0"/>
              <a:t>Job B: period 3, computation 1</a:t>
            </a:r>
          </a:p>
          <a:p>
            <a:pPr lvl="1"/>
            <a:r>
              <a:rPr lang="en-US" dirty="0"/>
              <a:t>Job C: period 4, computation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Line 85">
            <a:extLst>
              <a:ext uri="{FF2B5EF4-FFF2-40B4-BE49-F238E27FC236}">
                <a16:creationId xmlns:a16="http://schemas.microsoft.com/office/drawing/2014/main" id="{759B7E7B-48DA-4864-83C5-C50911674E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4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Line 87">
            <a:extLst>
              <a:ext uri="{FF2B5EF4-FFF2-40B4-BE49-F238E27FC236}">
                <a16:creationId xmlns:a16="http://schemas.microsoft.com/office/drawing/2014/main" id="{D500E75F-3CB7-495A-B409-D28B3662C5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Line 91">
            <a:extLst>
              <a:ext uri="{FF2B5EF4-FFF2-40B4-BE49-F238E27FC236}">
                <a16:creationId xmlns:a16="http://schemas.microsoft.com/office/drawing/2014/main" id="{3D58814F-642E-4C7A-B21F-B2A614F6DC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" name="Line 92">
            <a:extLst>
              <a:ext uri="{FF2B5EF4-FFF2-40B4-BE49-F238E27FC236}">
                <a16:creationId xmlns:a16="http://schemas.microsoft.com/office/drawing/2014/main" id="{1A813964-5E4A-464B-B7D4-0948CD9CDE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Line 97">
            <a:extLst>
              <a:ext uri="{FF2B5EF4-FFF2-40B4-BE49-F238E27FC236}">
                <a16:creationId xmlns:a16="http://schemas.microsoft.com/office/drawing/2014/main" id="{0A7C2F76-5999-44B5-859D-771AA4D0BB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" name="Line 99">
            <a:extLst>
              <a:ext uri="{FF2B5EF4-FFF2-40B4-BE49-F238E27FC236}">
                <a16:creationId xmlns:a16="http://schemas.microsoft.com/office/drawing/2014/main" id="{E850263A-5901-4E59-8A3E-0B586888B4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1954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Line 93">
            <a:extLst>
              <a:ext uri="{FF2B5EF4-FFF2-40B4-BE49-F238E27FC236}">
                <a16:creationId xmlns:a16="http://schemas.microsoft.com/office/drawing/2014/main" id="{9E1E88ED-7488-45C8-9CAA-E039EFF42B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0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Line 85">
            <a:extLst>
              <a:ext uri="{FF2B5EF4-FFF2-40B4-BE49-F238E27FC236}">
                <a16:creationId xmlns:a16="http://schemas.microsoft.com/office/drawing/2014/main" id="{6264895B-9F0F-4754-9D9E-4F5087B993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6" name="Line 91">
            <a:extLst>
              <a:ext uri="{FF2B5EF4-FFF2-40B4-BE49-F238E27FC236}">
                <a16:creationId xmlns:a16="http://schemas.microsoft.com/office/drawing/2014/main" id="{E61ED899-2ABA-40D4-ADB3-031B8D8A39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8" name="Line 97">
            <a:extLst>
              <a:ext uri="{FF2B5EF4-FFF2-40B4-BE49-F238E27FC236}">
                <a16:creationId xmlns:a16="http://schemas.microsoft.com/office/drawing/2014/main" id="{0E50E30F-8C7D-4793-9690-6F40052DFB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6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0" name="Line 99">
            <a:extLst>
              <a:ext uri="{FF2B5EF4-FFF2-40B4-BE49-F238E27FC236}">
                <a16:creationId xmlns:a16="http://schemas.microsoft.com/office/drawing/2014/main" id="{8634743F-9B22-4ED8-B850-C723F365F0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09954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2" name="Line 86">
            <a:extLst>
              <a:ext uri="{FF2B5EF4-FFF2-40B4-BE49-F238E27FC236}">
                <a16:creationId xmlns:a16="http://schemas.microsoft.com/office/drawing/2014/main" id="{1D8DBC6D-11AA-4482-B42B-D2BA6DB5B2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8" name="Line 87">
            <a:extLst>
              <a:ext uri="{FF2B5EF4-FFF2-40B4-BE49-F238E27FC236}">
                <a16:creationId xmlns:a16="http://schemas.microsoft.com/office/drawing/2014/main" id="{079A1984-AB84-4E8D-AC8B-CFDBFD993D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8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E7D07145-B646-4030-B18B-8F4153C19E2B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E7D07145-B646-4030-B18B-8F4153C19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CF27FBDD-8A5A-4288-84A8-17F4F726F183}"/>
              </a:ext>
            </a:extLst>
          </p:cNvPr>
          <p:cNvSpPr txBox="1"/>
          <p:nvPr/>
        </p:nvSpPr>
        <p:spPr>
          <a:xfrm>
            <a:off x="8769975" y="2858869"/>
            <a:ext cx="265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1/2 + 1/3 + 1/4 = 1.08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0240B-D3ED-FC27-CE37-D549C9CB84AD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B4BEADE-4A23-A901-018C-EBEE7B7CDCA0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36650F5-EACD-7E2B-2ADA-FCE28898B7EF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90004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>
            <a:extLst>
              <a:ext uri="{FF2B5EF4-FFF2-40B4-BE49-F238E27FC236}">
                <a16:creationId xmlns:a16="http://schemas.microsoft.com/office/drawing/2014/main" id="{7D60B2CA-042C-4E3A-A385-54B07BAE3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935" y="3265036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C43F16C-6117-491D-B8C4-C42CC600F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927" y="4024313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A8ED9DF-827A-47BD-BA56-64E414FCD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1518" y="4030663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E916F0BB-E4F3-4797-826D-35A4A6404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954" y="3269457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B34B11A-A3AB-48D0-A478-23FFE9F3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354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85071B1-016A-401D-A15E-81561D89A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986" y="4024314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ED6ED08-EB94-41F4-ABDB-540946638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927" y="4798218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B57CCFE4-FA78-4A25-A5C4-4458F5166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5954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07E79F3A-9322-4A82-BC3D-22140EC6E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086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4A4F0A2-5F42-4DFF-82D0-E72F17483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985" y="4024313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D1D8AB7-94B9-44F6-8276-55AD60B11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927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42CC8921-4690-4AFD-81E4-B7CDFE914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0953" y="4787899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workload?</a:t>
            </a:r>
          </a:p>
          <a:p>
            <a:pPr lvl="1"/>
            <a:r>
              <a:rPr lang="en-US" dirty="0"/>
              <a:t>Job A: period 2, computation 1</a:t>
            </a:r>
          </a:p>
          <a:p>
            <a:pPr lvl="1"/>
            <a:r>
              <a:rPr lang="en-US" dirty="0"/>
              <a:t>Job B: period 3, computation 1</a:t>
            </a:r>
          </a:p>
          <a:p>
            <a:pPr lvl="1"/>
            <a:r>
              <a:rPr lang="en-US" dirty="0"/>
              <a:t>Job C: period 4, computation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Line 85">
            <a:extLst>
              <a:ext uri="{FF2B5EF4-FFF2-40B4-BE49-F238E27FC236}">
                <a16:creationId xmlns:a16="http://schemas.microsoft.com/office/drawing/2014/main" id="{759B7E7B-48DA-4864-83C5-C50911674E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4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Line 87">
            <a:extLst>
              <a:ext uri="{FF2B5EF4-FFF2-40B4-BE49-F238E27FC236}">
                <a16:creationId xmlns:a16="http://schemas.microsoft.com/office/drawing/2014/main" id="{D500E75F-3CB7-495A-B409-D28B3662C5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Line 91">
            <a:extLst>
              <a:ext uri="{FF2B5EF4-FFF2-40B4-BE49-F238E27FC236}">
                <a16:creationId xmlns:a16="http://schemas.microsoft.com/office/drawing/2014/main" id="{3D58814F-642E-4C7A-B21F-B2A614F6DC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" name="Line 92">
            <a:extLst>
              <a:ext uri="{FF2B5EF4-FFF2-40B4-BE49-F238E27FC236}">
                <a16:creationId xmlns:a16="http://schemas.microsoft.com/office/drawing/2014/main" id="{1A813964-5E4A-464B-B7D4-0948CD9CDE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Line 97">
            <a:extLst>
              <a:ext uri="{FF2B5EF4-FFF2-40B4-BE49-F238E27FC236}">
                <a16:creationId xmlns:a16="http://schemas.microsoft.com/office/drawing/2014/main" id="{0A7C2F76-5999-44B5-859D-771AA4D0BB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" name="Line 99">
            <a:extLst>
              <a:ext uri="{FF2B5EF4-FFF2-40B4-BE49-F238E27FC236}">
                <a16:creationId xmlns:a16="http://schemas.microsoft.com/office/drawing/2014/main" id="{E850263A-5901-4E59-8A3E-0B586888B4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1954" y="322421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98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Line 93">
            <a:extLst>
              <a:ext uri="{FF2B5EF4-FFF2-40B4-BE49-F238E27FC236}">
                <a16:creationId xmlns:a16="http://schemas.microsoft.com/office/drawing/2014/main" id="{9E1E88ED-7488-45C8-9CAA-E039EFF42B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0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4AE16E2-A00A-4BDD-B51C-40C2FF6E65D0}"/>
                  </a:ext>
                </a:extLst>
              </p:cNvPr>
              <p:cNvSpPr txBox="1"/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dirty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4AE16E2-A00A-4BDD-B51C-40C2FF6E6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28" y="1143000"/>
                <a:ext cx="2866472" cy="11005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Line 85">
            <a:extLst>
              <a:ext uri="{FF2B5EF4-FFF2-40B4-BE49-F238E27FC236}">
                <a16:creationId xmlns:a16="http://schemas.microsoft.com/office/drawing/2014/main" id="{6264895B-9F0F-4754-9D9E-4F5087B993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6" name="Line 91">
            <a:extLst>
              <a:ext uri="{FF2B5EF4-FFF2-40B4-BE49-F238E27FC236}">
                <a16:creationId xmlns:a16="http://schemas.microsoft.com/office/drawing/2014/main" id="{E61ED899-2ABA-40D4-ADB3-031B8D8A39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8" name="Line 97">
            <a:extLst>
              <a:ext uri="{FF2B5EF4-FFF2-40B4-BE49-F238E27FC236}">
                <a16:creationId xmlns:a16="http://schemas.microsoft.com/office/drawing/2014/main" id="{0E50E30F-8C7D-4793-9690-6F40052DFB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6927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0" name="Line 99">
            <a:extLst>
              <a:ext uri="{FF2B5EF4-FFF2-40B4-BE49-F238E27FC236}">
                <a16:creationId xmlns:a16="http://schemas.microsoft.com/office/drawing/2014/main" id="{8634743F-9B22-4ED8-B850-C723F365F0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09954" y="3200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2" name="Line 86">
            <a:extLst>
              <a:ext uri="{FF2B5EF4-FFF2-40B4-BE49-F238E27FC236}">
                <a16:creationId xmlns:a16="http://schemas.microsoft.com/office/drawing/2014/main" id="{1D8DBC6D-11AA-4482-B42B-D2BA6DB5B2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8" name="Line 87">
            <a:extLst>
              <a:ext uri="{FF2B5EF4-FFF2-40B4-BE49-F238E27FC236}">
                <a16:creationId xmlns:a16="http://schemas.microsoft.com/office/drawing/2014/main" id="{079A1984-AB84-4E8D-AC8B-CFDBFD993D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8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1F6FF1D-2318-4BC1-AA57-C856151B5E1F}"/>
              </a:ext>
            </a:extLst>
          </p:cNvPr>
          <p:cNvSpPr txBox="1"/>
          <p:nvPr/>
        </p:nvSpPr>
        <p:spPr>
          <a:xfrm>
            <a:off x="4810920" y="5831443"/>
            <a:ext cx="1968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Missed deadline!</a:t>
            </a: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939A378E-E3BF-414E-8339-C12C25E9750E}"/>
              </a:ext>
            </a:extLst>
          </p:cNvPr>
          <p:cNvCxnSpPr/>
          <p:nvPr/>
        </p:nvCxnSpPr>
        <p:spPr>
          <a:xfrm flipV="1">
            <a:off x="5794927" y="5206784"/>
            <a:ext cx="1" cy="59689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DCDB79AD-ACC2-4668-97E7-BD4E41BC2567}"/>
              </a:ext>
            </a:extLst>
          </p:cNvPr>
          <p:cNvSpPr txBox="1"/>
          <p:nvPr/>
        </p:nvSpPr>
        <p:spPr>
          <a:xfrm>
            <a:off x="8769975" y="2858869"/>
            <a:ext cx="265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1/2 + 1/3 + 1/4 = 1.08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8BB1B-1EE8-F9CF-F757-875F1F4B1870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9EBFF5D-0072-5492-7E2F-0D50602DC3E4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704DDD2-9FE7-2D0C-E14C-1EA3B4A80BA8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8976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30" grpId="0" animBg="1"/>
      <p:bldP spid="132" grpId="0" animBg="1"/>
      <p:bldP spid="134" grpId="0" animBg="1"/>
      <p:bldP spid="112" grpId="0" animBg="1"/>
      <p:bldP spid="114" grpId="0" animBg="1"/>
      <p:bldP spid="116" grpId="0" animBg="1"/>
      <p:bldP spid="118" grpId="0" animBg="1"/>
      <p:bldP spid="120" grpId="0" animBg="1"/>
      <p:bldP spid="122" grpId="0" animBg="1"/>
      <p:bldP spid="126" grpId="0" animBg="1"/>
      <p:bldP spid="14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B692-C3ED-4CA2-A6A0-0ABEBF9D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A1679-3250-4A44-A865-26534BAB2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job deadlines come from? Provide an example.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F5795-D222-4937-9577-E7231DA1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965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B692-C3ED-4CA2-A6A0-0ABEBF9D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A1679-3250-4A44-A865-26534BAB2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job deadlines come from? Provide an example.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Real-world constraints!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Autonomous vehicle:</a:t>
            </a:r>
          </a:p>
          <a:p>
            <a:pPr lvl="2"/>
            <a:r>
              <a:rPr lang="en-US" dirty="0"/>
              <a:t>“If I don’t finish the detection algorithm by time N,</a:t>
            </a:r>
            <a:br>
              <a:rPr lang="en-US" dirty="0"/>
            </a:br>
            <a:r>
              <a:rPr lang="en-US" dirty="0"/>
              <a:t>then I will no longer be able to stop in time to avoid what it detects.”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In this example, deadline might vary with velocity,</a:t>
            </a:r>
            <a:br>
              <a:rPr lang="en-US" dirty="0"/>
            </a:br>
            <a:r>
              <a:rPr lang="en-US" dirty="0"/>
              <a:t>or maybe we just choose a deadline based on fastest velocity.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F5795-D222-4937-9577-E7231DA1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668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Real Time Operating Systems</a:t>
            </a:r>
          </a:p>
          <a:p>
            <a:pPr lvl="1"/>
            <a:r>
              <a:rPr lang="en-US" dirty="0"/>
              <a:t>Earliest Deadline First scheduling</a:t>
            </a:r>
          </a:p>
          <a:p>
            <a:pPr lvl="1"/>
            <a:r>
              <a:rPr lang="en-US" b="1" dirty="0"/>
              <a:t>Rate Monotonic scheduling</a:t>
            </a:r>
          </a:p>
          <a:p>
            <a:pPr lvl="1"/>
            <a:r>
              <a:rPr lang="en-US" dirty="0"/>
              <a:t>Priority Inversion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Modern Operating Systems</a:t>
            </a:r>
          </a:p>
          <a:p>
            <a:pPr lvl="1"/>
            <a:r>
              <a:rPr lang="en-US" dirty="0"/>
              <a:t>Linux O(1) scheduler</a:t>
            </a:r>
          </a:p>
          <a:p>
            <a:pPr lvl="1"/>
            <a:r>
              <a:rPr lang="en-US" dirty="0"/>
              <a:t>Lottery and Stride scheduling</a:t>
            </a:r>
          </a:p>
          <a:p>
            <a:pPr lvl="1"/>
            <a:r>
              <a:rPr lang="en-US" dirty="0"/>
              <a:t>Linux Completely Fair Scheduler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749968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83A54-C9B0-4626-9BF7-F0462F09E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Earliest Deadline First 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23F05-3654-4A1F-BB87-280A3AE67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Good qualities</a:t>
            </a:r>
          </a:p>
          <a:p>
            <a:r>
              <a:rPr lang="en-US" dirty="0"/>
              <a:t>Simple concept and simple </a:t>
            </a:r>
            <a:r>
              <a:rPr lang="en-US" dirty="0" err="1"/>
              <a:t>schedulability</a:t>
            </a:r>
            <a:r>
              <a:rPr lang="en-US" dirty="0"/>
              <a:t> test</a:t>
            </a:r>
          </a:p>
          <a:p>
            <a:r>
              <a:rPr lang="en-US" dirty="0"/>
              <a:t>Excellent CPU utilization (can use 100% of the CPU)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Bad qualities</a:t>
            </a:r>
          </a:p>
          <a:p>
            <a:r>
              <a:rPr lang="en-US" dirty="0"/>
              <a:t>Hard to implement in practice</a:t>
            </a:r>
          </a:p>
          <a:p>
            <a:pPr lvl="1"/>
            <a:r>
              <a:rPr lang="en-US" dirty="0"/>
              <a:t>Need to constantly recalculate task priorities</a:t>
            </a:r>
          </a:p>
          <a:p>
            <a:pPr lvl="1"/>
            <a:r>
              <a:rPr lang="en-US" dirty="0"/>
              <a:t>CPU time spent in scheduler needs to be counted against load</a:t>
            </a:r>
          </a:p>
          <a:p>
            <a:r>
              <a:rPr lang="en-US" dirty="0"/>
              <a:t>Unstable: Hard to predict which job will miss deadline</a:t>
            </a:r>
          </a:p>
          <a:p>
            <a:pPr lvl="1"/>
            <a:r>
              <a:rPr lang="en-US" dirty="0"/>
              <a:t>Prior example: utilization was greater than 1, so we knew there was a problem</a:t>
            </a:r>
          </a:p>
          <a:p>
            <a:pPr lvl="1"/>
            <a:r>
              <a:rPr lang="en-US" dirty="0"/>
              <a:t>But we had to work out the whole schedule to see Job C missed its deadline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2C173-AD84-4181-9FAF-F66B04793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9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48B7B-98C6-4CB0-8344-1176C0AF0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Monotonic Scheduling (RMS)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33F3F-3359-493D-818C-D1352DBA1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Priority scheduling</a:t>
            </a:r>
          </a:p>
          <a:p>
            <a:r>
              <a:rPr lang="en-US" dirty="0"/>
              <a:t>Assign fixed priority of 1/Period for each job</a:t>
            </a:r>
          </a:p>
          <a:p>
            <a:pPr lvl="1"/>
            <a:r>
              <a:rPr lang="en-US" dirty="0"/>
              <a:t>Makes the scheduling algorithm simple and stable</a:t>
            </a:r>
          </a:p>
          <a:p>
            <a:pPr lvl="1"/>
            <a:r>
              <a:rPr lang="en-US" dirty="0"/>
              <a:t>Deterministic failures: only lowest priority jobs might miss deadlines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If </a:t>
            </a:r>
            <a:r>
              <a:rPr lang="en-US" b="1" i="1" dirty="0"/>
              <a:t>any</a:t>
            </a:r>
            <a:r>
              <a:rPr lang="en-US" dirty="0"/>
              <a:t> fixed-priority scheduling algorithm can schedule a workload,</a:t>
            </a:r>
            <a:br>
              <a:rPr lang="en-US" dirty="0"/>
            </a:br>
            <a:r>
              <a:rPr lang="en-US" dirty="0"/>
              <a:t>So can Rate Monotonic Scheduling</a:t>
            </a:r>
          </a:p>
          <a:p>
            <a:pPr lvl="1"/>
            <a:r>
              <a:rPr lang="en-US" dirty="0"/>
              <a:t>There could be dynamic-priority systems that beat it</a:t>
            </a:r>
          </a:p>
          <a:p>
            <a:pPr lvl="1"/>
            <a:r>
              <a:rPr lang="en-US" dirty="0"/>
              <a:t>But they would be more complicated and take more cycles to run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68F7F-ACFF-465A-9A84-2A999ACEF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905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4C0FED-E2BB-4620-8785-A61BF98D0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927" y="4038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C7D774F-8C43-4E81-A977-43EB8422A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926" y="4038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7F7A7A3-5352-43A4-8138-72857384F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925" y="4038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39D9301E-1291-48A7-A72E-DD30F1C4E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2789" y="4038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E34B4BA-1F49-47C3-A04B-B5AAF6208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628" y="4038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9E533BE-E6AB-4325-AD70-9742B0B07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26" y="4800600"/>
            <a:ext cx="761995" cy="2921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DD9A7AB-6614-40AA-BC0B-6C70E346F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920" y="4787900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4C06F5CA-2A08-4C10-ABFC-E9F68C093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9912" y="4787900"/>
            <a:ext cx="381000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F0416F9-530F-4385-B0F5-3501B0B3C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633" y="4800600"/>
            <a:ext cx="761995" cy="2921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Monotonic Scheduling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 the following workload with RMS</a:t>
            </a:r>
          </a:p>
          <a:p>
            <a:pPr lvl="1"/>
            <a:r>
              <a:rPr lang="en-US" dirty="0"/>
              <a:t>Job A: period 3, computation 1 -&gt; Priority 1/3</a:t>
            </a:r>
          </a:p>
          <a:p>
            <a:pPr lvl="1"/>
            <a:r>
              <a:rPr lang="en-US" dirty="0"/>
              <a:t>Job B: period 5, computation 2 -&gt; Priority 1/5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 dirty="0"/>
          </a:p>
        </p:txBody>
      </p:sp>
      <p:sp>
        <p:nvSpPr>
          <p:cNvPr id="37" name="Line 31">
            <a:extLst>
              <a:ext uri="{FF2B5EF4-FFF2-40B4-BE49-F238E27FC236}">
                <a16:creationId xmlns:a16="http://schemas.microsoft.com/office/drawing/2014/main" id="{D7A5BC64-E21F-42E2-BA35-021DB38B0A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2927" y="4343400"/>
            <a:ext cx="6934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Line 33">
            <a:extLst>
              <a:ext uri="{FF2B5EF4-FFF2-40B4-BE49-F238E27FC236}">
                <a16:creationId xmlns:a16="http://schemas.microsoft.com/office/drawing/2014/main" id="{E40769DD-AE35-41AF-B921-60E3D1BB5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3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Line 34">
            <a:extLst>
              <a:ext uri="{FF2B5EF4-FFF2-40B4-BE49-F238E27FC236}">
                <a16:creationId xmlns:a16="http://schemas.microsoft.com/office/drawing/2014/main" id="{94F71420-B0FD-464D-8828-801DD5C2BF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4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Line 35">
            <a:extLst>
              <a:ext uri="{FF2B5EF4-FFF2-40B4-BE49-F238E27FC236}">
                <a16:creationId xmlns:a16="http://schemas.microsoft.com/office/drawing/2014/main" id="{AC14DD34-DBE9-41D3-8CAC-027FC3F4459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5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Line 36">
            <a:extLst>
              <a:ext uri="{FF2B5EF4-FFF2-40B4-BE49-F238E27FC236}">
                <a16:creationId xmlns:a16="http://schemas.microsoft.com/office/drawing/2014/main" id="{4F6F45CF-ED8B-45E4-B01F-F8D5A481CB1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6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Line 37">
            <a:extLst>
              <a:ext uri="{FF2B5EF4-FFF2-40B4-BE49-F238E27FC236}">
                <a16:creationId xmlns:a16="http://schemas.microsoft.com/office/drawing/2014/main" id="{12ACF14F-7BDF-4A70-A511-B7486762AF8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7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Line 38">
            <a:extLst>
              <a:ext uri="{FF2B5EF4-FFF2-40B4-BE49-F238E27FC236}">
                <a16:creationId xmlns:a16="http://schemas.microsoft.com/office/drawing/2014/main" id="{CAB5A1EE-B2D0-4DCB-97EF-D865AF12BB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8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Line 39">
            <a:extLst>
              <a:ext uri="{FF2B5EF4-FFF2-40B4-BE49-F238E27FC236}">
                <a16:creationId xmlns:a16="http://schemas.microsoft.com/office/drawing/2014/main" id="{90DA8C10-820C-4546-BFCD-C602FF379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9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Line 40">
            <a:extLst>
              <a:ext uri="{FF2B5EF4-FFF2-40B4-BE49-F238E27FC236}">
                <a16:creationId xmlns:a16="http://schemas.microsoft.com/office/drawing/2014/main" id="{24189BE1-92A3-4B05-B508-99AD061B39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0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Line 41">
            <a:extLst>
              <a:ext uri="{FF2B5EF4-FFF2-40B4-BE49-F238E27FC236}">
                <a16:creationId xmlns:a16="http://schemas.microsoft.com/office/drawing/2014/main" id="{E64E90AB-D8F0-4AFB-B845-BB978AE287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1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Line 42">
            <a:extLst>
              <a:ext uri="{FF2B5EF4-FFF2-40B4-BE49-F238E27FC236}">
                <a16:creationId xmlns:a16="http://schemas.microsoft.com/office/drawing/2014/main" id="{41EDD723-C58D-41F1-9AD0-E05248EF5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2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Line 43">
            <a:extLst>
              <a:ext uri="{FF2B5EF4-FFF2-40B4-BE49-F238E27FC236}">
                <a16:creationId xmlns:a16="http://schemas.microsoft.com/office/drawing/2014/main" id="{552F0FAF-309D-4ED6-92B7-217CDA7EC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3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Line 44">
            <a:extLst>
              <a:ext uri="{FF2B5EF4-FFF2-40B4-BE49-F238E27FC236}">
                <a16:creationId xmlns:a16="http://schemas.microsoft.com/office/drawing/2014/main" id="{5477063A-511F-43F2-A7CC-ED5A323A5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4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Line 45">
            <a:extLst>
              <a:ext uri="{FF2B5EF4-FFF2-40B4-BE49-F238E27FC236}">
                <a16:creationId xmlns:a16="http://schemas.microsoft.com/office/drawing/2014/main" id="{34A3956F-BC96-41D8-BDAA-DE64054F70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5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Line 46">
            <a:extLst>
              <a:ext uri="{FF2B5EF4-FFF2-40B4-BE49-F238E27FC236}">
                <a16:creationId xmlns:a16="http://schemas.microsoft.com/office/drawing/2014/main" id="{7EEB004D-EF72-4E21-A73A-F6BCAE59FA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6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Line 47">
            <a:extLst>
              <a:ext uri="{FF2B5EF4-FFF2-40B4-BE49-F238E27FC236}">
                <a16:creationId xmlns:a16="http://schemas.microsoft.com/office/drawing/2014/main" id="{1FCA6F57-E6CA-418E-8FEC-4A19AC919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7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Line 48">
            <a:extLst>
              <a:ext uri="{FF2B5EF4-FFF2-40B4-BE49-F238E27FC236}">
                <a16:creationId xmlns:a16="http://schemas.microsoft.com/office/drawing/2014/main" id="{C8DAABC5-76DD-490D-A57D-AD1180F94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Line 49">
            <a:extLst>
              <a:ext uri="{FF2B5EF4-FFF2-40B4-BE49-F238E27FC236}">
                <a16:creationId xmlns:a16="http://schemas.microsoft.com/office/drawing/2014/main" id="{AB736095-3EE2-40BE-AA49-EFD8606E1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6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Line 50">
            <a:extLst>
              <a:ext uri="{FF2B5EF4-FFF2-40B4-BE49-F238E27FC236}">
                <a16:creationId xmlns:a16="http://schemas.microsoft.com/office/drawing/2014/main" id="{29C750D2-6EE3-4F8A-9D16-F398ADED0B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7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Line 51">
            <a:extLst>
              <a:ext uri="{FF2B5EF4-FFF2-40B4-BE49-F238E27FC236}">
                <a16:creationId xmlns:a16="http://schemas.microsoft.com/office/drawing/2014/main" id="{FCC72F60-26AB-40F8-9F0B-34242F58A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Line 52">
            <a:extLst>
              <a:ext uri="{FF2B5EF4-FFF2-40B4-BE49-F238E27FC236}">
                <a16:creationId xmlns:a16="http://schemas.microsoft.com/office/drawing/2014/main" id="{1F171DB4-6FA2-447C-AE37-1791AD7E0DF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9927" y="4267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Line 53">
            <a:extLst>
              <a:ext uri="{FF2B5EF4-FFF2-40B4-BE49-F238E27FC236}">
                <a16:creationId xmlns:a16="http://schemas.microsoft.com/office/drawing/2014/main" id="{34C9D65F-8671-41FC-BC2E-83B804D283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2927" y="5105400"/>
            <a:ext cx="6934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Line 55">
            <a:extLst>
              <a:ext uri="{FF2B5EF4-FFF2-40B4-BE49-F238E27FC236}">
                <a16:creationId xmlns:a16="http://schemas.microsoft.com/office/drawing/2014/main" id="{7D1596DF-FC94-4DED-AB3D-C323CFD400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3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Line 56">
            <a:extLst>
              <a:ext uri="{FF2B5EF4-FFF2-40B4-BE49-F238E27FC236}">
                <a16:creationId xmlns:a16="http://schemas.microsoft.com/office/drawing/2014/main" id="{28741C8E-F387-4B63-BDA4-25F5A2072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4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Line 57">
            <a:extLst>
              <a:ext uri="{FF2B5EF4-FFF2-40B4-BE49-F238E27FC236}">
                <a16:creationId xmlns:a16="http://schemas.microsoft.com/office/drawing/2014/main" id="{BA36AB0B-11D7-4773-A1F3-136136B8F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5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Line 58">
            <a:extLst>
              <a:ext uri="{FF2B5EF4-FFF2-40B4-BE49-F238E27FC236}">
                <a16:creationId xmlns:a16="http://schemas.microsoft.com/office/drawing/2014/main" id="{7D157035-38CC-4948-8FE3-EB0CBCB71D7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6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Line 59">
            <a:extLst>
              <a:ext uri="{FF2B5EF4-FFF2-40B4-BE49-F238E27FC236}">
                <a16:creationId xmlns:a16="http://schemas.microsoft.com/office/drawing/2014/main" id="{233304C6-213A-4B0B-A09C-75AC3CE930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7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Line 60">
            <a:extLst>
              <a:ext uri="{FF2B5EF4-FFF2-40B4-BE49-F238E27FC236}">
                <a16:creationId xmlns:a16="http://schemas.microsoft.com/office/drawing/2014/main" id="{9954AB83-247C-4D94-89C3-42D5C2F772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8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Line 61">
            <a:extLst>
              <a:ext uri="{FF2B5EF4-FFF2-40B4-BE49-F238E27FC236}">
                <a16:creationId xmlns:a16="http://schemas.microsoft.com/office/drawing/2014/main" id="{484DE888-3186-4D32-BF16-02CF8ED36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9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Line 62">
            <a:extLst>
              <a:ext uri="{FF2B5EF4-FFF2-40B4-BE49-F238E27FC236}">
                <a16:creationId xmlns:a16="http://schemas.microsoft.com/office/drawing/2014/main" id="{D53E9E54-5478-48C9-82FD-802A0380F3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0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Line 63">
            <a:extLst>
              <a:ext uri="{FF2B5EF4-FFF2-40B4-BE49-F238E27FC236}">
                <a16:creationId xmlns:a16="http://schemas.microsoft.com/office/drawing/2014/main" id="{0254D88B-41C0-45B7-AD3A-E3A0E00186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1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Line 64">
            <a:extLst>
              <a:ext uri="{FF2B5EF4-FFF2-40B4-BE49-F238E27FC236}">
                <a16:creationId xmlns:a16="http://schemas.microsoft.com/office/drawing/2014/main" id="{80E0F51B-FACC-4BE3-BA79-8325AAA05A5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2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Line 65">
            <a:extLst>
              <a:ext uri="{FF2B5EF4-FFF2-40B4-BE49-F238E27FC236}">
                <a16:creationId xmlns:a16="http://schemas.microsoft.com/office/drawing/2014/main" id="{DBA267B6-0C57-456B-BBF7-1921AF6A16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3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Line 66">
            <a:extLst>
              <a:ext uri="{FF2B5EF4-FFF2-40B4-BE49-F238E27FC236}">
                <a16:creationId xmlns:a16="http://schemas.microsoft.com/office/drawing/2014/main" id="{8B1D5E56-62C8-46DD-97F8-A69CC13DBBB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4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Line 67">
            <a:extLst>
              <a:ext uri="{FF2B5EF4-FFF2-40B4-BE49-F238E27FC236}">
                <a16:creationId xmlns:a16="http://schemas.microsoft.com/office/drawing/2014/main" id="{BE642ED5-3251-4FCB-A3BC-CAF727962E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5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Line 68">
            <a:extLst>
              <a:ext uri="{FF2B5EF4-FFF2-40B4-BE49-F238E27FC236}">
                <a16:creationId xmlns:a16="http://schemas.microsoft.com/office/drawing/2014/main" id="{93D395FC-7655-4822-84F3-B5105CFBF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6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Line 69">
            <a:extLst>
              <a:ext uri="{FF2B5EF4-FFF2-40B4-BE49-F238E27FC236}">
                <a16:creationId xmlns:a16="http://schemas.microsoft.com/office/drawing/2014/main" id="{E84691A1-CF4B-4CE8-AC49-9B80649C2F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7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Line 70">
            <a:extLst>
              <a:ext uri="{FF2B5EF4-FFF2-40B4-BE49-F238E27FC236}">
                <a16:creationId xmlns:a16="http://schemas.microsoft.com/office/drawing/2014/main" id="{C9EEA3A1-A5E8-42D5-884B-BA88E15092E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Line 71">
            <a:extLst>
              <a:ext uri="{FF2B5EF4-FFF2-40B4-BE49-F238E27FC236}">
                <a16:creationId xmlns:a16="http://schemas.microsoft.com/office/drawing/2014/main" id="{AF6F9DEB-A9F3-4041-BF6D-9AA1AE6E315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6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Line 72">
            <a:extLst>
              <a:ext uri="{FF2B5EF4-FFF2-40B4-BE49-F238E27FC236}">
                <a16:creationId xmlns:a16="http://schemas.microsoft.com/office/drawing/2014/main" id="{BB692782-E607-413A-9944-230564CEE006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7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Line 73">
            <a:extLst>
              <a:ext uri="{FF2B5EF4-FFF2-40B4-BE49-F238E27FC236}">
                <a16:creationId xmlns:a16="http://schemas.microsoft.com/office/drawing/2014/main" id="{3ABD9D82-F110-48EA-B8A7-7258E1EC326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Line 74">
            <a:extLst>
              <a:ext uri="{FF2B5EF4-FFF2-40B4-BE49-F238E27FC236}">
                <a16:creationId xmlns:a16="http://schemas.microsoft.com/office/drawing/2014/main" id="{00364F80-59DA-4898-BBF6-9F6ACB422B0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9927" y="5029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Text Box 75">
            <a:extLst>
              <a:ext uri="{FF2B5EF4-FFF2-40B4-BE49-F238E27FC236}">
                <a16:creationId xmlns:a16="http://schemas.microsoft.com/office/drawing/2014/main" id="{6D8870C6-4AFF-46AC-BB63-73006F1C4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527" y="5157787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80" name="Text Box 76">
            <a:extLst>
              <a:ext uri="{FF2B5EF4-FFF2-40B4-BE49-F238E27FC236}">
                <a16:creationId xmlns:a16="http://schemas.microsoft.com/office/drawing/2014/main" id="{B61E5D15-D5D4-45B0-87C4-94D38F1EB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527" y="5162550"/>
            <a:ext cx="609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81" name="Text Box 77">
            <a:extLst>
              <a:ext uri="{FF2B5EF4-FFF2-40B4-BE49-F238E27FC236}">
                <a16:creationId xmlns:a16="http://schemas.microsoft.com/office/drawing/2014/main" id="{EA1171CE-68DE-427C-B3D9-39A26C5BB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4327" y="5162550"/>
            <a:ext cx="609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82" name="Text Box 78">
            <a:extLst>
              <a:ext uri="{FF2B5EF4-FFF2-40B4-BE49-F238E27FC236}">
                <a16:creationId xmlns:a16="http://schemas.microsoft.com/office/drawing/2014/main" id="{C0826926-8249-4D85-AE52-B0E4B3A91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9327" y="5176837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87" name="Line 83">
            <a:extLst>
              <a:ext uri="{FF2B5EF4-FFF2-40B4-BE49-F238E27FC236}">
                <a16:creationId xmlns:a16="http://schemas.microsoft.com/office/drawing/2014/main" id="{6EF007E8-0EE3-4DD9-8F8C-FDB88B2807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2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8" name="Line 84">
            <a:extLst>
              <a:ext uri="{FF2B5EF4-FFF2-40B4-BE49-F238E27FC236}">
                <a16:creationId xmlns:a16="http://schemas.microsoft.com/office/drawing/2014/main" id="{B1D8D86E-4990-4A29-91C4-90725191FF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22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4754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Line 86">
            <a:extLst>
              <a:ext uri="{FF2B5EF4-FFF2-40B4-BE49-F238E27FC236}">
                <a16:creationId xmlns:a16="http://schemas.microsoft.com/office/drawing/2014/main" id="{1BE557C5-5A4A-411C-A168-C21696B5A7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Line 98">
            <a:extLst>
              <a:ext uri="{FF2B5EF4-FFF2-40B4-BE49-F238E27FC236}">
                <a16:creationId xmlns:a16="http://schemas.microsoft.com/office/drawing/2014/main" id="{157DCD59-67FE-4CB2-A523-87664978C0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Line 92">
            <a:extLst>
              <a:ext uri="{FF2B5EF4-FFF2-40B4-BE49-F238E27FC236}">
                <a16:creationId xmlns:a16="http://schemas.microsoft.com/office/drawing/2014/main" id="{B274EBC9-6259-4F36-A85C-8EDFA29560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40052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Line 86">
            <a:extLst>
              <a:ext uri="{FF2B5EF4-FFF2-40B4-BE49-F238E27FC236}">
                <a16:creationId xmlns:a16="http://schemas.microsoft.com/office/drawing/2014/main" id="{9DDDFAC7-EA37-4607-A98F-CF37CD3C89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9751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Line 98">
            <a:extLst>
              <a:ext uri="{FF2B5EF4-FFF2-40B4-BE49-F238E27FC236}">
                <a16:creationId xmlns:a16="http://schemas.microsoft.com/office/drawing/2014/main" id="{7DC03970-83AA-4660-A745-F55E36DC31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9751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0C37B-8DCC-9C29-56C6-503226F3D2CA}"/>
              </a:ext>
            </a:extLst>
          </p:cNvPr>
          <p:cNvSpPr txBox="1"/>
          <p:nvPr/>
        </p:nvSpPr>
        <p:spPr>
          <a:xfrm>
            <a:off x="626569" y="3932566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96E395-DE27-F000-65DD-1BE3E7A1D02B}"/>
              </a:ext>
            </a:extLst>
          </p:cNvPr>
          <p:cNvSpPr txBox="1"/>
          <p:nvPr/>
        </p:nvSpPr>
        <p:spPr>
          <a:xfrm>
            <a:off x="625871" y="4673898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5864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7" grpId="0" animBg="1"/>
      <p:bldP spid="99" grpId="0" animBg="1"/>
      <p:bldP spid="101" grpId="0" animBg="1"/>
      <p:bldP spid="103" grpId="0" animBg="1"/>
      <p:bldP spid="109" grpId="0" animBg="1"/>
      <p:bldP spid="113" grpId="0" animBg="1"/>
      <p:bldP spid="1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FD5C6-7518-483C-AE62-4FD41D65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Schedulability</a:t>
            </a:r>
            <a:r>
              <a:rPr lang="en-US" dirty="0"/>
              <a:t> test for 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4E2E12-D1C5-40FC-9745-42C9816B27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err="1"/>
                  <a:t>Schedulability</a:t>
                </a:r>
                <a:r>
                  <a:rPr lang="en-US" dirty="0"/>
                  <a:t> is more complicated for RMS unfortunately</a:t>
                </a:r>
              </a:p>
              <a:p>
                <a:pPr lvl="1"/>
                <a:r>
                  <a:rPr lang="en-US" dirty="0"/>
                  <a:t>For a workload of</a:t>
                </a:r>
                <a:r>
                  <a:rPr lang="en-US" b="1" dirty="0"/>
                  <a:t> </a:t>
                </a:r>
                <a:r>
                  <a:rPr lang="en-US" b="1" i="1" dirty="0"/>
                  <a:t>n</a:t>
                </a:r>
                <a:r>
                  <a:rPr lang="en-US" b="1" dirty="0"/>
                  <a:t> </a:t>
                </a:r>
                <a:r>
                  <a:rPr lang="en-US" dirty="0"/>
                  <a:t>jobs with computation time </a:t>
                </a:r>
                <a:r>
                  <a:rPr lang="en-US" b="1" i="1" dirty="0"/>
                  <a:t>C</a:t>
                </a:r>
                <a:r>
                  <a:rPr lang="en-US" dirty="0"/>
                  <a:t> and period </a:t>
                </a:r>
                <a:r>
                  <a:rPr lang="en-US" b="1" i="1" dirty="0"/>
                  <a:t>D</a:t>
                </a:r>
                <a:br>
                  <a:rPr lang="en-US" i="1" dirty="0"/>
                </a:br>
                <a:endParaRPr lang="en-US" i="1" dirty="0"/>
              </a:p>
              <a:p>
                <a:pPr marL="1371600" lvl="3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∗(2</m:t>
                          </m:r>
                        </m:e>
                        <m:sup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sz="2800" dirty="0"/>
              </a:p>
              <a:p>
                <a:pPr lvl="2"/>
                <a:endParaRPr lang="en-US" dirty="0"/>
              </a:p>
              <a:p>
                <a:pPr lvl="2"/>
                <a:r>
                  <a:rPr lang="en-US" dirty="0"/>
                  <a:t>U(1) = 1.0</a:t>
                </a:r>
              </a:p>
              <a:p>
                <a:pPr lvl="2"/>
                <a:r>
                  <a:rPr lang="en-US" dirty="0"/>
                  <a:t>U(2) = 0.828</a:t>
                </a:r>
              </a:p>
              <a:p>
                <a:pPr lvl="2"/>
                <a:r>
                  <a:rPr lang="en-US" dirty="0"/>
                  <a:t>U(3) = 0.780</a:t>
                </a:r>
              </a:p>
              <a:p>
                <a:pPr marL="914400" lvl="2" indent="0">
                  <a:buNone/>
                </a:pPr>
                <a:r>
                  <a:rPr lang="en-US" dirty="0"/>
                  <a:t>   …</a:t>
                </a:r>
              </a:p>
              <a:p>
                <a:pPr lvl="2"/>
                <a:r>
                  <a:rPr lang="en-US" dirty="0"/>
                  <a:t>U(∞) = 0.693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4E2E12-D1C5-40FC-9745-42C9816B27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27C10-08CC-403F-AA31-4B3CDE6B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 dirty="0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16B89244-F0E4-4D81-84EF-8ED98A3CD9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400" y="3194718"/>
            <a:ext cx="4748797" cy="31658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11440E-5D28-4640-A33E-11662C7800D7}"/>
              </a:ext>
            </a:extLst>
          </p:cNvPr>
          <p:cNvSpPr txBox="1"/>
          <p:nvPr/>
        </p:nvSpPr>
        <p:spPr>
          <a:xfrm>
            <a:off x="6966277" y="2670975"/>
            <a:ext cx="336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Lower Bound on </a:t>
            </a:r>
            <a:r>
              <a:rPr lang="en-US" dirty="0" err="1">
                <a:latin typeface="Tahoma" panose="020B0604030504040204" pitchFamily="34" charset="0"/>
              </a:rPr>
              <a:t>schedulability</a:t>
            </a:r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96EA9B-BCEE-E5A1-F48E-115AE902488C}"/>
              </a:ext>
            </a:extLst>
          </p:cNvPr>
          <p:cNvSpPr txBox="1"/>
          <p:nvPr/>
        </p:nvSpPr>
        <p:spPr>
          <a:xfrm>
            <a:off x="7107810" y="6413698"/>
            <a:ext cx="3223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Number of Jobs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B4FC1-C2FE-D593-9A84-BA23AB487F00}"/>
              </a:ext>
            </a:extLst>
          </p:cNvPr>
          <p:cNvSpPr txBox="1"/>
          <p:nvPr/>
        </p:nvSpPr>
        <p:spPr>
          <a:xfrm rot="16200000">
            <a:off x="4543539" y="4498403"/>
            <a:ext cx="3223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Utilization</a:t>
            </a:r>
          </a:p>
        </p:txBody>
      </p:sp>
    </p:spTree>
    <p:extLst>
      <p:ext uri="{BB962C8B-B14F-4D97-AF65-F5344CB8AC3E}">
        <p14:creationId xmlns:p14="http://schemas.microsoft.com/office/powerpoint/2010/main" val="10928499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45CF2-6E8B-480F-BF98-FAC1E9873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RMS </a:t>
            </a:r>
            <a:r>
              <a:rPr lang="en-US" dirty="0" err="1"/>
              <a:t>schedulability</a:t>
            </a:r>
            <a:r>
              <a:rPr lang="en-US" dirty="0"/>
              <a:t> test is conservative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F0A5E8-2F3A-446E-B215-5BEC2E5CAC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7190205" cy="5029200"/>
              </a:xfrm>
            </p:spPr>
            <p:txBody>
              <a:bodyPr>
                <a:normAutofit fontScale="92500" lnSpcReduction="20000"/>
              </a:bodyPr>
              <a:lstStyle/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∗(2</m:t>
                          </m:r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∗(2</m:t>
                        </m:r>
                      </m:e>
                      <m:sup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2800" b="0" dirty="0">
                  <a:ea typeface="Cambria Math" panose="02040503050406030204" pitchFamily="18" charset="0"/>
                </a:endParaRPr>
              </a:p>
              <a:p>
                <a:pPr lvl="2"/>
                <a:r>
                  <a:rPr lang="en-US" sz="2800" dirty="0"/>
                  <a:t>Schedulable!</a:t>
                </a:r>
                <a:br>
                  <a:rPr lang="en-US" sz="2800" dirty="0"/>
                </a:br>
                <a:r>
                  <a:rPr lang="en-US" sz="2200" dirty="0"/>
                  <a:t>(less than 69% is always schedulable)</a:t>
                </a:r>
                <a:endParaRPr lang="en-US" sz="2800" dirty="0"/>
              </a:p>
              <a:p>
                <a:pPr lvl="2"/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∗(2</m:t>
                        </m:r>
                      </m:e>
                      <m:sup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−1)&lt;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endParaRPr lang="en-US" sz="2800" b="0" dirty="0">
                  <a:ea typeface="Cambria Math" panose="02040503050406030204" pitchFamily="18" charset="0"/>
                </a:endParaRPr>
              </a:p>
              <a:p>
                <a:pPr lvl="2"/>
                <a:r>
                  <a:rPr lang="en-US" sz="2800" dirty="0"/>
                  <a:t>Maybe schedulable</a:t>
                </a:r>
              </a:p>
              <a:p>
                <a:pPr lvl="2"/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</m:oMath>
                </a14:m>
                <a:endParaRPr lang="en-US" sz="2800" dirty="0"/>
              </a:p>
              <a:p>
                <a:pPr lvl="2"/>
                <a:r>
                  <a:rPr lang="en-US" sz="2800" dirty="0"/>
                  <a:t>Not schedulable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F0A5E8-2F3A-446E-B215-5BEC2E5CAC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7190205" cy="5029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1610F-9460-4983-8BE9-C879DCDE2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 dirty="0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D9AB8B70-1846-138F-6697-67C073AFBE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550" y="2121568"/>
            <a:ext cx="4748797" cy="31658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58270F-79FC-9219-53D0-BAFA63C24265}"/>
              </a:ext>
            </a:extLst>
          </p:cNvPr>
          <p:cNvSpPr txBox="1"/>
          <p:nvPr/>
        </p:nvSpPr>
        <p:spPr>
          <a:xfrm>
            <a:off x="7794625" y="1492402"/>
            <a:ext cx="336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Schedulability Bounds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B2117E-D715-E78E-4648-FBF892BB8895}"/>
              </a:ext>
            </a:extLst>
          </p:cNvPr>
          <p:cNvSpPr txBox="1"/>
          <p:nvPr/>
        </p:nvSpPr>
        <p:spPr>
          <a:xfrm>
            <a:off x="7672960" y="5340548"/>
            <a:ext cx="3223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Number of Jobs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04EC2A-7273-6FB9-AF75-4E33D93F519D}"/>
              </a:ext>
            </a:extLst>
          </p:cNvPr>
          <p:cNvSpPr txBox="1"/>
          <p:nvPr/>
        </p:nvSpPr>
        <p:spPr>
          <a:xfrm rot="16200000">
            <a:off x="5108689" y="3425253"/>
            <a:ext cx="3223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Utilization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72FCE13-099C-E780-7D72-D1AADDF36A70}"/>
              </a:ext>
            </a:extLst>
          </p:cNvPr>
          <p:cNvSpPr/>
          <p:nvPr/>
        </p:nvSpPr>
        <p:spPr>
          <a:xfrm>
            <a:off x="7165346" y="2070095"/>
            <a:ext cx="4585509" cy="3213105"/>
          </a:xfrm>
          <a:custGeom>
            <a:avLst/>
            <a:gdLst>
              <a:gd name="connsiteX0" fmla="*/ 53017 w 4585509"/>
              <a:gd name="connsiteY0" fmla="*/ 23812 h 3137957"/>
              <a:gd name="connsiteX1" fmla="*/ 57780 w 4585509"/>
              <a:gd name="connsiteY1" fmla="*/ 47625 h 3137957"/>
              <a:gd name="connsiteX2" fmla="*/ 72067 w 4585509"/>
              <a:gd name="connsiteY2" fmla="*/ 100012 h 3137957"/>
              <a:gd name="connsiteX3" fmla="*/ 76830 w 4585509"/>
              <a:gd name="connsiteY3" fmla="*/ 128587 h 3137957"/>
              <a:gd name="connsiteX4" fmla="*/ 81592 w 4585509"/>
              <a:gd name="connsiteY4" fmla="*/ 142875 h 3137957"/>
              <a:gd name="connsiteX5" fmla="*/ 86355 w 4585509"/>
              <a:gd name="connsiteY5" fmla="*/ 161925 h 3137957"/>
              <a:gd name="connsiteX6" fmla="*/ 95880 w 4585509"/>
              <a:gd name="connsiteY6" fmla="*/ 180975 h 3137957"/>
              <a:gd name="connsiteX7" fmla="*/ 119692 w 4585509"/>
              <a:gd name="connsiteY7" fmla="*/ 233362 h 3137957"/>
              <a:gd name="connsiteX8" fmla="*/ 138742 w 4585509"/>
              <a:gd name="connsiteY8" fmla="*/ 252412 h 3137957"/>
              <a:gd name="connsiteX9" fmla="*/ 153030 w 4585509"/>
              <a:gd name="connsiteY9" fmla="*/ 271462 h 3137957"/>
              <a:gd name="connsiteX10" fmla="*/ 172080 w 4585509"/>
              <a:gd name="connsiteY10" fmla="*/ 290512 h 3137957"/>
              <a:gd name="connsiteX11" fmla="*/ 195892 w 4585509"/>
              <a:gd name="connsiteY11" fmla="*/ 314325 h 3137957"/>
              <a:gd name="connsiteX12" fmla="*/ 233992 w 4585509"/>
              <a:gd name="connsiteY12" fmla="*/ 366712 h 3137957"/>
              <a:gd name="connsiteX13" fmla="*/ 272092 w 4585509"/>
              <a:gd name="connsiteY13" fmla="*/ 423862 h 3137957"/>
              <a:gd name="connsiteX14" fmla="*/ 286380 w 4585509"/>
              <a:gd name="connsiteY14" fmla="*/ 442912 h 3137957"/>
              <a:gd name="connsiteX15" fmla="*/ 305430 w 4585509"/>
              <a:gd name="connsiteY15" fmla="*/ 481012 h 3137957"/>
              <a:gd name="connsiteX16" fmla="*/ 343530 w 4585509"/>
              <a:gd name="connsiteY16" fmla="*/ 523875 h 3137957"/>
              <a:gd name="connsiteX17" fmla="*/ 381630 w 4585509"/>
              <a:gd name="connsiteY17" fmla="*/ 552450 h 3137957"/>
              <a:gd name="connsiteX18" fmla="*/ 443542 w 4585509"/>
              <a:gd name="connsiteY18" fmla="*/ 576262 h 3137957"/>
              <a:gd name="connsiteX19" fmla="*/ 472117 w 4585509"/>
              <a:gd name="connsiteY19" fmla="*/ 595312 h 3137957"/>
              <a:gd name="connsiteX20" fmla="*/ 510217 w 4585509"/>
              <a:gd name="connsiteY20" fmla="*/ 619125 h 3137957"/>
              <a:gd name="connsiteX21" fmla="*/ 529267 w 4585509"/>
              <a:gd name="connsiteY21" fmla="*/ 633412 h 3137957"/>
              <a:gd name="connsiteX22" fmla="*/ 553080 w 4585509"/>
              <a:gd name="connsiteY22" fmla="*/ 647700 h 3137957"/>
              <a:gd name="connsiteX23" fmla="*/ 576892 w 4585509"/>
              <a:gd name="connsiteY23" fmla="*/ 666750 h 3137957"/>
              <a:gd name="connsiteX24" fmla="*/ 595942 w 4585509"/>
              <a:gd name="connsiteY24" fmla="*/ 676275 h 3137957"/>
              <a:gd name="connsiteX25" fmla="*/ 657855 w 4585509"/>
              <a:gd name="connsiteY25" fmla="*/ 700087 h 3137957"/>
              <a:gd name="connsiteX26" fmla="*/ 724530 w 4585509"/>
              <a:gd name="connsiteY26" fmla="*/ 728662 h 3137957"/>
              <a:gd name="connsiteX27" fmla="*/ 781680 w 4585509"/>
              <a:gd name="connsiteY27" fmla="*/ 738187 h 3137957"/>
              <a:gd name="connsiteX28" fmla="*/ 815017 w 4585509"/>
              <a:gd name="connsiteY28" fmla="*/ 747712 h 3137957"/>
              <a:gd name="connsiteX29" fmla="*/ 867405 w 4585509"/>
              <a:gd name="connsiteY29" fmla="*/ 752475 h 3137957"/>
              <a:gd name="connsiteX30" fmla="*/ 910267 w 4585509"/>
              <a:gd name="connsiteY30" fmla="*/ 762000 h 3137957"/>
              <a:gd name="connsiteX31" fmla="*/ 1043617 w 4585509"/>
              <a:gd name="connsiteY31" fmla="*/ 781050 h 3137957"/>
              <a:gd name="connsiteX32" fmla="*/ 1100767 w 4585509"/>
              <a:gd name="connsiteY32" fmla="*/ 795337 h 3137957"/>
              <a:gd name="connsiteX33" fmla="*/ 1148392 w 4585509"/>
              <a:gd name="connsiteY33" fmla="*/ 804862 h 3137957"/>
              <a:gd name="connsiteX34" fmla="*/ 1257930 w 4585509"/>
              <a:gd name="connsiteY34" fmla="*/ 828675 h 3137957"/>
              <a:gd name="connsiteX35" fmla="*/ 1300792 w 4585509"/>
              <a:gd name="connsiteY35" fmla="*/ 838200 h 3137957"/>
              <a:gd name="connsiteX36" fmla="*/ 1367467 w 4585509"/>
              <a:gd name="connsiteY36" fmla="*/ 852487 h 3137957"/>
              <a:gd name="connsiteX37" fmla="*/ 1467480 w 4585509"/>
              <a:gd name="connsiteY37" fmla="*/ 862012 h 3137957"/>
              <a:gd name="connsiteX38" fmla="*/ 1577017 w 4585509"/>
              <a:gd name="connsiteY38" fmla="*/ 866775 h 3137957"/>
              <a:gd name="connsiteX39" fmla="*/ 1743705 w 4585509"/>
              <a:gd name="connsiteY39" fmla="*/ 871537 h 3137957"/>
              <a:gd name="connsiteX40" fmla="*/ 1834192 w 4585509"/>
              <a:gd name="connsiteY40" fmla="*/ 876300 h 3137957"/>
              <a:gd name="connsiteX41" fmla="*/ 1872292 w 4585509"/>
              <a:gd name="connsiteY41" fmla="*/ 881062 h 3137957"/>
              <a:gd name="connsiteX42" fmla="*/ 1981830 w 4585509"/>
              <a:gd name="connsiteY42" fmla="*/ 890587 h 3137957"/>
              <a:gd name="connsiteX43" fmla="*/ 2119942 w 4585509"/>
              <a:gd name="connsiteY43" fmla="*/ 876300 h 3137957"/>
              <a:gd name="connsiteX44" fmla="*/ 2281867 w 4585509"/>
              <a:gd name="connsiteY44" fmla="*/ 881062 h 3137957"/>
              <a:gd name="connsiteX45" fmla="*/ 2434267 w 4585509"/>
              <a:gd name="connsiteY45" fmla="*/ 904875 h 3137957"/>
              <a:gd name="connsiteX46" fmla="*/ 2472367 w 4585509"/>
              <a:gd name="connsiteY46" fmla="*/ 914400 h 3137957"/>
              <a:gd name="connsiteX47" fmla="*/ 2548567 w 4585509"/>
              <a:gd name="connsiteY47" fmla="*/ 938212 h 3137957"/>
              <a:gd name="connsiteX48" fmla="*/ 2581905 w 4585509"/>
              <a:gd name="connsiteY48" fmla="*/ 942975 h 3137957"/>
              <a:gd name="connsiteX49" fmla="*/ 2662867 w 4585509"/>
              <a:gd name="connsiteY49" fmla="*/ 962025 h 3137957"/>
              <a:gd name="connsiteX50" fmla="*/ 2710492 w 4585509"/>
              <a:gd name="connsiteY50" fmla="*/ 966787 h 3137957"/>
              <a:gd name="connsiteX51" fmla="*/ 2877180 w 4585509"/>
              <a:gd name="connsiteY51" fmla="*/ 962025 h 3137957"/>
              <a:gd name="connsiteX52" fmla="*/ 2939092 w 4585509"/>
              <a:gd name="connsiteY52" fmla="*/ 957262 h 3137957"/>
              <a:gd name="connsiteX53" fmla="*/ 3177217 w 4585509"/>
              <a:gd name="connsiteY53" fmla="*/ 952500 h 3137957"/>
              <a:gd name="connsiteX54" fmla="*/ 3301042 w 4585509"/>
              <a:gd name="connsiteY54" fmla="*/ 942975 h 3137957"/>
              <a:gd name="connsiteX55" fmla="*/ 3353430 w 4585509"/>
              <a:gd name="connsiteY55" fmla="*/ 938212 h 3137957"/>
              <a:gd name="connsiteX56" fmla="*/ 3624892 w 4585509"/>
              <a:gd name="connsiteY56" fmla="*/ 942975 h 3137957"/>
              <a:gd name="connsiteX57" fmla="*/ 3724905 w 4585509"/>
              <a:gd name="connsiteY57" fmla="*/ 952500 h 3137957"/>
              <a:gd name="connsiteX58" fmla="*/ 3815392 w 4585509"/>
              <a:gd name="connsiteY58" fmla="*/ 957262 h 3137957"/>
              <a:gd name="connsiteX59" fmla="*/ 3967792 w 4585509"/>
              <a:gd name="connsiteY59" fmla="*/ 966787 h 3137957"/>
              <a:gd name="connsiteX60" fmla="*/ 4372605 w 4585509"/>
              <a:gd name="connsiteY60" fmla="*/ 962025 h 3137957"/>
              <a:gd name="connsiteX61" fmla="*/ 4515480 w 4585509"/>
              <a:gd name="connsiteY61" fmla="*/ 966787 h 3137957"/>
              <a:gd name="connsiteX62" fmla="*/ 4520242 w 4585509"/>
              <a:gd name="connsiteY62" fmla="*/ 985837 h 3137957"/>
              <a:gd name="connsiteX63" fmla="*/ 4515480 w 4585509"/>
              <a:gd name="connsiteY63" fmla="*/ 1057275 h 3137957"/>
              <a:gd name="connsiteX64" fmla="*/ 4510717 w 4585509"/>
              <a:gd name="connsiteY64" fmla="*/ 1081087 h 3137957"/>
              <a:gd name="connsiteX65" fmla="*/ 4505955 w 4585509"/>
              <a:gd name="connsiteY65" fmla="*/ 1109662 h 3137957"/>
              <a:gd name="connsiteX66" fmla="*/ 4496430 w 4585509"/>
              <a:gd name="connsiteY66" fmla="*/ 1185862 h 3137957"/>
              <a:gd name="connsiteX67" fmla="*/ 4501192 w 4585509"/>
              <a:gd name="connsiteY67" fmla="*/ 1543050 h 3137957"/>
              <a:gd name="connsiteX68" fmla="*/ 4510717 w 4585509"/>
              <a:gd name="connsiteY68" fmla="*/ 1709737 h 3137957"/>
              <a:gd name="connsiteX69" fmla="*/ 4520242 w 4585509"/>
              <a:gd name="connsiteY69" fmla="*/ 2028825 h 3137957"/>
              <a:gd name="connsiteX70" fmla="*/ 4534530 w 4585509"/>
              <a:gd name="connsiteY70" fmla="*/ 2309812 h 3137957"/>
              <a:gd name="connsiteX71" fmla="*/ 4544055 w 4585509"/>
              <a:gd name="connsiteY71" fmla="*/ 2690812 h 3137957"/>
              <a:gd name="connsiteX72" fmla="*/ 4548817 w 4585509"/>
              <a:gd name="connsiteY72" fmla="*/ 2724150 h 3137957"/>
              <a:gd name="connsiteX73" fmla="*/ 4553580 w 4585509"/>
              <a:gd name="connsiteY73" fmla="*/ 2786062 h 3137957"/>
              <a:gd name="connsiteX74" fmla="*/ 4558342 w 4585509"/>
              <a:gd name="connsiteY74" fmla="*/ 2819400 h 3137957"/>
              <a:gd name="connsiteX75" fmla="*/ 4563105 w 4585509"/>
              <a:gd name="connsiteY75" fmla="*/ 2857500 h 3137957"/>
              <a:gd name="connsiteX76" fmla="*/ 4558342 w 4585509"/>
              <a:gd name="connsiteY76" fmla="*/ 3119437 h 3137957"/>
              <a:gd name="connsiteX77" fmla="*/ 4348792 w 4585509"/>
              <a:gd name="connsiteY77" fmla="*/ 3090862 h 3137957"/>
              <a:gd name="connsiteX78" fmla="*/ 4248780 w 4585509"/>
              <a:gd name="connsiteY78" fmla="*/ 3086100 h 3137957"/>
              <a:gd name="connsiteX79" fmla="*/ 4182105 w 4585509"/>
              <a:gd name="connsiteY79" fmla="*/ 3095625 h 3137957"/>
              <a:gd name="connsiteX80" fmla="*/ 4067805 w 4585509"/>
              <a:gd name="connsiteY80" fmla="*/ 3119437 h 3137957"/>
              <a:gd name="connsiteX81" fmla="*/ 2710492 w 4585509"/>
              <a:gd name="connsiteY81" fmla="*/ 3133725 h 3137957"/>
              <a:gd name="connsiteX82" fmla="*/ 1996117 w 4585509"/>
              <a:gd name="connsiteY82" fmla="*/ 3124200 h 3137957"/>
              <a:gd name="connsiteX83" fmla="*/ 1924680 w 4585509"/>
              <a:gd name="connsiteY83" fmla="*/ 3119437 h 3137957"/>
              <a:gd name="connsiteX84" fmla="*/ 1853242 w 4585509"/>
              <a:gd name="connsiteY84" fmla="*/ 3109912 h 3137957"/>
              <a:gd name="connsiteX85" fmla="*/ 1453192 w 4585509"/>
              <a:gd name="connsiteY85" fmla="*/ 3105150 h 3137957"/>
              <a:gd name="connsiteX86" fmla="*/ 1405567 w 4585509"/>
              <a:gd name="connsiteY86" fmla="*/ 3100387 h 3137957"/>
              <a:gd name="connsiteX87" fmla="*/ 1338892 w 4585509"/>
              <a:gd name="connsiteY87" fmla="*/ 3090862 h 3137957"/>
              <a:gd name="connsiteX88" fmla="*/ 1210305 w 4585509"/>
              <a:gd name="connsiteY88" fmla="*/ 3095625 h 3137957"/>
              <a:gd name="connsiteX89" fmla="*/ 1143630 w 4585509"/>
              <a:gd name="connsiteY89" fmla="*/ 3100387 h 3137957"/>
              <a:gd name="connsiteX90" fmla="*/ 1057905 w 4585509"/>
              <a:gd name="connsiteY90" fmla="*/ 3109912 h 3137957"/>
              <a:gd name="connsiteX91" fmla="*/ 248280 w 4585509"/>
              <a:gd name="connsiteY91" fmla="*/ 3105150 h 3137957"/>
              <a:gd name="connsiteX92" fmla="*/ 129217 w 4585509"/>
              <a:gd name="connsiteY92" fmla="*/ 3095625 h 3137957"/>
              <a:gd name="connsiteX93" fmla="*/ 62542 w 4585509"/>
              <a:gd name="connsiteY93" fmla="*/ 3090862 h 3137957"/>
              <a:gd name="connsiteX94" fmla="*/ 38730 w 4585509"/>
              <a:gd name="connsiteY94" fmla="*/ 3005137 h 3137957"/>
              <a:gd name="connsiteX95" fmla="*/ 14917 w 4585509"/>
              <a:gd name="connsiteY95" fmla="*/ 2909887 h 3137957"/>
              <a:gd name="connsiteX96" fmla="*/ 10155 w 4585509"/>
              <a:gd name="connsiteY96" fmla="*/ 2857500 h 3137957"/>
              <a:gd name="connsiteX97" fmla="*/ 630 w 4585509"/>
              <a:gd name="connsiteY97" fmla="*/ 2809875 h 3137957"/>
              <a:gd name="connsiteX98" fmla="*/ 5392 w 4585509"/>
              <a:gd name="connsiteY98" fmla="*/ 2681287 h 3137957"/>
              <a:gd name="connsiteX99" fmla="*/ 33967 w 4585509"/>
              <a:gd name="connsiteY99" fmla="*/ 2576512 h 3137957"/>
              <a:gd name="connsiteX100" fmla="*/ 43492 w 4585509"/>
              <a:gd name="connsiteY100" fmla="*/ 2533650 h 3137957"/>
              <a:gd name="connsiteX101" fmla="*/ 53017 w 4585509"/>
              <a:gd name="connsiteY101" fmla="*/ 2500312 h 3137957"/>
              <a:gd name="connsiteX102" fmla="*/ 67305 w 4585509"/>
              <a:gd name="connsiteY102" fmla="*/ 2424112 h 3137957"/>
              <a:gd name="connsiteX103" fmla="*/ 62542 w 4585509"/>
              <a:gd name="connsiteY103" fmla="*/ 2152650 h 3137957"/>
              <a:gd name="connsiteX104" fmla="*/ 57780 w 4585509"/>
              <a:gd name="connsiteY104" fmla="*/ 2105025 h 3137957"/>
              <a:gd name="connsiteX105" fmla="*/ 53017 w 4585509"/>
              <a:gd name="connsiteY105" fmla="*/ 1933575 h 3137957"/>
              <a:gd name="connsiteX106" fmla="*/ 33967 w 4585509"/>
              <a:gd name="connsiteY106" fmla="*/ 1771650 h 3137957"/>
              <a:gd name="connsiteX107" fmla="*/ 43492 w 4585509"/>
              <a:gd name="connsiteY107" fmla="*/ 1533525 h 3137957"/>
              <a:gd name="connsiteX108" fmla="*/ 62542 w 4585509"/>
              <a:gd name="connsiteY108" fmla="*/ 1452562 h 3137957"/>
              <a:gd name="connsiteX109" fmla="*/ 86355 w 4585509"/>
              <a:gd name="connsiteY109" fmla="*/ 1309687 h 3137957"/>
              <a:gd name="connsiteX110" fmla="*/ 86355 w 4585509"/>
              <a:gd name="connsiteY110" fmla="*/ 1062037 h 3137957"/>
              <a:gd name="connsiteX111" fmla="*/ 81592 w 4585509"/>
              <a:gd name="connsiteY111" fmla="*/ 1033462 h 3137957"/>
              <a:gd name="connsiteX112" fmla="*/ 76830 w 4585509"/>
              <a:gd name="connsiteY112" fmla="*/ 928687 h 3137957"/>
              <a:gd name="connsiteX113" fmla="*/ 72067 w 4585509"/>
              <a:gd name="connsiteY113" fmla="*/ 885825 h 3137957"/>
              <a:gd name="connsiteX114" fmla="*/ 62542 w 4585509"/>
              <a:gd name="connsiteY114" fmla="*/ 809625 h 3137957"/>
              <a:gd name="connsiteX115" fmla="*/ 57780 w 4585509"/>
              <a:gd name="connsiteY115" fmla="*/ 757237 h 3137957"/>
              <a:gd name="connsiteX116" fmla="*/ 43492 w 4585509"/>
              <a:gd name="connsiteY116" fmla="*/ 690562 h 3137957"/>
              <a:gd name="connsiteX117" fmla="*/ 33967 w 4585509"/>
              <a:gd name="connsiteY117" fmla="*/ 614362 h 3137957"/>
              <a:gd name="connsiteX118" fmla="*/ 29205 w 4585509"/>
              <a:gd name="connsiteY118" fmla="*/ 581025 h 3137957"/>
              <a:gd name="connsiteX119" fmla="*/ 33967 w 4585509"/>
              <a:gd name="connsiteY119" fmla="*/ 166687 h 3137957"/>
              <a:gd name="connsiteX120" fmla="*/ 48255 w 4585509"/>
              <a:gd name="connsiteY120" fmla="*/ 0 h 3137957"/>
              <a:gd name="connsiteX121" fmla="*/ 53017 w 4585509"/>
              <a:gd name="connsiteY121" fmla="*/ 23812 h 313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4585509" h="3137957">
                <a:moveTo>
                  <a:pt x="53017" y="23812"/>
                </a:moveTo>
                <a:cubicBezTo>
                  <a:pt x="54605" y="31750"/>
                  <a:pt x="55817" y="39772"/>
                  <a:pt x="57780" y="47625"/>
                </a:cubicBezTo>
                <a:cubicBezTo>
                  <a:pt x="62170" y="65185"/>
                  <a:pt x="67921" y="82393"/>
                  <a:pt x="72067" y="100012"/>
                </a:cubicBezTo>
                <a:cubicBezTo>
                  <a:pt x="74279" y="109412"/>
                  <a:pt x="74735" y="119161"/>
                  <a:pt x="76830" y="128587"/>
                </a:cubicBezTo>
                <a:cubicBezTo>
                  <a:pt x="77919" y="133488"/>
                  <a:pt x="80213" y="138048"/>
                  <a:pt x="81592" y="142875"/>
                </a:cubicBezTo>
                <a:cubicBezTo>
                  <a:pt x="83390" y="149169"/>
                  <a:pt x="84057" y="155796"/>
                  <a:pt x="86355" y="161925"/>
                </a:cubicBezTo>
                <a:cubicBezTo>
                  <a:pt x="88848" y="168572"/>
                  <a:pt x="93243" y="174383"/>
                  <a:pt x="95880" y="180975"/>
                </a:cubicBezTo>
                <a:cubicBezTo>
                  <a:pt x="106840" y="208374"/>
                  <a:pt x="101615" y="210121"/>
                  <a:pt x="119692" y="233362"/>
                </a:cubicBezTo>
                <a:cubicBezTo>
                  <a:pt x="125205" y="240451"/>
                  <a:pt x="132828" y="245654"/>
                  <a:pt x="138742" y="252412"/>
                </a:cubicBezTo>
                <a:cubicBezTo>
                  <a:pt x="143969" y="258386"/>
                  <a:pt x="147803" y="265488"/>
                  <a:pt x="153030" y="271462"/>
                </a:cubicBezTo>
                <a:cubicBezTo>
                  <a:pt x="158944" y="278220"/>
                  <a:pt x="166236" y="283694"/>
                  <a:pt x="172080" y="290512"/>
                </a:cubicBezTo>
                <a:cubicBezTo>
                  <a:pt x="193247" y="315208"/>
                  <a:pt x="168375" y="295980"/>
                  <a:pt x="195892" y="314325"/>
                </a:cubicBezTo>
                <a:cubicBezTo>
                  <a:pt x="222615" y="358861"/>
                  <a:pt x="196143" y="317508"/>
                  <a:pt x="233992" y="366712"/>
                </a:cubicBezTo>
                <a:cubicBezTo>
                  <a:pt x="274803" y="419767"/>
                  <a:pt x="242904" y="380081"/>
                  <a:pt x="272092" y="423862"/>
                </a:cubicBezTo>
                <a:cubicBezTo>
                  <a:pt x="276495" y="430466"/>
                  <a:pt x="281766" y="436453"/>
                  <a:pt x="286380" y="442912"/>
                </a:cubicBezTo>
                <a:cubicBezTo>
                  <a:pt x="304768" y="468655"/>
                  <a:pt x="287625" y="445401"/>
                  <a:pt x="305430" y="481012"/>
                </a:cubicBezTo>
                <a:cubicBezTo>
                  <a:pt x="312856" y="495865"/>
                  <a:pt x="333430" y="516300"/>
                  <a:pt x="343530" y="523875"/>
                </a:cubicBezTo>
                <a:cubicBezTo>
                  <a:pt x="356230" y="533400"/>
                  <a:pt x="366366" y="548089"/>
                  <a:pt x="381630" y="552450"/>
                </a:cubicBezTo>
                <a:cubicBezTo>
                  <a:pt x="413381" y="561522"/>
                  <a:pt x="415527" y="559920"/>
                  <a:pt x="443542" y="576262"/>
                </a:cubicBezTo>
                <a:cubicBezTo>
                  <a:pt x="453430" y="582030"/>
                  <a:pt x="462301" y="589422"/>
                  <a:pt x="472117" y="595312"/>
                </a:cubicBezTo>
                <a:cubicBezTo>
                  <a:pt x="486027" y="603658"/>
                  <a:pt x="497386" y="609960"/>
                  <a:pt x="510217" y="619125"/>
                </a:cubicBezTo>
                <a:cubicBezTo>
                  <a:pt x="516676" y="623739"/>
                  <a:pt x="522663" y="629009"/>
                  <a:pt x="529267" y="633412"/>
                </a:cubicBezTo>
                <a:cubicBezTo>
                  <a:pt x="536969" y="638547"/>
                  <a:pt x="545497" y="642391"/>
                  <a:pt x="553080" y="647700"/>
                </a:cubicBezTo>
                <a:cubicBezTo>
                  <a:pt x="561407" y="653529"/>
                  <a:pt x="568434" y="661112"/>
                  <a:pt x="576892" y="666750"/>
                </a:cubicBezTo>
                <a:cubicBezTo>
                  <a:pt x="582799" y="670688"/>
                  <a:pt x="589479" y="673337"/>
                  <a:pt x="595942" y="676275"/>
                </a:cubicBezTo>
                <a:cubicBezTo>
                  <a:pt x="677179" y="713200"/>
                  <a:pt x="585696" y="671224"/>
                  <a:pt x="657855" y="700087"/>
                </a:cubicBezTo>
                <a:cubicBezTo>
                  <a:pt x="680306" y="709067"/>
                  <a:pt x="700679" y="724687"/>
                  <a:pt x="724530" y="728662"/>
                </a:cubicBezTo>
                <a:cubicBezTo>
                  <a:pt x="743580" y="731837"/>
                  <a:pt x="762781" y="734208"/>
                  <a:pt x="781680" y="738187"/>
                </a:cubicBezTo>
                <a:cubicBezTo>
                  <a:pt x="792989" y="740568"/>
                  <a:pt x="803617" y="745812"/>
                  <a:pt x="815017" y="747712"/>
                </a:cubicBezTo>
                <a:cubicBezTo>
                  <a:pt x="832313" y="750595"/>
                  <a:pt x="849942" y="750887"/>
                  <a:pt x="867405" y="752475"/>
                </a:cubicBezTo>
                <a:cubicBezTo>
                  <a:pt x="881692" y="755650"/>
                  <a:pt x="895820" y="759657"/>
                  <a:pt x="910267" y="762000"/>
                </a:cubicBezTo>
                <a:cubicBezTo>
                  <a:pt x="954589" y="769187"/>
                  <a:pt x="1000056" y="770160"/>
                  <a:pt x="1043617" y="781050"/>
                </a:cubicBezTo>
                <a:cubicBezTo>
                  <a:pt x="1062667" y="785812"/>
                  <a:pt x="1081619" y="790985"/>
                  <a:pt x="1100767" y="795337"/>
                </a:cubicBezTo>
                <a:cubicBezTo>
                  <a:pt x="1116554" y="798925"/>
                  <a:pt x="1132555" y="801503"/>
                  <a:pt x="1148392" y="804862"/>
                </a:cubicBezTo>
                <a:lnTo>
                  <a:pt x="1257930" y="828675"/>
                </a:lnTo>
                <a:cubicBezTo>
                  <a:pt x="1272228" y="831803"/>
                  <a:pt x="1286593" y="834650"/>
                  <a:pt x="1300792" y="838200"/>
                </a:cubicBezTo>
                <a:cubicBezTo>
                  <a:pt x="1325769" y="844444"/>
                  <a:pt x="1342570" y="849721"/>
                  <a:pt x="1367467" y="852487"/>
                </a:cubicBezTo>
                <a:cubicBezTo>
                  <a:pt x="1400751" y="856185"/>
                  <a:pt x="1434023" y="860557"/>
                  <a:pt x="1467480" y="862012"/>
                </a:cubicBezTo>
                <a:lnTo>
                  <a:pt x="1577017" y="866775"/>
                </a:lnTo>
                <a:lnTo>
                  <a:pt x="1743705" y="871537"/>
                </a:lnTo>
                <a:cubicBezTo>
                  <a:pt x="1773888" y="872655"/>
                  <a:pt x="1804030" y="874712"/>
                  <a:pt x="1834192" y="876300"/>
                </a:cubicBezTo>
                <a:cubicBezTo>
                  <a:pt x="1846892" y="877887"/>
                  <a:pt x="1859553" y="879829"/>
                  <a:pt x="1872292" y="881062"/>
                </a:cubicBezTo>
                <a:lnTo>
                  <a:pt x="1981830" y="890587"/>
                </a:lnTo>
                <a:cubicBezTo>
                  <a:pt x="1996976" y="888805"/>
                  <a:pt x="2095368" y="876300"/>
                  <a:pt x="2119942" y="876300"/>
                </a:cubicBezTo>
                <a:cubicBezTo>
                  <a:pt x="2173940" y="876300"/>
                  <a:pt x="2227892" y="879475"/>
                  <a:pt x="2281867" y="881062"/>
                </a:cubicBezTo>
                <a:cubicBezTo>
                  <a:pt x="2382757" y="906284"/>
                  <a:pt x="2331936" y="898479"/>
                  <a:pt x="2434267" y="904875"/>
                </a:cubicBezTo>
                <a:cubicBezTo>
                  <a:pt x="2446967" y="908050"/>
                  <a:pt x="2459780" y="910804"/>
                  <a:pt x="2472367" y="914400"/>
                </a:cubicBezTo>
                <a:cubicBezTo>
                  <a:pt x="2514008" y="926297"/>
                  <a:pt x="2495712" y="925776"/>
                  <a:pt x="2548567" y="938212"/>
                </a:cubicBezTo>
                <a:cubicBezTo>
                  <a:pt x="2559494" y="940783"/>
                  <a:pt x="2570897" y="940773"/>
                  <a:pt x="2581905" y="942975"/>
                </a:cubicBezTo>
                <a:cubicBezTo>
                  <a:pt x="2620263" y="950647"/>
                  <a:pt x="2622812" y="955701"/>
                  <a:pt x="2662867" y="962025"/>
                </a:cubicBezTo>
                <a:cubicBezTo>
                  <a:pt x="2678626" y="964513"/>
                  <a:pt x="2694617" y="965200"/>
                  <a:pt x="2710492" y="966787"/>
                </a:cubicBezTo>
                <a:lnTo>
                  <a:pt x="2877180" y="962025"/>
                </a:lnTo>
                <a:cubicBezTo>
                  <a:pt x="2897860" y="961163"/>
                  <a:pt x="2918404" y="957919"/>
                  <a:pt x="2939092" y="957262"/>
                </a:cubicBezTo>
                <a:cubicBezTo>
                  <a:pt x="3018443" y="954743"/>
                  <a:pt x="3097842" y="954087"/>
                  <a:pt x="3177217" y="952500"/>
                </a:cubicBezTo>
                <a:lnTo>
                  <a:pt x="3301042" y="942975"/>
                </a:lnTo>
                <a:cubicBezTo>
                  <a:pt x="3318519" y="941558"/>
                  <a:pt x="3335895" y="938212"/>
                  <a:pt x="3353430" y="938212"/>
                </a:cubicBezTo>
                <a:cubicBezTo>
                  <a:pt x="3443931" y="938212"/>
                  <a:pt x="3534405" y="941387"/>
                  <a:pt x="3624892" y="942975"/>
                </a:cubicBezTo>
                <a:cubicBezTo>
                  <a:pt x="3672654" y="952526"/>
                  <a:pt x="3643791" y="947865"/>
                  <a:pt x="3724905" y="952500"/>
                </a:cubicBezTo>
                <a:lnTo>
                  <a:pt x="3815392" y="957262"/>
                </a:lnTo>
                <a:lnTo>
                  <a:pt x="3967792" y="966787"/>
                </a:lnTo>
                <a:lnTo>
                  <a:pt x="4372605" y="962025"/>
                </a:lnTo>
                <a:cubicBezTo>
                  <a:pt x="4499771" y="959603"/>
                  <a:pt x="4428663" y="949424"/>
                  <a:pt x="4515480" y="966787"/>
                </a:cubicBezTo>
                <a:cubicBezTo>
                  <a:pt x="4517067" y="973137"/>
                  <a:pt x="4520242" y="979292"/>
                  <a:pt x="4520242" y="985837"/>
                </a:cubicBezTo>
                <a:cubicBezTo>
                  <a:pt x="4520242" y="1009703"/>
                  <a:pt x="4517855" y="1033528"/>
                  <a:pt x="4515480" y="1057275"/>
                </a:cubicBezTo>
                <a:cubicBezTo>
                  <a:pt x="4514675" y="1065329"/>
                  <a:pt x="4512165" y="1073123"/>
                  <a:pt x="4510717" y="1081087"/>
                </a:cubicBezTo>
                <a:cubicBezTo>
                  <a:pt x="4508990" y="1090588"/>
                  <a:pt x="4507153" y="1100080"/>
                  <a:pt x="4505955" y="1109662"/>
                </a:cubicBezTo>
                <a:cubicBezTo>
                  <a:pt x="4494508" y="1201235"/>
                  <a:pt x="4507278" y="1120765"/>
                  <a:pt x="4496430" y="1185862"/>
                </a:cubicBezTo>
                <a:cubicBezTo>
                  <a:pt x="4498017" y="1304925"/>
                  <a:pt x="4498835" y="1424000"/>
                  <a:pt x="4501192" y="1543050"/>
                </a:cubicBezTo>
                <a:cubicBezTo>
                  <a:pt x="4503369" y="1652990"/>
                  <a:pt x="4502486" y="1635653"/>
                  <a:pt x="4510717" y="1709737"/>
                </a:cubicBezTo>
                <a:cubicBezTo>
                  <a:pt x="4522166" y="2007382"/>
                  <a:pt x="4507879" y="1620836"/>
                  <a:pt x="4520242" y="2028825"/>
                </a:cubicBezTo>
                <a:cubicBezTo>
                  <a:pt x="4523084" y="2122613"/>
                  <a:pt x="4528678" y="2216182"/>
                  <a:pt x="4534530" y="2309812"/>
                </a:cubicBezTo>
                <a:cubicBezTo>
                  <a:pt x="4535793" y="2375498"/>
                  <a:pt x="4538690" y="2596930"/>
                  <a:pt x="4544055" y="2690812"/>
                </a:cubicBezTo>
                <a:cubicBezTo>
                  <a:pt x="4544695" y="2702019"/>
                  <a:pt x="4547700" y="2712980"/>
                  <a:pt x="4548817" y="2724150"/>
                </a:cubicBezTo>
                <a:cubicBezTo>
                  <a:pt x="4550877" y="2744746"/>
                  <a:pt x="4551520" y="2765466"/>
                  <a:pt x="4553580" y="2786062"/>
                </a:cubicBezTo>
                <a:cubicBezTo>
                  <a:pt x="4554697" y="2797232"/>
                  <a:pt x="4556858" y="2808273"/>
                  <a:pt x="4558342" y="2819400"/>
                </a:cubicBezTo>
                <a:cubicBezTo>
                  <a:pt x="4560034" y="2832087"/>
                  <a:pt x="4561517" y="2844800"/>
                  <a:pt x="4563105" y="2857500"/>
                </a:cubicBezTo>
                <a:cubicBezTo>
                  <a:pt x="4561517" y="2944812"/>
                  <a:pt x="4617410" y="3055118"/>
                  <a:pt x="4558342" y="3119437"/>
                </a:cubicBezTo>
                <a:cubicBezTo>
                  <a:pt x="4510658" y="3171360"/>
                  <a:pt x="4418883" y="3098410"/>
                  <a:pt x="4348792" y="3090862"/>
                </a:cubicBezTo>
                <a:cubicBezTo>
                  <a:pt x="4315609" y="3087288"/>
                  <a:pt x="4282117" y="3087687"/>
                  <a:pt x="4248780" y="3086100"/>
                </a:cubicBezTo>
                <a:cubicBezTo>
                  <a:pt x="4226555" y="3089275"/>
                  <a:pt x="4203945" y="3090425"/>
                  <a:pt x="4182105" y="3095625"/>
                </a:cubicBezTo>
                <a:cubicBezTo>
                  <a:pt x="4090709" y="3117385"/>
                  <a:pt x="4235128" y="3115760"/>
                  <a:pt x="4067805" y="3119437"/>
                </a:cubicBezTo>
                <a:cubicBezTo>
                  <a:pt x="3796820" y="3125393"/>
                  <a:pt x="3030999" y="3131054"/>
                  <a:pt x="2710492" y="3133725"/>
                </a:cubicBezTo>
                <a:lnTo>
                  <a:pt x="1996117" y="3124200"/>
                </a:lnTo>
                <a:cubicBezTo>
                  <a:pt x="1972256" y="3123766"/>
                  <a:pt x="1948447" y="3121598"/>
                  <a:pt x="1924680" y="3119437"/>
                </a:cubicBezTo>
                <a:cubicBezTo>
                  <a:pt x="1908608" y="3117976"/>
                  <a:pt x="1868348" y="3110240"/>
                  <a:pt x="1853242" y="3109912"/>
                </a:cubicBezTo>
                <a:lnTo>
                  <a:pt x="1453192" y="3105150"/>
                </a:lnTo>
                <a:cubicBezTo>
                  <a:pt x="1437317" y="3103562"/>
                  <a:pt x="1421398" y="3102366"/>
                  <a:pt x="1405567" y="3100387"/>
                </a:cubicBezTo>
                <a:cubicBezTo>
                  <a:pt x="1383290" y="3097602"/>
                  <a:pt x="1361336" y="3091409"/>
                  <a:pt x="1338892" y="3090862"/>
                </a:cubicBezTo>
                <a:cubicBezTo>
                  <a:pt x="1296013" y="3089816"/>
                  <a:pt x="1253146" y="3093535"/>
                  <a:pt x="1210305" y="3095625"/>
                </a:cubicBezTo>
                <a:cubicBezTo>
                  <a:pt x="1188050" y="3096711"/>
                  <a:pt x="1165846" y="3098678"/>
                  <a:pt x="1143630" y="3100387"/>
                </a:cubicBezTo>
                <a:cubicBezTo>
                  <a:pt x="1081634" y="3105156"/>
                  <a:pt x="1102923" y="3102410"/>
                  <a:pt x="1057905" y="3109912"/>
                </a:cubicBezTo>
                <a:lnTo>
                  <a:pt x="248280" y="3105150"/>
                </a:lnTo>
                <a:cubicBezTo>
                  <a:pt x="-27875" y="3102243"/>
                  <a:pt x="228209" y="3106045"/>
                  <a:pt x="129217" y="3095625"/>
                </a:cubicBezTo>
                <a:cubicBezTo>
                  <a:pt x="107058" y="3093292"/>
                  <a:pt x="84767" y="3092450"/>
                  <a:pt x="62542" y="3090862"/>
                </a:cubicBezTo>
                <a:cubicBezTo>
                  <a:pt x="52064" y="3027989"/>
                  <a:pt x="65855" y="3101582"/>
                  <a:pt x="38730" y="3005137"/>
                </a:cubicBezTo>
                <a:cubicBezTo>
                  <a:pt x="29869" y="2973632"/>
                  <a:pt x="22855" y="2941637"/>
                  <a:pt x="14917" y="2909887"/>
                </a:cubicBezTo>
                <a:cubicBezTo>
                  <a:pt x="13330" y="2892425"/>
                  <a:pt x="12635" y="2874858"/>
                  <a:pt x="10155" y="2857500"/>
                </a:cubicBezTo>
                <a:cubicBezTo>
                  <a:pt x="7866" y="2841473"/>
                  <a:pt x="1067" y="2826058"/>
                  <a:pt x="630" y="2809875"/>
                </a:cubicBezTo>
                <a:cubicBezTo>
                  <a:pt x="-529" y="2766999"/>
                  <a:pt x="-674" y="2723748"/>
                  <a:pt x="5392" y="2681287"/>
                </a:cubicBezTo>
                <a:cubicBezTo>
                  <a:pt x="10511" y="2645450"/>
                  <a:pt x="26114" y="2611851"/>
                  <a:pt x="33967" y="2576512"/>
                </a:cubicBezTo>
                <a:cubicBezTo>
                  <a:pt x="37142" y="2562225"/>
                  <a:pt x="39942" y="2547849"/>
                  <a:pt x="43492" y="2533650"/>
                </a:cubicBezTo>
                <a:cubicBezTo>
                  <a:pt x="46295" y="2522438"/>
                  <a:pt x="50370" y="2511562"/>
                  <a:pt x="53017" y="2500312"/>
                </a:cubicBezTo>
                <a:cubicBezTo>
                  <a:pt x="59540" y="2472588"/>
                  <a:pt x="62800" y="2451138"/>
                  <a:pt x="67305" y="2424112"/>
                </a:cubicBezTo>
                <a:cubicBezTo>
                  <a:pt x="65717" y="2333625"/>
                  <a:pt x="65242" y="2243111"/>
                  <a:pt x="62542" y="2152650"/>
                </a:cubicBezTo>
                <a:cubicBezTo>
                  <a:pt x="62066" y="2136703"/>
                  <a:pt x="58473" y="2120964"/>
                  <a:pt x="57780" y="2105025"/>
                </a:cubicBezTo>
                <a:cubicBezTo>
                  <a:pt x="55297" y="2047907"/>
                  <a:pt x="57090" y="1990602"/>
                  <a:pt x="53017" y="1933575"/>
                </a:cubicBezTo>
                <a:cubicBezTo>
                  <a:pt x="49145" y="1879366"/>
                  <a:pt x="33967" y="1771650"/>
                  <a:pt x="33967" y="1771650"/>
                </a:cubicBezTo>
                <a:cubicBezTo>
                  <a:pt x="37142" y="1692275"/>
                  <a:pt x="38119" y="1612782"/>
                  <a:pt x="43492" y="1533525"/>
                </a:cubicBezTo>
                <a:cubicBezTo>
                  <a:pt x="44357" y="1520762"/>
                  <a:pt x="59753" y="1466509"/>
                  <a:pt x="62542" y="1452562"/>
                </a:cubicBezTo>
                <a:cubicBezTo>
                  <a:pt x="80324" y="1363652"/>
                  <a:pt x="78471" y="1372750"/>
                  <a:pt x="86355" y="1309687"/>
                </a:cubicBezTo>
                <a:cubicBezTo>
                  <a:pt x="93340" y="1190933"/>
                  <a:pt x="94029" y="1219360"/>
                  <a:pt x="86355" y="1062037"/>
                </a:cubicBezTo>
                <a:cubicBezTo>
                  <a:pt x="85885" y="1052392"/>
                  <a:pt x="83180" y="1042987"/>
                  <a:pt x="81592" y="1033462"/>
                </a:cubicBezTo>
                <a:cubicBezTo>
                  <a:pt x="80005" y="998537"/>
                  <a:pt x="79081" y="963576"/>
                  <a:pt x="76830" y="928687"/>
                </a:cubicBezTo>
                <a:cubicBezTo>
                  <a:pt x="75904" y="914342"/>
                  <a:pt x="73780" y="900098"/>
                  <a:pt x="72067" y="885825"/>
                </a:cubicBezTo>
                <a:cubicBezTo>
                  <a:pt x="69017" y="860410"/>
                  <a:pt x="64859" y="835118"/>
                  <a:pt x="62542" y="809625"/>
                </a:cubicBezTo>
                <a:cubicBezTo>
                  <a:pt x="60955" y="792162"/>
                  <a:pt x="60550" y="774551"/>
                  <a:pt x="57780" y="757237"/>
                </a:cubicBezTo>
                <a:cubicBezTo>
                  <a:pt x="54189" y="734793"/>
                  <a:pt x="46706" y="713063"/>
                  <a:pt x="43492" y="690562"/>
                </a:cubicBezTo>
                <a:cubicBezTo>
                  <a:pt x="32011" y="610187"/>
                  <a:pt x="45971" y="710395"/>
                  <a:pt x="33967" y="614362"/>
                </a:cubicBezTo>
                <a:cubicBezTo>
                  <a:pt x="32575" y="603224"/>
                  <a:pt x="30792" y="592137"/>
                  <a:pt x="29205" y="581025"/>
                </a:cubicBezTo>
                <a:cubicBezTo>
                  <a:pt x="30792" y="442912"/>
                  <a:pt x="29441" y="304735"/>
                  <a:pt x="33967" y="166687"/>
                </a:cubicBezTo>
                <a:cubicBezTo>
                  <a:pt x="35794" y="110951"/>
                  <a:pt x="48255" y="0"/>
                  <a:pt x="48255" y="0"/>
                </a:cubicBezTo>
                <a:cubicBezTo>
                  <a:pt x="53690" y="38052"/>
                  <a:pt x="51429" y="15874"/>
                  <a:pt x="53017" y="2381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882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712BBED-0C48-7043-6AA0-FC60A48AC27E}"/>
              </a:ext>
            </a:extLst>
          </p:cNvPr>
          <p:cNvSpPr/>
          <p:nvPr/>
        </p:nvSpPr>
        <p:spPr>
          <a:xfrm>
            <a:off x="7245350" y="1989276"/>
            <a:ext cx="4464050" cy="1009657"/>
          </a:xfrm>
          <a:custGeom>
            <a:avLst/>
            <a:gdLst>
              <a:gd name="connsiteX0" fmla="*/ 12700 w 4464050"/>
              <a:gd name="connsiteY0" fmla="*/ 101600 h 1009657"/>
              <a:gd name="connsiteX1" fmla="*/ 25400 w 4464050"/>
              <a:gd name="connsiteY1" fmla="*/ 190500 h 1009657"/>
              <a:gd name="connsiteX2" fmla="*/ 50800 w 4464050"/>
              <a:gd name="connsiteY2" fmla="*/ 241300 h 1009657"/>
              <a:gd name="connsiteX3" fmla="*/ 82550 w 4464050"/>
              <a:gd name="connsiteY3" fmla="*/ 285750 h 1009657"/>
              <a:gd name="connsiteX4" fmla="*/ 95250 w 4464050"/>
              <a:gd name="connsiteY4" fmla="*/ 317500 h 1009657"/>
              <a:gd name="connsiteX5" fmla="*/ 120650 w 4464050"/>
              <a:gd name="connsiteY5" fmla="*/ 342900 h 1009657"/>
              <a:gd name="connsiteX6" fmla="*/ 158750 w 4464050"/>
              <a:gd name="connsiteY6" fmla="*/ 406400 h 1009657"/>
              <a:gd name="connsiteX7" fmla="*/ 222250 w 4464050"/>
              <a:gd name="connsiteY7" fmla="*/ 482600 h 1009657"/>
              <a:gd name="connsiteX8" fmla="*/ 273050 w 4464050"/>
              <a:gd name="connsiteY8" fmla="*/ 565150 h 1009657"/>
              <a:gd name="connsiteX9" fmla="*/ 355600 w 4464050"/>
              <a:gd name="connsiteY9" fmla="*/ 615950 h 1009657"/>
              <a:gd name="connsiteX10" fmla="*/ 381000 w 4464050"/>
              <a:gd name="connsiteY10" fmla="*/ 628650 h 1009657"/>
              <a:gd name="connsiteX11" fmla="*/ 463550 w 4464050"/>
              <a:gd name="connsiteY11" fmla="*/ 692150 h 1009657"/>
              <a:gd name="connsiteX12" fmla="*/ 488950 w 4464050"/>
              <a:gd name="connsiteY12" fmla="*/ 704850 h 1009657"/>
              <a:gd name="connsiteX13" fmla="*/ 514350 w 4464050"/>
              <a:gd name="connsiteY13" fmla="*/ 723900 h 1009657"/>
              <a:gd name="connsiteX14" fmla="*/ 546100 w 4464050"/>
              <a:gd name="connsiteY14" fmla="*/ 730250 h 1009657"/>
              <a:gd name="connsiteX15" fmla="*/ 577850 w 4464050"/>
              <a:gd name="connsiteY15" fmla="*/ 742950 h 1009657"/>
              <a:gd name="connsiteX16" fmla="*/ 679450 w 4464050"/>
              <a:gd name="connsiteY16" fmla="*/ 755650 h 1009657"/>
              <a:gd name="connsiteX17" fmla="*/ 749300 w 4464050"/>
              <a:gd name="connsiteY17" fmla="*/ 774700 h 1009657"/>
              <a:gd name="connsiteX18" fmla="*/ 774700 w 4464050"/>
              <a:gd name="connsiteY18" fmla="*/ 787400 h 1009657"/>
              <a:gd name="connsiteX19" fmla="*/ 819150 w 4464050"/>
              <a:gd name="connsiteY19" fmla="*/ 812800 h 1009657"/>
              <a:gd name="connsiteX20" fmla="*/ 889000 w 4464050"/>
              <a:gd name="connsiteY20" fmla="*/ 838200 h 1009657"/>
              <a:gd name="connsiteX21" fmla="*/ 920750 w 4464050"/>
              <a:gd name="connsiteY21" fmla="*/ 850900 h 1009657"/>
              <a:gd name="connsiteX22" fmla="*/ 1022350 w 4464050"/>
              <a:gd name="connsiteY22" fmla="*/ 857250 h 1009657"/>
              <a:gd name="connsiteX23" fmla="*/ 1098550 w 4464050"/>
              <a:gd name="connsiteY23" fmla="*/ 869950 h 1009657"/>
              <a:gd name="connsiteX24" fmla="*/ 1149350 w 4464050"/>
              <a:gd name="connsiteY24" fmla="*/ 882650 h 1009657"/>
              <a:gd name="connsiteX25" fmla="*/ 1460500 w 4464050"/>
              <a:gd name="connsiteY25" fmla="*/ 901700 h 1009657"/>
              <a:gd name="connsiteX26" fmla="*/ 1536700 w 4464050"/>
              <a:gd name="connsiteY26" fmla="*/ 908050 h 1009657"/>
              <a:gd name="connsiteX27" fmla="*/ 1631950 w 4464050"/>
              <a:gd name="connsiteY27" fmla="*/ 914400 h 1009657"/>
              <a:gd name="connsiteX28" fmla="*/ 1695450 w 4464050"/>
              <a:gd name="connsiteY28" fmla="*/ 920750 h 1009657"/>
              <a:gd name="connsiteX29" fmla="*/ 1797050 w 4464050"/>
              <a:gd name="connsiteY29" fmla="*/ 939800 h 1009657"/>
              <a:gd name="connsiteX30" fmla="*/ 1892300 w 4464050"/>
              <a:gd name="connsiteY30" fmla="*/ 927100 h 1009657"/>
              <a:gd name="connsiteX31" fmla="*/ 1981200 w 4464050"/>
              <a:gd name="connsiteY31" fmla="*/ 920750 h 1009657"/>
              <a:gd name="connsiteX32" fmla="*/ 2082800 w 4464050"/>
              <a:gd name="connsiteY32" fmla="*/ 895350 h 1009657"/>
              <a:gd name="connsiteX33" fmla="*/ 2127250 w 4464050"/>
              <a:gd name="connsiteY33" fmla="*/ 889000 h 1009657"/>
              <a:gd name="connsiteX34" fmla="*/ 2184400 w 4464050"/>
              <a:gd name="connsiteY34" fmla="*/ 908050 h 1009657"/>
              <a:gd name="connsiteX35" fmla="*/ 2266950 w 4464050"/>
              <a:gd name="connsiteY35" fmla="*/ 927100 h 1009657"/>
              <a:gd name="connsiteX36" fmla="*/ 2451100 w 4464050"/>
              <a:gd name="connsiteY36" fmla="*/ 914400 h 1009657"/>
              <a:gd name="connsiteX37" fmla="*/ 2476500 w 4464050"/>
              <a:gd name="connsiteY37" fmla="*/ 908050 h 1009657"/>
              <a:gd name="connsiteX38" fmla="*/ 2489200 w 4464050"/>
              <a:gd name="connsiteY38" fmla="*/ 933450 h 1009657"/>
              <a:gd name="connsiteX39" fmla="*/ 2508250 w 4464050"/>
              <a:gd name="connsiteY39" fmla="*/ 946150 h 1009657"/>
              <a:gd name="connsiteX40" fmla="*/ 2546350 w 4464050"/>
              <a:gd name="connsiteY40" fmla="*/ 984250 h 1009657"/>
              <a:gd name="connsiteX41" fmla="*/ 2565400 w 4464050"/>
              <a:gd name="connsiteY41" fmla="*/ 996950 h 1009657"/>
              <a:gd name="connsiteX42" fmla="*/ 2654300 w 4464050"/>
              <a:gd name="connsiteY42" fmla="*/ 1009650 h 1009657"/>
              <a:gd name="connsiteX43" fmla="*/ 2908300 w 4464050"/>
              <a:gd name="connsiteY43" fmla="*/ 996950 h 1009657"/>
              <a:gd name="connsiteX44" fmla="*/ 2927350 w 4464050"/>
              <a:gd name="connsiteY44" fmla="*/ 990600 h 1009657"/>
              <a:gd name="connsiteX45" fmla="*/ 2959100 w 4464050"/>
              <a:gd name="connsiteY45" fmla="*/ 984250 h 1009657"/>
              <a:gd name="connsiteX46" fmla="*/ 3073400 w 4464050"/>
              <a:gd name="connsiteY46" fmla="*/ 977900 h 1009657"/>
              <a:gd name="connsiteX47" fmla="*/ 3251200 w 4464050"/>
              <a:gd name="connsiteY47" fmla="*/ 996950 h 1009657"/>
              <a:gd name="connsiteX48" fmla="*/ 3276600 w 4464050"/>
              <a:gd name="connsiteY48" fmla="*/ 1003300 h 1009657"/>
              <a:gd name="connsiteX49" fmla="*/ 4159250 w 4464050"/>
              <a:gd name="connsiteY49" fmla="*/ 1003300 h 1009657"/>
              <a:gd name="connsiteX50" fmla="*/ 4305300 w 4464050"/>
              <a:gd name="connsiteY50" fmla="*/ 990600 h 1009657"/>
              <a:gd name="connsiteX51" fmla="*/ 4400550 w 4464050"/>
              <a:gd name="connsiteY51" fmla="*/ 984250 h 1009657"/>
              <a:gd name="connsiteX52" fmla="*/ 4464050 w 4464050"/>
              <a:gd name="connsiteY52" fmla="*/ 971550 h 1009657"/>
              <a:gd name="connsiteX53" fmla="*/ 4457700 w 4464050"/>
              <a:gd name="connsiteY53" fmla="*/ 819150 h 1009657"/>
              <a:gd name="connsiteX54" fmla="*/ 4451350 w 4464050"/>
              <a:gd name="connsiteY54" fmla="*/ 635000 h 1009657"/>
              <a:gd name="connsiteX55" fmla="*/ 4445000 w 4464050"/>
              <a:gd name="connsiteY55" fmla="*/ 552450 h 1009657"/>
              <a:gd name="connsiteX56" fmla="*/ 4438650 w 4464050"/>
              <a:gd name="connsiteY56" fmla="*/ 127000 h 1009657"/>
              <a:gd name="connsiteX57" fmla="*/ 4432300 w 4464050"/>
              <a:gd name="connsiteY57" fmla="*/ 31750 h 1009657"/>
              <a:gd name="connsiteX58" fmla="*/ 4400550 w 4464050"/>
              <a:gd name="connsiteY58" fmla="*/ 25400 h 1009657"/>
              <a:gd name="connsiteX59" fmla="*/ 4324350 w 4464050"/>
              <a:gd name="connsiteY59" fmla="*/ 19050 h 1009657"/>
              <a:gd name="connsiteX60" fmla="*/ 3873500 w 4464050"/>
              <a:gd name="connsiteY60" fmla="*/ 31750 h 1009657"/>
              <a:gd name="connsiteX61" fmla="*/ 3740150 w 4464050"/>
              <a:gd name="connsiteY61" fmla="*/ 44450 h 1009657"/>
              <a:gd name="connsiteX62" fmla="*/ 3536950 w 4464050"/>
              <a:gd name="connsiteY62" fmla="*/ 57150 h 1009657"/>
              <a:gd name="connsiteX63" fmla="*/ 2228850 w 4464050"/>
              <a:gd name="connsiteY63" fmla="*/ 31750 h 1009657"/>
              <a:gd name="connsiteX64" fmla="*/ 1841500 w 4464050"/>
              <a:gd name="connsiteY64" fmla="*/ 25400 h 1009657"/>
              <a:gd name="connsiteX65" fmla="*/ 1485900 w 4464050"/>
              <a:gd name="connsiteY65" fmla="*/ 0 h 1009657"/>
              <a:gd name="connsiteX66" fmla="*/ 1162050 w 4464050"/>
              <a:gd name="connsiteY66" fmla="*/ 12700 h 1009657"/>
              <a:gd name="connsiteX67" fmla="*/ 533400 w 4464050"/>
              <a:gd name="connsiteY67" fmla="*/ 19050 h 1009657"/>
              <a:gd name="connsiteX68" fmla="*/ 63500 w 4464050"/>
              <a:gd name="connsiteY68" fmla="*/ 25400 h 1009657"/>
              <a:gd name="connsiteX69" fmla="*/ 31750 w 4464050"/>
              <a:gd name="connsiteY69" fmla="*/ 31750 h 1009657"/>
              <a:gd name="connsiteX70" fmla="*/ 0 w 4464050"/>
              <a:gd name="connsiteY70" fmla="*/ 76200 h 1009657"/>
              <a:gd name="connsiteX71" fmla="*/ 12700 w 4464050"/>
              <a:gd name="connsiteY71" fmla="*/ 101600 h 100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4464050" h="1009657">
                <a:moveTo>
                  <a:pt x="12700" y="101600"/>
                </a:moveTo>
                <a:cubicBezTo>
                  <a:pt x="14012" y="114724"/>
                  <a:pt x="16314" y="168693"/>
                  <a:pt x="25400" y="190500"/>
                </a:cubicBezTo>
                <a:cubicBezTo>
                  <a:pt x="32682" y="207976"/>
                  <a:pt x="39441" y="226154"/>
                  <a:pt x="50800" y="241300"/>
                </a:cubicBezTo>
                <a:cubicBezTo>
                  <a:pt x="55114" y="247053"/>
                  <a:pt x="77907" y="276465"/>
                  <a:pt x="82550" y="285750"/>
                </a:cubicBezTo>
                <a:cubicBezTo>
                  <a:pt x="87648" y="295945"/>
                  <a:pt x="88927" y="308016"/>
                  <a:pt x="95250" y="317500"/>
                </a:cubicBezTo>
                <a:cubicBezTo>
                  <a:pt x="101892" y="327463"/>
                  <a:pt x="113170" y="333550"/>
                  <a:pt x="120650" y="342900"/>
                </a:cubicBezTo>
                <a:cubicBezTo>
                  <a:pt x="183620" y="421612"/>
                  <a:pt x="119181" y="347046"/>
                  <a:pt x="158750" y="406400"/>
                </a:cubicBezTo>
                <a:cubicBezTo>
                  <a:pt x="188939" y="451684"/>
                  <a:pt x="190422" y="450772"/>
                  <a:pt x="222250" y="482600"/>
                </a:cubicBezTo>
                <a:cubicBezTo>
                  <a:pt x="233592" y="510955"/>
                  <a:pt x="245231" y="548030"/>
                  <a:pt x="273050" y="565150"/>
                </a:cubicBezTo>
                <a:cubicBezTo>
                  <a:pt x="300567" y="582083"/>
                  <a:pt x="326701" y="601501"/>
                  <a:pt x="355600" y="615950"/>
                </a:cubicBezTo>
                <a:cubicBezTo>
                  <a:pt x="364067" y="620183"/>
                  <a:pt x="372823" y="623880"/>
                  <a:pt x="381000" y="628650"/>
                </a:cubicBezTo>
                <a:cubicBezTo>
                  <a:pt x="500827" y="698549"/>
                  <a:pt x="375455" y="623632"/>
                  <a:pt x="463550" y="692150"/>
                </a:cubicBezTo>
                <a:cubicBezTo>
                  <a:pt x="471022" y="697962"/>
                  <a:pt x="480923" y="699833"/>
                  <a:pt x="488950" y="704850"/>
                </a:cubicBezTo>
                <a:cubicBezTo>
                  <a:pt x="497925" y="710459"/>
                  <a:pt x="504679" y="719602"/>
                  <a:pt x="514350" y="723900"/>
                </a:cubicBezTo>
                <a:cubicBezTo>
                  <a:pt x="524213" y="728283"/>
                  <a:pt x="535762" y="727149"/>
                  <a:pt x="546100" y="730250"/>
                </a:cubicBezTo>
                <a:cubicBezTo>
                  <a:pt x="557018" y="733525"/>
                  <a:pt x="566792" y="740185"/>
                  <a:pt x="577850" y="742950"/>
                </a:cubicBezTo>
                <a:cubicBezTo>
                  <a:pt x="592347" y="746574"/>
                  <a:pt x="670082" y="754609"/>
                  <a:pt x="679450" y="755650"/>
                </a:cubicBezTo>
                <a:cubicBezTo>
                  <a:pt x="687220" y="757593"/>
                  <a:pt x="732683" y="767578"/>
                  <a:pt x="749300" y="774700"/>
                </a:cubicBezTo>
                <a:cubicBezTo>
                  <a:pt x="758001" y="778429"/>
                  <a:pt x="766481" y="782704"/>
                  <a:pt x="774700" y="787400"/>
                </a:cubicBezTo>
                <a:cubicBezTo>
                  <a:pt x="804206" y="804261"/>
                  <a:pt x="783724" y="798039"/>
                  <a:pt x="819150" y="812800"/>
                </a:cubicBezTo>
                <a:cubicBezTo>
                  <a:pt x="916975" y="853561"/>
                  <a:pt x="837708" y="818966"/>
                  <a:pt x="889000" y="838200"/>
                </a:cubicBezTo>
                <a:cubicBezTo>
                  <a:pt x="899673" y="842202"/>
                  <a:pt x="909466" y="849288"/>
                  <a:pt x="920750" y="850900"/>
                </a:cubicBezTo>
                <a:cubicBezTo>
                  <a:pt x="954342" y="855699"/>
                  <a:pt x="988483" y="855133"/>
                  <a:pt x="1022350" y="857250"/>
                </a:cubicBezTo>
                <a:cubicBezTo>
                  <a:pt x="1054951" y="861907"/>
                  <a:pt x="1068373" y="862986"/>
                  <a:pt x="1098550" y="869950"/>
                </a:cubicBezTo>
                <a:cubicBezTo>
                  <a:pt x="1115557" y="873875"/>
                  <a:pt x="1131967" y="881070"/>
                  <a:pt x="1149350" y="882650"/>
                </a:cubicBezTo>
                <a:cubicBezTo>
                  <a:pt x="1346004" y="900528"/>
                  <a:pt x="1242323" y="893619"/>
                  <a:pt x="1460500" y="901700"/>
                </a:cubicBezTo>
                <a:lnTo>
                  <a:pt x="1536700" y="908050"/>
                </a:lnTo>
                <a:lnTo>
                  <a:pt x="1631950" y="914400"/>
                </a:lnTo>
                <a:cubicBezTo>
                  <a:pt x="1653154" y="916096"/>
                  <a:pt x="1674283" y="918633"/>
                  <a:pt x="1695450" y="920750"/>
                </a:cubicBezTo>
                <a:cubicBezTo>
                  <a:pt x="1735601" y="934134"/>
                  <a:pt x="1749037" y="941721"/>
                  <a:pt x="1797050" y="939800"/>
                </a:cubicBezTo>
                <a:cubicBezTo>
                  <a:pt x="1829055" y="938520"/>
                  <a:pt x="1860439" y="930396"/>
                  <a:pt x="1892300" y="927100"/>
                </a:cubicBezTo>
                <a:cubicBezTo>
                  <a:pt x="1921851" y="924043"/>
                  <a:pt x="1951567" y="922867"/>
                  <a:pt x="1981200" y="920750"/>
                </a:cubicBezTo>
                <a:cubicBezTo>
                  <a:pt x="2015067" y="912283"/>
                  <a:pt x="2048688" y="902766"/>
                  <a:pt x="2082800" y="895350"/>
                </a:cubicBezTo>
                <a:cubicBezTo>
                  <a:pt x="2097425" y="892171"/>
                  <a:pt x="2112398" y="887144"/>
                  <a:pt x="2127250" y="889000"/>
                </a:cubicBezTo>
                <a:cubicBezTo>
                  <a:pt x="2147175" y="891491"/>
                  <a:pt x="2165234" y="902060"/>
                  <a:pt x="2184400" y="908050"/>
                </a:cubicBezTo>
                <a:cubicBezTo>
                  <a:pt x="2230792" y="922547"/>
                  <a:pt x="2222371" y="919670"/>
                  <a:pt x="2266950" y="927100"/>
                </a:cubicBezTo>
                <a:cubicBezTo>
                  <a:pt x="2328333" y="922867"/>
                  <a:pt x="2389824" y="919971"/>
                  <a:pt x="2451100" y="914400"/>
                </a:cubicBezTo>
                <a:cubicBezTo>
                  <a:pt x="2459791" y="913610"/>
                  <a:pt x="2468694" y="904147"/>
                  <a:pt x="2476500" y="908050"/>
                </a:cubicBezTo>
                <a:cubicBezTo>
                  <a:pt x="2484967" y="912283"/>
                  <a:pt x="2483140" y="926178"/>
                  <a:pt x="2489200" y="933450"/>
                </a:cubicBezTo>
                <a:cubicBezTo>
                  <a:pt x="2494086" y="939313"/>
                  <a:pt x="2502546" y="941080"/>
                  <a:pt x="2508250" y="946150"/>
                </a:cubicBezTo>
                <a:cubicBezTo>
                  <a:pt x="2521674" y="958082"/>
                  <a:pt x="2532926" y="972318"/>
                  <a:pt x="2546350" y="984250"/>
                </a:cubicBezTo>
                <a:cubicBezTo>
                  <a:pt x="2552054" y="989320"/>
                  <a:pt x="2558385" y="993944"/>
                  <a:pt x="2565400" y="996950"/>
                </a:cubicBezTo>
                <a:cubicBezTo>
                  <a:pt x="2586417" y="1005957"/>
                  <a:pt x="2643102" y="1008530"/>
                  <a:pt x="2654300" y="1009650"/>
                </a:cubicBezTo>
                <a:cubicBezTo>
                  <a:pt x="2696829" y="1008183"/>
                  <a:pt x="2840084" y="1006695"/>
                  <a:pt x="2908300" y="996950"/>
                </a:cubicBezTo>
                <a:cubicBezTo>
                  <a:pt x="2914926" y="996003"/>
                  <a:pt x="2920856" y="992223"/>
                  <a:pt x="2927350" y="990600"/>
                </a:cubicBezTo>
                <a:cubicBezTo>
                  <a:pt x="2937821" y="987982"/>
                  <a:pt x="2948517" y="986367"/>
                  <a:pt x="2959100" y="984250"/>
                </a:cubicBezTo>
                <a:cubicBezTo>
                  <a:pt x="3009819" y="958890"/>
                  <a:pt x="2978992" y="968909"/>
                  <a:pt x="3073400" y="977900"/>
                </a:cubicBezTo>
                <a:cubicBezTo>
                  <a:pt x="3132737" y="983551"/>
                  <a:pt x="3251200" y="996950"/>
                  <a:pt x="3251200" y="996950"/>
                </a:cubicBezTo>
                <a:cubicBezTo>
                  <a:pt x="3259667" y="999067"/>
                  <a:pt x="3267877" y="1003023"/>
                  <a:pt x="3276600" y="1003300"/>
                </a:cubicBezTo>
                <a:cubicBezTo>
                  <a:pt x="3638656" y="1014794"/>
                  <a:pt x="3773009" y="1008128"/>
                  <a:pt x="4159250" y="1003300"/>
                </a:cubicBezTo>
                <a:lnTo>
                  <a:pt x="4305300" y="990600"/>
                </a:lnTo>
                <a:cubicBezTo>
                  <a:pt x="4337022" y="988096"/>
                  <a:pt x="4368956" y="988041"/>
                  <a:pt x="4400550" y="984250"/>
                </a:cubicBezTo>
                <a:cubicBezTo>
                  <a:pt x="4421982" y="981678"/>
                  <a:pt x="4442883" y="975783"/>
                  <a:pt x="4464050" y="971550"/>
                </a:cubicBezTo>
                <a:cubicBezTo>
                  <a:pt x="4461933" y="920750"/>
                  <a:pt x="4459617" y="869958"/>
                  <a:pt x="4457700" y="819150"/>
                </a:cubicBezTo>
                <a:cubicBezTo>
                  <a:pt x="4455384" y="757774"/>
                  <a:pt x="4454271" y="696350"/>
                  <a:pt x="4451350" y="635000"/>
                </a:cubicBezTo>
                <a:cubicBezTo>
                  <a:pt x="4450037" y="607433"/>
                  <a:pt x="4447117" y="579967"/>
                  <a:pt x="4445000" y="552450"/>
                </a:cubicBezTo>
                <a:cubicBezTo>
                  <a:pt x="4442883" y="410633"/>
                  <a:pt x="4442108" y="268790"/>
                  <a:pt x="4438650" y="127000"/>
                </a:cubicBezTo>
                <a:cubicBezTo>
                  <a:pt x="4437874" y="95189"/>
                  <a:pt x="4443473" y="61544"/>
                  <a:pt x="4432300" y="31750"/>
                </a:cubicBezTo>
                <a:cubicBezTo>
                  <a:pt x="4428510" y="21644"/>
                  <a:pt x="4411269" y="26661"/>
                  <a:pt x="4400550" y="25400"/>
                </a:cubicBezTo>
                <a:cubicBezTo>
                  <a:pt x="4375237" y="22422"/>
                  <a:pt x="4349750" y="21167"/>
                  <a:pt x="4324350" y="19050"/>
                </a:cubicBezTo>
                <a:lnTo>
                  <a:pt x="3873500" y="31750"/>
                </a:lnTo>
                <a:cubicBezTo>
                  <a:pt x="3828891" y="33690"/>
                  <a:pt x="3784682" y="41192"/>
                  <a:pt x="3740150" y="44450"/>
                </a:cubicBezTo>
                <a:cubicBezTo>
                  <a:pt x="3240094" y="81039"/>
                  <a:pt x="3864412" y="29862"/>
                  <a:pt x="3536950" y="57150"/>
                </a:cubicBezTo>
                <a:lnTo>
                  <a:pt x="2228850" y="31750"/>
                </a:lnTo>
                <a:cubicBezTo>
                  <a:pt x="2099739" y="29332"/>
                  <a:pt x="1970516" y="30914"/>
                  <a:pt x="1841500" y="25400"/>
                </a:cubicBezTo>
                <a:cubicBezTo>
                  <a:pt x="1722773" y="20326"/>
                  <a:pt x="1485900" y="0"/>
                  <a:pt x="1485900" y="0"/>
                </a:cubicBezTo>
                <a:lnTo>
                  <a:pt x="1162050" y="12700"/>
                </a:lnTo>
                <a:lnTo>
                  <a:pt x="533400" y="19050"/>
                </a:lnTo>
                <a:lnTo>
                  <a:pt x="63500" y="25400"/>
                </a:lnTo>
                <a:cubicBezTo>
                  <a:pt x="52917" y="27517"/>
                  <a:pt x="41185" y="26508"/>
                  <a:pt x="31750" y="31750"/>
                </a:cubicBezTo>
                <a:cubicBezTo>
                  <a:pt x="7096" y="45447"/>
                  <a:pt x="7074" y="54979"/>
                  <a:pt x="0" y="76200"/>
                </a:cubicBezTo>
                <a:lnTo>
                  <a:pt x="12700" y="101600"/>
                </a:lnTo>
                <a:close/>
              </a:path>
            </a:pathLst>
          </a:custGeom>
          <a:solidFill>
            <a:srgbClr val="F4B18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08A516-0AD7-82CA-396B-0E5538BA6DA0}"/>
              </a:ext>
            </a:extLst>
          </p:cNvPr>
          <p:cNvSpPr/>
          <p:nvPr/>
        </p:nvSpPr>
        <p:spPr>
          <a:xfrm>
            <a:off x="7185399" y="1905668"/>
            <a:ext cx="4524001" cy="10092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6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Real Time Operating Systems</a:t>
            </a:r>
          </a:p>
          <a:p>
            <a:pPr lvl="1"/>
            <a:r>
              <a:rPr lang="en-US" dirty="0"/>
              <a:t>Earliest Deadline First scheduling</a:t>
            </a:r>
          </a:p>
          <a:p>
            <a:pPr lvl="1"/>
            <a:r>
              <a:rPr lang="en-US" dirty="0"/>
              <a:t>Rate Monotonic scheduling</a:t>
            </a:r>
          </a:p>
          <a:p>
            <a:pPr lvl="1"/>
            <a:r>
              <a:rPr lang="en-US" dirty="0"/>
              <a:t>Priority Inversion</a:t>
            </a:r>
          </a:p>
          <a:p>
            <a:endParaRPr lang="en-US" dirty="0"/>
          </a:p>
          <a:p>
            <a:r>
              <a:rPr lang="en-US" dirty="0"/>
              <a:t>Modern Operating Systems</a:t>
            </a:r>
          </a:p>
          <a:p>
            <a:pPr lvl="1"/>
            <a:r>
              <a:rPr lang="en-US" dirty="0"/>
              <a:t>Linux O(1) scheduler</a:t>
            </a:r>
          </a:p>
          <a:p>
            <a:pPr lvl="1"/>
            <a:r>
              <a:rPr lang="en-US" dirty="0"/>
              <a:t>Lottery and Stride scheduling</a:t>
            </a:r>
          </a:p>
          <a:p>
            <a:pPr lvl="1"/>
            <a:r>
              <a:rPr lang="en-US" dirty="0"/>
              <a:t>Linux Completely Fair Scheduler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 with RMS?</a:t>
            </a:r>
          </a:p>
          <a:p>
            <a:pPr lvl="1"/>
            <a:r>
              <a:rPr lang="en-US" dirty="0"/>
              <a:t>Job A: period 3,   computation 1</a:t>
            </a:r>
          </a:p>
          <a:p>
            <a:pPr lvl="1"/>
            <a:r>
              <a:rPr lang="en-US" dirty="0"/>
              <a:t>Job B: period 5,  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5F097-176A-DE10-0150-51A880E5FC65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FCC8B8-BC69-E844-FF57-AF836DBDAB12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D3768A-9C8D-16CD-3946-6CBFB351F519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72004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 with RMS?</a:t>
            </a:r>
          </a:p>
          <a:p>
            <a:pPr lvl="1"/>
            <a:r>
              <a:rPr lang="en-US" dirty="0"/>
              <a:t>Job A: period 3,   computation 1</a:t>
            </a:r>
          </a:p>
          <a:p>
            <a:pPr lvl="1"/>
            <a:r>
              <a:rPr lang="en-US" dirty="0"/>
              <a:t>Job B: period 5,   computation 2</a:t>
            </a:r>
          </a:p>
          <a:p>
            <a:pPr lvl="1"/>
            <a:r>
              <a:rPr lang="en-US" dirty="0"/>
              <a:t>Job C: period 15, computation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1ACD0F7-645D-406B-AF54-A83D85484F82}"/>
              </a:ext>
            </a:extLst>
          </p:cNvPr>
          <p:cNvSpPr txBox="1"/>
          <p:nvPr/>
        </p:nvSpPr>
        <p:spPr>
          <a:xfrm>
            <a:off x="9067800" y="1817469"/>
            <a:ext cx="2512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1/3 + 2/5 + 4/15 = 1</a:t>
            </a:r>
          </a:p>
          <a:p>
            <a:br>
              <a:rPr lang="en-US" dirty="0">
                <a:latin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</a:rPr>
              <a:t>U = 1</a:t>
            </a:r>
            <a:br>
              <a:rPr lang="en-US" dirty="0">
                <a:latin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</a:rPr>
              <a:t>Maybe schedulable!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D91864-03BE-D7F8-1DCB-072D751B9B91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3C39B7-1D21-ECF0-B696-785A6B32EF4C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1DF6A1-8595-2E5A-0C0E-EC88958AD7AE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124014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8B34B11A-A3AB-48D0-A478-23FFE9F3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354" y="32623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2113DF3-E5BD-4B3C-847C-B82495C76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920" y="3269457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805B6C1-BA6E-4E0C-96B7-4D5CDBCD7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925" y="4034303"/>
            <a:ext cx="761995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629DADD-D991-4E0E-9D15-CCED5FAAD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4709" y="4800600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C6861-173C-4325-B2D0-D0127528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D9ACE-6F42-4611-B499-A8E710CE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schedule the following workload with RMS?</a:t>
            </a:r>
          </a:p>
          <a:p>
            <a:pPr lvl="1" defTabSz="619125">
              <a:tabLst>
                <a:tab pos="3090863" algn="l"/>
              </a:tabLst>
            </a:pPr>
            <a:r>
              <a:rPr lang="en-US" dirty="0"/>
              <a:t>Job A: period 3,	computation 1  -&gt; Highest priority</a:t>
            </a:r>
          </a:p>
          <a:p>
            <a:pPr lvl="1" defTabSz="619125"/>
            <a:r>
              <a:rPr lang="en-US" dirty="0"/>
              <a:t>Job B: period 5,	computation 2  -&gt; Middle priority</a:t>
            </a:r>
          </a:p>
          <a:p>
            <a:pPr lvl="1" defTabSz="619125"/>
            <a:r>
              <a:rPr lang="en-US" dirty="0"/>
              <a:t>Job C: period 15, computation 4  -&gt; Lowest priority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F6027-165B-4775-9BB3-E8A125CB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4AD7218-E7FE-440D-AA5E-61BD4BD6C674}"/>
              </a:ext>
            </a:extLst>
          </p:cNvPr>
          <p:cNvGrpSpPr/>
          <p:nvPr/>
        </p:nvGrpSpPr>
        <p:grpSpPr>
          <a:xfrm>
            <a:off x="1070527" y="3200400"/>
            <a:ext cx="7086600" cy="2343150"/>
            <a:chOff x="1295400" y="3371850"/>
            <a:chExt cx="7086600" cy="2343150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E2B2263B-C204-404B-8C0D-3EE4268C3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3752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7" name="Line 11">
              <a:extLst>
                <a:ext uri="{FF2B5EF4-FFF2-40B4-BE49-F238E27FC236}">
                  <a16:creationId xmlns:a16="http://schemas.microsoft.com/office/drawing/2014/main" id="{1424A5A0-DF94-402E-B62C-81641E118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8" name="Line 12">
              <a:extLst>
                <a:ext uri="{FF2B5EF4-FFF2-40B4-BE49-F238E27FC236}">
                  <a16:creationId xmlns:a16="http://schemas.microsoft.com/office/drawing/2014/main" id="{58294536-EDB7-431F-90D6-B331CC8E0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19" name="Line 13">
              <a:extLst>
                <a:ext uri="{FF2B5EF4-FFF2-40B4-BE49-F238E27FC236}">
                  <a16:creationId xmlns:a16="http://schemas.microsoft.com/office/drawing/2014/main" id="{3A8C0151-7D1E-4278-A05F-0204CAC3A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7400D11F-3AC3-4B89-BA6D-710CA77C0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B2CA1AA1-D77E-4500-A0C2-5955095A8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6C0FDB3D-0DF0-4518-AAE5-37298411B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id="{EC7C0AFE-D6E2-4377-9823-0F4A893A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4" name="Line 18">
              <a:extLst>
                <a:ext uri="{FF2B5EF4-FFF2-40B4-BE49-F238E27FC236}">
                  <a16:creationId xmlns:a16="http://schemas.microsoft.com/office/drawing/2014/main" id="{C072C361-3FFA-4D2A-9BCD-5228B97885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E9F78C58-0293-43EB-A843-0EE6FA104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A17EEEC-9EE2-48C3-B45C-86781DA56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47AD9E86-6402-4880-B9BA-EE44A47CD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2661D673-E68A-48F5-92D5-F113D2ED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7F3880C9-A45A-4303-AFA9-0D72252F4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4E58A3EA-E91A-4690-929D-18E52221D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1" name="Line 25">
              <a:extLst>
                <a:ext uri="{FF2B5EF4-FFF2-40B4-BE49-F238E27FC236}">
                  <a16:creationId xmlns:a16="http://schemas.microsoft.com/office/drawing/2014/main" id="{40E5DC42-1377-4A40-BC7C-144805208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2" name="Line 26">
              <a:extLst>
                <a:ext uri="{FF2B5EF4-FFF2-40B4-BE49-F238E27FC236}">
                  <a16:creationId xmlns:a16="http://schemas.microsoft.com/office/drawing/2014/main" id="{1E62A28C-BC5B-42A4-94CA-25C6190DC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DCE9A6A7-DA06-4C92-AECF-E3F802033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4" name="Line 28">
              <a:extLst>
                <a:ext uri="{FF2B5EF4-FFF2-40B4-BE49-F238E27FC236}">
                  <a16:creationId xmlns:a16="http://schemas.microsoft.com/office/drawing/2014/main" id="{4154056D-BADA-4240-A7C9-4D67185A7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EE38F19B-824E-4D8D-9D98-6D5F304BC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64ADD5AD-198A-4AE1-ABFB-87CC2D35F5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3676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D7A5BC64-E21F-42E2-BA35-021DB38B0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4514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id="{E40769DD-AE35-41AF-B921-60E3D1BB5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id="{94F71420-B0FD-464D-8828-801DD5C2B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id="{AC14DD34-DBE9-41D3-8CAC-027FC3F44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id="{4F6F45CF-ED8B-45E4-B01F-F8D5A481C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id="{12ACF14F-7BDF-4A70-A511-B7486762A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id="{CAB5A1EE-B2D0-4DCB-97EF-D865AF12B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id="{90DA8C10-820C-4546-BFCD-C602FF379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id="{24189BE1-92A3-4B05-B508-99AD061B3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E64E90AB-D8F0-4AFB-B845-BB978AE28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7" name="Line 42">
              <a:extLst>
                <a:ext uri="{FF2B5EF4-FFF2-40B4-BE49-F238E27FC236}">
                  <a16:creationId xmlns:a16="http://schemas.microsoft.com/office/drawing/2014/main" id="{41EDD723-C58D-41F1-9AD0-E05248EF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Line 43">
              <a:extLst>
                <a:ext uri="{FF2B5EF4-FFF2-40B4-BE49-F238E27FC236}">
                  <a16:creationId xmlns:a16="http://schemas.microsoft.com/office/drawing/2014/main" id="{552F0FAF-309D-4ED6-92B7-217CDA7EC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Line 44">
              <a:extLst>
                <a:ext uri="{FF2B5EF4-FFF2-40B4-BE49-F238E27FC236}">
                  <a16:creationId xmlns:a16="http://schemas.microsoft.com/office/drawing/2014/main" id="{5477063A-511F-43F2-A7CC-ED5A323A5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id="{34A3956F-BC96-41D8-BDAA-DE64054F7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Line 46">
              <a:extLst>
                <a:ext uri="{FF2B5EF4-FFF2-40B4-BE49-F238E27FC236}">
                  <a16:creationId xmlns:a16="http://schemas.microsoft.com/office/drawing/2014/main" id="{7EEB004D-EF72-4E21-A73A-F6BCAE59F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Line 47">
              <a:extLst>
                <a:ext uri="{FF2B5EF4-FFF2-40B4-BE49-F238E27FC236}">
                  <a16:creationId xmlns:a16="http://schemas.microsoft.com/office/drawing/2014/main" id="{1FCA6F57-E6CA-418E-8FEC-4A19AC919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id="{C8DAABC5-76DD-490D-A57D-AD1180F94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Line 49">
              <a:extLst>
                <a:ext uri="{FF2B5EF4-FFF2-40B4-BE49-F238E27FC236}">
                  <a16:creationId xmlns:a16="http://schemas.microsoft.com/office/drawing/2014/main" id="{AB736095-3EE2-40BE-AA49-EFD8606E1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Line 50">
              <a:extLst>
                <a:ext uri="{FF2B5EF4-FFF2-40B4-BE49-F238E27FC236}">
                  <a16:creationId xmlns:a16="http://schemas.microsoft.com/office/drawing/2014/main" id="{29C750D2-6EE3-4F8A-9D16-F398ADED0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id="{FCC72F60-26AB-40F8-9F0B-34242F58A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Line 52">
              <a:extLst>
                <a:ext uri="{FF2B5EF4-FFF2-40B4-BE49-F238E27FC236}">
                  <a16:creationId xmlns:a16="http://schemas.microsoft.com/office/drawing/2014/main" id="{1F171DB4-6FA2-447C-AE37-1791AD7E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4438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Line 53">
              <a:extLst>
                <a:ext uri="{FF2B5EF4-FFF2-40B4-BE49-F238E27FC236}">
                  <a16:creationId xmlns:a16="http://schemas.microsoft.com/office/drawing/2014/main" id="{34C9D65F-8671-41FC-BC2E-83B804D28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800" y="5276850"/>
              <a:ext cx="6934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7D1596DF-FC94-4DED-AB3D-C323CFD400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Line 56">
              <a:extLst>
                <a:ext uri="{FF2B5EF4-FFF2-40B4-BE49-F238E27FC236}">
                  <a16:creationId xmlns:a16="http://schemas.microsoft.com/office/drawing/2014/main" id="{28741C8E-F387-4B63-BDA4-25F5A2072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Line 57">
              <a:extLst>
                <a:ext uri="{FF2B5EF4-FFF2-40B4-BE49-F238E27FC236}">
                  <a16:creationId xmlns:a16="http://schemas.microsoft.com/office/drawing/2014/main" id="{BA36AB0B-11D7-4773-A1F3-136136B8F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Line 58">
              <a:extLst>
                <a:ext uri="{FF2B5EF4-FFF2-40B4-BE49-F238E27FC236}">
                  <a16:creationId xmlns:a16="http://schemas.microsoft.com/office/drawing/2014/main" id="{7D157035-38CC-4948-8FE3-EB0CBCB71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Line 59">
              <a:extLst>
                <a:ext uri="{FF2B5EF4-FFF2-40B4-BE49-F238E27FC236}">
                  <a16:creationId xmlns:a16="http://schemas.microsoft.com/office/drawing/2014/main" id="{233304C6-213A-4B0B-A09C-75AC3CE93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9954AB83-247C-4D94-89C3-42D5C2F77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Line 61">
              <a:extLst>
                <a:ext uri="{FF2B5EF4-FFF2-40B4-BE49-F238E27FC236}">
                  <a16:creationId xmlns:a16="http://schemas.microsoft.com/office/drawing/2014/main" id="{484DE888-3186-4D32-BF16-02CF8ED36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Line 62">
              <a:extLst>
                <a:ext uri="{FF2B5EF4-FFF2-40B4-BE49-F238E27FC236}">
                  <a16:creationId xmlns:a16="http://schemas.microsoft.com/office/drawing/2014/main" id="{D53E9E54-5478-48C9-82FD-802A0380F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Line 63">
              <a:extLst>
                <a:ext uri="{FF2B5EF4-FFF2-40B4-BE49-F238E27FC236}">
                  <a16:creationId xmlns:a16="http://schemas.microsoft.com/office/drawing/2014/main" id="{0254D88B-41C0-45B7-AD3A-E3A0E0018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6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8" name="Line 64">
              <a:extLst>
                <a:ext uri="{FF2B5EF4-FFF2-40B4-BE49-F238E27FC236}">
                  <a16:creationId xmlns:a16="http://schemas.microsoft.com/office/drawing/2014/main" id="{80E0F51B-FACC-4BE3-BA79-8325AAA05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Line 65">
              <a:extLst>
                <a:ext uri="{FF2B5EF4-FFF2-40B4-BE49-F238E27FC236}">
                  <a16:creationId xmlns:a16="http://schemas.microsoft.com/office/drawing/2014/main" id="{DBA267B6-0C57-456B-BBF7-1921AF6A1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38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Line 66">
              <a:extLst>
                <a:ext uri="{FF2B5EF4-FFF2-40B4-BE49-F238E27FC236}">
                  <a16:creationId xmlns:a16="http://schemas.microsoft.com/office/drawing/2014/main" id="{8B1D5E56-62C8-46DD-97F8-A69CC13DB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9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Line 67">
              <a:extLst>
                <a:ext uri="{FF2B5EF4-FFF2-40B4-BE49-F238E27FC236}">
                  <a16:creationId xmlns:a16="http://schemas.microsoft.com/office/drawing/2014/main" id="{BE642ED5-3251-4FCB-A3BC-CAF727962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0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Line 68">
              <a:extLst>
                <a:ext uri="{FF2B5EF4-FFF2-40B4-BE49-F238E27FC236}">
                  <a16:creationId xmlns:a16="http://schemas.microsoft.com/office/drawing/2014/main" id="{93D395FC-7655-4822-84F3-B5105CFBF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Line 69">
              <a:extLst>
                <a:ext uri="{FF2B5EF4-FFF2-40B4-BE49-F238E27FC236}">
                  <a16:creationId xmlns:a16="http://schemas.microsoft.com/office/drawing/2014/main" id="{E84691A1-CF4B-4CE8-AC49-9B80649C2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4" name="Line 70">
              <a:extLst>
                <a:ext uri="{FF2B5EF4-FFF2-40B4-BE49-F238E27FC236}">
                  <a16:creationId xmlns:a16="http://schemas.microsoft.com/office/drawing/2014/main" id="{C9EEA3A1-A5E8-42D5-884B-BA88E1509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Line 71">
              <a:extLst>
                <a:ext uri="{FF2B5EF4-FFF2-40B4-BE49-F238E27FC236}">
                  <a16:creationId xmlns:a16="http://schemas.microsoft.com/office/drawing/2014/main" id="{AF6F9DEB-A9F3-4041-BF6D-9AA1AE6E3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Line 72">
              <a:extLst>
                <a:ext uri="{FF2B5EF4-FFF2-40B4-BE49-F238E27FC236}">
                  <a16:creationId xmlns:a16="http://schemas.microsoft.com/office/drawing/2014/main" id="{BB692782-E607-413A-9944-230564CEE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2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Line 73">
              <a:extLst>
                <a:ext uri="{FF2B5EF4-FFF2-40B4-BE49-F238E27FC236}">
                  <a16:creationId xmlns:a16="http://schemas.microsoft.com/office/drawing/2014/main" id="{3ABD9D82-F110-48EA-B8A7-7258E1EC32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3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Line 74">
              <a:extLst>
                <a:ext uri="{FF2B5EF4-FFF2-40B4-BE49-F238E27FC236}">
                  <a16:creationId xmlns:a16="http://schemas.microsoft.com/office/drawing/2014/main" id="{00364F80-59DA-4898-BBF6-9F6ACB422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4800" y="5200650"/>
              <a:ext cx="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Text Box 75">
              <a:extLst>
                <a:ext uri="{FF2B5EF4-FFF2-40B4-BE49-F238E27FC236}">
                  <a16:creationId xmlns:a16="http://schemas.microsoft.com/office/drawing/2014/main" id="{6D8870C6-4AFF-46AC-BB63-73006F1C4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532923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80" name="Text Box 76">
              <a:extLst>
                <a:ext uri="{FF2B5EF4-FFF2-40B4-BE49-F238E27FC236}">
                  <a16:creationId xmlns:a16="http://schemas.microsoft.com/office/drawing/2014/main" id="{B61E5D15-D5D4-45B0-87C4-94D38F1EB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</a:p>
          </p:txBody>
        </p:sp>
        <p:sp>
          <p:nvSpPr>
            <p:cNvPr id="81" name="Text Box 77">
              <a:extLst>
                <a:ext uri="{FF2B5EF4-FFF2-40B4-BE49-F238E27FC236}">
                  <a16:creationId xmlns:a16="http://schemas.microsoft.com/office/drawing/2014/main" id="{EA1171CE-68DE-427C-B3D9-39A26C5BB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334000"/>
              <a:ext cx="6096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82" name="Text Box 78">
              <a:extLst>
                <a:ext uri="{FF2B5EF4-FFF2-40B4-BE49-F238E27FC236}">
                  <a16:creationId xmlns:a16="http://schemas.microsoft.com/office/drawing/2014/main" id="{C0826926-8249-4D85-AE52-B0E4B3A91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5348287"/>
              <a:ext cx="609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0" u="none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86" name="Line 82">
              <a:extLst>
                <a:ext uri="{FF2B5EF4-FFF2-40B4-BE49-F238E27FC236}">
                  <a16:creationId xmlns:a16="http://schemas.microsoft.com/office/drawing/2014/main" id="{0D395A23-C5B4-412B-BF49-28C545E341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3371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ahoma" panose="020B0604030504040204" pitchFamily="34" charset="0"/>
              </a:endParaRPr>
            </a:p>
          </p:txBody>
        </p:sp>
        <p:sp>
          <p:nvSpPr>
            <p:cNvPr id="87" name="Line 83">
              <a:extLst>
                <a:ext uri="{FF2B5EF4-FFF2-40B4-BE49-F238E27FC236}">
                  <a16:creationId xmlns:a16="http://schemas.microsoft.com/office/drawing/2014/main" id="{6EF007E8-0EE3-4DD9-8F8C-FDB88B28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133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Line 84">
              <a:extLst>
                <a:ext uri="{FF2B5EF4-FFF2-40B4-BE49-F238E27FC236}">
                  <a16:creationId xmlns:a16="http://schemas.microsoft.com/office/drawing/2014/main" id="{B1D8D86E-4990-4A29-91C4-90725191F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7800" y="4895850"/>
              <a:ext cx="0" cy="381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" name="Line 86">
            <a:extLst>
              <a:ext uri="{FF2B5EF4-FFF2-40B4-BE49-F238E27FC236}">
                <a16:creationId xmlns:a16="http://schemas.microsoft.com/office/drawing/2014/main" id="{31A44CAE-021C-4063-9866-E35CDB8995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7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Line 98">
            <a:extLst>
              <a:ext uri="{FF2B5EF4-FFF2-40B4-BE49-F238E27FC236}">
                <a16:creationId xmlns:a16="http://schemas.microsoft.com/office/drawing/2014/main" id="{F5B4298B-5050-4C2F-B8CA-71FF01375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2927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" name="Line 92">
            <a:extLst>
              <a:ext uri="{FF2B5EF4-FFF2-40B4-BE49-F238E27FC236}">
                <a16:creationId xmlns:a16="http://schemas.microsoft.com/office/drawing/2014/main" id="{E1FF08AD-74FE-433C-9CA0-8311277FD6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992563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Line 93">
            <a:extLst>
              <a:ext uri="{FF2B5EF4-FFF2-40B4-BE49-F238E27FC236}">
                <a16:creationId xmlns:a16="http://schemas.microsoft.com/office/drawing/2014/main" id="{2637B4A5-2B1A-4614-9BFD-ABDAB269C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3490" y="4724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Line 86">
            <a:extLst>
              <a:ext uri="{FF2B5EF4-FFF2-40B4-BE49-F238E27FC236}">
                <a16:creationId xmlns:a16="http://schemas.microsoft.com/office/drawing/2014/main" id="{977DCDFE-41F6-4235-A507-B34571D738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5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Line 92">
            <a:extLst>
              <a:ext uri="{FF2B5EF4-FFF2-40B4-BE49-F238E27FC236}">
                <a16:creationId xmlns:a16="http://schemas.microsoft.com/office/drawing/2014/main" id="{91ED805D-C9CE-499F-B760-0ED626EBC8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8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Line 98">
            <a:extLst>
              <a:ext uri="{FF2B5EF4-FFF2-40B4-BE49-F238E27FC236}">
                <a16:creationId xmlns:a16="http://schemas.microsoft.com/office/drawing/2014/main" id="{73613E3C-89DE-4D19-8F74-544DB8EE0C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1927" y="3228201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Line 86">
            <a:extLst>
              <a:ext uri="{FF2B5EF4-FFF2-40B4-BE49-F238E27FC236}">
                <a16:creationId xmlns:a16="http://schemas.microsoft.com/office/drawing/2014/main" id="{058ED4C8-05D2-4E0D-800A-FE3AD1B5C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94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D6BAFC24-789F-47EE-A7FA-7EF6B5BBA5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7927" y="3232964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65D4CE-D1B4-4BEB-A25D-4E1312EC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4659" y="3277187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A95E9-3948-44F6-B7A5-76AF81E0F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3508" y="326916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7CDDD4-D605-4D6A-ACF9-FE17DFA1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195" y="32760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7E5A73-84F8-475F-89DB-64672F53E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905" y="3276014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6F29F7-0973-4483-80C0-58D1A314B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919" y="4030663"/>
            <a:ext cx="380994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017857-A5E7-46B5-B324-9FDF26C31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9910" y="4030663"/>
            <a:ext cx="380994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96AD7EAC-66C1-469F-A381-17DE94291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240" y="4032345"/>
            <a:ext cx="761995" cy="30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3F6A1ED-C0E2-4D05-8DEF-68B8610D4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926" y="4789675"/>
            <a:ext cx="381000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61FFDF21-C69F-41B2-8089-2FD3206C3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06" y="4790619"/>
            <a:ext cx="764201" cy="31237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0802A06-36CD-44F2-A13B-F026C3BA91E8}"/>
              </a:ext>
            </a:extLst>
          </p:cNvPr>
          <p:cNvSpPr txBox="1"/>
          <p:nvPr/>
        </p:nvSpPr>
        <p:spPr>
          <a:xfrm>
            <a:off x="9067800" y="1817469"/>
            <a:ext cx="2512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1/3 + 2/5 + 4/15 = 1</a:t>
            </a:r>
          </a:p>
          <a:p>
            <a:br>
              <a:rPr lang="en-US" dirty="0">
                <a:latin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</a:rPr>
              <a:t>U = 1</a:t>
            </a:r>
            <a:br>
              <a:rPr lang="en-US" dirty="0">
                <a:latin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</a:rPr>
              <a:t>Maybe schedulable!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C00CF-D5AC-73F4-94E1-A94C8CEC3092}"/>
              </a:ext>
            </a:extLst>
          </p:cNvPr>
          <p:cNvSpPr txBox="1"/>
          <p:nvPr/>
        </p:nvSpPr>
        <p:spPr>
          <a:xfrm>
            <a:off x="626064" y="3136561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BD3285F-DC61-F807-FE69-5C94BE0D0B5D}"/>
              </a:ext>
            </a:extLst>
          </p:cNvPr>
          <p:cNvSpPr txBox="1"/>
          <p:nvPr/>
        </p:nvSpPr>
        <p:spPr>
          <a:xfrm>
            <a:off x="625366" y="3877893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A4F851A-3057-4EA9-9CD8-E46720671E46}"/>
              </a:ext>
            </a:extLst>
          </p:cNvPr>
          <p:cNvSpPr txBox="1"/>
          <p:nvPr/>
        </p:nvSpPr>
        <p:spPr>
          <a:xfrm>
            <a:off x="632109" y="4643735"/>
            <a:ext cx="47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9551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1" grpId="0" animBg="1"/>
      <p:bldP spid="9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98" grpId="0" animBg="1"/>
      <p:bldP spid="100" grpId="0" animBg="1"/>
      <p:bldP spid="10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41955-56FC-433F-AEFE-F67104FB1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Monotonic Scheduling 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862E5-6230-4DFB-B271-BBBA7408E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Upsides</a:t>
            </a:r>
          </a:p>
          <a:p>
            <a:pPr lvl="1"/>
            <a:r>
              <a:rPr lang="en-US" dirty="0"/>
              <a:t>Still conceptually simple</a:t>
            </a:r>
          </a:p>
          <a:p>
            <a:pPr lvl="1"/>
            <a:r>
              <a:rPr lang="en-US" dirty="0"/>
              <a:t>Easy to implement</a:t>
            </a:r>
          </a:p>
          <a:p>
            <a:pPr lvl="1"/>
            <a:r>
              <a:rPr lang="en-US" dirty="0"/>
              <a:t>Stable (lower priority jobs will fail to meet deadlines in overload)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Downsides</a:t>
            </a:r>
          </a:p>
          <a:p>
            <a:pPr lvl="1"/>
            <a:r>
              <a:rPr lang="en-US" dirty="0"/>
              <a:t>Lower CPU utilization</a:t>
            </a:r>
          </a:p>
          <a:p>
            <a:pPr lvl="2"/>
            <a:r>
              <a:rPr lang="en-US" dirty="0"/>
              <a:t>Might not be able to utilize more than 70% of the processor</a:t>
            </a:r>
          </a:p>
          <a:p>
            <a:pPr lvl="1"/>
            <a:r>
              <a:rPr lang="en-US" dirty="0"/>
              <a:t>Non-precise </a:t>
            </a:r>
            <a:r>
              <a:rPr lang="en-US" dirty="0" err="1"/>
              <a:t>schedulability</a:t>
            </a:r>
            <a:r>
              <a:rPr lang="en-US" dirty="0"/>
              <a:t>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CBAB0-99B1-421A-95A2-83B4605CB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756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DA48C-1130-409D-9F00-A2DB0C0A8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758E5-5BB1-4C11-86D5-AA96EACC6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you handle sporadic jobs in these systems?</a:t>
            </a:r>
          </a:p>
          <a:p>
            <a:pPr lvl="1"/>
            <a:r>
              <a:rPr lang="en-US" dirty="0"/>
              <a:t>Unpredictable start time, has a deadline, not repeated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E52CE-1441-4F92-81C8-33CC6C5A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498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DA48C-1130-409D-9F00-A2DB0C0A8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758E5-5BB1-4C11-86D5-AA96EACC6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you handle sporadic jobs in these systems?</a:t>
            </a:r>
          </a:p>
          <a:p>
            <a:pPr lvl="1"/>
            <a:r>
              <a:rPr lang="en-US" dirty="0"/>
              <a:t>Unpredictable start time, has a deadline, not repeated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Must decide feasibility at runtime and either accept or reject job</a:t>
            </a:r>
          </a:p>
          <a:p>
            <a:pPr lvl="1"/>
            <a:r>
              <a:rPr lang="en-US" dirty="0"/>
              <a:t>Calculate new Utilization accounting for the additional job</a:t>
            </a:r>
          </a:p>
          <a:p>
            <a:pPr lvl="1"/>
            <a:r>
              <a:rPr lang="en-US" dirty="0"/>
              <a:t>Determine whether the schedule will definitely (or maybe) work</a:t>
            </a:r>
          </a:p>
          <a:p>
            <a:pPr lvl="1"/>
            <a:r>
              <a:rPr lang="en-US" dirty="0"/>
              <a:t>Schedule or reject the job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scheduled, works just like any other job</a:t>
            </a:r>
          </a:p>
          <a:p>
            <a:pPr lvl="2"/>
            <a:r>
              <a:rPr lang="en-US" dirty="0"/>
              <a:t>Either EDF based on deadline of the job</a:t>
            </a:r>
          </a:p>
          <a:p>
            <a:pPr lvl="2"/>
            <a:r>
              <a:rPr lang="en-US" dirty="0"/>
              <a:t>Or given an RMS priority, based on period (duration)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E52CE-1441-4F92-81C8-33CC6C5A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5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88864-7D8E-CB08-057D-81CB8B665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9A6E4E-9DE3-D390-8A7F-C0EC0787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D06E8-E1E3-4144-95FD-00E6B6E544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Real Time Operating Systems</a:t>
            </a:r>
          </a:p>
          <a:p>
            <a:pPr lvl="1"/>
            <a:r>
              <a:rPr lang="en-US" dirty="0"/>
              <a:t>Earliest Deadline First scheduling</a:t>
            </a:r>
          </a:p>
          <a:p>
            <a:pPr lvl="1"/>
            <a:r>
              <a:rPr lang="en-US" dirty="0"/>
              <a:t>Rate Monotonic scheduling</a:t>
            </a:r>
          </a:p>
          <a:p>
            <a:pPr lvl="1"/>
            <a:r>
              <a:rPr lang="en-US" b="1" dirty="0"/>
              <a:t>Priority Inversion</a:t>
            </a:r>
          </a:p>
          <a:p>
            <a:endParaRPr lang="en-US" dirty="0"/>
          </a:p>
          <a:p>
            <a:r>
              <a:rPr lang="en-US" dirty="0"/>
              <a:t>Modern Operating Systems</a:t>
            </a:r>
          </a:p>
          <a:p>
            <a:pPr lvl="1"/>
            <a:r>
              <a:rPr lang="en-US" dirty="0"/>
              <a:t>Linux O(1) scheduler</a:t>
            </a:r>
          </a:p>
          <a:p>
            <a:pPr lvl="1"/>
            <a:r>
              <a:rPr lang="en-US" dirty="0"/>
              <a:t>Lottery and Stride scheduling</a:t>
            </a:r>
          </a:p>
          <a:p>
            <a:pPr lvl="1"/>
            <a:r>
              <a:rPr lang="en-US" dirty="0"/>
              <a:t>Linux Completely Fair Scheduler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06D7758-3D35-4973-4369-E78F2E218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989673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A325-7ECF-CE24-2F86-01D8F9B0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interact with each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74F9F-919A-AA4B-8682-3F50FA4B0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Scheduling and Concurrency problems are not exclusive</a:t>
            </a:r>
          </a:p>
          <a:p>
            <a:endParaRPr lang="en-US" dirty="0"/>
          </a:p>
          <a:p>
            <a:r>
              <a:rPr lang="en-US" dirty="0"/>
              <a:t>Sharing mutexes between threads can lead to a big problem for schedulers based on priority</a:t>
            </a:r>
          </a:p>
          <a:p>
            <a:pPr lvl="1"/>
            <a:r>
              <a:rPr lang="en-US" dirty="0"/>
              <a:t>Especially dangerous for real-time OS scenarios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9D8F3-E39D-4B8C-99F4-01B01D8F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363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D09C6-4AC1-4524-BE51-9A2E8AA0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problem with priority schedulers: priority inversion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74912-9154-44F2-BFF2-56C40ECA8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concepts from OS still apply when we’re scheduling</a:t>
            </a:r>
          </a:p>
          <a:p>
            <a:pPr lvl="1"/>
            <a:r>
              <a:rPr lang="en-US" dirty="0"/>
              <a:t>Particularly locks and synchronization</a:t>
            </a:r>
          </a:p>
          <a:p>
            <a:pPr lvl="1"/>
            <a:endParaRPr lang="en-US" dirty="0"/>
          </a:p>
          <a:p>
            <a:r>
              <a:rPr lang="en-US" dirty="0"/>
              <a:t>Imagine Task 1 and Task 3 both need to share a lock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1E828-884F-4933-AC95-78F29980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182D23-1BA6-4DA7-B18F-F5ABE9867B12}"/>
              </a:ext>
            </a:extLst>
          </p:cNvPr>
          <p:cNvSpPr txBox="1"/>
          <p:nvPr/>
        </p:nvSpPr>
        <p:spPr>
          <a:xfrm rot="5400000">
            <a:off x="3980490" y="4239315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block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9CBB46-1AEF-4D1D-9092-F6858C0985B6}"/>
              </a:ext>
            </a:extLst>
          </p:cNvPr>
          <p:cNvSpPr txBox="1"/>
          <p:nvPr/>
        </p:nvSpPr>
        <p:spPr>
          <a:xfrm rot="16200000">
            <a:off x="3219559" y="4289911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649E69D1-C07E-4729-90D8-4B5EF2E3F6F7}"/>
              </a:ext>
            </a:extLst>
          </p:cNvPr>
          <p:cNvSpPr/>
          <p:nvPr/>
        </p:nvSpPr>
        <p:spPr bwMode="auto">
          <a:xfrm>
            <a:off x="2685279" y="480210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6E975BC-52C9-4382-862D-01FEE35A2D47}"/>
              </a:ext>
            </a:extLst>
          </p:cNvPr>
          <p:cNvGrpSpPr/>
          <p:nvPr/>
        </p:nvGrpSpPr>
        <p:grpSpPr>
          <a:xfrm>
            <a:off x="1174085" y="3429000"/>
            <a:ext cx="7608629" cy="2594894"/>
            <a:chOff x="191687" y="3147093"/>
            <a:chExt cx="7608629" cy="25948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6783A22-435B-4699-9462-0FD21435FBAE}"/>
                </a:ext>
              </a:extLst>
            </p:cNvPr>
            <p:cNvGrpSpPr/>
            <p:nvPr/>
          </p:nvGrpSpPr>
          <p:grpSpPr>
            <a:xfrm>
              <a:off x="1419883" y="5020641"/>
              <a:ext cx="6380433" cy="721346"/>
              <a:chOff x="1468167" y="5139335"/>
              <a:chExt cx="6380433" cy="721346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FDC41399-A55D-4004-98A7-3CE4DC9E2EB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1712603" y="5330559"/>
                <a:ext cx="6135997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719C9E30-4549-466E-BBEA-FBE8A6DF602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31404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B437ADDB-FF94-423B-A714-2FF863171B1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804142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BF27888-25A8-4B91-9ECE-C0883595566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796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779C0462-B403-49F4-BB24-1735888B29B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962481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A76DBA3-ECCA-406E-A1B9-8D79B8F9D9D8}"/>
                  </a:ext>
                </a:extLst>
              </p:cNvPr>
              <p:cNvSpPr txBox="1"/>
              <p:nvPr/>
            </p:nvSpPr>
            <p:spPr>
              <a:xfrm>
                <a:off x="1468167" y="547010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4E2717A-7EFA-4D7E-9E19-340AAAA77EC2}"/>
                  </a:ext>
                </a:extLst>
              </p:cNvPr>
              <p:cNvSpPr txBox="1"/>
              <p:nvPr/>
            </p:nvSpPr>
            <p:spPr>
              <a:xfrm>
                <a:off x="2550799" y="5475959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EE017AE-5A8A-48A8-BBCA-B7F9231BD1B1}"/>
                  </a:ext>
                </a:extLst>
              </p:cNvPr>
              <p:cNvSpPr txBox="1"/>
              <p:nvPr/>
            </p:nvSpPr>
            <p:spPr>
              <a:xfrm>
                <a:off x="3617600" y="547596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2A57DE-DD43-473E-97D9-F69215BE783F}"/>
                  </a:ext>
                </a:extLst>
              </p:cNvPr>
              <p:cNvSpPr txBox="1"/>
              <p:nvPr/>
            </p:nvSpPr>
            <p:spPr>
              <a:xfrm>
                <a:off x="4689348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6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58985BA2-5FDB-4DF5-8208-25215924194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034227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7A3C39-8029-4A10-BE0D-18C92AD74526}"/>
                  </a:ext>
                </a:extLst>
              </p:cNvPr>
              <p:cNvSpPr txBox="1"/>
              <p:nvPr/>
            </p:nvSpPr>
            <p:spPr>
              <a:xfrm>
                <a:off x="5761094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8</a:t>
                </a: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C79A39B-A9FD-48B8-B316-55A0860A198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11911" y="5146110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356A2E-B30E-4C2E-9441-286024AF2B56}"/>
                  </a:ext>
                </a:extLst>
              </p:cNvPr>
              <p:cNvSpPr txBox="1"/>
              <p:nvPr/>
            </p:nvSpPr>
            <p:spPr>
              <a:xfrm>
                <a:off x="6838778" y="5469185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10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79D811-EB02-4DAB-83E6-7F27C905F6B6}"/>
                </a:ext>
              </a:extLst>
            </p:cNvPr>
            <p:cNvSpPr txBox="1"/>
            <p:nvPr/>
          </p:nvSpPr>
          <p:spPr>
            <a:xfrm>
              <a:off x="668726" y="4495242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1DD6AD-90F8-458B-92DD-E6F25B8CAD31}"/>
                </a:ext>
              </a:extLst>
            </p:cNvPr>
            <p:cNvSpPr txBox="1"/>
            <p:nvPr/>
          </p:nvSpPr>
          <p:spPr>
            <a:xfrm>
              <a:off x="668726" y="3998566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2CBABD-7C00-4792-A773-E78BB745897E}"/>
                </a:ext>
              </a:extLst>
            </p:cNvPr>
            <p:cNvSpPr txBox="1"/>
            <p:nvPr/>
          </p:nvSpPr>
          <p:spPr>
            <a:xfrm>
              <a:off x="668726" y="3501890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1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D4C76E9-9895-42D7-A857-DE951B1FB73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029" y="3147093"/>
              <a:ext cx="1" cy="208766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5617B2-5A37-41CE-ABD8-19CA5EEB2138}"/>
                </a:ext>
              </a:extLst>
            </p:cNvPr>
            <p:cNvSpPr txBox="1"/>
            <p:nvPr/>
          </p:nvSpPr>
          <p:spPr>
            <a:xfrm rot="16200000">
              <a:off x="-138497" y="3995733"/>
              <a:ext cx="104508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Priority</a:t>
              </a:r>
            </a:p>
          </p:txBody>
        </p:sp>
      </p:grpSp>
      <p:sp>
        <p:nvSpPr>
          <p:cNvPr id="28" name="Rounded Rectangle 30">
            <a:extLst>
              <a:ext uri="{FF2B5EF4-FFF2-40B4-BE49-F238E27FC236}">
                <a16:creationId xmlns:a16="http://schemas.microsoft.com/office/drawing/2014/main" id="{0DCE72D5-B30E-4CF6-BC14-E2AA231B99BA}"/>
              </a:ext>
            </a:extLst>
          </p:cNvPr>
          <p:cNvSpPr/>
          <p:nvPr/>
        </p:nvSpPr>
        <p:spPr bwMode="auto">
          <a:xfrm>
            <a:off x="3181916" y="4802109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F47EDF4-F541-4685-B3B7-BFE0236FDF1A}"/>
              </a:ext>
            </a:extLst>
          </p:cNvPr>
          <p:cNvCxnSpPr>
            <a:cxnSpLocks/>
          </p:cNvCxnSpPr>
          <p:nvPr/>
        </p:nvCxnSpPr>
        <p:spPr bwMode="auto">
          <a:xfrm>
            <a:off x="3073400" y="4470001"/>
            <a:ext cx="108516" cy="307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F7FF761-DEFC-453F-884E-BE4D0D8130B6}"/>
              </a:ext>
            </a:extLst>
          </p:cNvPr>
          <p:cNvSpPr txBox="1"/>
          <p:nvPr/>
        </p:nvSpPr>
        <p:spPr>
          <a:xfrm>
            <a:off x="2577574" y="3977200"/>
            <a:ext cx="799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Acquire lock</a:t>
            </a:r>
          </a:p>
        </p:txBody>
      </p:sp>
      <p:sp>
        <p:nvSpPr>
          <p:cNvPr id="31" name="Rounded Rectangle 35">
            <a:extLst>
              <a:ext uri="{FF2B5EF4-FFF2-40B4-BE49-F238E27FC236}">
                <a16:creationId xmlns:a16="http://schemas.microsoft.com/office/drawing/2014/main" id="{AF1F64FB-CF20-499D-BB6A-033EEBCF25E7}"/>
              </a:ext>
            </a:extLst>
          </p:cNvPr>
          <p:cNvSpPr/>
          <p:nvPr/>
        </p:nvSpPr>
        <p:spPr bwMode="auto">
          <a:xfrm>
            <a:off x="3766609" y="3775643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E6607B2-016A-49D9-A946-59CB0069E22A}"/>
              </a:ext>
            </a:extLst>
          </p:cNvPr>
          <p:cNvCxnSpPr>
            <a:cxnSpLocks/>
          </p:cNvCxnSpPr>
          <p:nvPr/>
        </p:nvCxnSpPr>
        <p:spPr bwMode="auto">
          <a:xfrm flipV="1">
            <a:off x="3780864" y="4123572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EAF7434-9376-4369-B530-D8ABB68B7384}"/>
              </a:ext>
            </a:extLst>
          </p:cNvPr>
          <p:cNvCxnSpPr>
            <a:cxnSpLocks/>
          </p:cNvCxnSpPr>
          <p:nvPr/>
        </p:nvCxnSpPr>
        <p:spPr bwMode="auto">
          <a:xfrm>
            <a:off x="4299403" y="4125524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4" name="Rounded Rectangle 45">
            <a:extLst>
              <a:ext uri="{FF2B5EF4-FFF2-40B4-BE49-F238E27FC236}">
                <a16:creationId xmlns:a16="http://schemas.microsoft.com/office/drawing/2014/main" id="{07EAF23D-2AAC-4C31-B0B7-7203D9E0B84C}"/>
              </a:ext>
            </a:extLst>
          </p:cNvPr>
          <p:cNvSpPr/>
          <p:nvPr/>
        </p:nvSpPr>
        <p:spPr bwMode="auto">
          <a:xfrm>
            <a:off x="4292600" y="4791802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E00FB0E-EC42-48F5-AA91-9B6A358D0A89}"/>
              </a:ext>
            </a:extLst>
          </p:cNvPr>
          <p:cNvCxnSpPr>
            <a:cxnSpLocks/>
          </p:cNvCxnSpPr>
          <p:nvPr/>
        </p:nvCxnSpPr>
        <p:spPr bwMode="auto">
          <a:xfrm flipV="1">
            <a:off x="4897684" y="4646402"/>
            <a:ext cx="0" cy="162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6" name="Rounded Rectangle 47">
            <a:extLst>
              <a:ext uri="{FF2B5EF4-FFF2-40B4-BE49-F238E27FC236}">
                <a16:creationId xmlns:a16="http://schemas.microsoft.com/office/drawing/2014/main" id="{752EE70E-BF8E-4FA4-A7E8-88114C8484CD}"/>
              </a:ext>
            </a:extLst>
          </p:cNvPr>
          <p:cNvSpPr/>
          <p:nvPr/>
        </p:nvSpPr>
        <p:spPr bwMode="auto">
          <a:xfrm>
            <a:off x="4897683" y="4309552"/>
            <a:ext cx="998897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339768-617B-448D-AD74-2642EDC8636B}"/>
              </a:ext>
            </a:extLst>
          </p:cNvPr>
          <p:cNvSpPr txBox="1"/>
          <p:nvPr/>
        </p:nvSpPr>
        <p:spPr>
          <a:xfrm rot="16200000">
            <a:off x="4335203" y="4279569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F3974AA-2A98-4559-806B-8F461BD7244E}"/>
              </a:ext>
            </a:extLst>
          </p:cNvPr>
          <p:cNvCxnSpPr>
            <a:cxnSpLocks/>
          </p:cNvCxnSpPr>
          <p:nvPr/>
        </p:nvCxnSpPr>
        <p:spPr bwMode="auto">
          <a:xfrm>
            <a:off x="5892253" y="4646402"/>
            <a:ext cx="0" cy="174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9" name="Rounded Rectangle 51">
            <a:extLst>
              <a:ext uri="{FF2B5EF4-FFF2-40B4-BE49-F238E27FC236}">
                <a16:creationId xmlns:a16="http://schemas.microsoft.com/office/drawing/2014/main" id="{031CB159-69CE-4FD9-90B3-9FB65B3FCC69}"/>
              </a:ext>
            </a:extLst>
          </p:cNvPr>
          <p:cNvSpPr/>
          <p:nvPr/>
        </p:nvSpPr>
        <p:spPr bwMode="auto">
          <a:xfrm>
            <a:off x="5886273" y="4786972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C9CE3F-9F3F-49AA-A8C2-7203B20D73F3}"/>
              </a:ext>
            </a:extLst>
          </p:cNvPr>
          <p:cNvSpPr txBox="1"/>
          <p:nvPr/>
        </p:nvSpPr>
        <p:spPr>
          <a:xfrm rot="16200000">
            <a:off x="5909430" y="4286709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B954522-8B88-4A3A-816B-B9345CB627F1}"/>
              </a:ext>
            </a:extLst>
          </p:cNvPr>
          <p:cNvCxnSpPr>
            <a:cxnSpLocks/>
          </p:cNvCxnSpPr>
          <p:nvPr/>
        </p:nvCxnSpPr>
        <p:spPr bwMode="auto">
          <a:xfrm flipV="1">
            <a:off x="6470735" y="4120370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2" name="Rounded Rectangle 55">
            <a:extLst>
              <a:ext uri="{FF2B5EF4-FFF2-40B4-BE49-F238E27FC236}">
                <a16:creationId xmlns:a16="http://schemas.microsoft.com/office/drawing/2014/main" id="{6853C23D-3AB5-432F-884C-AD618680342F}"/>
              </a:ext>
            </a:extLst>
          </p:cNvPr>
          <p:cNvSpPr/>
          <p:nvPr/>
        </p:nvSpPr>
        <p:spPr bwMode="auto">
          <a:xfrm>
            <a:off x="6465700" y="3774539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3" name="Rounded Rectangle 56">
            <a:extLst>
              <a:ext uri="{FF2B5EF4-FFF2-40B4-BE49-F238E27FC236}">
                <a16:creationId xmlns:a16="http://schemas.microsoft.com/office/drawing/2014/main" id="{D5FFF8B4-B459-4DE1-B4F6-12329B8BF7F2}"/>
              </a:ext>
            </a:extLst>
          </p:cNvPr>
          <p:cNvSpPr/>
          <p:nvPr/>
        </p:nvSpPr>
        <p:spPr bwMode="auto">
          <a:xfrm>
            <a:off x="6962403" y="3771383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76AEE4-084C-4720-BB72-5B9E428C3D00}"/>
              </a:ext>
            </a:extLst>
          </p:cNvPr>
          <p:cNvSpPr txBox="1"/>
          <p:nvPr/>
        </p:nvSpPr>
        <p:spPr>
          <a:xfrm rot="5400000">
            <a:off x="7175879" y="4221602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B93F117-4A89-48F2-9B87-74C86B14A023}"/>
              </a:ext>
            </a:extLst>
          </p:cNvPr>
          <p:cNvCxnSpPr>
            <a:cxnSpLocks/>
          </p:cNvCxnSpPr>
          <p:nvPr/>
        </p:nvCxnSpPr>
        <p:spPr bwMode="auto">
          <a:xfrm>
            <a:off x="7494792" y="4107811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6" name="Rounded Rectangle 59">
            <a:extLst>
              <a:ext uri="{FF2B5EF4-FFF2-40B4-BE49-F238E27FC236}">
                <a16:creationId xmlns:a16="http://schemas.microsoft.com/office/drawing/2014/main" id="{CC630A1D-73B1-409C-9574-CD08099C8A49}"/>
              </a:ext>
            </a:extLst>
          </p:cNvPr>
          <p:cNvSpPr/>
          <p:nvPr/>
        </p:nvSpPr>
        <p:spPr bwMode="auto">
          <a:xfrm>
            <a:off x="7479946" y="4784712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DF1279-396A-464C-AF3F-70D94833642B}"/>
              </a:ext>
            </a:extLst>
          </p:cNvPr>
          <p:cNvCxnSpPr>
            <a:cxnSpLocks/>
          </p:cNvCxnSpPr>
          <p:nvPr/>
        </p:nvCxnSpPr>
        <p:spPr bwMode="auto">
          <a:xfrm flipH="1">
            <a:off x="6991916" y="3547662"/>
            <a:ext cx="120084" cy="19812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F734389-2CF8-47A5-B286-2C4A6308DF93}"/>
              </a:ext>
            </a:extLst>
          </p:cNvPr>
          <p:cNvSpPr txBox="1"/>
          <p:nvPr/>
        </p:nvSpPr>
        <p:spPr>
          <a:xfrm>
            <a:off x="6937658" y="3073208"/>
            <a:ext cx="835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 lock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554F19E-9F09-440E-8E8E-1DED308FA4A2}"/>
              </a:ext>
            </a:extLst>
          </p:cNvPr>
          <p:cNvSpPr txBox="1"/>
          <p:nvPr/>
        </p:nvSpPr>
        <p:spPr>
          <a:xfrm>
            <a:off x="8928440" y="3185157"/>
            <a:ext cx="2091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ahoma" panose="020B0604030504040204" pitchFamily="34" charset="0"/>
              </a:rPr>
              <a:t>Task 1 is waiting on Task 2!!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4F1194D-AE0C-4F45-964F-A173FFEBE203}"/>
              </a:ext>
            </a:extLst>
          </p:cNvPr>
          <p:cNvSpPr/>
          <p:nvPr/>
        </p:nvSpPr>
        <p:spPr>
          <a:xfrm>
            <a:off x="5303479" y="3012728"/>
            <a:ext cx="3472221" cy="1127472"/>
          </a:xfrm>
          <a:custGeom>
            <a:avLst/>
            <a:gdLst>
              <a:gd name="connsiteX0" fmla="*/ 3472221 w 3472221"/>
              <a:gd name="connsiteY0" fmla="*/ 568672 h 1127472"/>
              <a:gd name="connsiteX1" fmla="*/ 2430821 w 3472221"/>
              <a:gd name="connsiteY1" fmla="*/ 47972 h 1127472"/>
              <a:gd name="connsiteX2" fmla="*/ 1338621 w 3472221"/>
              <a:gd name="connsiteY2" fmla="*/ 60672 h 1127472"/>
              <a:gd name="connsiteX3" fmla="*/ 233721 w 3472221"/>
              <a:gd name="connsiteY3" fmla="*/ 378172 h 1127472"/>
              <a:gd name="connsiteX4" fmla="*/ 17821 w 3472221"/>
              <a:gd name="connsiteY4" fmla="*/ 1127472 h 112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221" h="1127472">
                <a:moveTo>
                  <a:pt x="3472221" y="568672"/>
                </a:moveTo>
                <a:cubicBezTo>
                  <a:pt x="3129321" y="350655"/>
                  <a:pt x="2786421" y="132639"/>
                  <a:pt x="2430821" y="47972"/>
                </a:cubicBezTo>
                <a:cubicBezTo>
                  <a:pt x="2075221" y="-36695"/>
                  <a:pt x="1704804" y="5639"/>
                  <a:pt x="1338621" y="60672"/>
                </a:cubicBezTo>
                <a:cubicBezTo>
                  <a:pt x="972438" y="115705"/>
                  <a:pt x="453854" y="200372"/>
                  <a:pt x="233721" y="378172"/>
                </a:cubicBezTo>
                <a:cubicBezTo>
                  <a:pt x="13588" y="555972"/>
                  <a:pt x="-30862" y="1044922"/>
                  <a:pt x="17821" y="1127472"/>
                </a:cubicBezTo>
              </a:path>
            </a:pathLst>
          </a:custGeom>
          <a:noFill/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01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69703-F9DC-4B78-9CFF-0BEF4517F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inversion occurred on Pathfinder!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E2E6B-8DC3-41B4-B7B4-0B658A469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7015621" cy="5029200"/>
          </a:xfrm>
        </p:spPr>
        <p:txBody>
          <a:bodyPr/>
          <a:lstStyle/>
          <a:p>
            <a:r>
              <a:rPr lang="en-US" dirty="0"/>
              <a:t>Bus management missed deadlines while waiting on meteorology because medium-priority tasks were taking too long</a:t>
            </a:r>
          </a:p>
          <a:p>
            <a:pPr lvl="1"/>
            <a:r>
              <a:rPr lang="en-US" dirty="0"/>
              <a:t>System rebooted when deadline was missed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8948A-9666-428B-9E1A-A6FD3918A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C0EB5-5DAA-47C0-9888-AA42B9F431D2}"/>
              </a:ext>
            </a:extLst>
          </p:cNvPr>
          <p:cNvSpPr txBox="1"/>
          <p:nvPr/>
        </p:nvSpPr>
        <p:spPr>
          <a:xfrm rot="5400000">
            <a:off x="3891590" y="4095521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block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E08AB6-DD8D-4CC6-A62F-B687B50C64B0}"/>
              </a:ext>
            </a:extLst>
          </p:cNvPr>
          <p:cNvSpPr txBox="1"/>
          <p:nvPr/>
        </p:nvSpPr>
        <p:spPr>
          <a:xfrm rot="16200000">
            <a:off x="3130659" y="4146117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635E156A-684D-4C48-AD98-84F3D29A687E}"/>
              </a:ext>
            </a:extLst>
          </p:cNvPr>
          <p:cNvSpPr/>
          <p:nvPr/>
        </p:nvSpPr>
        <p:spPr bwMode="auto">
          <a:xfrm>
            <a:off x="2596379" y="4658315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DCA202-8701-493E-B245-CBCDF07471D0}"/>
              </a:ext>
            </a:extLst>
          </p:cNvPr>
          <p:cNvGrpSpPr/>
          <p:nvPr/>
        </p:nvGrpSpPr>
        <p:grpSpPr>
          <a:xfrm>
            <a:off x="1085185" y="3285206"/>
            <a:ext cx="7608629" cy="2594894"/>
            <a:chOff x="191687" y="3147093"/>
            <a:chExt cx="7608629" cy="25948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7837ED0-EF9C-4F75-A199-068479BC3A64}"/>
                </a:ext>
              </a:extLst>
            </p:cNvPr>
            <p:cNvGrpSpPr/>
            <p:nvPr/>
          </p:nvGrpSpPr>
          <p:grpSpPr>
            <a:xfrm>
              <a:off x="1419883" y="5020641"/>
              <a:ext cx="6380433" cy="721346"/>
              <a:chOff x="1468167" y="5139335"/>
              <a:chExt cx="6380433" cy="721346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90D66AF2-2328-46DB-886B-A40135155B9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1712603" y="5330559"/>
                <a:ext cx="6135997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1231A446-7E80-4C23-8106-0504D1F252C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31404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7E8807A4-3E74-4728-9B96-672ED08CD18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804142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F4A21241-2A97-4660-A559-7944BF7EC41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796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6D80513B-19E7-45C4-922C-25C020776AB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962481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63F5216-0F57-4658-9173-5D6DF079B45F}"/>
                  </a:ext>
                </a:extLst>
              </p:cNvPr>
              <p:cNvSpPr txBox="1"/>
              <p:nvPr/>
            </p:nvSpPr>
            <p:spPr>
              <a:xfrm>
                <a:off x="1468167" y="547010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F8BE366-84A5-4AC2-A04B-F37CBB3897D9}"/>
                  </a:ext>
                </a:extLst>
              </p:cNvPr>
              <p:cNvSpPr txBox="1"/>
              <p:nvPr/>
            </p:nvSpPr>
            <p:spPr>
              <a:xfrm>
                <a:off x="2550799" y="5475959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22C3159-1957-428F-81E5-351C2E746CAD}"/>
                  </a:ext>
                </a:extLst>
              </p:cNvPr>
              <p:cNvSpPr txBox="1"/>
              <p:nvPr/>
            </p:nvSpPr>
            <p:spPr>
              <a:xfrm>
                <a:off x="3617600" y="547596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779A6A-366E-43F1-99EB-CE6F8659770C}"/>
                  </a:ext>
                </a:extLst>
              </p:cNvPr>
              <p:cNvSpPr txBox="1"/>
              <p:nvPr/>
            </p:nvSpPr>
            <p:spPr>
              <a:xfrm>
                <a:off x="4689348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6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F7696B4B-6D8C-44D1-BB89-5C29C611238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034227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B55CEB8-A425-4E3F-8250-0811200D5254}"/>
                  </a:ext>
                </a:extLst>
              </p:cNvPr>
              <p:cNvSpPr txBox="1"/>
              <p:nvPr/>
            </p:nvSpPr>
            <p:spPr>
              <a:xfrm>
                <a:off x="5761094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8</a:t>
                </a: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0D773B8B-0DA3-4FEE-AF6D-720579FFF1F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11911" y="5146110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17A269-FA06-4636-AC75-88D01801C794}"/>
                  </a:ext>
                </a:extLst>
              </p:cNvPr>
              <p:cNvSpPr txBox="1"/>
              <p:nvPr/>
            </p:nvSpPr>
            <p:spPr>
              <a:xfrm>
                <a:off x="6838778" y="5469185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10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D79D5D-A90E-47C9-90B2-ADAB8B7D5C47}"/>
                </a:ext>
              </a:extLst>
            </p:cNvPr>
            <p:cNvSpPr txBox="1"/>
            <p:nvPr/>
          </p:nvSpPr>
          <p:spPr>
            <a:xfrm>
              <a:off x="676988" y="4538125"/>
              <a:ext cx="888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</a:rPr>
                <a:t>Weather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D54320-8508-4CB2-9C45-B92D243C4A04}"/>
                </a:ext>
              </a:extLst>
            </p:cNvPr>
            <p:cNvSpPr txBox="1"/>
            <p:nvPr/>
          </p:nvSpPr>
          <p:spPr>
            <a:xfrm>
              <a:off x="685792" y="4043182"/>
              <a:ext cx="888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</a:rPr>
                <a:t>Comms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D681D2-A610-4E1C-8BDE-2C925492C2DA}"/>
                </a:ext>
              </a:extLst>
            </p:cNvPr>
            <p:cNvSpPr txBox="1"/>
            <p:nvPr/>
          </p:nvSpPr>
          <p:spPr>
            <a:xfrm>
              <a:off x="671305" y="3511139"/>
              <a:ext cx="12752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ahoma" panose="020B0604030504040204" pitchFamily="34" charset="0"/>
                </a:rPr>
                <a:t>Manage Bus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536D8FA-97CB-42F6-8AD5-DAC8441F991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029" y="3147093"/>
              <a:ext cx="1" cy="208766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99770C-F9CC-4277-8851-0D886C2EA992}"/>
                </a:ext>
              </a:extLst>
            </p:cNvPr>
            <p:cNvSpPr txBox="1"/>
            <p:nvPr/>
          </p:nvSpPr>
          <p:spPr>
            <a:xfrm rot="16200000">
              <a:off x="-138497" y="3995733"/>
              <a:ext cx="104508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Priority</a:t>
              </a:r>
            </a:p>
          </p:txBody>
        </p:sp>
      </p:grpSp>
      <p:sp>
        <p:nvSpPr>
          <p:cNvPr id="28" name="Rounded Rectangle 30">
            <a:extLst>
              <a:ext uri="{FF2B5EF4-FFF2-40B4-BE49-F238E27FC236}">
                <a16:creationId xmlns:a16="http://schemas.microsoft.com/office/drawing/2014/main" id="{76AB5C03-999C-460D-89A3-241F4712D071}"/>
              </a:ext>
            </a:extLst>
          </p:cNvPr>
          <p:cNvSpPr/>
          <p:nvPr/>
        </p:nvSpPr>
        <p:spPr bwMode="auto">
          <a:xfrm>
            <a:off x="3093016" y="4658315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102CB89A-974F-455E-BEA5-42F75D9C25A3}"/>
              </a:ext>
            </a:extLst>
          </p:cNvPr>
          <p:cNvSpPr/>
          <p:nvPr/>
        </p:nvSpPr>
        <p:spPr bwMode="auto">
          <a:xfrm>
            <a:off x="3677709" y="363184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8F7766A-10CF-4963-B419-3277E59D9C78}"/>
              </a:ext>
            </a:extLst>
          </p:cNvPr>
          <p:cNvCxnSpPr>
            <a:cxnSpLocks/>
          </p:cNvCxnSpPr>
          <p:nvPr/>
        </p:nvCxnSpPr>
        <p:spPr bwMode="auto">
          <a:xfrm flipV="1">
            <a:off x="3691964" y="3979778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71CB5C2-D07B-49F1-859F-D7C8E3AE2747}"/>
              </a:ext>
            </a:extLst>
          </p:cNvPr>
          <p:cNvCxnSpPr>
            <a:cxnSpLocks/>
          </p:cNvCxnSpPr>
          <p:nvPr/>
        </p:nvCxnSpPr>
        <p:spPr bwMode="auto">
          <a:xfrm>
            <a:off x="4210503" y="3981730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2" name="Rounded Rectangle 45">
            <a:extLst>
              <a:ext uri="{FF2B5EF4-FFF2-40B4-BE49-F238E27FC236}">
                <a16:creationId xmlns:a16="http://schemas.microsoft.com/office/drawing/2014/main" id="{8A41DA0C-CA81-4109-8008-FE81AF7C32F0}"/>
              </a:ext>
            </a:extLst>
          </p:cNvPr>
          <p:cNvSpPr/>
          <p:nvPr/>
        </p:nvSpPr>
        <p:spPr bwMode="auto">
          <a:xfrm>
            <a:off x="4203700" y="4648008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864A765-DBFA-4DD5-AB48-13325841A3E3}"/>
              </a:ext>
            </a:extLst>
          </p:cNvPr>
          <p:cNvCxnSpPr>
            <a:cxnSpLocks/>
          </p:cNvCxnSpPr>
          <p:nvPr/>
        </p:nvCxnSpPr>
        <p:spPr bwMode="auto">
          <a:xfrm flipV="1">
            <a:off x="4808784" y="4502608"/>
            <a:ext cx="0" cy="162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4" name="Rounded Rectangle 47">
            <a:extLst>
              <a:ext uri="{FF2B5EF4-FFF2-40B4-BE49-F238E27FC236}">
                <a16:creationId xmlns:a16="http://schemas.microsoft.com/office/drawing/2014/main" id="{2EC5CD92-89F8-4CAC-B594-A14C2CBEB668}"/>
              </a:ext>
            </a:extLst>
          </p:cNvPr>
          <p:cNvSpPr/>
          <p:nvPr/>
        </p:nvSpPr>
        <p:spPr bwMode="auto">
          <a:xfrm>
            <a:off x="4808783" y="4165758"/>
            <a:ext cx="998897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B9A7BF-8A2D-4815-835B-567BDA251F3A}"/>
              </a:ext>
            </a:extLst>
          </p:cNvPr>
          <p:cNvSpPr txBox="1"/>
          <p:nvPr/>
        </p:nvSpPr>
        <p:spPr>
          <a:xfrm rot="16200000">
            <a:off x="4246303" y="4135775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A75556-A20D-4985-BFEE-A55328763572}"/>
              </a:ext>
            </a:extLst>
          </p:cNvPr>
          <p:cNvCxnSpPr>
            <a:cxnSpLocks/>
          </p:cNvCxnSpPr>
          <p:nvPr/>
        </p:nvCxnSpPr>
        <p:spPr bwMode="auto">
          <a:xfrm>
            <a:off x="5803353" y="4502608"/>
            <a:ext cx="0" cy="174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7" name="Rounded Rectangle 51">
            <a:extLst>
              <a:ext uri="{FF2B5EF4-FFF2-40B4-BE49-F238E27FC236}">
                <a16:creationId xmlns:a16="http://schemas.microsoft.com/office/drawing/2014/main" id="{B6C4DCC6-4264-4CD3-A54B-BEC10361B48E}"/>
              </a:ext>
            </a:extLst>
          </p:cNvPr>
          <p:cNvSpPr/>
          <p:nvPr/>
        </p:nvSpPr>
        <p:spPr bwMode="auto">
          <a:xfrm>
            <a:off x="5797373" y="4643178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2AE3C8-B8C1-41E5-A52F-97E26ECDF684}"/>
              </a:ext>
            </a:extLst>
          </p:cNvPr>
          <p:cNvSpPr txBox="1"/>
          <p:nvPr/>
        </p:nvSpPr>
        <p:spPr>
          <a:xfrm rot="16200000">
            <a:off x="5820530" y="4142915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76290D1-FFD5-4D13-A228-DEC3AFEB4E39}"/>
              </a:ext>
            </a:extLst>
          </p:cNvPr>
          <p:cNvCxnSpPr>
            <a:cxnSpLocks/>
          </p:cNvCxnSpPr>
          <p:nvPr/>
        </p:nvCxnSpPr>
        <p:spPr bwMode="auto">
          <a:xfrm flipV="1">
            <a:off x="6381835" y="3976576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0" name="Rounded Rectangle 55">
            <a:extLst>
              <a:ext uri="{FF2B5EF4-FFF2-40B4-BE49-F238E27FC236}">
                <a16:creationId xmlns:a16="http://schemas.microsoft.com/office/drawing/2014/main" id="{22A4D5AF-BBDE-4840-9C46-AB5BD32BAB96}"/>
              </a:ext>
            </a:extLst>
          </p:cNvPr>
          <p:cNvSpPr/>
          <p:nvPr/>
        </p:nvSpPr>
        <p:spPr bwMode="auto">
          <a:xfrm>
            <a:off x="6376800" y="3630745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1" name="Rounded Rectangle 56">
            <a:extLst>
              <a:ext uri="{FF2B5EF4-FFF2-40B4-BE49-F238E27FC236}">
                <a16:creationId xmlns:a16="http://schemas.microsoft.com/office/drawing/2014/main" id="{0D74EBBA-22B0-4B6B-BDB5-A56FD8DDFF3E}"/>
              </a:ext>
            </a:extLst>
          </p:cNvPr>
          <p:cNvSpPr/>
          <p:nvPr/>
        </p:nvSpPr>
        <p:spPr bwMode="auto">
          <a:xfrm>
            <a:off x="6873503" y="362758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F5FF7D9-3D3C-4A98-BD9D-F192DB1AD515}"/>
              </a:ext>
            </a:extLst>
          </p:cNvPr>
          <p:cNvSpPr txBox="1"/>
          <p:nvPr/>
        </p:nvSpPr>
        <p:spPr>
          <a:xfrm rot="5400000">
            <a:off x="7086979" y="4077808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94C8F55-70DC-472D-918B-9E2E35175A4B}"/>
              </a:ext>
            </a:extLst>
          </p:cNvPr>
          <p:cNvCxnSpPr>
            <a:cxnSpLocks/>
          </p:cNvCxnSpPr>
          <p:nvPr/>
        </p:nvCxnSpPr>
        <p:spPr bwMode="auto">
          <a:xfrm>
            <a:off x="7405892" y="3964017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4" name="Rounded Rectangle 59">
            <a:extLst>
              <a:ext uri="{FF2B5EF4-FFF2-40B4-BE49-F238E27FC236}">
                <a16:creationId xmlns:a16="http://schemas.microsoft.com/office/drawing/2014/main" id="{D9BF838B-61FE-4A05-A02A-B1B618D72D41}"/>
              </a:ext>
            </a:extLst>
          </p:cNvPr>
          <p:cNvSpPr/>
          <p:nvPr/>
        </p:nvSpPr>
        <p:spPr bwMode="auto">
          <a:xfrm>
            <a:off x="7391046" y="4640918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10B22BD-BA72-4CE6-A415-DF71C52C759B}"/>
              </a:ext>
            </a:extLst>
          </p:cNvPr>
          <p:cNvSpPr/>
          <p:nvPr/>
        </p:nvSpPr>
        <p:spPr bwMode="auto">
          <a:xfrm>
            <a:off x="4279900" y="3640003"/>
            <a:ext cx="2057400" cy="228766"/>
          </a:xfrm>
          <a:prstGeom prst="rect">
            <a:avLst/>
          </a:prstGeom>
          <a:solidFill>
            <a:srgbClr val="C00000">
              <a:alpha val="1607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pic>
        <p:nvPicPr>
          <p:cNvPr id="47" name="Picture 4">
            <a:extLst>
              <a:ext uri="{FF2B5EF4-FFF2-40B4-BE49-F238E27FC236}">
                <a16:creationId xmlns:a16="http://schemas.microsoft.com/office/drawing/2014/main" id="{C7A3FA29-3D0B-44A7-A60F-83BCC0E40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5436" y="1128796"/>
            <a:ext cx="3957175" cy="217657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5965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5BCE-0D58-4C89-B47D-2EDD932C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OSes don’t cut it for all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152F5-E3A1-45AA-B7EE-CE7C4E8C7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environments need very specialized systems</a:t>
            </a:r>
          </a:p>
          <a:p>
            <a:pPr lvl="1"/>
            <a:r>
              <a:rPr lang="en-US" dirty="0"/>
              <a:t>Flight controls</a:t>
            </a:r>
          </a:p>
          <a:p>
            <a:pPr lvl="1"/>
            <a:r>
              <a:rPr lang="en-US" dirty="0"/>
              <a:t>Autonomous vehicles</a:t>
            </a:r>
          </a:p>
          <a:p>
            <a:pPr lvl="1"/>
            <a:r>
              <a:rPr lang="en-US" dirty="0"/>
              <a:t>Space exploration</a:t>
            </a:r>
          </a:p>
          <a:p>
            <a:pPr lvl="1"/>
            <a:endParaRPr lang="en-US" dirty="0"/>
          </a:p>
          <a:p>
            <a:r>
              <a:rPr lang="en-US" dirty="0"/>
              <a:t>In each of these scenarios</a:t>
            </a:r>
          </a:p>
          <a:p>
            <a:pPr lvl="1"/>
            <a:r>
              <a:rPr lang="en-US" dirty="0"/>
              <a:t>Computer failures are unacceptable</a:t>
            </a:r>
          </a:p>
          <a:p>
            <a:pPr lvl="1"/>
            <a:r>
              <a:rPr lang="en-US" dirty="0"/>
              <a:t>Humans can’t intervene to resolve issues</a:t>
            </a:r>
          </a:p>
          <a:p>
            <a:pPr lvl="1"/>
            <a:r>
              <a:rPr lang="en-US" dirty="0"/>
              <a:t>We’re going to need a computer system with performance </a:t>
            </a:r>
            <a:r>
              <a:rPr lang="en-US" i="1" dirty="0"/>
              <a:t>guarantees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F3936-23C4-4563-98CB-513F3C2C3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82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171EC-B6BE-4668-925D-39D94FFA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inheritance solution to priority inversion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D5041-4E7B-46DC-90D6-D6CC02ED6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solution is to temporarily increase priority for tasks holding resources that high priority tasks need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FF858-89F0-4265-8ADF-EB8DA806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D18184-8147-4C45-AFE1-50D4D85FAF91}"/>
              </a:ext>
            </a:extLst>
          </p:cNvPr>
          <p:cNvSpPr txBox="1"/>
          <p:nvPr/>
        </p:nvSpPr>
        <p:spPr>
          <a:xfrm>
            <a:off x="5037615" y="3849213"/>
            <a:ext cx="9719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ahoma" panose="020B0604030504040204" pitchFamily="34" charset="0"/>
              </a:rPr>
              <a:t>Preempted by Task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0723A-81AA-4E4B-8574-6F1379C5D99B}"/>
              </a:ext>
            </a:extLst>
          </p:cNvPr>
          <p:cNvSpPr txBox="1"/>
          <p:nvPr/>
        </p:nvSpPr>
        <p:spPr>
          <a:xfrm rot="5400000">
            <a:off x="3574090" y="3854221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block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1DD1DC-325D-4DDB-B5C7-936A0CCA3E0A}"/>
              </a:ext>
            </a:extLst>
          </p:cNvPr>
          <p:cNvSpPr txBox="1"/>
          <p:nvPr/>
        </p:nvSpPr>
        <p:spPr>
          <a:xfrm rot="16200000">
            <a:off x="2813159" y="3904817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preempt</a:t>
            </a:r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BF21044C-8FA3-4392-9E20-6E9CACB24B36}"/>
              </a:ext>
            </a:extLst>
          </p:cNvPr>
          <p:cNvSpPr/>
          <p:nvPr/>
        </p:nvSpPr>
        <p:spPr bwMode="auto">
          <a:xfrm>
            <a:off x="2278879" y="4417015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5E5BBB-6A26-4D4F-A03C-392B4A0B8C4A}"/>
              </a:ext>
            </a:extLst>
          </p:cNvPr>
          <p:cNvGrpSpPr/>
          <p:nvPr/>
        </p:nvGrpSpPr>
        <p:grpSpPr>
          <a:xfrm>
            <a:off x="767685" y="3043906"/>
            <a:ext cx="7608629" cy="2594894"/>
            <a:chOff x="191687" y="3147093"/>
            <a:chExt cx="7608629" cy="259489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5DA67FC-7055-4161-B320-A8564B8D9625}"/>
                </a:ext>
              </a:extLst>
            </p:cNvPr>
            <p:cNvGrpSpPr/>
            <p:nvPr/>
          </p:nvGrpSpPr>
          <p:grpSpPr>
            <a:xfrm>
              <a:off x="1419883" y="5020641"/>
              <a:ext cx="6380433" cy="721346"/>
              <a:chOff x="1468167" y="5139335"/>
              <a:chExt cx="6380433" cy="72134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C4FD8C33-31F4-4EA2-BC4F-7303E8D9DAD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1712603" y="5330559"/>
                <a:ext cx="6135997" cy="0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3185AFB-781C-4A6B-BE2B-1ABF83FF928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731404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E8C11F26-0AA7-4151-B516-5965F63D51F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804142" y="5158747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D88E6EDB-FF2A-42E1-A198-6DB4322802D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3884796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74EF1C67-9AFB-4667-8B91-240B98BA303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962481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012C476-20E7-462A-8FF5-5F79AF112634}"/>
                  </a:ext>
                </a:extLst>
              </p:cNvPr>
              <p:cNvSpPr txBox="1"/>
              <p:nvPr/>
            </p:nvSpPr>
            <p:spPr>
              <a:xfrm>
                <a:off x="1468167" y="547010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506D687-09F0-41E2-B0D8-DEC2A8435205}"/>
                  </a:ext>
                </a:extLst>
              </p:cNvPr>
              <p:cNvSpPr txBox="1"/>
              <p:nvPr/>
            </p:nvSpPr>
            <p:spPr>
              <a:xfrm>
                <a:off x="2550799" y="5475959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7179B8-38ED-46A2-9963-3A74BD7BA09D}"/>
                  </a:ext>
                </a:extLst>
              </p:cNvPr>
              <p:cNvSpPr txBox="1"/>
              <p:nvPr/>
            </p:nvSpPr>
            <p:spPr>
              <a:xfrm>
                <a:off x="3617600" y="547596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8B707C5-0731-44AA-9703-532C52655F59}"/>
                  </a:ext>
                </a:extLst>
              </p:cNvPr>
              <p:cNvSpPr txBox="1"/>
              <p:nvPr/>
            </p:nvSpPr>
            <p:spPr>
              <a:xfrm>
                <a:off x="4689348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6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BC05EF04-D806-4A74-8036-7AA5E17A5AB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034227" y="5139335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1C30E3B-575D-4BDA-A1BC-3D3D80F6311C}"/>
                  </a:ext>
                </a:extLst>
              </p:cNvPr>
              <p:cNvSpPr txBox="1"/>
              <p:nvPr/>
            </p:nvSpPr>
            <p:spPr>
              <a:xfrm>
                <a:off x="5761094" y="5462410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8</a:t>
                </a:r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0003CBCA-D0F3-4305-A1D6-38A1E77D6BB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11911" y="5146110"/>
                <a:ext cx="0" cy="34362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428AFD2-9E16-4473-BE38-756F75F6AF8B}"/>
                  </a:ext>
                </a:extLst>
              </p:cNvPr>
              <p:cNvSpPr txBox="1"/>
              <p:nvPr/>
            </p:nvSpPr>
            <p:spPr>
              <a:xfrm>
                <a:off x="6838778" y="5469185"/>
                <a:ext cx="534390" cy="384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dirty="0">
                    <a:latin typeface="Tahoma" panose="020B0604030504040204" pitchFamily="34" charset="0"/>
                  </a:rPr>
                  <a:t>10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D309A2-DC5D-41A4-82EF-9CA481723205}"/>
                </a:ext>
              </a:extLst>
            </p:cNvPr>
            <p:cNvSpPr txBox="1"/>
            <p:nvPr/>
          </p:nvSpPr>
          <p:spPr>
            <a:xfrm>
              <a:off x="668726" y="4495242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9698BB-041A-4BFC-A2AD-AB34BE42E283}"/>
                </a:ext>
              </a:extLst>
            </p:cNvPr>
            <p:cNvSpPr txBox="1"/>
            <p:nvPr/>
          </p:nvSpPr>
          <p:spPr>
            <a:xfrm>
              <a:off x="668726" y="3998566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F4A6CE-0936-4C23-88D4-085605BAB8D4}"/>
                </a:ext>
              </a:extLst>
            </p:cNvPr>
            <p:cNvSpPr txBox="1"/>
            <p:nvPr/>
          </p:nvSpPr>
          <p:spPr>
            <a:xfrm>
              <a:off x="668726" y="3501890"/>
              <a:ext cx="88887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Task 1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6ED4A86-B3C8-4921-804F-7B453179C76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029" y="3147093"/>
              <a:ext cx="1" cy="208766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754B6B-5989-454C-B4AC-1D96155EDA08}"/>
                </a:ext>
              </a:extLst>
            </p:cNvPr>
            <p:cNvSpPr txBox="1"/>
            <p:nvPr/>
          </p:nvSpPr>
          <p:spPr>
            <a:xfrm rot="16200000">
              <a:off x="-138497" y="3995733"/>
              <a:ext cx="104508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00" dirty="0">
                  <a:latin typeface="Tahoma" panose="020B0604030504040204" pitchFamily="34" charset="0"/>
                </a:rPr>
                <a:t>Priority</a:t>
              </a:r>
            </a:p>
          </p:txBody>
        </p:sp>
      </p:grp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C90595E9-FCB3-4287-AD76-22C0139F787B}"/>
              </a:ext>
            </a:extLst>
          </p:cNvPr>
          <p:cNvSpPr/>
          <p:nvPr/>
        </p:nvSpPr>
        <p:spPr bwMode="auto">
          <a:xfrm>
            <a:off x="2775516" y="4417015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4B28E86-8B70-49BA-BF55-3F3451EEF22F}"/>
              </a:ext>
            </a:extLst>
          </p:cNvPr>
          <p:cNvCxnSpPr>
            <a:cxnSpLocks/>
          </p:cNvCxnSpPr>
          <p:nvPr/>
        </p:nvCxnSpPr>
        <p:spPr bwMode="auto">
          <a:xfrm>
            <a:off x="2667000" y="4084907"/>
            <a:ext cx="108516" cy="307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A62095B-D5B6-4E1A-A420-71ABDAE5B823}"/>
              </a:ext>
            </a:extLst>
          </p:cNvPr>
          <p:cNvSpPr txBox="1"/>
          <p:nvPr/>
        </p:nvSpPr>
        <p:spPr>
          <a:xfrm>
            <a:off x="2171174" y="3592106"/>
            <a:ext cx="799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Acquire lock</a:t>
            </a:r>
          </a:p>
        </p:txBody>
      </p:sp>
      <p:sp>
        <p:nvSpPr>
          <p:cNvPr id="32" name="Rounded Rectangle 35">
            <a:extLst>
              <a:ext uri="{FF2B5EF4-FFF2-40B4-BE49-F238E27FC236}">
                <a16:creationId xmlns:a16="http://schemas.microsoft.com/office/drawing/2014/main" id="{E2EB5B55-FF1A-4183-B3DC-DAC84E68CA24}"/>
              </a:ext>
            </a:extLst>
          </p:cNvPr>
          <p:cNvSpPr/>
          <p:nvPr/>
        </p:nvSpPr>
        <p:spPr bwMode="auto">
          <a:xfrm>
            <a:off x="3360209" y="3390549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DAF0AB6-469F-48A1-BFA5-49B39E720386}"/>
              </a:ext>
            </a:extLst>
          </p:cNvPr>
          <p:cNvCxnSpPr>
            <a:cxnSpLocks/>
          </p:cNvCxnSpPr>
          <p:nvPr/>
        </p:nvCxnSpPr>
        <p:spPr bwMode="auto">
          <a:xfrm flipV="1">
            <a:off x="3374464" y="3738478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9F2F3E-F44F-42A4-A9C8-BF38F8F09652}"/>
              </a:ext>
            </a:extLst>
          </p:cNvPr>
          <p:cNvCxnSpPr>
            <a:cxnSpLocks/>
          </p:cNvCxnSpPr>
          <p:nvPr/>
        </p:nvCxnSpPr>
        <p:spPr bwMode="auto">
          <a:xfrm>
            <a:off x="3893003" y="3740430"/>
            <a:ext cx="1596" cy="659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5" name="Rounded Rectangle 45">
            <a:extLst>
              <a:ext uri="{FF2B5EF4-FFF2-40B4-BE49-F238E27FC236}">
                <a16:creationId xmlns:a16="http://schemas.microsoft.com/office/drawing/2014/main" id="{3A1942EA-9695-4839-BE7F-E7150F65C0D4}"/>
              </a:ext>
            </a:extLst>
          </p:cNvPr>
          <p:cNvSpPr/>
          <p:nvPr/>
        </p:nvSpPr>
        <p:spPr bwMode="auto">
          <a:xfrm>
            <a:off x="3886200" y="4406708"/>
            <a:ext cx="1095171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accent3"/>
                </a:solidFill>
                <a:latin typeface="Arial" pitchFamily="-105" charset="0"/>
                <a:ea typeface="Arial" pitchFamily="-105" charset="0"/>
                <a:cs typeface="Arial" pitchFamily="-105" charset="0"/>
              </a:rPr>
              <a:t>At Priority 1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DF539EB-E898-4F42-BE2E-1B34B8AC8DAD}"/>
              </a:ext>
            </a:extLst>
          </p:cNvPr>
          <p:cNvCxnSpPr>
            <a:cxnSpLocks/>
          </p:cNvCxnSpPr>
          <p:nvPr/>
        </p:nvCxnSpPr>
        <p:spPr bwMode="auto">
          <a:xfrm>
            <a:off x="4433785" y="4058705"/>
            <a:ext cx="155002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7" name="Rounded Rectangle 47">
            <a:extLst>
              <a:ext uri="{FF2B5EF4-FFF2-40B4-BE49-F238E27FC236}">
                <a16:creationId xmlns:a16="http://schemas.microsoft.com/office/drawing/2014/main" id="{13A6CB30-B22C-46B8-98A1-D8668D57442F}"/>
              </a:ext>
            </a:extLst>
          </p:cNvPr>
          <p:cNvSpPr/>
          <p:nvPr/>
        </p:nvSpPr>
        <p:spPr bwMode="auto">
          <a:xfrm>
            <a:off x="6022343" y="3895379"/>
            <a:ext cx="998897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845C09D-01DA-44AB-90CD-B037210C5768}"/>
              </a:ext>
            </a:extLst>
          </p:cNvPr>
          <p:cNvCxnSpPr>
            <a:cxnSpLocks/>
          </p:cNvCxnSpPr>
          <p:nvPr/>
        </p:nvCxnSpPr>
        <p:spPr bwMode="auto">
          <a:xfrm>
            <a:off x="7021240" y="4238481"/>
            <a:ext cx="0" cy="174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361619D-2AA1-427F-9D36-050FFE46211E}"/>
              </a:ext>
            </a:extLst>
          </p:cNvPr>
          <p:cNvSpPr txBox="1"/>
          <p:nvPr/>
        </p:nvSpPr>
        <p:spPr>
          <a:xfrm rot="16200000">
            <a:off x="4429371" y="3904817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6B6D795-D637-4637-8672-A2A7556DA38A}"/>
              </a:ext>
            </a:extLst>
          </p:cNvPr>
          <p:cNvCxnSpPr>
            <a:cxnSpLocks/>
          </p:cNvCxnSpPr>
          <p:nvPr/>
        </p:nvCxnSpPr>
        <p:spPr bwMode="auto">
          <a:xfrm flipV="1">
            <a:off x="4990676" y="3738478"/>
            <a:ext cx="432" cy="66165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id="{83D36B4C-4C3A-4D7F-9D49-4DD87BF3FC87}"/>
              </a:ext>
            </a:extLst>
          </p:cNvPr>
          <p:cNvSpPr/>
          <p:nvPr/>
        </p:nvSpPr>
        <p:spPr bwMode="auto">
          <a:xfrm>
            <a:off x="4993492" y="3385880"/>
            <a:ext cx="584693" cy="3436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2" name="Rounded Rectangle 56">
            <a:extLst>
              <a:ext uri="{FF2B5EF4-FFF2-40B4-BE49-F238E27FC236}">
                <a16:creationId xmlns:a16="http://schemas.microsoft.com/office/drawing/2014/main" id="{0ADE061C-281E-4D22-8A17-BB5C1CB1EECE}"/>
              </a:ext>
            </a:extLst>
          </p:cNvPr>
          <p:cNvSpPr/>
          <p:nvPr/>
        </p:nvSpPr>
        <p:spPr bwMode="auto">
          <a:xfrm>
            <a:off x="5490195" y="3382724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FBCBBB-740E-4527-A355-6FBC26DB074C}"/>
              </a:ext>
            </a:extLst>
          </p:cNvPr>
          <p:cNvSpPr txBox="1"/>
          <p:nvPr/>
        </p:nvSpPr>
        <p:spPr>
          <a:xfrm rot="5400000">
            <a:off x="5709661" y="3488718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8CA08F6-32FE-4C46-A567-380B9F47BFB4}"/>
              </a:ext>
            </a:extLst>
          </p:cNvPr>
          <p:cNvCxnSpPr>
            <a:cxnSpLocks/>
          </p:cNvCxnSpPr>
          <p:nvPr/>
        </p:nvCxnSpPr>
        <p:spPr bwMode="auto">
          <a:xfrm>
            <a:off x="6030313" y="3726349"/>
            <a:ext cx="0" cy="2022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5" name="Rounded Rectangle 59">
            <a:extLst>
              <a:ext uri="{FF2B5EF4-FFF2-40B4-BE49-F238E27FC236}">
                <a16:creationId xmlns:a16="http://schemas.microsoft.com/office/drawing/2014/main" id="{D866A55C-504A-47A2-8B2A-1D03B682E35F}"/>
              </a:ext>
            </a:extLst>
          </p:cNvPr>
          <p:cNvSpPr/>
          <p:nvPr/>
        </p:nvSpPr>
        <p:spPr bwMode="auto">
          <a:xfrm>
            <a:off x="7016858" y="4392055"/>
            <a:ext cx="534390" cy="3436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effectLst/>
              <a:latin typeface="Arial" pitchFamily="-105" charset="0"/>
              <a:ea typeface="Arial" pitchFamily="-105" charset="0"/>
              <a:cs typeface="Arial" pitchFamily="-105" charset="0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7C8FD6D-A968-4D03-AF24-DE958BEFCC9A}"/>
              </a:ext>
            </a:extLst>
          </p:cNvPr>
          <p:cNvCxnSpPr>
            <a:cxnSpLocks/>
          </p:cNvCxnSpPr>
          <p:nvPr/>
        </p:nvCxnSpPr>
        <p:spPr bwMode="auto">
          <a:xfrm flipH="1">
            <a:off x="5519708" y="3159003"/>
            <a:ext cx="120084" cy="19812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8CA4D53-3613-4BBF-9A63-383008471F4B}"/>
              </a:ext>
            </a:extLst>
          </p:cNvPr>
          <p:cNvSpPr txBox="1"/>
          <p:nvPr/>
        </p:nvSpPr>
        <p:spPr>
          <a:xfrm>
            <a:off x="5465450" y="2684549"/>
            <a:ext cx="835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Release lock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AF6C0E8-FF83-419D-A3D9-1F027C56F162}"/>
              </a:ext>
            </a:extLst>
          </p:cNvPr>
          <p:cNvSpPr txBox="1"/>
          <p:nvPr/>
        </p:nvSpPr>
        <p:spPr>
          <a:xfrm rot="5400000">
            <a:off x="6711638" y="3961438"/>
            <a:ext cx="856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ahoma" panose="020B0604030504040204" pitchFamily="34" charset="0"/>
              </a:rPr>
              <a:t>done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0B56C68-7B13-4510-83AC-1BDC16323751}"/>
              </a:ext>
            </a:extLst>
          </p:cNvPr>
          <p:cNvSpPr txBox="1"/>
          <p:nvPr/>
        </p:nvSpPr>
        <p:spPr>
          <a:xfrm>
            <a:off x="7490391" y="2216881"/>
            <a:ext cx="3933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</a:rPr>
              <a:t>Task 3 </a:t>
            </a:r>
            <a:r>
              <a:rPr lang="en-US" sz="2400" b="1" dirty="0">
                <a:latin typeface="Tahoma" panose="020B0604030504040204" pitchFamily="34" charset="0"/>
              </a:rPr>
              <a:t>inherits</a:t>
            </a:r>
            <a:r>
              <a:rPr lang="en-US" sz="2400" dirty="0">
                <a:latin typeface="Tahoma" panose="020B0604030504040204" pitchFamily="34" charset="0"/>
              </a:rPr>
              <a:t> priority of </a:t>
            </a:r>
            <a:br>
              <a:rPr lang="en-US" sz="2400" dirty="0">
                <a:latin typeface="Tahoma" panose="020B0604030504040204" pitchFamily="34" charset="0"/>
              </a:rPr>
            </a:br>
            <a:r>
              <a:rPr lang="en-US" sz="2400" dirty="0">
                <a:latin typeface="Tahoma" panose="020B0604030504040204" pitchFamily="34" charset="0"/>
              </a:rPr>
              <a:t>Task 1 while holding</a:t>
            </a:r>
            <a:br>
              <a:rPr lang="en-US" sz="2400" dirty="0">
                <a:latin typeface="Tahoma" panose="020B0604030504040204" pitchFamily="34" charset="0"/>
              </a:rPr>
            </a:br>
            <a:r>
              <a:rPr lang="en-US" sz="2400" dirty="0">
                <a:latin typeface="Tahoma" panose="020B0604030504040204" pitchFamily="34" charset="0"/>
              </a:rPr>
              <a:t>lock Task 1 needs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053974B-A3BB-42C1-A3B7-ED40047925A4}"/>
              </a:ext>
            </a:extLst>
          </p:cNvPr>
          <p:cNvSpPr/>
          <p:nvPr/>
        </p:nvSpPr>
        <p:spPr>
          <a:xfrm>
            <a:off x="4216972" y="2336415"/>
            <a:ext cx="3421789" cy="1892685"/>
          </a:xfrm>
          <a:custGeom>
            <a:avLst/>
            <a:gdLst>
              <a:gd name="connsiteX0" fmla="*/ 4190428 w 4190428"/>
              <a:gd name="connsiteY0" fmla="*/ 292485 h 1892685"/>
              <a:gd name="connsiteX1" fmla="*/ 2310828 w 4190428"/>
              <a:gd name="connsiteY1" fmla="*/ 385 h 1892685"/>
              <a:gd name="connsiteX2" fmla="*/ 393128 w 4190428"/>
              <a:gd name="connsiteY2" fmla="*/ 292485 h 1892685"/>
              <a:gd name="connsiteX3" fmla="*/ 88328 w 4190428"/>
              <a:gd name="connsiteY3" fmla="*/ 1892685 h 189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0428" h="1892685">
                <a:moveTo>
                  <a:pt x="4190428" y="292485"/>
                </a:moveTo>
                <a:cubicBezTo>
                  <a:pt x="3567069" y="146435"/>
                  <a:pt x="2943711" y="385"/>
                  <a:pt x="2310828" y="385"/>
                </a:cubicBezTo>
                <a:cubicBezTo>
                  <a:pt x="1677945" y="385"/>
                  <a:pt x="763545" y="-22898"/>
                  <a:pt x="393128" y="292485"/>
                </a:cubicBezTo>
                <a:cubicBezTo>
                  <a:pt x="22711" y="607868"/>
                  <a:pt x="-102172" y="1687368"/>
                  <a:pt x="88328" y="1892685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32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Real Time Operating Systems</a:t>
            </a:r>
          </a:p>
          <a:p>
            <a:pPr lvl="1"/>
            <a:r>
              <a:rPr lang="en-US" dirty="0"/>
              <a:t>Earliest Deadline First scheduling</a:t>
            </a:r>
          </a:p>
          <a:p>
            <a:pPr lvl="1"/>
            <a:r>
              <a:rPr lang="en-US" dirty="0"/>
              <a:t>Rate Monotonic scheduling</a:t>
            </a:r>
          </a:p>
          <a:p>
            <a:pPr lvl="1"/>
            <a:r>
              <a:rPr lang="en-US" dirty="0"/>
              <a:t>Priority Inversion</a:t>
            </a:r>
          </a:p>
          <a:p>
            <a:endParaRPr lang="en-US" dirty="0"/>
          </a:p>
          <a:p>
            <a:r>
              <a:rPr lang="en-US" b="1" dirty="0"/>
              <a:t>Modern Operating Systems</a:t>
            </a:r>
          </a:p>
          <a:p>
            <a:pPr lvl="1"/>
            <a:r>
              <a:rPr lang="en-US" dirty="0"/>
              <a:t>Linux O(1) scheduler</a:t>
            </a:r>
          </a:p>
          <a:p>
            <a:pPr lvl="1"/>
            <a:r>
              <a:rPr lang="en-US" dirty="0"/>
              <a:t>Lottery and Stride scheduling</a:t>
            </a:r>
          </a:p>
          <a:p>
            <a:pPr lvl="1"/>
            <a:r>
              <a:rPr lang="en-US" dirty="0"/>
              <a:t>Linux Completely Fair Scheduler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0387614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5BCE-0D58-4C89-B47D-2EDD932C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scheduling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152F5-E3A1-45AA-B7EE-CE7C4E8C7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may try to set priorities according to some </a:t>
            </a:r>
            <a:r>
              <a:rPr lang="en-US" b="1" dirty="0"/>
              <a:t>policy goal</a:t>
            </a:r>
            <a:endParaRPr lang="en-US" dirty="0"/>
          </a:p>
          <a:p>
            <a:r>
              <a:rPr lang="en-US" dirty="0"/>
              <a:t>MLFQ Example:</a:t>
            </a:r>
          </a:p>
          <a:p>
            <a:pPr lvl="1"/>
            <a:r>
              <a:rPr lang="en-US" dirty="0"/>
              <a:t>Give interactive jobs higher priority than long calculations</a:t>
            </a:r>
          </a:p>
          <a:p>
            <a:pPr lvl="1"/>
            <a:r>
              <a:rPr lang="en-US" dirty="0"/>
              <a:t>Prefer jobs waiting on I/O to those consuming lots of CPU</a:t>
            </a:r>
          </a:p>
          <a:p>
            <a:r>
              <a:rPr lang="en-US" dirty="0"/>
              <a:t>Try to achieve fairness:</a:t>
            </a:r>
          </a:p>
          <a:p>
            <a:pPr lvl="1"/>
            <a:r>
              <a:rPr lang="en-US" dirty="0"/>
              <a:t>elevate priority of threads that don’t get CPU time</a:t>
            </a:r>
            <a:br>
              <a:rPr lang="en-US" dirty="0"/>
            </a:br>
            <a:r>
              <a:rPr lang="en-US" dirty="0"/>
              <a:t>(ad-hoc, bad if system overloaded)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F3936-23C4-4563-98CB-513F3C2C3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0211A42-A26E-42C2-A56D-E41BEA925750}"/>
              </a:ext>
            </a:extLst>
          </p:cNvPr>
          <p:cNvGrpSpPr/>
          <p:nvPr/>
        </p:nvGrpSpPr>
        <p:grpSpPr>
          <a:xfrm>
            <a:off x="3134894" y="4484687"/>
            <a:ext cx="5918200" cy="1871663"/>
            <a:chOff x="1600200" y="762000"/>
            <a:chExt cx="5461000" cy="152400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22BC858F-70DF-4C3B-A87D-BB2A935D88EA}"/>
                </a:ext>
              </a:extLst>
            </p:cNvPr>
            <p:cNvCxnSpPr>
              <a:endCxn id="20" idx="1"/>
            </p:cNvCxnSpPr>
            <p:nvPr/>
          </p:nvCxnSpPr>
          <p:spPr bwMode="auto">
            <a:xfrm>
              <a:off x="5715000" y="952500"/>
              <a:ext cx="4318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7C3FCFB-BB86-4F8B-8A47-A1DBEC5A8867}"/>
                </a:ext>
              </a:extLst>
            </p:cNvPr>
            <p:cNvCxnSpPr>
              <a:endCxn id="21" idx="1"/>
            </p:cNvCxnSpPr>
            <p:nvPr/>
          </p:nvCxnSpPr>
          <p:spPr bwMode="auto">
            <a:xfrm>
              <a:off x="5715000" y="2095500"/>
              <a:ext cx="4318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169535E-E366-468A-95FF-0F7C23F25E95}"/>
                </a:ext>
              </a:extLst>
            </p:cNvPr>
            <p:cNvSpPr/>
            <p:nvPr/>
          </p:nvSpPr>
          <p:spPr bwMode="auto">
            <a:xfrm>
              <a:off x="1600200" y="762000"/>
              <a:ext cx="1371600" cy="381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0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Priority 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657A8D-0C92-489D-9D59-16F7DEE32C2F}"/>
                </a:ext>
              </a:extLst>
            </p:cNvPr>
            <p:cNvSpPr/>
            <p:nvPr/>
          </p:nvSpPr>
          <p:spPr bwMode="auto">
            <a:xfrm>
              <a:off x="1600200" y="1143000"/>
              <a:ext cx="1371600" cy="381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0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Priority 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554143-E956-4B53-9667-156F14AE1FEC}"/>
                </a:ext>
              </a:extLst>
            </p:cNvPr>
            <p:cNvSpPr/>
            <p:nvPr/>
          </p:nvSpPr>
          <p:spPr bwMode="auto">
            <a:xfrm>
              <a:off x="1600200" y="1524000"/>
              <a:ext cx="1371600" cy="381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0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Priority 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A935DC-54AE-4E1D-A0C8-228D42D6F6B8}"/>
                </a:ext>
              </a:extLst>
            </p:cNvPr>
            <p:cNvSpPr/>
            <p:nvPr/>
          </p:nvSpPr>
          <p:spPr bwMode="auto">
            <a:xfrm>
              <a:off x="1600200" y="1905000"/>
              <a:ext cx="1371600" cy="381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Priority 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A8E89E-773B-400F-AE2D-D420B27FF6FE}"/>
                </a:ext>
              </a:extLst>
            </p:cNvPr>
            <p:cNvSpPr/>
            <p:nvPr/>
          </p:nvSpPr>
          <p:spPr bwMode="auto">
            <a:xfrm>
              <a:off x="3505200" y="19050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5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8E26CD-AFA5-4242-92CA-57C0FDD28F13}"/>
                </a:ext>
              </a:extLst>
            </p:cNvPr>
            <p:cNvSpPr/>
            <p:nvPr/>
          </p:nvSpPr>
          <p:spPr bwMode="auto">
            <a:xfrm>
              <a:off x="4838700" y="19050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6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8BDC55-40AE-47D6-8E77-195B6C93D6AA}"/>
                </a:ext>
              </a:extLst>
            </p:cNvPr>
            <p:cNvSpPr/>
            <p:nvPr/>
          </p:nvSpPr>
          <p:spPr bwMode="auto">
            <a:xfrm>
              <a:off x="3505200" y="7620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A34562-D285-4B7F-82D4-8C1420F30156}"/>
                </a:ext>
              </a:extLst>
            </p:cNvPr>
            <p:cNvSpPr/>
            <p:nvPr/>
          </p:nvSpPr>
          <p:spPr bwMode="auto">
            <a:xfrm>
              <a:off x="4838700" y="7747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2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2C2F929-4AA1-4980-84F6-302648A78E16}"/>
                </a:ext>
              </a:extLst>
            </p:cNvPr>
            <p:cNvCxnSpPr/>
            <p:nvPr/>
          </p:nvCxnSpPr>
          <p:spPr bwMode="auto">
            <a:xfrm>
              <a:off x="2959100" y="2082800"/>
              <a:ext cx="5461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CC2407C-3197-47C3-9A69-0597D1B16E0F}"/>
                </a:ext>
              </a:extLst>
            </p:cNvPr>
            <p:cNvCxnSpPr/>
            <p:nvPr/>
          </p:nvCxnSpPr>
          <p:spPr bwMode="auto">
            <a:xfrm>
              <a:off x="2971800" y="965200"/>
              <a:ext cx="5461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8A1E780-D990-432F-8220-75C8F11B1813}"/>
                </a:ext>
              </a:extLst>
            </p:cNvPr>
            <p:cNvCxnSpPr>
              <a:endCxn id="15" idx="1"/>
            </p:cNvCxnSpPr>
            <p:nvPr/>
          </p:nvCxnSpPr>
          <p:spPr bwMode="auto">
            <a:xfrm>
              <a:off x="4406900" y="965200"/>
              <a:ext cx="4318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437E574-AA7D-4F32-B81C-5BDB5BDC93AD}"/>
                </a:ext>
              </a:extLst>
            </p:cNvPr>
            <p:cNvCxnSpPr/>
            <p:nvPr/>
          </p:nvCxnSpPr>
          <p:spPr bwMode="auto">
            <a:xfrm>
              <a:off x="4387850" y="2095500"/>
              <a:ext cx="4699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184F3A-A8FF-4ED1-AB69-A8DD072A6E93}"/>
                </a:ext>
              </a:extLst>
            </p:cNvPr>
            <p:cNvSpPr/>
            <p:nvPr/>
          </p:nvSpPr>
          <p:spPr bwMode="auto">
            <a:xfrm>
              <a:off x="6146800" y="7620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3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C699C92-C35D-4210-AF00-E421E207CAA3}"/>
                </a:ext>
              </a:extLst>
            </p:cNvPr>
            <p:cNvSpPr/>
            <p:nvPr/>
          </p:nvSpPr>
          <p:spPr bwMode="auto">
            <a:xfrm>
              <a:off x="6146800" y="19050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7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E026CC-BF10-4A58-BC12-3B90173616B5}"/>
                </a:ext>
              </a:extLst>
            </p:cNvPr>
            <p:cNvSpPr/>
            <p:nvPr/>
          </p:nvSpPr>
          <p:spPr bwMode="auto">
            <a:xfrm>
              <a:off x="3505200" y="1143000"/>
              <a:ext cx="914400" cy="3810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Job 4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727EBC5-9E5B-417E-AEC4-3FCF0CBBAFAF}"/>
                </a:ext>
              </a:extLst>
            </p:cNvPr>
            <p:cNvCxnSpPr/>
            <p:nvPr/>
          </p:nvCxnSpPr>
          <p:spPr bwMode="auto">
            <a:xfrm>
              <a:off x="2971800" y="1346200"/>
              <a:ext cx="546100" cy="0"/>
            </a:xfrm>
            <a:prstGeom prst="straightConnector1">
              <a:avLst/>
            </a:prstGeom>
            <a:solidFill>
              <a:schemeClr val="bg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622710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BA4F-4A56-4050-894B-A1C41BAAB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O(1) scheduler (Linux 2.6, 2003-2007)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58BAF-7A60-4720-ADDD-CAE353EEE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Goals</a:t>
            </a:r>
          </a:p>
          <a:p>
            <a:pPr lvl="1"/>
            <a:r>
              <a:rPr lang="en-US" dirty="0"/>
              <a:t>Keep the runtime of the scheduler itself short</a:t>
            </a:r>
          </a:p>
          <a:p>
            <a:pPr lvl="2"/>
            <a:r>
              <a:rPr lang="en-US" dirty="0"/>
              <a:t>Avoid O(n) algorithms</a:t>
            </a:r>
          </a:p>
          <a:p>
            <a:pPr lvl="2"/>
            <a:r>
              <a:rPr lang="en-US" dirty="0"/>
              <a:t>Instead, only adjust a single job when it is swapped</a:t>
            </a:r>
          </a:p>
          <a:p>
            <a:pPr lvl="1"/>
            <a:r>
              <a:rPr lang="en-US" dirty="0"/>
              <a:t>Predictable algorithm</a:t>
            </a:r>
          </a:p>
          <a:p>
            <a:pPr lvl="1"/>
            <a:r>
              <a:rPr lang="en-US" dirty="0"/>
              <a:t>Identify interactive versus noninteractive processes with heuristics</a:t>
            </a:r>
          </a:p>
          <a:p>
            <a:pPr lvl="2"/>
            <a:r>
              <a:rPr lang="en-US" dirty="0"/>
              <a:t>Processes with long average sleep time get a priority boost</a:t>
            </a:r>
          </a:p>
          <a:p>
            <a:pPr lvl="1"/>
            <a:endParaRPr lang="en-US" dirty="0"/>
          </a:p>
          <a:p>
            <a:r>
              <a:rPr lang="en-US" dirty="0"/>
              <a:t>Note my machines right now:</a:t>
            </a:r>
          </a:p>
          <a:p>
            <a:pPr lvl="1"/>
            <a:r>
              <a:rPr lang="en-US" dirty="0"/>
              <a:t>Ubuntu VM: 332 processes (867 threads)</a:t>
            </a:r>
          </a:p>
          <a:p>
            <a:pPr lvl="1"/>
            <a:r>
              <a:rPr lang="en-US" dirty="0"/>
              <a:t>Windows: 224 processes (2591 threads)</a:t>
            </a:r>
          </a:p>
          <a:p>
            <a:pPr lvl="1"/>
            <a:r>
              <a:rPr lang="en-US" dirty="0"/>
              <a:t>MacOS: 430 processes (2249 threads)</a:t>
            </a:r>
          </a:p>
          <a:p>
            <a:pPr lvl="1"/>
            <a:r>
              <a:rPr lang="en-US" b="1" dirty="0"/>
              <a:t>Major concern:</a:t>
            </a:r>
            <a:r>
              <a:rPr lang="en-US" dirty="0"/>
              <a:t> many processes mean O(n) could be long…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F1927-2AB6-4C44-AE50-4204B78F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7216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6FDC-C3D6-ED3B-44CD-216F271E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O(1) scheduler: scheduling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E235E-21F3-06A5-1935-79FF49D8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132958"/>
          </a:xfrm>
        </p:spPr>
        <p:txBody>
          <a:bodyPr>
            <a:normAutofit/>
          </a:bodyPr>
          <a:lstStyle/>
          <a:p>
            <a:r>
              <a:rPr lang="en-US" dirty="0"/>
              <a:t>Find the highest priority run queue that’s not empty</a:t>
            </a:r>
          </a:p>
          <a:p>
            <a:r>
              <a:rPr lang="en-US" dirty="0"/>
              <a:t>Remove and run the first job from 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109CB-31A8-9C47-B4E4-69C97391F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grpSp>
        <p:nvGrpSpPr>
          <p:cNvPr id="3098" name="Group 3097">
            <a:extLst>
              <a:ext uri="{FF2B5EF4-FFF2-40B4-BE49-F238E27FC236}">
                <a16:creationId xmlns:a16="http://schemas.microsoft.com/office/drawing/2014/main" id="{19F05948-3441-CB75-8560-9076F29FB267}"/>
              </a:ext>
            </a:extLst>
          </p:cNvPr>
          <p:cNvGrpSpPr/>
          <p:nvPr/>
        </p:nvGrpSpPr>
        <p:grpSpPr>
          <a:xfrm>
            <a:off x="748564" y="2640241"/>
            <a:ext cx="3196212" cy="3623055"/>
            <a:chOff x="377305" y="2640241"/>
            <a:chExt cx="3196212" cy="3623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E40D17D-3617-2FB1-198E-89F530F0BE57}"/>
                </a:ext>
              </a:extLst>
            </p:cNvPr>
            <p:cNvSpPr/>
            <p:nvPr/>
          </p:nvSpPr>
          <p:spPr>
            <a:xfrm>
              <a:off x="991688" y="5748692"/>
              <a:ext cx="567558" cy="4414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139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87F945-8ED8-1B03-F4CA-1E967BCD5197}"/>
                </a:ext>
              </a:extLst>
            </p:cNvPr>
            <p:cNvSpPr/>
            <p:nvPr/>
          </p:nvSpPr>
          <p:spPr>
            <a:xfrm>
              <a:off x="991688" y="5212664"/>
              <a:ext cx="567558" cy="4414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138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0C4E7B7-9343-6D1A-D0A7-4892B94120B0}"/>
                </a:ext>
              </a:extLst>
            </p:cNvPr>
            <p:cNvSpPr/>
            <p:nvPr/>
          </p:nvSpPr>
          <p:spPr>
            <a:xfrm>
              <a:off x="991688" y="4676636"/>
              <a:ext cx="567558" cy="4414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…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DCBD9B-34E9-94E9-5D96-F7B03A820241}"/>
                </a:ext>
              </a:extLst>
            </p:cNvPr>
            <p:cNvSpPr/>
            <p:nvPr/>
          </p:nvSpPr>
          <p:spPr>
            <a:xfrm>
              <a:off x="991688" y="4140608"/>
              <a:ext cx="567558" cy="4414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DB280F-0C53-3C2F-C08F-677A079CEBBA}"/>
                </a:ext>
              </a:extLst>
            </p:cNvPr>
            <p:cNvSpPr/>
            <p:nvPr/>
          </p:nvSpPr>
          <p:spPr>
            <a:xfrm>
              <a:off x="991688" y="3604580"/>
              <a:ext cx="567558" cy="4414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DE284B-FB55-A2E0-3FF2-669827499C8F}"/>
                </a:ext>
              </a:extLst>
            </p:cNvPr>
            <p:cNvSpPr/>
            <p:nvPr/>
          </p:nvSpPr>
          <p:spPr>
            <a:xfrm>
              <a:off x="991688" y="3068552"/>
              <a:ext cx="567558" cy="44143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21AB5F2-03CF-B5F8-60CB-D911BF1F04C2}"/>
                </a:ext>
              </a:extLst>
            </p:cNvPr>
            <p:cNvSpPr/>
            <p:nvPr/>
          </p:nvSpPr>
          <p:spPr>
            <a:xfrm>
              <a:off x="1811494" y="5748692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EE5343A-6622-0199-8D1C-27187DE592A3}"/>
                </a:ext>
              </a:extLst>
            </p:cNvPr>
            <p:cNvCxnSpPr>
              <a:cxnSpLocks/>
            </p:cNvCxnSpPr>
            <p:nvPr/>
          </p:nvCxnSpPr>
          <p:spPr>
            <a:xfrm>
              <a:off x="1559246" y="5969409"/>
              <a:ext cx="24892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5B31531-A8E8-4C1D-DA61-DBA61263DC48}"/>
                </a:ext>
              </a:extLst>
            </p:cNvPr>
            <p:cNvSpPr/>
            <p:nvPr/>
          </p:nvSpPr>
          <p:spPr>
            <a:xfrm>
              <a:off x="1811494" y="5212664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18865B2-055C-B311-C450-5000E8B464B5}"/>
                </a:ext>
              </a:extLst>
            </p:cNvPr>
            <p:cNvCxnSpPr>
              <a:cxnSpLocks/>
            </p:cNvCxnSpPr>
            <p:nvPr/>
          </p:nvCxnSpPr>
          <p:spPr>
            <a:xfrm>
              <a:off x="1559246" y="5433381"/>
              <a:ext cx="24892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42E1A72-C8F6-BF6F-F050-1B4379855036}"/>
                </a:ext>
              </a:extLst>
            </p:cNvPr>
            <p:cNvSpPr/>
            <p:nvPr/>
          </p:nvSpPr>
          <p:spPr>
            <a:xfrm>
              <a:off x="1811494" y="4140608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C27A8AA-DFE2-31D2-A8D8-6B77AD6D5A43}"/>
                </a:ext>
              </a:extLst>
            </p:cNvPr>
            <p:cNvCxnSpPr>
              <a:cxnSpLocks/>
            </p:cNvCxnSpPr>
            <p:nvPr/>
          </p:nvCxnSpPr>
          <p:spPr>
            <a:xfrm>
              <a:off x="1559246" y="4361325"/>
              <a:ext cx="24892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7836FEA-232F-40E0-3734-B7F94D168E37}"/>
                </a:ext>
              </a:extLst>
            </p:cNvPr>
            <p:cNvSpPr/>
            <p:nvPr/>
          </p:nvSpPr>
          <p:spPr>
            <a:xfrm>
              <a:off x="1808175" y="3604580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F15358F-5D93-1465-360A-28C3B36ADE11}"/>
                </a:ext>
              </a:extLst>
            </p:cNvPr>
            <p:cNvCxnSpPr>
              <a:cxnSpLocks/>
            </p:cNvCxnSpPr>
            <p:nvPr/>
          </p:nvCxnSpPr>
          <p:spPr>
            <a:xfrm>
              <a:off x="1555927" y="3825297"/>
              <a:ext cx="24892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753C36D-7680-F3C4-EDB9-71ABBD480C75}"/>
                </a:ext>
              </a:extLst>
            </p:cNvPr>
            <p:cNvSpPr/>
            <p:nvPr/>
          </p:nvSpPr>
          <p:spPr>
            <a:xfrm>
              <a:off x="1804856" y="3068551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1B18197-DE41-0536-D85B-37056E0B36F0}"/>
                </a:ext>
              </a:extLst>
            </p:cNvPr>
            <p:cNvCxnSpPr>
              <a:cxnSpLocks/>
            </p:cNvCxnSpPr>
            <p:nvPr/>
          </p:nvCxnSpPr>
          <p:spPr>
            <a:xfrm>
              <a:off x="1552608" y="3289268"/>
              <a:ext cx="24892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0DC9431-D31B-FF73-4811-89F175AA3C5B}"/>
                </a:ext>
              </a:extLst>
            </p:cNvPr>
            <p:cNvCxnSpPr>
              <a:cxnSpLocks/>
            </p:cNvCxnSpPr>
            <p:nvPr/>
          </p:nvCxnSpPr>
          <p:spPr>
            <a:xfrm>
              <a:off x="2126804" y="5971562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085D53E-2239-E368-F80B-AC3E0F8C04C0}"/>
                </a:ext>
              </a:extLst>
            </p:cNvPr>
            <p:cNvSpPr/>
            <p:nvPr/>
          </p:nvSpPr>
          <p:spPr>
            <a:xfrm>
              <a:off x="2284459" y="5748692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123AFB6-FF31-2830-6617-3596496C2E22}"/>
                </a:ext>
              </a:extLst>
            </p:cNvPr>
            <p:cNvCxnSpPr>
              <a:cxnSpLocks/>
            </p:cNvCxnSpPr>
            <p:nvPr/>
          </p:nvCxnSpPr>
          <p:spPr>
            <a:xfrm>
              <a:off x="2599769" y="5971562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B09DC23-B88C-5CCC-1E6F-E10E0899F5C3}"/>
                </a:ext>
              </a:extLst>
            </p:cNvPr>
            <p:cNvSpPr/>
            <p:nvPr/>
          </p:nvSpPr>
          <p:spPr>
            <a:xfrm>
              <a:off x="2757424" y="5748692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92EA0B7-C385-DE1F-0540-76DD1E17555C}"/>
                </a:ext>
              </a:extLst>
            </p:cNvPr>
            <p:cNvCxnSpPr>
              <a:cxnSpLocks/>
            </p:cNvCxnSpPr>
            <p:nvPr/>
          </p:nvCxnSpPr>
          <p:spPr>
            <a:xfrm>
              <a:off x="2124908" y="4363478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AAE3796-B10D-7A82-93E3-38E3AD1F0E59}"/>
                </a:ext>
              </a:extLst>
            </p:cNvPr>
            <p:cNvSpPr/>
            <p:nvPr/>
          </p:nvSpPr>
          <p:spPr>
            <a:xfrm>
              <a:off x="2282563" y="4140608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486B7DF-37EE-3A7E-0900-6108D5879A0B}"/>
                </a:ext>
              </a:extLst>
            </p:cNvPr>
            <p:cNvCxnSpPr>
              <a:cxnSpLocks/>
            </p:cNvCxnSpPr>
            <p:nvPr/>
          </p:nvCxnSpPr>
          <p:spPr>
            <a:xfrm>
              <a:off x="2111662" y="3291420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55C72CA-D3BC-2D63-BA9A-E8CC7CA6F34E}"/>
                </a:ext>
              </a:extLst>
            </p:cNvPr>
            <p:cNvSpPr/>
            <p:nvPr/>
          </p:nvSpPr>
          <p:spPr>
            <a:xfrm>
              <a:off x="2269317" y="3068550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2F538AA-3EEF-36F0-8073-721FDB6B9725}"/>
                </a:ext>
              </a:extLst>
            </p:cNvPr>
            <p:cNvCxnSpPr>
              <a:cxnSpLocks/>
            </p:cNvCxnSpPr>
            <p:nvPr/>
          </p:nvCxnSpPr>
          <p:spPr>
            <a:xfrm>
              <a:off x="2575175" y="3291420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C6D59FE-B5B5-C397-FFD1-0C6FE523C8C4}"/>
                </a:ext>
              </a:extLst>
            </p:cNvPr>
            <p:cNvSpPr/>
            <p:nvPr/>
          </p:nvSpPr>
          <p:spPr>
            <a:xfrm>
              <a:off x="2732830" y="3068550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3458CD3-1418-840E-BB17-76A9172C0077}"/>
                </a:ext>
              </a:extLst>
            </p:cNvPr>
            <p:cNvCxnSpPr>
              <a:cxnSpLocks/>
            </p:cNvCxnSpPr>
            <p:nvPr/>
          </p:nvCxnSpPr>
          <p:spPr>
            <a:xfrm>
              <a:off x="3038688" y="3291420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581BF9A-6F08-6C2B-BCDD-F74121936125}"/>
                </a:ext>
              </a:extLst>
            </p:cNvPr>
            <p:cNvSpPr/>
            <p:nvPr/>
          </p:nvSpPr>
          <p:spPr>
            <a:xfrm>
              <a:off x="3196343" y="3068550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E48D262-6D83-E942-368F-F464D3A492F9}"/>
                </a:ext>
              </a:extLst>
            </p:cNvPr>
            <p:cNvCxnSpPr>
              <a:cxnSpLocks/>
            </p:cNvCxnSpPr>
            <p:nvPr/>
          </p:nvCxnSpPr>
          <p:spPr>
            <a:xfrm>
              <a:off x="2124908" y="3827450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7BD63E09-7321-01BC-7266-8A1660B4BE2E}"/>
                </a:ext>
              </a:extLst>
            </p:cNvPr>
            <p:cNvSpPr/>
            <p:nvPr/>
          </p:nvSpPr>
          <p:spPr>
            <a:xfrm>
              <a:off x="2282563" y="3604580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D858987-74BB-A67F-84C9-58FA000AA21D}"/>
                </a:ext>
              </a:extLst>
            </p:cNvPr>
            <p:cNvCxnSpPr>
              <a:cxnSpLocks/>
            </p:cNvCxnSpPr>
            <p:nvPr/>
          </p:nvCxnSpPr>
          <p:spPr>
            <a:xfrm>
              <a:off x="2599769" y="4363478"/>
              <a:ext cx="15575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830CFC3-7A73-3845-EE7F-6124804F46C4}"/>
                </a:ext>
              </a:extLst>
            </p:cNvPr>
            <p:cNvSpPr/>
            <p:nvPr/>
          </p:nvSpPr>
          <p:spPr>
            <a:xfrm>
              <a:off x="2757424" y="4140608"/>
              <a:ext cx="315310" cy="441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0624BD95-E2F0-1AB9-EEEA-A1EDCA9B9C15}"/>
                </a:ext>
              </a:extLst>
            </p:cNvPr>
            <p:cNvCxnSpPr>
              <a:cxnSpLocks/>
            </p:cNvCxnSpPr>
            <p:nvPr/>
          </p:nvCxnSpPr>
          <p:spPr>
            <a:xfrm>
              <a:off x="790645" y="3509985"/>
              <a:ext cx="0" cy="223870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3198CF3-0C9A-E7F6-3871-E2AB7D45B803}"/>
                </a:ext>
              </a:extLst>
            </p:cNvPr>
            <p:cNvSpPr txBox="1"/>
            <p:nvPr/>
          </p:nvSpPr>
          <p:spPr>
            <a:xfrm>
              <a:off x="377305" y="3150769"/>
              <a:ext cx="56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High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41225D4-7A84-D12A-5E90-FCF5B959A04D}"/>
                </a:ext>
              </a:extLst>
            </p:cNvPr>
            <p:cNvSpPr txBox="1"/>
            <p:nvPr/>
          </p:nvSpPr>
          <p:spPr>
            <a:xfrm>
              <a:off x="426267" y="5830909"/>
              <a:ext cx="5185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Low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4CEED1-89BA-1D65-3E89-EF0DC1E6AEF7}"/>
                </a:ext>
              </a:extLst>
            </p:cNvPr>
            <p:cNvSpPr txBox="1"/>
            <p:nvPr/>
          </p:nvSpPr>
          <p:spPr>
            <a:xfrm rot="16200000">
              <a:off x="-203616" y="4475450"/>
              <a:ext cx="15675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Priority</a:t>
              </a:r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E761350-BDD1-D30E-41A2-DC538D0BB369}"/>
                </a:ext>
              </a:extLst>
            </p:cNvPr>
            <p:cNvSpPr txBox="1"/>
            <p:nvPr/>
          </p:nvSpPr>
          <p:spPr>
            <a:xfrm>
              <a:off x="991687" y="2640241"/>
              <a:ext cx="25199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Active Run Queues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E477B03-C230-0377-0190-AC6753BE735B}"/>
                </a:ext>
              </a:extLst>
            </p:cNvPr>
            <p:cNvSpPr/>
            <p:nvPr/>
          </p:nvSpPr>
          <p:spPr>
            <a:xfrm>
              <a:off x="893774" y="3009573"/>
              <a:ext cx="2679743" cy="325372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FBA99E3-3813-AC1B-284B-94A7747FD561}"/>
              </a:ext>
            </a:extLst>
          </p:cNvPr>
          <p:cNvGrpSpPr/>
          <p:nvPr/>
        </p:nvGrpSpPr>
        <p:grpSpPr>
          <a:xfrm>
            <a:off x="4659218" y="2640241"/>
            <a:ext cx="3199759" cy="3623055"/>
            <a:chOff x="4659218" y="2640241"/>
            <a:chExt cx="3199759" cy="3623055"/>
          </a:xfrm>
        </p:grpSpPr>
        <p:grpSp>
          <p:nvGrpSpPr>
            <p:cNvPr id="3105" name="Group 3104">
              <a:extLst>
                <a:ext uri="{FF2B5EF4-FFF2-40B4-BE49-F238E27FC236}">
                  <a16:creationId xmlns:a16="http://schemas.microsoft.com/office/drawing/2014/main" id="{D9E9CD80-2859-CA44-4BAC-FDDF64290CB8}"/>
                </a:ext>
              </a:extLst>
            </p:cNvPr>
            <p:cNvGrpSpPr/>
            <p:nvPr/>
          </p:nvGrpSpPr>
          <p:grpSpPr>
            <a:xfrm>
              <a:off x="4711727" y="2640241"/>
              <a:ext cx="3147250" cy="3623055"/>
              <a:chOff x="4079210" y="2640241"/>
              <a:chExt cx="3147250" cy="3623055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99C7E23D-218B-E1BE-BE8D-7E5E8DC50F31}"/>
                  </a:ext>
                </a:extLst>
              </p:cNvPr>
              <p:cNvSpPr/>
              <p:nvPr/>
            </p:nvSpPr>
            <p:spPr>
              <a:xfrm>
                <a:off x="4644631" y="5748692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139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46A8FA4-F50F-1AD7-D00D-5436E4CC1A05}"/>
                  </a:ext>
                </a:extLst>
              </p:cNvPr>
              <p:cNvSpPr/>
              <p:nvPr/>
            </p:nvSpPr>
            <p:spPr>
              <a:xfrm>
                <a:off x="4644631" y="5212664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138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67BF686-87C3-3551-9120-AD73BB377A2F}"/>
                  </a:ext>
                </a:extLst>
              </p:cNvPr>
              <p:cNvSpPr/>
              <p:nvPr/>
            </p:nvSpPr>
            <p:spPr>
              <a:xfrm>
                <a:off x="4644631" y="4676636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9D8EF7F2-DEF6-17EE-04B6-B35A8B7CB811}"/>
                  </a:ext>
                </a:extLst>
              </p:cNvPr>
              <p:cNvSpPr/>
              <p:nvPr/>
            </p:nvSpPr>
            <p:spPr>
              <a:xfrm>
                <a:off x="4644631" y="4140608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2BF62746-FC08-1945-0A9A-DD0CB320AAAF}"/>
                  </a:ext>
                </a:extLst>
              </p:cNvPr>
              <p:cNvSpPr/>
              <p:nvPr/>
            </p:nvSpPr>
            <p:spPr>
              <a:xfrm>
                <a:off x="4644631" y="3604580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A9406A49-1A00-E325-95F2-6D822F76CF34}"/>
                  </a:ext>
                </a:extLst>
              </p:cNvPr>
              <p:cNvSpPr/>
              <p:nvPr/>
            </p:nvSpPr>
            <p:spPr>
              <a:xfrm>
                <a:off x="4644631" y="3068552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637BB1C3-9837-DA51-5FED-6A5AE832ECD5}"/>
                  </a:ext>
                </a:extLst>
              </p:cNvPr>
              <p:cNvSpPr/>
              <p:nvPr/>
            </p:nvSpPr>
            <p:spPr>
              <a:xfrm>
                <a:off x="5464437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868979F2-3DA8-F5C2-D33C-5F3F4B581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2189" y="5969409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2765558B-D7BF-3B76-6C8B-139D7D373A7F}"/>
                  </a:ext>
                </a:extLst>
              </p:cNvPr>
              <p:cNvSpPr/>
              <p:nvPr/>
            </p:nvSpPr>
            <p:spPr>
              <a:xfrm>
                <a:off x="5464437" y="5212664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E6EDB626-B358-AFAE-C1FD-D7DB5F755E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2189" y="5433381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DDC071F9-D35E-5859-FBAF-681590DBA0D2}"/>
                  </a:ext>
                </a:extLst>
              </p:cNvPr>
              <p:cNvSpPr/>
              <p:nvPr/>
            </p:nvSpPr>
            <p:spPr>
              <a:xfrm>
                <a:off x="5464437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D64BDC0A-0E32-54BB-9F97-3D64AB71F8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2189" y="4361325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4A2AF8F1-C701-4672-596E-6EDE6281BE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8870" y="3825297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2" name="Rectangle: Rounded Corners 3071">
                <a:extLst>
                  <a:ext uri="{FF2B5EF4-FFF2-40B4-BE49-F238E27FC236}">
                    <a16:creationId xmlns:a16="http://schemas.microsoft.com/office/drawing/2014/main" id="{9B334059-F627-E6D8-F4B8-CC67737E1FD7}"/>
                  </a:ext>
                </a:extLst>
              </p:cNvPr>
              <p:cNvSpPr/>
              <p:nvPr/>
            </p:nvSpPr>
            <p:spPr>
              <a:xfrm>
                <a:off x="5457799" y="306855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73" name="Straight Arrow Connector 3072">
                <a:extLst>
                  <a:ext uri="{FF2B5EF4-FFF2-40B4-BE49-F238E27FC236}">
                    <a16:creationId xmlns:a16="http://schemas.microsoft.com/office/drawing/2014/main" id="{DCEF9523-28A5-FB58-A7C4-788EEC7EDD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5551" y="3289268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5" name="Straight Arrow Connector 3074">
                <a:extLst>
                  <a:ext uri="{FF2B5EF4-FFF2-40B4-BE49-F238E27FC236}">
                    <a16:creationId xmlns:a16="http://schemas.microsoft.com/office/drawing/2014/main" id="{6DC7245B-B894-3D8E-1D3A-A4AF5F5185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747" y="5971562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6" name="Rectangle: Rounded Corners 3075">
                <a:extLst>
                  <a:ext uri="{FF2B5EF4-FFF2-40B4-BE49-F238E27FC236}">
                    <a16:creationId xmlns:a16="http://schemas.microsoft.com/office/drawing/2014/main" id="{389C4DB9-FF29-AA24-9327-71A551790ACA}"/>
                  </a:ext>
                </a:extLst>
              </p:cNvPr>
              <p:cNvSpPr/>
              <p:nvPr/>
            </p:nvSpPr>
            <p:spPr>
              <a:xfrm>
                <a:off x="5937402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77" name="Straight Arrow Connector 3076">
                <a:extLst>
                  <a:ext uri="{FF2B5EF4-FFF2-40B4-BE49-F238E27FC236}">
                    <a16:creationId xmlns:a16="http://schemas.microsoft.com/office/drawing/2014/main" id="{1A41BE30-4D5A-B1B9-D192-5A07BB9611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712" y="5971562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8" name="Rectangle: Rounded Corners 3077">
                <a:extLst>
                  <a:ext uri="{FF2B5EF4-FFF2-40B4-BE49-F238E27FC236}">
                    <a16:creationId xmlns:a16="http://schemas.microsoft.com/office/drawing/2014/main" id="{02AEA974-C2A4-2805-FF5A-09E632132AEF}"/>
                  </a:ext>
                </a:extLst>
              </p:cNvPr>
              <p:cNvSpPr/>
              <p:nvPr/>
            </p:nvSpPr>
            <p:spPr>
              <a:xfrm>
                <a:off x="6410367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79" name="Straight Arrow Connector 3078">
                <a:extLst>
                  <a:ext uri="{FF2B5EF4-FFF2-40B4-BE49-F238E27FC236}">
                    <a16:creationId xmlns:a16="http://schemas.microsoft.com/office/drawing/2014/main" id="{A069AA5D-2049-EF3A-5310-40D07914F2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7851" y="4363478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80" name="Rectangle: Rounded Corners 3079">
                <a:extLst>
                  <a:ext uri="{FF2B5EF4-FFF2-40B4-BE49-F238E27FC236}">
                    <a16:creationId xmlns:a16="http://schemas.microsoft.com/office/drawing/2014/main" id="{F7E1C7CE-8349-C74E-43A3-961F151646AB}"/>
                  </a:ext>
                </a:extLst>
              </p:cNvPr>
              <p:cNvSpPr/>
              <p:nvPr/>
            </p:nvSpPr>
            <p:spPr>
              <a:xfrm>
                <a:off x="5935506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4" name="TextBox 3093">
                <a:extLst>
                  <a:ext uri="{FF2B5EF4-FFF2-40B4-BE49-F238E27FC236}">
                    <a16:creationId xmlns:a16="http://schemas.microsoft.com/office/drawing/2014/main" id="{C4B85F57-06DB-FD07-08F2-6072AA03DB63}"/>
                  </a:ext>
                </a:extLst>
              </p:cNvPr>
              <p:cNvSpPr txBox="1"/>
              <p:nvPr/>
            </p:nvSpPr>
            <p:spPr>
              <a:xfrm rot="16200000">
                <a:off x="3449327" y="4475450"/>
                <a:ext cx="15675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Priority</a:t>
                </a:r>
                <a:endParaRPr lang="en-US" dirty="0"/>
              </a:p>
            </p:txBody>
          </p:sp>
          <p:sp>
            <p:nvSpPr>
              <p:cNvPr id="3095" name="TextBox 3094">
                <a:extLst>
                  <a:ext uri="{FF2B5EF4-FFF2-40B4-BE49-F238E27FC236}">
                    <a16:creationId xmlns:a16="http://schemas.microsoft.com/office/drawing/2014/main" id="{8F405666-D710-13E1-0619-01B1BD0834DE}"/>
                  </a:ext>
                </a:extLst>
              </p:cNvPr>
              <p:cNvSpPr txBox="1"/>
              <p:nvPr/>
            </p:nvSpPr>
            <p:spPr>
              <a:xfrm>
                <a:off x="4644630" y="2640241"/>
                <a:ext cx="25199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Expired Run Queues</a:t>
                </a:r>
              </a:p>
            </p:txBody>
          </p:sp>
          <p:sp>
            <p:nvSpPr>
              <p:cNvPr id="3096" name="Rectangle 3095">
                <a:extLst>
                  <a:ext uri="{FF2B5EF4-FFF2-40B4-BE49-F238E27FC236}">
                    <a16:creationId xmlns:a16="http://schemas.microsoft.com/office/drawing/2014/main" id="{62A25C4C-1E52-45ED-598C-6AAE88DA2FBF}"/>
                  </a:ext>
                </a:extLst>
              </p:cNvPr>
              <p:cNvSpPr/>
              <p:nvPr/>
            </p:nvSpPr>
            <p:spPr>
              <a:xfrm>
                <a:off x="4546717" y="3009573"/>
                <a:ext cx="2679743" cy="3253723"/>
              </a:xfrm>
              <a:prstGeom prst="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99" name="Straight Arrow Connector 3098">
                <a:extLst>
                  <a:ext uri="{FF2B5EF4-FFF2-40B4-BE49-F238E27FC236}">
                    <a16:creationId xmlns:a16="http://schemas.microsoft.com/office/drawing/2014/main" id="{4D31D3E1-2C90-76E8-4073-41A592E296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80690" y="5441049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0" name="Rectangle: Rounded Corners 3099">
                <a:extLst>
                  <a:ext uri="{FF2B5EF4-FFF2-40B4-BE49-F238E27FC236}">
                    <a16:creationId xmlns:a16="http://schemas.microsoft.com/office/drawing/2014/main" id="{1A31CBD1-90FF-9FF5-3CFA-7908E4591F2C}"/>
                  </a:ext>
                </a:extLst>
              </p:cNvPr>
              <p:cNvSpPr/>
              <p:nvPr/>
            </p:nvSpPr>
            <p:spPr>
              <a:xfrm>
                <a:off x="5938345" y="5218179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01" name="Straight Arrow Connector 3100">
                <a:extLst>
                  <a:ext uri="{FF2B5EF4-FFF2-40B4-BE49-F238E27FC236}">
                    <a16:creationId xmlns:a16="http://schemas.microsoft.com/office/drawing/2014/main" id="{FF0DE8E9-35DD-0DF5-A9E0-F8414961AE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712" y="5443201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2" name="Rectangle: Rounded Corners 3101">
                <a:extLst>
                  <a:ext uri="{FF2B5EF4-FFF2-40B4-BE49-F238E27FC236}">
                    <a16:creationId xmlns:a16="http://schemas.microsoft.com/office/drawing/2014/main" id="{15AE94F4-A2F8-EA92-BAA6-2D8380F5E516}"/>
                  </a:ext>
                </a:extLst>
              </p:cNvPr>
              <p:cNvSpPr/>
              <p:nvPr/>
            </p:nvSpPr>
            <p:spPr>
              <a:xfrm>
                <a:off x="6410367" y="522033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03" name="Straight Arrow Connector 3102">
                <a:extLst>
                  <a:ext uri="{FF2B5EF4-FFF2-40B4-BE49-F238E27FC236}">
                    <a16:creationId xmlns:a16="http://schemas.microsoft.com/office/drawing/2014/main" id="{54E54C98-371E-5268-0507-01703CADCB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20219" y="5971561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4" name="Rectangle: Rounded Corners 3103">
                <a:extLst>
                  <a:ext uri="{FF2B5EF4-FFF2-40B4-BE49-F238E27FC236}">
                    <a16:creationId xmlns:a16="http://schemas.microsoft.com/office/drawing/2014/main" id="{66A92CA0-8014-2C15-607E-B3CE05D035E8}"/>
                  </a:ext>
                </a:extLst>
              </p:cNvPr>
              <p:cNvSpPr/>
              <p:nvPr/>
            </p:nvSpPr>
            <p:spPr>
              <a:xfrm>
                <a:off x="6877874" y="574869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13D8DD5-32A4-0946-7E02-ADFB4327DFFD}"/>
                </a:ext>
              </a:extLst>
            </p:cNvPr>
            <p:cNvCxnSpPr>
              <a:cxnSpLocks/>
            </p:cNvCxnSpPr>
            <p:nvPr/>
          </p:nvCxnSpPr>
          <p:spPr>
            <a:xfrm>
              <a:off x="5072558" y="3509984"/>
              <a:ext cx="0" cy="223870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61A441-8B9F-367F-39C1-14285BFB5BA7}"/>
                </a:ext>
              </a:extLst>
            </p:cNvPr>
            <p:cNvSpPr txBox="1"/>
            <p:nvPr/>
          </p:nvSpPr>
          <p:spPr>
            <a:xfrm>
              <a:off x="4659218" y="3150768"/>
              <a:ext cx="56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High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59DD8F-AC8B-35A7-A7D6-F67C1A380890}"/>
                </a:ext>
              </a:extLst>
            </p:cNvPr>
            <p:cNvSpPr txBox="1"/>
            <p:nvPr/>
          </p:nvSpPr>
          <p:spPr>
            <a:xfrm>
              <a:off x="4708180" y="5830908"/>
              <a:ext cx="5185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4297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6FDC-C3D6-ED3B-44CD-216F271E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O(1) scheduler: when swapping out a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E235E-21F3-06A5-1935-79FF49D8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1574839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Always recalculate job priority</a:t>
            </a:r>
          </a:p>
          <a:p>
            <a:pPr lvl="1"/>
            <a:r>
              <a:rPr lang="en-US" dirty="0"/>
              <a:t>Heuristics: interactivity guess, process “niceness”, possibly other measurements</a:t>
            </a:r>
          </a:p>
          <a:p>
            <a:r>
              <a:rPr lang="en-US" dirty="0"/>
              <a:t>If job has not expired its quota, place at end of correct active queue (round-robin at a priority level)</a:t>
            </a:r>
          </a:p>
          <a:p>
            <a:r>
              <a:rPr lang="en-US" dirty="0"/>
              <a:t>If job has expired its quota, place at end of correct expired queue</a:t>
            </a:r>
          </a:p>
          <a:p>
            <a:pPr lvl="1"/>
            <a:r>
              <a:rPr lang="en-US" dirty="0"/>
              <a:t>When all jobs are gone from the active queue, swap which queue is “active” and which is “expired”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109CB-31A8-9C47-B4E4-69C97391F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3107" name="Content Placeholder 2">
            <a:extLst>
              <a:ext uri="{FF2B5EF4-FFF2-40B4-BE49-F238E27FC236}">
                <a16:creationId xmlns:a16="http://schemas.microsoft.com/office/drawing/2014/main" id="{75A2AA87-74F2-05AA-9208-8EA7B8B46CD3}"/>
              </a:ext>
            </a:extLst>
          </p:cNvPr>
          <p:cNvSpPr txBox="1">
            <a:spLocks/>
          </p:cNvSpPr>
          <p:nvPr/>
        </p:nvSpPr>
        <p:spPr>
          <a:xfrm>
            <a:off x="8231812" y="3427768"/>
            <a:ext cx="3648513" cy="2744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Issue with O(1) scheduler:</a:t>
            </a:r>
          </a:p>
          <a:p>
            <a:pPr lvl="1"/>
            <a:r>
              <a:rPr lang="en-US" sz="1600" dirty="0"/>
              <a:t>Determining priority is challenging</a:t>
            </a:r>
          </a:p>
          <a:p>
            <a:pPr lvl="1"/>
            <a:r>
              <a:rPr lang="en-US" sz="1600" dirty="0"/>
              <a:t>“Complex heuristics” make decisions hard to understand at runtime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1D05058-07A5-382B-87A7-A30408069E02}"/>
              </a:ext>
            </a:extLst>
          </p:cNvPr>
          <p:cNvGrpSpPr/>
          <p:nvPr/>
        </p:nvGrpSpPr>
        <p:grpSpPr>
          <a:xfrm>
            <a:off x="748564" y="2640241"/>
            <a:ext cx="3196212" cy="3623055"/>
            <a:chOff x="748564" y="2640241"/>
            <a:chExt cx="3196212" cy="3623055"/>
          </a:xfrm>
        </p:grpSpPr>
        <p:grpSp>
          <p:nvGrpSpPr>
            <p:cNvPr id="3098" name="Group 3097">
              <a:extLst>
                <a:ext uri="{FF2B5EF4-FFF2-40B4-BE49-F238E27FC236}">
                  <a16:creationId xmlns:a16="http://schemas.microsoft.com/office/drawing/2014/main" id="{19F05948-3441-CB75-8560-9076F29FB267}"/>
                </a:ext>
              </a:extLst>
            </p:cNvPr>
            <p:cNvGrpSpPr/>
            <p:nvPr/>
          </p:nvGrpSpPr>
          <p:grpSpPr>
            <a:xfrm>
              <a:off x="797526" y="2640241"/>
              <a:ext cx="3147250" cy="3623055"/>
              <a:chOff x="426267" y="2640241"/>
              <a:chExt cx="3147250" cy="3623055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E40D17D-3617-2FB1-198E-89F530F0BE57}"/>
                  </a:ext>
                </a:extLst>
              </p:cNvPr>
              <p:cNvSpPr/>
              <p:nvPr/>
            </p:nvSpPr>
            <p:spPr>
              <a:xfrm>
                <a:off x="991688" y="5748692"/>
                <a:ext cx="567558" cy="44143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139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087F945-8ED8-1B03-F4CA-1E967BCD5197}"/>
                  </a:ext>
                </a:extLst>
              </p:cNvPr>
              <p:cNvSpPr/>
              <p:nvPr/>
            </p:nvSpPr>
            <p:spPr>
              <a:xfrm>
                <a:off x="991688" y="5212664"/>
                <a:ext cx="567558" cy="44143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138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0C4E7B7-9343-6D1A-D0A7-4892B94120B0}"/>
                  </a:ext>
                </a:extLst>
              </p:cNvPr>
              <p:cNvSpPr/>
              <p:nvPr/>
            </p:nvSpPr>
            <p:spPr>
              <a:xfrm>
                <a:off x="991688" y="4676636"/>
                <a:ext cx="567558" cy="44143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7DCBD9B-34E9-94E9-5D96-F7B03A820241}"/>
                  </a:ext>
                </a:extLst>
              </p:cNvPr>
              <p:cNvSpPr/>
              <p:nvPr/>
            </p:nvSpPr>
            <p:spPr>
              <a:xfrm>
                <a:off x="991688" y="4140608"/>
                <a:ext cx="567558" cy="44143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DB280F-0C53-3C2F-C08F-677A079CEBBA}"/>
                  </a:ext>
                </a:extLst>
              </p:cNvPr>
              <p:cNvSpPr/>
              <p:nvPr/>
            </p:nvSpPr>
            <p:spPr>
              <a:xfrm>
                <a:off x="991688" y="3604580"/>
                <a:ext cx="567558" cy="44143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2DE284B-FB55-A2E0-3FF2-669827499C8F}"/>
                  </a:ext>
                </a:extLst>
              </p:cNvPr>
              <p:cNvSpPr/>
              <p:nvPr/>
            </p:nvSpPr>
            <p:spPr>
              <a:xfrm>
                <a:off x="991688" y="3068552"/>
                <a:ext cx="567558" cy="441435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21AB5F2-03CF-B5F8-60CB-D911BF1F04C2}"/>
                  </a:ext>
                </a:extLst>
              </p:cNvPr>
              <p:cNvSpPr/>
              <p:nvPr/>
            </p:nvSpPr>
            <p:spPr>
              <a:xfrm>
                <a:off x="1811494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7EE5343A-6622-0199-8D1C-27187DE592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9246" y="5969409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5B31531-A8E8-4C1D-DA61-DBA61263DC48}"/>
                  </a:ext>
                </a:extLst>
              </p:cNvPr>
              <p:cNvSpPr/>
              <p:nvPr/>
            </p:nvSpPr>
            <p:spPr>
              <a:xfrm>
                <a:off x="1811494" y="5212664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A18865B2-055C-B311-C450-5000E8B464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9246" y="5433381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742E1A72-C8F6-BF6F-F050-1B4379855036}"/>
                  </a:ext>
                </a:extLst>
              </p:cNvPr>
              <p:cNvSpPr/>
              <p:nvPr/>
            </p:nvSpPr>
            <p:spPr>
              <a:xfrm>
                <a:off x="1811494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DC27A8AA-DFE2-31D2-A8D8-6B77AD6D5A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9246" y="4361325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F7836FEA-232F-40E0-3734-B7F94D168E37}"/>
                  </a:ext>
                </a:extLst>
              </p:cNvPr>
              <p:cNvSpPr/>
              <p:nvPr/>
            </p:nvSpPr>
            <p:spPr>
              <a:xfrm>
                <a:off x="1808175" y="3604580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0F15358F-5D93-1465-360A-28C3B36ADE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5927" y="3825297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B753C36D-7680-F3C4-EDB9-71ABBD480C75}"/>
                  </a:ext>
                </a:extLst>
              </p:cNvPr>
              <p:cNvSpPr/>
              <p:nvPr/>
            </p:nvSpPr>
            <p:spPr>
              <a:xfrm>
                <a:off x="1804856" y="306855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81B18197-DE41-0536-D85B-37056E0B36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2608" y="3289268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20DC9431-D31B-FF73-4811-89F175AA3C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6804" y="5971562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E085D53E-2239-E368-F80B-AC3E0F8C04C0}"/>
                  </a:ext>
                </a:extLst>
              </p:cNvPr>
              <p:cNvSpPr/>
              <p:nvPr/>
            </p:nvSpPr>
            <p:spPr>
              <a:xfrm>
                <a:off x="2284459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4123AFB6-FF31-2830-6617-3596496C2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99769" y="5971562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6B09DC23-B88C-5CCC-1E6F-E10E0899F5C3}"/>
                  </a:ext>
                </a:extLst>
              </p:cNvPr>
              <p:cNvSpPr/>
              <p:nvPr/>
            </p:nvSpPr>
            <p:spPr>
              <a:xfrm>
                <a:off x="2757424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E92EA0B7-C385-DE1F-0540-76DD1E1755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4908" y="4363478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4AAE3796-B10D-7A82-93E3-38E3AD1F0E59}"/>
                  </a:ext>
                </a:extLst>
              </p:cNvPr>
              <p:cNvSpPr/>
              <p:nvPr/>
            </p:nvSpPr>
            <p:spPr>
              <a:xfrm>
                <a:off x="2282563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F486B7DF-37EE-3A7E-0900-6108D5879A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1662" y="3291420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F55C72CA-D3BC-2D63-BA9A-E8CC7CA6F34E}"/>
                  </a:ext>
                </a:extLst>
              </p:cNvPr>
              <p:cNvSpPr/>
              <p:nvPr/>
            </p:nvSpPr>
            <p:spPr>
              <a:xfrm>
                <a:off x="2269317" y="3068550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62F538AA-3EEF-36F0-8073-721FDB6B97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75175" y="3291420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C6D59FE-B5B5-C397-FFD1-0C6FE523C8C4}"/>
                  </a:ext>
                </a:extLst>
              </p:cNvPr>
              <p:cNvSpPr/>
              <p:nvPr/>
            </p:nvSpPr>
            <p:spPr>
              <a:xfrm>
                <a:off x="2732830" y="3068550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F3458CD3-1418-840E-BB17-76A9172C00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8688" y="3291420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B581BF9A-6F08-6C2B-BCDD-F74121936125}"/>
                  </a:ext>
                </a:extLst>
              </p:cNvPr>
              <p:cNvSpPr/>
              <p:nvPr/>
            </p:nvSpPr>
            <p:spPr>
              <a:xfrm>
                <a:off x="3196343" y="3068550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3E48D262-6D83-E942-368F-F464D3A492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4908" y="3827450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7BD63E09-7321-01BC-7266-8A1660B4BE2E}"/>
                  </a:ext>
                </a:extLst>
              </p:cNvPr>
              <p:cNvSpPr/>
              <p:nvPr/>
            </p:nvSpPr>
            <p:spPr>
              <a:xfrm>
                <a:off x="2282563" y="3604580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8D858987-74BB-A67F-84C9-58FA000AA2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99769" y="4363478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1830CFC3-7A73-3845-EE7F-6124804F46C4}"/>
                  </a:ext>
                </a:extLst>
              </p:cNvPr>
              <p:cNvSpPr/>
              <p:nvPr/>
            </p:nvSpPr>
            <p:spPr>
              <a:xfrm>
                <a:off x="2757424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04CEED1-89BA-1D65-3E89-EF0DC1E6AEF7}"/>
                  </a:ext>
                </a:extLst>
              </p:cNvPr>
              <p:cNvSpPr txBox="1"/>
              <p:nvPr/>
            </p:nvSpPr>
            <p:spPr>
              <a:xfrm rot="16200000">
                <a:off x="-203616" y="4475450"/>
                <a:ext cx="15675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Priority</a:t>
                </a:r>
                <a:endParaRPr lang="en-US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E761350-BDD1-D30E-41A2-DC538D0BB369}"/>
                  </a:ext>
                </a:extLst>
              </p:cNvPr>
              <p:cNvSpPr txBox="1"/>
              <p:nvPr/>
            </p:nvSpPr>
            <p:spPr>
              <a:xfrm>
                <a:off x="991687" y="2640241"/>
                <a:ext cx="25199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Active Run Queues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AE477B03-C230-0377-0190-AC6753BE735B}"/>
                  </a:ext>
                </a:extLst>
              </p:cNvPr>
              <p:cNvSpPr/>
              <p:nvPr/>
            </p:nvSpPr>
            <p:spPr>
              <a:xfrm>
                <a:off x="893774" y="3009573"/>
                <a:ext cx="2679743" cy="325372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CA8FACC-1D57-2360-F081-5C3565BC2E24}"/>
                </a:ext>
              </a:extLst>
            </p:cNvPr>
            <p:cNvCxnSpPr>
              <a:cxnSpLocks/>
            </p:cNvCxnSpPr>
            <p:nvPr/>
          </p:nvCxnSpPr>
          <p:spPr>
            <a:xfrm>
              <a:off x="1161904" y="3509985"/>
              <a:ext cx="0" cy="223870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81D681-12E5-A7C6-BFD5-C57A058AB1E1}"/>
                </a:ext>
              </a:extLst>
            </p:cNvPr>
            <p:cNvSpPr txBox="1"/>
            <p:nvPr/>
          </p:nvSpPr>
          <p:spPr>
            <a:xfrm>
              <a:off x="748564" y="3150769"/>
              <a:ext cx="56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High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1B64E6-E766-76A4-EA9B-85198F65F5BC}"/>
                </a:ext>
              </a:extLst>
            </p:cNvPr>
            <p:cNvSpPr txBox="1"/>
            <p:nvPr/>
          </p:nvSpPr>
          <p:spPr>
            <a:xfrm>
              <a:off x="797526" y="5830909"/>
              <a:ext cx="5185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Low</a:t>
              </a:r>
            </a:p>
          </p:txBody>
        </p:sp>
      </p:grpSp>
      <p:grpSp>
        <p:nvGrpSpPr>
          <p:cNvPr id="3074" name="Group 3073">
            <a:extLst>
              <a:ext uri="{FF2B5EF4-FFF2-40B4-BE49-F238E27FC236}">
                <a16:creationId xmlns:a16="http://schemas.microsoft.com/office/drawing/2014/main" id="{C56FEF16-EDBD-D5AA-3351-D57EF1A06C70}"/>
              </a:ext>
            </a:extLst>
          </p:cNvPr>
          <p:cNvGrpSpPr/>
          <p:nvPr/>
        </p:nvGrpSpPr>
        <p:grpSpPr>
          <a:xfrm>
            <a:off x="4649431" y="2640241"/>
            <a:ext cx="3209546" cy="3623055"/>
            <a:chOff x="4649431" y="2640241"/>
            <a:chExt cx="3209546" cy="3623055"/>
          </a:xfrm>
        </p:grpSpPr>
        <p:grpSp>
          <p:nvGrpSpPr>
            <p:cNvPr id="3105" name="Group 3104">
              <a:extLst>
                <a:ext uri="{FF2B5EF4-FFF2-40B4-BE49-F238E27FC236}">
                  <a16:creationId xmlns:a16="http://schemas.microsoft.com/office/drawing/2014/main" id="{D9E9CD80-2859-CA44-4BAC-FDDF64290CB8}"/>
                </a:ext>
              </a:extLst>
            </p:cNvPr>
            <p:cNvGrpSpPr/>
            <p:nvPr/>
          </p:nvGrpSpPr>
          <p:grpSpPr>
            <a:xfrm>
              <a:off x="4711727" y="2640241"/>
              <a:ext cx="3147250" cy="3623055"/>
              <a:chOff x="4079210" y="2640241"/>
              <a:chExt cx="3147250" cy="3623055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99C7E23D-218B-E1BE-BE8D-7E5E8DC50F31}"/>
                  </a:ext>
                </a:extLst>
              </p:cNvPr>
              <p:cNvSpPr/>
              <p:nvPr/>
            </p:nvSpPr>
            <p:spPr>
              <a:xfrm>
                <a:off x="4644631" y="5748692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139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46A8FA4-F50F-1AD7-D00D-5436E4CC1A05}"/>
                  </a:ext>
                </a:extLst>
              </p:cNvPr>
              <p:cNvSpPr/>
              <p:nvPr/>
            </p:nvSpPr>
            <p:spPr>
              <a:xfrm>
                <a:off x="4644631" y="5212664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138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67BF686-87C3-3551-9120-AD73BB377A2F}"/>
                  </a:ext>
                </a:extLst>
              </p:cNvPr>
              <p:cNvSpPr/>
              <p:nvPr/>
            </p:nvSpPr>
            <p:spPr>
              <a:xfrm>
                <a:off x="4644631" y="4676636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…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9D8EF7F2-DEF6-17EE-04B6-B35A8B7CB811}"/>
                  </a:ext>
                </a:extLst>
              </p:cNvPr>
              <p:cNvSpPr/>
              <p:nvPr/>
            </p:nvSpPr>
            <p:spPr>
              <a:xfrm>
                <a:off x="4644631" y="4140608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2BF62746-FC08-1945-0A9A-DD0CB320AAAF}"/>
                  </a:ext>
                </a:extLst>
              </p:cNvPr>
              <p:cNvSpPr/>
              <p:nvPr/>
            </p:nvSpPr>
            <p:spPr>
              <a:xfrm>
                <a:off x="4644631" y="3604580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A9406A49-1A00-E325-95F2-6D822F76CF34}"/>
                  </a:ext>
                </a:extLst>
              </p:cNvPr>
              <p:cNvSpPr/>
              <p:nvPr/>
            </p:nvSpPr>
            <p:spPr>
              <a:xfrm>
                <a:off x="4644631" y="3068552"/>
                <a:ext cx="567558" cy="441435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637BB1C3-9837-DA51-5FED-6A5AE832ECD5}"/>
                  </a:ext>
                </a:extLst>
              </p:cNvPr>
              <p:cNvSpPr/>
              <p:nvPr/>
            </p:nvSpPr>
            <p:spPr>
              <a:xfrm>
                <a:off x="5464437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868979F2-3DA8-F5C2-D33C-5F3F4B581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2189" y="5969409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2765558B-D7BF-3B76-6C8B-139D7D373A7F}"/>
                  </a:ext>
                </a:extLst>
              </p:cNvPr>
              <p:cNvSpPr/>
              <p:nvPr/>
            </p:nvSpPr>
            <p:spPr>
              <a:xfrm>
                <a:off x="5464437" y="5212664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E6EDB626-B358-AFAE-C1FD-D7DB5F755E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2189" y="5433381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DDC071F9-D35E-5859-FBAF-681590DBA0D2}"/>
                  </a:ext>
                </a:extLst>
              </p:cNvPr>
              <p:cNvSpPr/>
              <p:nvPr/>
            </p:nvSpPr>
            <p:spPr>
              <a:xfrm>
                <a:off x="5464437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D64BDC0A-0E32-54BB-9F97-3D64AB71F8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12189" y="4361325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4A2AF8F1-C701-4672-596E-6EDE6281BE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8870" y="3825297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2" name="Rectangle: Rounded Corners 3071">
                <a:extLst>
                  <a:ext uri="{FF2B5EF4-FFF2-40B4-BE49-F238E27FC236}">
                    <a16:creationId xmlns:a16="http://schemas.microsoft.com/office/drawing/2014/main" id="{9B334059-F627-E6D8-F4B8-CC67737E1FD7}"/>
                  </a:ext>
                </a:extLst>
              </p:cNvPr>
              <p:cNvSpPr/>
              <p:nvPr/>
            </p:nvSpPr>
            <p:spPr>
              <a:xfrm>
                <a:off x="5457799" y="306855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73" name="Straight Arrow Connector 3072">
                <a:extLst>
                  <a:ext uri="{FF2B5EF4-FFF2-40B4-BE49-F238E27FC236}">
                    <a16:creationId xmlns:a16="http://schemas.microsoft.com/office/drawing/2014/main" id="{DCEF9523-28A5-FB58-A7C4-788EEC7EDD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5551" y="3289268"/>
                <a:ext cx="24892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5" name="Straight Arrow Connector 3074">
                <a:extLst>
                  <a:ext uri="{FF2B5EF4-FFF2-40B4-BE49-F238E27FC236}">
                    <a16:creationId xmlns:a16="http://schemas.microsoft.com/office/drawing/2014/main" id="{6DC7245B-B894-3D8E-1D3A-A4AF5F5185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747" y="5971562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6" name="Rectangle: Rounded Corners 3075">
                <a:extLst>
                  <a:ext uri="{FF2B5EF4-FFF2-40B4-BE49-F238E27FC236}">
                    <a16:creationId xmlns:a16="http://schemas.microsoft.com/office/drawing/2014/main" id="{389C4DB9-FF29-AA24-9327-71A551790ACA}"/>
                  </a:ext>
                </a:extLst>
              </p:cNvPr>
              <p:cNvSpPr/>
              <p:nvPr/>
            </p:nvSpPr>
            <p:spPr>
              <a:xfrm>
                <a:off x="5937402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77" name="Straight Arrow Connector 3076">
                <a:extLst>
                  <a:ext uri="{FF2B5EF4-FFF2-40B4-BE49-F238E27FC236}">
                    <a16:creationId xmlns:a16="http://schemas.microsoft.com/office/drawing/2014/main" id="{1A41BE30-4D5A-B1B9-D192-5A07BB9611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712" y="5971562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78" name="Rectangle: Rounded Corners 3077">
                <a:extLst>
                  <a:ext uri="{FF2B5EF4-FFF2-40B4-BE49-F238E27FC236}">
                    <a16:creationId xmlns:a16="http://schemas.microsoft.com/office/drawing/2014/main" id="{02AEA974-C2A4-2805-FF5A-09E632132AEF}"/>
                  </a:ext>
                </a:extLst>
              </p:cNvPr>
              <p:cNvSpPr/>
              <p:nvPr/>
            </p:nvSpPr>
            <p:spPr>
              <a:xfrm>
                <a:off x="6410367" y="5748692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79" name="Straight Arrow Connector 3078">
                <a:extLst>
                  <a:ext uri="{FF2B5EF4-FFF2-40B4-BE49-F238E27FC236}">
                    <a16:creationId xmlns:a16="http://schemas.microsoft.com/office/drawing/2014/main" id="{A069AA5D-2049-EF3A-5310-40D07914F2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7851" y="4363478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80" name="Rectangle: Rounded Corners 3079">
                <a:extLst>
                  <a:ext uri="{FF2B5EF4-FFF2-40B4-BE49-F238E27FC236}">
                    <a16:creationId xmlns:a16="http://schemas.microsoft.com/office/drawing/2014/main" id="{F7E1C7CE-8349-C74E-43A3-961F151646AB}"/>
                  </a:ext>
                </a:extLst>
              </p:cNvPr>
              <p:cNvSpPr/>
              <p:nvPr/>
            </p:nvSpPr>
            <p:spPr>
              <a:xfrm>
                <a:off x="5935506" y="4140608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4" name="TextBox 3093">
                <a:extLst>
                  <a:ext uri="{FF2B5EF4-FFF2-40B4-BE49-F238E27FC236}">
                    <a16:creationId xmlns:a16="http://schemas.microsoft.com/office/drawing/2014/main" id="{C4B85F57-06DB-FD07-08F2-6072AA03DB63}"/>
                  </a:ext>
                </a:extLst>
              </p:cNvPr>
              <p:cNvSpPr txBox="1"/>
              <p:nvPr/>
            </p:nvSpPr>
            <p:spPr>
              <a:xfrm rot="16200000">
                <a:off x="3449327" y="4475450"/>
                <a:ext cx="15675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Priority</a:t>
                </a:r>
                <a:endParaRPr lang="en-US" dirty="0"/>
              </a:p>
            </p:txBody>
          </p:sp>
          <p:sp>
            <p:nvSpPr>
              <p:cNvPr id="3095" name="TextBox 3094">
                <a:extLst>
                  <a:ext uri="{FF2B5EF4-FFF2-40B4-BE49-F238E27FC236}">
                    <a16:creationId xmlns:a16="http://schemas.microsoft.com/office/drawing/2014/main" id="{8F405666-D710-13E1-0619-01B1BD0834DE}"/>
                  </a:ext>
                </a:extLst>
              </p:cNvPr>
              <p:cNvSpPr txBox="1"/>
              <p:nvPr/>
            </p:nvSpPr>
            <p:spPr>
              <a:xfrm>
                <a:off x="4644630" y="2640241"/>
                <a:ext cx="25199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Expired Run Queues</a:t>
                </a:r>
              </a:p>
            </p:txBody>
          </p:sp>
          <p:sp>
            <p:nvSpPr>
              <p:cNvPr id="3096" name="Rectangle 3095">
                <a:extLst>
                  <a:ext uri="{FF2B5EF4-FFF2-40B4-BE49-F238E27FC236}">
                    <a16:creationId xmlns:a16="http://schemas.microsoft.com/office/drawing/2014/main" id="{62A25C4C-1E52-45ED-598C-6AAE88DA2FBF}"/>
                  </a:ext>
                </a:extLst>
              </p:cNvPr>
              <p:cNvSpPr/>
              <p:nvPr/>
            </p:nvSpPr>
            <p:spPr>
              <a:xfrm>
                <a:off x="4546717" y="3009573"/>
                <a:ext cx="2679743" cy="3253723"/>
              </a:xfrm>
              <a:prstGeom prst="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99" name="Straight Arrow Connector 3098">
                <a:extLst>
                  <a:ext uri="{FF2B5EF4-FFF2-40B4-BE49-F238E27FC236}">
                    <a16:creationId xmlns:a16="http://schemas.microsoft.com/office/drawing/2014/main" id="{4D31D3E1-2C90-76E8-4073-41A592E296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80690" y="5441049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0" name="Rectangle: Rounded Corners 3099">
                <a:extLst>
                  <a:ext uri="{FF2B5EF4-FFF2-40B4-BE49-F238E27FC236}">
                    <a16:creationId xmlns:a16="http://schemas.microsoft.com/office/drawing/2014/main" id="{1A31CBD1-90FF-9FF5-3CFA-7908E4591F2C}"/>
                  </a:ext>
                </a:extLst>
              </p:cNvPr>
              <p:cNvSpPr/>
              <p:nvPr/>
            </p:nvSpPr>
            <p:spPr>
              <a:xfrm>
                <a:off x="5938345" y="5218179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01" name="Straight Arrow Connector 3100">
                <a:extLst>
                  <a:ext uri="{FF2B5EF4-FFF2-40B4-BE49-F238E27FC236}">
                    <a16:creationId xmlns:a16="http://schemas.microsoft.com/office/drawing/2014/main" id="{FF0DE8E9-35DD-0DF5-A9E0-F8414961AE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712" y="5443201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2" name="Rectangle: Rounded Corners 3101">
                <a:extLst>
                  <a:ext uri="{FF2B5EF4-FFF2-40B4-BE49-F238E27FC236}">
                    <a16:creationId xmlns:a16="http://schemas.microsoft.com/office/drawing/2014/main" id="{15AE94F4-A2F8-EA92-BAA6-2D8380F5E516}"/>
                  </a:ext>
                </a:extLst>
              </p:cNvPr>
              <p:cNvSpPr/>
              <p:nvPr/>
            </p:nvSpPr>
            <p:spPr>
              <a:xfrm>
                <a:off x="6410367" y="522033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03" name="Straight Arrow Connector 3102">
                <a:extLst>
                  <a:ext uri="{FF2B5EF4-FFF2-40B4-BE49-F238E27FC236}">
                    <a16:creationId xmlns:a16="http://schemas.microsoft.com/office/drawing/2014/main" id="{54E54C98-371E-5268-0507-01703CADCB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20219" y="5971561"/>
                <a:ext cx="15575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04" name="Rectangle: Rounded Corners 3103">
                <a:extLst>
                  <a:ext uri="{FF2B5EF4-FFF2-40B4-BE49-F238E27FC236}">
                    <a16:creationId xmlns:a16="http://schemas.microsoft.com/office/drawing/2014/main" id="{66A92CA0-8014-2C15-607E-B3CE05D035E8}"/>
                  </a:ext>
                </a:extLst>
              </p:cNvPr>
              <p:cNvSpPr/>
              <p:nvPr/>
            </p:nvSpPr>
            <p:spPr>
              <a:xfrm>
                <a:off x="6877874" y="5748691"/>
                <a:ext cx="315310" cy="44143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BD4B079-A005-96BF-B988-8B962D09F01E}"/>
                </a:ext>
              </a:extLst>
            </p:cNvPr>
            <p:cNvCxnSpPr>
              <a:cxnSpLocks/>
            </p:cNvCxnSpPr>
            <p:nvPr/>
          </p:nvCxnSpPr>
          <p:spPr>
            <a:xfrm>
              <a:off x="5062771" y="3509984"/>
              <a:ext cx="0" cy="223870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FA5B527-0114-BFA3-6A6E-419C419A8798}"/>
                </a:ext>
              </a:extLst>
            </p:cNvPr>
            <p:cNvSpPr txBox="1"/>
            <p:nvPr/>
          </p:nvSpPr>
          <p:spPr>
            <a:xfrm>
              <a:off x="4649431" y="3150768"/>
              <a:ext cx="56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High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49F8753-48D3-A4E6-8E48-7632EE763CC1}"/>
                </a:ext>
              </a:extLst>
            </p:cNvPr>
            <p:cNvSpPr txBox="1"/>
            <p:nvPr/>
          </p:nvSpPr>
          <p:spPr>
            <a:xfrm>
              <a:off x="4698393" y="5830908"/>
              <a:ext cx="5185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/>
                <a:t>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296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9BE8-5A06-4EF0-8ADA-3A31A2739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Priorities can lead to starvation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7DBE0-11F3-46F4-AF8C-607916F92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priority-based schedulers we’ve seen so far:</a:t>
            </a:r>
          </a:p>
          <a:p>
            <a:pPr lvl="1"/>
            <a:r>
              <a:rPr lang="en-US" b="1" dirty="0"/>
              <a:t>Always prefer to give the CPU to a prioritized job</a:t>
            </a:r>
            <a:endParaRPr lang="en-US" dirty="0"/>
          </a:p>
          <a:p>
            <a:pPr lvl="1"/>
            <a:r>
              <a:rPr lang="en-US" dirty="0"/>
              <a:t>Non-prioritized jobs may never get to run</a:t>
            </a:r>
          </a:p>
          <a:p>
            <a:pPr lvl="2"/>
            <a:r>
              <a:rPr lang="en-US" dirty="0"/>
              <a:t>So they need some special mechanism to </a:t>
            </a:r>
            <a:r>
              <a:rPr lang="en-US" i="1" dirty="0"/>
              <a:t>occasionally</a:t>
            </a:r>
            <a:r>
              <a:rPr lang="en-US" dirty="0"/>
              <a:t> run them</a:t>
            </a:r>
          </a:p>
          <a:p>
            <a:pPr lvl="2"/>
            <a:r>
              <a:rPr lang="en-US" dirty="0"/>
              <a:t>“Time quota” at a priority level, or periodic “resets”</a:t>
            </a:r>
          </a:p>
          <a:p>
            <a:pPr lvl="1"/>
            <a:endParaRPr lang="en-US" dirty="0"/>
          </a:p>
          <a:p>
            <a:r>
              <a:rPr lang="en-US" dirty="0"/>
              <a:t>But priorities were a means, not an end</a:t>
            </a:r>
          </a:p>
          <a:p>
            <a:pPr lvl="1"/>
            <a:r>
              <a:rPr lang="en-US" dirty="0"/>
              <a:t>Goal was to mix CPU-bound and I/O bound jobs effectively</a:t>
            </a:r>
          </a:p>
          <a:p>
            <a:pPr lvl="1"/>
            <a:r>
              <a:rPr lang="en-US" dirty="0"/>
              <a:t>We’re often just guessing at “true” priority on interactive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FBFE1-E1CA-4B0E-8F9D-051CE1BB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1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71D8B-F57A-4BFF-B1C7-7E59BD87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Idea: proportional-share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4FC9D-76A2-4271-922C-141793131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of the policies we’ve studied always prefer to give CPU to a prioritized job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Instead, we can share the CPU proportionally</a:t>
            </a:r>
          </a:p>
          <a:p>
            <a:pPr lvl="1"/>
            <a:r>
              <a:rPr lang="en-US" dirty="0"/>
              <a:t>Give each job a portion of the CPU according to its priority</a:t>
            </a:r>
          </a:p>
          <a:p>
            <a:pPr lvl="1"/>
            <a:r>
              <a:rPr lang="en-US" dirty="0"/>
              <a:t>Low-priority jobs get to run less often</a:t>
            </a:r>
          </a:p>
          <a:p>
            <a:pPr lvl="1"/>
            <a:r>
              <a:rPr lang="en-US" dirty="0"/>
              <a:t>But all jobs can at least make progress (no starvation)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8FE68-9D08-47A7-99B3-1CFC34B25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9547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B89C1-D753-4D97-9C44-DCC48B64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attempt: lottery scheduling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F92BB9-7035-4F57-BBBA-BEB3D70FBC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Give out “tickets” according to proportion each job should receive</a:t>
                </a:r>
              </a:p>
              <a:p>
                <a:r>
                  <a:rPr lang="en-US" dirty="0"/>
                  <a:t>Every quantum:</a:t>
                </a:r>
              </a:p>
              <a:p>
                <a:pPr lvl="1"/>
                <a:r>
                  <a:rPr lang="en-US" dirty="0"/>
                  <a:t>Draw one ticket at random</a:t>
                </a:r>
              </a:p>
              <a:p>
                <a:pPr lvl="1"/>
                <a:r>
                  <a:rPr lang="en-US" dirty="0"/>
                  <a:t>Schedule that job to run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If there are N jobs,</a:t>
                </a:r>
                <a:br>
                  <a:rPr lang="en-US" dirty="0"/>
                </a:br>
                <a:r>
                  <a:rPr lang="en-US" dirty="0"/>
                  <a:t>probability of pick a job is: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𝑝𝑟𝑖𝑜𝑟𝑖𝑡𝑦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𝑗𝑜𝑏𝑖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nary>
                          <m:naryPr>
                            <m:chr m:val="∑"/>
                            <m:limLoc m:val="subSup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𝑝𝑟𝑖𝑜𝑟𝑖𝑡𝑦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𝑗𝑜𝑏𝑗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Definitely not suitable for real-time systems!</a:t>
                </a:r>
              </a:p>
              <a:p>
                <a:pPr lvl="1"/>
                <a:r>
                  <a:rPr lang="en-US" dirty="0"/>
                  <a:t>Probabilistic in nature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F92BB9-7035-4F57-BBBA-BEB3D70FBC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89" t="-2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4B6B6-0CD5-4184-9338-C2126BEC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3C4E40-5A77-43FF-B4AE-EBE2DEADA599}"/>
              </a:ext>
            </a:extLst>
          </p:cNvPr>
          <p:cNvSpPr/>
          <p:nvPr/>
        </p:nvSpPr>
        <p:spPr>
          <a:xfrm>
            <a:off x="9282145" y="4024556"/>
            <a:ext cx="468085" cy="2612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34D516-269F-4E08-8756-815FCB8DE111}"/>
              </a:ext>
            </a:extLst>
          </p:cNvPr>
          <p:cNvSpPr/>
          <p:nvPr/>
        </p:nvSpPr>
        <p:spPr>
          <a:xfrm>
            <a:off x="9282145" y="4363418"/>
            <a:ext cx="468085" cy="2612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322360-BE4C-497E-B405-311CFC8EA88E}"/>
              </a:ext>
            </a:extLst>
          </p:cNvPr>
          <p:cNvSpPr/>
          <p:nvPr/>
        </p:nvSpPr>
        <p:spPr>
          <a:xfrm>
            <a:off x="9282145" y="4702280"/>
            <a:ext cx="468085" cy="2612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69E953-1D0A-4CE3-B2A5-CA58BA7D9B9C}"/>
              </a:ext>
            </a:extLst>
          </p:cNvPr>
          <p:cNvSpPr/>
          <p:nvPr/>
        </p:nvSpPr>
        <p:spPr>
          <a:xfrm>
            <a:off x="9282145" y="5041142"/>
            <a:ext cx="468085" cy="2612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10D3E1-CC95-46A6-8E9D-6A398BB2DE48}"/>
              </a:ext>
            </a:extLst>
          </p:cNvPr>
          <p:cNvSpPr/>
          <p:nvPr/>
        </p:nvSpPr>
        <p:spPr>
          <a:xfrm>
            <a:off x="9282145" y="5380000"/>
            <a:ext cx="468085" cy="2612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396F27-1182-4832-A760-82CE19C777DE}"/>
              </a:ext>
            </a:extLst>
          </p:cNvPr>
          <p:cNvSpPr/>
          <p:nvPr/>
        </p:nvSpPr>
        <p:spPr>
          <a:xfrm>
            <a:off x="9282145" y="3007970"/>
            <a:ext cx="468085" cy="26125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DE090D-8C0C-4D76-98D3-EF5BD0027BCC}"/>
              </a:ext>
            </a:extLst>
          </p:cNvPr>
          <p:cNvSpPr/>
          <p:nvPr/>
        </p:nvSpPr>
        <p:spPr>
          <a:xfrm>
            <a:off x="9282145" y="3346832"/>
            <a:ext cx="468085" cy="26125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97330F-26F4-4F38-9785-84DF2CF00761}"/>
              </a:ext>
            </a:extLst>
          </p:cNvPr>
          <p:cNvSpPr/>
          <p:nvPr/>
        </p:nvSpPr>
        <p:spPr>
          <a:xfrm>
            <a:off x="9282145" y="3685694"/>
            <a:ext cx="468085" cy="26125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42188A-9913-45AE-AD1A-F97140717812}"/>
              </a:ext>
            </a:extLst>
          </p:cNvPr>
          <p:cNvSpPr/>
          <p:nvPr/>
        </p:nvSpPr>
        <p:spPr>
          <a:xfrm>
            <a:off x="9282145" y="2330246"/>
            <a:ext cx="468085" cy="2612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C889EE-E636-4588-A6C8-4B0B843AFB13}"/>
              </a:ext>
            </a:extLst>
          </p:cNvPr>
          <p:cNvSpPr/>
          <p:nvPr/>
        </p:nvSpPr>
        <p:spPr>
          <a:xfrm>
            <a:off x="9282145" y="2669108"/>
            <a:ext cx="468085" cy="2612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E5C2BA-9E8F-4B77-AF0E-A16EDEF0C41D}"/>
              </a:ext>
            </a:extLst>
          </p:cNvPr>
          <p:cNvSpPr txBox="1"/>
          <p:nvPr/>
        </p:nvSpPr>
        <p:spPr>
          <a:xfrm>
            <a:off x="9854591" y="5368532"/>
            <a:ext cx="352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BD2C9-EE61-4D2D-A1FF-959300B5223F}"/>
              </a:ext>
            </a:extLst>
          </p:cNvPr>
          <p:cNvSpPr txBox="1"/>
          <p:nvPr/>
        </p:nvSpPr>
        <p:spPr>
          <a:xfrm>
            <a:off x="9767730" y="2089302"/>
            <a:ext cx="521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</a:rPr>
              <a:t>10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4DD7738-80B9-4ACC-AE5A-EFEE2FD09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820256" y="3429000"/>
            <a:ext cx="1422400" cy="14224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0B6B06-8D6C-4F2B-A949-62A44BDB51AC}"/>
              </a:ext>
            </a:extLst>
          </p:cNvPr>
          <p:cNvCxnSpPr/>
          <p:nvPr/>
        </p:nvCxnSpPr>
        <p:spPr>
          <a:xfrm flipV="1">
            <a:off x="7829000" y="2427054"/>
            <a:ext cx="1324428" cy="1181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156A2B-052C-4AE2-AF09-A8569311E39D}"/>
              </a:ext>
            </a:extLst>
          </p:cNvPr>
          <p:cNvCxnSpPr>
            <a:cxnSpLocks/>
          </p:cNvCxnSpPr>
          <p:nvPr/>
        </p:nvCxnSpPr>
        <p:spPr>
          <a:xfrm>
            <a:off x="7841924" y="4001026"/>
            <a:ext cx="1224418" cy="1509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0952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5F3C9-A096-435C-B5AB-433EFD9D7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idea: stride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52B02-A402-4D73-90B5-37F552B9C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idea, but remove the random element</a:t>
            </a:r>
          </a:p>
          <a:p>
            <a:r>
              <a:rPr lang="en-US" dirty="0"/>
              <a:t>Give each job a stride number inversely proportional to priority</a:t>
            </a:r>
          </a:p>
          <a:p>
            <a:pPr lvl="1" defTabSz="606425"/>
            <a:r>
              <a:rPr lang="en-US" dirty="0"/>
              <a:t>Priority:	A=100,	B=50, 	C=10</a:t>
            </a:r>
          </a:p>
          <a:p>
            <a:pPr lvl="1" defTabSz="606425"/>
            <a:r>
              <a:rPr lang="en-US" dirty="0"/>
              <a:t>Stride:	A=1, 	B=2, 	C=10</a:t>
            </a:r>
          </a:p>
          <a:p>
            <a:pPr lvl="1" defTabSz="606425"/>
            <a:endParaRPr lang="en-US" dirty="0"/>
          </a:p>
          <a:p>
            <a:r>
              <a:rPr lang="en-US" dirty="0"/>
              <a:t>Scheduler</a:t>
            </a:r>
          </a:p>
          <a:p>
            <a:pPr lvl="1"/>
            <a:r>
              <a:rPr lang="en-US" dirty="0"/>
              <a:t>Pick job with lowest cumulative strides and run it</a:t>
            </a:r>
          </a:p>
          <a:p>
            <a:pPr lvl="1"/>
            <a:r>
              <a:rPr lang="en-US" dirty="0"/>
              <a:t>Increment its cumulative strides by its stride number</a:t>
            </a:r>
          </a:p>
          <a:p>
            <a:pPr lvl="1"/>
            <a:endParaRPr lang="en-US" dirty="0"/>
          </a:p>
          <a:p>
            <a:r>
              <a:rPr lang="en-US" dirty="0"/>
              <a:t>Essentially: low-stride (high-ticket) jobs get run more often</a:t>
            </a:r>
          </a:p>
          <a:p>
            <a:pPr lvl="1"/>
            <a:r>
              <a:rPr lang="en-US" dirty="0"/>
              <a:t>But starvation is no longer possible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A4E01-6C4A-48C6-8E19-B0F95904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07355-C655-4DD9-71E8-D5D793990702}"/>
                  </a:ext>
                </a:extLst>
              </p:cNvPr>
              <p:cNvSpPr txBox="1"/>
              <p:nvPr/>
            </p:nvSpPr>
            <p:spPr>
              <a:xfrm>
                <a:off x="7015795" y="2225309"/>
                <a:ext cx="2063469" cy="657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𝑠𝑡𝑟𝑖𝑑𝑒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𝑝𝑟𝑖𝑜𝑟𝑖𝑡𝑦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D07355-C655-4DD9-71E8-D5D793990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795" y="2225309"/>
                <a:ext cx="2063469" cy="657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1BC2EDE-B10C-3A88-2175-B86FFA247F3D}"/>
              </a:ext>
            </a:extLst>
          </p:cNvPr>
          <p:cNvSpPr txBox="1"/>
          <p:nvPr/>
        </p:nvSpPr>
        <p:spPr>
          <a:xfrm>
            <a:off x="9282913" y="2165534"/>
            <a:ext cx="2478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Where </a:t>
            </a:r>
            <a:r>
              <a:rPr lang="en-US" i="1" dirty="0"/>
              <a:t>N</a:t>
            </a:r>
            <a:r>
              <a:rPr lang="en-US" dirty="0"/>
              <a:t> is some arbitrary large number</a:t>
            </a:r>
          </a:p>
          <a:p>
            <a:r>
              <a:rPr lang="en-US" dirty="0"/>
              <a:t>This example: 100</a:t>
            </a:r>
          </a:p>
        </p:txBody>
      </p:sp>
    </p:spTree>
    <p:extLst>
      <p:ext uri="{BB962C8B-B14F-4D97-AF65-F5344CB8AC3E}">
        <p14:creationId xmlns:p14="http://schemas.microsoft.com/office/powerpoint/2010/main" val="368845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79F62-08D9-FAF1-025B-B784B5B3D7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9264" y="862882"/>
            <a:ext cx="8888709" cy="537864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FB5793-49C2-459D-814F-357AC232A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Pathfinder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4A32B-F272-461F-82E9-D29F1EE85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DDEE5-3F91-4C9D-B5D1-E4C5D6925B71}"/>
              </a:ext>
            </a:extLst>
          </p:cNvPr>
          <p:cNvSpPr txBox="1"/>
          <p:nvPr/>
        </p:nvSpPr>
        <p:spPr>
          <a:xfrm>
            <a:off x="358695" y="3644148"/>
            <a:ext cx="2221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</a:rPr>
              <a:t>Radiation-hardened IBM CPU</a:t>
            </a:r>
            <a:endParaRPr lang="en-US" i="1" dirty="0">
              <a:latin typeface="Tahoma" panose="020B0604030504040204" pitchFamily="34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8555A31-8B40-43DF-9A46-96C56B678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485" y="4444199"/>
            <a:ext cx="1402168" cy="179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1817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681F-46BE-3824-D430-335FB7AB1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Stride scheduling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ADF6-7729-5150-8FAE-A43E9D69C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606425"/>
            <a:r>
              <a:rPr lang="en-US" dirty="0"/>
              <a:t>Workload</a:t>
            </a:r>
          </a:p>
          <a:p>
            <a:pPr lvl="1" defTabSz="606425"/>
            <a:r>
              <a:rPr lang="en-US" dirty="0"/>
              <a:t>Priority:	A=100,	B=50, 	C=10</a:t>
            </a:r>
          </a:p>
          <a:p>
            <a:pPr lvl="1" defTabSz="606425"/>
            <a:r>
              <a:rPr lang="en-US" dirty="0"/>
              <a:t>Stride:	A=1, 	B=2, 	C=10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C2CEB-B518-8175-3CE6-65D840B8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8C56C7D9-9BEE-0562-94C4-12A14287C14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543050" y="2814638"/>
            <a:ext cx="8150225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C5348765-9C74-D3AB-2A51-D1007C166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2832100"/>
            <a:ext cx="0" cy="3351212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6">
            <a:extLst>
              <a:ext uri="{FF2B5EF4-FFF2-40B4-BE49-F238E27FC236}">
                <a16:creationId xmlns:a16="http://schemas.microsoft.com/office/drawing/2014/main" id="{E17DCD88-0CE9-06E3-7846-A17BA5F78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2188" y="3203575"/>
            <a:ext cx="0" cy="2979737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id="{787ABC25-F4A3-A861-6516-73E22BAD92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9375" y="3203575"/>
            <a:ext cx="0" cy="2979737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7B520BBF-4A26-A9C9-3E8F-92B445AC9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4975" y="2832100"/>
            <a:ext cx="0" cy="3351212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733F528F-90B3-7638-57A2-0C132B0D6D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0238" y="3209925"/>
            <a:ext cx="48910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0">
            <a:extLst>
              <a:ext uri="{FF2B5EF4-FFF2-40B4-BE49-F238E27FC236}">
                <a16:creationId xmlns:a16="http://schemas.microsoft.com/office/drawing/2014/main" id="{D7BF834D-FEDA-92D3-151B-19E601CFB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3579813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1">
            <a:extLst>
              <a:ext uri="{FF2B5EF4-FFF2-40B4-BE49-F238E27FC236}">
                <a16:creationId xmlns:a16="http://schemas.microsoft.com/office/drawing/2014/main" id="{C079F8CE-5477-BA17-5B21-688C797847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3951288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2">
            <a:extLst>
              <a:ext uri="{FF2B5EF4-FFF2-40B4-BE49-F238E27FC236}">
                <a16:creationId xmlns:a16="http://schemas.microsoft.com/office/drawing/2014/main" id="{43DF6FD1-2384-A291-7701-FF298280A78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4322763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id="{B26BF75E-62A2-E39E-FC76-E7976972C3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4692650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4">
            <a:extLst>
              <a:ext uri="{FF2B5EF4-FFF2-40B4-BE49-F238E27FC236}">
                <a16:creationId xmlns:a16="http://schemas.microsoft.com/office/drawing/2014/main" id="{837EAEC1-8E3B-5047-672B-D2605DF61B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5064125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5">
            <a:extLst>
              <a:ext uri="{FF2B5EF4-FFF2-40B4-BE49-F238E27FC236}">
                <a16:creationId xmlns:a16="http://schemas.microsoft.com/office/drawing/2014/main" id="{9D5BF854-47CD-D53D-FD03-65E0568161C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5435600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6">
            <a:extLst>
              <a:ext uri="{FF2B5EF4-FFF2-40B4-BE49-F238E27FC236}">
                <a16:creationId xmlns:a16="http://schemas.microsoft.com/office/drawing/2014/main" id="{81DFB5C3-1EE1-C3A8-1D6C-0E2C197914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5805488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7">
            <a:extLst>
              <a:ext uri="{FF2B5EF4-FFF2-40B4-BE49-F238E27FC236}">
                <a16:creationId xmlns:a16="http://schemas.microsoft.com/office/drawing/2014/main" id="{A72E7728-CA12-DF31-5A6D-6024BAFD55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0988" y="2832100"/>
            <a:ext cx="0" cy="3351212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18">
            <a:extLst>
              <a:ext uri="{FF2B5EF4-FFF2-40B4-BE49-F238E27FC236}">
                <a16:creationId xmlns:a16="http://schemas.microsoft.com/office/drawing/2014/main" id="{9AB595F9-E626-7069-87CC-59E451D057C4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0575" y="2832100"/>
            <a:ext cx="0" cy="3351212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19">
            <a:extLst>
              <a:ext uri="{FF2B5EF4-FFF2-40B4-BE49-F238E27FC236}">
                <a16:creationId xmlns:a16="http://schemas.microsoft.com/office/drawing/2014/main" id="{A0878CC5-339F-6B36-4B78-CD171A6451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2838450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0">
            <a:extLst>
              <a:ext uri="{FF2B5EF4-FFF2-40B4-BE49-F238E27FC236}">
                <a16:creationId xmlns:a16="http://schemas.microsoft.com/office/drawing/2014/main" id="{F0B31901-2A1B-AFFE-5271-26B48B5BBD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4638" y="6176963"/>
            <a:ext cx="814228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F3EBA35F-2725-E24E-003A-EB900DC76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5025" y="3259138"/>
            <a:ext cx="638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Step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DB2C10CD-2CAA-BF6F-9C3F-E7EA2A897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4775" y="2882900"/>
            <a:ext cx="35163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Dynamic Priority (a.k.a. Pass)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7D8A5429-608D-4A74-0007-A88635B72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4238" y="3259138"/>
            <a:ext cx="8461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Result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FF17AEA6-6ACD-396E-4466-98DDA76D8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3254375"/>
            <a:ext cx="3397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5D3E0A61-D2B3-6B23-EEEC-8AA37665A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3254375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76997C72-ACF5-9361-9531-C47C8FC90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5" y="3254375"/>
            <a:ext cx="268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ADCE0570-AF86-458A-828A-CA015C44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36258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F66B06CD-6A4E-9842-1FA8-723C629AF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36258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8A2E7601-AD94-3906-38E3-955A5FCFA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36258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6C82FABD-E856-E056-0107-59AEBCE1B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263" y="36258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1">
            <a:extLst>
              <a:ext uri="{FF2B5EF4-FFF2-40B4-BE49-F238E27FC236}">
                <a16:creationId xmlns:a16="http://schemas.microsoft.com/office/drawing/2014/main" id="{BA791747-E8B7-402B-B2A7-D7B23F076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513" y="3625850"/>
            <a:ext cx="2397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A9F06EC0-3483-4C8F-5FDB-7FD00C528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3995738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3">
            <a:extLst>
              <a:ext uri="{FF2B5EF4-FFF2-40B4-BE49-F238E27FC236}">
                <a16:creationId xmlns:a16="http://schemas.microsoft.com/office/drawing/2014/main" id="{0EFA0B34-6B98-5270-15D0-751ECE116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3995738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4">
            <a:extLst>
              <a:ext uri="{FF2B5EF4-FFF2-40B4-BE49-F238E27FC236}">
                <a16:creationId xmlns:a16="http://schemas.microsoft.com/office/drawing/2014/main" id="{72EF8602-4202-F312-52D1-07AE62DC1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3995738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5">
            <a:extLst>
              <a:ext uri="{FF2B5EF4-FFF2-40B4-BE49-F238E27FC236}">
                <a16:creationId xmlns:a16="http://schemas.microsoft.com/office/drawing/2014/main" id="{640E5EB9-ABEC-AEB9-80B3-16B62C4A3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263" y="3995738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0B94018F-FF94-1CF7-6D3B-491C885DE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100" y="3995738"/>
            <a:ext cx="238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37">
            <a:extLst>
              <a:ext uri="{FF2B5EF4-FFF2-40B4-BE49-F238E27FC236}">
                <a16:creationId xmlns:a16="http://schemas.microsoft.com/office/drawing/2014/main" id="{6F7243E7-3B28-F12A-0BFF-FCEB2A258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4367213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38">
            <a:extLst>
              <a:ext uri="{FF2B5EF4-FFF2-40B4-BE49-F238E27FC236}">
                <a16:creationId xmlns:a16="http://schemas.microsoft.com/office/drawing/2014/main" id="{A6E776BD-CFB4-3FA6-6AC4-139C93701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4367213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39">
            <a:extLst>
              <a:ext uri="{FF2B5EF4-FFF2-40B4-BE49-F238E27FC236}">
                <a16:creationId xmlns:a16="http://schemas.microsoft.com/office/drawing/2014/main" id="{BE879E9F-FAF1-8FBA-4E2A-64C27DC4C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4367213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40">
            <a:extLst>
              <a:ext uri="{FF2B5EF4-FFF2-40B4-BE49-F238E27FC236}">
                <a16:creationId xmlns:a16="http://schemas.microsoft.com/office/drawing/2014/main" id="{88B5D8AB-7B8F-A8FC-1226-CD3BCFFBE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263" y="4367213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41">
            <a:extLst>
              <a:ext uri="{FF2B5EF4-FFF2-40B4-BE49-F238E27FC236}">
                <a16:creationId xmlns:a16="http://schemas.microsoft.com/office/drawing/2014/main" id="{FA2E2BCF-78C9-F0BF-9B10-DB6182F3C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513" y="4367213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2">
            <a:extLst>
              <a:ext uri="{FF2B5EF4-FFF2-40B4-BE49-F238E27FC236}">
                <a16:creationId xmlns:a16="http://schemas.microsoft.com/office/drawing/2014/main" id="{1B16D35F-A494-E3EC-233F-E6E9384E8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4738688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3">
            <a:extLst>
              <a:ext uri="{FF2B5EF4-FFF2-40B4-BE49-F238E27FC236}">
                <a16:creationId xmlns:a16="http://schemas.microsoft.com/office/drawing/2014/main" id="{5895CF6E-AA0C-0E34-C533-B18416A17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4738688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4">
            <a:extLst>
              <a:ext uri="{FF2B5EF4-FFF2-40B4-BE49-F238E27FC236}">
                <a16:creationId xmlns:a16="http://schemas.microsoft.com/office/drawing/2014/main" id="{896EE71F-EDD2-2E66-4CAD-ED558773D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4738688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5">
            <a:extLst>
              <a:ext uri="{FF2B5EF4-FFF2-40B4-BE49-F238E27FC236}">
                <a16:creationId xmlns:a16="http://schemas.microsoft.com/office/drawing/2014/main" id="{15FE03AB-02EE-25CE-0E4A-D4006EECA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763" y="4738688"/>
            <a:ext cx="354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6">
            <a:extLst>
              <a:ext uri="{FF2B5EF4-FFF2-40B4-BE49-F238E27FC236}">
                <a16:creationId xmlns:a16="http://schemas.microsoft.com/office/drawing/2014/main" id="{954DA30A-35F2-D4B0-E569-23D302BC0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513" y="4738688"/>
            <a:ext cx="2397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7">
            <a:extLst>
              <a:ext uri="{FF2B5EF4-FFF2-40B4-BE49-F238E27FC236}">
                <a16:creationId xmlns:a16="http://schemas.microsoft.com/office/drawing/2014/main" id="{03ACDA37-7131-23AA-7BB0-FD1D1FFE0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5108575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48">
            <a:extLst>
              <a:ext uri="{FF2B5EF4-FFF2-40B4-BE49-F238E27FC236}">
                <a16:creationId xmlns:a16="http://schemas.microsoft.com/office/drawing/2014/main" id="{75918224-75AC-962A-EB5C-94BCB0D52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5108575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9">
            <a:extLst>
              <a:ext uri="{FF2B5EF4-FFF2-40B4-BE49-F238E27FC236}">
                <a16:creationId xmlns:a16="http://schemas.microsoft.com/office/drawing/2014/main" id="{53B8777E-787E-0B99-4C79-84BFED6CD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5108575"/>
            <a:ext cx="227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0">
            <a:extLst>
              <a:ext uri="{FF2B5EF4-FFF2-40B4-BE49-F238E27FC236}">
                <a16:creationId xmlns:a16="http://schemas.microsoft.com/office/drawing/2014/main" id="{6A04B717-8D6F-3DB8-BA32-831C4AA70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763" y="5108575"/>
            <a:ext cx="3540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1">
            <a:extLst>
              <a:ext uri="{FF2B5EF4-FFF2-40B4-BE49-F238E27FC236}">
                <a16:creationId xmlns:a16="http://schemas.microsoft.com/office/drawing/2014/main" id="{0068D5BD-7466-9E8B-E5A9-23370E841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513" y="5108575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2">
            <a:extLst>
              <a:ext uri="{FF2B5EF4-FFF2-40B4-BE49-F238E27FC236}">
                <a16:creationId xmlns:a16="http://schemas.microsoft.com/office/drawing/2014/main" id="{9331E529-157C-23A8-A930-A8BCF3D0D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54800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3">
            <a:extLst>
              <a:ext uri="{FF2B5EF4-FFF2-40B4-BE49-F238E27FC236}">
                <a16:creationId xmlns:a16="http://schemas.microsoft.com/office/drawing/2014/main" id="{B9EA292F-2297-F9BD-8A85-4D26CA571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54800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4">
            <a:extLst>
              <a:ext uri="{FF2B5EF4-FFF2-40B4-BE49-F238E27FC236}">
                <a16:creationId xmlns:a16="http://schemas.microsoft.com/office/drawing/2014/main" id="{D2104E9E-E766-ACAA-ACEE-30FC1D46D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5480050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5">
            <a:extLst>
              <a:ext uri="{FF2B5EF4-FFF2-40B4-BE49-F238E27FC236}">
                <a16:creationId xmlns:a16="http://schemas.microsoft.com/office/drawing/2014/main" id="{3E721F6E-0FEB-B7E2-600E-38C7D6712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763" y="5480050"/>
            <a:ext cx="354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6">
            <a:extLst>
              <a:ext uri="{FF2B5EF4-FFF2-40B4-BE49-F238E27FC236}">
                <a16:creationId xmlns:a16="http://schemas.microsoft.com/office/drawing/2014/main" id="{F43A66D5-5406-68B8-6CB9-2EACA1BC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100" y="5480050"/>
            <a:ext cx="2381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7">
            <a:extLst>
              <a:ext uri="{FF2B5EF4-FFF2-40B4-BE49-F238E27FC236}">
                <a16:creationId xmlns:a16="http://schemas.microsoft.com/office/drawing/2014/main" id="{C1986CDE-026F-7D32-45A6-DEB7EC192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5851525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58">
            <a:extLst>
              <a:ext uri="{FF2B5EF4-FFF2-40B4-BE49-F238E27FC236}">
                <a16:creationId xmlns:a16="http://schemas.microsoft.com/office/drawing/2014/main" id="{9612009C-2D65-A8DC-8C8D-6A4821580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475" y="5851525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59">
            <a:extLst>
              <a:ext uri="{FF2B5EF4-FFF2-40B4-BE49-F238E27FC236}">
                <a16:creationId xmlns:a16="http://schemas.microsoft.com/office/drawing/2014/main" id="{17DAF4EB-3DF3-749D-7CE1-EE36D1B9B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5851525"/>
            <a:ext cx="227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0">
            <a:extLst>
              <a:ext uri="{FF2B5EF4-FFF2-40B4-BE49-F238E27FC236}">
                <a16:creationId xmlns:a16="http://schemas.microsoft.com/office/drawing/2014/main" id="{F3D2E330-22F9-BCD1-4370-5CC0C0139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763" y="5851525"/>
            <a:ext cx="3540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10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1">
            <a:extLst>
              <a:ext uri="{FF2B5EF4-FFF2-40B4-BE49-F238E27FC236}">
                <a16:creationId xmlns:a16="http://schemas.microsoft.com/office/drawing/2014/main" id="{61A9BDA3-8C95-A022-2201-F6029F63C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9513" y="5851525"/>
            <a:ext cx="23971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4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8" grpId="0"/>
      <p:bldP spid="49" grpId="0"/>
      <p:bldP spid="50" grpId="0"/>
      <p:bldP spid="51" grpId="0"/>
      <p:bldP spid="53" grpId="0"/>
      <p:bldP spid="54" grpId="0"/>
      <p:bldP spid="55" grpId="0"/>
      <p:bldP spid="56" grpId="0"/>
      <p:bldP spid="58" grpId="0"/>
      <p:bldP spid="59" grpId="0"/>
      <p:bldP spid="60" grpId="0"/>
      <p:bldP spid="61" grpId="0"/>
      <p:bldP spid="63" grpId="0"/>
      <p:bldP spid="64" grpId="0"/>
      <p:bldP spid="65" grpId="0"/>
      <p:bldP spid="6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45FD0-B502-492A-99DE-FA4E06442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Proportional-share scheduling is impossible instantaneously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40352-E8A1-4CFA-B262-B913853F5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2845" y="1143000"/>
            <a:ext cx="5177550" cy="5029200"/>
          </a:xfrm>
        </p:spPr>
        <p:txBody>
          <a:bodyPr/>
          <a:lstStyle/>
          <a:p>
            <a:r>
              <a:rPr lang="en-US" dirty="0"/>
              <a:t>Goal: each process gets an equal share of processor</a:t>
            </a:r>
          </a:p>
          <a:p>
            <a:endParaRPr lang="en-US" dirty="0"/>
          </a:p>
          <a:p>
            <a:r>
              <a:rPr lang="en-US" dirty="0"/>
              <a:t>N threads “simultaneously” execute on 1/N</a:t>
            </a:r>
            <a:r>
              <a:rPr lang="en-US" baseline="30000" dirty="0"/>
              <a:t>th</a:t>
            </a:r>
            <a:r>
              <a:rPr lang="en-US" dirty="0"/>
              <a:t> of processor</a:t>
            </a:r>
          </a:p>
          <a:p>
            <a:endParaRPr lang="en-US" dirty="0"/>
          </a:p>
          <a:p>
            <a:r>
              <a:rPr lang="en-US" dirty="0"/>
              <a:t>Doesn’t work in the real world</a:t>
            </a:r>
          </a:p>
          <a:p>
            <a:pPr lvl="1"/>
            <a:r>
              <a:rPr lang="en-US" dirty="0"/>
              <a:t>Jobs block on I/O</a:t>
            </a:r>
          </a:p>
          <a:p>
            <a:pPr lvl="1"/>
            <a:r>
              <a:rPr lang="en-US" dirty="0"/>
              <a:t>OS needs to give out </a:t>
            </a:r>
            <a:r>
              <a:rPr lang="en-US" dirty="0" err="1"/>
              <a:t>timeslices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1604B-0405-4ECD-8488-3D5E9A2B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499E61-6C26-45A8-88CC-2933FBC61D4E}"/>
              </a:ext>
            </a:extLst>
          </p:cNvPr>
          <p:cNvSpPr txBox="1"/>
          <p:nvPr/>
        </p:nvSpPr>
        <p:spPr>
          <a:xfrm>
            <a:off x="946984" y="2136544"/>
            <a:ext cx="39241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ahoma" panose="020B0604030504040204" pitchFamily="34" charset="0"/>
              </a:rPr>
              <a:t>At </a:t>
            </a:r>
            <a:r>
              <a:rPr lang="en-US" sz="2800" b="1" i="1" dirty="0">
                <a:latin typeface="Tahoma" panose="020B0604030504040204" pitchFamily="34" charset="0"/>
              </a:rPr>
              <a:t>any</a:t>
            </a:r>
            <a:r>
              <a:rPr lang="en-US" sz="2800" b="1" dirty="0">
                <a:latin typeface="Tahoma" panose="020B0604030504040204" pitchFamily="34" charset="0"/>
              </a:rPr>
              <a:t> time </a:t>
            </a:r>
            <a:r>
              <a:rPr lang="en-US" sz="2800" b="1" i="1" dirty="0">
                <a:latin typeface="Tahoma" panose="020B0604030504040204" pitchFamily="34" charset="0"/>
              </a:rPr>
              <a:t>t</a:t>
            </a:r>
            <a:r>
              <a:rPr lang="en-US" sz="2800" b="1" dirty="0">
                <a:latin typeface="Tahoma" panose="020B0604030504040204" pitchFamily="34" charset="0"/>
              </a:rPr>
              <a:t> </a:t>
            </a:r>
            <a:br>
              <a:rPr lang="en-US" sz="2800" b="1" dirty="0">
                <a:latin typeface="Tahoma" panose="020B0604030504040204" pitchFamily="34" charset="0"/>
              </a:rPr>
            </a:br>
            <a:r>
              <a:rPr lang="en-US" sz="2800" b="1" dirty="0">
                <a:latin typeface="Tahoma" panose="020B0604030504040204" pitchFamily="34" charset="0"/>
              </a:rPr>
              <a:t>we want to observe: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D37DC4A-67FD-4992-8E6A-E033A4B83C2E}"/>
              </a:ext>
            </a:extLst>
          </p:cNvPr>
          <p:cNvGrpSpPr/>
          <p:nvPr/>
        </p:nvGrpSpPr>
        <p:grpSpPr>
          <a:xfrm>
            <a:off x="759747" y="3264672"/>
            <a:ext cx="5079103" cy="2256454"/>
            <a:chOff x="3689582" y="4158641"/>
            <a:chExt cx="5079103" cy="2256454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B9F776F-C0A4-4E3B-90B6-E488E947082A}"/>
                </a:ext>
              </a:extLst>
            </p:cNvPr>
            <p:cNvCxnSpPr>
              <a:cxnSpLocks/>
            </p:cNvCxnSpPr>
            <p:nvPr/>
          </p:nvCxnSpPr>
          <p:spPr>
            <a:xfrm>
              <a:off x="4857775" y="6415094"/>
              <a:ext cx="321466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A2A7839-D718-4CBC-BEDB-74949612DA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57775" y="4158641"/>
              <a:ext cx="0" cy="2256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33714A-5C2C-4A4D-B104-F16BA5585820}"/>
                </a:ext>
              </a:extLst>
            </p:cNvPr>
            <p:cNvSpPr txBox="1"/>
            <p:nvPr/>
          </p:nvSpPr>
          <p:spPr>
            <a:xfrm>
              <a:off x="3689582" y="4566435"/>
              <a:ext cx="106952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latin typeface="Tahoma" panose="020B0604030504040204" pitchFamily="34" charset="0"/>
                </a:rPr>
                <a:t>CPU</a:t>
              </a:r>
              <a:br>
                <a:rPr lang="en-US" sz="2800" b="1" dirty="0">
                  <a:latin typeface="Tahoma" panose="020B0604030504040204" pitchFamily="34" charset="0"/>
                </a:rPr>
              </a:br>
              <a:r>
                <a:rPr lang="en-US" sz="2800" b="1" dirty="0">
                  <a:latin typeface="Tahoma" panose="020B0604030504040204" pitchFamily="34" charset="0"/>
                </a:rPr>
                <a:t>Time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380A8D-2F6F-45F3-8DF9-E60065032EE2}"/>
                </a:ext>
              </a:extLst>
            </p:cNvPr>
            <p:cNvSpPr/>
            <p:nvPr/>
          </p:nvSpPr>
          <p:spPr>
            <a:xfrm>
              <a:off x="4979223" y="4843463"/>
              <a:ext cx="707190" cy="1557344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ahoma" panose="020B0604030504040204" pitchFamily="34" charset="0"/>
                </a:rPr>
                <a:t>T</a:t>
              </a:r>
              <a:r>
                <a:rPr lang="en-US" sz="3200" b="1" baseline="-25000" dirty="0">
                  <a:latin typeface="Tahoma" panose="020B0604030504040204" pitchFamily="34" charset="0"/>
                </a:rPr>
                <a:t>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A4EED74-2A5D-4C97-800A-415AA10A1171}"/>
                </a:ext>
              </a:extLst>
            </p:cNvPr>
            <p:cNvSpPr/>
            <p:nvPr/>
          </p:nvSpPr>
          <p:spPr>
            <a:xfrm>
              <a:off x="5979373" y="4843462"/>
              <a:ext cx="707190" cy="1557344"/>
            </a:xfrm>
            <a:prstGeom prst="rect">
              <a:avLst/>
            </a:prstGeom>
            <a:solidFill>
              <a:srgbClr val="4472C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ahoma" panose="020B0604030504040204" pitchFamily="34" charset="0"/>
                </a:rPr>
                <a:t>T</a:t>
              </a:r>
              <a:r>
                <a:rPr lang="en-US" sz="3200" b="1" baseline="-25000" dirty="0">
                  <a:latin typeface="Tahoma" panose="020B0604030504040204" pitchFamily="34" charset="0"/>
                </a:rPr>
                <a:t>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52307E-6E88-4A50-8A4B-86AC4E3845F8}"/>
                </a:ext>
              </a:extLst>
            </p:cNvPr>
            <p:cNvSpPr/>
            <p:nvPr/>
          </p:nvSpPr>
          <p:spPr>
            <a:xfrm>
              <a:off x="6979523" y="4843462"/>
              <a:ext cx="707190" cy="1557344"/>
            </a:xfrm>
            <a:prstGeom prst="rect">
              <a:avLst/>
            </a:prstGeom>
            <a:solidFill>
              <a:srgbClr val="00AE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ahoma" panose="020B0604030504040204" pitchFamily="34" charset="0"/>
                </a:rPr>
                <a:t>T</a:t>
              </a:r>
              <a:r>
                <a:rPr lang="en-US" sz="3200" b="1" baseline="-25000" dirty="0">
                  <a:latin typeface="Tahoma" panose="020B0604030504040204" pitchFamily="34" charset="0"/>
                </a:rPr>
                <a:t>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B46EDF-9425-40F0-A715-2800822F2C9B}"/>
                </a:ext>
              </a:extLst>
            </p:cNvPr>
            <p:cNvSpPr txBox="1"/>
            <p:nvPr/>
          </p:nvSpPr>
          <p:spPr>
            <a:xfrm>
              <a:off x="8085485" y="4566435"/>
              <a:ext cx="6832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Tahoma" panose="020B0604030504040204" pitchFamily="34" charset="0"/>
                </a:rPr>
                <a:t>t/N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C5E7840-D2EC-4224-93D0-E92B4D279584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>
              <a:off x="4857775" y="4828045"/>
              <a:ext cx="3227710" cy="0"/>
            </a:xfrm>
            <a:prstGeom prst="line">
              <a:avLst/>
            </a:prstGeom>
            <a:ln w="571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4740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45FD0-B502-492A-99DE-FA4E06442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Completely Fair Scheduler (CFS) (2007-2023)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40352-E8A1-4CFA-B262-B913853F5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2845" y="1143000"/>
            <a:ext cx="517755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Track processor time given to job so far</a:t>
            </a:r>
          </a:p>
          <a:p>
            <a:endParaRPr lang="en-US" dirty="0"/>
          </a:p>
          <a:p>
            <a:r>
              <a:rPr lang="en-US" dirty="0"/>
              <a:t>Scheduling decision</a:t>
            </a:r>
          </a:p>
          <a:p>
            <a:pPr lvl="1"/>
            <a:r>
              <a:rPr lang="en-US" dirty="0"/>
              <a:t>Choose thread with minimum processor time to schedule</a:t>
            </a:r>
          </a:p>
          <a:p>
            <a:pPr lvl="1"/>
            <a:r>
              <a:rPr lang="en-US" dirty="0"/>
              <a:t>“Repairs” illusion of fairness</a:t>
            </a:r>
          </a:p>
          <a:p>
            <a:pPr lvl="1"/>
            <a:endParaRPr lang="en-US" dirty="0"/>
          </a:p>
          <a:p>
            <a:r>
              <a:rPr lang="en-US" dirty="0"/>
              <a:t>Update processor time when the scheduling occurs again</a:t>
            </a:r>
          </a:p>
          <a:p>
            <a:pPr lvl="1"/>
            <a:r>
              <a:rPr lang="en-US" dirty="0" err="1"/>
              <a:t>Timeslice</a:t>
            </a:r>
            <a:r>
              <a:rPr lang="en-US" dirty="0"/>
              <a:t> expiration is a big update</a:t>
            </a:r>
          </a:p>
          <a:p>
            <a:pPr lvl="1"/>
            <a:r>
              <a:rPr lang="en-US" dirty="0"/>
              <a:t>Blocking I/O results in maintaining small processor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1604B-0405-4ECD-8488-3D5E9A2B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8C8BBC6-23E5-43A2-BFBF-E28BC88D352C}"/>
              </a:ext>
            </a:extLst>
          </p:cNvPr>
          <p:cNvGrpSpPr/>
          <p:nvPr/>
        </p:nvGrpSpPr>
        <p:grpSpPr>
          <a:xfrm>
            <a:off x="277147" y="3277372"/>
            <a:ext cx="5079103" cy="2256454"/>
            <a:chOff x="3689582" y="4158641"/>
            <a:chExt cx="5079103" cy="2256454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43F3300-7A5D-46C5-AD6D-5356CA24DC91}"/>
                </a:ext>
              </a:extLst>
            </p:cNvPr>
            <p:cNvCxnSpPr>
              <a:cxnSpLocks/>
            </p:cNvCxnSpPr>
            <p:nvPr/>
          </p:nvCxnSpPr>
          <p:spPr>
            <a:xfrm>
              <a:off x="4857775" y="6415094"/>
              <a:ext cx="321466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0F09286-7097-4611-B58D-CE38F2FE90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57775" y="4158641"/>
              <a:ext cx="0" cy="2256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319E7D-F2D1-441A-AD95-C5E31DB34475}"/>
                </a:ext>
              </a:extLst>
            </p:cNvPr>
            <p:cNvSpPr txBox="1"/>
            <p:nvPr/>
          </p:nvSpPr>
          <p:spPr>
            <a:xfrm>
              <a:off x="3689582" y="4566435"/>
              <a:ext cx="106952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latin typeface="Tahoma" panose="020B0604030504040204" pitchFamily="34" charset="0"/>
                </a:rPr>
                <a:t>CPU</a:t>
              </a:r>
              <a:br>
                <a:rPr lang="en-US" sz="2800" b="1" dirty="0">
                  <a:latin typeface="Tahoma" panose="020B0604030504040204" pitchFamily="34" charset="0"/>
                </a:rPr>
              </a:br>
              <a:r>
                <a:rPr lang="en-US" sz="2800" b="1" dirty="0">
                  <a:latin typeface="Tahoma" panose="020B0604030504040204" pitchFamily="34" charset="0"/>
                </a:rPr>
                <a:t>Time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AD383D8-BD1A-45D7-A474-5F44947BFB70}"/>
                </a:ext>
              </a:extLst>
            </p:cNvPr>
            <p:cNvSpPr/>
            <p:nvPr/>
          </p:nvSpPr>
          <p:spPr>
            <a:xfrm>
              <a:off x="4979223" y="4207568"/>
              <a:ext cx="707190" cy="2193239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ahoma" panose="020B0604030504040204" pitchFamily="34" charset="0"/>
                </a:rPr>
                <a:t>T</a:t>
              </a:r>
              <a:r>
                <a:rPr lang="en-US" sz="3200" b="1" baseline="-25000" dirty="0">
                  <a:latin typeface="Tahoma" panose="020B0604030504040204" pitchFamily="34" charset="0"/>
                </a:rPr>
                <a:t>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DBB9165-8DD5-41E0-BFAA-20CCC64629FB}"/>
                </a:ext>
              </a:extLst>
            </p:cNvPr>
            <p:cNvSpPr/>
            <p:nvPr/>
          </p:nvSpPr>
          <p:spPr>
            <a:xfrm>
              <a:off x="5979373" y="5300868"/>
              <a:ext cx="707190" cy="1099937"/>
            </a:xfrm>
            <a:prstGeom prst="rect">
              <a:avLst/>
            </a:prstGeom>
            <a:solidFill>
              <a:srgbClr val="4472C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ahoma" panose="020B0604030504040204" pitchFamily="34" charset="0"/>
                </a:rPr>
                <a:t>T</a:t>
              </a:r>
              <a:r>
                <a:rPr lang="en-US" sz="3200" b="1" baseline="-25000" dirty="0">
                  <a:latin typeface="Tahoma" panose="020B0604030504040204" pitchFamily="34" charset="0"/>
                </a:rPr>
                <a:t>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3229CA-A23F-4334-95A6-D2952575DB6F}"/>
                </a:ext>
              </a:extLst>
            </p:cNvPr>
            <p:cNvSpPr/>
            <p:nvPr/>
          </p:nvSpPr>
          <p:spPr>
            <a:xfrm>
              <a:off x="6979523" y="4843462"/>
              <a:ext cx="707190" cy="1557344"/>
            </a:xfrm>
            <a:prstGeom prst="rect">
              <a:avLst/>
            </a:prstGeom>
            <a:solidFill>
              <a:srgbClr val="00AE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ahoma" panose="020B0604030504040204" pitchFamily="34" charset="0"/>
                </a:rPr>
                <a:t>T</a:t>
              </a:r>
              <a:r>
                <a:rPr lang="en-US" sz="3200" b="1" baseline="-25000" dirty="0">
                  <a:latin typeface="Tahoma" panose="020B0604030504040204" pitchFamily="34" charset="0"/>
                </a:rPr>
                <a:t>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DC7F4E-FCEA-4FF8-AA38-12F6124666E0}"/>
                </a:ext>
              </a:extLst>
            </p:cNvPr>
            <p:cNvSpPr txBox="1"/>
            <p:nvPr/>
          </p:nvSpPr>
          <p:spPr>
            <a:xfrm>
              <a:off x="8085485" y="4566435"/>
              <a:ext cx="6832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latin typeface="Tahoma" panose="020B0604030504040204" pitchFamily="34" charset="0"/>
                </a:rPr>
                <a:t>t/N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1912C7B-B4CF-4D31-BC9B-6912DDF84F47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4857775" y="4828045"/>
              <a:ext cx="3227710" cy="0"/>
            </a:xfrm>
            <a:prstGeom prst="line">
              <a:avLst/>
            </a:prstGeom>
            <a:ln w="571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90E3F1-00CF-47AF-8D7C-066473A2CF29}"/>
              </a:ext>
            </a:extLst>
          </p:cNvPr>
          <p:cNvSpPr/>
          <p:nvPr/>
        </p:nvSpPr>
        <p:spPr>
          <a:xfrm>
            <a:off x="2419492" y="4208386"/>
            <a:ext cx="1002082" cy="1522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A2D8E5-CC79-4E9A-BD07-909C26EA4275}"/>
              </a:ext>
            </a:extLst>
          </p:cNvPr>
          <p:cNvSpPr txBox="1"/>
          <p:nvPr/>
        </p:nvSpPr>
        <p:spPr>
          <a:xfrm>
            <a:off x="723900" y="1143000"/>
            <a:ext cx="53720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ahoma" panose="020B0604030504040204" pitchFamily="34" charset="0"/>
              </a:rPr>
              <a:t>What if we make shares proportional over a longer period?</a:t>
            </a:r>
          </a:p>
        </p:txBody>
      </p:sp>
    </p:spTree>
    <p:extLst>
      <p:ext uri="{BB962C8B-B14F-4D97-AF65-F5344CB8AC3E}">
        <p14:creationId xmlns:p14="http://schemas.microsoft.com/office/powerpoint/2010/main" val="33100918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1C16-E8AD-4D3D-BD05-C2D8751C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CFS: responsiveness and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A80E5-6892-4164-AF40-98A8F9F14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Constraint 1: target latency</a:t>
            </a:r>
          </a:p>
          <a:p>
            <a:pPr lvl="1"/>
            <a:r>
              <a:rPr lang="en-US" dirty="0"/>
              <a:t>Want a maximum duration before a job gets some service</a:t>
            </a:r>
          </a:p>
          <a:p>
            <a:pPr lvl="1"/>
            <a:r>
              <a:rPr lang="en-US" dirty="0"/>
              <a:t>Dynamically set </a:t>
            </a:r>
            <a:r>
              <a:rPr lang="en-US" dirty="0" err="1"/>
              <a:t>timeslice</a:t>
            </a:r>
            <a:r>
              <a:rPr lang="en-US" dirty="0"/>
              <a:t> based on number of jobs</a:t>
            </a:r>
          </a:p>
          <a:p>
            <a:pPr lvl="1"/>
            <a:r>
              <a:rPr lang="en-US" dirty="0"/>
              <a:t>Quanta = </a:t>
            </a:r>
            <a:r>
              <a:rPr lang="en-US" dirty="0" err="1"/>
              <a:t>Target_latency</a:t>
            </a:r>
            <a:r>
              <a:rPr lang="en-US" dirty="0"/>
              <a:t> / N</a:t>
            </a:r>
          </a:p>
          <a:p>
            <a:pPr lvl="1"/>
            <a:r>
              <a:rPr lang="en-US" dirty="0"/>
              <a:t>20 </a:t>
            </a:r>
            <a:r>
              <a:rPr lang="en-US" dirty="0" err="1"/>
              <a:t>ms</a:t>
            </a:r>
            <a:r>
              <a:rPr lang="en-US" dirty="0"/>
              <a:t> max latency =&gt; 5 </a:t>
            </a:r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timeslice</a:t>
            </a:r>
            <a:r>
              <a:rPr lang="en-US" dirty="0"/>
              <a:t> for 4 jobs, or 0.1 </a:t>
            </a:r>
            <a:r>
              <a:rPr lang="en-US" dirty="0" err="1"/>
              <a:t>ms</a:t>
            </a:r>
            <a:r>
              <a:rPr lang="en-US" dirty="0"/>
              <a:t> for 200 jobs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752DE-1D06-4AC4-AB38-FF1A551B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390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1C16-E8AD-4D3D-BD05-C2D8751C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CFS: responsiveness and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A80E5-6892-4164-AF40-98A8F9F14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Constraint 1: target latency</a:t>
            </a:r>
          </a:p>
          <a:p>
            <a:pPr lvl="1"/>
            <a:r>
              <a:rPr lang="en-US" dirty="0"/>
              <a:t>Want a maximum duration before a job gets some service</a:t>
            </a:r>
          </a:p>
          <a:p>
            <a:pPr lvl="1"/>
            <a:r>
              <a:rPr lang="en-US" dirty="0"/>
              <a:t>Dynamically set </a:t>
            </a:r>
            <a:r>
              <a:rPr lang="en-US" dirty="0" err="1"/>
              <a:t>timeslice</a:t>
            </a:r>
            <a:r>
              <a:rPr lang="en-US" dirty="0"/>
              <a:t> based on number of jobs</a:t>
            </a:r>
          </a:p>
          <a:p>
            <a:pPr lvl="1"/>
            <a:r>
              <a:rPr lang="en-US" dirty="0"/>
              <a:t>Quanta = </a:t>
            </a:r>
            <a:r>
              <a:rPr lang="en-US" dirty="0" err="1"/>
              <a:t>Target_latency</a:t>
            </a:r>
            <a:r>
              <a:rPr lang="en-US" dirty="0"/>
              <a:t> / N</a:t>
            </a:r>
          </a:p>
          <a:p>
            <a:pPr lvl="1"/>
            <a:r>
              <a:rPr lang="en-US" dirty="0"/>
              <a:t>20 </a:t>
            </a:r>
            <a:r>
              <a:rPr lang="en-US" dirty="0" err="1"/>
              <a:t>ms</a:t>
            </a:r>
            <a:r>
              <a:rPr lang="en-US" dirty="0"/>
              <a:t> max latency =&gt; 5 </a:t>
            </a:r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timeslice</a:t>
            </a:r>
            <a:r>
              <a:rPr lang="en-US" dirty="0"/>
              <a:t> for 4 jobs, or 0.1 </a:t>
            </a:r>
            <a:r>
              <a:rPr lang="en-US" dirty="0" err="1"/>
              <a:t>ms</a:t>
            </a:r>
            <a:r>
              <a:rPr lang="en-US" dirty="0"/>
              <a:t> for 200 jobs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Check your understanding. What’s the problem here?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752DE-1D06-4AC4-AB38-FF1A551B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32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1C16-E8AD-4D3D-BD05-C2D8751C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CFS: responsiveness and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A80E5-6892-4164-AF40-98A8F9F14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Constraint 1: target latency</a:t>
            </a:r>
          </a:p>
          <a:p>
            <a:pPr lvl="1"/>
            <a:r>
              <a:rPr lang="en-US" dirty="0"/>
              <a:t>Want a maximum duration before a job gets some service</a:t>
            </a:r>
          </a:p>
          <a:p>
            <a:pPr lvl="1"/>
            <a:r>
              <a:rPr lang="en-US" dirty="0"/>
              <a:t>Dynamically set </a:t>
            </a:r>
            <a:r>
              <a:rPr lang="en-US" dirty="0" err="1"/>
              <a:t>timeslice</a:t>
            </a:r>
            <a:r>
              <a:rPr lang="en-US" dirty="0"/>
              <a:t> based on number of jobs</a:t>
            </a:r>
          </a:p>
          <a:p>
            <a:pPr lvl="1"/>
            <a:r>
              <a:rPr lang="en-US" dirty="0"/>
              <a:t>Quanta = </a:t>
            </a:r>
            <a:r>
              <a:rPr lang="en-US" dirty="0" err="1"/>
              <a:t>Target_latency</a:t>
            </a:r>
            <a:r>
              <a:rPr lang="en-US" dirty="0"/>
              <a:t> / N</a:t>
            </a:r>
          </a:p>
          <a:p>
            <a:pPr lvl="1"/>
            <a:r>
              <a:rPr lang="en-US" dirty="0"/>
              <a:t>20 </a:t>
            </a:r>
            <a:r>
              <a:rPr lang="en-US" dirty="0" err="1"/>
              <a:t>ms</a:t>
            </a:r>
            <a:r>
              <a:rPr lang="en-US" dirty="0"/>
              <a:t> max latency =&gt; 5 </a:t>
            </a:r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timeslice</a:t>
            </a:r>
            <a:r>
              <a:rPr lang="en-US" dirty="0"/>
              <a:t> for 4 jobs, or 0.1 </a:t>
            </a:r>
            <a:r>
              <a:rPr lang="en-US" dirty="0" err="1"/>
              <a:t>ms</a:t>
            </a:r>
            <a:r>
              <a:rPr lang="en-US" dirty="0"/>
              <a:t> for 200 jobs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Check your understanding. What’s the problem here?</a:t>
            </a:r>
          </a:p>
          <a:p>
            <a:pPr lvl="1"/>
            <a:r>
              <a:rPr lang="en-US" dirty="0" err="1"/>
              <a:t>Timeslice</a:t>
            </a:r>
            <a:r>
              <a:rPr lang="en-US" dirty="0"/>
              <a:t> needs to stay much greater than context switch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752DE-1D06-4AC4-AB38-FF1A551B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3003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1C16-E8AD-4D3D-BD05-C2D8751C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CFS: responsiveness and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A80E5-6892-4164-AF40-98A8F9F14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Constraint 1: target latency</a:t>
            </a:r>
          </a:p>
          <a:p>
            <a:pPr lvl="1"/>
            <a:r>
              <a:rPr lang="en-US" dirty="0"/>
              <a:t>Want a maximum duration before a job gets some service</a:t>
            </a:r>
          </a:p>
          <a:p>
            <a:pPr lvl="1"/>
            <a:r>
              <a:rPr lang="en-US" dirty="0"/>
              <a:t>Dynamically set </a:t>
            </a:r>
            <a:r>
              <a:rPr lang="en-US" dirty="0" err="1"/>
              <a:t>timeslice</a:t>
            </a:r>
            <a:r>
              <a:rPr lang="en-US" dirty="0"/>
              <a:t> based on number of jobs</a:t>
            </a:r>
          </a:p>
          <a:p>
            <a:pPr lvl="1"/>
            <a:r>
              <a:rPr lang="en-US" dirty="0"/>
              <a:t>Quanta = </a:t>
            </a:r>
            <a:r>
              <a:rPr lang="en-US" dirty="0" err="1"/>
              <a:t>Target_latency</a:t>
            </a:r>
            <a:r>
              <a:rPr lang="en-US" dirty="0"/>
              <a:t> / N</a:t>
            </a:r>
          </a:p>
          <a:p>
            <a:pPr lvl="1"/>
            <a:r>
              <a:rPr lang="en-US" dirty="0"/>
              <a:t>20 </a:t>
            </a:r>
            <a:r>
              <a:rPr lang="en-US" dirty="0" err="1"/>
              <a:t>ms</a:t>
            </a:r>
            <a:r>
              <a:rPr lang="en-US" dirty="0"/>
              <a:t> max latency =&gt; 5 </a:t>
            </a:r>
            <a:r>
              <a:rPr lang="en-US" dirty="0" err="1"/>
              <a:t>ms</a:t>
            </a:r>
            <a:r>
              <a:rPr lang="en-US" dirty="0"/>
              <a:t> </a:t>
            </a:r>
            <a:r>
              <a:rPr lang="en-US" dirty="0" err="1"/>
              <a:t>timeslice</a:t>
            </a:r>
            <a:r>
              <a:rPr lang="en-US" dirty="0"/>
              <a:t> for 4 jobs, or 0.1 </a:t>
            </a:r>
            <a:r>
              <a:rPr lang="en-US" dirty="0" err="1"/>
              <a:t>ms</a:t>
            </a:r>
            <a:r>
              <a:rPr lang="en-US" dirty="0"/>
              <a:t> for 200 jobs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Constraint 2: avoid excessive overhead</a:t>
            </a:r>
          </a:p>
          <a:p>
            <a:pPr lvl="1"/>
            <a:r>
              <a:rPr lang="en-US" dirty="0"/>
              <a:t>Don’t want to spend all our time context switching if there are many jobs</a:t>
            </a:r>
          </a:p>
          <a:p>
            <a:pPr lvl="1"/>
            <a:r>
              <a:rPr lang="en-US" dirty="0"/>
              <a:t>Set a minimum length for </a:t>
            </a:r>
            <a:r>
              <a:rPr lang="en-US" dirty="0" err="1"/>
              <a:t>timeslices</a:t>
            </a:r>
            <a:endParaRPr lang="en-US" dirty="0"/>
          </a:p>
          <a:p>
            <a:pPr lvl="1"/>
            <a:r>
              <a:rPr lang="en-US" dirty="0"/>
              <a:t>Quanta = max(</a:t>
            </a:r>
            <a:r>
              <a:rPr lang="en-US" dirty="0" err="1"/>
              <a:t>Target_latency</a:t>
            </a:r>
            <a:r>
              <a:rPr lang="en-US" dirty="0"/>
              <a:t>/N, </a:t>
            </a:r>
            <a:r>
              <a:rPr lang="en-US" dirty="0" err="1"/>
              <a:t>minimum_length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752DE-1D06-4AC4-AB38-FF1A551B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8488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92803-1839-4BCC-829A-3D5CB9C2E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CFS priorities are applied as “virtual runtime”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ACB1F-C206-42B3-82D7-811C96FD4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5863568" cy="557847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Virtual runtime doesn’t have to match wall time</a:t>
            </a:r>
          </a:p>
          <a:p>
            <a:pPr lvl="1"/>
            <a:endParaRPr lang="en-US" dirty="0"/>
          </a:p>
          <a:p>
            <a:r>
              <a:rPr lang="en-US" dirty="0"/>
              <a:t>Create a conversion from actual runtime to virtual runtime</a:t>
            </a:r>
          </a:p>
          <a:p>
            <a:pPr lvl="1"/>
            <a:r>
              <a:rPr lang="en-US" b="1" dirty="0"/>
              <a:t>High priority jobs: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1 second real-time</a:t>
            </a:r>
            <a:br>
              <a:rPr lang="en-US" dirty="0"/>
            </a:br>
            <a:r>
              <a:rPr lang="en-US" dirty="0"/>
              <a:t>-&gt; 0.5 seconds virtual-time</a:t>
            </a:r>
          </a:p>
          <a:p>
            <a:pPr marL="457200" lvl="1" indent="0">
              <a:buNone/>
            </a:pP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Low priority jobs: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1 second real-time</a:t>
            </a:r>
            <a:br>
              <a:rPr lang="en-US" dirty="0"/>
            </a:br>
            <a:r>
              <a:rPr lang="en-US" dirty="0"/>
              <a:t>-&gt; 2 seconds virtual-time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Scheduler makes decisions solely based on equalizing </a:t>
            </a:r>
            <a:r>
              <a:rPr lang="en-US" i="1" dirty="0"/>
              <a:t>virtual</a:t>
            </a:r>
            <a:r>
              <a:rPr lang="en-US" dirty="0"/>
              <a:t> runtime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EE0F9-91B5-4AA0-BC5F-8E198424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991A98-ECE4-43BA-A549-823502225524}"/>
              </a:ext>
            </a:extLst>
          </p:cNvPr>
          <p:cNvCxnSpPr>
            <a:cxnSpLocks/>
          </p:cNvCxnSpPr>
          <p:nvPr/>
        </p:nvCxnSpPr>
        <p:spPr>
          <a:xfrm>
            <a:off x="8365731" y="3243459"/>
            <a:ext cx="32146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E3B37E3-632C-467D-8003-571FD263D747}"/>
              </a:ext>
            </a:extLst>
          </p:cNvPr>
          <p:cNvCxnSpPr>
            <a:cxnSpLocks/>
          </p:cNvCxnSpPr>
          <p:nvPr/>
        </p:nvCxnSpPr>
        <p:spPr>
          <a:xfrm flipV="1">
            <a:off x="8365731" y="987006"/>
            <a:ext cx="0" cy="22564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C6FB8BE-A441-4C99-8838-6DF0856135C9}"/>
              </a:ext>
            </a:extLst>
          </p:cNvPr>
          <p:cNvSpPr txBox="1"/>
          <p:nvPr/>
        </p:nvSpPr>
        <p:spPr>
          <a:xfrm>
            <a:off x="6404635" y="1595844"/>
            <a:ext cx="19374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Tahoma" panose="020B0604030504040204" pitchFamily="34" charset="0"/>
              </a:rPr>
              <a:t>Physical</a:t>
            </a:r>
          </a:p>
          <a:p>
            <a:pPr algn="ctr"/>
            <a:r>
              <a:rPr lang="en-US" sz="2800" b="1" dirty="0">
                <a:latin typeface="Tahoma" panose="020B0604030504040204" pitchFamily="34" charset="0"/>
              </a:rPr>
              <a:t>CPU Time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938DEB-D0DA-4E19-8B23-D89DA4C41C71}"/>
              </a:ext>
            </a:extLst>
          </p:cNvPr>
          <p:cNvSpPr/>
          <p:nvPr/>
        </p:nvSpPr>
        <p:spPr>
          <a:xfrm>
            <a:off x="8524292" y="1404610"/>
            <a:ext cx="707190" cy="1828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ahoma" panose="020B0604030504040204" pitchFamily="34" charset="0"/>
              </a:rPr>
              <a:t>B</a:t>
            </a:r>
            <a:endParaRPr lang="en-US" sz="3200" b="1" baseline="-25000" dirty="0">
              <a:latin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DFF4BC-502B-453F-AF08-68B4E7C76FCA}"/>
              </a:ext>
            </a:extLst>
          </p:cNvPr>
          <p:cNvSpPr/>
          <p:nvPr/>
        </p:nvSpPr>
        <p:spPr>
          <a:xfrm>
            <a:off x="9887505" y="2774211"/>
            <a:ext cx="707190" cy="457200"/>
          </a:xfrm>
          <a:prstGeom prst="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ahoma" panose="020B0604030504040204" pitchFamily="34" charset="0"/>
              </a:rPr>
              <a:t>A</a:t>
            </a:r>
            <a:endParaRPr lang="en-US" sz="3200" b="1" baseline="-25000" dirty="0">
              <a:latin typeface="Tahoma" panose="020B060403050404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2217976-B324-45EF-ADF2-A773B63DE5D6}"/>
              </a:ext>
            </a:extLst>
          </p:cNvPr>
          <p:cNvCxnSpPr>
            <a:cxnSpLocks/>
          </p:cNvCxnSpPr>
          <p:nvPr/>
        </p:nvCxnSpPr>
        <p:spPr>
          <a:xfrm>
            <a:off x="8421488" y="5635511"/>
            <a:ext cx="32146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BE9D7F-9222-438E-A2D7-45FB675FA322}"/>
              </a:ext>
            </a:extLst>
          </p:cNvPr>
          <p:cNvCxnSpPr>
            <a:cxnSpLocks/>
          </p:cNvCxnSpPr>
          <p:nvPr/>
        </p:nvCxnSpPr>
        <p:spPr>
          <a:xfrm flipV="1">
            <a:off x="8421488" y="3379058"/>
            <a:ext cx="0" cy="22564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5AC3C3-305E-445E-B0CB-9425F0AA1731}"/>
              </a:ext>
            </a:extLst>
          </p:cNvPr>
          <p:cNvSpPr txBox="1"/>
          <p:nvPr/>
        </p:nvSpPr>
        <p:spPr>
          <a:xfrm>
            <a:off x="6471164" y="3987896"/>
            <a:ext cx="19159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Tahoma" panose="020B0604030504040204" pitchFamily="34" charset="0"/>
              </a:rPr>
              <a:t>Virtual</a:t>
            </a:r>
          </a:p>
          <a:p>
            <a:pPr algn="ctr"/>
            <a:r>
              <a:rPr lang="en-US" sz="2800" b="1" dirty="0">
                <a:latin typeface="Tahoma" panose="020B0604030504040204" pitchFamily="34" charset="0"/>
              </a:rPr>
              <a:t>CPU Time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5FBD4B-DBCA-4FE4-952A-73DB167BC5AE}"/>
              </a:ext>
            </a:extLst>
          </p:cNvPr>
          <p:cNvSpPr/>
          <p:nvPr/>
        </p:nvSpPr>
        <p:spPr>
          <a:xfrm>
            <a:off x="8580049" y="4357336"/>
            <a:ext cx="707190" cy="126812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ahoma" panose="020B0604030504040204" pitchFamily="34" charset="0"/>
              </a:rPr>
              <a:t>B</a:t>
            </a:r>
            <a:endParaRPr lang="en-US" sz="3200" b="1" baseline="-25000" dirty="0">
              <a:latin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00E706-1F36-44C7-8715-51B8562AC4A6}"/>
              </a:ext>
            </a:extLst>
          </p:cNvPr>
          <p:cNvSpPr/>
          <p:nvPr/>
        </p:nvSpPr>
        <p:spPr>
          <a:xfrm>
            <a:off x="9943262" y="4355337"/>
            <a:ext cx="707190" cy="1268126"/>
          </a:xfrm>
          <a:prstGeom prst="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ahoma" panose="020B0604030504040204" pitchFamily="34" charset="0"/>
              </a:rPr>
              <a:t>A</a:t>
            </a:r>
            <a:endParaRPr lang="en-US" sz="3200" b="1" baseline="-25000" dirty="0">
              <a:latin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271AF0-E35B-46B8-8B7D-423FA4A510E9}"/>
              </a:ext>
            </a:extLst>
          </p:cNvPr>
          <p:cNvSpPr txBox="1"/>
          <p:nvPr/>
        </p:nvSpPr>
        <p:spPr>
          <a:xfrm>
            <a:off x="9601200" y="914400"/>
            <a:ext cx="2137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</a:rPr>
              <a:t>B is higher priority than A</a:t>
            </a:r>
          </a:p>
        </p:txBody>
      </p:sp>
    </p:spTree>
    <p:extLst>
      <p:ext uri="{BB962C8B-B14F-4D97-AF65-F5344CB8AC3E}">
        <p14:creationId xmlns:p14="http://schemas.microsoft.com/office/powerpoint/2010/main" val="395468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5BCE-0D58-4C89-B47D-2EDD932C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Multicore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152F5-E3A1-45AA-B7EE-CE7C4E8C7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Affinity scheduling</a:t>
            </a:r>
            <a:r>
              <a:rPr lang="en-US" dirty="0"/>
              <a:t>: once a thread is scheduled on a CPU, OS tries to reschedule it on the same CPU</a:t>
            </a:r>
          </a:p>
          <a:p>
            <a:pPr lvl="1"/>
            <a:r>
              <a:rPr lang="en-US" dirty="0"/>
              <a:t>Cache reuse</a:t>
            </a:r>
          </a:p>
          <a:p>
            <a:pPr lvl="1"/>
            <a:r>
              <a:rPr lang="en-US" dirty="0"/>
              <a:t>Grouping threads could help or hurt…</a:t>
            </a:r>
          </a:p>
          <a:p>
            <a:endParaRPr lang="en-US" dirty="0"/>
          </a:p>
          <a:p>
            <a:r>
              <a:rPr lang="en-US" dirty="0"/>
              <a:t>Implementation-wise, helpful to have </a:t>
            </a:r>
            <a:r>
              <a:rPr lang="en-US" i="1" dirty="0"/>
              <a:t>per-core</a:t>
            </a:r>
            <a:r>
              <a:rPr lang="en-US" dirty="0"/>
              <a:t> scheduling data structures</a:t>
            </a:r>
          </a:p>
          <a:p>
            <a:pPr lvl="1"/>
            <a:r>
              <a:rPr lang="en-US" dirty="0"/>
              <a:t>Each core can make its own scheduling decisions</a:t>
            </a:r>
          </a:p>
          <a:p>
            <a:pPr lvl="1"/>
            <a:r>
              <a:rPr lang="en-US" dirty="0"/>
              <a:t>Can steal work from other cores, if nothing to do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F3936-23C4-4563-98CB-513F3C2C3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07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99884-F833-4671-A41D-F3E637631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CFS updates over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5C3DC-1670-40A4-8ACF-DB9F4DE84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Getting scheduling right on multicore can be difficult</a:t>
            </a:r>
          </a:p>
          <a:p>
            <a:pPr lvl="1"/>
            <a:r>
              <a:rPr lang="en-US" dirty="0"/>
              <a:t>No way to know whether a process will be more I/O or CPU bound in the future</a:t>
            </a:r>
          </a:p>
          <a:p>
            <a:pPr lvl="1"/>
            <a:r>
              <a:rPr lang="en-US" dirty="0"/>
              <a:t>Want to keep threads on the same core, but also not waste cores</a:t>
            </a:r>
          </a:p>
          <a:p>
            <a:pPr lvl="1"/>
            <a:endParaRPr lang="en-US" dirty="0"/>
          </a:p>
          <a:p>
            <a:r>
              <a:rPr lang="en-US" dirty="0"/>
              <a:t>In 2016, researchers found issues in Linux scheduler implementation that led to 13%+ slowdown in jobs</a:t>
            </a:r>
          </a:p>
          <a:p>
            <a:pPr lvl="1"/>
            <a:r>
              <a:rPr lang="en-US" dirty="0">
                <a:hlinkClick r:id="rId2"/>
              </a:rPr>
              <a:t>https://blog.acolyer.org/2016/04/26/the-linux-scheduler-a-decade-of-wasted-cores/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26609-F4BC-427C-BFE5-8D869BDD0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590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5961F-7EC8-7415-FAC5-165801EDE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1DAD8A-2196-3BA8-CB91-7219F0520E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2660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8E80D-D772-B033-6522-96587C144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Modern scheduling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B2C86-CD85-8DE3-95D5-530768501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Fair sharing of CPU time is insufficient</a:t>
            </a:r>
          </a:p>
          <a:p>
            <a:pPr lvl="1"/>
            <a:r>
              <a:rPr lang="en-US" dirty="0"/>
              <a:t>Maximize cache usage</a:t>
            </a:r>
          </a:p>
          <a:p>
            <a:pPr lvl="1"/>
            <a:r>
              <a:rPr lang="en-US" dirty="0"/>
              <a:t>Maximize processor affinity</a:t>
            </a:r>
          </a:p>
          <a:p>
            <a:pPr lvl="1"/>
            <a:r>
              <a:rPr lang="en-US" dirty="0"/>
              <a:t>Reduce energy consumption</a:t>
            </a:r>
          </a:p>
          <a:p>
            <a:pPr lvl="1"/>
            <a:r>
              <a:rPr lang="en-US" dirty="0"/>
              <a:t>Hybrid systems with heterogeneous processing capabilities</a:t>
            </a:r>
          </a:p>
          <a:p>
            <a:endParaRPr lang="en-US" dirty="0"/>
          </a:p>
          <a:p>
            <a:r>
              <a:rPr lang="en-US" dirty="0"/>
              <a:t>Particular focus: latency requirements</a:t>
            </a:r>
          </a:p>
          <a:p>
            <a:pPr lvl="1"/>
            <a:r>
              <a:rPr lang="en-US" dirty="0"/>
              <a:t>Some processes need to respond quickly to new data</a:t>
            </a:r>
          </a:p>
          <a:p>
            <a:pPr lvl="1"/>
            <a:r>
              <a:rPr lang="en-US" dirty="0"/>
              <a:t>They don’t need more processing </a:t>
            </a:r>
            <a:r>
              <a:rPr lang="en-US" i="1" dirty="0"/>
              <a:t>time</a:t>
            </a:r>
            <a:r>
              <a:rPr lang="en-US" dirty="0"/>
              <a:t>. They need the time more quickly</a:t>
            </a:r>
          </a:p>
          <a:p>
            <a:pPr lvl="1"/>
            <a:r>
              <a:rPr lang="en-US" dirty="0"/>
              <a:t>Heuristic shortcuts were added to CFS to allow some jobs to jump the queue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2F383-06D9-6644-1382-1F71ACFF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0968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8E80D-D772-B033-6522-96587C144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Earliest Eligible Virtual Deadline First (EEVDF) (2023-Present)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B2C86-CD85-8DE3-95D5-530768501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Algorithm first described in a 1995 research paper</a:t>
            </a:r>
          </a:p>
          <a:p>
            <a:pPr lvl="1"/>
            <a:r>
              <a:rPr lang="en-US" dirty="0"/>
              <a:t>Run job with earliest “virtual deadline”</a:t>
            </a:r>
          </a:p>
          <a:p>
            <a:pPr lvl="1"/>
            <a:r>
              <a:rPr lang="en-US" dirty="0"/>
              <a:t>TLDR: share processor time proportionally, but schedule within that based on latency</a:t>
            </a:r>
          </a:p>
          <a:p>
            <a:pPr lvl="1"/>
            <a:endParaRPr lang="en-US" dirty="0"/>
          </a:p>
          <a:p>
            <a:r>
              <a:rPr lang="en-US" dirty="0"/>
              <a:t>Still divides processor time equally between jobs, like CFS</a:t>
            </a:r>
          </a:p>
          <a:p>
            <a:pPr lvl="1"/>
            <a:r>
              <a:rPr lang="en-US" dirty="0"/>
              <a:t>Biased by priority of the job. Higher priority means larger share</a:t>
            </a:r>
          </a:p>
          <a:p>
            <a:pPr lvl="1"/>
            <a:endParaRPr lang="en-US" dirty="0"/>
          </a:p>
          <a:p>
            <a:r>
              <a:rPr lang="en-US" dirty="0"/>
              <a:t>Calculate “lag” for each job</a:t>
            </a:r>
          </a:p>
          <a:p>
            <a:pPr lvl="1"/>
            <a:r>
              <a:rPr lang="en-US" dirty="0"/>
              <a:t>Measurement of how far it’s behind a fair share of processor time</a:t>
            </a:r>
          </a:p>
          <a:p>
            <a:pPr lvl="1"/>
            <a:r>
              <a:rPr lang="en-US" dirty="0"/>
              <a:t>Negative lag means a job has run more than its fair share already</a:t>
            </a:r>
          </a:p>
          <a:p>
            <a:pPr lvl="2"/>
            <a:r>
              <a:rPr lang="en-US" dirty="0"/>
              <a:t>Job won’t be eligible to run until lag &gt;= 0</a:t>
            </a:r>
          </a:p>
          <a:p>
            <a:pPr lvl="2"/>
            <a:r>
              <a:rPr lang="en-US" dirty="0"/>
              <a:t>Lag increases automatically as other jobs run. So time until lag &gt;= 0 can be calculated</a:t>
            </a:r>
          </a:p>
          <a:p>
            <a:pPr lvl="1"/>
            <a:endParaRPr lang="en-US" dirty="0"/>
          </a:p>
          <a:p>
            <a:r>
              <a:rPr lang="en-US" dirty="0"/>
              <a:t>Virtual deadline for job: time until lag &gt;= 0, plus duration it should run for</a:t>
            </a:r>
          </a:p>
          <a:p>
            <a:pPr lvl="1"/>
            <a:r>
              <a:rPr lang="en-US" dirty="0"/>
              <a:t>Now + </a:t>
            </a:r>
            <a:r>
              <a:rPr lang="en-US" dirty="0" err="1"/>
              <a:t>timeslice</a:t>
            </a:r>
            <a:r>
              <a:rPr lang="en-US" dirty="0"/>
              <a:t> for any jobs below fair share of processor time</a:t>
            </a:r>
          </a:p>
          <a:p>
            <a:pPr lvl="1"/>
            <a:r>
              <a:rPr lang="en-US" dirty="0"/>
              <a:t>Future + </a:t>
            </a:r>
            <a:r>
              <a:rPr lang="en-US" dirty="0" err="1"/>
              <a:t>timeslice</a:t>
            </a:r>
            <a:r>
              <a:rPr lang="en-US" dirty="0"/>
              <a:t> for any jobs above fair share of processor time</a:t>
            </a:r>
          </a:p>
          <a:p>
            <a:pPr lvl="1"/>
            <a:r>
              <a:rPr lang="en-US" dirty="0"/>
              <a:t>Where </a:t>
            </a:r>
            <a:r>
              <a:rPr lang="en-US" dirty="0" err="1"/>
              <a:t>timeslices</a:t>
            </a:r>
            <a:r>
              <a:rPr lang="en-US" dirty="0"/>
              <a:t> vary by priority of the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2F383-06D9-6644-1382-1F71ACFF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6112A2-AE6C-7836-CD37-03D6227F7F7B}"/>
              </a:ext>
            </a:extLst>
          </p:cNvPr>
          <p:cNvSpPr txBox="1"/>
          <p:nvPr/>
        </p:nvSpPr>
        <p:spPr>
          <a:xfrm>
            <a:off x="607595" y="6260068"/>
            <a:ext cx="6094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https://lwn.net/Articles/925371/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400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7826C-5B3D-D871-093D-A374BF4CC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model: queueing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F061E-9283-2CBB-B83E-0343D83B0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878052"/>
            <a:ext cx="10972800" cy="2294148"/>
          </a:xfrm>
        </p:spPr>
        <p:txBody>
          <a:bodyPr/>
          <a:lstStyle/>
          <a:p>
            <a:r>
              <a:rPr lang="en-US" dirty="0"/>
              <a:t>Varying job sizes (inherent work of a job)</a:t>
            </a:r>
          </a:p>
          <a:p>
            <a:r>
              <a:rPr lang="en-US" dirty="0"/>
              <a:t>Arrivals are a stochastic process</a:t>
            </a:r>
          </a:p>
          <a:p>
            <a:r>
              <a:rPr lang="en-US" dirty="0"/>
              <a:t>Scheduling policy preemptively determines which job to serve</a:t>
            </a:r>
          </a:p>
          <a:p>
            <a:r>
              <a:rPr lang="en-US" dirty="0"/>
              <a:t>Modern computing systems: many servers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B8D45-AE0E-B7EB-AE38-A53D0D2F3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72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7F14737-0D9A-CFC1-62B7-AB7164633273}"/>
              </a:ext>
            </a:extLst>
          </p:cNvPr>
          <p:cNvGrpSpPr/>
          <p:nvPr/>
        </p:nvGrpSpPr>
        <p:grpSpPr>
          <a:xfrm>
            <a:off x="3433506" y="1656302"/>
            <a:ext cx="4925479" cy="1250906"/>
            <a:chOff x="3685121" y="3078004"/>
            <a:chExt cx="4925479" cy="125090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D8EF58D-F917-783E-C858-33BEA1627406}"/>
                </a:ext>
              </a:extLst>
            </p:cNvPr>
            <p:cNvGrpSpPr/>
            <p:nvPr/>
          </p:nvGrpSpPr>
          <p:grpSpPr>
            <a:xfrm>
              <a:off x="3685121" y="3078004"/>
              <a:ext cx="3652520" cy="1097915"/>
              <a:chOff x="4612" y="3721"/>
              <a:chExt cx="5752" cy="1729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6D37BBF3-7B34-6E38-BE0E-4D7F878D051C}"/>
                  </a:ext>
                </a:extLst>
              </p:cNvPr>
              <p:cNvGrpSpPr/>
              <p:nvPr/>
            </p:nvGrpSpPr>
            <p:grpSpPr>
              <a:xfrm>
                <a:off x="5630" y="3721"/>
                <a:ext cx="4734" cy="1729"/>
                <a:chOff x="5630" y="3721"/>
                <a:chExt cx="4734" cy="1729"/>
              </a:xfrm>
            </p:grpSpPr>
            <p:sp>
              <p:nvSpPr>
                <p:cNvPr id="10" name="Rectangles 39">
                  <a:extLst>
                    <a:ext uri="{FF2B5EF4-FFF2-40B4-BE49-F238E27FC236}">
                      <a16:creationId xmlns:a16="http://schemas.microsoft.com/office/drawing/2014/main" id="{7A2121A0-8016-5B9D-74C6-5EFA4C37AE99}"/>
                    </a:ext>
                  </a:extLst>
                </p:cNvPr>
                <p:cNvSpPr/>
                <p:nvPr/>
              </p:nvSpPr>
              <p:spPr>
                <a:xfrm>
                  <a:off x="6596" y="3735"/>
                  <a:ext cx="942" cy="171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20202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Rectangles 40">
                  <a:extLst>
                    <a:ext uri="{FF2B5EF4-FFF2-40B4-BE49-F238E27FC236}">
                      <a16:creationId xmlns:a16="http://schemas.microsoft.com/office/drawing/2014/main" id="{ED0FA5A7-0094-EBCC-FB02-EBA978506444}"/>
                    </a:ext>
                  </a:extLst>
                </p:cNvPr>
                <p:cNvSpPr/>
                <p:nvPr/>
              </p:nvSpPr>
              <p:spPr>
                <a:xfrm>
                  <a:off x="7538" y="3735"/>
                  <a:ext cx="942" cy="171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20202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s 41">
                  <a:extLst>
                    <a:ext uri="{FF2B5EF4-FFF2-40B4-BE49-F238E27FC236}">
                      <a16:creationId xmlns:a16="http://schemas.microsoft.com/office/drawing/2014/main" id="{996EC19A-C436-4B79-BF4F-BE1CA8B230A6}"/>
                    </a:ext>
                  </a:extLst>
                </p:cNvPr>
                <p:cNvSpPr/>
                <p:nvPr/>
              </p:nvSpPr>
              <p:spPr>
                <a:xfrm>
                  <a:off x="8480" y="3735"/>
                  <a:ext cx="942" cy="171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20202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s 42">
                  <a:extLst>
                    <a:ext uri="{FF2B5EF4-FFF2-40B4-BE49-F238E27FC236}">
                      <a16:creationId xmlns:a16="http://schemas.microsoft.com/office/drawing/2014/main" id="{7F5BB510-1247-3599-19DA-490109CD74B4}"/>
                    </a:ext>
                  </a:extLst>
                </p:cNvPr>
                <p:cNvSpPr/>
                <p:nvPr/>
              </p:nvSpPr>
              <p:spPr>
                <a:xfrm>
                  <a:off x="9422" y="3735"/>
                  <a:ext cx="942" cy="1714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rgbClr val="20202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47206471-C45E-A2B3-7B97-B825FCB84901}"/>
                    </a:ext>
                  </a:extLst>
                </p:cNvPr>
                <p:cNvCxnSpPr/>
                <p:nvPr/>
              </p:nvCxnSpPr>
              <p:spPr>
                <a:xfrm>
                  <a:off x="5630" y="3721"/>
                  <a:ext cx="966" cy="1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C02E6205-DCEA-C226-F9D0-9EDD0F15C588}"/>
                    </a:ext>
                  </a:extLst>
                </p:cNvPr>
                <p:cNvCxnSpPr/>
                <p:nvPr/>
              </p:nvCxnSpPr>
              <p:spPr>
                <a:xfrm>
                  <a:off x="5630" y="5435"/>
                  <a:ext cx="966" cy="1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8CB1515F-448B-864B-0FB0-01FD0D46AAFD}"/>
                  </a:ext>
                </a:extLst>
              </p:cNvPr>
              <p:cNvCxnSpPr/>
              <p:nvPr/>
            </p:nvCxnSpPr>
            <p:spPr>
              <a:xfrm flipV="1">
                <a:off x="4612" y="4647"/>
                <a:ext cx="1018" cy="6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F121372-AE7B-2491-1225-9E963F09D936}"/>
                </a:ext>
              </a:extLst>
            </p:cNvPr>
            <p:cNvSpPr/>
            <p:nvPr/>
          </p:nvSpPr>
          <p:spPr>
            <a:xfrm>
              <a:off x="7337641" y="3096419"/>
              <a:ext cx="1272959" cy="123249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F7E3ED1-0D63-E031-BF3F-356393BB815B}"/>
              </a:ext>
            </a:extLst>
          </p:cNvPr>
          <p:cNvGrpSpPr/>
          <p:nvPr/>
        </p:nvGrpSpPr>
        <p:grpSpPr>
          <a:xfrm>
            <a:off x="5964658" y="1982149"/>
            <a:ext cx="2016740" cy="705529"/>
            <a:chOff x="6151063" y="2543694"/>
            <a:chExt cx="2016740" cy="705529"/>
          </a:xfrm>
        </p:grpSpPr>
        <p:sp>
          <p:nvSpPr>
            <p:cNvPr id="17" name="Rectangles 47">
              <a:extLst>
                <a:ext uri="{FF2B5EF4-FFF2-40B4-BE49-F238E27FC236}">
                  <a16:creationId xmlns:a16="http://schemas.microsoft.com/office/drawing/2014/main" id="{4FEA1426-3756-17BB-9039-D377833F88E1}"/>
                </a:ext>
              </a:extLst>
            </p:cNvPr>
            <p:cNvSpPr/>
            <p:nvPr/>
          </p:nvSpPr>
          <p:spPr>
            <a:xfrm>
              <a:off x="6151063" y="2543694"/>
              <a:ext cx="458478" cy="6928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s 47">
              <a:extLst>
                <a:ext uri="{FF2B5EF4-FFF2-40B4-BE49-F238E27FC236}">
                  <a16:creationId xmlns:a16="http://schemas.microsoft.com/office/drawing/2014/main" id="{97ACEA19-58C6-0AF2-FA96-6AF07E9F6B29}"/>
                </a:ext>
              </a:extLst>
            </p:cNvPr>
            <p:cNvSpPr/>
            <p:nvPr/>
          </p:nvSpPr>
          <p:spPr>
            <a:xfrm>
              <a:off x="6747520" y="2901243"/>
              <a:ext cx="458478" cy="3479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s 47">
              <a:extLst>
                <a:ext uri="{FF2B5EF4-FFF2-40B4-BE49-F238E27FC236}">
                  <a16:creationId xmlns:a16="http://schemas.microsoft.com/office/drawing/2014/main" id="{CEB07525-2739-F2F8-EF4D-51D9B514D6AC}"/>
                </a:ext>
              </a:extLst>
            </p:cNvPr>
            <p:cNvSpPr/>
            <p:nvPr/>
          </p:nvSpPr>
          <p:spPr>
            <a:xfrm>
              <a:off x="7709325" y="2664229"/>
              <a:ext cx="458478" cy="5849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AE930DA-74BB-DE6F-D098-3B5EE5C7AE82}"/>
              </a:ext>
            </a:extLst>
          </p:cNvPr>
          <p:cNvSpPr txBox="1"/>
          <p:nvPr/>
        </p:nvSpPr>
        <p:spPr>
          <a:xfrm>
            <a:off x="2402279" y="2028868"/>
            <a:ext cx="1040860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Arrivals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DE598D7-26A2-D374-73ED-8E63E791CCD8}"/>
              </a:ext>
            </a:extLst>
          </p:cNvPr>
          <p:cNvGrpSpPr/>
          <p:nvPr/>
        </p:nvGrpSpPr>
        <p:grpSpPr>
          <a:xfrm>
            <a:off x="3946297" y="2855601"/>
            <a:ext cx="3576623" cy="843915"/>
            <a:chOff x="5521" y="4476"/>
            <a:chExt cx="7182" cy="1329"/>
          </a:xfrm>
        </p:grpSpPr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F03B1D1E-391C-C7F6-5F2E-90D1FFD1166A}"/>
                </a:ext>
              </a:extLst>
            </p:cNvPr>
            <p:cNvSpPr/>
            <p:nvPr/>
          </p:nvSpPr>
          <p:spPr>
            <a:xfrm rot="16200000">
              <a:off x="8721" y="1276"/>
              <a:ext cx="781" cy="7182"/>
            </a:xfrm>
            <a:prstGeom prst="lef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 Box 29">
                  <a:extLst>
                    <a:ext uri="{FF2B5EF4-FFF2-40B4-BE49-F238E27FC236}">
                      <a16:creationId xmlns:a16="http://schemas.microsoft.com/office/drawing/2014/main" id="{EAD95C48-19CE-731D-5D96-D3947BC6E49F}"/>
                    </a:ext>
                  </a:extLst>
                </p:cNvPr>
                <p:cNvSpPr txBox="1"/>
                <p:nvPr/>
              </p:nvSpPr>
              <p:spPr>
                <a:xfrm>
                  <a:off x="6856" y="5175"/>
                  <a:ext cx="4517" cy="630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Response time: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a14:m>
                  <a:endParaRPr lang="en-US" sz="2000" dirty="0">
                    <a:solidFill>
                      <a:srgbClr val="C00000"/>
                    </a:solidFill>
                    <a:latin typeface="Cambria Math" panose="02040503050406030204" pitchFamily="18" charset="0"/>
                    <a:cs typeface="DejaVu Math TeX Gyre" panose="02000503000000000000" charset="0"/>
                  </a:endParaRPr>
                </a:p>
              </p:txBody>
            </p:sp>
          </mc:Choice>
          <mc:Fallback>
            <p:sp>
              <p:nvSpPr>
                <p:cNvPr id="23" name="Text Box 29">
                  <a:extLst>
                    <a:ext uri="{FF2B5EF4-FFF2-40B4-BE49-F238E27FC236}">
                      <a16:creationId xmlns:a16="http://schemas.microsoft.com/office/drawing/2014/main" id="{EAD95C48-19CE-731D-5D96-D3947BC6E4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6" y="5175"/>
                  <a:ext cx="4517" cy="630"/>
                </a:xfrm>
                <a:prstGeom prst="rect">
                  <a:avLst/>
                </a:prstGeom>
                <a:blipFill>
                  <a:blip r:embed="rId2"/>
                  <a:stretch>
                    <a:fillRect l="-1867" t="-2778" b="-19444"/>
                  </a:stretch>
                </a:blipFill>
                <a:ln w="381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F2968A-CA87-0485-AD97-4C22C322CB31}"/>
              </a:ext>
            </a:extLst>
          </p:cNvPr>
          <p:cNvGrpSpPr/>
          <p:nvPr/>
        </p:nvGrpSpPr>
        <p:grpSpPr>
          <a:xfrm>
            <a:off x="4970457" y="1939931"/>
            <a:ext cx="1024089" cy="756920"/>
            <a:chOff x="6946" y="2794"/>
            <a:chExt cx="1674" cy="1192"/>
          </a:xfrm>
        </p:grpSpPr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id="{E10C5216-DB90-5AF3-E8EA-87CC933C8F3E}"/>
                </a:ext>
              </a:extLst>
            </p:cNvPr>
            <p:cNvSpPr/>
            <p:nvPr/>
          </p:nvSpPr>
          <p:spPr>
            <a:xfrm>
              <a:off x="7809" y="2794"/>
              <a:ext cx="811" cy="1192"/>
            </a:xfrm>
            <a:prstGeom prst="lef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Box 29">
              <a:extLst>
                <a:ext uri="{FF2B5EF4-FFF2-40B4-BE49-F238E27FC236}">
                  <a16:creationId xmlns:a16="http://schemas.microsoft.com/office/drawing/2014/main" id="{75D4A536-2BCC-2D69-192C-A476349287A9}"/>
                </a:ext>
              </a:extLst>
            </p:cNvPr>
            <p:cNvSpPr txBox="1"/>
            <p:nvPr/>
          </p:nvSpPr>
          <p:spPr>
            <a:xfrm>
              <a:off x="6946" y="3093"/>
              <a:ext cx="1028" cy="58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Size</a:t>
              </a:r>
              <a:endParaRPr lang="en-US" dirty="0">
                <a:solidFill>
                  <a:srgbClr val="C00000"/>
                </a:solidFill>
                <a:latin typeface="Cambria Math" panose="02040503050406030204" pitchFamily="18" charset="0"/>
                <a:cs typeface="DejaVu Math TeX Gyre" panose="02000503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7126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040D-BC4D-7441-2B63-FAFDFAB6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models of </a:t>
            </a:r>
            <a:r>
              <a:rPr lang="en-US" dirty="0" err="1"/>
              <a:t>multiserver</a:t>
            </a:r>
            <a:r>
              <a:rPr lang="en-US" dirty="0"/>
              <a:t>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101D5-4104-20C1-3E5B-B750FB36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73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6675B8-798C-2FDD-6761-608875542709}"/>
              </a:ext>
            </a:extLst>
          </p:cNvPr>
          <p:cNvGrpSpPr/>
          <p:nvPr/>
        </p:nvGrpSpPr>
        <p:grpSpPr>
          <a:xfrm>
            <a:off x="1021977" y="1786180"/>
            <a:ext cx="4605655" cy="1883132"/>
            <a:chOff x="1021977" y="1786180"/>
            <a:chExt cx="4605655" cy="18831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6C2BAC9-B23A-D376-D8D5-D163F23D26E9}"/>
                </a:ext>
              </a:extLst>
            </p:cNvPr>
            <p:cNvGrpSpPr/>
            <p:nvPr/>
          </p:nvGrpSpPr>
          <p:grpSpPr>
            <a:xfrm>
              <a:off x="1021977" y="1858292"/>
              <a:ext cx="4605655" cy="1811020"/>
              <a:chOff x="541" y="2495"/>
              <a:chExt cx="7253" cy="285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502C609-580F-F226-04A7-B609ACC731FC}"/>
                  </a:ext>
                </a:extLst>
              </p:cNvPr>
              <p:cNvGrpSpPr/>
              <p:nvPr/>
            </p:nvGrpSpPr>
            <p:grpSpPr>
              <a:xfrm>
                <a:off x="541" y="2495"/>
                <a:ext cx="7253" cy="2852"/>
                <a:chOff x="541" y="2495"/>
                <a:chExt cx="7253" cy="2852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F5ADDCB8-AD7B-364B-06E2-E1AC4F2B14EA}"/>
                    </a:ext>
                  </a:extLst>
                </p:cNvPr>
                <p:cNvSpPr/>
                <p:nvPr/>
              </p:nvSpPr>
              <p:spPr>
                <a:xfrm>
                  <a:off x="6630" y="3477"/>
                  <a:ext cx="827" cy="881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BD551DF9-2730-097B-7C44-58D4A7B09788}"/>
                    </a:ext>
                  </a:extLst>
                </p:cNvPr>
                <p:cNvGrpSpPr/>
                <p:nvPr/>
              </p:nvGrpSpPr>
              <p:grpSpPr>
                <a:xfrm>
                  <a:off x="541" y="2495"/>
                  <a:ext cx="7253" cy="2281"/>
                  <a:chOff x="4612" y="3169"/>
                  <a:chExt cx="7253" cy="2281"/>
                </a:xfrm>
              </p:grpSpPr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86C6CADA-F3B8-0575-160C-CEACC24B23AE}"/>
                      </a:ext>
                    </a:extLst>
                  </p:cNvPr>
                  <p:cNvGrpSpPr/>
                  <p:nvPr/>
                </p:nvGrpSpPr>
                <p:grpSpPr>
                  <a:xfrm>
                    <a:off x="5630" y="3169"/>
                    <a:ext cx="5898" cy="2281"/>
                    <a:chOff x="5630" y="3169"/>
                    <a:chExt cx="5898" cy="2281"/>
                  </a:xfrm>
                </p:grpSpPr>
                <p:sp>
                  <p:nvSpPr>
                    <p:cNvPr id="27" name="Rectangles 8">
                      <a:extLst>
                        <a:ext uri="{FF2B5EF4-FFF2-40B4-BE49-F238E27FC236}">
                          <a16:creationId xmlns:a16="http://schemas.microsoft.com/office/drawing/2014/main" id="{0EA96E6B-4EEE-4F0E-6716-B276C34398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6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" name="Rectangles 9">
                      <a:extLst>
                        <a:ext uri="{FF2B5EF4-FFF2-40B4-BE49-F238E27FC236}">
                          <a16:creationId xmlns:a16="http://schemas.microsoft.com/office/drawing/2014/main" id="{6A3A1420-5A90-F4CD-1C41-3FBF563DDB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8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s 10">
                      <a:extLst>
                        <a:ext uri="{FF2B5EF4-FFF2-40B4-BE49-F238E27FC236}">
                          <a16:creationId xmlns:a16="http://schemas.microsoft.com/office/drawing/2014/main" id="{1663786A-B9C5-75C9-3802-CF28319331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80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" name="Rectangles 11">
                      <a:extLst>
                        <a:ext uri="{FF2B5EF4-FFF2-40B4-BE49-F238E27FC236}">
                          <a16:creationId xmlns:a16="http://schemas.microsoft.com/office/drawing/2014/main" id="{FEF72EB1-8FBE-4FC7-CED9-5A22938A6F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22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9F1B0FD1-9DA9-E03A-877E-3B2F775628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01" y="3169"/>
                      <a:ext cx="827" cy="88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32" name="Straight Connector 31">
                      <a:extLst>
                        <a:ext uri="{FF2B5EF4-FFF2-40B4-BE49-F238E27FC236}">
                          <a16:creationId xmlns:a16="http://schemas.microsoft.com/office/drawing/2014/main" id="{EE7775BC-B776-3463-CB4D-C62C4B97FB4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630" y="3721"/>
                      <a:ext cx="966" cy="1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Straight Connector 32">
                      <a:extLst>
                        <a:ext uri="{FF2B5EF4-FFF2-40B4-BE49-F238E27FC236}">
                          <a16:creationId xmlns:a16="http://schemas.microsoft.com/office/drawing/2014/main" id="{86673F61-2183-BB2B-6D20-676EE6496D2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630" y="5435"/>
                      <a:ext cx="966" cy="1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0" name="Rectangles 16">
                    <a:extLst>
                      <a:ext uri="{FF2B5EF4-FFF2-40B4-BE49-F238E27FC236}">
                        <a16:creationId xmlns:a16="http://schemas.microsoft.com/office/drawing/2014/main" id="{8ACFB845-390C-0C82-0CBC-ACBE28E661CC}"/>
                      </a:ext>
                    </a:extLst>
                  </p:cNvPr>
                  <p:cNvSpPr/>
                  <p:nvPr/>
                </p:nvSpPr>
                <p:spPr>
                  <a:xfrm>
                    <a:off x="7611" y="4738"/>
                    <a:ext cx="797" cy="402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" name="Rectangles 18">
                    <a:extLst>
                      <a:ext uri="{FF2B5EF4-FFF2-40B4-BE49-F238E27FC236}">
                        <a16:creationId xmlns:a16="http://schemas.microsoft.com/office/drawing/2014/main" id="{FE87C855-7B7A-D6C6-3855-62C49A0D0F6E}"/>
                      </a:ext>
                    </a:extLst>
                  </p:cNvPr>
                  <p:cNvSpPr/>
                  <p:nvPr/>
                </p:nvSpPr>
                <p:spPr>
                  <a:xfrm>
                    <a:off x="9495" y="4283"/>
                    <a:ext cx="797" cy="857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Rectangles 19">
                    <a:extLst>
                      <a:ext uri="{FF2B5EF4-FFF2-40B4-BE49-F238E27FC236}">
                        <a16:creationId xmlns:a16="http://schemas.microsoft.com/office/drawing/2014/main" id="{BDEE6FD3-BDAE-08F0-5D0D-FECBCF7A86B1}"/>
                      </a:ext>
                    </a:extLst>
                  </p:cNvPr>
                  <p:cNvSpPr/>
                  <p:nvPr/>
                </p:nvSpPr>
                <p:spPr>
                  <a:xfrm>
                    <a:off x="6668" y="4160"/>
                    <a:ext cx="797" cy="9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s 20">
                    <a:extLst>
                      <a:ext uri="{FF2B5EF4-FFF2-40B4-BE49-F238E27FC236}">
                        <a16:creationId xmlns:a16="http://schemas.microsoft.com/office/drawing/2014/main" id="{34AB045D-BA62-FBEC-2ABC-014F5023029B}"/>
                      </a:ext>
                    </a:extLst>
                  </p:cNvPr>
                  <p:cNvSpPr/>
                  <p:nvPr/>
                </p:nvSpPr>
                <p:spPr>
                  <a:xfrm>
                    <a:off x="8553" y="4483"/>
                    <a:ext cx="797" cy="657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s 21">
                    <a:extLst>
                      <a:ext uri="{FF2B5EF4-FFF2-40B4-BE49-F238E27FC236}">
                        <a16:creationId xmlns:a16="http://schemas.microsoft.com/office/drawing/2014/main" id="{B52A3E13-05A7-CAB8-14D5-33E11C252488}"/>
                      </a:ext>
                    </a:extLst>
                  </p:cNvPr>
                  <p:cNvSpPr/>
                  <p:nvPr/>
                </p:nvSpPr>
                <p:spPr>
                  <a:xfrm>
                    <a:off x="10818" y="4207"/>
                    <a:ext cx="594" cy="53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5" name="Straight Arrow Connector 24">
                    <a:extLst>
                      <a:ext uri="{FF2B5EF4-FFF2-40B4-BE49-F238E27FC236}">
                        <a16:creationId xmlns:a16="http://schemas.microsoft.com/office/drawing/2014/main" id="{BE7FBE22-F8B0-B428-88F3-5C568F980A3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1528" y="3606"/>
                    <a:ext cx="337" cy="7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Arrow Connector 25">
                    <a:extLst>
                      <a:ext uri="{FF2B5EF4-FFF2-40B4-BE49-F238E27FC236}">
                        <a16:creationId xmlns:a16="http://schemas.microsoft.com/office/drawing/2014/main" id="{D5F22CD0-EFC6-0022-3882-D6F76D14D15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612" y="4647"/>
                    <a:ext cx="1018" cy="6"/>
                  </a:xfrm>
                  <a:prstGeom prst="straightConnector1">
                    <a:avLst/>
                  </a:prstGeom>
                  <a:ln w="63500">
                    <a:solidFill>
                      <a:schemeClr val="tx1"/>
                    </a:solidFill>
                    <a:tailEnd type="arrow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CC3867C4-314A-1E93-A482-0E5A35B237F8}"/>
                    </a:ext>
                  </a:extLst>
                </p:cNvPr>
                <p:cNvCxnSpPr/>
                <p:nvPr/>
              </p:nvCxnSpPr>
              <p:spPr>
                <a:xfrm flipV="1">
                  <a:off x="7457" y="3914"/>
                  <a:ext cx="337" cy="7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05F472C6-6872-95FA-BEB5-48EAA5DA9B55}"/>
                    </a:ext>
                  </a:extLst>
                </p:cNvPr>
                <p:cNvSpPr/>
                <p:nvPr/>
              </p:nvSpPr>
              <p:spPr>
                <a:xfrm>
                  <a:off x="6630" y="4466"/>
                  <a:ext cx="827" cy="881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83F1BF10-A6EF-96A1-DEB3-E2212E2A3983}"/>
                    </a:ext>
                  </a:extLst>
                </p:cNvPr>
                <p:cNvCxnSpPr/>
                <p:nvPr/>
              </p:nvCxnSpPr>
              <p:spPr>
                <a:xfrm flipV="1">
                  <a:off x="7457" y="4903"/>
                  <a:ext cx="337" cy="7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s 17">
                  <a:extLst>
                    <a:ext uri="{FF2B5EF4-FFF2-40B4-BE49-F238E27FC236}">
                      <a16:creationId xmlns:a16="http://schemas.microsoft.com/office/drawing/2014/main" id="{860B380D-D191-C841-6ADF-1BCE5C08912E}"/>
                    </a:ext>
                  </a:extLst>
                </p:cNvPr>
                <p:cNvSpPr/>
                <p:nvPr/>
              </p:nvSpPr>
              <p:spPr>
                <a:xfrm>
                  <a:off x="6746" y="2885"/>
                  <a:ext cx="594" cy="191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s 25">
                  <a:extLst>
                    <a:ext uri="{FF2B5EF4-FFF2-40B4-BE49-F238E27FC236}">
                      <a16:creationId xmlns:a16="http://schemas.microsoft.com/office/drawing/2014/main" id="{4EE9F2FF-695A-9FDB-C854-BE72F6028867}"/>
                    </a:ext>
                  </a:extLst>
                </p:cNvPr>
                <p:cNvSpPr/>
                <p:nvPr/>
              </p:nvSpPr>
              <p:spPr>
                <a:xfrm>
                  <a:off x="6747" y="4775"/>
                  <a:ext cx="594" cy="38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DDB0863-DAD2-77B8-7160-DBECDC7D01CB}"/>
                  </a:ext>
                </a:extLst>
              </p:cNvPr>
              <p:cNvCxnSpPr/>
              <p:nvPr/>
            </p:nvCxnSpPr>
            <p:spPr>
              <a:xfrm flipV="1">
                <a:off x="6308" y="3016"/>
                <a:ext cx="305" cy="323"/>
              </a:xfrm>
              <a:prstGeom prst="line">
                <a:avLst/>
              </a:prstGeom>
              <a:ln w="38100">
                <a:solidFill>
                  <a:srgbClr val="20202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0B6BF927-091C-E9D5-5394-F09155C9AC18}"/>
                  </a:ext>
                </a:extLst>
              </p:cNvPr>
              <p:cNvCxnSpPr>
                <a:endCxn id="12" idx="2"/>
              </p:cNvCxnSpPr>
              <p:nvPr/>
            </p:nvCxnSpPr>
            <p:spPr>
              <a:xfrm flipV="1">
                <a:off x="6308" y="3918"/>
                <a:ext cx="322" cy="6"/>
              </a:xfrm>
              <a:prstGeom prst="line">
                <a:avLst/>
              </a:prstGeom>
              <a:ln w="38100">
                <a:solidFill>
                  <a:srgbClr val="20202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2ADA91E-EA80-C476-FE32-D5C013B011C4}"/>
                  </a:ext>
                </a:extLst>
              </p:cNvPr>
              <p:cNvCxnSpPr>
                <a:endCxn id="15" idx="2"/>
              </p:cNvCxnSpPr>
              <p:nvPr/>
            </p:nvCxnSpPr>
            <p:spPr>
              <a:xfrm>
                <a:off x="6308" y="4472"/>
                <a:ext cx="322" cy="435"/>
              </a:xfrm>
              <a:prstGeom prst="line">
                <a:avLst/>
              </a:prstGeom>
              <a:ln w="38100">
                <a:solidFill>
                  <a:srgbClr val="20202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4B3C1F-9D5C-BBE9-1AA2-1D515C1E5E80}"/>
                </a:ext>
              </a:extLst>
            </p:cNvPr>
            <p:cNvSpPr txBox="1"/>
            <p:nvPr/>
          </p:nvSpPr>
          <p:spPr>
            <a:xfrm>
              <a:off x="1668407" y="1786180"/>
              <a:ext cx="3010926" cy="40011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Parallel, one server/job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86198DD-0214-964F-357C-B62F6741A851}"/>
              </a:ext>
            </a:extLst>
          </p:cNvPr>
          <p:cNvGrpSpPr/>
          <p:nvPr/>
        </p:nvGrpSpPr>
        <p:grpSpPr>
          <a:xfrm>
            <a:off x="6681732" y="1433794"/>
            <a:ext cx="4289425" cy="2651125"/>
            <a:chOff x="6681732" y="1433794"/>
            <a:chExt cx="4289425" cy="265112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FDFC59C-548B-7A85-E966-2FE04EC9DAC8}"/>
                </a:ext>
              </a:extLst>
            </p:cNvPr>
            <p:cNvGrpSpPr/>
            <p:nvPr/>
          </p:nvGrpSpPr>
          <p:grpSpPr>
            <a:xfrm>
              <a:off x="6681732" y="1433794"/>
              <a:ext cx="4289425" cy="2651125"/>
              <a:chOff x="9104" y="1748"/>
              <a:chExt cx="6755" cy="4175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4FFDD4D-6F6E-C697-D5E9-B38A6E1BFD5C}"/>
                  </a:ext>
                </a:extLst>
              </p:cNvPr>
              <p:cNvGrpSpPr/>
              <p:nvPr/>
            </p:nvGrpSpPr>
            <p:grpSpPr>
              <a:xfrm>
                <a:off x="9104" y="1748"/>
                <a:ext cx="6755" cy="4175"/>
                <a:chOff x="9087" y="1748"/>
                <a:chExt cx="6755" cy="4175"/>
              </a:xfrm>
            </p:grpSpPr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9100E2F0-95FA-51C0-D73F-4DF692FADDB9}"/>
                    </a:ext>
                  </a:extLst>
                </p:cNvPr>
                <p:cNvSpPr/>
                <p:nvPr/>
              </p:nvSpPr>
              <p:spPr>
                <a:xfrm>
                  <a:off x="14954" y="5466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47B0E6BD-7B8D-67F0-A5F0-16CBDF84D8A2}"/>
                    </a:ext>
                  </a:extLst>
                </p:cNvPr>
                <p:cNvSpPr/>
                <p:nvPr/>
              </p:nvSpPr>
              <p:spPr>
                <a:xfrm>
                  <a:off x="14954" y="3325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A8EC22DB-D79F-1C90-79E6-02B07A569B46}"/>
                    </a:ext>
                  </a:extLst>
                </p:cNvPr>
                <p:cNvSpPr/>
                <p:nvPr/>
              </p:nvSpPr>
              <p:spPr>
                <a:xfrm>
                  <a:off x="14954" y="3837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52F40198-FE00-6FE7-577A-57ADAC9E4A3D}"/>
                    </a:ext>
                  </a:extLst>
                </p:cNvPr>
                <p:cNvSpPr/>
                <p:nvPr/>
              </p:nvSpPr>
              <p:spPr>
                <a:xfrm>
                  <a:off x="14954" y="4367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1B7F9906-7371-D8F8-C7E1-61DF469F7BFC}"/>
                    </a:ext>
                  </a:extLst>
                </p:cNvPr>
                <p:cNvSpPr/>
                <p:nvPr/>
              </p:nvSpPr>
              <p:spPr>
                <a:xfrm>
                  <a:off x="14954" y="4910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45CE712E-2101-E325-B7C4-8A2836D9010C}"/>
                    </a:ext>
                  </a:extLst>
                </p:cNvPr>
                <p:cNvSpPr/>
                <p:nvPr/>
              </p:nvSpPr>
              <p:spPr>
                <a:xfrm>
                  <a:off x="14954" y="1748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AD53FBFA-2A00-AC38-7D6C-CBB98BC93056}"/>
                    </a:ext>
                  </a:extLst>
                </p:cNvPr>
                <p:cNvSpPr/>
                <p:nvPr/>
              </p:nvSpPr>
              <p:spPr>
                <a:xfrm>
                  <a:off x="14954" y="2278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92FFCC9D-A985-4A0E-FA0A-BC1CB3AE366D}"/>
                    </a:ext>
                  </a:extLst>
                </p:cNvPr>
                <p:cNvSpPr/>
                <p:nvPr/>
              </p:nvSpPr>
              <p:spPr>
                <a:xfrm>
                  <a:off x="14954" y="2821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D163C4A0-2C28-CDAB-2612-208433D1890D}"/>
                    </a:ext>
                  </a:extLst>
                </p:cNvPr>
                <p:cNvGrpSpPr/>
                <p:nvPr/>
              </p:nvGrpSpPr>
              <p:grpSpPr>
                <a:xfrm>
                  <a:off x="9087" y="1796"/>
                  <a:ext cx="6755" cy="2922"/>
                  <a:chOff x="9104" y="1554"/>
                  <a:chExt cx="6755" cy="2922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B98556F2-6B13-4FFD-E6D2-66E5454C0B59}"/>
                      </a:ext>
                    </a:extLst>
                  </p:cNvPr>
                  <p:cNvGrpSpPr/>
                  <p:nvPr/>
                </p:nvGrpSpPr>
                <p:grpSpPr>
                  <a:xfrm>
                    <a:off x="9104" y="2747"/>
                    <a:ext cx="5752" cy="1729"/>
                    <a:chOff x="4612" y="3721"/>
                    <a:chExt cx="5752" cy="1729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B801E16D-DFCD-DDCF-20A2-9E02940F3A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30" y="3721"/>
                      <a:ext cx="4734" cy="1729"/>
                      <a:chOff x="5630" y="3721"/>
                      <a:chExt cx="4734" cy="1729"/>
                    </a:xfrm>
                  </p:grpSpPr>
                  <p:sp>
                    <p:nvSpPr>
                      <p:cNvPr id="57" name="Rectangles 39">
                        <a:extLst>
                          <a:ext uri="{FF2B5EF4-FFF2-40B4-BE49-F238E27FC236}">
                            <a16:creationId xmlns:a16="http://schemas.microsoft.com/office/drawing/2014/main" id="{5503AD21-6576-A8B6-6A21-1CDCB79A27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96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8" name="Rectangles 40">
                        <a:extLst>
                          <a:ext uri="{FF2B5EF4-FFF2-40B4-BE49-F238E27FC236}">
                            <a16:creationId xmlns:a16="http://schemas.microsoft.com/office/drawing/2014/main" id="{BE92C108-85A1-0E9C-3B96-B324702288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8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9" name="Rectangles 41">
                        <a:extLst>
                          <a:ext uri="{FF2B5EF4-FFF2-40B4-BE49-F238E27FC236}">
                            <a16:creationId xmlns:a16="http://schemas.microsoft.com/office/drawing/2014/main" id="{31C191D6-2DFC-1CBC-E20D-F5298E5731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80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0" name="Rectangles 42">
                        <a:extLst>
                          <a:ext uri="{FF2B5EF4-FFF2-40B4-BE49-F238E27FC236}">
                            <a16:creationId xmlns:a16="http://schemas.microsoft.com/office/drawing/2014/main" id="{A5D6EC7D-261E-663A-3582-4ADF6E8B8A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2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61" name="Straight Connector 60">
                        <a:extLst>
                          <a:ext uri="{FF2B5EF4-FFF2-40B4-BE49-F238E27FC236}">
                            <a16:creationId xmlns:a16="http://schemas.microsoft.com/office/drawing/2014/main" id="{9BFC23AD-0AB4-213C-EF33-1544DA4B89F4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3721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Straight Connector 61">
                        <a:extLst>
                          <a:ext uri="{FF2B5EF4-FFF2-40B4-BE49-F238E27FC236}">
                            <a16:creationId xmlns:a16="http://schemas.microsoft.com/office/drawing/2014/main" id="{BC22029D-C6A6-8A8B-76ED-6A3EA16022E1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5435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2" name="Rectangles 46">
                      <a:extLst>
                        <a:ext uri="{FF2B5EF4-FFF2-40B4-BE49-F238E27FC236}">
                          <a16:creationId xmlns:a16="http://schemas.microsoft.com/office/drawing/2014/main" id="{FC1DFBD4-761D-6850-711E-E5C7423390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53" y="4294"/>
                      <a:ext cx="720" cy="865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p:txBody>
                </p:sp>
                <p:sp>
                  <p:nvSpPr>
                    <p:cNvPr id="53" name="Rectangles 47">
                      <a:extLst>
                        <a:ext uri="{FF2B5EF4-FFF2-40B4-BE49-F238E27FC236}">
                          <a16:creationId xmlns:a16="http://schemas.microsoft.com/office/drawing/2014/main" id="{72D84C02-58D2-82CD-BB53-82A3A987CB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37" y="4294"/>
                      <a:ext cx="720" cy="865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p:txBody>
                </p:sp>
                <p:sp>
                  <p:nvSpPr>
                    <p:cNvPr id="54" name="Rectangles 48">
                      <a:extLst>
                        <a:ext uri="{FF2B5EF4-FFF2-40B4-BE49-F238E27FC236}">
                          <a16:creationId xmlns:a16="http://schemas.microsoft.com/office/drawing/2014/main" id="{C5788325-CE1E-276C-24A0-F59E17DC30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21" y="4275"/>
                      <a:ext cx="720" cy="884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p:txBody>
                </p:sp>
                <p:sp>
                  <p:nvSpPr>
                    <p:cNvPr id="55" name="Rectangles 49">
                      <a:extLst>
                        <a:ext uri="{FF2B5EF4-FFF2-40B4-BE49-F238E27FC236}">
                          <a16:creationId xmlns:a16="http://schemas.microsoft.com/office/drawing/2014/main" id="{8798CFF6-F449-F00A-8FBF-0F85F93B0B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77" y="4707"/>
                      <a:ext cx="720" cy="45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p:txBody>
                </p:sp>
                <p:cxnSp>
                  <p:nvCxnSpPr>
                    <p:cNvPr id="56" name="Straight Arrow Connector 55">
                      <a:extLst>
                        <a:ext uri="{FF2B5EF4-FFF2-40B4-BE49-F238E27FC236}">
                          <a16:creationId xmlns:a16="http://schemas.microsoft.com/office/drawing/2014/main" id="{F856C18E-B01E-C6A6-22F4-26C744D788C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612" y="4647"/>
                      <a:ext cx="1018" cy="6"/>
                    </a:xfrm>
                    <a:prstGeom prst="straightConnector1">
                      <a:avLst/>
                    </a:prstGeom>
                    <a:ln w="63500">
                      <a:solidFill>
                        <a:schemeClr val="tx1"/>
                      </a:solidFill>
                      <a:tailEnd type="arrow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50" name="Rectangles 75">
                    <a:extLst>
                      <a:ext uri="{FF2B5EF4-FFF2-40B4-BE49-F238E27FC236}">
                        <a16:creationId xmlns:a16="http://schemas.microsoft.com/office/drawing/2014/main" id="{0817AD71-2466-17C2-4A7C-53FE182C8BCA}"/>
                      </a:ext>
                    </a:extLst>
                  </p:cNvPr>
                  <p:cNvSpPr/>
                  <p:nvPr/>
                </p:nvSpPr>
                <p:spPr>
                  <a:xfrm>
                    <a:off x="15139" y="1554"/>
                    <a:ext cx="720" cy="145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3</a:t>
                    </a:r>
                  </a:p>
                </p:txBody>
              </p:sp>
            </p:grpSp>
          </p:grpSp>
          <p:sp>
            <p:nvSpPr>
              <p:cNvPr id="38" name="Rectangles 60">
                <a:extLst>
                  <a:ext uri="{FF2B5EF4-FFF2-40B4-BE49-F238E27FC236}">
                    <a16:creationId xmlns:a16="http://schemas.microsoft.com/office/drawing/2014/main" id="{E5C27393-5E0D-F7B8-E5E1-C5E8BAFFEC88}"/>
                  </a:ext>
                </a:extLst>
              </p:cNvPr>
              <p:cNvSpPr/>
              <p:nvPr/>
            </p:nvSpPr>
            <p:spPr>
              <a:xfrm>
                <a:off x="15139" y="3676"/>
                <a:ext cx="720" cy="76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39" name="Rectangles 61">
                <a:extLst>
                  <a:ext uri="{FF2B5EF4-FFF2-40B4-BE49-F238E27FC236}">
                    <a16:creationId xmlns:a16="http://schemas.microsoft.com/office/drawing/2014/main" id="{3427D36B-92C6-AFE7-34D1-28E2C2E792D6}"/>
                  </a:ext>
                </a:extLst>
              </p:cNvPr>
              <p:cNvSpPr/>
              <p:nvPr/>
            </p:nvSpPr>
            <p:spPr>
              <a:xfrm>
                <a:off x="15139" y="4838"/>
                <a:ext cx="720" cy="59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87B48D-08B3-582B-4D88-D7333016E835}"/>
                </a:ext>
              </a:extLst>
            </p:cNvPr>
            <p:cNvSpPr txBox="1"/>
            <p:nvPr/>
          </p:nvSpPr>
          <p:spPr>
            <a:xfrm>
              <a:off x="7310574" y="1805034"/>
              <a:ext cx="3010926" cy="43088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/>
                <a:t>Multiple servers/job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DBC0FAE-F8AC-CB0D-EB80-A5C066854697}"/>
              </a:ext>
            </a:extLst>
          </p:cNvPr>
          <p:cNvGrpSpPr/>
          <p:nvPr/>
        </p:nvGrpSpPr>
        <p:grpSpPr>
          <a:xfrm>
            <a:off x="1549727" y="4460238"/>
            <a:ext cx="9172830" cy="1519094"/>
            <a:chOff x="1780600" y="3740585"/>
            <a:chExt cx="9172830" cy="1519094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F500005-9F87-ADE1-8AF7-78FB7CECB81B}"/>
                </a:ext>
              </a:extLst>
            </p:cNvPr>
            <p:cNvGrpSpPr/>
            <p:nvPr/>
          </p:nvGrpSpPr>
          <p:grpSpPr>
            <a:xfrm>
              <a:off x="1780600" y="3740585"/>
              <a:ext cx="9172830" cy="1519094"/>
              <a:chOff x="1756253" y="4087683"/>
              <a:chExt cx="9172830" cy="1519094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D5A49275-32C4-50B8-B1C9-284D85509325}"/>
                  </a:ext>
                </a:extLst>
              </p:cNvPr>
              <p:cNvGrpSpPr/>
              <p:nvPr/>
            </p:nvGrpSpPr>
            <p:grpSpPr>
              <a:xfrm>
                <a:off x="1756253" y="4508862"/>
                <a:ext cx="4587986" cy="1097915"/>
                <a:chOff x="1756253" y="4508862"/>
                <a:chExt cx="4587986" cy="1097915"/>
              </a:xfrm>
            </p:grpSpPr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D5F0C038-3173-C715-47C9-167407A38C91}"/>
                    </a:ext>
                  </a:extLst>
                </p:cNvPr>
                <p:cNvGrpSpPr/>
                <p:nvPr/>
              </p:nvGrpSpPr>
              <p:grpSpPr>
                <a:xfrm>
                  <a:off x="1756253" y="4508862"/>
                  <a:ext cx="4587986" cy="1097915"/>
                  <a:chOff x="3685121" y="3078004"/>
                  <a:chExt cx="4587986" cy="1097915"/>
                </a:xfrm>
              </p:grpSpPr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FCEC84E2-98E7-F23D-764F-D832230A88EF}"/>
                      </a:ext>
                    </a:extLst>
                  </p:cNvPr>
                  <p:cNvGrpSpPr/>
                  <p:nvPr/>
                </p:nvGrpSpPr>
                <p:grpSpPr>
                  <a:xfrm>
                    <a:off x="3685121" y="3078004"/>
                    <a:ext cx="3652520" cy="1097915"/>
                    <a:chOff x="4612" y="3721"/>
                    <a:chExt cx="5752" cy="1729"/>
                  </a:xfrm>
                </p:grpSpPr>
                <p:grpSp>
                  <p:nvGrpSpPr>
                    <p:cNvPr id="91" name="Group 90">
                      <a:extLst>
                        <a:ext uri="{FF2B5EF4-FFF2-40B4-BE49-F238E27FC236}">
                          <a16:creationId xmlns:a16="http://schemas.microsoft.com/office/drawing/2014/main" id="{D2B15BB2-D9B4-34E6-DC1F-F16E574BA0B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30" y="3721"/>
                      <a:ext cx="4734" cy="1729"/>
                      <a:chOff x="5630" y="3721"/>
                      <a:chExt cx="4734" cy="1729"/>
                    </a:xfrm>
                  </p:grpSpPr>
                  <p:sp>
                    <p:nvSpPr>
                      <p:cNvPr id="93" name="Rectangles 39">
                        <a:extLst>
                          <a:ext uri="{FF2B5EF4-FFF2-40B4-BE49-F238E27FC236}">
                            <a16:creationId xmlns:a16="http://schemas.microsoft.com/office/drawing/2014/main" id="{C97B02FF-AFB3-D8F6-7D76-23487B4140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96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4" name="Rectangles 40">
                        <a:extLst>
                          <a:ext uri="{FF2B5EF4-FFF2-40B4-BE49-F238E27FC236}">
                            <a16:creationId xmlns:a16="http://schemas.microsoft.com/office/drawing/2014/main" id="{5BEAAFF7-C6FE-26BE-E870-B2A492F8DE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8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5" name="Rectangles 41">
                        <a:extLst>
                          <a:ext uri="{FF2B5EF4-FFF2-40B4-BE49-F238E27FC236}">
                            <a16:creationId xmlns:a16="http://schemas.microsoft.com/office/drawing/2014/main" id="{9140279B-CF74-A0E6-6AF2-BFFA81A6D8C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80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96" name="Rectangles 42">
                        <a:extLst>
                          <a:ext uri="{FF2B5EF4-FFF2-40B4-BE49-F238E27FC236}">
                            <a16:creationId xmlns:a16="http://schemas.microsoft.com/office/drawing/2014/main" id="{94771BE3-478E-01AB-F193-B4D68DB787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2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97" name="Straight Connector 96">
                        <a:extLst>
                          <a:ext uri="{FF2B5EF4-FFF2-40B4-BE49-F238E27FC236}">
                            <a16:creationId xmlns:a16="http://schemas.microsoft.com/office/drawing/2014/main" id="{7F634E89-2596-E5BC-FCC0-5B0B90D11A97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3721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8" name="Straight Connector 97">
                        <a:extLst>
                          <a:ext uri="{FF2B5EF4-FFF2-40B4-BE49-F238E27FC236}">
                            <a16:creationId xmlns:a16="http://schemas.microsoft.com/office/drawing/2014/main" id="{4529713C-D485-1C01-6F0E-9D741409985B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5435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92" name="Straight Arrow Connector 91">
                      <a:extLst>
                        <a:ext uri="{FF2B5EF4-FFF2-40B4-BE49-F238E27FC236}">
                          <a16:creationId xmlns:a16="http://schemas.microsoft.com/office/drawing/2014/main" id="{21011129-70C6-F71C-F882-4AE391A45B3F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612" y="4647"/>
                      <a:ext cx="1018" cy="6"/>
                    </a:xfrm>
                    <a:prstGeom prst="straightConnector1">
                      <a:avLst/>
                    </a:prstGeom>
                    <a:ln w="63500">
                      <a:solidFill>
                        <a:schemeClr val="tx1"/>
                      </a:solidFill>
                      <a:tailEnd type="arrow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0" name="Oval 89">
                    <a:extLst>
                      <a:ext uri="{FF2B5EF4-FFF2-40B4-BE49-F238E27FC236}">
                        <a16:creationId xmlns:a16="http://schemas.microsoft.com/office/drawing/2014/main" id="{4D174820-3A17-A075-114C-C0D87C3761EA}"/>
                      </a:ext>
                    </a:extLst>
                  </p:cNvPr>
                  <p:cNvSpPr/>
                  <p:nvPr/>
                </p:nvSpPr>
                <p:spPr>
                  <a:xfrm>
                    <a:off x="7337641" y="3228589"/>
                    <a:ext cx="935466" cy="8959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F0DF975F-628C-C038-28C5-CDA7198C4EEC}"/>
                    </a:ext>
                  </a:extLst>
                </p:cNvPr>
                <p:cNvGrpSpPr/>
                <p:nvPr/>
              </p:nvGrpSpPr>
              <p:grpSpPr>
                <a:xfrm>
                  <a:off x="4289791" y="4786437"/>
                  <a:ext cx="1815954" cy="705529"/>
                  <a:chOff x="6113355" y="2543694"/>
                  <a:chExt cx="1815954" cy="705529"/>
                </a:xfrm>
              </p:grpSpPr>
              <p:sp>
                <p:nvSpPr>
                  <p:cNvPr id="86" name="Rectangles 47">
                    <a:extLst>
                      <a:ext uri="{FF2B5EF4-FFF2-40B4-BE49-F238E27FC236}">
                        <a16:creationId xmlns:a16="http://schemas.microsoft.com/office/drawing/2014/main" id="{B3D70531-1CCA-9EAC-F831-FD308BB86B1E}"/>
                      </a:ext>
                    </a:extLst>
                  </p:cNvPr>
                  <p:cNvSpPr/>
                  <p:nvPr/>
                </p:nvSpPr>
                <p:spPr>
                  <a:xfrm>
                    <a:off x="6113355" y="2543694"/>
                    <a:ext cx="458478" cy="692829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87" name="Rectangles 47">
                    <a:extLst>
                      <a:ext uri="{FF2B5EF4-FFF2-40B4-BE49-F238E27FC236}">
                        <a16:creationId xmlns:a16="http://schemas.microsoft.com/office/drawing/2014/main" id="{BE122FE0-67A2-3B4A-38F1-AA9D05B1AD90}"/>
                      </a:ext>
                    </a:extLst>
                  </p:cNvPr>
                  <p:cNvSpPr/>
                  <p:nvPr/>
                </p:nvSpPr>
                <p:spPr>
                  <a:xfrm>
                    <a:off x="6709812" y="2901243"/>
                    <a:ext cx="458478" cy="3479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88" name="Rectangles 47">
                    <a:extLst>
                      <a:ext uri="{FF2B5EF4-FFF2-40B4-BE49-F238E27FC236}">
                        <a16:creationId xmlns:a16="http://schemas.microsoft.com/office/drawing/2014/main" id="{5F72B36F-CD14-2068-A491-93758C788DC5}"/>
                      </a:ext>
                    </a:extLst>
                  </p:cNvPr>
                  <p:cNvSpPr/>
                  <p:nvPr/>
                </p:nvSpPr>
                <p:spPr>
                  <a:xfrm>
                    <a:off x="7470831" y="2854128"/>
                    <a:ext cx="458478" cy="33961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77A0DF8E-334F-B2BB-E50D-E92329F854C8}"/>
                  </a:ext>
                </a:extLst>
              </p:cNvPr>
              <p:cNvGrpSpPr/>
              <p:nvPr/>
            </p:nvGrpSpPr>
            <p:grpSpPr>
              <a:xfrm>
                <a:off x="6341097" y="4508227"/>
                <a:ext cx="4587986" cy="1097915"/>
                <a:chOff x="1756253" y="4508862"/>
                <a:chExt cx="4587986" cy="1097915"/>
              </a:xfrm>
            </p:grpSpPr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49802BB5-1DD9-08E7-A30F-8920A9DA539C}"/>
                    </a:ext>
                  </a:extLst>
                </p:cNvPr>
                <p:cNvGrpSpPr/>
                <p:nvPr/>
              </p:nvGrpSpPr>
              <p:grpSpPr>
                <a:xfrm>
                  <a:off x="1756253" y="4508862"/>
                  <a:ext cx="4587986" cy="1097915"/>
                  <a:chOff x="3685121" y="3078004"/>
                  <a:chExt cx="4587986" cy="1097915"/>
                </a:xfrm>
              </p:grpSpPr>
              <p:grpSp>
                <p:nvGrpSpPr>
                  <p:cNvPr id="74" name="Group 73">
                    <a:extLst>
                      <a:ext uri="{FF2B5EF4-FFF2-40B4-BE49-F238E27FC236}">
                        <a16:creationId xmlns:a16="http://schemas.microsoft.com/office/drawing/2014/main" id="{3BC083E0-C885-F61C-A170-53F7C764BCBD}"/>
                      </a:ext>
                    </a:extLst>
                  </p:cNvPr>
                  <p:cNvGrpSpPr/>
                  <p:nvPr/>
                </p:nvGrpSpPr>
                <p:grpSpPr>
                  <a:xfrm>
                    <a:off x="3685121" y="3078004"/>
                    <a:ext cx="3652520" cy="1097915"/>
                    <a:chOff x="4612" y="3721"/>
                    <a:chExt cx="5752" cy="1729"/>
                  </a:xfrm>
                </p:grpSpPr>
                <p:grpSp>
                  <p:nvGrpSpPr>
                    <p:cNvPr id="76" name="Group 75">
                      <a:extLst>
                        <a:ext uri="{FF2B5EF4-FFF2-40B4-BE49-F238E27FC236}">
                          <a16:creationId xmlns:a16="http://schemas.microsoft.com/office/drawing/2014/main" id="{7C6C7971-2632-9D80-41C0-1D8F2F2382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30" y="3721"/>
                      <a:ext cx="4734" cy="1729"/>
                      <a:chOff x="5630" y="3721"/>
                      <a:chExt cx="4734" cy="1729"/>
                    </a:xfrm>
                  </p:grpSpPr>
                  <p:sp>
                    <p:nvSpPr>
                      <p:cNvPr id="78" name="Rectangles 39">
                        <a:extLst>
                          <a:ext uri="{FF2B5EF4-FFF2-40B4-BE49-F238E27FC236}">
                            <a16:creationId xmlns:a16="http://schemas.microsoft.com/office/drawing/2014/main" id="{F2D5BE35-136B-DDAE-DB32-8C1CCC78BD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96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9" name="Rectangles 40">
                        <a:extLst>
                          <a:ext uri="{FF2B5EF4-FFF2-40B4-BE49-F238E27FC236}">
                            <a16:creationId xmlns:a16="http://schemas.microsoft.com/office/drawing/2014/main" id="{64165CFD-466A-ECB0-1827-4BF635C1BC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8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0" name="Rectangles 41">
                        <a:extLst>
                          <a:ext uri="{FF2B5EF4-FFF2-40B4-BE49-F238E27FC236}">
                            <a16:creationId xmlns:a16="http://schemas.microsoft.com/office/drawing/2014/main" id="{0E589D41-9F74-C9D5-FD41-E5A04EBF61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80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1" name="Rectangles 42">
                        <a:extLst>
                          <a:ext uri="{FF2B5EF4-FFF2-40B4-BE49-F238E27FC236}">
                            <a16:creationId xmlns:a16="http://schemas.microsoft.com/office/drawing/2014/main" id="{0A55696B-1A42-909F-03B9-C74C79DC33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2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82" name="Straight Connector 81">
                        <a:extLst>
                          <a:ext uri="{FF2B5EF4-FFF2-40B4-BE49-F238E27FC236}">
                            <a16:creationId xmlns:a16="http://schemas.microsoft.com/office/drawing/2014/main" id="{97AF603A-ACF8-ECA5-4574-DE7DC2CEBA39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3721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3" name="Straight Connector 82">
                        <a:extLst>
                          <a:ext uri="{FF2B5EF4-FFF2-40B4-BE49-F238E27FC236}">
                            <a16:creationId xmlns:a16="http://schemas.microsoft.com/office/drawing/2014/main" id="{2D5F0724-D92E-DAFB-11CA-565EDE4F0BAB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5435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77" name="Straight Arrow Connector 76">
                      <a:extLst>
                        <a:ext uri="{FF2B5EF4-FFF2-40B4-BE49-F238E27FC236}">
                          <a16:creationId xmlns:a16="http://schemas.microsoft.com/office/drawing/2014/main" id="{6C4E7072-5115-2830-51AA-7A25E46A2CB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612" y="4647"/>
                      <a:ext cx="1018" cy="6"/>
                    </a:xfrm>
                    <a:prstGeom prst="straightConnector1">
                      <a:avLst/>
                    </a:prstGeom>
                    <a:ln w="63500">
                      <a:solidFill>
                        <a:schemeClr val="tx1"/>
                      </a:solidFill>
                      <a:tailEnd type="arrow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0E86D635-5AB6-1C6D-A46A-29AB3643C8A7}"/>
                      </a:ext>
                    </a:extLst>
                  </p:cNvPr>
                  <p:cNvSpPr/>
                  <p:nvPr/>
                </p:nvSpPr>
                <p:spPr>
                  <a:xfrm>
                    <a:off x="7337641" y="3228589"/>
                    <a:ext cx="935466" cy="8959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6A531880-5F0A-16E0-4E48-6B3C71221B10}"/>
                    </a:ext>
                  </a:extLst>
                </p:cNvPr>
                <p:cNvGrpSpPr/>
                <p:nvPr/>
              </p:nvGrpSpPr>
              <p:grpSpPr>
                <a:xfrm>
                  <a:off x="3668883" y="4816597"/>
                  <a:ext cx="2436862" cy="692829"/>
                  <a:chOff x="5492447" y="2573854"/>
                  <a:chExt cx="2436862" cy="692829"/>
                </a:xfrm>
              </p:grpSpPr>
              <p:sp>
                <p:nvSpPr>
                  <p:cNvPr id="71" name="Rectangles 47">
                    <a:extLst>
                      <a:ext uri="{FF2B5EF4-FFF2-40B4-BE49-F238E27FC236}">
                        <a16:creationId xmlns:a16="http://schemas.microsoft.com/office/drawing/2014/main" id="{96F96F66-6A81-D727-48B1-1270AA6DE1C7}"/>
                      </a:ext>
                    </a:extLst>
                  </p:cNvPr>
                  <p:cNvSpPr/>
                  <p:nvPr/>
                </p:nvSpPr>
                <p:spPr>
                  <a:xfrm>
                    <a:off x="5492447" y="2573854"/>
                    <a:ext cx="458478" cy="692829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72" name="Rectangles 47">
                    <a:extLst>
                      <a:ext uri="{FF2B5EF4-FFF2-40B4-BE49-F238E27FC236}">
                        <a16:creationId xmlns:a16="http://schemas.microsoft.com/office/drawing/2014/main" id="{5F9E1CD8-DE3E-5A67-8C16-FCDB8E31292D}"/>
                      </a:ext>
                    </a:extLst>
                  </p:cNvPr>
                  <p:cNvSpPr/>
                  <p:nvPr/>
                </p:nvSpPr>
                <p:spPr>
                  <a:xfrm>
                    <a:off x="6719239" y="2901243"/>
                    <a:ext cx="458478" cy="34798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73" name="Rectangles 47">
                    <a:extLst>
                      <a:ext uri="{FF2B5EF4-FFF2-40B4-BE49-F238E27FC236}">
                        <a16:creationId xmlns:a16="http://schemas.microsoft.com/office/drawing/2014/main" id="{B4F38549-A8B8-C0E4-1AFB-B74CA67A5031}"/>
                      </a:ext>
                    </a:extLst>
                  </p:cNvPr>
                  <p:cNvSpPr/>
                  <p:nvPr/>
                </p:nvSpPr>
                <p:spPr>
                  <a:xfrm>
                    <a:off x="7470831" y="2854128"/>
                    <a:ext cx="458478" cy="33961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75B1C7D-6823-DD3C-1D92-5DA7B0D7634D}"/>
                  </a:ext>
                </a:extLst>
              </p:cNvPr>
              <p:cNvSpPr txBox="1"/>
              <p:nvPr/>
            </p:nvSpPr>
            <p:spPr>
              <a:xfrm>
                <a:off x="4157140" y="4087683"/>
                <a:ext cx="4674642" cy="40011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Multiple stages of processing (Tandem)</a:t>
                </a:r>
              </a:p>
            </p:txBody>
          </p:sp>
        </p:grpSp>
        <p:sp>
          <p:nvSpPr>
            <p:cNvPr id="65" name="Rectangles 47">
              <a:extLst>
                <a:ext uri="{FF2B5EF4-FFF2-40B4-BE49-F238E27FC236}">
                  <a16:creationId xmlns:a16="http://schemas.microsoft.com/office/drawing/2014/main" id="{0EED3FAF-7CFC-4858-3864-D85FDF16A51E}"/>
                </a:ext>
              </a:extLst>
            </p:cNvPr>
            <p:cNvSpPr/>
            <p:nvPr/>
          </p:nvSpPr>
          <p:spPr>
            <a:xfrm>
              <a:off x="8876244" y="4662875"/>
              <a:ext cx="458478" cy="4762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4690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06">
            <a:extLst>
              <a:ext uri="{FF2B5EF4-FFF2-40B4-BE49-F238E27FC236}">
                <a16:creationId xmlns:a16="http://schemas.microsoft.com/office/drawing/2014/main" id="{E48B2BA9-D38C-D83C-B4CD-DEF75CD9B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Izzy </a:t>
            </a:r>
            <a:r>
              <a:rPr lang="en-US" dirty="0" err="1">
                <a:hlinkClick r:id="rId2"/>
              </a:rPr>
              <a:t>Grosof</a:t>
            </a:r>
            <a:r>
              <a:rPr lang="en-US" dirty="0"/>
              <a:t> – Northwestern IEMS Professor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8FC94-5FF2-0AC6-0245-6D59D6BE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74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8432E9B-F2C3-DA37-403A-D99E0B9B9300}"/>
              </a:ext>
            </a:extLst>
          </p:cNvPr>
          <p:cNvGrpSpPr/>
          <p:nvPr/>
        </p:nvGrpSpPr>
        <p:grpSpPr>
          <a:xfrm>
            <a:off x="3564630" y="1957231"/>
            <a:ext cx="2123358" cy="734332"/>
            <a:chOff x="4331552" y="3050377"/>
            <a:chExt cx="4279048" cy="123249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FEB5040-65B4-B8BC-9C58-C5C3DA8B4F6C}"/>
                </a:ext>
              </a:extLst>
            </p:cNvPr>
            <p:cNvGrpSpPr/>
            <p:nvPr/>
          </p:nvGrpSpPr>
          <p:grpSpPr>
            <a:xfrm>
              <a:off x="4331552" y="3080544"/>
              <a:ext cx="3006089" cy="1096645"/>
              <a:chOff x="5630" y="3725"/>
              <a:chExt cx="4734" cy="1727"/>
            </a:xfrm>
          </p:grpSpPr>
          <p:sp>
            <p:nvSpPr>
              <p:cNvPr id="8" name="Rectangles 39">
                <a:extLst>
                  <a:ext uri="{FF2B5EF4-FFF2-40B4-BE49-F238E27FC236}">
                    <a16:creationId xmlns:a16="http://schemas.microsoft.com/office/drawing/2014/main" id="{C8686F32-D6BA-32CB-7054-16A54C169CF3}"/>
                  </a:ext>
                </a:extLst>
              </p:cNvPr>
              <p:cNvSpPr/>
              <p:nvPr/>
            </p:nvSpPr>
            <p:spPr>
              <a:xfrm>
                <a:off x="6596" y="3735"/>
                <a:ext cx="942" cy="17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2020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s 40">
                <a:extLst>
                  <a:ext uri="{FF2B5EF4-FFF2-40B4-BE49-F238E27FC236}">
                    <a16:creationId xmlns:a16="http://schemas.microsoft.com/office/drawing/2014/main" id="{AE17FE65-68D1-E101-9C20-726AA4C5D483}"/>
                  </a:ext>
                </a:extLst>
              </p:cNvPr>
              <p:cNvSpPr/>
              <p:nvPr/>
            </p:nvSpPr>
            <p:spPr>
              <a:xfrm>
                <a:off x="7538" y="3735"/>
                <a:ext cx="942" cy="17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2020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s 41">
                <a:extLst>
                  <a:ext uri="{FF2B5EF4-FFF2-40B4-BE49-F238E27FC236}">
                    <a16:creationId xmlns:a16="http://schemas.microsoft.com/office/drawing/2014/main" id="{57D53F49-5D17-2D1D-2697-DF8717889E63}"/>
                  </a:ext>
                </a:extLst>
              </p:cNvPr>
              <p:cNvSpPr/>
              <p:nvPr/>
            </p:nvSpPr>
            <p:spPr>
              <a:xfrm>
                <a:off x="8480" y="3735"/>
                <a:ext cx="942" cy="17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2020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s 42">
                <a:extLst>
                  <a:ext uri="{FF2B5EF4-FFF2-40B4-BE49-F238E27FC236}">
                    <a16:creationId xmlns:a16="http://schemas.microsoft.com/office/drawing/2014/main" id="{551F6FAF-0F5F-FF65-BFC6-BFD542C0CA01}"/>
                  </a:ext>
                </a:extLst>
              </p:cNvPr>
              <p:cNvSpPr/>
              <p:nvPr/>
            </p:nvSpPr>
            <p:spPr>
              <a:xfrm>
                <a:off x="9422" y="3735"/>
                <a:ext cx="942" cy="17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2020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61F8211-7AA1-E829-2044-A6D0A4A5413A}"/>
                  </a:ext>
                </a:extLst>
              </p:cNvPr>
              <p:cNvCxnSpPr/>
              <p:nvPr/>
            </p:nvCxnSpPr>
            <p:spPr>
              <a:xfrm>
                <a:off x="5630" y="3725"/>
                <a:ext cx="966" cy="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3CB2A68-7953-DA43-65F7-45150F83A0D4}"/>
                  </a:ext>
                </a:extLst>
              </p:cNvPr>
              <p:cNvCxnSpPr/>
              <p:nvPr/>
            </p:nvCxnSpPr>
            <p:spPr>
              <a:xfrm>
                <a:off x="5630" y="5437"/>
                <a:ext cx="966" cy="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497754A-539C-5827-4B38-3FED5DEEE5D3}"/>
                </a:ext>
              </a:extLst>
            </p:cNvPr>
            <p:cNvSpPr/>
            <p:nvPr/>
          </p:nvSpPr>
          <p:spPr>
            <a:xfrm>
              <a:off x="7337642" y="3050377"/>
              <a:ext cx="1272958" cy="12324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EA2326B-B4A6-AE5E-377D-00713BB273FA}"/>
              </a:ext>
            </a:extLst>
          </p:cNvPr>
          <p:cNvCxnSpPr>
            <a:cxnSpLocks/>
          </p:cNvCxnSpPr>
          <p:nvPr/>
        </p:nvCxnSpPr>
        <p:spPr>
          <a:xfrm flipV="1">
            <a:off x="5965182" y="1665438"/>
            <a:ext cx="0" cy="47487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DD4EDF4-02C7-C298-2B78-1CA635754653}"/>
              </a:ext>
            </a:extLst>
          </p:cNvPr>
          <p:cNvGrpSpPr/>
          <p:nvPr/>
        </p:nvGrpSpPr>
        <p:grpSpPr>
          <a:xfrm>
            <a:off x="648627" y="1665438"/>
            <a:ext cx="10937856" cy="4748738"/>
            <a:chOff x="172104" y="1678317"/>
            <a:chExt cx="10937856" cy="474873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418FB89-907B-6CBA-1CD8-72C3E5834896}"/>
                </a:ext>
              </a:extLst>
            </p:cNvPr>
            <p:cNvCxnSpPr>
              <a:cxnSpLocks/>
            </p:cNvCxnSpPr>
            <p:nvPr/>
          </p:nvCxnSpPr>
          <p:spPr>
            <a:xfrm>
              <a:off x="236848" y="2958058"/>
              <a:ext cx="1087311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0DFC253-1942-8DB9-90C0-71D67A5E67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9234" y="1678317"/>
              <a:ext cx="0" cy="474873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8A178E6-CEFA-43B3-6328-C5F8C3252DDE}"/>
                    </a:ext>
                  </a:extLst>
                </p:cNvPr>
                <p:cNvSpPr txBox="1"/>
                <p:nvPr/>
              </p:nvSpPr>
              <p:spPr>
                <a:xfrm>
                  <a:off x="172104" y="3055919"/>
                  <a:ext cx="2947481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/>
                    <a:t>Analysis</a:t>
                  </a:r>
                  <a:r>
                    <a:rPr lang="en-US" sz="2000" dirty="0"/>
                    <a:t>:      Characterize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] </m:t>
                      </m:r>
                    </m:oMath>
                  </a14:m>
                  <a:r>
                    <a:rPr lang="en-US" sz="2000" dirty="0"/>
                    <a:t> (mean response time)</a:t>
                  </a:r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8A178E6-CEFA-43B3-6328-C5F8C3252D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104" y="3055919"/>
                  <a:ext cx="2947481" cy="1015663"/>
                </a:xfrm>
                <a:prstGeom prst="rect">
                  <a:avLst/>
                </a:prstGeom>
                <a:blipFill>
                  <a:blip r:embed="rId3"/>
                  <a:stretch>
                    <a:fillRect l="-2066" t="-2994" b="-9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EC3B02-7912-B416-7982-A2ECF5F11EB0}"/>
              </a:ext>
            </a:extLst>
          </p:cNvPr>
          <p:cNvGrpSpPr/>
          <p:nvPr/>
        </p:nvGrpSpPr>
        <p:grpSpPr>
          <a:xfrm>
            <a:off x="617339" y="4562119"/>
            <a:ext cx="10969144" cy="1136366"/>
            <a:chOff x="140816" y="4574998"/>
            <a:chExt cx="10969144" cy="1136366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28E618B-7062-2C89-0FB2-B702A7985E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545" y="4574998"/>
              <a:ext cx="10906415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996D1AF-61D1-ABE3-6E35-519C948D4FF0}"/>
                    </a:ext>
                  </a:extLst>
                </p:cNvPr>
                <p:cNvSpPr txBox="1"/>
                <p:nvPr/>
              </p:nvSpPr>
              <p:spPr>
                <a:xfrm>
                  <a:off x="140816" y="4695701"/>
                  <a:ext cx="2778418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/>
                    <a:t>Optimization</a:t>
                  </a:r>
                  <a:r>
                    <a:rPr lang="en-US" sz="2000" dirty="0"/>
                    <a:t>:   Minimize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</a:rPr>
                        <m:t>] </m:t>
                      </m:r>
                    </m:oMath>
                  </a14:m>
                  <a:r>
                    <a:rPr lang="en-US" sz="2000" dirty="0"/>
                    <a:t>over all scheduling policies.</a:t>
                  </a: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996D1AF-61D1-ABE3-6E35-519C948D4F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16" y="4695701"/>
                  <a:ext cx="2778418" cy="1015663"/>
                </a:xfrm>
                <a:prstGeom prst="rect">
                  <a:avLst/>
                </a:prstGeom>
                <a:blipFill>
                  <a:blip r:embed="rId4"/>
                  <a:stretch>
                    <a:fillRect l="-2193" t="-2994" b="-9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D7E0BC-BA75-4047-A2CD-E50F6347811E}"/>
              </a:ext>
            </a:extLst>
          </p:cNvPr>
          <p:cNvGrpSpPr/>
          <p:nvPr/>
        </p:nvGrpSpPr>
        <p:grpSpPr>
          <a:xfrm>
            <a:off x="3356301" y="2959660"/>
            <a:ext cx="2947208" cy="1486401"/>
            <a:chOff x="3243357" y="3429000"/>
            <a:chExt cx="2947208" cy="14864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DD78A69-89DA-63AC-50A9-988360E86901}"/>
                </a:ext>
              </a:extLst>
            </p:cNvPr>
            <p:cNvSpPr txBox="1"/>
            <p:nvPr/>
          </p:nvSpPr>
          <p:spPr>
            <a:xfrm>
              <a:off x="3243357" y="3429000"/>
              <a:ext cx="294720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Well understood!       </a:t>
              </a:r>
              <a:r>
                <a:rPr lang="en-US" sz="1600" dirty="0"/>
                <a:t>[</a:t>
              </a:r>
              <a:r>
                <a:rPr lang="en-US" sz="1600" dirty="0" err="1"/>
                <a:t>Pollaczek</a:t>
              </a:r>
              <a:r>
                <a:rPr lang="en-US" sz="1600" dirty="0"/>
                <a:t> ‘30], [Schrage &amp; Miller ‘66], [Scully ‘18].</a:t>
              </a:r>
            </a:p>
          </p:txBody>
        </p:sp>
        <p:sp>
          <p:nvSpPr>
            <p:cNvPr id="24" name="Smiley Face 23">
              <a:extLst>
                <a:ext uri="{FF2B5EF4-FFF2-40B4-BE49-F238E27FC236}">
                  <a16:creationId xmlns:a16="http://schemas.microsoft.com/office/drawing/2014/main" id="{4F7BABB7-5252-9EF2-21EE-9E827A72DE56}"/>
                </a:ext>
              </a:extLst>
            </p:cNvPr>
            <p:cNvSpPr/>
            <p:nvPr/>
          </p:nvSpPr>
          <p:spPr>
            <a:xfrm>
              <a:off x="4302424" y="4439913"/>
              <a:ext cx="454152" cy="475488"/>
            </a:xfrm>
            <a:prstGeom prst="smileyFace">
              <a:avLst>
                <a:gd name="adj" fmla="val 4653"/>
              </a:avLst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6DF9E8E-0868-C017-F85E-2320526A69B0}"/>
              </a:ext>
            </a:extLst>
          </p:cNvPr>
          <p:cNvGrpSpPr/>
          <p:nvPr/>
        </p:nvGrpSpPr>
        <p:grpSpPr>
          <a:xfrm>
            <a:off x="3395758" y="4571668"/>
            <a:ext cx="2907752" cy="1192795"/>
            <a:chOff x="3243357" y="3429000"/>
            <a:chExt cx="2907752" cy="119279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F1EA8A-B3F1-8BB4-7A6F-DD6A462E1056}"/>
                </a:ext>
              </a:extLst>
            </p:cNvPr>
            <p:cNvSpPr txBox="1"/>
            <p:nvPr/>
          </p:nvSpPr>
          <p:spPr>
            <a:xfrm>
              <a:off x="3243357" y="3429000"/>
              <a:ext cx="29077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/>
                <a:t>SRPT is optimal!  </a:t>
              </a:r>
              <a:r>
                <a:rPr lang="en-US" sz="1800" dirty="0"/>
                <a:t>[Schrage ‘68].</a:t>
              </a:r>
              <a:endParaRPr lang="en-US" dirty="0"/>
            </a:p>
          </p:txBody>
        </p:sp>
        <p:sp>
          <p:nvSpPr>
            <p:cNvPr id="27" name="Smiley Face 26">
              <a:extLst>
                <a:ext uri="{FF2B5EF4-FFF2-40B4-BE49-F238E27FC236}">
                  <a16:creationId xmlns:a16="http://schemas.microsoft.com/office/drawing/2014/main" id="{778276DC-3594-6565-FCCF-09E166DA9DBB}"/>
                </a:ext>
              </a:extLst>
            </p:cNvPr>
            <p:cNvSpPr/>
            <p:nvPr/>
          </p:nvSpPr>
          <p:spPr>
            <a:xfrm>
              <a:off x="4262967" y="4146307"/>
              <a:ext cx="454152" cy="475488"/>
            </a:xfrm>
            <a:prstGeom prst="smileyFace">
              <a:avLst>
                <a:gd name="adj" fmla="val 4653"/>
              </a:avLst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28E0BE-FBDE-A6A8-256F-8CBA091AB105}"/>
              </a:ext>
            </a:extLst>
          </p:cNvPr>
          <p:cNvGrpSpPr/>
          <p:nvPr/>
        </p:nvGrpSpPr>
        <p:grpSpPr>
          <a:xfrm>
            <a:off x="6106561" y="1665437"/>
            <a:ext cx="2428046" cy="1229811"/>
            <a:chOff x="6674799" y="2480305"/>
            <a:chExt cx="2839185" cy="15797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EA6A2B-0E54-89C1-B8F1-A9FFE9254226}"/>
                </a:ext>
              </a:extLst>
            </p:cNvPr>
            <p:cNvGrpSpPr/>
            <p:nvPr/>
          </p:nvGrpSpPr>
          <p:grpSpPr>
            <a:xfrm>
              <a:off x="6674799" y="2480305"/>
              <a:ext cx="2832343" cy="1579770"/>
              <a:chOff x="10122" y="2278"/>
              <a:chExt cx="5381" cy="3089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19571DC-0B61-1399-D99F-DE10FDBE0A73}"/>
                  </a:ext>
                </a:extLst>
              </p:cNvPr>
              <p:cNvGrpSpPr/>
              <p:nvPr/>
            </p:nvGrpSpPr>
            <p:grpSpPr>
              <a:xfrm>
                <a:off x="10122" y="2278"/>
                <a:ext cx="5381" cy="3089"/>
                <a:chOff x="10105" y="2278"/>
                <a:chExt cx="5381" cy="3089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7BB33343-32EE-29B3-AC4F-BDEDBACF6BBD}"/>
                    </a:ext>
                  </a:extLst>
                </p:cNvPr>
                <p:cNvSpPr/>
                <p:nvPr/>
              </p:nvSpPr>
              <p:spPr>
                <a:xfrm>
                  <a:off x="14954" y="3325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8883684D-B07C-BB99-0568-BB60ACA18D2E}"/>
                    </a:ext>
                  </a:extLst>
                </p:cNvPr>
                <p:cNvSpPr/>
                <p:nvPr/>
              </p:nvSpPr>
              <p:spPr>
                <a:xfrm>
                  <a:off x="14954" y="3837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790B96E9-F8EF-A7E8-9B58-4D0C64DDB07D}"/>
                    </a:ext>
                  </a:extLst>
                </p:cNvPr>
                <p:cNvSpPr/>
                <p:nvPr/>
              </p:nvSpPr>
              <p:spPr>
                <a:xfrm>
                  <a:off x="14954" y="4367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C9989512-A3AF-3017-3154-BD57D7152D7C}"/>
                    </a:ext>
                  </a:extLst>
                </p:cNvPr>
                <p:cNvSpPr/>
                <p:nvPr/>
              </p:nvSpPr>
              <p:spPr>
                <a:xfrm>
                  <a:off x="14954" y="4910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C7450B4D-DBEC-427D-5C57-95D5CAC2624C}"/>
                    </a:ext>
                  </a:extLst>
                </p:cNvPr>
                <p:cNvSpPr/>
                <p:nvPr/>
              </p:nvSpPr>
              <p:spPr>
                <a:xfrm>
                  <a:off x="14954" y="2278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A56BAB52-9F6B-30F9-5AE4-07EAB5122984}"/>
                    </a:ext>
                  </a:extLst>
                </p:cNvPr>
                <p:cNvSpPr/>
                <p:nvPr/>
              </p:nvSpPr>
              <p:spPr>
                <a:xfrm>
                  <a:off x="14954" y="2821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D513F341-C423-A119-2B26-81478B1DEFE6}"/>
                    </a:ext>
                  </a:extLst>
                </p:cNvPr>
                <p:cNvGrpSpPr/>
                <p:nvPr/>
              </p:nvGrpSpPr>
              <p:grpSpPr>
                <a:xfrm>
                  <a:off x="10105" y="2989"/>
                  <a:ext cx="5381" cy="1729"/>
                  <a:chOff x="10122" y="2747"/>
                  <a:chExt cx="5381" cy="1729"/>
                </a:xfrm>
              </p:grpSpPr>
              <p:grpSp>
                <p:nvGrpSpPr>
                  <p:cNvPr id="43" name="Group 42">
                    <a:extLst>
                      <a:ext uri="{FF2B5EF4-FFF2-40B4-BE49-F238E27FC236}">
                        <a16:creationId xmlns:a16="http://schemas.microsoft.com/office/drawing/2014/main" id="{3ECA499D-BE98-9D44-57AD-B172E8F92D7B}"/>
                      </a:ext>
                    </a:extLst>
                  </p:cNvPr>
                  <p:cNvGrpSpPr/>
                  <p:nvPr/>
                </p:nvGrpSpPr>
                <p:grpSpPr>
                  <a:xfrm>
                    <a:off x="10122" y="2747"/>
                    <a:ext cx="4734" cy="1729"/>
                    <a:chOff x="5630" y="3721"/>
                    <a:chExt cx="4734" cy="1729"/>
                  </a:xfrm>
                </p:grpSpPr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ED81BB9D-908B-AD1D-2C89-6BD66E52913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30" y="3721"/>
                      <a:ext cx="4734" cy="1729"/>
                      <a:chOff x="5630" y="3721"/>
                      <a:chExt cx="4734" cy="1729"/>
                    </a:xfrm>
                  </p:grpSpPr>
                  <p:sp>
                    <p:nvSpPr>
                      <p:cNvPr id="50" name="Rectangles 39">
                        <a:extLst>
                          <a:ext uri="{FF2B5EF4-FFF2-40B4-BE49-F238E27FC236}">
                            <a16:creationId xmlns:a16="http://schemas.microsoft.com/office/drawing/2014/main" id="{D59C5EF0-E240-4F76-9D11-93C63AF10A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96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1" name="Rectangles 40">
                        <a:extLst>
                          <a:ext uri="{FF2B5EF4-FFF2-40B4-BE49-F238E27FC236}">
                            <a16:creationId xmlns:a16="http://schemas.microsoft.com/office/drawing/2014/main" id="{CF04B72B-2935-F485-1139-B411C542E6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8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2" name="Rectangles 41">
                        <a:extLst>
                          <a:ext uri="{FF2B5EF4-FFF2-40B4-BE49-F238E27FC236}">
                            <a16:creationId xmlns:a16="http://schemas.microsoft.com/office/drawing/2014/main" id="{D7C68018-3E0A-E9BB-45AD-52466B5F5E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80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3" name="Rectangles 42">
                        <a:extLst>
                          <a:ext uri="{FF2B5EF4-FFF2-40B4-BE49-F238E27FC236}">
                            <a16:creationId xmlns:a16="http://schemas.microsoft.com/office/drawing/2014/main" id="{A726D6EE-54A2-21E3-3E41-6A3330A265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2" y="3735"/>
                        <a:ext cx="942" cy="171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20202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54" name="Straight Connector 53">
                        <a:extLst>
                          <a:ext uri="{FF2B5EF4-FFF2-40B4-BE49-F238E27FC236}">
                            <a16:creationId xmlns:a16="http://schemas.microsoft.com/office/drawing/2014/main" id="{162805B9-3F71-AF65-C84A-C47D828EF24D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3721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" name="Straight Connector 54">
                        <a:extLst>
                          <a:ext uri="{FF2B5EF4-FFF2-40B4-BE49-F238E27FC236}">
                            <a16:creationId xmlns:a16="http://schemas.microsoft.com/office/drawing/2014/main" id="{13EBBB7A-FD24-2EBF-8206-18FE30B23685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630" y="5435"/>
                        <a:ext cx="966" cy="15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6" name="Rectangles 46">
                      <a:extLst>
                        <a:ext uri="{FF2B5EF4-FFF2-40B4-BE49-F238E27FC236}">
                          <a16:creationId xmlns:a16="http://schemas.microsoft.com/office/drawing/2014/main" id="{A3BD1923-0F33-D512-3B7D-04D2714D0E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52" y="4514"/>
                      <a:ext cx="797" cy="634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" name="Rectangles 47">
                      <a:extLst>
                        <a:ext uri="{FF2B5EF4-FFF2-40B4-BE49-F238E27FC236}">
                          <a16:creationId xmlns:a16="http://schemas.microsoft.com/office/drawing/2014/main" id="{CBEBEBF5-AD1F-2DAD-6326-2965433191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2" y="4367"/>
                      <a:ext cx="717" cy="76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" name="Rectangles 48">
                      <a:extLst>
                        <a:ext uri="{FF2B5EF4-FFF2-40B4-BE49-F238E27FC236}">
                          <a16:creationId xmlns:a16="http://schemas.microsoft.com/office/drawing/2014/main" id="{A9411117-12A9-51E0-560C-09D566264C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19" y="4551"/>
                      <a:ext cx="724" cy="585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49" name="Rectangles 49">
                      <a:extLst>
                        <a:ext uri="{FF2B5EF4-FFF2-40B4-BE49-F238E27FC236}">
                          <a16:creationId xmlns:a16="http://schemas.microsoft.com/office/drawing/2014/main" id="{1A9A6A64-740B-CE2F-E71B-9D49C0FA54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18" y="3792"/>
                      <a:ext cx="756" cy="1364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4" name="Rectangles 75">
                    <a:extLst>
                      <a:ext uri="{FF2B5EF4-FFF2-40B4-BE49-F238E27FC236}">
                        <a16:creationId xmlns:a16="http://schemas.microsoft.com/office/drawing/2014/main" id="{F6990507-DCCA-1247-6917-A347B14960FF}"/>
                      </a:ext>
                    </a:extLst>
                  </p:cNvPr>
                  <p:cNvSpPr/>
                  <p:nvPr/>
                </p:nvSpPr>
                <p:spPr>
                  <a:xfrm>
                    <a:off x="15017" y="3114"/>
                    <a:ext cx="486" cy="386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4" name="Rectangles 60">
                <a:extLst>
                  <a:ext uri="{FF2B5EF4-FFF2-40B4-BE49-F238E27FC236}">
                    <a16:creationId xmlns:a16="http://schemas.microsoft.com/office/drawing/2014/main" id="{E84B0967-078D-8DB7-1510-16F4641EB7BD}"/>
                  </a:ext>
                </a:extLst>
              </p:cNvPr>
              <p:cNvSpPr/>
              <p:nvPr/>
            </p:nvSpPr>
            <p:spPr>
              <a:xfrm>
                <a:off x="15030" y="4466"/>
                <a:ext cx="455" cy="24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s 61">
                <a:extLst>
                  <a:ext uri="{FF2B5EF4-FFF2-40B4-BE49-F238E27FC236}">
                    <a16:creationId xmlns:a16="http://schemas.microsoft.com/office/drawing/2014/main" id="{B856B26B-C51A-D65A-F728-8F0DA5E2146B}"/>
                  </a:ext>
                </a:extLst>
              </p:cNvPr>
              <p:cNvSpPr/>
              <p:nvPr/>
            </p:nvSpPr>
            <p:spPr>
              <a:xfrm>
                <a:off x="14971" y="5035"/>
                <a:ext cx="526" cy="23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Rectangles 60">
              <a:extLst>
                <a:ext uri="{FF2B5EF4-FFF2-40B4-BE49-F238E27FC236}">
                  <a16:creationId xmlns:a16="http://schemas.microsoft.com/office/drawing/2014/main" id="{D2141961-35C8-FECF-93F7-BD372593ED0B}"/>
                </a:ext>
              </a:extLst>
            </p:cNvPr>
            <p:cNvSpPr/>
            <p:nvPr/>
          </p:nvSpPr>
          <p:spPr>
            <a:xfrm>
              <a:off x="9255016" y="3356877"/>
              <a:ext cx="256074" cy="710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s 75">
              <a:extLst>
                <a:ext uri="{FF2B5EF4-FFF2-40B4-BE49-F238E27FC236}">
                  <a16:creationId xmlns:a16="http://schemas.microsoft.com/office/drawing/2014/main" id="{57633FEC-059D-4841-42E8-1D802EF48767}"/>
                </a:ext>
              </a:extLst>
            </p:cNvPr>
            <p:cNvSpPr/>
            <p:nvPr/>
          </p:nvSpPr>
          <p:spPr>
            <a:xfrm>
              <a:off x="9258173" y="2790248"/>
              <a:ext cx="255811" cy="1974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s 75">
              <a:extLst>
                <a:ext uri="{FF2B5EF4-FFF2-40B4-BE49-F238E27FC236}">
                  <a16:creationId xmlns:a16="http://schemas.microsoft.com/office/drawing/2014/main" id="{D6A129BE-7135-48D4-4E52-67ADF609CFB8}"/>
                </a:ext>
              </a:extLst>
            </p:cNvPr>
            <p:cNvSpPr/>
            <p:nvPr/>
          </p:nvSpPr>
          <p:spPr>
            <a:xfrm>
              <a:off x="9258172" y="2544410"/>
              <a:ext cx="255811" cy="1511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s 46">
            <a:extLst>
              <a:ext uri="{FF2B5EF4-FFF2-40B4-BE49-F238E27FC236}">
                <a16:creationId xmlns:a16="http://schemas.microsoft.com/office/drawing/2014/main" id="{6E33AECF-50E9-FA4F-E631-CBE773E16587}"/>
              </a:ext>
            </a:extLst>
          </p:cNvPr>
          <p:cNvSpPr/>
          <p:nvPr/>
        </p:nvSpPr>
        <p:spPr>
          <a:xfrm>
            <a:off x="4503047" y="2323300"/>
            <a:ext cx="216066" cy="252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s 47">
            <a:extLst>
              <a:ext uri="{FF2B5EF4-FFF2-40B4-BE49-F238E27FC236}">
                <a16:creationId xmlns:a16="http://schemas.microsoft.com/office/drawing/2014/main" id="{3243FCC3-9385-EDD0-A8AF-9FB0C9EACD0E}"/>
              </a:ext>
            </a:extLst>
          </p:cNvPr>
          <p:cNvSpPr/>
          <p:nvPr/>
        </p:nvSpPr>
        <p:spPr>
          <a:xfrm>
            <a:off x="4220686" y="2264219"/>
            <a:ext cx="194378" cy="3037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s 48">
            <a:extLst>
              <a:ext uri="{FF2B5EF4-FFF2-40B4-BE49-F238E27FC236}">
                <a16:creationId xmlns:a16="http://schemas.microsoft.com/office/drawing/2014/main" id="{13E1CE83-6920-62DF-7AEC-8BB9B87E0ADD}"/>
              </a:ext>
            </a:extLst>
          </p:cNvPr>
          <p:cNvSpPr/>
          <p:nvPr/>
        </p:nvSpPr>
        <p:spPr>
          <a:xfrm>
            <a:off x="4799872" y="2346578"/>
            <a:ext cx="196275" cy="232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s 49">
            <a:extLst>
              <a:ext uri="{FF2B5EF4-FFF2-40B4-BE49-F238E27FC236}">
                <a16:creationId xmlns:a16="http://schemas.microsoft.com/office/drawing/2014/main" id="{1B68C9B6-B9E9-1E5F-4591-92C17DA3FBCF}"/>
              </a:ext>
            </a:extLst>
          </p:cNvPr>
          <p:cNvSpPr/>
          <p:nvPr/>
        </p:nvSpPr>
        <p:spPr>
          <a:xfrm>
            <a:off x="3914078" y="2035855"/>
            <a:ext cx="204951" cy="5430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s 75">
            <a:extLst>
              <a:ext uri="{FF2B5EF4-FFF2-40B4-BE49-F238E27FC236}">
                <a16:creationId xmlns:a16="http://schemas.microsoft.com/office/drawing/2014/main" id="{D1422A75-AD37-050F-2CE9-10CBA13416DE}"/>
              </a:ext>
            </a:extLst>
          </p:cNvPr>
          <p:cNvSpPr/>
          <p:nvPr/>
        </p:nvSpPr>
        <p:spPr>
          <a:xfrm>
            <a:off x="5248417" y="2427018"/>
            <a:ext cx="209452" cy="13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C07C2B1-4C3A-3AC6-D8C6-FE62035136E7}"/>
              </a:ext>
            </a:extLst>
          </p:cNvPr>
          <p:cNvCxnSpPr>
            <a:cxnSpLocks/>
          </p:cNvCxnSpPr>
          <p:nvPr/>
        </p:nvCxnSpPr>
        <p:spPr>
          <a:xfrm flipV="1">
            <a:off x="8704230" y="1654049"/>
            <a:ext cx="0" cy="47487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D53C8CB-92A8-9B7D-D7AD-C7DFB8891E5B}"/>
              </a:ext>
            </a:extLst>
          </p:cNvPr>
          <p:cNvGrpSpPr/>
          <p:nvPr/>
        </p:nvGrpSpPr>
        <p:grpSpPr>
          <a:xfrm>
            <a:off x="8848624" y="1449641"/>
            <a:ext cx="2575081" cy="1430895"/>
            <a:chOff x="6674799" y="2252686"/>
            <a:chExt cx="3011117" cy="1838074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69A2332-D1F1-C70F-A535-AA1799EDAB6A}"/>
                </a:ext>
              </a:extLst>
            </p:cNvPr>
            <p:cNvGrpSpPr/>
            <p:nvPr/>
          </p:nvGrpSpPr>
          <p:grpSpPr>
            <a:xfrm>
              <a:off x="6674799" y="2480305"/>
              <a:ext cx="3008674" cy="1610455"/>
              <a:chOff x="10122" y="2278"/>
              <a:chExt cx="5716" cy="3149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6195C237-877F-A734-B4D3-49D624F38F54}"/>
                  </a:ext>
                </a:extLst>
              </p:cNvPr>
              <p:cNvGrpSpPr/>
              <p:nvPr/>
            </p:nvGrpSpPr>
            <p:grpSpPr>
              <a:xfrm>
                <a:off x="10122" y="2278"/>
                <a:ext cx="5304" cy="3089"/>
                <a:chOff x="10105" y="2278"/>
                <a:chExt cx="5304" cy="3089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071A7A6B-C1B3-4B2E-8232-61328BB3733D}"/>
                    </a:ext>
                  </a:extLst>
                </p:cNvPr>
                <p:cNvSpPr/>
                <p:nvPr/>
              </p:nvSpPr>
              <p:spPr>
                <a:xfrm>
                  <a:off x="14954" y="3325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5F411569-CF78-5461-07DA-3499BB6C0FCB}"/>
                    </a:ext>
                  </a:extLst>
                </p:cNvPr>
                <p:cNvSpPr/>
                <p:nvPr/>
              </p:nvSpPr>
              <p:spPr>
                <a:xfrm>
                  <a:off x="14954" y="3837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11C2DC91-D6E7-87F1-9B00-B59906C39E34}"/>
                    </a:ext>
                  </a:extLst>
                </p:cNvPr>
                <p:cNvSpPr/>
                <p:nvPr/>
              </p:nvSpPr>
              <p:spPr>
                <a:xfrm>
                  <a:off x="14954" y="4367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00135841-1302-0393-E056-55536BEF6371}"/>
                    </a:ext>
                  </a:extLst>
                </p:cNvPr>
                <p:cNvSpPr/>
                <p:nvPr/>
              </p:nvSpPr>
              <p:spPr>
                <a:xfrm>
                  <a:off x="14954" y="4910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ADD96374-36FD-FF90-B60F-97C4B7FEA057}"/>
                    </a:ext>
                  </a:extLst>
                </p:cNvPr>
                <p:cNvSpPr/>
                <p:nvPr/>
              </p:nvSpPr>
              <p:spPr>
                <a:xfrm>
                  <a:off x="14954" y="2278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338D1EC5-FBA2-3ADD-2F28-40F839A78453}"/>
                    </a:ext>
                  </a:extLst>
                </p:cNvPr>
                <p:cNvSpPr/>
                <p:nvPr/>
              </p:nvSpPr>
              <p:spPr>
                <a:xfrm>
                  <a:off x="14954" y="2821"/>
                  <a:ext cx="455" cy="457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6C50E46D-3FB8-4EB4-8623-764AB3347F5B}"/>
                    </a:ext>
                  </a:extLst>
                </p:cNvPr>
                <p:cNvGrpSpPr/>
                <p:nvPr/>
              </p:nvGrpSpPr>
              <p:grpSpPr>
                <a:xfrm>
                  <a:off x="10105" y="2989"/>
                  <a:ext cx="4734" cy="1729"/>
                  <a:chOff x="5630" y="3721"/>
                  <a:chExt cx="4734" cy="1729"/>
                </a:xfrm>
              </p:grpSpPr>
              <p:grpSp>
                <p:nvGrpSpPr>
                  <p:cNvPr id="75" name="Group 74">
                    <a:extLst>
                      <a:ext uri="{FF2B5EF4-FFF2-40B4-BE49-F238E27FC236}">
                        <a16:creationId xmlns:a16="http://schemas.microsoft.com/office/drawing/2014/main" id="{4422951E-01B3-9726-4066-2DC8CFCA48EC}"/>
                      </a:ext>
                    </a:extLst>
                  </p:cNvPr>
                  <p:cNvGrpSpPr/>
                  <p:nvPr/>
                </p:nvGrpSpPr>
                <p:grpSpPr>
                  <a:xfrm>
                    <a:off x="5630" y="3721"/>
                    <a:ext cx="4734" cy="1729"/>
                    <a:chOff x="5630" y="3721"/>
                    <a:chExt cx="4734" cy="1729"/>
                  </a:xfrm>
                </p:grpSpPr>
                <p:sp>
                  <p:nvSpPr>
                    <p:cNvPr id="80" name="Rectangles 39">
                      <a:extLst>
                        <a:ext uri="{FF2B5EF4-FFF2-40B4-BE49-F238E27FC236}">
                          <a16:creationId xmlns:a16="http://schemas.microsoft.com/office/drawing/2014/main" id="{AD0A6D26-691D-D975-61D3-F241AC0CED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6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" name="Rectangles 40">
                      <a:extLst>
                        <a:ext uri="{FF2B5EF4-FFF2-40B4-BE49-F238E27FC236}">
                          <a16:creationId xmlns:a16="http://schemas.microsoft.com/office/drawing/2014/main" id="{9D365982-68B1-2978-0A32-75DFA3B460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8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2" name="Rectangles 41">
                      <a:extLst>
                        <a:ext uri="{FF2B5EF4-FFF2-40B4-BE49-F238E27FC236}">
                          <a16:creationId xmlns:a16="http://schemas.microsoft.com/office/drawing/2014/main" id="{FA1CB258-2EAB-24CB-B4EE-8EF99F87D6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80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Rectangles 42">
                      <a:extLst>
                        <a:ext uri="{FF2B5EF4-FFF2-40B4-BE49-F238E27FC236}">
                          <a16:creationId xmlns:a16="http://schemas.microsoft.com/office/drawing/2014/main" id="{06C73CEA-5ECB-A3AD-F3FF-6E89165C85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22" y="3735"/>
                      <a:ext cx="942" cy="1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rgbClr val="20202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84" name="Straight Connector 83">
                      <a:extLst>
                        <a:ext uri="{FF2B5EF4-FFF2-40B4-BE49-F238E27FC236}">
                          <a16:creationId xmlns:a16="http://schemas.microsoft.com/office/drawing/2014/main" id="{30A02C56-F757-F8AE-CA71-39ABC8BF7C6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630" y="3721"/>
                      <a:ext cx="966" cy="1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" name="Straight Connector 84">
                      <a:extLst>
                        <a:ext uri="{FF2B5EF4-FFF2-40B4-BE49-F238E27FC236}">
                          <a16:creationId xmlns:a16="http://schemas.microsoft.com/office/drawing/2014/main" id="{DE3AEDB7-8C83-B84F-6498-D36DE52F9F9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630" y="5435"/>
                      <a:ext cx="966" cy="1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6" name="Rectangles 46">
                    <a:extLst>
                      <a:ext uri="{FF2B5EF4-FFF2-40B4-BE49-F238E27FC236}">
                        <a16:creationId xmlns:a16="http://schemas.microsoft.com/office/drawing/2014/main" id="{7B4D9FFF-DB24-8356-616D-2B57C8D45DB0}"/>
                      </a:ext>
                    </a:extLst>
                  </p:cNvPr>
                  <p:cNvSpPr/>
                  <p:nvPr/>
                </p:nvSpPr>
                <p:spPr>
                  <a:xfrm>
                    <a:off x="8571" y="4526"/>
                    <a:ext cx="752" cy="63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2</a:t>
                    </a:r>
                  </a:p>
                </p:txBody>
              </p:sp>
              <p:sp>
                <p:nvSpPr>
                  <p:cNvPr id="77" name="Rectangles 47">
                    <a:extLst>
                      <a:ext uri="{FF2B5EF4-FFF2-40B4-BE49-F238E27FC236}">
                        <a16:creationId xmlns:a16="http://schemas.microsoft.com/office/drawing/2014/main" id="{A3435D68-0AF9-F995-A44B-648FDBCB7E79}"/>
                      </a:ext>
                    </a:extLst>
                  </p:cNvPr>
                  <p:cNvSpPr/>
                  <p:nvPr/>
                </p:nvSpPr>
                <p:spPr>
                  <a:xfrm>
                    <a:off x="7631" y="4403"/>
                    <a:ext cx="752" cy="76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2</a:t>
                    </a:r>
                  </a:p>
                </p:txBody>
              </p:sp>
              <p:sp>
                <p:nvSpPr>
                  <p:cNvPr id="78" name="Rectangles 48">
                    <a:extLst>
                      <a:ext uri="{FF2B5EF4-FFF2-40B4-BE49-F238E27FC236}">
                        <a16:creationId xmlns:a16="http://schemas.microsoft.com/office/drawing/2014/main" id="{C69C3A95-882A-D19A-68B8-BF911CAE0353}"/>
                      </a:ext>
                    </a:extLst>
                  </p:cNvPr>
                  <p:cNvSpPr/>
                  <p:nvPr/>
                </p:nvSpPr>
                <p:spPr>
                  <a:xfrm>
                    <a:off x="9517" y="4575"/>
                    <a:ext cx="752" cy="58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4</a:t>
                    </a:r>
                  </a:p>
                </p:txBody>
              </p:sp>
              <p:sp>
                <p:nvSpPr>
                  <p:cNvPr id="79" name="Rectangles 49">
                    <a:extLst>
                      <a:ext uri="{FF2B5EF4-FFF2-40B4-BE49-F238E27FC236}">
                        <a16:creationId xmlns:a16="http://schemas.microsoft.com/office/drawing/2014/main" id="{F518291E-6566-5AF8-A963-F116738F45E5}"/>
                      </a:ext>
                    </a:extLst>
                  </p:cNvPr>
                  <p:cNvSpPr/>
                  <p:nvPr/>
                </p:nvSpPr>
                <p:spPr>
                  <a:xfrm>
                    <a:off x="6695" y="3810"/>
                    <a:ext cx="756" cy="1364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3</a:t>
                    </a:r>
                  </a:p>
                </p:txBody>
              </p:sp>
            </p:grpSp>
          </p:grpSp>
          <p:sp>
            <p:nvSpPr>
              <p:cNvPr id="66" name="Rectangles 60">
                <a:extLst>
                  <a:ext uri="{FF2B5EF4-FFF2-40B4-BE49-F238E27FC236}">
                    <a16:creationId xmlns:a16="http://schemas.microsoft.com/office/drawing/2014/main" id="{C2344FEB-DE89-59F4-5AC4-507E58122CB1}"/>
                  </a:ext>
                </a:extLst>
              </p:cNvPr>
              <p:cNvSpPr/>
              <p:nvPr/>
            </p:nvSpPr>
            <p:spPr>
              <a:xfrm>
                <a:off x="15086" y="4067"/>
                <a:ext cx="752" cy="48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67" name="Rectangles 61">
                <a:extLst>
                  <a:ext uri="{FF2B5EF4-FFF2-40B4-BE49-F238E27FC236}">
                    <a16:creationId xmlns:a16="http://schemas.microsoft.com/office/drawing/2014/main" id="{508E66E5-002B-9A34-53D3-861FA06FD859}"/>
                  </a:ext>
                </a:extLst>
              </p:cNvPr>
              <p:cNvSpPr/>
              <p:nvPr/>
            </p:nvSpPr>
            <p:spPr>
              <a:xfrm>
                <a:off x="15075" y="4933"/>
                <a:ext cx="752" cy="49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</p:grpSp>
        <p:sp>
          <p:nvSpPr>
            <p:cNvPr id="64" name="Rectangles 75">
              <a:extLst>
                <a:ext uri="{FF2B5EF4-FFF2-40B4-BE49-F238E27FC236}">
                  <a16:creationId xmlns:a16="http://schemas.microsoft.com/office/drawing/2014/main" id="{E6CFA769-CCA4-3A1A-B0E9-F90C1AF45ABB}"/>
                </a:ext>
              </a:extLst>
            </p:cNvPr>
            <p:cNvSpPr/>
            <p:nvPr/>
          </p:nvSpPr>
          <p:spPr>
            <a:xfrm>
              <a:off x="9290299" y="2252686"/>
              <a:ext cx="395617" cy="9883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79AAFE45-950A-43CD-306F-EEF686AE7013}"/>
              </a:ext>
            </a:extLst>
          </p:cNvPr>
          <p:cNvSpPr txBox="1"/>
          <p:nvPr/>
        </p:nvSpPr>
        <p:spPr>
          <a:xfrm>
            <a:off x="4106870" y="1459580"/>
            <a:ext cx="1116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 server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F9A99DA-58C6-4BC5-530D-BF68D1FEE231}"/>
              </a:ext>
            </a:extLst>
          </p:cNvPr>
          <p:cNvSpPr txBox="1"/>
          <p:nvPr/>
        </p:nvSpPr>
        <p:spPr>
          <a:xfrm>
            <a:off x="6569002" y="1166738"/>
            <a:ext cx="159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Multiserver 1 server/job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F49BA81-D6EB-A3D0-AE99-805232B93CA7}"/>
              </a:ext>
            </a:extLst>
          </p:cNvPr>
          <p:cNvSpPr txBox="1"/>
          <p:nvPr/>
        </p:nvSpPr>
        <p:spPr>
          <a:xfrm>
            <a:off x="8726838" y="1125982"/>
            <a:ext cx="2236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Multiserver  many servers/job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8DDEC2A-956B-20E6-D333-8587ADBF8384}"/>
              </a:ext>
            </a:extLst>
          </p:cNvPr>
          <p:cNvGrpSpPr/>
          <p:nvPr/>
        </p:nvGrpSpPr>
        <p:grpSpPr>
          <a:xfrm>
            <a:off x="8721584" y="2972843"/>
            <a:ext cx="2330468" cy="1471284"/>
            <a:chOff x="6761734" y="2998790"/>
            <a:chExt cx="2330468" cy="147128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9CD0DEE-04DF-76B5-FC14-6A4DF43666FB}"/>
                </a:ext>
              </a:extLst>
            </p:cNvPr>
            <p:cNvSpPr txBox="1"/>
            <p:nvPr/>
          </p:nvSpPr>
          <p:spPr>
            <a:xfrm>
              <a:off x="6761734" y="2998790"/>
              <a:ext cx="233046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/>
                <a:t>No analysis for any scheduling policy.</a:t>
              </a:r>
              <a:endParaRPr lang="en-US" dirty="0"/>
            </a:p>
          </p:txBody>
        </p:sp>
        <p:sp>
          <p:nvSpPr>
            <p:cNvPr id="91" name="Smiley Face 90">
              <a:extLst>
                <a:ext uri="{FF2B5EF4-FFF2-40B4-BE49-F238E27FC236}">
                  <a16:creationId xmlns:a16="http://schemas.microsoft.com/office/drawing/2014/main" id="{72360995-542D-66C3-BE60-874616EA1EC1}"/>
                </a:ext>
              </a:extLst>
            </p:cNvPr>
            <p:cNvSpPr/>
            <p:nvPr/>
          </p:nvSpPr>
          <p:spPr>
            <a:xfrm>
              <a:off x="7663049" y="3994586"/>
              <a:ext cx="454152" cy="47548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98B6E25-86E7-69BB-14E2-D17EBEFB9A6D}"/>
              </a:ext>
            </a:extLst>
          </p:cNvPr>
          <p:cNvGrpSpPr/>
          <p:nvPr/>
        </p:nvGrpSpPr>
        <p:grpSpPr>
          <a:xfrm>
            <a:off x="8966285" y="4928336"/>
            <a:ext cx="2330468" cy="836127"/>
            <a:chOff x="6977577" y="3337344"/>
            <a:chExt cx="2330468" cy="836127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6AADB7A-0C31-CFB9-110A-FBB6EF87AAB0}"/>
                </a:ext>
              </a:extLst>
            </p:cNvPr>
            <p:cNvSpPr txBox="1"/>
            <p:nvPr/>
          </p:nvSpPr>
          <p:spPr>
            <a:xfrm>
              <a:off x="6977577" y="3337344"/>
              <a:ext cx="23304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/>
                <a:t>Completely open</a:t>
              </a:r>
              <a:endParaRPr lang="en-US" dirty="0"/>
            </a:p>
          </p:txBody>
        </p:sp>
        <p:sp>
          <p:nvSpPr>
            <p:cNvPr id="94" name="Smiley Face 93">
              <a:extLst>
                <a:ext uri="{FF2B5EF4-FFF2-40B4-BE49-F238E27FC236}">
                  <a16:creationId xmlns:a16="http://schemas.microsoft.com/office/drawing/2014/main" id="{8BAE632C-99BB-0092-E131-9E62A32DBF44}"/>
                </a:ext>
              </a:extLst>
            </p:cNvPr>
            <p:cNvSpPr/>
            <p:nvPr/>
          </p:nvSpPr>
          <p:spPr>
            <a:xfrm>
              <a:off x="7628191" y="3697983"/>
              <a:ext cx="454152" cy="475488"/>
            </a:xfrm>
            <a:prstGeom prst="smileyFace">
              <a:avLst>
                <a:gd name="adj" fmla="val -4653"/>
              </a:avLst>
            </a:pr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D226507-00A3-1E0C-BD2D-897C1025976A}"/>
              </a:ext>
            </a:extLst>
          </p:cNvPr>
          <p:cNvGrpSpPr/>
          <p:nvPr/>
        </p:nvGrpSpPr>
        <p:grpSpPr>
          <a:xfrm>
            <a:off x="6096000" y="2987025"/>
            <a:ext cx="2880277" cy="1379966"/>
            <a:chOff x="5571975" y="2987724"/>
            <a:chExt cx="2547108" cy="1379966"/>
          </a:xfrm>
        </p:grpSpPr>
        <p:sp>
          <p:nvSpPr>
            <p:cNvPr id="99" name="Smiley Face 98">
              <a:extLst>
                <a:ext uri="{FF2B5EF4-FFF2-40B4-BE49-F238E27FC236}">
                  <a16:creationId xmlns:a16="http://schemas.microsoft.com/office/drawing/2014/main" id="{2667FFA4-A529-D9C9-7DF3-4ED8C2A9270E}"/>
                </a:ext>
              </a:extLst>
            </p:cNvPr>
            <p:cNvSpPr/>
            <p:nvPr/>
          </p:nvSpPr>
          <p:spPr>
            <a:xfrm>
              <a:off x="6445448" y="3892202"/>
              <a:ext cx="454152" cy="475488"/>
            </a:xfrm>
            <a:prstGeom prst="smileyFace">
              <a:avLst>
                <a:gd name="adj" fmla="val 4653"/>
              </a:avLst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A798C03D-C79B-BB1C-39B2-CFD906BB1B6C}"/>
                    </a:ext>
                  </a:extLst>
                </p:cNvPr>
                <p:cNvSpPr txBox="1"/>
                <p:nvPr/>
              </p:nvSpPr>
              <p:spPr>
                <a:xfrm>
                  <a:off x="5571975" y="2987724"/>
                  <a:ext cx="254710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SRPT-k’s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] </m:t>
                      </m:r>
                    </m:oMath>
                  </a14:m>
                  <a:r>
                    <a:rPr lang="en-US" dirty="0"/>
                    <a:t> bounded [Grosof’18]!</a:t>
                  </a:r>
                  <a:endParaRPr lang="en-US" sz="1400" dirty="0"/>
                </a:p>
              </p:txBody>
            </p:sp>
          </mc:Choice>
          <mc:Fallback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A798C03D-C79B-BB1C-39B2-CFD906BB1B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1975" y="2987724"/>
                  <a:ext cx="2547108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1695" t="-5660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D8F9083-BE8F-BDBA-4CDE-B56200F9A5CA}"/>
              </a:ext>
            </a:extLst>
          </p:cNvPr>
          <p:cNvGrpSpPr/>
          <p:nvPr/>
        </p:nvGrpSpPr>
        <p:grpSpPr>
          <a:xfrm>
            <a:off x="5971319" y="4610743"/>
            <a:ext cx="4114799" cy="1680968"/>
            <a:chOff x="5432093" y="4597028"/>
            <a:chExt cx="4114799" cy="1680968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568301F-E46B-2165-0726-41F83899903C}"/>
                </a:ext>
              </a:extLst>
            </p:cNvPr>
            <p:cNvSpPr txBox="1"/>
            <p:nvPr/>
          </p:nvSpPr>
          <p:spPr>
            <a:xfrm>
              <a:off x="5432093" y="4597028"/>
              <a:ext cx="41147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SRPT-k in heavy-traffic!</a:t>
              </a:r>
            </a:p>
            <a:p>
              <a:r>
                <a:rPr lang="en-US" sz="2000" dirty="0"/>
                <a:t>SEK is even better!</a:t>
              </a:r>
            </a:p>
            <a:p>
              <a:r>
                <a:rPr lang="en-US" sz="2000" dirty="0"/>
                <a:t>Stronger lower bound!</a:t>
              </a:r>
              <a:endParaRPr lang="en-US" sz="1600" dirty="0"/>
            </a:p>
          </p:txBody>
        </p:sp>
        <p:sp>
          <p:nvSpPr>
            <p:cNvPr id="106" name="Smiley Face 105">
              <a:extLst>
                <a:ext uri="{FF2B5EF4-FFF2-40B4-BE49-F238E27FC236}">
                  <a16:creationId xmlns:a16="http://schemas.microsoft.com/office/drawing/2014/main" id="{66B0D711-4EF8-2F14-C4A2-7F35335BF278}"/>
                </a:ext>
              </a:extLst>
            </p:cNvPr>
            <p:cNvSpPr/>
            <p:nvPr/>
          </p:nvSpPr>
          <p:spPr>
            <a:xfrm>
              <a:off x="6419683" y="5802508"/>
              <a:ext cx="454152" cy="475488"/>
            </a:xfrm>
            <a:prstGeom prst="smileyFace">
              <a:avLst>
                <a:gd name="adj" fmla="val 4653"/>
              </a:avLst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12832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66428-F716-42EE-B13A-2752275B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on schedulers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1367EAF-E750-4CE2-B046-C0B9A9BD86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061310"/>
              </p:ext>
            </p:extLst>
          </p:nvPr>
        </p:nvGraphicFramePr>
        <p:xfrm>
          <a:off x="607594" y="1333500"/>
          <a:ext cx="10972800" cy="469900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53820007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1678273587"/>
                    </a:ext>
                  </a:extLst>
                </a:gridCol>
              </a:tblGrid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If You care About: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Then Choose: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345563"/>
                  </a:ext>
                </a:extLst>
              </a:tr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CPU Throughput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First-In-First-Out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125814"/>
                  </a:ext>
                </a:extLst>
              </a:tr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Average Turnaround Time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Shortest Remaining Processing Time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657111"/>
                  </a:ext>
                </a:extLst>
              </a:tr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Average Response Time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Round Robin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200792"/>
                  </a:ext>
                </a:extLst>
              </a:tr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Favoring Important Tasks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Priority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316743"/>
                  </a:ext>
                </a:extLst>
              </a:tr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Fair CPU Time Usage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Linux CFS or EEVDF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466570"/>
                  </a:ext>
                </a:extLst>
              </a:tr>
              <a:tr h="6712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Meeting Deadlines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ahoma" panose="020B0604030504040204" pitchFamily="34" charset="0"/>
                        </a:rPr>
                        <a:t>EDF or RMS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84968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FEA08-81E5-4FDD-8C8B-E0759E784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083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Real Time Operating Systems</a:t>
            </a:r>
          </a:p>
          <a:p>
            <a:pPr lvl="1"/>
            <a:r>
              <a:rPr lang="en-US" dirty="0"/>
              <a:t>Earliest Deadline First scheduling</a:t>
            </a:r>
          </a:p>
          <a:p>
            <a:pPr lvl="1"/>
            <a:r>
              <a:rPr lang="en-US" dirty="0"/>
              <a:t>Rate Monotonic scheduling</a:t>
            </a:r>
          </a:p>
          <a:p>
            <a:pPr lvl="1"/>
            <a:r>
              <a:rPr lang="en-US" dirty="0"/>
              <a:t>Priority Inversion</a:t>
            </a:r>
          </a:p>
          <a:p>
            <a:endParaRPr lang="en-US" dirty="0"/>
          </a:p>
          <a:p>
            <a:r>
              <a:rPr lang="en-US" dirty="0"/>
              <a:t>Modern Operating Systems</a:t>
            </a:r>
          </a:p>
          <a:p>
            <a:pPr lvl="1"/>
            <a:r>
              <a:rPr lang="en-US" dirty="0"/>
              <a:t>Linux O(1) scheduler</a:t>
            </a:r>
          </a:p>
          <a:p>
            <a:pPr lvl="1"/>
            <a:r>
              <a:rPr lang="en-US" dirty="0"/>
              <a:t>Lottery and Stride scheduling</a:t>
            </a:r>
          </a:p>
          <a:p>
            <a:pPr lvl="1"/>
            <a:r>
              <a:rPr lang="en-US" dirty="0"/>
              <a:t>Linux Completely Fair Scheduler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36309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0F18674-A9E4-4A93-BA73-7E776BD1D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B8999A77-4922-4945-A37B-813436ABD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969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ruck driving down a dirt road&#10;&#10;Description automatically generated">
            <a:extLst>
              <a:ext uri="{FF2B5EF4-FFF2-40B4-BE49-F238E27FC236}">
                <a16:creationId xmlns:a16="http://schemas.microsoft.com/office/drawing/2014/main" id="{F835EF4D-15CA-4D2A-BAF9-57AC3FBBC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B415E797-D4AA-4E34-900C-0B700C0A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21845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4267</Words>
  <Application>Microsoft Office PowerPoint</Application>
  <PresentationFormat>Widescreen</PresentationFormat>
  <Paragraphs>987</Paragraphs>
  <Slides>76</Slides>
  <Notes>9</Notes>
  <HiddenSlides>9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1" baseType="lpstr">
      <vt:lpstr>Calibri</vt:lpstr>
      <vt:lpstr>Cambria Math</vt:lpstr>
      <vt:lpstr>Tahoma</vt:lpstr>
      <vt:lpstr>Arial</vt:lpstr>
      <vt:lpstr>Class Slides</vt:lpstr>
      <vt:lpstr>Lecture 08: Advanced Scheduling</vt:lpstr>
      <vt:lpstr>Administrivia</vt:lpstr>
      <vt:lpstr>Today’s Goals</vt:lpstr>
      <vt:lpstr>Outline</vt:lpstr>
      <vt:lpstr>Normal OSes don’t cut it for all use cases</vt:lpstr>
      <vt:lpstr>Example: Pathfinder</vt:lpstr>
      <vt:lpstr>PowerPoint Presentation</vt:lpstr>
      <vt:lpstr>PowerPoint Presentation</vt:lpstr>
      <vt:lpstr>PowerPoint Presentation</vt:lpstr>
      <vt:lpstr>Pathfinder had periodic tasks that must be executed</vt:lpstr>
      <vt:lpstr>Real-Time Operating Systems</vt:lpstr>
      <vt:lpstr>Types of real-time schedulers</vt:lpstr>
      <vt:lpstr>Real-time jobs</vt:lpstr>
      <vt:lpstr>Prior scheduling policies don’t apply here</vt:lpstr>
      <vt:lpstr>Types of real-time jobs</vt:lpstr>
      <vt:lpstr>Periodic real-time jobs</vt:lpstr>
      <vt:lpstr>Break + xkcd</vt:lpstr>
      <vt:lpstr>Outline</vt:lpstr>
      <vt:lpstr>Earliest Deadline First (EDF) Scheduling</vt:lpstr>
      <vt:lpstr>Earliest Deadline First (EDF) Scheduling</vt:lpstr>
      <vt:lpstr>Earliest Deadline First (EDF) Scheduling</vt:lpstr>
      <vt:lpstr>Earliest Deadline First (EDF) Scheduling</vt:lpstr>
      <vt:lpstr>Schedulability test for EDF</vt:lpstr>
      <vt:lpstr>Check your understanding</vt:lpstr>
      <vt:lpstr>Check your understanding</vt:lpstr>
      <vt:lpstr>Check your understanding</vt:lpstr>
      <vt:lpstr>Check your understanding</vt:lpstr>
      <vt:lpstr>Check your understanding</vt:lpstr>
      <vt:lpstr>Check your understanding</vt:lpstr>
      <vt:lpstr>Check your understanding</vt:lpstr>
      <vt:lpstr>Check your understanding</vt:lpstr>
      <vt:lpstr>Break + Thinking</vt:lpstr>
      <vt:lpstr>Break + Thinking</vt:lpstr>
      <vt:lpstr>Outline</vt:lpstr>
      <vt:lpstr>Earliest Deadline First tradeoffs</vt:lpstr>
      <vt:lpstr>Rate Monotonic Scheduling (RMS)</vt:lpstr>
      <vt:lpstr>Rate Monotonic Scheduling example</vt:lpstr>
      <vt:lpstr>Schedulability test for RMS</vt:lpstr>
      <vt:lpstr>RMS schedulability test is conservative</vt:lpstr>
      <vt:lpstr>Check your understanding</vt:lpstr>
      <vt:lpstr>Check your understanding</vt:lpstr>
      <vt:lpstr>Check your understanding</vt:lpstr>
      <vt:lpstr>Rate Monotonic Scheduling tradeoffs</vt:lpstr>
      <vt:lpstr>Break + Open Question</vt:lpstr>
      <vt:lpstr>Break + Open Question</vt:lpstr>
      <vt:lpstr>Outline</vt:lpstr>
      <vt:lpstr>Systems interact with each other</vt:lpstr>
      <vt:lpstr>A problem with priority schedulers: priority inversion</vt:lpstr>
      <vt:lpstr>Priority inversion occurred on Pathfinder!</vt:lpstr>
      <vt:lpstr>Priority inheritance solution to priority inversion</vt:lpstr>
      <vt:lpstr>Outline</vt:lpstr>
      <vt:lpstr>Priority scheduling policies</vt:lpstr>
      <vt:lpstr>Linux O(1) scheduler (Linux 2.6, 2003-2007)</vt:lpstr>
      <vt:lpstr>O(1) scheduler: scheduling algorithm</vt:lpstr>
      <vt:lpstr>O(1) scheduler: when swapping out a job</vt:lpstr>
      <vt:lpstr>Priorities can lead to starvation</vt:lpstr>
      <vt:lpstr>Idea: proportional-share scheduling</vt:lpstr>
      <vt:lpstr>First attempt: lottery scheduling</vt:lpstr>
      <vt:lpstr>Better idea: stride scheduling</vt:lpstr>
      <vt:lpstr>Stride scheduling example</vt:lpstr>
      <vt:lpstr>Proportional-share scheduling is impossible instantaneously</vt:lpstr>
      <vt:lpstr>Linux Completely Fair Scheduler (CFS) (2007-2023)</vt:lpstr>
      <vt:lpstr>Linux CFS: responsiveness and throughput</vt:lpstr>
      <vt:lpstr>Linux CFS: responsiveness and throughput</vt:lpstr>
      <vt:lpstr>Linux CFS: responsiveness and throughput</vt:lpstr>
      <vt:lpstr>Linux CFS: responsiveness and throughput</vt:lpstr>
      <vt:lpstr>CFS priorities are applied as “virtual runtime”</vt:lpstr>
      <vt:lpstr>Multicore scheduling</vt:lpstr>
      <vt:lpstr>CFS updates over time</vt:lpstr>
      <vt:lpstr>Modern scheduling challenges</vt:lpstr>
      <vt:lpstr>Earliest Eligible Virtual Deadline First (EEVDF) (2023-Present)</vt:lpstr>
      <vt:lpstr>Abstract model: queueing theory</vt:lpstr>
      <vt:lpstr>Three models of multiserver work</vt:lpstr>
      <vt:lpstr>Izzy Grosof – Northwestern IEMS Professor</vt:lpstr>
      <vt:lpstr>Summary on schedulers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08: Advanced Scheduling</dc:title>
  <dc:creator>Branden Ghena</dc:creator>
  <cp:lastModifiedBy>Branden Ghena</cp:lastModifiedBy>
  <cp:revision>88</cp:revision>
  <dcterms:created xsi:type="dcterms:W3CDTF">2020-10-11T01:29:00Z</dcterms:created>
  <dcterms:modified xsi:type="dcterms:W3CDTF">2025-10-09T17:23:27Z</dcterms:modified>
</cp:coreProperties>
</file>