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68"/>
  </p:notesMasterIdLst>
  <p:sldIdLst>
    <p:sldId id="256" r:id="rId2"/>
    <p:sldId id="505" r:id="rId3"/>
    <p:sldId id="264" r:id="rId4"/>
    <p:sldId id="2131" r:id="rId5"/>
    <p:sldId id="2092" r:id="rId6"/>
    <p:sldId id="282" r:id="rId7"/>
    <p:sldId id="2094" r:id="rId8"/>
    <p:sldId id="284" r:id="rId9"/>
    <p:sldId id="2096" r:id="rId10"/>
    <p:sldId id="2095" r:id="rId11"/>
    <p:sldId id="2097" r:id="rId12"/>
    <p:sldId id="2098" r:id="rId13"/>
    <p:sldId id="2101" r:id="rId14"/>
    <p:sldId id="2132" r:id="rId15"/>
    <p:sldId id="445" r:id="rId16"/>
    <p:sldId id="443" r:id="rId17"/>
    <p:sldId id="402" r:id="rId18"/>
    <p:sldId id="448" r:id="rId19"/>
    <p:sldId id="407" r:id="rId20"/>
    <p:sldId id="2130" r:id="rId21"/>
    <p:sldId id="451" r:id="rId22"/>
    <p:sldId id="452" r:id="rId23"/>
    <p:sldId id="449" r:id="rId24"/>
    <p:sldId id="453" r:id="rId25"/>
    <p:sldId id="455" r:id="rId26"/>
    <p:sldId id="450" r:id="rId27"/>
    <p:sldId id="2113" r:id="rId28"/>
    <p:sldId id="2115" r:id="rId29"/>
    <p:sldId id="2133" r:id="rId30"/>
    <p:sldId id="266" r:id="rId31"/>
    <p:sldId id="386" r:id="rId32"/>
    <p:sldId id="469" r:id="rId33"/>
    <p:sldId id="269" r:id="rId34"/>
    <p:sldId id="272" r:id="rId35"/>
    <p:sldId id="504" r:id="rId36"/>
    <p:sldId id="503" r:id="rId37"/>
    <p:sldId id="273" r:id="rId38"/>
    <p:sldId id="2117" r:id="rId39"/>
    <p:sldId id="473" r:id="rId40"/>
    <p:sldId id="2118" r:id="rId41"/>
    <p:sldId id="2119" r:id="rId42"/>
    <p:sldId id="275" r:id="rId43"/>
    <p:sldId id="2114" r:id="rId44"/>
    <p:sldId id="2122" r:id="rId45"/>
    <p:sldId id="274" r:id="rId46"/>
    <p:sldId id="277" r:id="rId47"/>
    <p:sldId id="278" r:id="rId48"/>
    <p:sldId id="495" r:id="rId49"/>
    <p:sldId id="497" r:id="rId50"/>
    <p:sldId id="496" r:id="rId51"/>
    <p:sldId id="279" r:id="rId52"/>
    <p:sldId id="281" r:id="rId53"/>
    <p:sldId id="2120" r:id="rId54"/>
    <p:sldId id="2134" r:id="rId55"/>
    <p:sldId id="388" r:id="rId56"/>
    <p:sldId id="474" r:id="rId57"/>
    <p:sldId id="479" r:id="rId58"/>
    <p:sldId id="475" r:id="rId59"/>
    <p:sldId id="480" r:id="rId60"/>
    <p:sldId id="2121" r:id="rId61"/>
    <p:sldId id="482" r:id="rId62"/>
    <p:sldId id="280" r:id="rId63"/>
    <p:sldId id="483" r:id="rId64"/>
    <p:sldId id="485" r:id="rId65"/>
    <p:sldId id="500" r:id="rId66"/>
    <p:sldId id="2135" r:id="rId6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505"/>
            <p14:sldId id="264"/>
          </p14:sldIdLst>
        </p14:section>
        <p14:section name="Amdahl's Law" id="{D31082B6-5237-4E09-9B88-6F05708B5DC3}">
          <p14:sldIdLst>
            <p14:sldId id="2131"/>
            <p14:sldId id="2092"/>
            <p14:sldId id="282"/>
            <p14:sldId id="2094"/>
            <p14:sldId id="284"/>
            <p14:sldId id="2096"/>
            <p14:sldId id="2095"/>
            <p14:sldId id="2097"/>
            <p14:sldId id="2098"/>
            <p14:sldId id="2101"/>
          </p14:sldIdLst>
        </p14:section>
        <p14:section name="Applying Locks" id="{B55B8E8C-5EAB-4A1E-A4E9-AE5E896E46FA}">
          <p14:sldIdLst>
            <p14:sldId id="2132"/>
            <p14:sldId id="445"/>
            <p14:sldId id="443"/>
            <p14:sldId id="402"/>
            <p14:sldId id="448"/>
            <p14:sldId id="407"/>
            <p14:sldId id="2130"/>
            <p14:sldId id="451"/>
            <p14:sldId id="452"/>
            <p14:sldId id="449"/>
            <p14:sldId id="453"/>
            <p14:sldId id="455"/>
            <p14:sldId id="450"/>
            <p14:sldId id="2113"/>
            <p14:sldId id="2115"/>
          </p14:sldIdLst>
        </p14:section>
        <p14:section name="Ordering with Condition Variables" id="{7C066287-FDE3-4197-BA52-E9ED1AEF9616}">
          <p14:sldIdLst>
            <p14:sldId id="2133"/>
            <p14:sldId id="266"/>
            <p14:sldId id="386"/>
            <p14:sldId id="469"/>
            <p14:sldId id="269"/>
            <p14:sldId id="272"/>
            <p14:sldId id="504"/>
            <p14:sldId id="503"/>
            <p14:sldId id="273"/>
            <p14:sldId id="2117"/>
            <p14:sldId id="473"/>
            <p14:sldId id="2118"/>
            <p14:sldId id="2119"/>
            <p14:sldId id="275"/>
            <p14:sldId id="2114"/>
            <p14:sldId id="2122"/>
            <p14:sldId id="274"/>
            <p14:sldId id="277"/>
            <p14:sldId id="278"/>
            <p14:sldId id="495"/>
            <p14:sldId id="497"/>
            <p14:sldId id="496"/>
            <p14:sldId id="279"/>
            <p14:sldId id="281"/>
            <p14:sldId id="2120"/>
          </p14:sldIdLst>
        </p14:section>
        <p14:section name="Semaphores" id="{A4941098-DFCB-47B4-A084-FD4F0F89E97C}">
          <p14:sldIdLst>
            <p14:sldId id="2134"/>
            <p14:sldId id="388"/>
            <p14:sldId id="474"/>
            <p14:sldId id="479"/>
            <p14:sldId id="475"/>
            <p14:sldId id="480"/>
            <p14:sldId id="2121"/>
            <p14:sldId id="482"/>
            <p14:sldId id="280"/>
            <p14:sldId id="483"/>
            <p14:sldId id="485"/>
            <p14:sldId id="500"/>
          </p14:sldIdLst>
        </p14:section>
        <p14:section name="Wrapup" id="{29A7F866-9DA9-446B-8359-CE426CB89C7A}">
          <p14:sldIdLst>
            <p14:sldId id="213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C7E7"/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74" autoAdjust="0"/>
    <p:restoredTop sz="97440" autoAdjust="0"/>
  </p:normalViewPr>
  <p:slideViewPr>
    <p:cSldViewPr snapToGrid="0">
      <p:cViewPr varScale="1">
        <p:scale>
          <a:sx n="88" d="100"/>
          <a:sy n="88" d="100"/>
        </p:scale>
        <p:origin x="96" y="163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g5df537fd69_1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6" name="Google Shape;866;g5df537fd69_1_39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7" name="Google Shape;867;g5df537fd69_1_39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5224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g5df537fd69_1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6" name="Google Shape;866;g5df537fd69_1_39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7" name="Google Shape;867;g5df537fd69_1_39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861436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5df537fd69_1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7" name="Google Shape;887;g5df537fd69_1_14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8" name="Google Shape;888;g5df537fd69_1_14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34153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41"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641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8214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  <p:sldLayoutId id="2147483701" r:id="rId7"/>
    <p:sldLayoutId id="2147483702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Embarrassingly_parallel#Examples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en.wikipedia.org/wiki/Edsger_W._Dijkstra" TargetMode="Externa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Readers%E2%80%93writers_problem" TargetMode="Externa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2.xml"/><Relationship Id="rId4" Type="http://schemas.openxmlformats.org/officeDocument/2006/relationships/image" Target="NUL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Lecture 05:</a:t>
            </a:r>
            <a:br>
              <a:rPr lang="en-US" dirty="0"/>
            </a:br>
            <a:r>
              <a:rPr lang="en-US" dirty="0" err="1"/>
              <a:t>Condvars</a:t>
            </a:r>
            <a:r>
              <a:rPr lang="en-US" dirty="0"/>
              <a:t> and Semaphores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CS343 – Operating Systems</a:t>
            </a:r>
          </a:p>
          <a:p>
            <a:r>
              <a:rPr lang="en-US" dirty="0"/>
              <a:t>Branden Ghena – Fall 2025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149D6F-FCEF-424A-AB8F-0345C4ED880B}"/>
              </a:ext>
            </a:extLst>
          </p:cNvPr>
          <p:cNvSpPr txBox="1"/>
          <p:nvPr/>
        </p:nvSpPr>
        <p:spPr>
          <a:xfrm>
            <a:off x="607595" y="5527563"/>
            <a:ext cx="10972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Some slides borrowed from:</a:t>
            </a:r>
            <a:br>
              <a:rPr lang="en-US" dirty="0"/>
            </a:br>
            <a:r>
              <a:rPr lang="en-US" dirty="0"/>
              <a:t>Stephen </a:t>
            </a:r>
            <a:r>
              <a:rPr lang="en-US" dirty="0" err="1"/>
              <a:t>Tarzia</a:t>
            </a:r>
            <a:r>
              <a:rPr lang="en-US" dirty="0"/>
              <a:t> (Northwestern), and Shivaram Venkataraman (Wisconsin)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4B4D3-3A85-F44E-8E4E-4833ED2D0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Amdahl’s (heartbreaking) Law (in pictures)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C5B962-0033-C84A-A924-A931957CC4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amount of speedup that can be achieved through parallelism is limited by the non-parallel portion of your program!</a:t>
            </a:r>
          </a:p>
          <a:p>
            <a:pPr lvl="1"/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 every program has at least </a:t>
            </a:r>
            <a:r>
              <a:rPr lang="en-US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some 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non-parallel parts</a:t>
            </a:r>
          </a:p>
          <a:p>
            <a:pPr lvl="1"/>
            <a:endParaRPr lang="en-US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51526F-02EF-FC43-AD0B-751C710FB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10</a:t>
            </a:fld>
            <a:endParaRPr lang="en-US"/>
          </a:p>
        </p:txBody>
      </p:sp>
      <p:grpSp>
        <p:nvGrpSpPr>
          <p:cNvPr id="30" name="Google Shape;924;g5df537fd69_1_554">
            <a:extLst>
              <a:ext uri="{FF2B5EF4-FFF2-40B4-BE49-F238E27FC236}">
                <a16:creationId xmlns:a16="http://schemas.microsoft.com/office/drawing/2014/main" id="{4FA6F3BE-3098-7F45-AFFF-FB78F5C28479}"/>
              </a:ext>
            </a:extLst>
          </p:cNvPr>
          <p:cNvGrpSpPr/>
          <p:nvPr/>
        </p:nvGrpSpPr>
        <p:grpSpPr>
          <a:xfrm>
            <a:off x="1798321" y="3421993"/>
            <a:ext cx="3824545" cy="2897279"/>
            <a:chOff x="624226" y="3421992"/>
            <a:chExt cx="3824545" cy="2897278"/>
          </a:xfrm>
        </p:grpSpPr>
        <p:sp>
          <p:nvSpPr>
            <p:cNvPr id="31" name="Google Shape;925;g5df537fd69_1_554">
              <a:extLst>
                <a:ext uri="{FF2B5EF4-FFF2-40B4-BE49-F238E27FC236}">
                  <a16:creationId xmlns:a16="http://schemas.microsoft.com/office/drawing/2014/main" id="{5FE277E5-7F3F-D849-AE78-52549BEC6E3F}"/>
                </a:ext>
              </a:extLst>
            </p:cNvPr>
            <p:cNvSpPr txBox="1"/>
            <p:nvPr/>
          </p:nvSpPr>
          <p:spPr>
            <a:xfrm>
              <a:off x="624226" y="4209745"/>
              <a:ext cx="944700" cy="54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r">
                <a:lnSpc>
                  <a:spcPct val="80000"/>
                </a:lnSpc>
                <a:buClr>
                  <a:srgbClr val="000000"/>
                </a:buClr>
                <a:buSzPts val="1800"/>
              </a:pPr>
              <a:r>
                <a:rPr lang="en-US" b="1">
                  <a:solidFill>
                    <a:schemeClr val="accent2"/>
                  </a:solidFill>
                  <a:latin typeface="Calibri"/>
                  <a:ea typeface="Calibri"/>
                  <a:cs typeface="Calibri"/>
                  <a:sym typeface="Calibri"/>
                </a:rPr>
                <a:t>Parallel </a:t>
              </a:r>
              <a:endParaRPr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algn="r">
                <a:lnSpc>
                  <a:spcPct val="80000"/>
                </a:lnSpc>
                <a:buClr>
                  <a:srgbClr val="000000"/>
                </a:buClr>
                <a:buSzPts val="1800"/>
              </a:pPr>
              <a:r>
                <a:rPr lang="en-US" b="1">
                  <a:solidFill>
                    <a:schemeClr val="accent2"/>
                  </a:solidFill>
                  <a:latin typeface="Calibri"/>
                  <a:ea typeface="Calibri"/>
                  <a:cs typeface="Calibri"/>
                  <a:sym typeface="Calibri"/>
                </a:rPr>
                <a:t>portion</a:t>
              </a:r>
              <a:endParaRPr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926;g5df537fd69_1_554">
              <a:extLst>
                <a:ext uri="{FF2B5EF4-FFF2-40B4-BE49-F238E27FC236}">
                  <a16:creationId xmlns:a16="http://schemas.microsoft.com/office/drawing/2014/main" id="{06A20F1D-0846-EB4C-830B-159F5BD14426}"/>
                </a:ext>
              </a:extLst>
            </p:cNvPr>
            <p:cNvSpPr txBox="1"/>
            <p:nvPr/>
          </p:nvSpPr>
          <p:spPr>
            <a:xfrm>
              <a:off x="672380" y="5019370"/>
              <a:ext cx="896400" cy="54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r">
                <a:lnSpc>
                  <a:spcPct val="80000"/>
                </a:lnSpc>
                <a:buClr>
                  <a:srgbClr val="000000"/>
                </a:buClr>
                <a:buSzPts val="1800"/>
              </a:pPr>
              <a:r>
                <a:rPr lang="en-US" b="1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Serial </a:t>
              </a:r>
              <a:endParaRPr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algn="r">
                <a:lnSpc>
                  <a:spcPct val="80000"/>
                </a:lnSpc>
                <a:buClr>
                  <a:srgbClr val="000000"/>
                </a:buClr>
                <a:buSzPts val="1800"/>
              </a:pPr>
              <a:r>
                <a:rPr lang="en-US" b="1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portion</a:t>
              </a:r>
              <a:endParaRPr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3" name="Google Shape;927;g5df537fd69_1_554">
              <a:extLst>
                <a:ext uri="{FF2B5EF4-FFF2-40B4-BE49-F238E27FC236}">
                  <a16:creationId xmlns:a16="http://schemas.microsoft.com/office/drawing/2014/main" id="{51457853-6AD4-EB40-AD39-78E4DB9636F1}"/>
                </a:ext>
              </a:extLst>
            </p:cNvPr>
            <p:cNvGrpSpPr/>
            <p:nvPr/>
          </p:nvGrpSpPr>
          <p:grpSpPr>
            <a:xfrm>
              <a:off x="1188720" y="3421992"/>
              <a:ext cx="3260051" cy="2897278"/>
              <a:chOff x="1188720" y="3421992"/>
              <a:chExt cx="3260051" cy="2897278"/>
            </a:xfrm>
          </p:grpSpPr>
          <p:sp>
            <p:nvSpPr>
              <p:cNvPr id="34" name="Google Shape;928;g5df537fd69_1_554">
                <a:extLst>
                  <a:ext uri="{FF2B5EF4-FFF2-40B4-BE49-F238E27FC236}">
                    <a16:creationId xmlns:a16="http://schemas.microsoft.com/office/drawing/2014/main" id="{D0A0C947-195E-7041-89E2-E23A8E8A56A5}"/>
                  </a:ext>
                </a:extLst>
              </p:cNvPr>
              <p:cNvSpPr txBox="1"/>
              <p:nvPr/>
            </p:nvSpPr>
            <p:spPr>
              <a:xfrm>
                <a:off x="1188720" y="3421992"/>
                <a:ext cx="817800" cy="46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2400"/>
                </a:pPr>
                <a:r>
                  <a:rPr lang="en-US" sz="2400" b="1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Time</a:t>
                </a: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929;g5df537fd69_1_554">
                <a:extLst>
                  <a:ext uri="{FF2B5EF4-FFF2-40B4-BE49-F238E27FC236}">
                    <a16:creationId xmlns:a16="http://schemas.microsoft.com/office/drawing/2014/main" id="{DDD8A203-D191-824A-B3E4-0F871556604A}"/>
                  </a:ext>
                </a:extLst>
              </p:cNvPr>
              <p:cNvSpPr txBox="1"/>
              <p:nvPr/>
            </p:nvSpPr>
            <p:spPr>
              <a:xfrm>
                <a:off x="1415032" y="5857570"/>
                <a:ext cx="2990400" cy="46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2400"/>
                </a:pPr>
                <a:r>
                  <a:rPr lang="en-US" sz="2400" b="1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Number of Processors</a:t>
                </a: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6" name="Google Shape;930;g5df537fd69_1_554">
                <a:extLst>
                  <a:ext uri="{FF2B5EF4-FFF2-40B4-BE49-F238E27FC236}">
                    <a16:creationId xmlns:a16="http://schemas.microsoft.com/office/drawing/2014/main" id="{C0740951-1699-C04F-A4D0-52A3D5F83BEA}"/>
                  </a:ext>
                </a:extLst>
              </p:cNvPr>
              <p:cNvGrpSpPr/>
              <p:nvPr/>
            </p:nvGrpSpPr>
            <p:grpSpPr>
              <a:xfrm>
                <a:off x="1568898" y="3800129"/>
                <a:ext cx="2879872" cy="1752539"/>
                <a:chOff x="2819400" y="1447800"/>
                <a:chExt cx="3505200" cy="2133600"/>
              </a:xfrm>
            </p:grpSpPr>
            <p:cxnSp>
              <p:nvCxnSpPr>
                <p:cNvPr id="42" name="Google Shape;931;g5df537fd69_1_554">
                  <a:extLst>
                    <a:ext uri="{FF2B5EF4-FFF2-40B4-BE49-F238E27FC236}">
                      <a16:creationId xmlns:a16="http://schemas.microsoft.com/office/drawing/2014/main" id="{D4DEB5F6-5333-0B4C-B7FA-6DB61BF9F761}"/>
                    </a:ext>
                  </a:extLst>
                </p:cNvPr>
                <p:cNvCxnSpPr/>
                <p:nvPr/>
              </p:nvCxnSpPr>
              <p:spPr>
                <a:xfrm>
                  <a:off x="2819400" y="3581400"/>
                  <a:ext cx="3505200" cy="0"/>
                </a:xfrm>
                <a:prstGeom prst="straightConnector1">
                  <a:avLst/>
                </a:prstGeom>
                <a:noFill/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triangle" w="med" len="med"/>
                </a:ln>
              </p:spPr>
            </p:cxnSp>
            <p:cxnSp>
              <p:nvCxnSpPr>
                <p:cNvPr id="43" name="Google Shape;932;g5df537fd69_1_554">
                  <a:extLst>
                    <a:ext uri="{FF2B5EF4-FFF2-40B4-BE49-F238E27FC236}">
                      <a16:creationId xmlns:a16="http://schemas.microsoft.com/office/drawing/2014/main" id="{C07F66B2-07E5-C747-9B31-E00426AF4A35}"/>
                    </a:ext>
                  </a:extLst>
                </p:cNvPr>
                <p:cNvCxnSpPr/>
                <p:nvPr/>
              </p:nvCxnSpPr>
              <p:spPr>
                <a:xfrm rot="10800000">
                  <a:off x="2819400" y="1447800"/>
                  <a:ext cx="0" cy="2133600"/>
                </a:xfrm>
                <a:prstGeom prst="straightConnector1">
                  <a:avLst/>
                </a:prstGeom>
                <a:noFill/>
                <a:ln w="12700" cap="flat" cmpd="sng">
                  <a:solidFill>
                    <a:schemeClr val="dk1"/>
                  </a:solidFill>
                  <a:prstDash val="solid"/>
                  <a:round/>
                  <a:headEnd type="none" w="sm" len="sm"/>
                  <a:tailEnd type="triangle" w="med" len="med"/>
                </a:ln>
              </p:spPr>
            </p:cxnSp>
            <p:sp>
              <p:nvSpPr>
                <p:cNvPr id="44" name="Google Shape;933;g5df537fd69_1_554">
                  <a:extLst>
                    <a:ext uri="{FF2B5EF4-FFF2-40B4-BE49-F238E27FC236}">
                      <a16:creationId xmlns:a16="http://schemas.microsoft.com/office/drawing/2014/main" id="{0F283351-707D-744B-B7E2-A3A755F66D03}"/>
                    </a:ext>
                  </a:extLst>
                </p:cNvPr>
                <p:cNvSpPr/>
                <p:nvPr/>
              </p:nvSpPr>
              <p:spPr>
                <a:xfrm>
                  <a:off x="3200401" y="2819399"/>
                  <a:ext cx="347700" cy="762000"/>
                </a:xfrm>
                <a:prstGeom prst="rect">
                  <a:avLst/>
                </a:prstGeom>
                <a:solidFill>
                  <a:schemeClr val="accent1"/>
                </a:solidFill>
                <a:ln w="12700" cap="flat" cmpd="sng">
                  <a:solidFill>
                    <a:schemeClr val="dk1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" name="Google Shape;934;g5df537fd69_1_554">
                  <a:extLst>
                    <a:ext uri="{FF2B5EF4-FFF2-40B4-BE49-F238E27FC236}">
                      <a16:creationId xmlns:a16="http://schemas.microsoft.com/office/drawing/2014/main" id="{92C93B5D-E2C9-8B48-B958-09F57A3C9BD3}"/>
                    </a:ext>
                  </a:extLst>
                </p:cNvPr>
                <p:cNvSpPr/>
                <p:nvPr/>
              </p:nvSpPr>
              <p:spPr>
                <a:xfrm>
                  <a:off x="3733800" y="2819399"/>
                  <a:ext cx="347700" cy="762000"/>
                </a:xfrm>
                <a:prstGeom prst="rect">
                  <a:avLst/>
                </a:prstGeom>
                <a:solidFill>
                  <a:schemeClr val="accent1"/>
                </a:solidFill>
                <a:ln w="12700" cap="flat" cmpd="sng">
                  <a:solidFill>
                    <a:schemeClr val="dk1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" name="Google Shape;935;g5df537fd69_1_554">
                  <a:extLst>
                    <a:ext uri="{FF2B5EF4-FFF2-40B4-BE49-F238E27FC236}">
                      <a16:creationId xmlns:a16="http://schemas.microsoft.com/office/drawing/2014/main" id="{D988946F-3142-8A47-8E38-D8D22961B57C}"/>
                    </a:ext>
                  </a:extLst>
                </p:cNvPr>
                <p:cNvSpPr/>
                <p:nvPr/>
              </p:nvSpPr>
              <p:spPr>
                <a:xfrm>
                  <a:off x="4267200" y="2819399"/>
                  <a:ext cx="347700" cy="762000"/>
                </a:xfrm>
                <a:prstGeom prst="rect">
                  <a:avLst/>
                </a:prstGeom>
                <a:solidFill>
                  <a:schemeClr val="accent1"/>
                </a:solidFill>
                <a:ln w="12700" cap="flat" cmpd="sng">
                  <a:solidFill>
                    <a:schemeClr val="dk1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" name="Google Shape;936;g5df537fd69_1_554">
                  <a:extLst>
                    <a:ext uri="{FF2B5EF4-FFF2-40B4-BE49-F238E27FC236}">
                      <a16:creationId xmlns:a16="http://schemas.microsoft.com/office/drawing/2014/main" id="{DDC66CB1-495B-974A-83FD-E716AEE60B06}"/>
                    </a:ext>
                  </a:extLst>
                </p:cNvPr>
                <p:cNvSpPr/>
                <p:nvPr/>
              </p:nvSpPr>
              <p:spPr>
                <a:xfrm>
                  <a:off x="4800600" y="2819399"/>
                  <a:ext cx="347700" cy="762000"/>
                </a:xfrm>
                <a:prstGeom prst="rect">
                  <a:avLst/>
                </a:prstGeom>
                <a:solidFill>
                  <a:schemeClr val="accent1"/>
                </a:solidFill>
                <a:ln w="12700" cap="flat" cmpd="sng">
                  <a:solidFill>
                    <a:schemeClr val="dk1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8" name="Google Shape;937;g5df537fd69_1_554">
                  <a:extLst>
                    <a:ext uri="{FF2B5EF4-FFF2-40B4-BE49-F238E27FC236}">
                      <a16:creationId xmlns:a16="http://schemas.microsoft.com/office/drawing/2014/main" id="{2653E722-F059-F044-8C34-F25177045F1D}"/>
                    </a:ext>
                  </a:extLst>
                </p:cNvPr>
                <p:cNvSpPr/>
                <p:nvPr/>
              </p:nvSpPr>
              <p:spPr>
                <a:xfrm>
                  <a:off x="5291138" y="2819399"/>
                  <a:ext cx="347700" cy="762000"/>
                </a:xfrm>
                <a:prstGeom prst="rect">
                  <a:avLst/>
                </a:prstGeom>
                <a:solidFill>
                  <a:schemeClr val="accent1"/>
                </a:solidFill>
                <a:ln w="12700" cap="flat" cmpd="sng">
                  <a:solidFill>
                    <a:schemeClr val="dk1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" name="Google Shape;938;g5df537fd69_1_554">
                  <a:extLst>
                    <a:ext uri="{FF2B5EF4-FFF2-40B4-BE49-F238E27FC236}">
                      <a16:creationId xmlns:a16="http://schemas.microsoft.com/office/drawing/2014/main" id="{C29CBFBC-FE45-7344-A3BC-56ED111FC7F0}"/>
                    </a:ext>
                  </a:extLst>
                </p:cNvPr>
                <p:cNvSpPr/>
                <p:nvPr/>
              </p:nvSpPr>
              <p:spPr>
                <a:xfrm>
                  <a:off x="3200401" y="1676400"/>
                  <a:ext cx="347700" cy="1143000"/>
                </a:xfrm>
                <a:prstGeom prst="rect">
                  <a:avLst/>
                </a:prstGeom>
                <a:solidFill>
                  <a:schemeClr val="accent2"/>
                </a:solidFill>
                <a:ln w="12700" cap="flat" cmpd="sng">
                  <a:solidFill>
                    <a:schemeClr val="dk1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" name="Google Shape;939;g5df537fd69_1_554">
                  <a:extLst>
                    <a:ext uri="{FF2B5EF4-FFF2-40B4-BE49-F238E27FC236}">
                      <a16:creationId xmlns:a16="http://schemas.microsoft.com/office/drawing/2014/main" id="{B8E15B3B-2E8A-2044-8341-AF505EFEE610}"/>
                    </a:ext>
                  </a:extLst>
                </p:cNvPr>
                <p:cNvSpPr/>
                <p:nvPr/>
              </p:nvSpPr>
              <p:spPr>
                <a:xfrm>
                  <a:off x="3733800" y="2209800"/>
                  <a:ext cx="347700" cy="609600"/>
                </a:xfrm>
                <a:prstGeom prst="rect">
                  <a:avLst/>
                </a:prstGeom>
                <a:solidFill>
                  <a:schemeClr val="accent2"/>
                </a:solidFill>
                <a:ln w="12700" cap="flat" cmpd="sng">
                  <a:solidFill>
                    <a:schemeClr val="dk1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" name="Google Shape;940;g5df537fd69_1_554">
                  <a:extLst>
                    <a:ext uri="{FF2B5EF4-FFF2-40B4-BE49-F238E27FC236}">
                      <a16:creationId xmlns:a16="http://schemas.microsoft.com/office/drawing/2014/main" id="{CBE2D4D5-9CDA-634E-885B-A38CCEC263FC}"/>
                    </a:ext>
                  </a:extLst>
                </p:cNvPr>
                <p:cNvSpPr/>
                <p:nvPr/>
              </p:nvSpPr>
              <p:spPr>
                <a:xfrm>
                  <a:off x="4267200" y="2376488"/>
                  <a:ext cx="347700" cy="442800"/>
                </a:xfrm>
                <a:prstGeom prst="rect">
                  <a:avLst/>
                </a:prstGeom>
                <a:solidFill>
                  <a:schemeClr val="accent2"/>
                </a:solidFill>
                <a:ln w="12700" cap="flat" cmpd="sng">
                  <a:solidFill>
                    <a:schemeClr val="dk1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" name="Google Shape;941;g5df537fd69_1_554">
                  <a:extLst>
                    <a:ext uri="{FF2B5EF4-FFF2-40B4-BE49-F238E27FC236}">
                      <a16:creationId xmlns:a16="http://schemas.microsoft.com/office/drawing/2014/main" id="{FFB69632-028A-1D4D-A5CC-411C1D65CBFE}"/>
                    </a:ext>
                  </a:extLst>
                </p:cNvPr>
                <p:cNvSpPr/>
                <p:nvPr/>
              </p:nvSpPr>
              <p:spPr>
                <a:xfrm>
                  <a:off x="4800600" y="2514600"/>
                  <a:ext cx="347700" cy="304800"/>
                </a:xfrm>
                <a:prstGeom prst="rect">
                  <a:avLst/>
                </a:prstGeom>
                <a:solidFill>
                  <a:schemeClr val="accent2"/>
                </a:solidFill>
                <a:ln w="12700" cap="flat" cmpd="sng">
                  <a:solidFill>
                    <a:schemeClr val="dk1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3" name="Google Shape;942;g5df537fd69_1_554">
                  <a:extLst>
                    <a:ext uri="{FF2B5EF4-FFF2-40B4-BE49-F238E27FC236}">
                      <a16:creationId xmlns:a16="http://schemas.microsoft.com/office/drawing/2014/main" id="{957FF170-617B-254E-85FC-120B4D30E74F}"/>
                    </a:ext>
                  </a:extLst>
                </p:cNvPr>
                <p:cNvSpPr/>
                <p:nvPr/>
              </p:nvSpPr>
              <p:spPr>
                <a:xfrm>
                  <a:off x="5291138" y="2590800"/>
                  <a:ext cx="347700" cy="228600"/>
                </a:xfrm>
                <a:prstGeom prst="rect">
                  <a:avLst/>
                </a:prstGeom>
                <a:solidFill>
                  <a:schemeClr val="accent2"/>
                </a:solidFill>
                <a:ln w="12700" cap="flat" cmpd="sng">
                  <a:solidFill>
                    <a:schemeClr val="dk1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SzPts val="1800"/>
                  </a:pPr>
                  <a:endParaRPr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7" name="Google Shape;943;g5df537fd69_1_554">
                <a:extLst>
                  <a:ext uri="{FF2B5EF4-FFF2-40B4-BE49-F238E27FC236}">
                    <a16:creationId xmlns:a16="http://schemas.microsoft.com/office/drawing/2014/main" id="{89DD0D27-CC08-F643-8692-C953BF28A618}"/>
                  </a:ext>
                </a:extLst>
              </p:cNvPr>
              <p:cNvSpPr txBox="1"/>
              <p:nvPr/>
            </p:nvSpPr>
            <p:spPr>
              <a:xfrm>
                <a:off x="1881517" y="5552770"/>
                <a:ext cx="312600" cy="369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r>
                  <a:rPr lang="en-US" b="1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1</a:t>
                </a: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944;g5df537fd69_1_554">
                <a:extLst>
                  <a:ext uri="{FF2B5EF4-FFF2-40B4-BE49-F238E27FC236}">
                    <a16:creationId xmlns:a16="http://schemas.microsoft.com/office/drawing/2014/main" id="{6B5F937A-37A5-9147-B1E2-8FAD159BA630}"/>
                  </a:ext>
                </a:extLst>
              </p:cNvPr>
              <p:cNvSpPr txBox="1"/>
              <p:nvPr/>
            </p:nvSpPr>
            <p:spPr>
              <a:xfrm>
                <a:off x="2330779" y="5552770"/>
                <a:ext cx="312600" cy="369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r>
                  <a:rPr lang="en-US" b="1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2</a:t>
                </a: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945;g5df537fd69_1_554">
                <a:extLst>
                  <a:ext uri="{FF2B5EF4-FFF2-40B4-BE49-F238E27FC236}">
                    <a16:creationId xmlns:a16="http://schemas.microsoft.com/office/drawing/2014/main" id="{CB9EF948-A7D7-7F45-9438-AFF885215B75}"/>
                  </a:ext>
                </a:extLst>
              </p:cNvPr>
              <p:cNvSpPr txBox="1"/>
              <p:nvPr/>
            </p:nvSpPr>
            <p:spPr>
              <a:xfrm>
                <a:off x="2787979" y="5552770"/>
                <a:ext cx="312600" cy="369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800"/>
                </a:pPr>
                <a:r>
                  <a:rPr lang="en-US" b="1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3</a:t>
                </a: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" name="Google Shape;946;g5df537fd69_1_554">
                <a:extLst>
                  <a:ext uri="{FF2B5EF4-FFF2-40B4-BE49-F238E27FC236}">
                    <a16:creationId xmlns:a16="http://schemas.microsoft.com/office/drawing/2014/main" id="{A0B54EA2-AAD5-5E4B-86A2-4E7ED413EAEC}"/>
                  </a:ext>
                </a:extLst>
              </p:cNvPr>
              <p:cNvSpPr txBox="1"/>
              <p:nvPr/>
            </p:nvSpPr>
            <p:spPr>
              <a:xfrm>
                <a:off x="3168979" y="5552770"/>
                <a:ext cx="327000" cy="399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2000"/>
                </a:pPr>
                <a:r>
                  <a:rPr lang="en-US" sz="2000" b="1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4</a:t>
                </a: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947;g5df537fd69_1_554">
                <a:extLst>
                  <a:ext uri="{FF2B5EF4-FFF2-40B4-BE49-F238E27FC236}">
                    <a16:creationId xmlns:a16="http://schemas.microsoft.com/office/drawing/2014/main" id="{B9408D4C-EAAA-8241-BDD9-BBEFC065C208}"/>
                  </a:ext>
                </a:extLst>
              </p:cNvPr>
              <p:cNvSpPr txBox="1"/>
              <p:nvPr/>
            </p:nvSpPr>
            <p:spPr>
              <a:xfrm>
                <a:off x="3581729" y="5552770"/>
                <a:ext cx="327000" cy="399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2000"/>
                </a:pPr>
                <a:r>
                  <a:rPr lang="en-US" sz="2000" b="1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5</a:t>
                </a: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4" name="Google Shape;948;g5df537fd69_1_554">
            <a:extLst>
              <a:ext uri="{FF2B5EF4-FFF2-40B4-BE49-F238E27FC236}">
                <a16:creationId xmlns:a16="http://schemas.microsoft.com/office/drawing/2014/main" id="{2A5449EC-0F61-CC40-8476-FE89658B32D3}"/>
              </a:ext>
            </a:extLst>
          </p:cNvPr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63734" y="2834640"/>
            <a:ext cx="4379100" cy="3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949;g5df537fd69_1_554">
            <a:extLst>
              <a:ext uri="{FF2B5EF4-FFF2-40B4-BE49-F238E27FC236}">
                <a16:creationId xmlns:a16="http://schemas.microsoft.com/office/drawing/2014/main" id="{58B611AA-B384-4140-A32F-070263C32A63}"/>
              </a:ext>
            </a:extLst>
          </p:cNvPr>
          <p:cNvSpPr txBox="1"/>
          <p:nvPr/>
        </p:nvSpPr>
        <p:spPr>
          <a:xfrm rot="-5400000">
            <a:off x="5074300" y="4048697"/>
            <a:ext cx="1638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ts val="2400"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Speedup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950;g5df537fd69_1_554">
            <a:extLst>
              <a:ext uri="{FF2B5EF4-FFF2-40B4-BE49-F238E27FC236}">
                <a16:creationId xmlns:a16="http://schemas.microsoft.com/office/drawing/2014/main" id="{C708D595-EF00-E74E-B1FB-62E91D3F5FC6}"/>
              </a:ext>
            </a:extLst>
          </p:cNvPr>
          <p:cNvSpPr txBox="1"/>
          <p:nvPr/>
        </p:nvSpPr>
        <p:spPr>
          <a:xfrm>
            <a:off x="6736080" y="5943601"/>
            <a:ext cx="2990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000000"/>
              </a:buClr>
              <a:buSzPts val="2400"/>
            </a:pP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Number of Processors</a:t>
            </a:r>
            <a:endParaRPr sz="1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363526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5C887-3D8B-614B-8E13-31735EE72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Amdahl’s (heartbreaking) Law (in words)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6234DE-BD07-D345-9329-D675EA405B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891" indent="-322572">
              <a:lnSpc>
                <a:spcPct val="80000"/>
              </a:lnSpc>
              <a:spcBef>
                <a:spcPts val="1200"/>
              </a:spcBef>
              <a:buClr>
                <a:schemeClr val="dk1"/>
              </a:buClr>
              <a:buSzPts val="2400"/>
            </a:pPr>
            <a:r>
              <a:rPr lang="en-US" dirty="0">
                <a:solidFill>
                  <a:schemeClr val="dk1"/>
                </a:solidFill>
                <a:sym typeface="Calibri"/>
              </a:rPr>
              <a:t>Amdahl’s Law tells us that to achieve linear speedup with more processors:</a:t>
            </a:r>
          </a:p>
          <a:p>
            <a:pPr marL="876278" lvl="1" indent="-322572">
              <a:lnSpc>
                <a:spcPct val="80000"/>
              </a:lnSpc>
              <a:spcBef>
                <a:spcPts val="1200"/>
              </a:spcBef>
              <a:buClr>
                <a:schemeClr val="dk1"/>
              </a:buClr>
              <a:buSzPts val="2400"/>
            </a:pPr>
            <a:r>
              <a:rPr lang="en-US" i="1" dirty="0">
                <a:solidFill>
                  <a:schemeClr val="dk1"/>
                </a:solidFill>
                <a:sym typeface="Calibri"/>
              </a:rPr>
              <a:t>none</a:t>
            </a:r>
            <a:r>
              <a:rPr lang="en-US" dirty="0">
                <a:solidFill>
                  <a:schemeClr val="dk1"/>
                </a:solidFill>
                <a:sym typeface="Calibri"/>
              </a:rPr>
              <a:t> of the original computation can be serial (non-parallelizable)</a:t>
            </a:r>
          </a:p>
          <a:p>
            <a:pPr marL="342891" indent="-322572">
              <a:lnSpc>
                <a:spcPct val="80000"/>
              </a:lnSpc>
              <a:spcBef>
                <a:spcPts val="1200"/>
              </a:spcBef>
              <a:buClr>
                <a:schemeClr val="dk1"/>
              </a:buClr>
              <a:buSzPts val="2400"/>
            </a:pPr>
            <a:endParaRPr lang="en-US" dirty="0"/>
          </a:p>
          <a:p>
            <a:pPr marL="342891" indent="-322572">
              <a:lnSpc>
                <a:spcPct val="80000"/>
              </a:lnSpc>
              <a:spcBef>
                <a:spcPts val="1200"/>
              </a:spcBef>
              <a:buClr>
                <a:schemeClr val="dk1"/>
              </a:buClr>
              <a:buSzPts val="2400"/>
            </a:pPr>
            <a:r>
              <a:rPr lang="en-US" dirty="0">
                <a:solidFill>
                  <a:schemeClr val="dk1"/>
                </a:solidFill>
                <a:sym typeface="Calibri"/>
              </a:rPr>
              <a:t>To get a speedup of 90 from 100 processors, the percentage of the original program that could be scalar would have to be 0.1% or less</a:t>
            </a:r>
            <a:endParaRPr lang="en-US" dirty="0"/>
          </a:p>
          <a:p>
            <a:pPr marL="342891" indent="-342891">
              <a:lnSpc>
                <a:spcPct val="80000"/>
              </a:lnSpc>
              <a:spcBef>
                <a:spcPts val="544"/>
              </a:spcBef>
              <a:buClr>
                <a:schemeClr val="dk1"/>
              </a:buClr>
              <a:buSzPts val="3200"/>
              <a:buNone/>
            </a:pPr>
            <a:endParaRPr lang="en-US" dirty="0">
              <a:solidFill>
                <a:schemeClr val="dk1"/>
              </a:solidFill>
              <a:sym typeface="Calibri"/>
            </a:endParaRPr>
          </a:p>
          <a:p>
            <a:pPr marL="342891" indent="-342891">
              <a:lnSpc>
                <a:spcPct val="80000"/>
              </a:lnSpc>
              <a:spcBef>
                <a:spcPts val="544"/>
              </a:spcBef>
              <a:buClr>
                <a:schemeClr val="dk1"/>
              </a:buClr>
              <a:buSzPts val="3200"/>
              <a:buNone/>
            </a:pPr>
            <a:r>
              <a:rPr lang="en-US" dirty="0">
                <a:solidFill>
                  <a:schemeClr val="dk1"/>
                </a:solidFill>
                <a:sym typeface="Calibri"/>
              </a:rPr>
              <a:t>		Speedup  =  1/(.001 + .999/</a:t>
            </a:r>
            <a:r>
              <a:rPr lang="en-US" dirty="0"/>
              <a:t>10</a:t>
            </a:r>
            <a:r>
              <a:rPr lang="en-US" dirty="0">
                <a:solidFill>
                  <a:schemeClr val="dk1"/>
                </a:solidFill>
                <a:sym typeface="Calibri"/>
              </a:rPr>
              <a:t>0)  =  90.99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FBEAEB-CA71-9E4E-894F-160DED185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2147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D1CD4-79DF-4008-A800-44852EDC3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118672-0509-5F47-A877-5FA68CDC35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463676"/>
            <a:ext cx="11186163" cy="4708523"/>
          </a:xfrm>
        </p:spPr>
        <p:txBody>
          <a:bodyPr/>
          <a:lstStyle/>
          <a:p>
            <a:pPr lvl="1"/>
            <a:endParaRPr lang="en-US" dirty="0">
              <a:solidFill>
                <a:schemeClr val="dk1"/>
              </a:solidFill>
              <a:sym typeface="Calibri"/>
            </a:endParaRPr>
          </a:p>
          <a:p>
            <a:r>
              <a:rPr lang="en-US" sz="2400" dirty="0">
                <a:solidFill>
                  <a:schemeClr val="dk1"/>
                </a:solidFill>
                <a:sym typeface="Calibri"/>
              </a:rPr>
              <a:t>Suppose a program spends 50% of its time in a </a:t>
            </a:r>
            <a:r>
              <a:rPr lang="en-US" sz="24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Calibri"/>
              </a:rPr>
              <a:t>square root</a:t>
            </a:r>
            <a:r>
              <a:rPr lang="en-US" sz="2400" dirty="0">
                <a:solidFill>
                  <a:schemeClr val="dk1"/>
                </a:solidFill>
                <a:sym typeface="Calibri"/>
              </a:rPr>
              <a:t> routine.</a:t>
            </a:r>
          </a:p>
          <a:p>
            <a:r>
              <a:rPr lang="en-US" sz="2400" dirty="0">
                <a:solidFill>
                  <a:schemeClr val="dk1"/>
                </a:solidFill>
                <a:sym typeface="Calibri"/>
              </a:rPr>
              <a:t>How much must you speed up </a:t>
            </a:r>
            <a:r>
              <a:rPr lang="en-US" sz="20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Calibri"/>
              </a:rPr>
              <a:t>square root</a:t>
            </a:r>
            <a:r>
              <a:rPr lang="en-US" sz="2400" dirty="0">
                <a:solidFill>
                  <a:schemeClr val="dk1"/>
                </a:solidFill>
                <a:sym typeface="Calibri"/>
              </a:rPr>
              <a:t> to make the program run 2x faster?</a:t>
            </a:r>
            <a:endParaRPr lang="en-US" sz="2400" dirty="0">
              <a:solidFill>
                <a:srgbClr val="000000"/>
              </a:solidFill>
              <a:sym typeface="Arial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AA9543-ECEB-CE4C-BDB0-C3AA279A9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12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Content Placeholder 5">
                <a:extLst>
                  <a:ext uri="{FF2B5EF4-FFF2-40B4-BE49-F238E27FC236}">
                    <a16:creationId xmlns:a16="http://schemas.microsoft.com/office/drawing/2014/main" id="{F691B9DB-B634-1948-8903-FA825C888102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6652800" y="409131"/>
              <a:ext cx="4929600" cy="87401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26400">
                      <a:extLst>
                        <a:ext uri="{9D8B030D-6E8A-4147-A177-3AD203B41FA5}">
                          <a16:colId xmlns:a16="http://schemas.microsoft.com/office/drawing/2014/main" val="629794647"/>
                        </a:ext>
                      </a:extLst>
                    </a:gridCol>
                    <a:gridCol w="2803200">
                      <a:extLst>
                        <a:ext uri="{9D8B030D-6E8A-4147-A177-3AD203B41FA5}">
                          <a16:colId xmlns:a16="http://schemas.microsoft.com/office/drawing/2014/main" val="3482387078"/>
                        </a:ext>
                      </a:extLst>
                    </a:gridCol>
                  </a:tblGrid>
                  <a:tr h="874015">
                    <a:tc>
                      <a:txBody>
                        <a:bodyPr/>
                        <a:lstStyle/>
                        <a:p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a:t>Speedup with improvement</a:t>
                          </a: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=  </m:t>
                                </m:r>
                                <m:f>
                                  <m:fPr>
                                    <m:ctrlP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d>
                                      <m:dPr>
                                        <m:ctrlPr>
                                          <a:rPr lang="en-US" sz="24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Tahoma" panose="020B0604030504040204" pitchFamily="34" charset="0"/>
                                            <a:cs typeface="Tahoma" panose="020B0604030504040204" pitchFamily="34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24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Tahoma" panose="020B0604030504040204" pitchFamily="34" charset="0"/>
                                            <a:cs typeface="Tahoma" panose="020B0604030504040204" pitchFamily="34" charset="0"/>
                                          </a:rPr>
                                          <m:t>1−</m:t>
                                        </m:r>
                                        <m:r>
                                          <a:rPr lang="en-US" sz="24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Tahoma" panose="020B0604030504040204" pitchFamily="34" charset="0"/>
                                            <a:cs typeface="Tahoma" panose="020B0604030504040204" pitchFamily="34" charset="0"/>
                                          </a:rPr>
                                          <m:t>𝐹</m:t>
                                        </m:r>
                                      </m:e>
                                    </m:d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+(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𝐹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/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𝑆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)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400" b="0" dirty="0">
                            <a:solidFill>
                              <a:schemeClr val="tx1"/>
                            </a:solidFill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endParaRP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42331165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Content Placeholder 5">
                <a:extLst>
                  <a:ext uri="{FF2B5EF4-FFF2-40B4-BE49-F238E27FC236}">
                    <a16:creationId xmlns:a16="http://schemas.microsoft.com/office/drawing/2014/main" id="{F691B9DB-B634-1948-8903-FA825C888102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6652800" y="409131"/>
              <a:ext cx="4929600" cy="87401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26400">
                      <a:extLst>
                        <a:ext uri="{9D8B030D-6E8A-4147-A177-3AD203B41FA5}">
                          <a16:colId xmlns:a16="http://schemas.microsoft.com/office/drawing/2014/main" val="629794647"/>
                        </a:ext>
                      </a:extLst>
                    </a:gridCol>
                    <a:gridCol w="2803200">
                      <a:extLst>
                        <a:ext uri="{9D8B030D-6E8A-4147-A177-3AD203B41FA5}">
                          <a16:colId xmlns:a16="http://schemas.microsoft.com/office/drawing/2014/main" val="3482387078"/>
                        </a:ext>
                      </a:extLst>
                    </a:gridCol>
                  </a:tblGrid>
                  <a:tr h="874015">
                    <a:tc>
                      <a:txBody>
                        <a:bodyPr/>
                        <a:lstStyle/>
                        <a:p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a:t>Speedup with improvement</a:t>
                          </a: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blipFill>
                          <a:blip r:embed="rId2"/>
                          <a:stretch>
                            <a:fillRect l="-75870" t="-3472" r="-1087" b="-1180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23311653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8" name="Google Shape;972;g5df537fd69_1_656">
            <a:extLst>
              <a:ext uri="{FF2B5EF4-FFF2-40B4-BE49-F238E27FC236}">
                <a16:creationId xmlns:a16="http://schemas.microsoft.com/office/drawing/2014/main" id="{904298B9-8BD2-BD4C-ADA0-6C817B229A6A}"/>
              </a:ext>
            </a:extLst>
          </p:cNvPr>
          <p:cNvGrpSpPr/>
          <p:nvPr/>
        </p:nvGrpSpPr>
        <p:grpSpPr>
          <a:xfrm>
            <a:off x="1449574" y="4129904"/>
            <a:ext cx="3389791" cy="523187"/>
            <a:chOff x="869214" y="1743728"/>
            <a:chExt cx="3389790" cy="392400"/>
          </a:xfrm>
        </p:grpSpPr>
        <p:sp>
          <p:nvSpPr>
            <p:cNvPr id="9" name="Google Shape;973;g5df537fd69_1_656">
              <a:extLst>
                <a:ext uri="{FF2B5EF4-FFF2-40B4-BE49-F238E27FC236}">
                  <a16:creationId xmlns:a16="http://schemas.microsoft.com/office/drawing/2014/main" id="{40207452-54EF-3F43-A690-124880FFAB88}"/>
                </a:ext>
              </a:extLst>
            </p:cNvPr>
            <p:cNvSpPr txBox="1"/>
            <p:nvPr/>
          </p:nvSpPr>
          <p:spPr>
            <a:xfrm>
              <a:off x="1515804" y="1743728"/>
              <a:ext cx="2743200" cy="39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2800"/>
              </a:pPr>
              <a:r>
                <a:rPr lang="en-US" sz="2800" b="1">
                  <a:solidFill>
                    <a:srgbClr val="FF8000"/>
                  </a:solidFill>
                  <a:latin typeface="Calibri"/>
                  <a:ea typeface="Calibri"/>
                  <a:cs typeface="Calibri"/>
                  <a:sym typeface="Calibri"/>
                </a:rPr>
                <a:t>10</a:t>
              </a:r>
              <a:endParaRPr sz="2800" b="1">
                <a:solidFill>
                  <a:srgbClr val="FF8000"/>
                </a:solidFill>
                <a:latin typeface="Noto Sans Symbols"/>
                <a:ea typeface="Noto Sans Symbols"/>
                <a:cs typeface="Noto Sans Symbols"/>
                <a:sym typeface="Noto Sans Symbols"/>
              </a:endParaRPr>
            </a:p>
          </p:txBody>
        </p:sp>
        <p:sp>
          <p:nvSpPr>
            <p:cNvPr id="10" name="Google Shape;974;g5df537fd69_1_656">
              <a:extLst>
                <a:ext uri="{FF2B5EF4-FFF2-40B4-BE49-F238E27FC236}">
                  <a16:creationId xmlns:a16="http://schemas.microsoft.com/office/drawing/2014/main" id="{CC1730B3-2522-E542-BCD1-15F12866375D}"/>
                </a:ext>
              </a:extLst>
            </p:cNvPr>
            <p:cNvSpPr/>
            <p:nvPr/>
          </p:nvSpPr>
          <p:spPr>
            <a:xfrm>
              <a:off x="869214" y="1761089"/>
              <a:ext cx="563100" cy="34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rgbClr val="000000"/>
                </a:buClr>
                <a:buSzPts val="2400"/>
              </a:pPr>
              <a:r>
                <a:rPr lang="en-US" sz="2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(A)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" name="Google Shape;975;g5df537fd69_1_656">
            <a:extLst>
              <a:ext uri="{FF2B5EF4-FFF2-40B4-BE49-F238E27FC236}">
                <a16:creationId xmlns:a16="http://schemas.microsoft.com/office/drawing/2014/main" id="{D4CDAAE5-87D0-D54B-A42A-02077DDE39BB}"/>
              </a:ext>
            </a:extLst>
          </p:cNvPr>
          <p:cNvGrpSpPr/>
          <p:nvPr/>
        </p:nvGrpSpPr>
        <p:grpSpPr>
          <a:xfrm>
            <a:off x="1449599" y="4587120"/>
            <a:ext cx="3389812" cy="523200"/>
            <a:chOff x="868997" y="3240088"/>
            <a:chExt cx="3389812" cy="523200"/>
          </a:xfrm>
        </p:grpSpPr>
        <p:sp>
          <p:nvSpPr>
            <p:cNvPr id="12" name="Google Shape;976;g5df537fd69_1_656">
              <a:extLst>
                <a:ext uri="{FF2B5EF4-FFF2-40B4-BE49-F238E27FC236}">
                  <a16:creationId xmlns:a16="http://schemas.microsoft.com/office/drawing/2014/main" id="{A3192D8F-8F6B-F548-A122-091A9ED66297}"/>
                </a:ext>
              </a:extLst>
            </p:cNvPr>
            <p:cNvSpPr txBox="1"/>
            <p:nvPr/>
          </p:nvSpPr>
          <p:spPr>
            <a:xfrm>
              <a:off x="1515609" y="3240088"/>
              <a:ext cx="27432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2800"/>
              </a:pPr>
              <a:r>
                <a:rPr lang="en-US" sz="2800" b="1">
                  <a:solidFill>
                    <a:srgbClr val="408000"/>
                  </a:solidFill>
                  <a:latin typeface="Calibri"/>
                  <a:ea typeface="Calibri"/>
                  <a:cs typeface="Calibri"/>
                  <a:sym typeface="Calibri"/>
                </a:rPr>
                <a:t>20</a:t>
              </a:r>
              <a:endParaRPr sz="2800" b="1">
                <a:solidFill>
                  <a:srgbClr val="408000"/>
                </a:solidFill>
                <a:latin typeface="Noto Sans Symbols"/>
                <a:ea typeface="Noto Sans Symbols"/>
                <a:cs typeface="Noto Sans Symbols"/>
                <a:sym typeface="Noto Sans Symbols"/>
              </a:endParaRPr>
            </a:p>
          </p:txBody>
        </p:sp>
        <p:sp>
          <p:nvSpPr>
            <p:cNvPr id="13" name="Google Shape;977;g5df537fd69_1_656">
              <a:extLst>
                <a:ext uri="{FF2B5EF4-FFF2-40B4-BE49-F238E27FC236}">
                  <a16:creationId xmlns:a16="http://schemas.microsoft.com/office/drawing/2014/main" id="{F75ADF46-6BE9-A24B-93B1-6E384A31089E}"/>
                </a:ext>
              </a:extLst>
            </p:cNvPr>
            <p:cNvSpPr/>
            <p:nvPr/>
          </p:nvSpPr>
          <p:spPr>
            <a:xfrm>
              <a:off x="868997" y="3263238"/>
              <a:ext cx="5670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rgbClr val="000000"/>
                </a:buClr>
                <a:buSzPts val="2400"/>
              </a:pPr>
              <a:r>
                <a:rPr lang="en-US" sz="2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(B)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" name="Google Shape;978;g5df537fd69_1_656">
            <a:extLst>
              <a:ext uri="{FF2B5EF4-FFF2-40B4-BE49-F238E27FC236}">
                <a16:creationId xmlns:a16="http://schemas.microsoft.com/office/drawing/2014/main" id="{1622DA9A-7CDE-AA43-85F6-6220A93EFCC0}"/>
              </a:ext>
            </a:extLst>
          </p:cNvPr>
          <p:cNvGrpSpPr/>
          <p:nvPr/>
        </p:nvGrpSpPr>
        <p:grpSpPr>
          <a:xfrm>
            <a:off x="1449601" y="5044320"/>
            <a:ext cx="3389811" cy="523200"/>
            <a:chOff x="868998" y="4154488"/>
            <a:chExt cx="3389811" cy="523200"/>
          </a:xfrm>
        </p:grpSpPr>
        <p:sp>
          <p:nvSpPr>
            <p:cNvPr id="15" name="Google Shape;979;g5df537fd69_1_656">
              <a:extLst>
                <a:ext uri="{FF2B5EF4-FFF2-40B4-BE49-F238E27FC236}">
                  <a16:creationId xmlns:a16="http://schemas.microsoft.com/office/drawing/2014/main" id="{F5AF3B9C-BF60-5948-A194-C27B3091C6F6}"/>
                </a:ext>
              </a:extLst>
            </p:cNvPr>
            <p:cNvSpPr txBox="1"/>
            <p:nvPr/>
          </p:nvSpPr>
          <p:spPr>
            <a:xfrm>
              <a:off x="1515609" y="4154488"/>
              <a:ext cx="27432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2800"/>
              </a:pPr>
              <a:r>
                <a:rPr lang="en-US" sz="2800" b="1">
                  <a:solidFill>
                    <a:srgbClr val="FF66A0"/>
                  </a:solidFill>
                  <a:latin typeface="Calibri"/>
                  <a:ea typeface="Calibri"/>
                  <a:cs typeface="Calibri"/>
                  <a:sym typeface="Calibri"/>
                </a:rPr>
                <a:t>100</a:t>
              </a:r>
              <a:endParaRPr sz="2800" b="1">
                <a:solidFill>
                  <a:srgbClr val="FF66A0"/>
                </a:solidFill>
                <a:latin typeface="Noto Sans Symbols"/>
                <a:ea typeface="Noto Sans Symbols"/>
                <a:cs typeface="Noto Sans Symbols"/>
                <a:sym typeface="Noto Sans Symbols"/>
              </a:endParaRPr>
            </a:p>
          </p:txBody>
        </p:sp>
        <p:sp>
          <p:nvSpPr>
            <p:cNvPr id="16" name="Google Shape;980;g5df537fd69_1_656">
              <a:extLst>
                <a:ext uri="{FF2B5EF4-FFF2-40B4-BE49-F238E27FC236}">
                  <a16:creationId xmlns:a16="http://schemas.microsoft.com/office/drawing/2014/main" id="{ED4D94C8-014E-C14B-8447-99BBA203FC99}"/>
                </a:ext>
              </a:extLst>
            </p:cNvPr>
            <p:cNvSpPr/>
            <p:nvPr/>
          </p:nvSpPr>
          <p:spPr>
            <a:xfrm>
              <a:off x="868998" y="4177638"/>
              <a:ext cx="5670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rgbClr val="000000"/>
                </a:buClr>
                <a:buSzPts val="2400"/>
              </a:pPr>
              <a:r>
                <a:rPr lang="en-US" sz="2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(C)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" name="Google Shape;981;g5df537fd69_1_656">
            <a:extLst>
              <a:ext uri="{FF2B5EF4-FFF2-40B4-BE49-F238E27FC236}">
                <a16:creationId xmlns:a16="http://schemas.microsoft.com/office/drawing/2014/main" id="{19A0EC9E-C67E-C542-BFA8-6E338034F366}"/>
              </a:ext>
            </a:extLst>
          </p:cNvPr>
          <p:cNvGrpSpPr/>
          <p:nvPr/>
        </p:nvGrpSpPr>
        <p:grpSpPr>
          <a:xfrm>
            <a:off x="1449601" y="5502058"/>
            <a:ext cx="3572811" cy="521100"/>
            <a:chOff x="856298" y="5068888"/>
            <a:chExt cx="3572811" cy="521100"/>
          </a:xfrm>
        </p:grpSpPr>
        <p:sp>
          <p:nvSpPr>
            <p:cNvPr id="18" name="Google Shape;982;g5df537fd69_1_656">
              <a:extLst>
                <a:ext uri="{FF2B5EF4-FFF2-40B4-BE49-F238E27FC236}">
                  <a16:creationId xmlns:a16="http://schemas.microsoft.com/office/drawing/2014/main" id="{385FAD00-5004-C044-B997-3D64B7E8DEDF}"/>
                </a:ext>
              </a:extLst>
            </p:cNvPr>
            <p:cNvSpPr txBox="1"/>
            <p:nvPr/>
          </p:nvSpPr>
          <p:spPr>
            <a:xfrm>
              <a:off x="1502909" y="5068888"/>
              <a:ext cx="2926200" cy="52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2800"/>
              </a:pPr>
              <a:r>
                <a:rPr lang="en-US" sz="2800" b="1" dirty="0">
                  <a:solidFill>
                    <a:srgbClr val="BF9000"/>
                  </a:solidFill>
                  <a:latin typeface="Calibri"/>
                  <a:ea typeface="Calibri"/>
                  <a:cs typeface="Calibri"/>
                  <a:sym typeface="Calibri"/>
                </a:rPr>
                <a:t>None of the above</a:t>
              </a:r>
              <a:endParaRPr sz="2800" b="1" dirty="0">
                <a:solidFill>
                  <a:srgbClr val="BF9000"/>
                </a:solidFill>
                <a:latin typeface="Noto Sans Symbols"/>
                <a:ea typeface="Noto Sans Symbols"/>
                <a:cs typeface="Noto Sans Symbols"/>
                <a:sym typeface="Noto Sans Symbols"/>
              </a:endParaRPr>
            </a:p>
          </p:txBody>
        </p:sp>
        <p:sp>
          <p:nvSpPr>
            <p:cNvPr id="19" name="Google Shape;983;g5df537fd69_1_656">
              <a:extLst>
                <a:ext uri="{FF2B5EF4-FFF2-40B4-BE49-F238E27FC236}">
                  <a16:creationId xmlns:a16="http://schemas.microsoft.com/office/drawing/2014/main" id="{7C18ABC1-2C1C-094E-965C-B3DD99E2AF05}"/>
                </a:ext>
              </a:extLst>
            </p:cNvPr>
            <p:cNvSpPr/>
            <p:nvPr/>
          </p:nvSpPr>
          <p:spPr>
            <a:xfrm>
              <a:off x="856298" y="5091501"/>
              <a:ext cx="5709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rgbClr val="000000"/>
                </a:buClr>
                <a:buSzPts val="2400"/>
              </a:pPr>
              <a:r>
                <a:rPr lang="en-US" sz="2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(D)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" name="Google Shape;985;g5df537fd69_1_656">
            <a:extLst>
              <a:ext uri="{FF2B5EF4-FFF2-40B4-BE49-F238E27FC236}">
                <a16:creationId xmlns:a16="http://schemas.microsoft.com/office/drawing/2014/main" id="{4955B76A-85CD-6141-92A1-145E7090ADAF}"/>
              </a:ext>
            </a:extLst>
          </p:cNvPr>
          <p:cNvSpPr/>
          <p:nvPr/>
        </p:nvSpPr>
        <p:spPr>
          <a:xfrm>
            <a:off x="1449600" y="4038480"/>
            <a:ext cx="3657600" cy="2011800"/>
          </a:xfrm>
          <a:prstGeom prst="rect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1" name="Google Shape;872;g5df537fd69_1_39">
            <a:extLst>
              <a:ext uri="{FF2B5EF4-FFF2-40B4-BE49-F238E27FC236}">
                <a16:creationId xmlns:a16="http://schemas.microsoft.com/office/drawing/2014/main" id="{75D93D38-3707-C548-B09C-152D8CCA9E41}"/>
              </a:ext>
            </a:extLst>
          </p:cNvPr>
          <p:cNvGraphicFramePr/>
          <p:nvPr/>
        </p:nvGraphicFramePr>
        <p:xfrm>
          <a:off x="873300" y="1202732"/>
          <a:ext cx="4233900" cy="512449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120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36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244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b="1" dirty="0"/>
                        <a:t>50%</a:t>
                      </a:r>
                      <a:endParaRPr sz="1900" b="1" dirty="0"/>
                    </a:p>
                  </a:txBody>
                  <a:tcPr marL="91425" marR="91425" marT="91425" marB="91425">
                    <a:solidFill>
                      <a:srgbClr val="6D9EE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b="1" dirty="0"/>
                        <a:t>50%</a:t>
                      </a:r>
                      <a:endParaRPr sz="1900" b="1" dirty="0"/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84514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D1CD4-79DF-4008-A800-44852EDC3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118672-0509-5F47-A877-5FA68CDC35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463676"/>
            <a:ext cx="11353024" cy="4708523"/>
          </a:xfrm>
        </p:spPr>
        <p:txBody>
          <a:bodyPr/>
          <a:lstStyle/>
          <a:p>
            <a:pPr lvl="1"/>
            <a:endParaRPr lang="en-US" dirty="0">
              <a:solidFill>
                <a:schemeClr val="dk1"/>
              </a:solidFill>
              <a:sym typeface="Calibri"/>
            </a:endParaRPr>
          </a:p>
          <a:p>
            <a:r>
              <a:rPr lang="en-US" sz="2400" dirty="0">
                <a:solidFill>
                  <a:schemeClr val="dk1"/>
                </a:solidFill>
                <a:sym typeface="Calibri"/>
              </a:rPr>
              <a:t>Suppose a program spends 50% of its time in a </a:t>
            </a:r>
            <a:r>
              <a:rPr lang="en-US" sz="24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Calibri"/>
              </a:rPr>
              <a:t>square root</a:t>
            </a:r>
            <a:r>
              <a:rPr lang="en-US" sz="2400" dirty="0">
                <a:solidFill>
                  <a:schemeClr val="dk1"/>
                </a:solidFill>
                <a:sym typeface="Calibri"/>
              </a:rPr>
              <a:t> routine.</a:t>
            </a:r>
          </a:p>
          <a:p>
            <a:r>
              <a:rPr lang="en-US" sz="2400" dirty="0">
                <a:solidFill>
                  <a:schemeClr val="dk1"/>
                </a:solidFill>
                <a:sym typeface="Calibri"/>
              </a:rPr>
              <a:t>How much must you speed up </a:t>
            </a:r>
            <a:r>
              <a:rPr lang="en-US" sz="20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Calibri"/>
              </a:rPr>
              <a:t>square root</a:t>
            </a:r>
            <a:r>
              <a:rPr lang="en-US" sz="2400" dirty="0">
                <a:solidFill>
                  <a:schemeClr val="dk1"/>
                </a:solidFill>
                <a:sym typeface="Calibri"/>
              </a:rPr>
              <a:t> to make the program run 2x faster?</a:t>
            </a:r>
            <a:endParaRPr lang="en-US" sz="2400" dirty="0">
              <a:solidFill>
                <a:srgbClr val="000000"/>
              </a:solidFill>
              <a:sym typeface="Arial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AA9543-ECEB-CE4C-BDB0-C3AA279A9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13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Content Placeholder 5">
                <a:extLst>
                  <a:ext uri="{FF2B5EF4-FFF2-40B4-BE49-F238E27FC236}">
                    <a16:creationId xmlns:a16="http://schemas.microsoft.com/office/drawing/2014/main" id="{F691B9DB-B634-1948-8903-FA825C888102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6652800" y="409131"/>
              <a:ext cx="4929600" cy="87401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26400">
                      <a:extLst>
                        <a:ext uri="{9D8B030D-6E8A-4147-A177-3AD203B41FA5}">
                          <a16:colId xmlns:a16="http://schemas.microsoft.com/office/drawing/2014/main" val="629794647"/>
                        </a:ext>
                      </a:extLst>
                    </a:gridCol>
                    <a:gridCol w="2803200">
                      <a:extLst>
                        <a:ext uri="{9D8B030D-6E8A-4147-A177-3AD203B41FA5}">
                          <a16:colId xmlns:a16="http://schemas.microsoft.com/office/drawing/2014/main" val="3482387078"/>
                        </a:ext>
                      </a:extLst>
                    </a:gridCol>
                  </a:tblGrid>
                  <a:tr h="874015">
                    <a:tc>
                      <a:txBody>
                        <a:bodyPr/>
                        <a:lstStyle/>
                        <a:p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a:t>Speedup with improvement</a:t>
                          </a: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=  </m:t>
                                </m:r>
                                <m:f>
                                  <m:fPr>
                                    <m:ctrlP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d>
                                      <m:dPr>
                                        <m:ctrlPr>
                                          <a:rPr lang="en-US" sz="24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Tahoma" panose="020B0604030504040204" pitchFamily="34" charset="0"/>
                                            <a:cs typeface="Tahoma" panose="020B0604030504040204" pitchFamily="34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24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Tahoma" panose="020B0604030504040204" pitchFamily="34" charset="0"/>
                                            <a:cs typeface="Tahoma" panose="020B0604030504040204" pitchFamily="34" charset="0"/>
                                          </a:rPr>
                                          <m:t>1−</m:t>
                                        </m:r>
                                        <m:r>
                                          <a:rPr lang="en-US" sz="24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Tahoma" panose="020B0604030504040204" pitchFamily="34" charset="0"/>
                                            <a:cs typeface="Tahoma" panose="020B0604030504040204" pitchFamily="34" charset="0"/>
                                          </a:rPr>
                                          <m:t>𝐹</m:t>
                                        </m:r>
                                      </m:e>
                                    </m:d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+(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𝐹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/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𝑆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)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400" b="0" dirty="0">
                            <a:solidFill>
                              <a:schemeClr val="tx1"/>
                            </a:solidFill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endParaRP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42331165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Content Placeholder 5">
                <a:extLst>
                  <a:ext uri="{FF2B5EF4-FFF2-40B4-BE49-F238E27FC236}">
                    <a16:creationId xmlns:a16="http://schemas.microsoft.com/office/drawing/2014/main" id="{F691B9DB-B634-1948-8903-FA825C888102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6652800" y="409131"/>
              <a:ext cx="4929600" cy="87401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26400">
                      <a:extLst>
                        <a:ext uri="{9D8B030D-6E8A-4147-A177-3AD203B41FA5}">
                          <a16:colId xmlns:a16="http://schemas.microsoft.com/office/drawing/2014/main" val="629794647"/>
                        </a:ext>
                      </a:extLst>
                    </a:gridCol>
                    <a:gridCol w="2803200">
                      <a:extLst>
                        <a:ext uri="{9D8B030D-6E8A-4147-A177-3AD203B41FA5}">
                          <a16:colId xmlns:a16="http://schemas.microsoft.com/office/drawing/2014/main" val="3482387078"/>
                        </a:ext>
                      </a:extLst>
                    </a:gridCol>
                  </a:tblGrid>
                  <a:tr h="874015">
                    <a:tc>
                      <a:txBody>
                        <a:bodyPr/>
                        <a:lstStyle/>
                        <a:p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a:t>Speedup with improvement</a:t>
                          </a: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blipFill>
                          <a:blip r:embed="rId2"/>
                          <a:stretch>
                            <a:fillRect l="-75870" t="-3472" r="-1087" b="-1180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23311653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8" name="Google Shape;972;g5df537fd69_1_656">
            <a:extLst>
              <a:ext uri="{FF2B5EF4-FFF2-40B4-BE49-F238E27FC236}">
                <a16:creationId xmlns:a16="http://schemas.microsoft.com/office/drawing/2014/main" id="{904298B9-8BD2-BD4C-ADA0-6C817B229A6A}"/>
              </a:ext>
            </a:extLst>
          </p:cNvPr>
          <p:cNvGrpSpPr/>
          <p:nvPr/>
        </p:nvGrpSpPr>
        <p:grpSpPr>
          <a:xfrm>
            <a:off x="1449574" y="4129904"/>
            <a:ext cx="3389791" cy="523187"/>
            <a:chOff x="869214" y="1743728"/>
            <a:chExt cx="3389790" cy="392400"/>
          </a:xfrm>
        </p:grpSpPr>
        <p:sp>
          <p:nvSpPr>
            <p:cNvPr id="9" name="Google Shape;973;g5df537fd69_1_656">
              <a:extLst>
                <a:ext uri="{FF2B5EF4-FFF2-40B4-BE49-F238E27FC236}">
                  <a16:creationId xmlns:a16="http://schemas.microsoft.com/office/drawing/2014/main" id="{40207452-54EF-3F43-A690-124880FFAB88}"/>
                </a:ext>
              </a:extLst>
            </p:cNvPr>
            <p:cNvSpPr txBox="1"/>
            <p:nvPr/>
          </p:nvSpPr>
          <p:spPr>
            <a:xfrm>
              <a:off x="1515804" y="1743728"/>
              <a:ext cx="2743200" cy="39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2800"/>
              </a:pPr>
              <a:r>
                <a:rPr lang="en-US" sz="2800" b="1">
                  <a:solidFill>
                    <a:srgbClr val="FF8000"/>
                  </a:solidFill>
                  <a:latin typeface="Calibri"/>
                  <a:ea typeface="Calibri"/>
                  <a:cs typeface="Calibri"/>
                  <a:sym typeface="Calibri"/>
                </a:rPr>
                <a:t>10</a:t>
              </a:r>
              <a:endParaRPr sz="2800" b="1">
                <a:solidFill>
                  <a:srgbClr val="FF8000"/>
                </a:solidFill>
                <a:latin typeface="Noto Sans Symbols"/>
                <a:ea typeface="Noto Sans Symbols"/>
                <a:cs typeface="Noto Sans Symbols"/>
                <a:sym typeface="Noto Sans Symbols"/>
              </a:endParaRPr>
            </a:p>
          </p:txBody>
        </p:sp>
        <p:sp>
          <p:nvSpPr>
            <p:cNvPr id="10" name="Google Shape;974;g5df537fd69_1_656">
              <a:extLst>
                <a:ext uri="{FF2B5EF4-FFF2-40B4-BE49-F238E27FC236}">
                  <a16:creationId xmlns:a16="http://schemas.microsoft.com/office/drawing/2014/main" id="{CC1730B3-2522-E542-BCD1-15F12866375D}"/>
                </a:ext>
              </a:extLst>
            </p:cNvPr>
            <p:cNvSpPr/>
            <p:nvPr/>
          </p:nvSpPr>
          <p:spPr>
            <a:xfrm>
              <a:off x="869214" y="1761089"/>
              <a:ext cx="563100" cy="34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rgbClr val="000000"/>
                </a:buClr>
                <a:buSzPts val="2400"/>
              </a:pPr>
              <a:r>
                <a:rPr lang="en-US" sz="2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(A)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" name="Google Shape;975;g5df537fd69_1_656">
            <a:extLst>
              <a:ext uri="{FF2B5EF4-FFF2-40B4-BE49-F238E27FC236}">
                <a16:creationId xmlns:a16="http://schemas.microsoft.com/office/drawing/2014/main" id="{D4CDAAE5-87D0-D54B-A42A-02077DDE39BB}"/>
              </a:ext>
            </a:extLst>
          </p:cNvPr>
          <p:cNvGrpSpPr/>
          <p:nvPr/>
        </p:nvGrpSpPr>
        <p:grpSpPr>
          <a:xfrm>
            <a:off x="1449599" y="4587120"/>
            <a:ext cx="3389812" cy="523200"/>
            <a:chOff x="868997" y="3240088"/>
            <a:chExt cx="3389812" cy="523200"/>
          </a:xfrm>
        </p:grpSpPr>
        <p:sp>
          <p:nvSpPr>
            <p:cNvPr id="12" name="Google Shape;976;g5df537fd69_1_656">
              <a:extLst>
                <a:ext uri="{FF2B5EF4-FFF2-40B4-BE49-F238E27FC236}">
                  <a16:creationId xmlns:a16="http://schemas.microsoft.com/office/drawing/2014/main" id="{A3192D8F-8F6B-F548-A122-091A9ED66297}"/>
                </a:ext>
              </a:extLst>
            </p:cNvPr>
            <p:cNvSpPr txBox="1"/>
            <p:nvPr/>
          </p:nvSpPr>
          <p:spPr>
            <a:xfrm>
              <a:off x="1515609" y="3240088"/>
              <a:ext cx="27432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2800"/>
              </a:pPr>
              <a:r>
                <a:rPr lang="en-US" sz="2800" b="1">
                  <a:solidFill>
                    <a:srgbClr val="408000"/>
                  </a:solidFill>
                  <a:latin typeface="Calibri"/>
                  <a:ea typeface="Calibri"/>
                  <a:cs typeface="Calibri"/>
                  <a:sym typeface="Calibri"/>
                </a:rPr>
                <a:t>20</a:t>
              </a:r>
              <a:endParaRPr sz="2800" b="1">
                <a:solidFill>
                  <a:srgbClr val="408000"/>
                </a:solidFill>
                <a:latin typeface="Noto Sans Symbols"/>
                <a:ea typeface="Noto Sans Symbols"/>
                <a:cs typeface="Noto Sans Symbols"/>
                <a:sym typeface="Noto Sans Symbols"/>
              </a:endParaRPr>
            </a:p>
          </p:txBody>
        </p:sp>
        <p:sp>
          <p:nvSpPr>
            <p:cNvPr id="13" name="Google Shape;977;g5df537fd69_1_656">
              <a:extLst>
                <a:ext uri="{FF2B5EF4-FFF2-40B4-BE49-F238E27FC236}">
                  <a16:creationId xmlns:a16="http://schemas.microsoft.com/office/drawing/2014/main" id="{F75ADF46-6BE9-A24B-93B1-6E384A31089E}"/>
                </a:ext>
              </a:extLst>
            </p:cNvPr>
            <p:cNvSpPr/>
            <p:nvPr/>
          </p:nvSpPr>
          <p:spPr>
            <a:xfrm>
              <a:off x="868997" y="3263238"/>
              <a:ext cx="5670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rgbClr val="000000"/>
                </a:buClr>
                <a:buSzPts val="2400"/>
              </a:pPr>
              <a:r>
                <a:rPr lang="en-US" sz="2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(B)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" name="Google Shape;978;g5df537fd69_1_656">
            <a:extLst>
              <a:ext uri="{FF2B5EF4-FFF2-40B4-BE49-F238E27FC236}">
                <a16:creationId xmlns:a16="http://schemas.microsoft.com/office/drawing/2014/main" id="{1622DA9A-7CDE-AA43-85F6-6220A93EFCC0}"/>
              </a:ext>
            </a:extLst>
          </p:cNvPr>
          <p:cNvGrpSpPr/>
          <p:nvPr/>
        </p:nvGrpSpPr>
        <p:grpSpPr>
          <a:xfrm>
            <a:off x="1449601" y="5044320"/>
            <a:ext cx="3389811" cy="523200"/>
            <a:chOff x="868998" y="4154488"/>
            <a:chExt cx="3389811" cy="523200"/>
          </a:xfrm>
        </p:grpSpPr>
        <p:sp>
          <p:nvSpPr>
            <p:cNvPr id="15" name="Google Shape;979;g5df537fd69_1_656">
              <a:extLst>
                <a:ext uri="{FF2B5EF4-FFF2-40B4-BE49-F238E27FC236}">
                  <a16:creationId xmlns:a16="http://schemas.microsoft.com/office/drawing/2014/main" id="{F5AF3B9C-BF60-5948-A194-C27B3091C6F6}"/>
                </a:ext>
              </a:extLst>
            </p:cNvPr>
            <p:cNvSpPr txBox="1"/>
            <p:nvPr/>
          </p:nvSpPr>
          <p:spPr>
            <a:xfrm>
              <a:off x="1515609" y="4154488"/>
              <a:ext cx="27432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2800"/>
              </a:pPr>
              <a:r>
                <a:rPr lang="en-US" sz="2800" b="1">
                  <a:solidFill>
                    <a:srgbClr val="FF66A0"/>
                  </a:solidFill>
                  <a:latin typeface="Calibri"/>
                  <a:ea typeface="Calibri"/>
                  <a:cs typeface="Calibri"/>
                  <a:sym typeface="Calibri"/>
                </a:rPr>
                <a:t>100</a:t>
              </a:r>
              <a:endParaRPr sz="2800" b="1">
                <a:solidFill>
                  <a:srgbClr val="FF66A0"/>
                </a:solidFill>
                <a:latin typeface="Noto Sans Symbols"/>
                <a:ea typeface="Noto Sans Symbols"/>
                <a:cs typeface="Noto Sans Symbols"/>
                <a:sym typeface="Noto Sans Symbols"/>
              </a:endParaRPr>
            </a:p>
          </p:txBody>
        </p:sp>
        <p:sp>
          <p:nvSpPr>
            <p:cNvPr id="16" name="Google Shape;980;g5df537fd69_1_656">
              <a:extLst>
                <a:ext uri="{FF2B5EF4-FFF2-40B4-BE49-F238E27FC236}">
                  <a16:creationId xmlns:a16="http://schemas.microsoft.com/office/drawing/2014/main" id="{ED4D94C8-014E-C14B-8447-99BBA203FC99}"/>
                </a:ext>
              </a:extLst>
            </p:cNvPr>
            <p:cNvSpPr/>
            <p:nvPr/>
          </p:nvSpPr>
          <p:spPr>
            <a:xfrm>
              <a:off x="868998" y="4177638"/>
              <a:ext cx="5670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rgbClr val="000000"/>
                </a:buClr>
                <a:buSzPts val="2400"/>
              </a:pPr>
              <a:r>
                <a:rPr lang="en-US" sz="2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(C)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" name="Google Shape;981;g5df537fd69_1_656">
            <a:extLst>
              <a:ext uri="{FF2B5EF4-FFF2-40B4-BE49-F238E27FC236}">
                <a16:creationId xmlns:a16="http://schemas.microsoft.com/office/drawing/2014/main" id="{19A0EC9E-C67E-C542-BFA8-6E338034F366}"/>
              </a:ext>
            </a:extLst>
          </p:cNvPr>
          <p:cNvGrpSpPr/>
          <p:nvPr/>
        </p:nvGrpSpPr>
        <p:grpSpPr>
          <a:xfrm>
            <a:off x="1449601" y="5502058"/>
            <a:ext cx="3572811" cy="521100"/>
            <a:chOff x="856298" y="5068888"/>
            <a:chExt cx="3572811" cy="521100"/>
          </a:xfrm>
        </p:grpSpPr>
        <p:sp>
          <p:nvSpPr>
            <p:cNvPr id="18" name="Google Shape;982;g5df537fd69_1_656">
              <a:extLst>
                <a:ext uri="{FF2B5EF4-FFF2-40B4-BE49-F238E27FC236}">
                  <a16:creationId xmlns:a16="http://schemas.microsoft.com/office/drawing/2014/main" id="{385FAD00-5004-C044-B997-3D64B7E8DEDF}"/>
                </a:ext>
              </a:extLst>
            </p:cNvPr>
            <p:cNvSpPr txBox="1"/>
            <p:nvPr/>
          </p:nvSpPr>
          <p:spPr>
            <a:xfrm>
              <a:off x="1502909" y="5068888"/>
              <a:ext cx="2926200" cy="52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2800"/>
              </a:pPr>
              <a:r>
                <a:rPr lang="en-US" sz="2800" b="1" dirty="0">
                  <a:solidFill>
                    <a:srgbClr val="BF9000"/>
                  </a:solidFill>
                  <a:latin typeface="Calibri"/>
                  <a:ea typeface="Calibri"/>
                  <a:cs typeface="Calibri"/>
                  <a:sym typeface="Calibri"/>
                </a:rPr>
                <a:t>None of the above</a:t>
              </a:r>
              <a:endParaRPr sz="2800" b="1" dirty="0">
                <a:solidFill>
                  <a:srgbClr val="BF9000"/>
                </a:solidFill>
                <a:latin typeface="Noto Sans Symbols"/>
                <a:ea typeface="Noto Sans Symbols"/>
                <a:cs typeface="Noto Sans Symbols"/>
                <a:sym typeface="Noto Sans Symbols"/>
              </a:endParaRPr>
            </a:p>
          </p:txBody>
        </p:sp>
        <p:sp>
          <p:nvSpPr>
            <p:cNvPr id="19" name="Google Shape;983;g5df537fd69_1_656">
              <a:extLst>
                <a:ext uri="{FF2B5EF4-FFF2-40B4-BE49-F238E27FC236}">
                  <a16:creationId xmlns:a16="http://schemas.microsoft.com/office/drawing/2014/main" id="{7C18ABC1-2C1C-094E-965C-B3DD99E2AF05}"/>
                </a:ext>
              </a:extLst>
            </p:cNvPr>
            <p:cNvSpPr/>
            <p:nvPr/>
          </p:nvSpPr>
          <p:spPr>
            <a:xfrm>
              <a:off x="856298" y="5091501"/>
              <a:ext cx="5709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algn="ctr">
                <a:buClr>
                  <a:srgbClr val="000000"/>
                </a:buClr>
                <a:buSzPts val="2400"/>
              </a:pPr>
              <a:r>
                <a:rPr lang="en-US" sz="2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(D)</a:t>
              </a: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" name="Google Shape;985;g5df537fd69_1_656">
            <a:extLst>
              <a:ext uri="{FF2B5EF4-FFF2-40B4-BE49-F238E27FC236}">
                <a16:creationId xmlns:a16="http://schemas.microsoft.com/office/drawing/2014/main" id="{4955B76A-85CD-6141-92A1-145E7090ADAF}"/>
              </a:ext>
            </a:extLst>
          </p:cNvPr>
          <p:cNvSpPr/>
          <p:nvPr/>
        </p:nvSpPr>
        <p:spPr>
          <a:xfrm>
            <a:off x="1449600" y="4038480"/>
            <a:ext cx="3657600" cy="2011800"/>
          </a:xfrm>
          <a:prstGeom prst="rect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1" name="Google Shape;872;g5df537fd69_1_39">
            <a:extLst>
              <a:ext uri="{FF2B5EF4-FFF2-40B4-BE49-F238E27FC236}">
                <a16:creationId xmlns:a16="http://schemas.microsoft.com/office/drawing/2014/main" id="{75D93D38-3707-C548-B09C-152D8CCA9E41}"/>
              </a:ext>
            </a:extLst>
          </p:cNvPr>
          <p:cNvGraphicFramePr/>
          <p:nvPr/>
        </p:nvGraphicFramePr>
        <p:xfrm>
          <a:off x="873300" y="1202732"/>
          <a:ext cx="4233900" cy="512449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120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36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244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b="1" dirty="0"/>
                        <a:t>50%</a:t>
                      </a:r>
                      <a:endParaRPr sz="1900" b="1" dirty="0"/>
                    </a:p>
                  </a:txBody>
                  <a:tcPr marL="91425" marR="91425" marT="91425" marB="91425">
                    <a:solidFill>
                      <a:srgbClr val="6D9EE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b="1" dirty="0"/>
                        <a:t>50%</a:t>
                      </a:r>
                      <a:endParaRPr sz="1900" b="1" dirty="0"/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Google Shape;1005;g5df537fd69_1_676">
            <a:extLst>
              <a:ext uri="{FF2B5EF4-FFF2-40B4-BE49-F238E27FC236}">
                <a16:creationId xmlns:a16="http://schemas.microsoft.com/office/drawing/2014/main" id="{970111C6-A28D-4326-88AF-41A35C810F4A}"/>
              </a:ext>
            </a:extLst>
          </p:cNvPr>
          <p:cNvSpPr/>
          <p:nvPr/>
        </p:nvSpPr>
        <p:spPr>
          <a:xfrm>
            <a:off x="5753764" y="3126480"/>
            <a:ext cx="5545200" cy="1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500" tIns="25400" rIns="63500" bIns="25400" anchor="t" anchorCtr="0">
            <a:noAutofit/>
          </a:bodyPr>
          <a:lstStyle/>
          <a:p>
            <a:pPr marL="287330" indent="-287330" algn="ctr">
              <a:buClr>
                <a:schemeClr val="accent1"/>
              </a:buClr>
              <a:buSzPts val="3200"/>
            </a:pPr>
            <a:r>
              <a:rPr lang="en-US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Speedup = 1 / [ (1 - F) + (F/S) ]</a:t>
            </a:r>
            <a:endParaRPr sz="1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330" indent="-287330" algn="ctr">
              <a:spcBef>
                <a:spcPts val="960"/>
              </a:spcBef>
              <a:buClr>
                <a:schemeClr val="accent1"/>
              </a:buClr>
              <a:buSzPts val="3200"/>
            </a:pPr>
            <a:r>
              <a:rPr lang="en-US" sz="32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 = 1 / [ (1 - 0.5) + (0.5/S)]</a:t>
            </a:r>
            <a:endParaRPr sz="1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7330" indent="-287330" algn="ctr">
              <a:spcBef>
                <a:spcPts val="960"/>
              </a:spcBef>
              <a:buClr>
                <a:schemeClr val="accent1"/>
              </a:buClr>
              <a:buSzPts val="3200"/>
            </a:pPr>
            <a:r>
              <a:rPr lang="en-US" sz="32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 = 0.5 / ((1/2) – 0.5) = ∞</a:t>
            </a:r>
            <a:endParaRPr sz="1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1007;g5df537fd69_1_676">
            <a:extLst>
              <a:ext uri="{FF2B5EF4-FFF2-40B4-BE49-F238E27FC236}">
                <a16:creationId xmlns:a16="http://schemas.microsoft.com/office/drawing/2014/main" id="{2AB3EAE9-EDD1-4794-9CEA-10455948D29E}"/>
              </a:ext>
            </a:extLst>
          </p:cNvPr>
          <p:cNvSpPr txBox="1"/>
          <p:nvPr/>
        </p:nvSpPr>
        <p:spPr>
          <a:xfrm>
            <a:off x="5787711" y="5180667"/>
            <a:ext cx="5870400" cy="1128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rPr>
              <a:t>The square root would need to decrease to nothing before you got 2x speedup</a:t>
            </a:r>
            <a:endParaRPr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25" name="Google Shape;1006;g5df537fd69_1_676">
            <a:extLst>
              <a:ext uri="{FF2B5EF4-FFF2-40B4-BE49-F238E27FC236}">
                <a16:creationId xmlns:a16="http://schemas.microsoft.com/office/drawing/2014/main" id="{087FBCCA-1351-4984-9C00-C7E78E3C3F64}"/>
              </a:ext>
            </a:extLst>
          </p:cNvPr>
          <p:cNvSpPr/>
          <p:nvPr/>
        </p:nvSpPr>
        <p:spPr>
          <a:xfrm>
            <a:off x="1487974" y="5590370"/>
            <a:ext cx="3566100" cy="3657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</a:pP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699043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7A0AA-A533-9F22-4951-717DCB2C9E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7249942-AAD9-582B-EF0F-7AA31E2F7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885C71D-C537-2846-C4B6-F80102555B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Amdahl’s Law</a:t>
            </a:r>
          </a:p>
          <a:p>
            <a:pPr lvl="1"/>
            <a:endParaRPr lang="en-US" b="1" dirty="0"/>
          </a:p>
          <a:p>
            <a:r>
              <a:rPr lang="en-US" b="1" dirty="0"/>
              <a:t>Applying Locks</a:t>
            </a:r>
          </a:p>
          <a:p>
            <a:pPr lvl="1"/>
            <a:endParaRPr lang="en-US" dirty="0"/>
          </a:p>
          <a:p>
            <a:r>
              <a:rPr lang="en-US" dirty="0"/>
              <a:t>Ordering with Condition Variables</a:t>
            </a:r>
          </a:p>
          <a:p>
            <a:pPr lvl="1"/>
            <a:endParaRPr lang="en-US" dirty="0"/>
          </a:p>
          <a:p>
            <a:r>
              <a:rPr lang="en-US" dirty="0"/>
              <a:t>Semaphores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87E3E76-33DB-9FBF-CB55-F32EFCC2A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4149933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2D1EE-89ED-4401-A4D2-31D410684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Review: Locks/Mutexes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195AB7-FF88-41B1-880B-83CC276E7E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Simple mutual exclusion primitive</a:t>
            </a:r>
          </a:p>
          <a:p>
            <a:endParaRPr lang="en-US" dirty="0"/>
          </a:p>
          <a:p>
            <a:r>
              <a:rPr lang="en-US" dirty="0"/>
              <a:t>Init(), Acquire()/Lock(), Release()/Unlock()</a:t>
            </a:r>
          </a:p>
          <a:p>
            <a:endParaRPr lang="en-US" dirty="0"/>
          </a:p>
          <a:p>
            <a:r>
              <a:rPr lang="en-US" dirty="0"/>
              <a:t>Implementations trade complexity, fairness, and performance</a:t>
            </a:r>
          </a:p>
          <a:p>
            <a:pPr lvl="1"/>
            <a:r>
              <a:rPr lang="en-US" dirty="0"/>
              <a:t>Spinlocks</a:t>
            </a:r>
          </a:p>
          <a:p>
            <a:pPr lvl="1"/>
            <a:r>
              <a:rPr lang="en-US" dirty="0"/>
              <a:t>Ticket locks</a:t>
            </a:r>
          </a:p>
          <a:p>
            <a:pPr lvl="1"/>
            <a:r>
              <a:rPr lang="en-US" dirty="0"/>
              <a:t>Yielding locks</a:t>
            </a:r>
          </a:p>
          <a:p>
            <a:pPr lvl="1"/>
            <a:r>
              <a:rPr lang="en-US" dirty="0"/>
              <a:t>Queueing locks</a:t>
            </a:r>
          </a:p>
          <a:p>
            <a:endParaRPr lang="en-US" dirty="0"/>
          </a:p>
          <a:p>
            <a:r>
              <a:rPr lang="en-US" dirty="0"/>
              <a:t>Sophisticated locks are more fair and do not waste processor time “busy waiting”</a:t>
            </a:r>
          </a:p>
          <a:p>
            <a:pPr lvl="1"/>
            <a:r>
              <a:rPr lang="en-US" dirty="0"/>
              <a:t>But also have unnecessary context-switch overhead if the lock is only briefly and rarely held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4CE39D-7A92-41C0-ACE0-39D01323A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498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11697-C81C-422E-9B71-F439AB725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Spinning versus Blocking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EDDA18-6C76-4E42-98AC-65374665ED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Each approach is better under different circumstances</a:t>
            </a:r>
          </a:p>
          <a:p>
            <a:pPr lvl="1"/>
            <a:endParaRPr lang="en-US" dirty="0"/>
          </a:p>
          <a:p>
            <a:r>
              <a:rPr lang="en-US" b="1" dirty="0"/>
              <a:t>Single core systems</a:t>
            </a:r>
          </a:p>
          <a:p>
            <a:pPr lvl="1"/>
            <a:r>
              <a:rPr lang="en-US" dirty="0"/>
              <a:t>If waiting process is scheduled, then process holding lock is not</a:t>
            </a:r>
          </a:p>
          <a:p>
            <a:pPr lvl="1"/>
            <a:r>
              <a:rPr lang="en-US" dirty="0"/>
              <a:t>Waiting process should </a:t>
            </a:r>
            <a:r>
              <a:rPr lang="en-US" i="1" dirty="0"/>
              <a:t>always</a:t>
            </a:r>
            <a:r>
              <a:rPr lang="en-US" dirty="0"/>
              <a:t> yield its time</a:t>
            </a:r>
          </a:p>
          <a:p>
            <a:pPr lvl="1"/>
            <a:endParaRPr lang="en-US" dirty="0"/>
          </a:p>
          <a:p>
            <a:r>
              <a:rPr lang="en-US" b="1" dirty="0"/>
              <a:t>Multicore systems</a:t>
            </a:r>
          </a:p>
          <a:p>
            <a:pPr lvl="1"/>
            <a:r>
              <a:rPr lang="en-US" dirty="0"/>
              <a:t>If waiting process is scheduled, then process holding lock could also be</a:t>
            </a:r>
          </a:p>
          <a:p>
            <a:pPr lvl="1"/>
            <a:r>
              <a:rPr lang="en-US" dirty="0"/>
              <a:t>Spin or block depends how long until the lock is released</a:t>
            </a:r>
          </a:p>
          <a:p>
            <a:pPr lvl="2"/>
            <a:r>
              <a:rPr lang="en-US" dirty="0"/>
              <a:t>If the lock is released quickly, spin wait</a:t>
            </a:r>
          </a:p>
          <a:p>
            <a:pPr lvl="2"/>
            <a:r>
              <a:rPr lang="en-US" dirty="0"/>
              <a:t>If the lock is released slowly, block</a:t>
            </a:r>
          </a:p>
          <a:p>
            <a:pPr lvl="2"/>
            <a:r>
              <a:rPr lang="en-US" dirty="0"/>
              <a:t>Where quick and slow are relative to context-switch cost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631108-E108-4A0D-8892-7A884903F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838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Review: Need to enforce mutual exclusion on critical sections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78BD54-4EB2-3B4F-9AD3-A33B73F13A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004A4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#include </a:t>
            </a:r>
            <a:r>
              <a:rPr lang="en-US" sz="2000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US" sz="2000" dirty="0" err="1">
                <a:solidFill>
                  <a:srgbClr val="40015A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stdio.h</a:t>
            </a:r>
            <a:r>
              <a:rPr lang="en-US" sz="2000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004A43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#include </a:t>
            </a:r>
            <a:r>
              <a:rPr lang="en-US" sz="2000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US" sz="2000" dirty="0" err="1">
                <a:solidFill>
                  <a:srgbClr val="40015A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pthread.h</a:t>
            </a:r>
            <a:r>
              <a:rPr lang="en-US" sz="2000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br>
              <a:rPr lang="en-US" sz="20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static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volatile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counter 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8C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static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const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LOOPS 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8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1e9</a:t>
            </a:r>
            <a:r>
              <a:rPr lang="en-US" sz="20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sz="2000" b="1" dirty="0">
              <a:solidFill>
                <a:srgbClr val="800000"/>
              </a:solidFill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void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mythread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void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 err="1">
                <a:solidFill>
                  <a:srgbClr val="603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2000" dirty="0">
                <a:solidFill>
                  <a:srgbClr val="007997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%s</a:t>
            </a:r>
            <a:r>
              <a:rPr lang="en-US" sz="2000" dirty="0">
                <a:solidFill>
                  <a:srgbClr val="0000E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begin</a:t>
            </a:r>
            <a:r>
              <a:rPr lang="en-US" sz="2000" dirty="0">
                <a:solidFill>
                  <a:srgbClr val="0F69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\n</a:t>
            </a:r>
            <a:r>
              <a:rPr lang="en-US" sz="2000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*)</a:t>
            </a:r>
            <a:r>
              <a:rPr lang="en-US" sz="20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for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000" dirty="0">
                <a:solidFill>
                  <a:srgbClr val="008C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LOOPS</a:t>
            </a:r>
            <a:r>
              <a:rPr lang="en-US" sz="20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counter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</a:t>
            </a:r>
            <a:r>
              <a:rPr lang="en-US" sz="20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 err="1">
                <a:solidFill>
                  <a:srgbClr val="603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2000" dirty="0">
                <a:solidFill>
                  <a:srgbClr val="007997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%s</a:t>
            </a:r>
            <a:r>
              <a:rPr lang="en-US" sz="2000" dirty="0">
                <a:solidFill>
                  <a:srgbClr val="0000E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done</a:t>
            </a:r>
            <a:r>
              <a:rPr lang="en-US" sz="2000" dirty="0">
                <a:solidFill>
                  <a:srgbClr val="0F69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\n</a:t>
            </a:r>
            <a:r>
              <a:rPr lang="en-US" sz="2000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*)</a:t>
            </a:r>
            <a:r>
              <a:rPr lang="en-US" sz="20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return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7D0045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20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3BBCE71-6BB7-DB4C-80E7-E66071E9034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2655518"/>
            <a:ext cx="5748482" cy="3516682"/>
          </a:xfrm>
        </p:spPr>
        <p:txBody>
          <a:bodyPr>
            <a:noAutofit/>
          </a:bodyPr>
          <a:lstStyle/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b="1" dirty="0" err="1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4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main</a:t>
            </a:r>
            <a:r>
              <a:rPr lang="en-US" sz="1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b="1" dirty="0" err="1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argc</a:t>
            </a:r>
            <a:r>
              <a:rPr lang="en-US" sz="1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</a:t>
            </a:r>
            <a:r>
              <a:rPr lang="en-US" sz="1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argv</a:t>
            </a:r>
            <a:r>
              <a:rPr lang="en-US" sz="1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[])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endParaRPr lang="en-US" sz="14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pthread_t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p1</a:t>
            </a:r>
            <a:r>
              <a:rPr lang="en-US" sz="1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p2</a:t>
            </a:r>
            <a:r>
              <a:rPr lang="en-US" sz="14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4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dirty="0" err="1">
                <a:solidFill>
                  <a:srgbClr val="603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1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400" dirty="0">
                <a:solidFill>
                  <a:srgbClr val="0000E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main: begin (counter = </a:t>
            </a:r>
            <a:r>
              <a:rPr lang="en-US" sz="1400" dirty="0">
                <a:solidFill>
                  <a:srgbClr val="007997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%d</a:t>
            </a:r>
            <a:r>
              <a:rPr lang="en-US" sz="1400" dirty="0">
                <a:solidFill>
                  <a:srgbClr val="0000E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400" dirty="0">
                <a:solidFill>
                  <a:srgbClr val="0F69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\n</a:t>
            </a:r>
            <a:r>
              <a:rPr lang="en-US" sz="1400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counter</a:t>
            </a:r>
            <a:r>
              <a:rPr lang="en-US" sz="1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4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4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pthread_create</a:t>
            </a:r>
            <a:r>
              <a:rPr lang="en-US" sz="1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(&amp;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p1</a:t>
            </a:r>
            <a:r>
              <a:rPr lang="en-US" sz="1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7D0045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1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mythread</a:t>
            </a:r>
            <a:r>
              <a:rPr lang="en-US" sz="1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400" dirty="0">
                <a:solidFill>
                  <a:srgbClr val="0000E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400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4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4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pthread_create</a:t>
            </a:r>
            <a:r>
              <a:rPr lang="en-US" sz="1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(&amp;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p2</a:t>
            </a:r>
            <a:r>
              <a:rPr lang="en-US" sz="1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7D0045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1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mythread</a:t>
            </a:r>
            <a:r>
              <a:rPr lang="en-US" sz="1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400" dirty="0">
                <a:solidFill>
                  <a:srgbClr val="0000E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1400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4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4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4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dirty="0">
                <a:solidFill>
                  <a:srgbClr val="69696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wait for threads to finish</a:t>
            </a:r>
            <a:endParaRPr lang="en-US" sz="14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pthread_join</a:t>
            </a:r>
            <a:r>
              <a:rPr lang="en-US" sz="1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p1</a:t>
            </a:r>
            <a:r>
              <a:rPr lang="en-US" sz="1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7D0045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1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4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4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pthread_join</a:t>
            </a:r>
            <a:r>
              <a:rPr lang="en-US" sz="1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p2</a:t>
            </a:r>
            <a:r>
              <a:rPr lang="en-US" sz="1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7D0045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1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4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4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dirty="0" err="1">
                <a:solidFill>
                  <a:srgbClr val="603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1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400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400" dirty="0">
                <a:solidFill>
                  <a:srgbClr val="0000E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main: done with both (counter = </a:t>
            </a:r>
            <a:r>
              <a:rPr lang="en-US" sz="1400" dirty="0">
                <a:solidFill>
                  <a:srgbClr val="007997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%d</a:t>
            </a:r>
            <a:r>
              <a:rPr lang="en-US" sz="1400" dirty="0">
                <a:solidFill>
                  <a:srgbClr val="0000E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goal was </a:t>
            </a:r>
            <a:r>
              <a:rPr lang="en-US" sz="1400" dirty="0">
                <a:solidFill>
                  <a:srgbClr val="007997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%d</a:t>
            </a:r>
            <a:r>
              <a:rPr lang="en-US" sz="1400" dirty="0">
                <a:solidFill>
                  <a:srgbClr val="0000E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400" dirty="0">
                <a:solidFill>
                  <a:srgbClr val="0F69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\n</a:t>
            </a:r>
            <a:r>
              <a:rPr lang="en-US" sz="1400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counter</a:t>
            </a:r>
            <a:r>
              <a:rPr lang="en-US" sz="1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8C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LOOPS</a:t>
            </a:r>
            <a:r>
              <a:rPr lang="en-US" sz="14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4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800080"/>
                </a:solidFill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  return 0;</a:t>
            </a:r>
            <a:endParaRPr lang="en-US" sz="14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4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14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6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6C4E508-EE52-C344-8E61-74746559B8A9}"/>
              </a:ext>
            </a:extLst>
          </p:cNvPr>
          <p:cNvCxnSpPr/>
          <p:nvPr/>
        </p:nvCxnSpPr>
        <p:spPr>
          <a:xfrm>
            <a:off x="6113039" y="2102283"/>
            <a:ext cx="0" cy="4165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7695BAC0-EA0D-4681-8EE4-2B16A95B8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  <p:sp>
        <p:nvSpPr>
          <p:cNvPr id="3" name="Rounded Rectangle 8">
            <a:extLst>
              <a:ext uri="{FF2B5EF4-FFF2-40B4-BE49-F238E27FC236}">
                <a16:creationId xmlns:a16="http://schemas.microsoft.com/office/drawing/2014/main" id="{8ED39A71-C868-4D65-91CC-5C93D7064475}"/>
              </a:ext>
            </a:extLst>
          </p:cNvPr>
          <p:cNvSpPr/>
          <p:nvPr/>
        </p:nvSpPr>
        <p:spPr>
          <a:xfrm flipH="1" flipV="1">
            <a:off x="989594" y="4482427"/>
            <a:ext cx="4094921" cy="384629"/>
          </a:xfrm>
          <a:prstGeom prst="roundRect">
            <a:avLst>
              <a:gd name="adj" fmla="val 4727"/>
            </a:avLst>
          </a:prstGeom>
          <a:solidFill>
            <a:srgbClr val="FFFC00">
              <a:alpha val="24706"/>
            </a:srgb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41140342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B8EB56A-3B65-488D-9ED0-7284B999C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Broken concurrency can actually hurt performance too!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FB48ABD0-410C-4085-B818-7FCEAAFF7D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9025969"/>
              </p:ext>
            </p:extLst>
          </p:nvPr>
        </p:nvGraphicFramePr>
        <p:xfrm>
          <a:off x="608013" y="1143000"/>
          <a:ext cx="109728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08020">
                  <a:extLst>
                    <a:ext uri="{9D8B030D-6E8A-4147-A177-3AD203B41FA5}">
                      <a16:colId xmlns:a16="http://schemas.microsoft.com/office/drawing/2014/main" val="2907332831"/>
                    </a:ext>
                  </a:extLst>
                </a:gridCol>
                <a:gridCol w="3864780">
                  <a:extLst>
                    <a:ext uri="{9D8B030D-6E8A-4147-A177-3AD203B41FA5}">
                      <a16:colId xmlns:a16="http://schemas.microsoft.com/office/drawing/2014/main" val="7872425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Single-threaded counter: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3.850 seconds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69857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Multithreaded no-lock counter: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4.700 seconds (Broken!)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04092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55776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52899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4145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28222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00269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1014428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3E2D7E-04CE-4F25-8A68-26EE460BC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CA0206-865C-4ABE-9B80-B21331F7A345}"/>
              </a:ext>
            </a:extLst>
          </p:cNvPr>
          <p:cNvSpPr txBox="1"/>
          <p:nvPr/>
        </p:nvSpPr>
        <p:spPr>
          <a:xfrm>
            <a:off x="607595" y="3072384"/>
            <a:ext cx="10972799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Why is the no-lock multithreaded version slower?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Not 100% certain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Likely something to do with hardware memory/cache consistency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/>
              <a:t>Processor has to keep reloading value into individual thread’s caches from memory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CA17D9-8695-4BFE-B020-B65C3D38D89D}"/>
              </a:ext>
            </a:extLst>
          </p:cNvPr>
          <p:cNvSpPr txBox="1"/>
          <p:nvPr/>
        </p:nvSpPr>
        <p:spPr>
          <a:xfrm>
            <a:off x="607595" y="1154795"/>
            <a:ext cx="26491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When iterating one billion times:</a:t>
            </a:r>
          </a:p>
        </p:txBody>
      </p:sp>
    </p:spTree>
    <p:extLst>
      <p:ext uri="{BB962C8B-B14F-4D97-AF65-F5344CB8AC3E}">
        <p14:creationId xmlns:p14="http://schemas.microsoft.com/office/powerpoint/2010/main" val="28831493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Naively locked counter example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78BD54-4EB2-3B4F-9AD3-A33B73F13A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static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volatile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counter 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8C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static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const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LOOPS 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8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1e9</a:t>
            </a:r>
            <a:r>
              <a:rPr lang="en-US" sz="20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static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pthread_mutex_t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lock</a:t>
            </a:r>
            <a:r>
              <a:rPr lang="en-US" sz="20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sz="2000" b="1" dirty="0">
              <a:solidFill>
                <a:srgbClr val="800000"/>
              </a:solidFill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void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mythread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void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 err="1">
                <a:solidFill>
                  <a:srgbClr val="603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2000" dirty="0">
                <a:solidFill>
                  <a:srgbClr val="007997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%s</a:t>
            </a:r>
            <a:r>
              <a:rPr lang="en-US" sz="2000" dirty="0">
                <a:solidFill>
                  <a:srgbClr val="0000E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begin</a:t>
            </a:r>
            <a:r>
              <a:rPr lang="en-US" sz="2000" dirty="0">
                <a:solidFill>
                  <a:srgbClr val="0F69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\n</a:t>
            </a:r>
            <a:r>
              <a:rPr lang="en-US" sz="2000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*)</a:t>
            </a:r>
            <a:r>
              <a:rPr lang="en-US" sz="20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for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000" dirty="0">
                <a:solidFill>
                  <a:srgbClr val="008C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LOOPS</a:t>
            </a:r>
            <a:r>
              <a:rPr lang="en-US" sz="20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br>
              <a:rPr lang="en-US" sz="20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000" dirty="0" err="1">
                <a:solidFill>
                  <a:srgbClr val="603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pthread_mutex_lock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(&amp;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lock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counter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</a:t>
            </a:r>
            <a:r>
              <a:rPr lang="en-US" sz="20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000" dirty="0" err="1">
                <a:solidFill>
                  <a:srgbClr val="603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pthread_mutex_unlock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(&amp;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lock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 err="1">
                <a:solidFill>
                  <a:srgbClr val="603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2000" dirty="0">
                <a:solidFill>
                  <a:srgbClr val="007997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%s</a:t>
            </a:r>
            <a:r>
              <a:rPr lang="en-US" sz="2000" dirty="0">
                <a:solidFill>
                  <a:srgbClr val="0000E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done</a:t>
            </a:r>
            <a:r>
              <a:rPr lang="en-US" sz="2000" dirty="0">
                <a:solidFill>
                  <a:srgbClr val="0F69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\n</a:t>
            </a:r>
            <a:r>
              <a:rPr lang="en-US" sz="2000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*)</a:t>
            </a:r>
            <a:r>
              <a:rPr lang="en-US" sz="20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return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7D0045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20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3BBCE71-6BB7-DB4C-80E7-E66071E9034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00384" y="1727894"/>
            <a:ext cx="5787024" cy="4444305"/>
          </a:xfrm>
        </p:spPr>
        <p:txBody>
          <a:bodyPr>
            <a:noAutofit/>
          </a:bodyPr>
          <a:lstStyle/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b="1" dirty="0" err="1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4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main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argc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argv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[])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pthread_t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p1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p2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603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pthread_mutex_init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(&amp;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lock, 0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err="1">
                <a:solidFill>
                  <a:srgbClr val="603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0000E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main: begin (counter = </a:t>
            </a:r>
            <a:r>
              <a:rPr lang="en-US" sz="1600" dirty="0">
                <a:solidFill>
                  <a:srgbClr val="007997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%d</a:t>
            </a:r>
            <a:r>
              <a:rPr lang="en-US" sz="1600" dirty="0">
                <a:solidFill>
                  <a:srgbClr val="0000E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0F69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\n</a:t>
            </a:r>
            <a:r>
              <a:rPr lang="en-US" sz="1600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counter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pthread_create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(&amp;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p1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7D0045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mythread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0000E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600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pthread_create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(&amp;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p2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7D0045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mythread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0000E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1600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>
                <a:solidFill>
                  <a:srgbClr val="69696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wait for threads to finish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pthread_join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p1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7D0045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pthread_join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p2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7D0045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err="1">
                <a:solidFill>
                  <a:srgbClr val="603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0000E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main: done with both (counter = </a:t>
            </a:r>
            <a:r>
              <a:rPr lang="en-US" sz="1600" dirty="0">
                <a:solidFill>
                  <a:srgbClr val="007997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%d</a:t>
            </a:r>
            <a:r>
              <a:rPr lang="en-US" sz="1600" dirty="0">
                <a:solidFill>
                  <a:srgbClr val="0000E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goal was </a:t>
            </a:r>
            <a:r>
              <a:rPr lang="en-US" sz="1600" dirty="0">
                <a:solidFill>
                  <a:srgbClr val="007997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%d</a:t>
            </a:r>
            <a:r>
              <a:rPr lang="en-US" sz="1600" dirty="0">
                <a:solidFill>
                  <a:srgbClr val="0000E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0F69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\n</a:t>
            </a:r>
            <a:r>
              <a:rPr lang="en-US" sz="1600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counter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8C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LOOPS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  return 0;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8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6C4E508-EE52-C344-8E61-74746559B8A9}"/>
              </a:ext>
            </a:extLst>
          </p:cNvPr>
          <p:cNvCxnSpPr/>
          <p:nvPr/>
        </p:nvCxnSpPr>
        <p:spPr>
          <a:xfrm>
            <a:off x="6096000" y="1828998"/>
            <a:ext cx="0" cy="4165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7695BAC0-EA0D-4681-8EE4-2B16A95B8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  <p:sp>
        <p:nvSpPr>
          <p:cNvPr id="3" name="Rounded Rectangle 8">
            <a:extLst>
              <a:ext uri="{FF2B5EF4-FFF2-40B4-BE49-F238E27FC236}">
                <a16:creationId xmlns:a16="http://schemas.microsoft.com/office/drawing/2014/main" id="{8ED39A71-C868-4D65-91CC-5C93D7064475}"/>
              </a:ext>
            </a:extLst>
          </p:cNvPr>
          <p:cNvSpPr/>
          <p:nvPr/>
        </p:nvSpPr>
        <p:spPr>
          <a:xfrm flipH="1" flipV="1">
            <a:off x="607594" y="1931990"/>
            <a:ext cx="4539689" cy="384629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5" name="Rounded Rectangle 8">
            <a:extLst>
              <a:ext uri="{FF2B5EF4-FFF2-40B4-BE49-F238E27FC236}">
                <a16:creationId xmlns:a16="http://schemas.microsoft.com/office/drawing/2014/main" id="{06716151-A33D-414A-AB56-7FCE8451D3FE}"/>
              </a:ext>
            </a:extLst>
          </p:cNvPr>
          <p:cNvSpPr/>
          <p:nvPr/>
        </p:nvSpPr>
        <p:spPr>
          <a:xfrm flipH="1" flipV="1">
            <a:off x="995897" y="3770436"/>
            <a:ext cx="4539689" cy="384629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6" name="Rounded Rectangle 8">
            <a:extLst>
              <a:ext uri="{FF2B5EF4-FFF2-40B4-BE49-F238E27FC236}">
                <a16:creationId xmlns:a16="http://schemas.microsoft.com/office/drawing/2014/main" id="{8C879F30-BD3D-4C83-9A74-4C9BE6FB7389}"/>
              </a:ext>
            </a:extLst>
          </p:cNvPr>
          <p:cNvSpPr/>
          <p:nvPr/>
        </p:nvSpPr>
        <p:spPr>
          <a:xfrm flipH="1" flipV="1">
            <a:off x="995897" y="4490999"/>
            <a:ext cx="4539689" cy="384629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3" name="Rounded Rectangle 8">
            <a:extLst>
              <a:ext uri="{FF2B5EF4-FFF2-40B4-BE49-F238E27FC236}">
                <a16:creationId xmlns:a16="http://schemas.microsoft.com/office/drawing/2014/main" id="{972B1899-39A0-44FA-B996-ADB952D58229}"/>
              </a:ext>
            </a:extLst>
          </p:cNvPr>
          <p:cNvSpPr/>
          <p:nvPr/>
        </p:nvSpPr>
        <p:spPr>
          <a:xfrm flipH="1" flipV="1">
            <a:off x="6238925" y="2329145"/>
            <a:ext cx="4539689" cy="384629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5" name="Rounded Rectangle 8">
            <a:extLst>
              <a:ext uri="{FF2B5EF4-FFF2-40B4-BE49-F238E27FC236}">
                <a16:creationId xmlns:a16="http://schemas.microsoft.com/office/drawing/2014/main" id="{078D5190-E500-4397-BFB1-DC40BE6946A5}"/>
              </a:ext>
            </a:extLst>
          </p:cNvPr>
          <p:cNvSpPr/>
          <p:nvPr/>
        </p:nvSpPr>
        <p:spPr>
          <a:xfrm flipH="1" flipV="1">
            <a:off x="995892" y="4155065"/>
            <a:ext cx="4539679" cy="332802"/>
          </a:xfrm>
          <a:prstGeom prst="roundRect">
            <a:avLst>
              <a:gd name="adj" fmla="val 4727"/>
            </a:avLst>
          </a:prstGeom>
          <a:solidFill>
            <a:srgbClr val="FFFC00">
              <a:alpha val="24706"/>
            </a:srgb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987864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99979-2408-7665-DB41-52F1576CB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8CFDF0-053A-A44E-9156-854B3DC7FF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PCLab</a:t>
            </a:r>
            <a:r>
              <a:rPr lang="en-US" dirty="0"/>
              <a:t> is out and ready to work on</a:t>
            </a:r>
          </a:p>
          <a:p>
            <a:pPr lvl="1"/>
            <a:r>
              <a:rPr lang="en-US" dirty="0"/>
              <a:t>Some of this week’s material is relevant</a:t>
            </a:r>
          </a:p>
          <a:p>
            <a:pPr lvl="1"/>
            <a:r>
              <a:rPr lang="en-US" dirty="0"/>
              <a:t>But you can totally get started right now</a:t>
            </a:r>
          </a:p>
          <a:p>
            <a:pPr lvl="1"/>
            <a:endParaRPr lang="en-US" dirty="0"/>
          </a:p>
          <a:p>
            <a:r>
              <a:rPr lang="en-US" dirty="0"/>
              <a:t>This lab is pretty straightforward</a:t>
            </a:r>
          </a:p>
          <a:p>
            <a:pPr lvl="1"/>
            <a:r>
              <a:rPr lang="en-US" dirty="0"/>
              <a:t>Unless something goes wrong, in which case it can be very hard to debug</a:t>
            </a:r>
          </a:p>
          <a:p>
            <a:pPr lvl="1"/>
            <a:r>
              <a:rPr lang="en-US" dirty="0"/>
              <a:t>Start it early enough to have time to fix problems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CE1F9C-1F66-4573-FEC9-1AC74A565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9439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552F12-E90B-6A16-B64D-178AF9AE9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ECE72B6-E8AB-FA9E-06F3-1B29575E7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Problem: locking overhead decreases performance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57A3505E-6615-7B9D-5031-5E481A95D2F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08013" y="1143000"/>
          <a:ext cx="10972800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08020">
                  <a:extLst>
                    <a:ext uri="{9D8B030D-6E8A-4147-A177-3AD203B41FA5}">
                      <a16:colId xmlns:a16="http://schemas.microsoft.com/office/drawing/2014/main" val="2907332831"/>
                    </a:ext>
                  </a:extLst>
                </a:gridCol>
                <a:gridCol w="3864780">
                  <a:extLst>
                    <a:ext uri="{9D8B030D-6E8A-4147-A177-3AD203B41FA5}">
                      <a16:colId xmlns:a16="http://schemas.microsoft.com/office/drawing/2014/main" val="7872425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Single-threaded counter: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3.850 seconds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69857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Multithreaded no-lock counter: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4.700 seconds (Broken!)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04092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Naïve-locked counter: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80.000 seconds (Correct…)</a:t>
                      </a:r>
                    </a:p>
                    <a:p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55776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52899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4145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28222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00269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1014428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342644-12C8-14A4-1BC4-5EF2F075F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8EA853-6337-AF97-B29A-55AF2A238F0E}"/>
              </a:ext>
            </a:extLst>
          </p:cNvPr>
          <p:cNvSpPr txBox="1"/>
          <p:nvPr/>
        </p:nvSpPr>
        <p:spPr>
          <a:xfrm>
            <a:off x="607595" y="3072384"/>
            <a:ext cx="1097279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Formerly loop contained 3 instructions (mov, add, mov)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Now it has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Two function calls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Multiple instructions inside of those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Possibly even interaction with the OS…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3 instructions -&gt; 60 instructions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364DEE-98C3-D537-4B4F-579430CBB499}"/>
              </a:ext>
            </a:extLst>
          </p:cNvPr>
          <p:cNvSpPr txBox="1"/>
          <p:nvPr/>
        </p:nvSpPr>
        <p:spPr>
          <a:xfrm>
            <a:off x="607595" y="1154795"/>
            <a:ext cx="26491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When iterating one billion times: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1DC02B-5638-8865-7F42-9BB9827FC5F1}"/>
              </a:ext>
            </a:extLst>
          </p:cNvPr>
          <p:cNvSpPr/>
          <p:nvPr/>
        </p:nvSpPr>
        <p:spPr>
          <a:xfrm>
            <a:off x="4637314" y="2057817"/>
            <a:ext cx="6847115" cy="500326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0018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0573C-1179-4F1E-A8FF-F954080FC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mutual exclusion: one big lock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5E1049-67D9-4B5C-B4C0-016A6EE604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Simple solution “one big lock”</a:t>
            </a:r>
          </a:p>
          <a:p>
            <a:pPr lvl="1"/>
            <a:r>
              <a:rPr lang="en-US" dirty="0"/>
              <a:t>Find all the function calls that interact with shared memory</a:t>
            </a:r>
          </a:p>
          <a:p>
            <a:pPr lvl="1"/>
            <a:r>
              <a:rPr lang="en-US" dirty="0"/>
              <a:t>Lock at the start of each function call and unlock at the end</a:t>
            </a:r>
          </a:p>
          <a:p>
            <a:pPr lvl="1"/>
            <a:endParaRPr lang="en-US" dirty="0"/>
          </a:p>
          <a:p>
            <a:r>
              <a:rPr lang="en-US" dirty="0"/>
              <a:t>Essentially, no concurrent access</a:t>
            </a:r>
          </a:p>
          <a:p>
            <a:pPr lvl="1"/>
            <a:r>
              <a:rPr lang="en-US" dirty="0"/>
              <a:t>Correct but poor performance</a:t>
            </a:r>
          </a:p>
          <a:p>
            <a:pPr lvl="1"/>
            <a:r>
              <a:rPr lang="en-US" dirty="0"/>
              <a:t>If you’ve forgotten all of this years from now, “one big lock” will still work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E69502-8836-4E78-B6D2-D0C960E26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6115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Counter example with big lock technique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78BD54-4EB2-3B4F-9AD3-A33B73F13A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static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volatile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counter 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8C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static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const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LOOPS 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8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1e9</a:t>
            </a:r>
            <a:r>
              <a:rPr lang="en-US" sz="20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static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pthread_mutex_t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lock</a:t>
            </a:r>
            <a:r>
              <a:rPr lang="en-US" sz="20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sz="2000" b="1" dirty="0">
              <a:solidFill>
                <a:srgbClr val="800000"/>
              </a:solidFill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void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mythread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void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 err="1">
                <a:solidFill>
                  <a:srgbClr val="603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pthread_mutex_lock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(&amp;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lock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>
              <a:solidFill>
                <a:srgbClr val="000000"/>
              </a:solidFill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 err="1">
                <a:solidFill>
                  <a:srgbClr val="603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2000" dirty="0">
                <a:solidFill>
                  <a:srgbClr val="007997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%s</a:t>
            </a:r>
            <a:r>
              <a:rPr lang="en-US" sz="2000" dirty="0">
                <a:solidFill>
                  <a:srgbClr val="0000E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begin</a:t>
            </a:r>
            <a:r>
              <a:rPr lang="en-US" sz="2000" dirty="0">
                <a:solidFill>
                  <a:srgbClr val="0F69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\n</a:t>
            </a:r>
            <a:r>
              <a:rPr lang="en-US" sz="2000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*)</a:t>
            </a:r>
            <a:r>
              <a:rPr lang="en-US" sz="20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for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000" dirty="0">
                <a:solidFill>
                  <a:srgbClr val="008C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LOOPS</a:t>
            </a:r>
            <a:r>
              <a:rPr lang="en-US" sz="20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counter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</a:t>
            </a:r>
            <a:r>
              <a:rPr lang="en-US" sz="20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}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 err="1">
                <a:solidFill>
                  <a:srgbClr val="603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2000" dirty="0">
                <a:solidFill>
                  <a:srgbClr val="007997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%s</a:t>
            </a:r>
            <a:r>
              <a:rPr lang="en-US" sz="2000" dirty="0">
                <a:solidFill>
                  <a:srgbClr val="0000E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done</a:t>
            </a:r>
            <a:r>
              <a:rPr lang="en-US" sz="2000" dirty="0">
                <a:solidFill>
                  <a:srgbClr val="0F69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\n</a:t>
            </a:r>
            <a:r>
              <a:rPr lang="en-US" sz="2000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*)</a:t>
            </a:r>
            <a:r>
              <a:rPr lang="en-US" sz="20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 err="1">
                <a:solidFill>
                  <a:srgbClr val="603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pthread_mutex_unlock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(&amp;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lock</a:t>
            </a:r>
            <a:r>
              <a:rPr lang="en-US" sz="20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return</a:t>
            </a:r>
            <a:r>
              <a:rPr lang="en-US" sz="20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7D0045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20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20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20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3BBCE71-6BB7-DB4C-80E7-E66071E9034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059370" y="1966586"/>
            <a:ext cx="5928037" cy="4205614"/>
          </a:xfrm>
        </p:spPr>
        <p:txBody>
          <a:bodyPr>
            <a:noAutofit/>
          </a:bodyPr>
          <a:lstStyle/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b="1" dirty="0" err="1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4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main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argc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argv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[])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pthread_t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p1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p2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603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pthread_mutex_init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(&amp;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lock, 0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err="1">
                <a:solidFill>
                  <a:srgbClr val="603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0000E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main: begin (counter = </a:t>
            </a:r>
            <a:r>
              <a:rPr lang="en-US" sz="1600" dirty="0">
                <a:solidFill>
                  <a:srgbClr val="007997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%d</a:t>
            </a:r>
            <a:r>
              <a:rPr lang="en-US" sz="1600" dirty="0">
                <a:solidFill>
                  <a:srgbClr val="0000E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0F69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\n</a:t>
            </a:r>
            <a:r>
              <a:rPr lang="en-US" sz="1600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counter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pthread_create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(&amp;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p1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7D0045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mythread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0000E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600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pthread_create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(&amp;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p2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7D0045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mythread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0000E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1600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>
                <a:solidFill>
                  <a:srgbClr val="69696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wait for threads to finish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pthread_join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p1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7D0045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pthread_join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p2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7D0045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err="1">
                <a:solidFill>
                  <a:srgbClr val="603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0000E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main: done with both (counter = </a:t>
            </a:r>
            <a:r>
              <a:rPr lang="en-US" sz="1600" dirty="0">
                <a:solidFill>
                  <a:srgbClr val="007997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%d</a:t>
            </a:r>
            <a:r>
              <a:rPr lang="en-US" sz="1600" dirty="0">
                <a:solidFill>
                  <a:srgbClr val="0000E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goal was </a:t>
            </a:r>
            <a:r>
              <a:rPr lang="en-US" sz="1600" dirty="0">
                <a:solidFill>
                  <a:srgbClr val="007997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%d</a:t>
            </a:r>
            <a:r>
              <a:rPr lang="en-US" sz="1600" dirty="0">
                <a:solidFill>
                  <a:srgbClr val="0000E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0F69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\n</a:t>
            </a:r>
            <a:r>
              <a:rPr lang="en-US" sz="1600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counter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8C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LOOPS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  return 0;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8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6C4E508-EE52-C344-8E61-74746559B8A9}"/>
              </a:ext>
            </a:extLst>
          </p:cNvPr>
          <p:cNvCxnSpPr/>
          <p:nvPr/>
        </p:nvCxnSpPr>
        <p:spPr>
          <a:xfrm>
            <a:off x="6039487" y="1975731"/>
            <a:ext cx="0" cy="4165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7695BAC0-EA0D-4681-8EE4-2B16A95B8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  <p:sp>
        <p:nvSpPr>
          <p:cNvPr id="3" name="Rounded Rectangle 8">
            <a:extLst>
              <a:ext uri="{FF2B5EF4-FFF2-40B4-BE49-F238E27FC236}">
                <a16:creationId xmlns:a16="http://schemas.microsoft.com/office/drawing/2014/main" id="{8ED39A71-C868-4D65-91CC-5C93D7064475}"/>
              </a:ext>
            </a:extLst>
          </p:cNvPr>
          <p:cNvSpPr/>
          <p:nvPr/>
        </p:nvSpPr>
        <p:spPr>
          <a:xfrm flipH="1" flipV="1">
            <a:off x="632643" y="1907778"/>
            <a:ext cx="4539689" cy="384629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5" name="Rounded Rectangle 8">
            <a:extLst>
              <a:ext uri="{FF2B5EF4-FFF2-40B4-BE49-F238E27FC236}">
                <a16:creationId xmlns:a16="http://schemas.microsoft.com/office/drawing/2014/main" id="{06716151-A33D-414A-AB56-7FCE8451D3FE}"/>
              </a:ext>
            </a:extLst>
          </p:cNvPr>
          <p:cNvSpPr/>
          <p:nvPr/>
        </p:nvSpPr>
        <p:spPr>
          <a:xfrm flipH="1" flipV="1">
            <a:off x="632643" y="3014398"/>
            <a:ext cx="4539689" cy="384629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6" name="Rounded Rectangle 8">
            <a:extLst>
              <a:ext uri="{FF2B5EF4-FFF2-40B4-BE49-F238E27FC236}">
                <a16:creationId xmlns:a16="http://schemas.microsoft.com/office/drawing/2014/main" id="{8C879F30-BD3D-4C83-9A74-4C9BE6FB7389}"/>
              </a:ext>
            </a:extLst>
          </p:cNvPr>
          <p:cNvSpPr/>
          <p:nvPr/>
        </p:nvSpPr>
        <p:spPr>
          <a:xfrm flipH="1" flipV="1">
            <a:off x="632642" y="5239492"/>
            <a:ext cx="4539689" cy="384629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3" name="Rounded Rectangle 8">
            <a:extLst>
              <a:ext uri="{FF2B5EF4-FFF2-40B4-BE49-F238E27FC236}">
                <a16:creationId xmlns:a16="http://schemas.microsoft.com/office/drawing/2014/main" id="{972B1899-39A0-44FA-B996-ADB952D58229}"/>
              </a:ext>
            </a:extLst>
          </p:cNvPr>
          <p:cNvSpPr/>
          <p:nvPr/>
        </p:nvSpPr>
        <p:spPr>
          <a:xfrm flipH="1" flipV="1">
            <a:off x="6093994" y="2579665"/>
            <a:ext cx="4539689" cy="384629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5" name="Rounded Rectangle 8">
            <a:extLst>
              <a:ext uri="{FF2B5EF4-FFF2-40B4-BE49-F238E27FC236}">
                <a16:creationId xmlns:a16="http://schemas.microsoft.com/office/drawing/2014/main" id="{078D5190-E500-4397-BFB1-DC40BE6946A5}"/>
              </a:ext>
            </a:extLst>
          </p:cNvPr>
          <p:cNvSpPr/>
          <p:nvPr/>
        </p:nvSpPr>
        <p:spPr>
          <a:xfrm flipH="1" flipV="1">
            <a:off x="964504" y="4095965"/>
            <a:ext cx="4207824" cy="436199"/>
          </a:xfrm>
          <a:prstGeom prst="roundRect">
            <a:avLst>
              <a:gd name="adj" fmla="val 4727"/>
            </a:avLst>
          </a:prstGeom>
          <a:solidFill>
            <a:srgbClr val="FFFC00">
              <a:alpha val="24706"/>
            </a:srgb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9B4E374-908C-ACED-74C6-748A8AC4F949}"/>
              </a:ext>
            </a:extLst>
          </p:cNvPr>
          <p:cNvSpPr txBox="1"/>
          <p:nvPr/>
        </p:nvSpPr>
        <p:spPr>
          <a:xfrm>
            <a:off x="9645040" y="268069"/>
            <a:ext cx="2342367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code posted with last lecture on canvas</a:t>
            </a:r>
          </a:p>
        </p:txBody>
      </p:sp>
    </p:spTree>
    <p:extLst>
      <p:ext uri="{BB962C8B-B14F-4D97-AF65-F5344CB8AC3E}">
        <p14:creationId xmlns:p14="http://schemas.microsoft.com/office/powerpoint/2010/main" val="17009554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B8EB56A-3B65-488D-9ED0-7284B999C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Problem: locking decreases performance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FB48ABD0-410C-4085-B818-7FCEAAFF7D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2923028"/>
              </p:ext>
            </p:extLst>
          </p:nvPr>
        </p:nvGraphicFramePr>
        <p:xfrm>
          <a:off x="2318657" y="1143000"/>
          <a:ext cx="9262156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6303">
                  <a:extLst>
                    <a:ext uri="{9D8B030D-6E8A-4147-A177-3AD203B41FA5}">
                      <a16:colId xmlns:a16="http://schemas.microsoft.com/office/drawing/2014/main" val="2907332831"/>
                    </a:ext>
                  </a:extLst>
                </a:gridCol>
                <a:gridCol w="3785853">
                  <a:extLst>
                    <a:ext uri="{9D8B030D-6E8A-4147-A177-3AD203B41FA5}">
                      <a16:colId xmlns:a16="http://schemas.microsoft.com/office/drawing/2014/main" val="787242576"/>
                    </a:ext>
                  </a:extLst>
                </a:gridCol>
              </a:tblGrid>
              <a:tr h="200172">
                <a:tc>
                  <a:txBody>
                    <a:bodyPr/>
                    <a:lstStyle/>
                    <a:p>
                      <a:pPr algn="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Single-threaded counter: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3.850 seconds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6985710"/>
                  </a:ext>
                </a:extLst>
              </a:tr>
              <a:tr h="200172">
                <a:tc>
                  <a:txBody>
                    <a:bodyPr/>
                    <a:lstStyle/>
                    <a:p>
                      <a:pPr algn="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Multithreaded no-lock counter: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4.700 seconds (Broken!)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0409289"/>
                  </a:ext>
                </a:extLst>
              </a:tr>
              <a:tr h="360310">
                <a:tc>
                  <a:txBody>
                    <a:bodyPr/>
                    <a:lstStyle/>
                    <a:p>
                      <a:pPr algn="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Naïve-locked counter: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80.000 seconds</a:t>
                      </a:r>
                    </a:p>
                    <a:p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5577646"/>
                  </a:ext>
                </a:extLst>
              </a:tr>
              <a:tr h="200172">
                <a:tc>
                  <a:txBody>
                    <a:bodyPr/>
                    <a:lstStyle/>
                    <a:p>
                      <a:pPr algn="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Big lock counter: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3.895 seconds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5289912"/>
                  </a:ext>
                </a:extLst>
              </a:tr>
              <a:tr h="200172">
                <a:tc>
                  <a:txBody>
                    <a:bodyPr/>
                    <a:lstStyle/>
                    <a:p>
                      <a:pPr algn="r"/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4145454"/>
                  </a:ext>
                </a:extLst>
              </a:tr>
              <a:tr h="200172">
                <a:tc>
                  <a:txBody>
                    <a:bodyPr/>
                    <a:lstStyle/>
                    <a:p>
                      <a:pPr algn="r"/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2822271"/>
                  </a:ext>
                </a:extLst>
              </a:tr>
              <a:tr h="200172">
                <a:tc>
                  <a:txBody>
                    <a:bodyPr/>
                    <a:lstStyle/>
                    <a:p>
                      <a:pPr algn="r"/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0026993"/>
                  </a:ext>
                </a:extLst>
              </a:tr>
              <a:tr h="200172">
                <a:tc>
                  <a:txBody>
                    <a:bodyPr/>
                    <a:lstStyle/>
                    <a:p>
                      <a:pPr algn="r"/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1014428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3E2D7E-04CE-4F25-8A68-26EE460BC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0119C2-A65B-483D-A28D-5DBEF6D5F7FB}"/>
              </a:ext>
            </a:extLst>
          </p:cNvPr>
          <p:cNvSpPr txBox="1"/>
          <p:nvPr/>
        </p:nvSpPr>
        <p:spPr>
          <a:xfrm>
            <a:off x="607595" y="3694176"/>
            <a:ext cx="109727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Big lock technique basically returned us to single-threaded execution time (and single-threaded implementation)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But non-critical section code could still run in parallel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692E30-D56F-0F39-A989-3B35DC3E469E}"/>
              </a:ext>
            </a:extLst>
          </p:cNvPr>
          <p:cNvSpPr/>
          <p:nvPr/>
        </p:nvSpPr>
        <p:spPr>
          <a:xfrm>
            <a:off x="4125686" y="2904517"/>
            <a:ext cx="6847115" cy="500326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35C4C7-EC2A-FB29-9B38-AB6D53B353AE}"/>
              </a:ext>
            </a:extLst>
          </p:cNvPr>
          <p:cNvSpPr txBox="1"/>
          <p:nvPr/>
        </p:nvSpPr>
        <p:spPr>
          <a:xfrm>
            <a:off x="607595" y="1154795"/>
            <a:ext cx="26491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When iterating one billion times:</a:t>
            </a:r>
          </a:p>
        </p:txBody>
      </p:sp>
    </p:spTree>
    <p:extLst>
      <p:ext uri="{BB962C8B-B14F-4D97-AF65-F5344CB8AC3E}">
        <p14:creationId xmlns:p14="http://schemas.microsoft.com/office/powerpoint/2010/main" val="12310410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1B3AF-0F69-4720-9A6F-086093AE8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Reducing lock overhead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6924F7-FB0F-46A3-B792-61DC2AC384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want to enable parallelism, but deal with less lock overhead</a:t>
            </a:r>
          </a:p>
          <a:p>
            <a:pPr lvl="1"/>
            <a:r>
              <a:rPr lang="en-US" dirty="0"/>
              <a:t>Need to increase the amount of work done when not locked</a:t>
            </a:r>
          </a:p>
          <a:p>
            <a:pPr lvl="1"/>
            <a:r>
              <a:rPr lang="en-US" dirty="0"/>
              <a:t>Goal: lots of parallel work per lock/unlock event</a:t>
            </a:r>
          </a:p>
          <a:p>
            <a:pPr lvl="1"/>
            <a:endParaRPr lang="en-US" b="1" dirty="0"/>
          </a:p>
          <a:p>
            <a:r>
              <a:rPr lang="en-US" dirty="0"/>
              <a:t>“Sloppy” updates to global state</a:t>
            </a:r>
          </a:p>
          <a:p>
            <a:pPr lvl="1"/>
            <a:r>
              <a:rPr lang="en-US" dirty="0"/>
              <a:t>Keep local state that is operated on</a:t>
            </a:r>
          </a:p>
          <a:p>
            <a:pPr lvl="1"/>
            <a:r>
              <a:rPr lang="en-US" dirty="0"/>
              <a:t>Occasionally synchronize global state with current local state</a:t>
            </a:r>
          </a:p>
          <a:p>
            <a:pPr lvl="1"/>
            <a:endParaRPr lang="en-US" dirty="0"/>
          </a:p>
          <a:p>
            <a:r>
              <a:rPr lang="en-US" dirty="0"/>
              <a:t>Counter example</a:t>
            </a:r>
          </a:p>
          <a:p>
            <a:pPr lvl="1"/>
            <a:r>
              <a:rPr lang="en-US" dirty="0"/>
              <a:t>Keep a local counter for each thread (not shared memory)</a:t>
            </a:r>
          </a:p>
          <a:p>
            <a:pPr lvl="1"/>
            <a:r>
              <a:rPr lang="en-US" dirty="0"/>
              <a:t>Add local counter to global counter periodically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4AF2A2-722E-4F9D-BCB4-010F55705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4344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Sloppy counter example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78BD54-4EB2-3B4F-9AD3-A33B73F13A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8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static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volatile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counter </a:t>
            </a:r>
            <a:r>
              <a:rPr lang="en-US" sz="18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rgbClr val="008C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18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8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8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static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const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LOOPS </a:t>
            </a:r>
            <a:r>
              <a:rPr lang="en-US" sz="18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rgbClr val="008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1e9</a:t>
            </a:r>
            <a:r>
              <a:rPr lang="en-US" sz="18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8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static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pthread_mutex_t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lock</a:t>
            </a:r>
            <a:r>
              <a:rPr lang="en-US" sz="18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8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endParaRPr lang="en-US" sz="1800" b="1" dirty="0">
              <a:solidFill>
                <a:srgbClr val="800000"/>
              </a:solidFill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8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void</a:t>
            </a:r>
            <a:r>
              <a:rPr lang="en-US" sz="18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mythread</a:t>
            </a:r>
            <a:r>
              <a:rPr lang="en-US" sz="18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void</a:t>
            </a:r>
            <a:r>
              <a:rPr lang="en-US" sz="18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</a:t>
            </a:r>
            <a:r>
              <a:rPr lang="en-US" sz="18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800" dirty="0">
                <a:solidFill>
                  <a:srgbClr val="800080"/>
                </a:solidFill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  </a:t>
            </a:r>
            <a:r>
              <a:rPr lang="en-US" sz="18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8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sloppy_count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1800" dirty="0">
                <a:solidFill>
                  <a:srgbClr val="008C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0;</a:t>
            </a: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800" dirty="0">
                <a:solidFill>
                  <a:srgbClr val="603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800" dirty="0" err="1">
                <a:solidFill>
                  <a:srgbClr val="603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18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800" dirty="0">
                <a:solidFill>
                  <a:srgbClr val="007997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%s</a:t>
            </a:r>
            <a:r>
              <a:rPr lang="en-US" sz="1800" dirty="0">
                <a:solidFill>
                  <a:srgbClr val="0000E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begin</a:t>
            </a:r>
            <a:r>
              <a:rPr lang="en-US" sz="1800" dirty="0">
                <a:solidFill>
                  <a:srgbClr val="0F69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\n</a:t>
            </a:r>
            <a:r>
              <a:rPr lang="en-US" sz="1800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8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</a:t>
            </a:r>
            <a:r>
              <a:rPr lang="en-US" sz="18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*)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</a:t>
            </a:r>
            <a:r>
              <a:rPr lang="en-US" sz="18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8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8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8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for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8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800" dirty="0">
                <a:solidFill>
                  <a:srgbClr val="008C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18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LOOPS</a:t>
            </a:r>
            <a:r>
              <a:rPr lang="en-US" sz="18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endParaRPr lang="en-US" sz="18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sloppy_count</a:t>
            </a:r>
            <a:r>
              <a:rPr lang="en-US" sz="18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</a:t>
            </a:r>
            <a:r>
              <a:rPr lang="en-US" sz="18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8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if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i%1000 == 0) </a:t>
            </a:r>
            <a:r>
              <a:rPr lang="en-US" sz="18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8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800" dirty="0" err="1">
                <a:solidFill>
                  <a:srgbClr val="603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pthread_mutex_lock</a:t>
            </a:r>
            <a:r>
              <a:rPr lang="en-US" sz="18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(&amp;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lock</a:t>
            </a:r>
            <a:r>
              <a:rPr lang="en-US" sz="18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8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counter </a:t>
            </a:r>
            <a:r>
              <a:rPr lang="en-US" sz="18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+= 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sloppy_count</a:t>
            </a:r>
            <a:r>
              <a:rPr lang="en-US" sz="18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8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800" dirty="0" err="1">
                <a:solidFill>
                  <a:srgbClr val="603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pthread_mutex_unlock</a:t>
            </a:r>
            <a:r>
              <a:rPr lang="en-US" sz="18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(&amp;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lock</a:t>
            </a:r>
            <a:r>
              <a:rPr lang="en-US" sz="18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8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sloppy_count</a:t>
            </a:r>
            <a:r>
              <a:rPr lang="en-US" sz="18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dirty="0">
                <a:solidFill>
                  <a:srgbClr val="008C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18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8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8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}</a:t>
            </a:r>
            <a:endParaRPr lang="en-US" sz="18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3BBCE71-6BB7-DB4C-80E7-E66071E9034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00384" y="1603332"/>
            <a:ext cx="5749436" cy="4568868"/>
          </a:xfrm>
        </p:spPr>
        <p:txBody>
          <a:bodyPr>
            <a:noAutofit/>
          </a:bodyPr>
          <a:lstStyle/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b="1" dirty="0" err="1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4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main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argc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char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argv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[])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pthread_t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p1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p2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603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pthread_mutex_init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(&amp;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lock, 0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err="1">
                <a:solidFill>
                  <a:srgbClr val="603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0000E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main: begin (counter = </a:t>
            </a:r>
            <a:r>
              <a:rPr lang="en-US" sz="1600" dirty="0">
                <a:solidFill>
                  <a:srgbClr val="007997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%d</a:t>
            </a:r>
            <a:r>
              <a:rPr lang="en-US" sz="1600" dirty="0">
                <a:solidFill>
                  <a:srgbClr val="0000E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0F69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\n</a:t>
            </a:r>
            <a:r>
              <a:rPr lang="en-US" sz="1600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counter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pthread_create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(&amp;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p1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7D0045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mythread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0000E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600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pthread_create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(&amp;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p2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7D0045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mythread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0000E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1600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>
                <a:solidFill>
                  <a:srgbClr val="69696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wait for threads to finish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pthread_join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p1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7D0045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pthread_join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p2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7D0045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600" dirty="0" err="1">
                <a:solidFill>
                  <a:srgbClr val="603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printf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0000E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main: done with both (counter = </a:t>
            </a:r>
            <a:r>
              <a:rPr lang="en-US" sz="1600" dirty="0">
                <a:solidFill>
                  <a:srgbClr val="007997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%d</a:t>
            </a:r>
            <a:r>
              <a:rPr lang="en-US" sz="1600" dirty="0">
                <a:solidFill>
                  <a:srgbClr val="0000E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goal was </a:t>
            </a:r>
            <a:r>
              <a:rPr lang="en-US" sz="1600" dirty="0">
                <a:solidFill>
                  <a:srgbClr val="007997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%d</a:t>
            </a:r>
            <a:r>
              <a:rPr lang="en-US" sz="1600" dirty="0">
                <a:solidFill>
                  <a:srgbClr val="0000E6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0F69F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\n</a:t>
            </a:r>
            <a:r>
              <a:rPr lang="en-US" sz="1600" dirty="0">
                <a:solidFill>
                  <a:srgbClr val="8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counter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8C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LOOPS</a:t>
            </a:r>
            <a:r>
              <a:rPr lang="en-US" sz="1600" dirty="0">
                <a:solidFill>
                  <a:srgbClr val="80803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Garamond" panose="02020404030301010803" pitchFamily="18" charset="0"/>
                <a:cs typeface="Times New Roman" panose="02020603050405020304" pitchFamily="18" charset="0"/>
              </a:rPr>
              <a:t>  return 0;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600" dirty="0">
                <a:solidFill>
                  <a:srgbClr val="80008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1600" dirty="0">
              <a:latin typeface="Garamond" panose="02020404030301010803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8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6C4E508-EE52-C344-8E61-74746559B8A9}"/>
              </a:ext>
            </a:extLst>
          </p:cNvPr>
          <p:cNvCxnSpPr/>
          <p:nvPr/>
        </p:nvCxnSpPr>
        <p:spPr>
          <a:xfrm>
            <a:off x="6088643" y="1570714"/>
            <a:ext cx="0" cy="4165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7695BAC0-EA0D-4681-8EE4-2B16A95B8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sp>
        <p:nvSpPr>
          <p:cNvPr id="3" name="Rounded Rectangle 8">
            <a:extLst>
              <a:ext uri="{FF2B5EF4-FFF2-40B4-BE49-F238E27FC236}">
                <a16:creationId xmlns:a16="http://schemas.microsoft.com/office/drawing/2014/main" id="{8ED39A71-C868-4D65-91CC-5C93D7064475}"/>
              </a:ext>
            </a:extLst>
          </p:cNvPr>
          <p:cNvSpPr/>
          <p:nvPr/>
        </p:nvSpPr>
        <p:spPr>
          <a:xfrm flipH="1" flipV="1">
            <a:off x="607577" y="3811992"/>
            <a:ext cx="4539689" cy="2360207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5" name="Rounded Rectangle 8">
            <a:extLst>
              <a:ext uri="{FF2B5EF4-FFF2-40B4-BE49-F238E27FC236}">
                <a16:creationId xmlns:a16="http://schemas.microsoft.com/office/drawing/2014/main" id="{06716151-A33D-414A-AB56-7FCE8451D3FE}"/>
              </a:ext>
            </a:extLst>
          </p:cNvPr>
          <p:cNvSpPr/>
          <p:nvPr/>
        </p:nvSpPr>
        <p:spPr>
          <a:xfrm flipH="1" flipV="1">
            <a:off x="607588" y="2817299"/>
            <a:ext cx="4539689" cy="384629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5" name="Rounded Rectangle 8">
            <a:extLst>
              <a:ext uri="{FF2B5EF4-FFF2-40B4-BE49-F238E27FC236}">
                <a16:creationId xmlns:a16="http://schemas.microsoft.com/office/drawing/2014/main" id="{078D5190-E500-4397-BFB1-DC40BE6946A5}"/>
              </a:ext>
            </a:extLst>
          </p:cNvPr>
          <p:cNvSpPr/>
          <p:nvPr/>
        </p:nvSpPr>
        <p:spPr>
          <a:xfrm flipH="1" flipV="1">
            <a:off x="600827" y="4876227"/>
            <a:ext cx="4539679" cy="260779"/>
          </a:xfrm>
          <a:prstGeom prst="roundRect">
            <a:avLst>
              <a:gd name="adj" fmla="val 4727"/>
            </a:avLst>
          </a:prstGeom>
          <a:solidFill>
            <a:srgbClr val="FFFC00">
              <a:alpha val="24706"/>
            </a:srgb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AA6589-85F8-44BA-B5E9-79C828C7294B}"/>
              </a:ext>
            </a:extLst>
          </p:cNvPr>
          <p:cNvSpPr txBox="1"/>
          <p:nvPr/>
        </p:nvSpPr>
        <p:spPr>
          <a:xfrm>
            <a:off x="5766816" y="5849034"/>
            <a:ext cx="5240554" cy="64633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Offscreen Tail condition: don’t forget to update “counter” again when the for loop is complete!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9EE4141-692D-4EB1-B061-FE8871208AD7}"/>
              </a:ext>
            </a:extLst>
          </p:cNvPr>
          <p:cNvCxnSpPr>
            <a:cxnSpLocks/>
            <a:stCxn id="8" idx="1"/>
          </p:cNvCxnSpPr>
          <p:nvPr/>
        </p:nvCxnSpPr>
        <p:spPr>
          <a:xfrm flipH="1">
            <a:off x="1089764" y="6172200"/>
            <a:ext cx="4677052" cy="32316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3BE1D93-741D-C4CB-471D-858F1FB0BE16}"/>
              </a:ext>
            </a:extLst>
          </p:cNvPr>
          <p:cNvSpPr txBox="1"/>
          <p:nvPr/>
        </p:nvSpPr>
        <p:spPr>
          <a:xfrm>
            <a:off x="9645040" y="268069"/>
            <a:ext cx="2342367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code posted with last lecture on canvas</a:t>
            </a:r>
          </a:p>
        </p:txBody>
      </p:sp>
    </p:spTree>
    <p:extLst>
      <p:ext uri="{BB962C8B-B14F-4D97-AF65-F5344CB8AC3E}">
        <p14:creationId xmlns:p14="http://schemas.microsoft.com/office/powerpoint/2010/main" val="30442245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B8EB56A-3B65-488D-9ED0-7284B999C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Problem: locking decreases performance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FB48ABD0-410C-4085-B818-7FCEAAFF7D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5259739"/>
              </p:ext>
            </p:extLst>
          </p:nvPr>
        </p:nvGraphicFramePr>
        <p:xfrm>
          <a:off x="1012371" y="1143000"/>
          <a:ext cx="10568442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12429">
                  <a:extLst>
                    <a:ext uri="{9D8B030D-6E8A-4147-A177-3AD203B41FA5}">
                      <a16:colId xmlns:a16="http://schemas.microsoft.com/office/drawing/2014/main" val="2907332831"/>
                    </a:ext>
                  </a:extLst>
                </a:gridCol>
                <a:gridCol w="3656013">
                  <a:extLst>
                    <a:ext uri="{9D8B030D-6E8A-4147-A177-3AD203B41FA5}">
                      <a16:colId xmlns:a16="http://schemas.microsoft.com/office/drawing/2014/main" val="7872425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Single-threaded counter: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3.850 seconds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69857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Multi-threaded no-lock counter: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4.700 seconds (Broken!)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04092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Naïve-locked counter: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80.000 seconds</a:t>
                      </a:r>
                    </a:p>
                    <a:p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55776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Big lock counter: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3.895 seconds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52899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4145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Sloppy lock (synchronize every 100):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2.150 seconds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28222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Sloppy lock (synchronize every 10000):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1.472 seconds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00269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Sloppy lock (synchronize every 1000000):</a:t>
                      </a:r>
                    </a:p>
                    <a:p>
                      <a:pPr algn="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Sloppy lock (synchronize every 1000000000):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1.478 seconds</a:t>
                      </a:r>
                    </a:p>
                    <a:p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1.500 seconds</a:t>
                      </a:r>
                    </a:p>
                    <a:p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1014428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3E2D7E-04CE-4F25-8A68-26EE460BC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6C5139-3A3F-44E4-A3DA-445F2B0F33E0}"/>
              </a:ext>
            </a:extLst>
          </p:cNvPr>
          <p:cNvSpPr txBox="1"/>
          <p:nvPr/>
        </p:nvSpPr>
        <p:spPr>
          <a:xfrm>
            <a:off x="607595" y="5681472"/>
            <a:ext cx="109727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Optimal for this counter example will be synchronizing once, when entirely finished with the local sum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2B8257-8D01-7DD2-0519-E505737E14FE}"/>
              </a:ext>
            </a:extLst>
          </p:cNvPr>
          <p:cNvSpPr txBox="1"/>
          <p:nvPr/>
        </p:nvSpPr>
        <p:spPr>
          <a:xfrm>
            <a:off x="607595" y="1154795"/>
            <a:ext cx="26491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When iterating one billion times: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63E06A-F736-A9D0-EBF8-03EAE480B317}"/>
              </a:ext>
            </a:extLst>
          </p:cNvPr>
          <p:cNvSpPr/>
          <p:nvPr/>
        </p:nvSpPr>
        <p:spPr>
          <a:xfrm>
            <a:off x="1643743" y="3731832"/>
            <a:ext cx="8460139" cy="1863744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3838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26DB8-F1C6-66D4-23A8-4F475C88C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1889CA-6469-D697-3F69-E1241D97B6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Avoiding data races is challenging</a:t>
            </a:r>
          </a:p>
          <a:p>
            <a:r>
              <a:rPr lang="en-US" dirty="0"/>
              <a:t>Synchronization means we’re running some code in serial anyways</a:t>
            </a:r>
          </a:p>
          <a:p>
            <a:endParaRPr lang="en-US" dirty="0"/>
          </a:p>
          <a:p>
            <a:r>
              <a:rPr lang="en-US" sz="2600" b="1" dirty="0"/>
              <a:t>Is concurrency worth it? What kinds of problems work best?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08453B-739E-D1BA-6E0A-17739746D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0890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26DB8-F1C6-66D4-23A8-4F475C88C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1889CA-6469-D697-3F69-E1241D97B6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Avoiding data races is challenging</a:t>
            </a:r>
          </a:p>
          <a:p>
            <a:r>
              <a:rPr lang="en-US" dirty="0"/>
              <a:t>Synchronization means we’re running some code in serial anyways</a:t>
            </a:r>
          </a:p>
          <a:p>
            <a:endParaRPr lang="en-US" dirty="0"/>
          </a:p>
          <a:p>
            <a:r>
              <a:rPr lang="en-US" sz="2600" b="1" dirty="0"/>
              <a:t>Is concurrency worth it? What kinds of problems work best?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Problems that do not share data will still be HUGE wins!</a:t>
            </a:r>
          </a:p>
          <a:p>
            <a:pPr lvl="2"/>
            <a:r>
              <a:rPr lang="en-US" dirty="0"/>
              <a:t>No (or few) data races. Big concurrency performance gains.</a:t>
            </a:r>
          </a:p>
          <a:p>
            <a:pPr lvl="2"/>
            <a:endParaRPr lang="en-US" dirty="0"/>
          </a:p>
          <a:p>
            <a:pPr lvl="2"/>
            <a:r>
              <a:rPr lang="en-US" dirty="0"/>
              <a:t>Such problems are termed: </a:t>
            </a:r>
            <a:r>
              <a:rPr lang="en-US" i="1" dirty="0"/>
              <a:t>embarrassingly parallel</a:t>
            </a:r>
          </a:p>
          <a:p>
            <a:pPr lvl="3"/>
            <a:r>
              <a:rPr lang="en-US" dirty="0">
                <a:hlinkClick r:id="rId2"/>
              </a:rPr>
              <a:t>https://en.wikipedia.org/wiki/Embarrassingly_parallel#Examples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08453B-739E-D1BA-6E0A-17739746D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2795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1E7FAA-2D63-E1B1-96EC-6C862D364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04E2E95-B2B7-A191-92EE-55E87C1FC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6A17FC9-D9AE-3157-20CA-D434858FE8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Amdahl’s Law</a:t>
            </a:r>
          </a:p>
          <a:p>
            <a:pPr lvl="1"/>
            <a:endParaRPr lang="en-US" b="1" dirty="0"/>
          </a:p>
          <a:p>
            <a:r>
              <a:rPr lang="en-US" dirty="0"/>
              <a:t>Applying Locks</a:t>
            </a:r>
          </a:p>
          <a:p>
            <a:pPr lvl="1"/>
            <a:endParaRPr lang="en-US" dirty="0"/>
          </a:p>
          <a:p>
            <a:r>
              <a:rPr lang="en-US" b="1" dirty="0"/>
              <a:t>Ordering with Condition Variables</a:t>
            </a:r>
          </a:p>
          <a:p>
            <a:pPr lvl="1"/>
            <a:endParaRPr lang="en-US" dirty="0"/>
          </a:p>
          <a:p>
            <a:r>
              <a:rPr lang="en-US" dirty="0"/>
              <a:t>Semaphores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1C44EDA-3266-EC7B-DE49-3FAAE5AE1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874644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Understand how we can apply locks to gain correctness and maintain performance</a:t>
            </a:r>
          </a:p>
          <a:p>
            <a:pPr lvl="1"/>
            <a:r>
              <a:rPr lang="en-US" dirty="0"/>
              <a:t>Counter</a:t>
            </a:r>
          </a:p>
          <a:p>
            <a:endParaRPr lang="en-US" dirty="0"/>
          </a:p>
          <a:p>
            <a:r>
              <a:rPr lang="en-US" dirty="0"/>
              <a:t>Signaling between threads to enforce ordering</a:t>
            </a:r>
          </a:p>
          <a:p>
            <a:pPr lvl="1"/>
            <a:r>
              <a:rPr lang="en-US" dirty="0"/>
              <a:t>Condition Variables</a:t>
            </a:r>
          </a:p>
          <a:p>
            <a:pPr lvl="1"/>
            <a:r>
              <a:rPr lang="en-US" dirty="0"/>
              <a:t>Semaphores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Requirements for sensible concurrency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Mutual exclusion</a:t>
            </a:r>
            <a:endParaRPr lang="en-US" dirty="0"/>
          </a:p>
          <a:p>
            <a:pPr lvl="1"/>
            <a:r>
              <a:rPr lang="en-US" dirty="0"/>
              <a:t>Prevents corruption of data manipulated in critical sections</a:t>
            </a:r>
          </a:p>
          <a:p>
            <a:pPr lvl="1"/>
            <a:r>
              <a:rPr lang="en-US" dirty="0"/>
              <a:t>Atomic instructions </a:t>
            </a:r>
            <a:r>
              <a:rPr lang="is-IS" dirty="0"/>
              <a:t>→</a:t>
            </a:r>
            <a:r>
              <a:rPr lang="en-US" dirty="0"/>
              <a:t> Locks </a:t>
            </a:r>
            <a:r>
              <a:rPr lang="is-IS" dirty="0"/>
              <a:t>→</a:t>
            </a:r>
            <a:r>
              <a:rPr lang="en-US" dirty="0"/>
              <a:t> Concurrent data structures</a:t>
            </a:r>
          </a:p>
          <a:p>
            <a:pPr lvl="1"/>
            <a:endParaRPr lang="en-US" dirty="0"/>
          </a:p>
          <a:p>
            <a:r>
              <a:rPr lang="en-US" b="1" dirty="0"/>
              <a:t>Ordering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(B runs after A)</a:t>
            </a:r>
          </a:p>
          <a:p>
            <a:pPr lvl="1"/>
            <a:r>
              <a:rPr lang="en-US" dirty="0"/>
              <a:t>By default, concurrency leads to a lack of control over ordering</a:t>
            </a:r>
          </a:p>
          <a:p>
            <a:pPr lvl="1"/>
            <a:r>
              <a:rPr lang="en-US" dirty="0"/>
              <a:t>We can use </a:t>
            </a:r>
            <a:r>
              <a:rPr lang="en-US" dirty="0" err="1"/>
              <a:t>mutex’d</a:t>
            </a:r>
            <a:r>
              <a:rPr lang="en-US" dirty="0"/>
              <a:t> variables to control ordering, but it’s inefficient:</a:t>
            </a:r>
          </a:p>
          <a:p>
            <a:pPr lvl="2"/>
            <a:r>
              <a:rPr lang="en-US" sz="2000" b="1" dirty="0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  <a:t>while(!</a:t>
            </a:r>
            <a:r>
              <a:rPr lang="en-US" sz="2000" b="1" dirty="0" err="1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  <a:t>myTurn</a:t>
            </a:r>
            <a:r>
              <a:rPr lang="en-US" sz="2000" b="1" dirty="0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  <a:t>) sleep(1);</a:t>
            </a:r>
          </a:p>
          <a:p>
            <a:pPr lvl="2"/>
            <a:endParaRPr lang="en-US" sz="2000" b="1" dirty="0">
              <a:latin typeface="Consolas" panose="020B0609020204030204" pitchFamily="49" charset="0"/>
              <a:ea typeface="Andale Mono" charset="0"/>
              <a:cs typeface="Courier New" panose="02070309020205020404" pitchFamily="49" charset="0"/>
            </a:endParaRPr>
          </a:p>
          <a:p>
            <a:pPr lvl="1"/>
            <a:r>
              <a:rPr lang="en-US" dirty="0"/>
              <a:t>We would like cooperating threads to be able to signal each other.</a:t>
            </a:r>
          </a:p>
          <a:p>
            <a:pPr lvl="2"/>
            <a:r>
              <a:rPr lang="en-US" dirty="0"/>
              <a:t>Park/unpark and </a:t>
            </a:r>
            <a:r>
              <a:rPr lang="en-US" dirty="0" err="1"/>
              <a:t>futex</a:t>
            </a:r>
            <a:r>
              <a:rPr lang="en-US" dirty="0"/>
              <a:t> could be used solve this problem</a:t>
            </a:r>
          </a:p>
          <a:p>
            <a:pPr lvl="2"/>
            <a:r>
              <a:rPr lang="en-US" dirty="0"/>
              <a:t>But we want a higher-level abstraction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1121E-5185-4657-8306-268C6F926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0239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63A34B-F853-4A20-9A71-F808588BF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Barriers for all-or-nothing synchronization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488341-4563-4EFB-84E3-E070824724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Barriers create synchronization points in the program</a:t>
            </a:r>
          </a:p>
          <a:p>
            <a:pPr lvl="1"/>
            <a:r>
              <a:rPr lang="en-US" b="1" dirty="0"/>
              <a:t>All</a:t>
            </a:r>
            <a:r>
              <a:rPr lang="en-US" dirty="0"/>
              <a:t> threads must reach barrier before </a:t>
            </a:r>
            <a:r>
              <a:rPr lang="en-US" b="1" dirty="0"/>
              <a:t>any</a:t>
            </a:r>
            <a:r>
              <a:rPr lang="en-US" dirty="0"/>
              <a:t> thread continues</a:t>
            </a:r>
          </a:p>
          <a:p>
            <a:pPr lvl="1"/>
            <a:endParaRPr lang="en-US" dirty="0"/>
          </a:p>
          <a:p>
            <a:r>
              <a:rPr lang="en-US" dirty="0" err="1"/>
              <a:t>pthread_barrier_init</a:t>
            </a:r>
            <a:r>
              <a:rPr lang="en-US" dirty="0"/>
              <a:t>(</a:t>
            </a:r>
            <a:r>
              <a:rPr lang="en-US" dirty="0" err="1"/>
              <a:t>barrier_t</a:t>
            </a:r>
            <a:r>
              <a:rPr lang="en-US" dirty="0"/>
              <a:t>)</a:t>
            </a:r>
          </a:p>
          <a:p>
            <a:r>
              <a:rPr lang="en-US" dirty="0" err="1"/>
              <a:t>pthread_barrier_wait</a:t>
            </a:r>
            <a:r>
              <a:rPr lang="en-US" dirty="0"/>
              <a:t>(</a:t>
            </a:r>
            <a:r>
              <a:rPr lang="en-US" dirty="0" err="1"/>
              <a:t>barrier_t</a:t>
            </a:r>
            <a:r>
              <a:rPr lang="en-US" dirty="0"/>
              <a:t>)</a:t>
            </a:r>
          </a:p>
          <a:p>
            <a:endParaRPr lang="en-US" dirty="0"/>
          </a:p>
          <a:p>
            <a:r>
              <a:rPr lang="en-US" dirty="0"/>
              <a:t>Example use case: neural network processing</a:t>
            </a:r>
          </a:p>
          <a:p>
            <a:pPr lvl="1"/>
            <a:r>
              <a:rPr lang="en-US" dirty="0"/>
              <a:t>Spawn a pool of threads</a:t>
            </a:r>
          </a:p>
          <a:p>
            <a:pPr lvl="1"/>
            <a:r>
              <a:rPr lang="en-US" dirty="0"/>
              <a:t>Each thread handles a portion of the input data</a:t>
            </a:r>
          </a:p>
          <a:p>
            <a:pPr lvl="1"/>
            <a:r>
              <a:rPr lang="en-US" dirty="0"/>
              <a:t>Collect results from all threads at the end of the layer</a:t>
            </a:r>
          </a:p>
          <a:p>
            <a:pPr lvl="1"/>
            <a:r>
              <a:rPr lang="en-US" dirty="0"/>
              <a:t>Distribute results to appropriate threads for next layer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8CCF9A-9104-4FA3-A7A9-CD62C89E6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2809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26C37-7C98-48FC-9006-3DFD92D9A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Signaling with Condition Variable (</a:t>
            </a:r>
            <a:r>
              <a:rPr lang="en-US" dirty="0" err="1"/>
              <a:t>condvar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98D4F1-17EF-47F4-A7AC-D6ECFCFC3D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Queue of waiting threads</a:t>
            </a:r>
          </a:p>
          <a:p>
            <a:pPr lvl="1"/>
            <a:r>
              <a:rPr lang="en-US" dirty="0"/>
              <a:t>Combine with a </a:t>
            </a:r>
            <a:r>
              <a:rPr lang="en-US" b="1" dirty="0"/>
              <a:t>flag</a:t>
            </a:r>
            <a:r>
              <a:rPr lang="en-US" dirty="0"/>
              <a:t> and a </a:t>
            </a:r>
            <a:r>
              <a:rPr lang="en-US" b="1" dirty="0"/>
              <a:t>mutex</a:t>
            </a:r>
            <a:r>
              <a:rPr lang="en-US" dirty="0"/>
              <a:t> to synchronize threads</a:t>
            </a:r>
          </a:p>
          <a:p>
            <a:endParaRPr lang="en-US" dirty="0"/>
          </a:p>
          <a:p>
            <a:r>
              <a:rPr lang="en-US" dirty="0"/>
              <a:t>wait(</a:t>
            </a:r>
            <a:r>
              <a:rPr lang="en-US" dirty="0" err="1"/>
              <a:t>condvar_t</a:t>
            </a:r>
            <a:r>
              <a:rPr lang="en-US" dirty="0"/>
              <a:t>, </a:t>
            </a:r>
            <a:r>
              <a:rPr lang="en-US" dirty="0" err="1"/>
              <a:t>lock_t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Lock must be held when wait() is called</a:t>
            </a:r>
          </a:p>
          <a:p>
            <a:pPr lvl="1"/>
            <a:r>
              <a:rPr lang="en-US" dirty="0"/>
              <a:t>Puts the caller to sleep AND releases lock (atomically)</a:t>
            </a:r>
          </a:p>
          <a:p>
            <a:pPr lvl="1"/>
            <a:r>
              <a:rPr lang="en-US" dirty="0"/>
              <a:t>When awoken, reacquires lock before returning</a:t>
            </a:r>
          </a:p>
          <a:p>
            <a:pPr lvl="1"/>
            <a:endParaRPr lang="en-US" dirty="0"/>
          </a:p>
          <a:p>
            <a:r>
              <a:rPr lang="en-US" dirty="0"/>
              <a:t>signal(</a:t>
            </a:r>
            <a:r>
              <a:rPr lang="en-US" dirty="0" err="1"/>
              <a:t>condvar_t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Wake a single waiting thread (if any are waiting)</a:t>
            </a:r>
          </a:p>
          <a:p>
            <a:pPr lvl="1"/>
            <a:r>
              <a:rPr lang="en-US" dirty="0"/>
              <a:t>Do nothing if there are no waiting threads</a:t>
            </a:r>
          </a:p>
          <a:p>
            <a:pPr lvl="1"/>
            <a:r>
              <a:rPr lang="en-US" dirty="0"/>
              <a:t>Called while holding the lock</a:t>
            </a:r>
          </a:p>
          <a:p>
            <a:pPr lvl="2"/>
            <a:r>
              <a:rPr lang="en-US" dirty="0"/>
              <a:t>(but the newly woken thread won’t leave their wait() until they get the lock)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5FC1AD-76E7-4EF6-A963-4266E84AC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412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Waiting for a thread to finish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 err="1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  <a:t>pthread_t</a:t>
            </a:r>
            <a:r>
              <a:rPr lang="en-US" sz="2400" dirty="0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  <a:t> p1, p2;</a:t>
            </a:r>
            <a:br>
              <a:rPr lang="en-US" sz="2400" dirty="0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</a:br>
            <a:br>
              <a:rPr lang="en-US" sz="2400" dirty="0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dirty="0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  <a:t>// create child threads</a:t>
            </a:r>
            <a:br>
              <a:rPr lang="en-US" sz="2400" dirty="0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dirty="0" err="1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  <a:t>pthread_create</a:t>
            </a:r>
            <a:r>
              <a:rPr lang="en-US" sz="2400" dirty="0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  <a:t>(&amp;p1, NULL, </a:t>
            </a:r>
            <a:r>
              <a:rPr lang="en-US" sz="2400" dirty="0" err="1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  <a:t>mythread</a:t>
            </a:r>
            <a:r>
              <a:rPr lang="en-US" sz="2400" dirty="0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  <a:t>, "A");</a:t>
            </a:r>
            <a:br>
              <a:rPr lang="en-US" sz="2400" dirty="0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dirty="0" err="1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  <a:t>pthread_create</a:t>
            </a:r>
            <a:r>
              <a:rPr lang="en-US" sz="2400" dirty="0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  <a:t>(&amp;p2, NULL, </a:t>
            </a:r>
            <a:r>
              <a:rPr lang="en-US" sz="2400" dirty="0" err="1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  <a:t>mythread</a:t>
            </a:r>
            <a:r>
              <a:rPr lang="en-US" sz="2400" dirty="0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  <a:t>, "B"); </a:t>
            </a:r>
          </a:p>
          <a:p>
            <a:pPr marL="0" indent="0">
              <a:buNone/>
            </a:pPr>
            <a:r>
              <a:rPr lang="en-US" sz="2400" dirty="0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  <a:t>... </a:t>
            </a:r>
          </a:p>
          <a:p>
            <a:pPr marL="0" indent="0">
              <a:buNone/>
            </a:pPr>
            <a:r>
              <a:rPr lang="en-US" sz="2400" dirty="0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  <a:t>// join waits for the child threads to finish </a:t>
            </a:r>
            <a:br>
              <a:rPr lang="en-US" sz="2400" dirty="0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dirty="0" err="1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  <a:t>thr_join</a:t>
            </a:r>
            <a:r>
              <a:rPr lang="en-US" sz="2400" dirty="0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  <a:t>(p1, NULL);</a:t>
            </a:r>
            <a:br>
              <a:rPr lang="en-US" sz="2400" dirty="0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dirty="0" err="1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  <a:t>thr_join</a:t>
            </a:r>
            <a:r>
              <a:rPr lang="en-US" sz="2400" dirty="0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  <a:t>(p2, NULL); </a:t>
            </a:r>
            <a:br>
              <a:rPr lang="en-US" sz="2400" dirty="0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</a:br>
            <a:br>
              <a:rPr lang="en-US" sz="2400" dirty="0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400" dirty="0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  <a:t>return 0;</a:t>
            </a: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 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83084" y="4727078"/>
            <a:ext cx="3727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4"/>
                </a:solidFill>
              </a:rPr>
              <a:t>How to implement join?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H="1" flipV="1">
            <a:off x="4404755" y="4433104"/>
            <a:ext cx="1678329" cy="555584"/>
          </a:xfrm>
          <a:prstGeom prst="straightConnector1">
            <a:avLst/>
          </a:prstGeom>
          <a:ln w="38100">
            <a:solidFill>
              <a:schemeClr val="accent4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DF1EBA5C-CEE3-403C-BF2C-99398EA0A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5279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CV for child wait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7595" y="1143000"/>
            <a:ext cx="5720053" cy="5029200"/>
          </a:xfrm>
        </p:spPr>
        <p:txBody>
          <a:bodyPr/>
          <a:lstStyle/>
          <a:p>
            <a:r>
              <a:rPr lang="en-US" dirty="0"/>
              <a:t>Must use mutex to protect “done” flag and </a:t>
            </a:r>
            <a:r>
              <a:rPr lang="en-US" dirty="0" err="1"/>
              <a:t>condvar</a:t>
            </a:r>
            <a:endParaRPr lang="en-US" dirty="0"/>
          </a:p>
          <a:p>
            <a:endParaRPr lang="en-US" dirty="0"/>
          </a:p>
          <a:p>
            <a:pPr lvl="1"/>
            <a:r>
              <a:rPr lang="en-US" dirty="0"/>
              <a:t>Done flag tracks the event</a:t>
            </a:r>
          </a:p>
          <a:p>
            <a:pPr lvl="1"/>
            <a:r>
              <a:rPr lang="en-US" dirty="0" err="1"/>
              <a:t>Condvar</a:t>
            </a:r>
            <a:r>
              <a:rPr lang="en-US" dirty="0"/>
              <a:t> is used for ordering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Mutex protects both!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6477635" y="136525"/>
            <a:ext cx="5470525" cy="6554788"/>
          </a:xfrm>
        </p:spPr>
      </p:pic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067C1BB0-C0AC-4F86-92AC-DF444E4CB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 dirty="0"/>
          </a:p>
        </p:txBody>
      </p:sp>
      <p:sp>
        <p:nvSpPr>
          <p:cNvPr id="10" name="Rounded Rectangle 8">
            <a:extLst>
              <a:ext uri="{FF2B5EF4-FFF2-40B4-BE49-F238E27FC236}">
                <a16:creationId xmlns:a16="http://schemas.microsoft.com/office/drawing/2014/main" id="{F55FD466-6088-40D9-8E6C-D5D69CFC5D64}"/>
              </a:ext>
            </a:extLst>
          </p:cNvPr>
          <p:cNvSpPr/>
          <p:nvPr/>
        </p:nvSpPr>
        <p:spPr>
          <a:xfrm flipH="1" flipV="1">
            <a:off x="6902094" y="106361"/>
            <a:ext cx="5196052" cy="808038"/>
          </a:xfrm>
          <a:prstGeom prst="roundRect">
            <a:avLst>
              <a:gd name="adj" fmla="val 4727"/>
            </a:avLst>
          </a:prstGeom>
          <a:solidFill>
            <a:schemeClr val="accent5">
              <a:lumMod val="40000"/>
              <a:lumOff val="6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7202779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CV for child wait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7595" y="1143000"/>
            <a:ext cx="5720053" cy="5029200"/>
          </a:xfrm>
        </p:spPr>
        <p:txBody>
          <a:bodyPr/>
          <a:lstStyle/>
          <a:p>
            <a:r>
              <a:rPr lang="en-US" dirty="0"/>
              <a:t>Must use mutex to protect “done” flag and </a:t>
            </a:r>
            <a:r>
              <a:rPr lang="en-US" dirty="0" err="1"/>
              <a:t>condvar</a:t>
            </a:r>
            <a:endParaRPr lang="en-US" dirty="0"/>
          </a:p>
          <a:p>
            <a:endParaRPr lang="en-US" i="1" dirty="0"/>
          </a:p>
          <a:p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Parent</a:t>
            </a:r>
            <a:r>
              <a:rPr lang="en-US" dirty="0"/>
              <a:t> calls </a:t>
            </a:r>
            <a:r>
              <a:rPr lang="en-US" dirty="0" err="1"/>
              <a:t>thr_join</a:t>
            </a:r>
            <a:r>
              <a:rPr lang="en-US" dirty="0"/>
              <a:t>()</a:t>
            </a:r>
          </a:p>
          <a:p>
            <a:pPr lvl="1"/>
            <a:r>
              <a:rPr lang="en-US" dirty="0"/>
              <a:t>wait()’s until done==1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6477635" y="136525"/>
            <a:ext cx="5470525" cy="6554788"/>
          </a:xfrm>
        </p:spPr>
      </p:pic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067C1BB0-C0AC-4F86-92AC-DF444E4CB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 dirty="0"/>
          </a:p>
        </p:txBody>
      </p:sp>
      <p:sp>
        <p:nvSpPr>
          <p:cNvPr id="10" name="Rounded Rectangle 8">
            <a:extLst>
              <a:ext uri="{FF2B5EF4-FFF2-40B4-BE49-F238E27FC236}">
                <a16:creationId xmlns:a16="http://schemas.microsoft.com/office/drawing/2014/main" id="{F55FD466-6088-40D9-8E6C-D5D69CFC5D64}"/>
              </a:ext>
            </a:extLst>
          </p:cNvPr>
          <p:cNvSpPr/>
          <p:nvPr/>
        </p:nvSpPr>
        <p:spPr>
          <a:xfrm flipH="1" flipV="1">
            <a:off x="7060591" y="3788662"/>
            <a:ext cx="3960977" cy="893064"/>
          </a:xfrm>
          <a:prstGeom prst="roundRect">
            <a:avLst>
              <a:gd name="adj" fmla="val 4727"/>
            </a:avLst>
          </a:prstGeom>
          <a:solidFill>
            <a:schemeClr val="accent4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C6BF4FC5-B1CB-41B1-91A6-0B1370CBE2EA}"/>
              </a:ext>
            </a:extLst>
          </p:cNvPr>
          <p:cNvSpPr/>
          <p:nvPr/>
        </p:nvSpPr>
        <p:spPr>
          <a:xfrm flipH="1" flipV="1">
            <a:off x="6902094" y="106361"/>
            <a:ext cx="5196052" cy="808038"/>
          </a:xfrm>
          <a:prstGeom prst="roundRect">
            <a:avLst>
              <a:gd name="adj" fmla="val 4727"/>
            </a:avLst>
          </a:prstGeom>
          <a:solidFill>
            <a:schemeClr val="accent5">
              <a:lumMod val="40000"/>
              <a:lumOff val="6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5467672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CV for child wait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7595" y="1143000"/>
            <a:ext cx="5720053" cy="5029200"/>
          </a:xfrm>
        </p:spPr>
        <p:txBody>
          <a:bodyPr/>
          <a:lstStyle/>
          <a:p>
            <a:r>
              <a:rPr lang="en-US" dirty="0"/>
              <a:t>Must use mutex to protect “done” flag and </a:t>
            </a:r>
            <a:r>
              <a:rPr lang="en-US" dirty="0" err="1"/>
              <a:t>condvar</a:t>
            </a:r>
            <a:endParaRPr lang="en-US" dirty="0"/>
          </a:p>
          <a:p>
            <a:endParaRPr lang="en-US" i="1" dirty="0"/>
          </a:p>
          <a:p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Parent</a:t>
            </a:r>
            <a:r>
              <a:rPr lang="en-US" dirty="0"/>
              <a:t> calls </a:t>
            </a:r>
            <a:r>
              <a:rPr lang="en-US" dirty="0" err="1"/>
              <a:t>thr_join</a:t>
            </a:r>
            <a:r>
              <a:rPr lang="en-US" dirty="0"/>
              <a:t>()</a:t>
            </a:r>
          </a:p>
          <a:p>
            <a:pPr lvl="1"/>
            <a:r>
              <a:rPr lang="en-US" dirty="0"/>
              <a:t>wait()’s until done==1</a:t>
            </a:r>
          </a:p>
          <a:p>
            <a:pPr lvl="1"/>
            <a:endParaRPr lang="en-US" dirty="0"/>
          </a:p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Child</a:t>
            </a:r>
            <a:r>
              <a:rPr lang="en-US" dirty="0"/>
              <a:t> calls </a:t>
            </a:r>
            <a:r>
              <a:rPr lang="en-US" dirty="0" err="1"/>
              <a:t>thr_exit</a:t>
            </a:r>
            <a:r>
              <a:rPr lang="en-US" dirty="0"/>
              <a:t>()</a:t>
            </a:r>
          </a:p>
          <a:p>
            <a:pPr lvl="1"/>
            <a:r>
              <a:rPr lang="en-US" dirty="0"/>
              <a:t>sets done to 1</a:t>
            </a:r>
          </a:p>
          <a:p>
            <a:pPr lvl="1"/>
            <a:r>
              <a:rPr lang="en-US" dirty="0"/>
              <a:t>calls signal()</a:t>
            </a:r>
          </a:p>
          <a:p>
            <a:pPr lvl="1"/>
            <a:r>
              <a:rPr lang="en-US" dirty="0"/>
              <a:t>unlocks mutex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6477635" y="136525"/>
            <a:ext cx="5470525" cy="6554788"/>
          </a:xfrm>
        </p:spPr>
      </p:pic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067C1BB0-C0AC-4F86-92AC-DF444E4CB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 dirty="0"/>
          </a:p>
        </p:txBody>
      </p:sp>
      <p:sp>
        <p:nvSpPr>
          <p:cNvPr id="4" name="Rounded Rectangle 8">
            <a:extLst>
              <a:ext uri="{FF2B5EF4-FFF2-40B4-BE49-F238E27FC236}">
                <a16:creationId xmlns:a16="http://schemas.microsoft.com/office/drawing/2014/main" id="{C03C1262-B709-4A05-8652-6EB477D6F4D6}"/>
              </a:ext>
            </a:extLst>
          </p:cNvPr>
          <p:cNvSpPr/>
          <p:nvPr/>
        </p:nvSpPr>
        <p:spPr>
          <a:xfrm flipH="1" flipV="1">
            <a:off x="7060591" y="1142999"/>
            <a:ext cx="3960977" cy="893064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" name="Rounded Rectangle 8">
            <a:extLst>
              <a:ext uri="{FF2B5EF4-FFF2-40B4-BE49-F238E27FC236}">
                <a16:creationId xmlns:a16="http://schemas.microsoft.com/office/drawing/2014/main" id="{F55FD466-6088-40D9-8E6C-D5D69CFC5D64}"/>
              </a:ext>
            </a:extLst>
          </p:cNvPr>
          <p:cNvSpPr/>
          <p:nvPr/>
        </p:nvSpPr>
        <p:spPr>
          <a:xfrm flipH="1" flipV="1">
            <a:off x="7060591" y="3788662"/>
            <a:ext cx="3960977" cy="893064"/>
          </a:xfrm>
          <a:prstGeom prst="roundRect">
            <a:avLst>
              <a:gd name="adj" fmla="val 4727"/>
            </a:avLst>
          </a:prstGeom>
          <a:solidFill>
            <a:schemeClr val="accent4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2FE78249-ECDC-4423-942C-896AACBFE9B1}"/>
              </a:ext>
            </a:extLst>
          </p:cNvPr>
          <p:cNvSpPr/>
          <p:nvPr/>
        </p:nvSpPr>
        <p:spPr>
          <a:xfrm flipH="1" flipV="1">
            <a:off x="6902094" y="106361"/>
            <a:ext cx="5196052" cy="808038"/>
          </a:xfrm>
          <a:prstGeom prst="roundRect">
            <a:avLst>
              <a:gd name="adj" fmla="val 4727"/>
            </a:avLst>
          </a:prstGeom>
          <a:solidFill>
            <a:schemeClr val="accent5">
              <a:lumMod val="40000"/>
              <a:lumOff val="6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0484466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Check your understanding:</a:t>
            </a:r>
            <a:r>
              <a:rPr lang="en-US" dirty="0"/>
              <a:t> why doesn’t this work?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751115" y="1330271"/>
            <a:ext cx="5257800" cy="3092450"/>
          </a:xfrm>
        </p:spPr>
      </p:pic>
      <p:sp>
        <p:nvSpPr>
          <p:cNvPr id="9" name="TextBox 8"/>
          <p:cNvSpPr txBox="1"/>
          <p:nvPr/>
        </p:nvSpPr>
        <p:spPr>
          <a:xfrm rot="16200000">
            <a:off x="-771714" y="2533936"/>
            <a:ext cx="28527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4"/>
                </a:solidFill>
              </a:rPr>
              <a:t>Parent             Child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497E385-257F-684F-B5BD-5A2770729447}"/>
              </a:ext>
            </a:extLst>
          </p:cNvPr>
          <p:cNvCxnSpPr>
            <a:cxnSpLocks/>
          </p:cNvCxnSpPr>
          <p:nvPr/>
        </p:nvCxnSpPr>
        <p:spPr>
          <a:xfrm>
            <a:off x="6008915" y="1307638"/>
            <a:ext cx="0" cy="28527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AC634D97-2A50-408F-8C8B-77D52BA711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9846" y="1307636"/>
            <a:ext cx="4564781" cy="154738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8C70D2-7D5D-4F2C-8778-1DA7E81B7F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9846" y="2855020"/>
            <a:ext cx="4614440" cy="138841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841AD7D-0097-46A0-B72A-18A7BBE73FBC}"/>
              </a:ext>
            </a:extLst>
          </p:cNvPr>
          <p:cNvSpPr txBox="1"/>
          <p:nvPr/>
        </p:nvSpPr>
        <p:spPr>
          <a:xfrm>
            <a:off x="6888480" y="865632"/>
            <a:ext cx="2828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Correct Code</a:t>
            </a:r>
          </a:p>
        </p:txBody>
      </p:sp>
      <p:sp>
        <p:nvSpPr>
          <p:cNvPr id="19" name="Slide Number Placeholder 3">
            <a:extLst>
              <a:ext uri="{FF2B5EF4-FFF2-40B4-BE49-F238E27FC236}">
                <a16:creationId xmlns:a16="http://schemas.microsoft.com/office/drawing/2014/main" id="{50EF71CC-3F88-44CE-B4D1-5F2C5FF50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7B87BDE-9B3E-495D-B133-6DE19074833D}"/>
              </a:ext>
            </a:extLst>
          </p:cNvPr>
          <p:cNvSpPr txBox="1"/>
          <p:nvPr/>
        </p:nvSpPr>
        <p:spPr>
          <a:xfrm>
            <a:off x="1688592" y="865632"/>
            <a:ext cx="2828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Incorrect Code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D75ECC-5BB6-7B22-1902-5443975E2228}"/>
              </a:ext>
            </a:extLst>
          </p:cNvPr>
          <p:cNvSpPr txBox="1"/>
          <p:nvPr/>
        </p:nvSpPr>
        <p:spPr>
          <a:xfrm>
            <a:off x="606855" y="4659988"/>
            <a:ext cx="10804113" cy="138499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2800" dirty="0"/>
              <a:t>Consider if an ordering exists that would lead to incorrect behavior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Lock means that only one critical section will run at a time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22938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85E491B8-876A-2532-83DE-525DB7BBCC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115" y="1330271"/>
            <a:ext cx="5257800" cy="309245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Buggy attempts to wait for a child, no flag</a:t>
            </a:r>
          </a:p>
        </p:txBody>
      </p:sp>
      <p:sp>
        <p:nvSpPr>
          <p:cNvPr id="9" name="TextBox 8"/>
          <p:cNvSpPr txBox="1"/>
          <p:nvPr/>
        </p:nvSpPr>
        <p:spPr>
          <a:xfrm rot="16200000">
            <a:off x="-771714" y="2533936"/>
            <a:ext cx="28527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4"/>
                </a:solidFill>
              </a:rPr>
              <a:t>Parent             Child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6855" y="4659988"/>
            <a:ext cx="10804113" cy="181588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2800" dirty="0"/>
              <a:t>Without </a:t>
            </a:r>
            <a:r>
              <a:rPr lang="en-US" sz="2800" i="1" dirty="0"/>
              <a:t>done</a:t>
            </a:r>
            <a:r>
              <a:rPr lang="en-US" sz="2800" dirty="0"/>
              <a:t> variable:</a:t>
            </a:r>
          </a:p>
          <a:p>
            <a:pPr marL="971550" lvl="1" indent="-514350">
              <a:buAutoNum type="arabicParenR"/>
            </a:pPr>
            <a:r>
              <a:rPr lang="en-US" sz="2800" dirty="0"/>
              <a:t>The child could run first and signal</a:t>
            </a:r>
          </a:p>
          <a:p>
            <a:pPr marL="971550" lvl="1" indent="-514350">
              <a:buAutoNum type="arabicParenR"/>
            </a:pPr>
            <a:r>
              <a:rPr lang="en-US" sz="2800" dirty="0"/>
              <a:t>Before the parent starts waiting for the child</a:t>
            </a:r>
          </a:p>
          <a:p>
            <a:pPr marL="971550" lvl="1" indent="-514350">
              <a:buAutoNum type="arabicParenR"/>
            </a:pPr>
            <a:r>
              <a:rPr lang="en-US" sz="2800" dirty="0"/>
              <a:t>Parent waits forever…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497E385-257F-684F-B5BD-5A2770729447}"/>
              </a:ext>
            </a:extLst>
          </p:cNvPr>
          <p:cNvCxnSpPr>
            <a:cxnSpLocks/>
          </p:cNvCxnSpPr>
          <p:nvPr/>
        </p:nvCxnSpPr>
        <p:spPr>
          <a:xfrm>
            <a:off x="6008915" y="1307638"/>
            <a:ext cx="0" cy="28527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AC634D97-2A50-408F-8C8B-77D52BA711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9846" y="1307636"/>
            <a:ext cx="4564781" cy="154738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8C70D2-7D5D-4F2C-8778-1DA7E81B7F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9846" y="2855020"/>
            <a:ext cx="4614440" cy="138841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841AD7D-0097-46A0-B72A-18A7BBE73FBC}"/>
              </a:ext>
            </a:extLst>
          </p:cNvPr>
          <p:cNvSpPr txBox="1"/>
          <p:nvPr/>
        </p:nvSpPr>
        <p:spPr>
          <a:xfrm>
            <a:off x="6888480" y="865632"/>
            <a:ext cx="2828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Correct Code</a:t>
            </a:r>
          </a:p>
        </p:txBody>
      </p:sp>
      <p:sp>
        <p:nvSpPr>
          <p:cNvPr id="19" name="Slide Number Placeholder 3">
            <a:extLst>
              <a:ext uri="{FF2B5EF4-FFF2-40B4-BE49-F238E27FC236}">
                <a16:creationId xmlns:a16="http://schemas.microsoft.com/office/drawing/2014/main" id="{50EF71CC-3F88-44CE-B4D1-5F2C5FF50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7B87BDE-9B3E-495D-B133-6DE19074833D}"/>
              </a:ext>
            </a:extLst>
          </p:cNvPr>
          <p:cNvSpPr txBox="1"/>
          <p:nvPr/>
        </p:nvSpPr>
        <p:spPr>
          <a:xfrm>
            <a:off x="1688592" y="865632"/>
            <a:ext cx="2828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Incorrect Code</a:t>
            </a:r>
          </a:p>
        </p:txBody>
      </p:sp>
      <p:sp>
        <p:nvSpPr>
          <p:cNvPr id="2" name="Rounded Rectangle 8">
            <a:extLst>
              <a:ext uri="{FF2B5EF4-FFF2-40B4-BE49-F238E27FC236}">
                <a16:creationId xmlns:a16="http://schemas.microsoft.com/office/drawing/2014/main" id="{23947A5F-2A88-C427-B5F4-209563066297}"/>
              </a:ext>
            </a:extLst>
          </p:cNvPr>
          <p:cNvSpPr/>
          <p:nvPr/>
        </p:nvSpPr>
        <p:spPr>
          <a:xfrm flipH="1" flipV="1">
            <a:off x="2079320" y="1830121"/>
            <a:ext cx="3788114" cy="361934"/>
          </a:xfrm>
          <a:prstGeom prst="roundRect">
            <a:avLst>
              <a:gd name="adj" fmla="val 4727"/>
            </a:avLst>
          </a:prstGeom>
          <a:solidFill>
            <a:srgbClr val="C00000">
              <a:alpha val="24706"/>
            </a:srgb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5" name="Rounded Rectangle 8">
            <a:extLst>
              <a:ext uri="{FF2B5EF4-FFF2-40B4-BE49-F238E27FC236}">
                <a16:creationId xmlns:a16="http://schemas.microsoft.com/office/drawing/2014/main" id="{7C1E1EE5-99E6-30F7-F4AB-63C6FA4DCF90}"/>
              </a:ext>
            </a:extLst>
          </p:cNvPr>
          <p:cNvSpPr/>
          <p:nvPr/>
        </p:nvSpPr>
        <p:spPr>
          <a:xfrm flipH="1" flipV="1">
            <a:off x="2079319" y="3549228"/>
            <a:ext cx="3929593" cy="361934"/>
          </a:xfrm>
          <a:prstGeom prst="roundRect">
            <a:avLst>
              <a:gd name="adj" fmla="val 4727"/>
            </a:avLst>
          </a:prstGeom>
          <a:solidFill>
            <a:srgbClr val="C00000">
              <a:alpha val="24706"/>
            </a:srgb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595284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Check your understanding:</a:t>
            </a:r>
            <a:r>
              <a:rPr lang="en-US" dirty="0"/>
              <a:t> is a lock necessary?</a:t>
            </a:r>
          </a:p>
        </p:txBody>
      </p:sp>
      <p:pic>
        <p:nvPicPr>
          <p:cNvPr id="12" name="Content Placeholder 7">
            <a:extLst>
              <a:ext uri="{FF2B5EF4-FFF2-40B4-BE49-F238E27FC236}">
                <a16:creationId xmlns:a16="http://schemas.microsoft.com/office/drawing/2014/main" id="{72E49C24-9B88-4D7D-A5E4-3FD33902786D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853028" y="1687414"/>
            <a:ext cx="4746625" cy="2335212"/>
          </a:xfrm>
        </p:spPr>
      </p:pic>
      <p:sp>
        <p:nvSpPr>
          <p:cNvPr id="9" name="TextBox 8"/>
          <p:cNvSpPr txBox="1"/>
          <p:nvPr/>
        </p:nvSpPr>
        <p:spPr>
          <a:xfrm rot="16200000">
            <a:off x="-654453" y="2416675"/>
            <a:ext cx="26181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4"/>
                </a:solidFill>
              </a:rPr>
              <a:t>Parent        Child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497E385-257F-684F-B5BD-5A2770729447}"/>
              </a:ext>
            </a:extLst>
          </p:cNvPr>
          <p:cNvCxnSpPr>
            <a:cxnSpLocks/>
          </p:cNvCxnSpPr>
          <p:nvPr/>
        </p:nvCxnSpPr>
        <p:spPr>
          <a:xfrm>
            <a:off x="6008915" y="1307638"/>
            <a:ext cx="0" cy="28527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AC634D97-2A50-408F-8C8B-77D52BA711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9846" y="1307636"/>
            <a:ext cx="4564781" cy="154738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8C70D2-7D5D-4F2C-8778-1DA7E81B7F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9846" y="2855020"/>
            <a:ext cx="4614440" cy="138841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841AD7D-0097-46A0-B72A-18A7BBE73FBC}"/>
              </a:ext>
            </a:extLst>
          </p:cNvPr>
          <p:cNvSpPr txBox="1"/>
          <p:nvPr/>
        </p:nvSpPr>
        <p:spPr>
          <a:xfrm>
            <a:off x="6888480" y="865632"/>
            <a:ext cx="2828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Correct Code</a:t>
            </a:r>
          </a:p>
        </p:txBody>
      </p:sp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B50E8E3F-7F32-4E6C-805E-1F701F852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E8D092E-72CC-458F-BBA2-7AFF488DC4BE}"/>
              </a:ext>
            </a:extLst>
          </p:cNvPr>
          <p:cNvSpPr txBox="1"/>
          <p:nvPr/>
        </p:nvSpPr>
        <p:spPr>
          <a:xfrm>
            <a:off x="1688592" y="865632"/>
            <a:ext cx="2828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Incorrect Code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E96185-B7A2-D6A5-597F-F183539C3994}"/>
              </a:ext>
            </a:extLst>
          </p:cNvPr>
          <p:cNvSpPr txBox="1"/>
          <p:nvPr/>
        </p:nvSpPr>
        <p:spPr>
          <a:xfrm>
            <a:off x="606855" y="4659988"/>
            <a:ext cx="10804113" cy="138499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2800" dirty="0"/>
              <a:t>What could go wrong?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Without the lock, these lines could be interleaved in any way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02502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36A3F-494B-8D4A-7200-DE674B7EC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054FA70-157B-3F5B-9CBD-A1F344AD9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7BCEB5A-344B-6721-7512-F28C4570C1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b="1" dirty="0"/>
              <a:t>Amdahl’s Law</a:t>
            </a:r>
          </a:p>
          <a:p>
            <a:pPr lvl="1"/>
            <a:endParaRPr lang="en-US" b="1" dirty="0"/>
          </a:p>
          <a:p>
            <a:r>
              <a:rPr lang="en-US" dirty="0"/>
              <a:t>Applying Locks</a:t>
            </a:r>
          </a:p>
          <a:p>
            <a:pPr lvl="1"/>
            <a:endParaRPr lang="en-US" dirty="0"/>
          </a:p>
          <a:p>
            <a:r>
              <a:rPr lang="en-US" dirty="0"/>
              <a:t>Ordering with Condition Variables</a:t>
            </a:r>
          </a:p>
          <a:p>
            <a:pPr lvl="1"/>
            <a:endParaRPr lang="en-US" dirty="0"/>
          </a:p>
          <a:p>
            <a:r>
              <a:rPr lang="en-US" dirty="0"/>
              <a:t>Semaphores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A36A8CA8-A7A2-557B-D146-1F9F71EA5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5438813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Buggy attempts to wait for a child, no mutex</a:t>
            </a:r>
          </a:p>
        </p:txBody>
      </p:sp>
      <p:pic>
        <p:nvPicPr>
          <p:cNvPr id="12" name="Content Placeholder 7">
            <a:extLst>
              <a:ext uri="{FF2B5EF4-FFF2-40B4-BE49-F238E27FC236}">
                <a16:creationId xmlns:a16="http://schemas.microsoft.com/office/drawing/2014/main" id="{72E49C24-9B88-4D7D-A5E4-3FD33902786D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853028" y="1687414"/>
            <a:ext cx="4746625" cy="2335212"/>
          </a:xfrm>
        </p:spPr>
      </p:pic>
      <p:sp>
        <p:nvSpPr>
          <p:cNvPr id="9" name="TextBox 8"/>
          <p:cNvSpPr txBox="1"/>
          <p:nvPr/>
        </p:nvSpPr>
        <p:spPr>
          <a:xfrm rot="16200000">
            <a:off x="-654453" y="2416675"/>
            <a:ext cx="26181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4"/>
                </a:solidFill>
              </a:rPr>
              <a:t>Parent        Child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497E385-257F-684F-B5BD-5A2770729447}"/>
              </a:ext>
            </a:extLst>
          </p:cNvPr>
          <p:cNvCxnSpPr>
            <a:cxnSpLocks/>
          </p:cNvCxnSpPr>
          <p:nvPr/>
        </p:nvCxnSpPr>
        <p:spPr>
          <a:xfrm>
            <a:off x="6008915" y="1307638"/>
            <a:ext cx="0" cy="28527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AC634D97-2A50-408F-8C8B-77D52BA711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9846" y="1307636"/>
            <a:ext cx="4564781" cy="154738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8C70D2-7D5D-4F2C-8778-1DA7E81B7F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9846" y="2855020"/>
            <a:ext cx="4614440" cy="138841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841AD7D-0097-46A0-B72A-18A7BBE73FBC}"/>
              </a:ext>
            </a:extLst>
          </p:cNvPr>
          <p:cNvSpPr txBox="1"/>
          <p:nvPr/>
        </p:nvSpPr>
        <p:spPr>
          <a:xfrm>
            <a:off x="6888480" y="865632"/>
            <a:ext cx="2828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Correct Code</a:t>
            </a:r>
          </a:p>
        </p:txBody>
      </p:sp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B50E8E3F-7F32-4E6C-805E-1F701F852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E8D092E-72CC-458F-BBA2-7AFF488DC4BE}"/>
              </a:ext>
            </a:extLst>
          </p:cNvPr>
          <p:cNvSpPr txBox="1"/>
          <p:nvPr/>
        </p:nvSpPr>
        <p:spPr>
          <a:xfrm>
            <a:off x="1688592" y="865632"/>
            <a:ext cx="2828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Incorrect Code</a:t>
            </a:r>
          </a:p>
        </p:txBody>
      </p:sp>
      <p:sp>
        <p:nvSpPr>
          <p:cNvPr id="2" name="Rounded Rectangle 8">
            <a:extLst>
              <a:ext uri="{FF2B5EF4-FFF2-40B4-BE49-F238E27FC236}">
                <a16:creationId xmlns:a16="http://schemas.microsoft.com/office/drawing/2014/main" id="{2DDE4CE6-87BE-96D4-9A44-6CFABFB84E85}"/>
              </a:ext>
            </a:extLst>
          </p:cNvPr>
          <p:cNvSpPr/>
          <p:nvPr/>
        </p:nvSpPr>
        <p:spPr>
          <a:xfrm flipH="1" flipV="1">
            <a:off x="1903955" y="3187294"/>
            <a:ext cx="2041743" cy="319994"/>
          </a:xfrm>
          <a:prstGeom prst="roundRect">
            <a:avLst>
              <a:gd name="adj" fmla="val 4727"/>
            </a:avLst>
          </a:prstGeom>
          <a:solidFill>
            <a:srgbClr val="C00000">
              <a:alpha val="24706"/>
            </a:srgb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5" name="Rounded Rectangle 8">
            <a:extLst>
              <a:ext uri="{FF2B5EF4-FFF2-40B4-BE49-F238E27FC236}">
                <a16:creationId xmlns:a16="http://schemas.microsoft.com/office/drawing/2014/main" id="{E101E5CE-8E70-68A0-D3C8-263B969338C0}"/>
              </a:ext>
            </a:extLst>
          </p:cNvPr>
          <p:cNvSpPr/>
          <p:nvPr/>
        </p:nvSpPr>
        <p:spPr>
          <a:xfrm flipH="1" flipV="1">
            <a:off x="1903956" y="1871996"/>
            <a:ext cx="3482236" cy="542284"/>
          </a:xfrm>
          <a:prstGeom prst="roundRect">
            <a:avLst>
              <a:gd name="adj" fmla="val 4727"/>
            </a:avLst>
          </a:prstGeom>
          <a:solidFill>
            <a:srgbClr val="C00000">
              <a:alpha val="24706"/>
            </a:srgb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7" name="Rounded Rectangle 8">
            <a:extLst>
              <a:ext uri="{FF2B5EF4-FFF2-40B4-BE49-F238E27FC236}">
                <a16:creationId xmlns:a16="http://schemas.microsoft.com/office/drawing/2014/main" id="{AF3CFE22-83C2-6645-251F-8294ABCEB7D9}"/>
              </a:ext>
            </a:extLst>
          </p:cNvPr>
          <p:cNvSpPr/>
          <p:nvPr/>
        </p:nvSpPr>
        <p:spPr>
          <a:xfrm flipH="1" flipV="1">
            <a:off x="2462570" y="3507288"/>
            <a:ext cx="3135413" cy="313150"/>
          </a:xfrm>
          <a:prstGeom prst="roundRect">
            <a:avLst>
              <a:gd name="adj" fmla="val 4727"/>
            </a:avLst>
          </a:prstGeom>
          <a:solidFill>
            <a:srgbClr val="C00000">
              <a:alpha val="24706"/>
            </a:srgb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3F851A-3F08-E095-960F-683161716AD0}"/>
              </a:ext>
            </a:extLst>
          </p:cNvPr>
          <p:cNvSpPr txBox="1"/>
          <p:nvPr/>
        </p:nvSpPr>
        <p:spPr>
          <a:xfrm>
            <a:off x="606855" y="4659988"/>
            <a:ext cx="10804113" cy="181588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2800" dirty="0"/>
              <a:t>Without the lock:</a:t>
            </a:r>
          </a:p>
          <a:p>
            <a:pPr marL="971550" lvl="1" indent="-514350">
              <a:buAutoNum type="arabicParenR"/>
            </a:pPr>
            <a:r>
              <a:rPr lang="en-US" sz="2800" dirty="0"/>
              <a:t>Parent could see done == 0 and enter the if statement</a:t>
            </a:r>
          </a:p>
          <a:p>
            <a:pPr marL="971550" lvl="1" indent="-514350">
              <a:buAutoNum type="arabicParenR"/>
            </a:pPr>
            <a:r>
              <a:rPr lang="en-US" sz="2800" dirty="0"/>
              <a:t>Child could then exit, setting done to 1 and signaling</a:t>
            </a:r>
          </a:p>
          <a:p>
            <a:pPr marL="971550" lvl="1" indent="-514350">
              <a:buAutoNum type="arabicParenR"/>
            </a:pPr>
            <a:r>
              <a:rPr lang="en-US" sz="2800" dirty="0"/>
              <a:t>Parent then calls wait (missed the signal) and waits forever</a:t>
            </a:r>
          </a:p>
        </p:txBody>
      </p:sp>
    </p:spTree>
    <p:extLst>
      <p:ext uri="{BB962C8B-B14F-4D97-AF65-F5344CB8AC3E}">
        <p14:creationId xmlns:p14="http://schemas.microsoft.com/office/powerpoint/2010/main" val="3593299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7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D7BE819-F1A5-3D72-EBF3-00EC51DE0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Always use a loop to check the flag variable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3E690FB-C035-4824-64BA-E4757E085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1183148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It’s possible for the thread</a:t>
            </a:r>
            <a:br>
              <a:rPr lang="en-US" dirty="0"/>
            </a:br>
            <a:r>
              <a:rPr lang="en-US" dirty="0"/>
              <a:t>to wake up from a wait, but</a:t>
            </a:r>
            <a:br>
              <a:rPr lang="en-US" dirty="0"/>
            </a:br>
            <a:r>
              <a:rPr lang="en-US" dirty="0"/>
              <a:t>the resource is not available!</a:t>
            </a:r>
          </a:p>
          <a:p>
            <a:endParaRPr lang="en-US" dirty="0"/>
          </a:p>
          <a:p>
            <a:r>
              <a:rPr lang="en-US" dirty="0"/>
              <a:t>Maybe another thread took the resource first</a:t>
            </a:r>
          </a:p>
          <a:p>
            <a:pPr lvl="1"/>
            <a:r>
              <a:rPr lang="en-US" dirty="0"/>
              <a:t>Another thread could run and claim it before the woken thread is scheduled</a:t>
            </a:r>
          </a:p>
          <a:p>
            <a:pPr lvl="1"/>
            <a:endParaRPr lang="en-US" dirty="0"/>
          </a:p>
          <a:p>
            <a:r>
              <a:rPr lang="en-US" dirty="0"/>
              <a:t>Maybe a </a:t>
            </a:r>
            <a:r>
              <a:rPr lang="en-US" i="1" dirty="0"/>
              <a:t>spurious wakeup</a:t>
            </a:r>
            <a:r>
              <a:rPr lang="en-US" dirty="0"/>
              <a:t> occurred</a:t>
            </a:r>
          </a:p>
          <a:p>
            <a:pPr lvl="1"/>
            <a:r>
              <a:rPr lang="en-US" dirty="0"/>
              <a:t>Often other sources can cause wakeups to occur</a:t>
            </a:r>
          </a:p>
          <a:p>
            <a:pPr lvl="2"/>
            <a:r>
              <a:rPr lang="en-US" dirty="0"/>
              <a:t>Signals or Interrupts usually</a:t>
            </a:r>
          </a:p>
          <a:p>
            <a:pPr lvl="1"/>
            <a:r>
              <a:rPr lang="en-US" dirty="0"/>
              <a:t>Makes the implementation of </a:t>
            </a:r>
            <a:r>
              <a:rPr lang="en-US" dirty="0" err="1"/>
              <a:t>condvar</a:t>
            </a:r>
            <a:r>
              <a:rPr lang="en-US" dirty="0"/>
              <a:t> simpler, and we need to double-check the flag anyways, so it doesn’t matter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F6FA66-14CC-DD3B-361C-D281CCC65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FDCAE6A-C3FD-32B3-BF33-E7A4EB90F6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0000" b="26358"/>
          <a:stretch/>
        </p:blipFill>
        <p:spPr>
          <a:xfrm>
            <a:off x="6366256" y="1101966"/>
            <a:ext cx="5424487" cy="1536539"/>
          </a:xfrm>
          <a:prstGeom prst="rect">
            <a:avLst/>
          </a:prstGeom>
        </p:spPr>
      </p:pic>
      <p:sp>
        <p:nvSpPr>
          <p:cNvPr id="7" name="Rounded Rectangle 9">
            <a:extLst>
              <a:ext uri="{FF2B5EF4-FFF2-40B4-BE49-F238E27FC236}">
                <a16:creationId xmlns:a16="http://schemas.microsoft.com/office/drawing/2014/main" id="{F298E321-B0E4-E1A1-A379-EE12AE6A348C}"/>
              </a:ext>
            </a:extLst>
          </p:cNvPr>
          <p:cNvSpPr/>
          <p:nvPr/>
        </p:nvSpPr>
        <p:spPr>
          <a:xfrm flipH="1" flipV="1">
            <a:off x="7258483" y="1713223"/>
            <a:ext cx="1850020" cy="217991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572965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Must check condition within a loop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Thread 1 is working on the resource (claimed the lock already)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Thread 2 calls </a:t>
            </a:r>
            <a:r>
              <a:rPr lang="en-US" dirty="0" err="1"/>
              <a:t>condvar_wait</a:t>
            </a:r>
            <a:r>
              <a:rPr lang="en-US" dirty="0"/>
              <a:t>()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Thread 1 does some work, calls </a:t>
            </a:r>
            <a:r>
              <a:rPr lang="en-US" dirty="0" err="1"/>
              <a:t>condvar_signal</a:t>
            </a:r>
            <a:r>
              <a:rPr lang="en-US" dirty="0"/>
              <a:t>()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Before Thread 2 is scheduled, Thread 3 executes and skips the wait because the resource is ready!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Now Thread 2 will run, but the resource will not be ready</a:t>
            </a:r>
          </a:p>
          <a:p>
            <a:endParaRPr lang="en-US" dirty="0"/>
          </a:p>
          <a:p>
            <a:r>
              <a:rPr lang="en-US" dirty="0"/>
              <a:t>There is no guarantee that the condition you’ve been waiting for is true when you are awoken</a:t>
            </a:r>
          </a:p>
          <a:p>
            <a:r>
              <a:rPr lang="en-US" dirty="0"/>
              <a:t>So, we must also use a “predicate loop.” (</a:t>
            </a:r>
            <a:r>
              <a:rPr lang="en-US" i="1" dirty="0"/>
              <a:t>while</a:t>
            </a:r>
            <a:r>
              <a:rPr lang="en-US" dirty="0"/>
              <a:t>, not </a:t>
            </a:r>
            <a:r>
              <a:rPr lang="en-US" i="1" dirty="0"/>
              <a:t>if</a:t>
            </a:r>
            <a:r>
              <a:rPr lang="en-US" dirty="0"/>
              <a:t>)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88A7BFC8-8046-4317-A06F-5852131C9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10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Spurious (fake) wakeups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7595" y="1143000"/>
            <a:ext cx="6065391" cy="5029200"/>
          </a:xfrm>
        </p:spPr>
        <p:txBody>
          <a:bodyPr>
            <a:normAutofit/>
          </a:bodyPr>
          <a:lstStyle/>
          <a:p>
            <a:r>
              <a:rPr lang="en-US" dirty="0" err="1"/>
              <a:t>Pthreads</a:t>
            </a:r>
            <a:r>
              <a:rPr lang="en-US" dirty="0"/>
              <a:t> allows wakeup to return not just when a signaled, but also when a </a:t>
            </a:r>
            <a:r>
              <a:rPr lang="en-US" b="1" i="1" dirty="0"/>
              <a:t>timer expires </a:t>
            </a:r>
            <a:r>
              <a:rPr lang="en-US" dirty="0"/>
              <a:t>or for </a:t>
            </a:r>
            <a:r>
              <a:rPr lang="en-US" b="1" i="1" dirty="0"/>
              <a:t>no reason at all!</a:t>
            </a:r>
          </a:p>
          <a:p>
            <a:r>
              <a:rPr lang="en-US" dirty="0"/>
              <a:t>Spurious wakeups were included in the specification because they may allow some implementations be more efficient.</a:t>
            </a:r>
          </a:p>
          <a:p>
            <a:endParaRPr lang="en-US" dirty="0"/>
          </a:p>
          <a:p>
            <a:r>
              <a:rPr lang="en-US" dirty="0"/>
              <a:t>Should be safe since we have to wait with a while loop anyways</a:t>
            </a:r>
          </a:p>
        </p:txBody>
      </p:sp>
      <p:pic>
        <p:nvPicPr>
          <p:cNvPr id="7" name="Content Placeholder 5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6610096" y="179387"/>
            <a:ext cx="5424487" cy="6499225"/>
          </a:xfrm>
        </p:spPr>
      </p:pic>
      <p:sp>
        <p:nvSpPr>
          <p:cNvPr id="10" name="Rounded Rectangle 9"/>
          <p:cNvSpPr/>
          <p:nvPr/>
        </p:nvSpPr>
        <p:spPr>
          <a:xfrm flipH="1" flipV="1">
            <a:off x="7502323" y="4040257"/>
            <a:ext cx="1850020" cy="217991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1" name="Freeform 10"/>
          <p:cNvSpPr/>
          <p:nvPr/>
        </p:nvSpPr>
        <p:spPr>
          <a:xfrm>
            <a:off x="5862181" y="4178461"/>
            <a:ext cx="1640142" cy="1536539"/>
          </a:xfrm>
          <a:custGeom>
            <a:avLst/>
            <a:gdLst>
              <a:gd name="connsiteX0" fmla="*/ 0 w 3565002"/>
              <a:gd name="connsiteY0" fmla="*/ 1516284 h 1564945"/>
              <a:gd name="connsiteX1" fmla="*/ 2338086 w 3565002"/>
              <a:gd name="connsiteY1" fmla="*/ 1412112 h 1564945"/>
              <a:gd name="connsiteX2" fmla="*/ 2986268 w 3565002"/>
              <a:gd name="connsiteY2" fmla="*/ 243069 h 1564945"/>
              <a:gd name="connsiteX3" fmla="*/ 3565002 w 3565002"/>
              <a:gd name="connsiteY3" fmla="*/ 0 h 1564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65002" h="1564945">
                <a:moveTo>
                  <a:pt x="0" y="1516284"/>
                </a:moveTo>
                <a:cubicBezTo>
                  <a:pt x="920187" y="1570299"/>
                  <a:pt x="1840375" y="1624315"/>
                  <a:pt x="2338086" y="1412112"/>
                </a:cubicBezTo>
                <a:cubicBezTo>
                  <a:pt x="2835797" y="1199909"/>
                  <a:pt x="2781782" y="478421"/>
                  <a:pt x="2986268" y="243069"/>
                </a:cubicBezTo>
                <a:cubicBezTo>
                  <a:pt x="3190754" y="7717"/>
                  <a:pt x="3565002" y="0"/>
                  <a:pt x="3565002" y="0"/>
                </a:cubicBezTo>
              </a:path>
            </a:pathLst>
          </a:custGeom>
          <a:noFill/>
          <a:ln w="28575">
            <a:solidFill>
              <a:schemeClr val="accent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88A7BFC8-8046-4317-A06F-5852131C9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929055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09119BF-69B7-C68D-61EF-40DF428D5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Classical concurrency problem: Producer-Consumer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450A53-B808-17AB-5FF3-940196772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D12F82D-AA92-8FEC-E52C-42B4ABA63F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95" y="1257300"/>
            <a:ext cx="10544175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555489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Produce/Consumer Example Details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We have multiple producers and multiple consumers that communicate with a shared queue (FIFO buffer).</a:t>
            </a:r>
          </a:p>
          <a:p>
            <a:pPr lvl="1"/>
            <a:r>
              <a:rPr lang="en-US" dirty="0"/>
              <a:t>Concurrent queue allows work to happen asynchronously.</a:t>
            </a:r>
          </a:p>
          <a:p>
            <a:pPr lvl="1"/>
            <a:r>
              <a:rPr lang="en-US" dirty="0"/>
              <a:t>Buffer has finite size (does not dynamically expand)</a:t>
            </a:r>
          </a:p>
          <a:p>
            <a:pPr lvl="1"/>
            <a:endParaRPr lang="en-US" dirty="0"/>
          </a:p>
          <a:p>
            <a:r>
              <a:rPr lang="en-US" dirty="0"/>
              <a:t>Two operations:</a:t>
            </a:r>
          </a:p>
          <a:p>
            <a:pPr lvl="1"/>
            <a:r>
              <a:rPr lang="en-US" b="1" i="1" dirty="0">
                <a:solidFill>
                  <a:schemeClr val="accent4"/>
                </a:solidFill>
              </a:rPr>
              <a:t>Put</a:t>
            </a:r>
            <a:r>
              <a:rPr lang="en-US" dirty="0"/>
              <a:t>, which should block (wait) if the buffer is </a:t>
            </a:r>
            <a:r>
              <a:rPr lang="en-US" b="1" dirty="0"/>
              <a:t>full</a:t>
            </a:r>
            <a:r>
              <a:rPr lang="en-US" dirty="0"/>
              <a:t>.</a:t>
            </a:r>
          </a:p>
          <a:p>
            <a:pPr lvl="1"/>
            <a:r>
              <a:rPr lang="en-US" b="1" i="1" dirty="0">
                <a:solidFill>
                  <a:schemeClr val="accent4"/>
                </a:solidFill>
              </a:rPr>
              <a:t>Get</a:t>
            </a:r>
            <a:r>
              <a:rPr lang="en-US" dirty="0"/>
              <a:t>, which should block (wait) if the buffer is </a:t>
            </a:r>
            <a:r>
              <a:rPr lang="en-US" b="1" dirty="0"/>
              <a:t>empty</a:t>
            </a:r>
            <a:r>
              <a:rPr lang="en-US" dirty="0"/>
              <a:t>.</a:t>
            </a:r>
          </a:p>
          <a:p>
            <a:pPr lvl="1"/>
            <a:endParaRPr lang="en-US" dirty="0"/>
          </a:p>
          <a:p>
            <a:r>
              <a:rPr lang="en-US" dirty="0"/>
              <a:t>This is more complex than a (linked-list-based) concurrent queue because of the finite size and waiting.</a:t>
            </a:r>
          </a:p>
          <a:p>
            <a:r>
              <a:rPr lang="en-US" dirty="0"/>
              <a:t>Example scenario: request queue in a multi-threaded web server.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A9682B-925F-44F2-9DD0-88D29EA82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0344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Managing the buffer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4085" y="1343657"/>
            <a:ext cx="4756742" cy="4707870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486400" y="1145628"/>
            <a:ext cx="6416298" cy="5565137"/>
          </a:xfrm>
        </p:spPr>
        <p:txBody>
          <a:bodyPr>
            <a:normAutofit/>
          </a:bodyPr>
          <a:lstStyle/>
          <a:p>
            <a:r>
              <a:rPr lang="en-US" dirty="0"/>
              <a:t>A simple implementation of a circular buffer that stores data in a fixed-size array.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fill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is the index of the tail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use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is the index of the head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count </a:t>
            </a:r>
            <a:r>
              <a:rPr lang="en-US" dirty="0"/>
              <a:t>is the number of items</a:t>
            </a:r>
          </a:p>
          <a:p>
            <a:endParaRPr lang="en-US" b="1" dirty="0">
              <a:latin typeface="Consolas" panose="020B0609020204030204" pitchFamily="49" charset="0"/>
              <a:ea typeface="Andale Mono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/>
              <a:t>This simple implementation assumes:</a:t>
            </a:r>
          </a:p>
          <a:p>
            <a:r>
              <a:rPr lang="en-US" dirty="0"/>
              <a:t>Concurrency is managed elsewhere</a:t>
            </a:r>
          </a:p>
          <a:p>
            <a:r>
              <a:rPr lang="en-US" dirty="0"/>
              <a:t>It will overwrite data if we try to put more than MAX elements.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91E4A131-EDC7-4464-A808-83F6AD54033D}"/>
              </a:ext>
            </a:extLst>
          </p:cNvPr>
          <p:cNvSpPr txBox="1">
            <a:spLocks/>
          </p:cNvSpPr>
          <p:nvPr/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78C724-3839-4D76-A707-B4C23905D055}" type="slidenum">
              <a:rPr lang="en-US" smtClean="0"/>
              <a:pPr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43844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Managing the concurrency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9302" y="1193935"/>
            <a:ext cx="5391066" cy="5438774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822066" y="609600"/>
            <a:ext cx="6080632" cy="5559552"/>
          </a:xfrm>
        </p:spPr>
        <p:txBody>
          <a:bodyPr>
            <a:noAutofit/>
          </a:bodyPr>
          <a:lstStyle/>
          <a:p>
            <a:r>
              <a:rPr lang="en-US" sz="2400" dirty="0"/>
              <a:t>Always acquire </a:t>
            </a:r>
            <a:r>
              <a:rPr lang="en-US" sz="2400" b="1" i="1" dirty="0" err="1">
                <a:solidFill>
                  <a:schemeClr val="accent4"/>
                </a:solidFill>
              </a:rPr>
              <a:t>mutex</a:t>
            </a:r>
            <a:endParaRPr lang="en-US" sz="2400" b="1" i="1" dirty="0">
              <a:solidFill>
                <a:schemeClr val="accent4"/>
              </a:solidFill>
            </a:endParaRPr>
          </a:p>
          <a:p>
            <a:pPr lvl="1"/>
            <a:r>
              <a:rPr lang="en-US" sz="2000" dirty="0"/>
              <a:t>Must use same </a:t>
            </a:r>
            <a:r>
              <a:rPr lang="en-US" sz="2000" dirty="0" err="1"/>
              <a:t>mutex</a:t>
            </a:r>
            <a:r>
              <a:rPr lang="en-US" sz="2000" dirty="0"/>
              <a:t> in both functions</a:t>
            </a:r>
          </a:p>
          <a:p>
            <a:r>
              <a:rPr lang="en-US" sz="2400" dirty="0"/>
              <a:t>Use </a:t>
            </a:r>
            <a:r>
              <a:rPr lang="en-US" sz="2400" b="1" i="1" dirty="0">
                <a:solidFill>
                  <a:schemeClr val="accent4"/>
                </a:solidFill>
              </a:rPr>
              <a:t>two </a:t>
            </a:r>
            <a:r>
              <a:rPr lang="en-US" sz="2400" b="1" i="1" dirty="0" err="1">
                <a:solidFill>
                  <a:schemeClr val="accent4"/>
                </a:solidFill>
              </a:rPr>
              <a:t>condvars</a:t>
            </a:r>
            <a:endParaRPr lang="en-US" sz="2400" b="1" i="1" dirty="0">
              <a:solidFill>
                <a:schemeClr val="accent4"/>
              </a:solidFill>
            </a:endParaRPr>
          </a:p>
          <a:p>
            <a:pPr lvl="1"/>
            <a:endParaRPr lang="en-US" sz="2000" b="1" i="1" dirty="0">
              <a:solidFill>
                <a:schemeClr val="accent4"/>
              </a:solidFill>
            </a:endParaRP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B45B742B-D78E-4005-BED1-11A7126FB1B0}"/>
              </a:ext>
            </a:extLst>
          </p:cNvPr>
          <p:cNvSpPr txBox="1">
            <a:spLocks/>
          </p:cNvSpPr>
          <p:nvPr/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78C724-3839-4D76-A707-B4C23905D055}" type="slidenum">
              <a:rPr lang="en-US" smtClean="0"/>
              <a:pPr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69453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Managing the concurrency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9302" y="1193935"/>
            <a:ext cx="5391066" cy="5438774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822066" y="609600"/>
            <a:ext cx="6080632" cy="5559552"/>
          </a:xfrm>
        </p:spPr>
        <p:txBody>
          <a:bodyPr>
            <a:noAutofit/>
          </a:bodyPr>
          <a:lstStyle/>
          <a:p>
            <a:r>
              <a:rPr lang="en-US" sz="2400" dirty="0"/>
              <a:t>Always acquire </a:t>
            </a:r>
            <a:r>
              <a:rPr lang="en-US" sz="2400" b="1" i="1" dirty="0" err="1">
                <a:solidFill>
                  <a:schemeClr val="accent4"/>
                </a:solidFill>
              </a:rPr>
              <a:t>mutex</a:t>
            </a:r>
            <a:endParaRPr lang="en-US" sz="2400" b="1" i="1" dirty="0">
              <a:solidFill>
                <a:schemeClr val="accent4"/>
              </a:solidFill>
            </a:endParaRPr>
          </a:p>
          <a:p>
            <a:pPr lvl="1"/>
            <a:r>
              <a:rPr lang="en-US" sz="2000" dirty="0"/>
              <a:t>Must use same </a:t>
            </a:r>
            <a:r>
              <a:rPr lang="en-US" sz="2000" dirty="0" err="1"/>
              <a:t>mutex</a:t>
            </a:r>
            <a:r>
              <a:rPr lang="en-US" sz="2000" dirty="0"/>
              <a:t> in both functions</a:t>
            </a:r>
          </a:p>
          <a:p>
            <a:r>
              <a:rPr lang="en-US" sz="2400" dirty="0"/>
              <a:t>Use </a:t>
            </a:r>
            <a:r>
              <a:rPr lang="en-US" sz="2400" b="1" i="1" dirty="0">
                <a:solidFill>
                  <a:schemeClr val="accent4"/>
                </a:solidFill>
              </a:rPr>
              <a:t>two </a:t>
            </a:r>
            <a:r>
              <a:rPr lang="en-US" sz="2400" b="1" i="1" dirty="0" err="1">
                <a:solidFill>
                  <a:schemeClr val="accent4"/>
                </a:solidFill>
              </a:rPr>
              <a:t>condvars</a:t>
            </a:r>
            <a:endParaRPr lang="en-US" sz="2400" b="1" i="1" dirty="0">
              <a:solidFill>
                <a:schemeClr val="accent4"/>
              </a:solidFill>
            </a:endParaRPr>
          </a:p>
          <a:p>
            <a:pPr lvl="1"/>
            <a:endParaRPr lang="en-US" sz="2000" b="1" i="1" dirty="0">
              <a:solidFill>
                <a:schemeClr val="accent4"/>
              </a:solidFill>
            </a:endParaRPr>
          </a:p>
          <a:p>
            <a:r>
              <a:rPr lang="en-US" sz="2400" dirty="0"/>
              <a:t>Producer waits on </a:t>
            </a:r>
            <a:r>
              <a:rPr lang="en-US" sz="2400" b="1" dirty="0"/>
              <a:t>empty</a:t>
            </a:r>
            <a:r>
              <a:rPr lang="en-US" sz="2400" dirty="0"/>
              <a:t> while the buffer is full</a:t>
            </a:r>
          </a:p>
          <a:p>
            <a:pPr lvl="1"/>
            <a:r>
              <a:rPr lang="en-US" sz="2000" dirty="0"/>
              <a:t>Producer signals </a:t>
            </a:r>
            <a:r>
              <a:rPr lang="en-US" sz="2000" b="1" dirty="0"/>
              <a:t>fill</a:t>
            </a:r>
            <a:r>
              <a:rPr lang="en-US" sz="2000" b="1" i="1" dirty="0"/>
              <a:t> </a:t>
            </a:r>
            <a:r>
              <a:rPr lang="en-US" sz="2000" dirty="0"/>
              <a:t>after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put</a:t>
            </a:r>
          </a:p>
          <a:p>
            <a:pPr lvl="1"/>
            <a:endParaRPr lang="en-US" sz="2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9DC3293-57EC-46E5-AC8E-6CE4DD99507E}"/>
              </a:ext>
            </a:extLst>
          </p:cNvPr>
          <p:cNvSpPr/>
          <p:nvPr/>
        </p:nvSpPr>
        <p:spPr>
          <a:xfrm>
            <a:off x="1565753" y="2404997"/>
            <a:ext cx="4114615" cy="601250"/>
          </a:xfrm>
          <a:prstGeom prst="rect">
            <a:avLst/>
          </a:prstGeom>
          <a:solidFill>
            <a:schemeClr val="accent1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A9F6714-59BF-4FF5-B604-3943D2E78680}"/>
              </a:ext>
            </a:extLst>
          </p:cNvPr>
          <p:cNvSpPr/>
          <p:nvPr/>
        </p:nvSpPr>
        <p:spPr>
          <a:xfrm>
            <a:off x="1565753" y="3194137"/>
            <a:ext cx="4114615" cy="388307"/>
          </a:xfrm>
          <a:prstGeom prst="rect">
            <a:avLst/>
          </a:prstGeom>
          <a:solidFill>
            <a:schemeClr val="accent1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8FF842EE-A2A2-4420-83F7-F9B0B39310FB}"/>
              </a:ext>
            </a:extLst>
          </p:cNvPr>
          <p:cNvSpPr txBox="1">
            <a:spLocks/>
          </p:cNvSpPr>
          <p:nvPr/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78C724-3839-4D76-A707-B4C23905D055}" type="slidenum">
              <a:rPr lang="en-US" smtClean="0"/>
              <a:pPr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4153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Managing the concurrency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9302" y="1193935"/>
            <a:ext cx="5391066" cy="5438774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822066" y="609600"/>
            <a:ext cx="6080632" cy="5559552"/>
          </a:xfrm>
        </p:spPr>
        <p:txBody>
          <a:bodyPr>
            <a:noAutofit/>
          </a:bodyPr>
          <a:lstStyle/>
          <a:p>
            <a:r>
              <a:rPr lang="en-US" sz="2400" dirty="0"/>
              <a:t>Always acquire </a:t>
            </a:r>
            <a:r>
              <a:rPr lang="en-US" sz="2400" b="1" i="1" dirty="0" err="1">
                <a:solidFill>
                  <a:schemeClr val="accent4"/>
                </a:solidFill>
              </a:rPr>
              <a:t>mutex</a:t>
            </a:r>
            <a:endParaRPr lang="en-US" sz="2400" b="1" i="1" dirty="0">
              <a:solidFill>
                <a:schemeClr val="accent4"/>
              </a:solidFill>
            </a:endParaRPr>
          </a:p>
          <a:p>
            <a:pPr lvl="1"/>
            <a:r>
              <a:rPr lang="en-US" sz="2000" dirty="0"/>
              <a:t>Must use same </a:t>
            </a:r>
            <a:r>
              <a:rPr lang="en-US" sz="2000" dirty="0" err="1"/>
              <a:t>mutex</a:t>
            </a:r>
            <a:r>
              <a:rPr lang="en-US" sz="2000" dirty="0"/>
              <a:t> in both functions</a:t>
            </a:r>
          </a:p>
          <a:p>
            <a:r>
              <a:rPr lang="en-US" sz="2400" dirty="0"/>
              <a:t>Use </a:t>
            </a:r>
            <a:r>
              <a:rPr lang="en-US" sz="2400" b="1" i="1" dirty="0">
                <a:solidFill>
                  <a:schemeClr val="accent4"/>
                </a:solidFill>
              </a:rPr>
              <a:t>two </a:t>
            </a:r>
            <a:r>
              <a:rPr lang="en-US" sz="2400" b="1" i="1" dirty="0" err="1">
                <a:solidFill>
                  <a:schemeClr val="accent4"/>
                </a:solidFill>
              </a:rPr>
              <a:t>condvars</a:t>
            </a:r>
            <a:endParaRPr lang="en-US" sz="2400" b="1" i="1" dirty="0">
              <a:solidFill>
                <a:schemeClr val="accent4"/>
              </a:solidFill>
            </a:endParaRPr>
          </a:p>
          <a:p>
            <a:pPr lvl="1"/>
            <a:endParaRPr lang="en-US" sz="2000" b="1" i="1" dirty="0">
              <a:solidFill>
                <a:schemeClr val="accent4"/>
              </a:solidFill>
            </a:endParaRPr>
          </a:p>
          <a:p>
            <a:r>
              <a:rPr lang="en-US" sz="2400" dirty="0"/>
              <a:t>Producer waits on </a:t>
            </a:r>
            <a:r>
              <a:rPr lang="en-US" sz="2400" b="1" dirty="0"/>
              <a:t>empty</a:t>
            </a:r>
            <a:r>
              <a:rPr lang="en-US" sz="2400" dirty="0"/>
              <a:t> while the buffer is full</a:t>
            </a:r>
          </a:p>
          <a:p>
            <a:pPr lvl="1"/>
            <a:r>
              <a:rPr lang="en-US" sz="2000" dirty="0"/>
              <a:t>Producer signals </a:t>
            </a:r>
            <a:r>
              <a:rPr lang="en-US" sz="2000" b="1" dirty="0"/>
              <a:t>fill</a:t>
            </a:r>
            <a:r>
              <a:rPr lang="en-US" sz="2000" b="1" i="1" dirty="0"/>
              <a:t> </a:t>
            </a:r>
            <a:r>
              <a:rPr lang="en-US" sz="2000" dirty="0"/>
              <a:t>after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put</a:t>
            </a:r>
          </a:p>
          <a:p>
            <a:pPr lvl="1"/>
            <a:endParaRPr lang="en-US" sz="2000" dirty="0"/>
          </a:p>
          <a:p>
            <a:r>
              <a:rPr lang="en-US" sz="2400" dirty="0"/>
              <a:t>Consumer waits on </a:t>
            </a:r>
            <a:r>
              <a:rPr lang="en-US" sz="2400" b="1" dirty="0"/>
              <a:t>fill</a:t>
            </a:r>
            <a:r>
              <a:rPr lang="en-US" sz="2400" dirty="0"/>
              <a:t> while the buffer is empty</a:t>
            </a:r>
          </a:p>
          <a:p>
            <a:pPr lvl="1"/>
            <a:r>
              <a:rPr lang="en-US" sz="2000" dirty="0"/>
              <a:t>Consumer signals empty after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get</a:t>
            </a:r>
          </a:p>
          <a:p>
            <a:pPr lvl="1"/>
            <a:endParaRPr lang="en-US" sz="2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9DC3293-57EC-46E5-AC8E-6CE4DD99507E}"/>
              </a:ext>
            </a:extLst>
          </p:cNvPr>
          <p:cNvSpPr/>
          <p:nvPr/>
        </p:nvSpPr>
        <p:spPr>
          <a:xfrm>
            <a:off x="1565753" y="2404997"/>
            <a:ext cx="4114615" cy="601250"/>
          </a:xfrm>
          <a:prstGeom prst="rect">
            <a:avLst/>
          </a:prstGeom>
          <a:solidFill>
            <a:schemeClr val="accent1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A9F6714-59BF-4FF5-B604-3943D2E78680}"/>
              </a:ext>
            </a:extLst>
          </p:cNvPr>
          <p:cNvSpPr/>
          <p:nvPr/>
        </p:nvSpPr>
        <p:spPr>
          <a:xfrm>
            <a:off x="1565753" y="3194137"/>
            <a:ext cx="4114615" cy="388307"/>
          </a:xfrm>
          <a:prstGeom prst="rect">
            <a:avLst/>
          </a:prstGeom>
          <a:solidFill>
            <a:schemeClr val="accent1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E6A9B3-42FD-44B0-BA90-0456AC6B7819}"/>
              </a:ext>
            </a:extLst>
          </p:cNvPr>
          <p:cNvSpPr/>
          <p:nvPr/>
        </p:nvSpPr>
        <p:spPr>
          <a:xfrm>
            <a:off x="1565753" y="4806951"/>
            <a:ext cx="4114615" cy="601250"/>
          </a:xfrm>
          <a:prstGeom prst="rect">
            <a:avLst/>
          </a:prstGeom>
          <a:solidFill>
            <a:schemeClr val="accent1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7472F93-254D-4070-87EE-4540D04EFE65}"/>
              </a:ext>
            </a:extLst>
          </p:cNvPr>
          <p:cNvSpPr/>
          <p:nvPr/>
        </p:nvSpPr>
        <p:spPr>
          <a:xfrm>
            <a:off x="1580367" y="5601222"/>
            <a:ext cx="4114615" cy="423797"/>
          </a:xfrm>
          <a:prstGeom prst="rect">
            <a:avLst/>
          </a:prstGeom>
          <a:solidFill>
            <a:schemeClr val="accent1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0A2FD51C-AC26-49DF-BF9E-08EC9D7D4422}"/>
              </a:ext>
            </a:extLst>
          </p:cNvPr>
          <p:cNvSpPr txBox="1">
            <a:spLocks/>
          </p:cNvSpPr>
          <p:nvPr/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78C724-3839-4D76-A707-B4C23905D055}" type="slidenum">
              <a:rPr lang="en-US" smtClean="0"/>
              <a:pPr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0407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AD916-1F64-3049-937D-2F4A3C9AE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 to concurrency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ED545E-D245-3849-AF3C-799CF8920E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Concurrency is great! We can do so many things!!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But what’s the downside…?</a:t>
            </a:r>
          </a:p>
          <a:p>
            <a:pPr marL="0" indent="0">
              <a:buNone/>
            </a:pPr>
            <a:endParaRPr lang="en-US" dirty="0"/>
          </a:p>
          <a:p>
            <a:pPr marL="609585" indent="-609585">
              <a:buFont typeface="+mj-lt"/>
              <a:buAutoNum type="arabicPeriod"/>
            </a:pPr>
            <a:r>
              <a:rPr lang="en-US" b="1" dirty="0"/>
              <a:t>How much speedup can we get from it?</a:t>
            </a:r>
          </a:p>
          <a:p>
            <a:pPr marL="609585" indent="-609585">
              <a:buFont typeface="+mj-lt"/>
              <a:buAutoNum type="arabicPeriod"/>
            </a:pPr>
            <a:r>
              <a:rPr lang="en-US" dirty="0"/>
              <a:t>How hard is it to write parallel programs? (data races)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68DD00-7164-8B48-B02E-DE8EBE450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23286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Managing the concurrency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9302" y="1193935"/>
            <a:ext cx="5391066" cy="5438774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822066" y="609600"/>
            <a:ext cx="6080632" cy="5559552"/>
          </a:xfrm>
        </p:spPr>
        <p:txBody>
          <a:bodyPr>
            <a:noAutofit/>
          </a:bodyPr>
          <a:lstStyle/>
          <a:p>
            <a:r>
              <a:rPr lang="en-US" sz="2400" dirty="0"/>
              <a:t>Always acquire </a:t>
            </a:r>
            <a:r>
              <a:rPr lang="en-US" sz="2400" b="1" i="1" dirty="0" err="1">
                <a:solidFill>
                  <a:schemeClr val="accent4"/>
                </a:solidFill>
              </a:rPr>
              <a:t>mutex</a:t>
            </a:r>
            <a:endParaRPr lang="en-US" sz="2400" b="1" i="1" dirty="0">
              <a:solidFill>
                <a:schemeClr val="accent4"/>
              </a:solidFill>
            </a:endParaRPr>
          </a:p>
          <a:p>
            <a:pPr lvl="1"/>
            <a:r>
              <a:rPr lang="en-US" sz="2000" dirty="0"/>
              <a:t>Must use same </a:t>
            </a:r>
            <a:r>
              <a:rPr lang="en-US" sz="2000" dirty="0" err="1"/>
              <a:t>mutex</a:t>
            </a:r>
            <a:r>
              <a:rPr lang="en-US" sz="2000" dirty="0"/>
              <a:t> in both functions</a:t>
            </a:r>
          </a:p>
          <a:p>
            <a:r>
              <a:rPr lang="en-US" sz="2400" dirty="0"/>
              <a:t>Use </a:t>
            </a:r>
            <a:r>
              <a:rPr lang="en-US" sz="2400" b="1" i="1" dirty="0">
                <a:solidFill>
                  <a:schemeClr val="accent4"/>
                </a:solidFill>
              </a:rPr>
              <a:t>two </a:t>
            </a:r>
            <a:r>
              <a:rPr lang="en-US" sz="2400" b="1" i="1" dirty="0" err="1">
                <a:solidFill>
                  <a:schemeClr val="accent4"/>
                </a:solidFill>
              </a:rPr>
              <a:t>condvars</a:t>
            </a:r>
            <a:endParaRPr lang="en-US" sz="2400" b="1" i="1" dirty="0">
              <a:solidFill>
                <a:schemeClr val="accent4"/>
              </a:solidFill>
            </a:endParaRPr>
          </a:p>
          <a:p>
            <a:pPr lvl="1"/>
            <a:endParaRPr lang="en-US" sz="2000" b="1" i="1" dirty="0">
              <a:solidFill>
                <a:schemeClr val="accent4"/>
              </a:solidFill>
            </a:endParaRPr>
          </a:p>
          <a:p>
            <a:r>
              <a:rPr lang="en-US" sz="2400" dirty="0"/>
              <a:t>Producer waits on </a:t>
            </a:r>
            <a:r>
              <a:rPr lang="en-US" sz="2400" b="1" dirty="0"/>
              <a:t>empty</a:t>
            </a:r>
            <a:r>
              <a:rPr lang="en-US" sz="2400" dirty="0"/>
              <a:t> while the buffer is full</a:t>
            </a:r>
          </a:p>
          <a:p>
            <a:pPr lvl="1"/>
            <a:r>
              <a:rPr lang="en-US" sz="2000" dirty="0"/>
              <a:t>Producer signals </a:t>
            </a:r>
            <a:r>
              <a:rPr lang="en-US" sz="2000" b="1" dirty="0"/>
              <a:t>fill</a:t>
            </a:r>
            <a:r>
              <a:rPr lang="en-US" sz="2000" b="1" i="1" dirty="0"/>
              <a:t> </a:t>
            </a:r>
            <a:r>
              <a:rPr lang="en-US" sz="2000" dirty="0"/>
              <a:t>after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put</a:t>
            </a:r>
          </a:p>
          <a:p>
            <a:pPr lvl="1"/>
            <a:endParaRPr lang="en-US" sz="2000" dirty="0"/>
          </a:p>
          <a:p>
            <a:r>
              <a:rPr lang="en-US" sz="2400" dirty="0"/>
              <a:t>Consumer waits on </a:t>
            </a:r>
            <a:r>
              <a:rPr lang="en-US" sz="2400" b="1" dirty="0"/>
              <a:t>fill</a:t>
            </a:r>
            <a:r>
              <a:rPr lang="en-US" sz="2400" dirty="0"/>
              <a:t> while the buffer is empty</a:t>
            </a:r>
          </a:p>
          <a:p>
            <a:pPr lvl="1"/>
            <a:r>
              <a:rPr lang="en-US" sz="2000" dirty="0"/>
              <a:t>Consumer signals empty after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get</a:t>
            </a:r>
          </a:p>
          <a:p>
            <a:pPr lvl="1"/>
            <a:endParaRPr lang="en-US" sz="2000" dirty="0"/>
          </a:p>
          <a:p>
            <a:r>
              <a:rPr lang="en-US" sz="2400" dirty="0"/>
              <a:t>Loops re-check count condition after breaking out of wait, to check that there really is a resource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9DC3293-57EC-46E5-AC8E-6CE4DD99507E}"/>
              </a:ext>
            </a:extLst>
          </p:cNvPr>
          <p:cNvSpPr/>
          <p:nvPr/>
        </p:nvSpPr>
        <p:spPr>
          <a:xfrm>
            <a:off x="1565753" y="2404997"/>
            <a:ext cx="4114615" cy="601250"/>
          </a:xfrm>
          <a:prstGeom prst="rect">
            <a:avLst/>
          </a:prstGeom>
          <a:solidFill>
            <a:schemeClr val="accent1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A9F6714-59BF-4FF5-B604-3943D2E78680}"/>
              </a:ext>
            </a:extLst>
          </p:cNvPr>
          <p:cNvSpPr/>
          <p:nvPr/>
        </p:nvSpPr>
        <p:spPr>
          <a:xfrm>
            <a:off x="1565753" y="3194137"/>
            <a:ext cx="4114615" cy="388307"/>
          </a:xfrm>
          <a:prstGeom prst="rect">
            <a:avLst/>
          </a:prstGeom>
          <a:solidFill>
            <a:schemeClr val="accent1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E6A9B3-42FD-44B0-BA90-0456AC6B7819}"/>
              </a:ext>
            </a:extLst>
          </p:cNvPr>
          <p:cNvSpPr/>
          <p:nvPr/>
        </p:nvSpPr>
        <p:spPr>
          <a:xfrm>
            <a:off x="1565753" y="4806951"/>
            <a:ext cx="4114615" cy="601250"/>
          </a:xfrm>
          <a:prstGeom prst="rect">
            <a:avLst/>
          </a:prstGeom>
          <a:solidFill>
            <a:schemeClr val="accent1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7472F93-254D-4070-87EE-4540D04EFE65}"/>
              </a:ext>
            </a:extLst>
          </p:cNvPr>
          <p:cNvSpPr/>
          <p:nvPr/>
        </p:nvSpPr>
        <p:spPr>
          <a:xfrm>
            <a:off x="1580367" y="5601222"/>
            <a:ext cx="4114615" cy="423797"/>
          </a:xfrm>
          <a:prstGeom prst="rect">
            <a:avLst/>
          </a:prstGeom>
          <a:solidFill>
            <a:schemeClr val="accent1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896461F6-F8FE-484F-8E4F-61F5B1C63BFD}"/>
              </a:ext>
            </a:extLst>
          </p:cNvPr>
          <p:cNvSpPr txBox="1">
            <a:spLocks/>
          </p:cNvSpPr>
          <p:nvPr/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778C724-3839-4D76-A707-B4C23905D055}" type="slidenum">
              <a:rPr lang="en-US" smtClean="0"/>
              <a:pPr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7491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Broadcast makes more complex conditions possible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Recall that </a:t>
            </a:r>
            <a:r>
              <a:rPr lang="en-US" i="1" dirty="0"/>
              <a:t>signal</a:t>
            </a:r>
            <a:r>
              <a:rPr lang="en-US" dirty="0"/>
              <a:t> wakes one waiting thread (FIFO)</a:t>
            </a:r>
          </a:p>
          <a:p>
            <a:pPr lvl="1"/>
            <a:r>
              <a:rPr lang="en-US" dirty="0"/>
              <a:t>But there are times when threads are not all equivalent</a:t>
            </a:r>
          </a:p>
          <a:p>
            <a:pPr lvl="1"/>
            <a:r>
              <a:rPr lang="en-US" dirty="0"/>
              <a:t>The signal may not be serviceable by any of the threads</a:t>
            </a:r>
          </a:p>
          <a:p>
            <a:pPr lvl="1"/>
            <a:endParaRPr lang="en-US" dirty="0"/>
          </a:p>
          <a:p>
            <a:r>
              <a:rPr lang="en-US" dirty="0"/>
              <a:t>For example, consider memory allocation/free requests</a:t>
            </a:r>
          </a:p>
          <a:p>
            <a:pPr lvl="1"/>
            <a:r>
              <a:rPr lang="en-US" dirty="0"/>
              <a:t>An allocation can only be serviced by free of &gt;= size</a:t>
            </a:r>
          </a:p>
          <a:p>
            <a:pPr lvl="1"/>
            <a:endParaRPr lang="en-US" dirty="0"/>
          </a:p>
          <a:p>
            <a:r>
              <a:rPr lang="en-US" sz="2800" b="1" dirty="0" err="1">
                <a:solidFill>
                  <a:schemeClr val="accent4"/>
                </a:solidFill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  <a:t>pthread_cond_broadcast</a:t>
            </a:r>
            <a:r>
              <a:rPr lang="en-US" b="1" dirty="0">
                <a:latin typeface="Consolas" panose="020B06090202040302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wakes all threads</a:t>
            </a:r>
          </a:p>
          <a:p>
            <a:pPr lvl="1"/>
            <a:r>
              <a:rPr lang="en-US" dirty="0"/>
              <a:t>This approach may be inefficient, but it may be necessary to ensure progress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CB917D-D962-46DA-A40E-2CD6739EC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24041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 Variable: rules of thumb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Shared state determines if condition is true or not </a:t>
            </a:r>
          </a:p>
          <a:p>
            <a:pPr lvl="1"/>
            <a:r>
              <a:rPr lang="en-US" dirty="0"/>
              <a:t>Check the state in a while loop before waiting on </a:t>
            </a:r>
            <a:r>
              <a:rPr lang="en-US" dirty="0" err="1"/>
              <a:t>condvar</a:t>
            </a:r>
            <a:br>
              <a:rPr lang="en-US" dirty="0"/>
            </a:br>
            <a:endParaRPr lang="en-US" sz="3200" dirty="0"/>
          </a:p>
          <a:p>
            <a:r>
              <a:rPr lang="en-US" dirty="0"/>
              <a:t>Use a mutex to protect:</a:t>
            </a:r>
          </a:p>
          <a:p>
            <a:pPr lvl="1"/>
            <a:r>
              <a:rPr lang="en-US" dirty="0"/>
              <a:t>The shared state on which condition is based, and</a:t>
            </a:r>
            <a:endParaRPr lang="en-US" sz="3200" dirty="0"/>
          </a:p>
          <a:p>
            <a:pPr lvl="1"/>
            <a:r>
              <a:rPr lang="en-US" dirty="0"/>
              <a:t>Operations on the </a:t>
            </a:r>
            <a:r>
              <a:rPr lang="en-US" dirty="0" err="1"/>
              <a:t>condvar</a:t>
            </a:r>
            <a:r>
              <a:rPr lang="en-US" dirty="0"/>
              <a:t> itself</a:t>
            </a:r>
          </a:p>
          <a:p>
            <a:pPr lvl="1"/>
            <a:endParaRPr lang="en-US" dirty="0"/>
          </a:p>
          <a:p>
            <a:r>
              <a:rPr lang="en-US" dirty="0"/>
              <a:t>Use different </a:t>
            </a:r>
            <a:r>
              <a:rPr lang="en-US" dirty="0" err="1"/>
              <a:t>condvars</a:t>
            </a:r>
            <a:r>
              <a:rPr lang="en-US" dirty="0"/>
              <a:t> for different conditions </a:t>
            </a:r>
          </a:p>
          <a:p>
            <a:pPr lvl="1"/>
            <a:r>
              <a:rPr lang="en-US" dirty="0"/>
              <a:t>Sometimes, </a:t>
            </a:r>
            <a:r>
              <a:rPr lang="en-US" sz="2000" b="1" dirty="0" err="1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  <a:t>cond_broadcast</a:t>
            </a:r>
            <a:r>
              <a:rPr lang="en-US" sz="2000" b="1" dirty="0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  <a:t>() </a:t>
            </a:r>
            <a:r>
              <a:rPr lang="en-US" dirty="0"/>
              <a:t>helps if you can’t find an elegant solution using </a:t>
            </a:r>
            <a:r>
              <a:rPr lang="en-US" sz="2000" b="1" dirty="0" err="1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  <a:t>cond_signal</a:t>
            </a:r>
            <a:r>
              <a:rPr lang="en-US" sz="2000" b="1" dirty="0">
                <a:latin typeface="Consolas" panose="020B0609020204030204" pitchFamily="49" charset="0"/>
                <a:ea typeface="Andale Mono" charset="0"/>
                <a:cs typeface="Courier New" panose="02070309020205020404" pitchFamily="49" charset="0"/>
              </a:rPr>
              <a:t>() </a:t>
            </a:r>
            <a:endParaRPr lang="en-US" b="1" dirty="0">
              <a:latin typeface="Consolas" panose="020B0609020204030204" pitchFamily="49" charset="0"/>
              <a:ea typeface="Andale Mono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C1E85A-4B27-4294-92B2-063C7DFF0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78159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C6C31-E240-486F-F630-0C58F0DE6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</a:t>
            </a:r>
            <a:r>
              <a:rPr lang="en-US" dirty="0" err="1"/>
              <a:t>xkcd</a:t>
            </a:r>
            <a:r>
              <a:rPr lang="en-US" dirty="0"/>
              <a:t> (not relevant, just funny)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9B77CC-5DA2-055E-639C-B1EF5B68A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  <p:pic>
        <p:nvPicPr>
          <p:cNvPr id="5" name="Picture 2" descr="Priorities">
            <a:extLst>
              <a:ext uri="{FF2B5EF4-FFF2-40B4-BE49-F238E27FC236}">
                <a16:creationId xmlns:a16="http://schemas.microsoft.com/office/drawing/2014/main" id="{53E8FF84-FEFA-90A4-F017-D3D410C768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8" y="1072634"/>
            <a:ext cx="6140726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0F7438A-A410-8C26-155F-706C6465F823}"/>
              </a:ext>
            </a:extLst>
          </p:cNvPr>
          <p:cNvSpPr txBox="1"/>
          <p:nvPr/>
        </p:nvSpPr>
        <p:spPr>
          <a:xfrm>
            <a:off x="607595" y="6260068"/>
            <a:ext cx="60981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https://xkcd.com/336/</a:t>
            </a:r>
          </a:p>
        </p:txBody>
      </p:sp>
    </p:spTree>
    <p:extLst>
      <p:ext uri="{BB962C8B-B14F-4D97-AF65-F5344CB8AC3E}">
        <p14:creationId xmlns:p14="http://schemas.microsoft.com/office/powerpoint/2010/main" val="387341451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890946-B9FE-1EF2-BBAD-28B872BD3B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2FB27E6-7F29-5B05-09C4-ECC119C15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4184B81-7704-6E68-A5FA-7F8C2E4499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Amdahl’s Law</a:t>
            </a:r>
          </a:p>
          <a:p>
            <a:pPr lvl="1"/>
            <a:endParaRPr lang="en-US" b="1" dirty="0"/>
          </a:p>
          <a:p>
            <a:r>
              <a:rPr lang="en-US" dirty="0"/>
              <a:t>Applying Locks</a:t>
            </a:r>
          </a:p>
          <a:p>
            <a:pPr lvl="1"/>
            <a:endParaRPr lang="en-US" dirty="0"/>
          </a:p>
          <a:p>
            <a:r>
              <a:rPr lang="en-US" dirty="0"/>
              <a:t>Ordering with Condition Variables</a:t>
            </a:r>
          </a:p>
          <a:p>
            <a:pPr lvl="1"/>
            <a:endParaRPr lang="en-US" dirty="0"/>
          </a:p>
          <a:p>
            <a:r>
              <a:rPr lang="en-US" b="1" dirty="0"/>
              <a:t>Semaphores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E2F03E1-CE30-C145-3877-387CB3B81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61728175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63A34B-F853-4A20-9A71-F808588BF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Generalizing Synchronization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488341-4563-4EFB-84E3-E070824724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Condvars</a:t>
            </a:r>
            <a:r>
              <a:rPr lang="en-US" dirty="0"/>
              <a:t> have no state or lock, just a waiting queue</a:t>
            </a:r>
          </a:p>
          <a:p>
            <a:pPr lvl="1"/>
            <a:r>
              <a:rPr lang="en-US" dirty="0"/>
              <a:t>The rest is handled by the programmer</a:t>
            </a:r>
          </a:p>
          <a:p>
            <a:pPr lvl="1"/>
            <a:endParaRPr lang="en-US" dirty="0"/>
          </a:p>
          <a:p>
            <a:r>
              <a:rPr lang="en-US" dirty="0"/>
              <a:t>Semaphores are a combination of </a:t>
            </a:r>
            <a:r>
              <a:rPr lang="en-US" dirty="0" err="1"/>
              <a:t>condvars</a:t>
            </a:r>
            <a:r>
              <a:rPr lang="en-US" dirty="0"/>
              <a:t> and locks</a:t>
            </a:r>
          </a:p>
          <a:p>
            <a:pPr lvl="1"/>
            <a:r>
              <a:rPr lang="en-US" dirty="0"/>
              <a:t>Includes internal (locked) state</a:t>
            </a:r>
          </a:p>
          <a:p>
            <a:pPr lvl="1"/>
            <a:r>
              <a:rPr lang="en-US" dirty="0"/>
              <a:t>Sometimes this makes them more complicated, sometimes simpler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8CCF9A-9104-4FA3-A7A9-CD62C89E6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97996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B9E8E-F2C6-4DB0-867F-E06935033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Semaphores (by </a:t>
            </a:r>
            <a:r>
              <a:rPr lang="en-US" dirty="0" err="1"/>
              <a:t>Edsger</a:t>
            </a:r>
            <a:r>
              <a:rPr lang="en-US" dirty="0"/>
              <a:t> Dijkstra, 1965)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812B2E-8A7B-4780-A1E6-C23407B97A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Keeps an internal integer value that determines</a:t>
            </a:r>
            <a:br>
              <a:rPr lang="en-US" dirty="0"/>
            </a:br>
            <a:r>
              <a:rPr lang="en-US" dirty="0"/>
              <a:t>what happens to a calling thread</a:t>
            </a:r>
          </a:p>
          <a:p>
            <a:endParaRPr lang="en-US" dirty="0"/>
          </a:p>
          <a:p>
            <a:r>
              <a:rPr lang="en-US" dirty="0"/>
              <a:t>Init(</a:t>
            </a:r>
            <a:r>
              <a:rPr lang="en-US" dirty="0" err="1"/>
              <a:t>val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Set the initial internal value</a:t>
            </a:r>
          </a:p>
          <a:p>
            <a:pPr lvl="1"/>
            <a:r>
              <a:rPr lang="en-US" dirty="0"/>
              <a:t>Value cannot otherwise be directly modified</a:t>
            </a:r>
          </a:p>
          <a:p>
            <a:endParaRPr lang="en-US" dirty="0"/>
          </a:p>
          <a:p>
            <a:r>
              <a:rPr lang="en-US" dirty="0"/>
              <a:t>Up/Signal/Post/V() (from Dutch </a:t>
            </a:r>
            <a:r>
              <a:rPr lang="en-US" i="1" dirty="0" err="1"/>
              <a:t>verhogen</a:t>
            </a:r>
            <a:r>
              <a:rPr lang="en-US" dirty="0"/>
              <a:t> “increase”)</a:t>
            </a:r>
          </a:p>
          <a:p>
            <a:pPr lvl="1"/>
            <a:r>
              <a:rPr lang="en-US" dirty="0"/>
              <a:t>Increase the value. If there is a waiting thread, wake one.</a:t>
            </a:r>
          </a:p>
          <a:p>
            <a:endParaRPr lang="en-US" dirty="0"/>
          </a:p>
          <a:p>
            <a:r>
              <a:rPr lang="en-US" dirty="0"/>
              <a:t>Down/Wait/Test/P() (from Dutch </a:t>
            </a:r>
            <a:r>
              <a:rPr lang="en-US" i="1" dirty="0" err="1"/>
              <a:t>proberen</a:t>
            </a:r>
            <a:r>
              <a:rPr lang="en-US" dirty="0"/>
              <a:t> “to try”)</a:t>
            </a:r>
          </a:p>
          <a:p>
            <a:pPr lvl="1"/>
            <a:r>
              <a:rPr lang="en-US" dirty="0"/>
              <a:t>Decrease the value. Wait if the value is negative.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419AE1-EBFE-4CC4-8B14-08A9CF869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297614-EE5F-423D-BBC7-47ABF29DB132}"/>
              </a:ext>
            </a:extLst>
          </p:cNvPr>
          <p:cNvSpPr txBox="1"/>
          <p:nvPr/>
        </p:nvSpPr>
        <p:spPr>
          <a:xfrm>
            <a:off x="9030264" y="3676590"/>
            <a:ext cx="285593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Dijkstra invented Dijkstra’s Algorithm!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Also Semaphores and the </a:t>
            </a:r>
            <a:r>
              <a:rPr lang="en-US" i="1" dirty="0"/>
              <a:t>entire field of Concurrent Programming</a:t>
            </a:r>
          </a:p>
          <a:p>
            <a:endParaRPr lang="en-US" dirty="0"/>
          </a:p>
          <a:p>
            <a:r>
              <a:rPr lang="en-US" dirty="0">
                <a:hlinkClick r:id="rId2"/>
              </a:rPr>
              <a:t>https://en.wikipedia.org/wiki/Edsger_W._Dijkstra</a:t>
            </a:r>
            <a:endParaRPr lang="en-US" dirty="0"/>
          </a:p>
          <a:p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B6585E6-D72A-4581-85FC-2E9FA770F6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4401" y="127318"/>
            <a:ext cx="3817599" cy="3182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2132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Semaphores vs Condition Variables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4294967295"/>
          </p:nvPr>
        </p:nvSpPr>
        <p:spPr>
          <a:xfrm>
            <a:off x="607594" y="1144588"/>
            <a:ext cx="5158205" cy="528637"/>
          </a:xfrm>
        </p:spPr>
        <p:txBody>
          <a:bodyPr/>
          <a:lstStyle/>
          <a:p>
            <a:r>
              <a:rPr lang="en-US" dirty="0"/>
              <a:t>Semaphores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607594" y="1795463"/>
            <a:ext cx="5158206" cy="2336800"/>
          </a:xfrm>
        </p:spPr>
        <p:txBody>
          <a:bodyPr/>
          <a:lstStyle/>
          <a:p>
            <a:r>
              <a:rPr lang="en-US" b="1" i="1" dirty="0">
                <a:solidFill>
                  <a:schemeClr val="accent4"/>
                </a:solidFill>
              </a:rPr>
              <a:t>Up/Post</a:t>
            </a:r>
            <a:r>
              <a:rPr lang="en-US" dirty="0"/>
              <a:t>: increase value and wake one waiting thread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Down/Wait</a:t>
            </a:r>
            <a:r>
              <a:rPr lang="en-US" dirty="0"/>
              <a:t>: decrease value and wait if it’s negative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4294967295"/>
          </p:nvPr>
        </p:nvSpPr>
        <p:spPr>
          <a:xfrm>
            <a:off x="6383338" y="1144588"/>
            <a:ext cx="5808662" cy="528637"/>
          </a:xfrm>
        </p:spPr>
        <p:txBody>
          <a:bodyPr/>
          <a:lstStyle/>
          <a:p>
            <a:r>
              <a:rPr lang="en-US" dirty="0"/>
              <a:t>Condition Variables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4294967295"/>
          </p:nvPr>
        </p:nvSpPr>
        <p:spPr>
          <a:xfrm>
            <a:off x="6383338" y="1795463"/>
            <a:ext cx="5808662" cy="2216150"/>
          </a:xfrm>
        </p:spPr>
        <p:txBody>
          <a:bodyPr/>
          <a:lstStyle/>
          <a:p>
            <a:r>
              <a:rPr lang="en-US" b="1" i="1" dirty="0">
                <a:solidFill>
                  <a:schemeClr val="accent4"/>
                </a:solidFill>
              </a:rPr>
              <a:t>Signal</a:t>
            </a:r>
            <a:r>
              <a:rPr lang="en-US" dirty="0"/>
              <a:t>: wake one waiting thread</a:t>
            </a:r>
            <a:br>
              <a:rPr lang="en-US" dirty="0"/>
            </a:br>
            <a:endParaRPr lang="en-US" dirty="0"/>
          </a:p>
          <a:p>
            <a:r>
              <a:rPr lang="en-US" b="1" i="1" dirty="0">
                <a:solidFill>
                  <a:schemeClr val="accent4"/>
                </a:solidFill>
              </a:rPr>
              <a:t>Wait</a:t>
            </a:r>
            <a:r>
              <a:rPr lang="en-US" dirty="0"/>
              <a:t>: wait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6491" y="3646223"/>
            <a:ext cx="1155728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sz="2800" dirty="0"/>
              <a:t>Compared to </a:t>
            </a:r>
            <a:r>
              <a:rPr lang="en-US" sz="2800" dirty="0" err="1"/>
              <a:t>condvars</a:t>
            </a:r>
            <a:r>
              <a:rPr lang="en-US" sz="2800" dirty="0"/>
              <a:t>, semaphores add an integer value that controls when waiting is necessary</a:t>
            </a:r>
          </a:p>
          <a:p>
            <a:pPr marL="914400" lvl="1" indent="-457200">
              <a:buFont typeface="Arial" charset="0"/>
              <a:buChar char="•"/>
            </a:pPr>
            <a:endParaRPr lang="en-US" sz="2800" dirty="0"/>
          </a:p>
          <a:p>
            <a:pPr marL="457200" indent="-457200">
              <a:buFont typeface="Arial" charset="0"/>
              <a:buChar char="•"/>
            </a:pPr>
            <a:r>
              <a:rPr lang="en-US" sz="2800" dirty="0"/>
              <a:t>Purpose: semaphores track resource availability/reservations</a:t>
            </a:r>
          </a:p>
          <a:p>
            <a:pPr marL="914400" lvl="1" indent="-457200">
              <a:buFont typeface="Arial" charset="0"/>
              <a:buChar char="•"/>
            </a:pPr>
            <a:r>
              <a:rPr lang="en-US" sz="2800" i="1" dirty="0"/>
              <a:t>Value</a:t>
            </a:r>
            <a:r>
              <a:rPr lang="en-US" sz="2800" dirty="0"/>
              <a:t> counts the quantity of a shared resource currently available</a:t>
            </a:r>
          </a:p>
          <a:p>
            <a:pPr marL="914400" lvl="1" indent="-457200">
              <a:buFont typeface="Arial" charset="0"/>
              <a:buChar char="•"/>
            </a:pPr>
            <a:r>
              <a:rPr lang="en-US" sz="2800" i="1" dirty="0"/>
              <a:t>Up</a:t>
            </a:r>
            <a:r>
              <a:rPr lang="en-US" sz="2800" dirty="0"/>
              <a:t> makes a resource available, </a:t>
            </a:r>
            <a:r>
              <a:rPr lang="en-US" sz="2800" i="1" dirty="0"/>
              <a:t>down</a:t>
            </a:r>
            <a:r>
              <a:rPr lang="en-US" sz="2800" dirty="0"/>
              <a:t> reserves a resource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2A51C9DC-5033-4788-B64D-60C0DA909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456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756CE-6977-4853-A5A6-7665BAF7B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Check your understanding:</a:t>
            </a:r>
            <a:r>
              <a:rPr lang="en-US" dirty="0"/>
              <a:t> build a mutex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56A753-4FC6-4A88-A89D-178E31FAD3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would we build a mutex out of a semaphore?</a:t>
            </a:r>
          </a:p>
          <a:p>
            <a:pPr marL="457200" lvl="1" indent="0">
              <a:buNone/>
            </a:pPr>
            <a:r>
              <a:rPr lang="en-US" dirty="0" err="1">
                <a:latin typeface="Consolas" panose="020B0609020204030204" pitchFamily="49" charset="0"/>
              </a:rPr>
              <a:t>typdef</a:t>
            </a:r>
            <a:r>
              <a:rPr lang="en-US" dirty="0">
                <a:latin typeface="Consolas" panose="020B0609020204030204" pitchFamily="49" charset="0"/>
              </a:rPr>
              <a:t> struct {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</a:t>
            </a:r>
            <a:r>
              <a:rPr lang="en-US" dirty="0" err="1">
                <a:latin typeface="Consolas" panose="020B0609020204030204" pitchFamily="49" charset="0"/>
              </a:rPr>
              <a:t>sem_t</a:t>
            </a:r>
            <a:r>
              <a:rPr lang="en-US" dirty="0">
                <a:latin typeface="Consolas" panose="020B0609020204030204" pitchFamily="49" charset="0"/>
              </a:rPr>
              <a:t> </a:t>
            </a:r>
            <a:r>
              <a:rPr lang="en-US" dirty="0" err="1">
                <a:latin typeface="Consolas" panose="020B0609020204030204" pitchFamily="49" charset="0"/>
              </a:rPr>
              <a:t>sem</a:t>
            </a:r>
            <a:r>
              <a:rPr lang="en-US" dirty="0">
                <a:latin typeface="Consolas" panose="020B0609020204030204" pitchFamily="49" charset="0"/>
              </a:rPr>
              <a:t>;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} </a:t>
            </a:r>
            <a:r>
              <a:rPr lang="en-US" dirty="0" err="1">
                <a:latin typeface="Consolas" panose="020B0609020204030204" pitchFamily="49" charset="0"/>
              </a:rPr>
              <a:t>lock_t</a:t>
            </a:r>
            <a:r>
              <a:rPr lang="en-US" dirty="0">
                <a:latin typeface="Consolas" panose="020B0609020204030204" pitchFamily="49" charset="0"/>
              </a:rPr>
              <a:t>;</a:t>
            </a:r>
          </a:p>
          <a:p>
            <a:pPr marL="457200" lvl="1" indent="0">
              <a:buNone/>
            </a:pPr>
            <a:r>
              <a:rPr lang="en-US" dirty="0" err="1">
                <a:latin typeface="Consolas" panose="020B0609020204030204" pitchFamily="49" charset="0"/>
              </a:rPr>
              <a:t>init</a:t>
            </a:r>
            <a:r>
              <a:rPr lang="en-US" dirty="0">
                <a:latin typeface="Consolas" panose="020B0609020204030204" pitchFamily="49" charset="0"/>
              </a:rPr>
              <a:t>(</a:t>
            </a:r>
            <a:r>
              <a:rPr lang="en-US" dirty="0" err="1">
                <a:latin typeface="Consolas" panose="020B0609020204030204" pitchFamily="49" charset="0"/>
              </a:rPr>
              <a:t>lock_t</a:t>
            </a:r>
            <a:r>
              <a:rPr lang="en-US" dirty="0">
                <a:latin typeface="Consolas" panose="020B0609020204030204" pitchFamily="49" charset="0"/>
              </a:rPr>
              <a:t>* lock){</a:t>
            </a:r>
            <a:br>
              <a:rPr lang="en-US" dirty="0">
                <a:latin typeface="Consolas" panose="020B0609020204030204" pitchFamily="49" charset="0"/>
              </a:rPr>
            </a:br>
            <a:r>
              <a:rPr lang="en-US" dirty="0">
                <a:latin typeface="Consolas" panose="020B0609020204030204" pitchFamily="49" charset="0"/>
              </a:rPr>
              <a:t>  </a:t>
            </a:r>
            <a:br>
              <a:rPr lang="en-US" dirty="0">
                <a:latin typeface="Consolas" panose="020B0609020204030204" pitchFamily="49" charset="0"/>
              </a:rPr>
            </a:br>
            <a:r>
              <a:rPr lang="en-US" dirty="0">
                <a:latin typeface="Consolas" panose="020B0609020204030204" pitchFamily="49" charset="0"/>
              </a:rPr>
              <a:t>}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acquire(</a:t>
            </a:r>
            <a:r>
              <a:rPr lang="en-US" dirty="0" err="1">
                <a:latin typeface="Consolas" panose="020B0609020204030204" pitchFamily="49" charset="0"/>
              </a:rPr>
              <a:t>lock_t</a:t>
            </a:r>
            <a:r>
              <a:rPr lang="en-US" dirty="0">
                <a:latin typeface="Consolas" panose="020B0609020204030204" pitchFamily="49" charset="0"/>
              </a:rPr>
              <a:t>* lock) {</a:t>
            </a:r>
            <a:br>
              <a:rPr lang="en-US" dirty="0">
                <a:latin typeface="Consolas" panose="020B0609020204030204" pitchFamily="49" charset="0"/>
              </a:rPr>
            </a:br>
            <a:r>
              <a:rPr lang="en-US" dirty="0">
                <a:latin typeface="Consolas" panose="020B0609020204030204" pitchFamily="49" charset="0"/>
              </a:rPr>
              <a:t>  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}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release(</a:t>
            </a:r>
            <a:r>
              <a:rPr lang="en-US" dirty="0" err="1">
                <a:latin typeface="Consolas" panose="020B0609020204030204" pitchFamily="49" charset="0"/>
              </a:rPr>
              <a:t>lock_t</a:t>
            </a:r>
            <a:r>
              <a:rPr lang="en-US" dirty="0">
                <a:latin typeface="Consolas" panose="020B0609020204030204" pitchFamily="49" charset="0"/>
              </a:rPr>
              <a:t>* lock) {</a:t>
            </a:r>
            <a:br>
              <a:rPr lang="en-US" dirty="0">
                <a:latin typeface="Consolas" panose="020B0609020204030204" pitchFamily="49" charset="0"/>
              </a:rPr>
            </a:br>
            <a:r>
              <a:rPr lang="en-US" dirty="0">
                <a:latin typeface="Consolas" panose="020B0609020204030204" pitchFamily="49" charset="0"/>
              </a:rPr>
              <a:t>  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B6ADC4-39F3-47F9-A266-8C3D87F07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26B370-A8A2-4187-A9B1-217FC296CB01}"/>
              </a:ext>
            </a:extLst>
          </p:cNvPr>
          <p:cNvSpPr txBox="1"/>
          <p:nvPr/>
        </p:nvSpPr>
        <p:spPr>
          <a:xfrm>
            <a:off x="6447562" y="1797784"/>
            <a:ext cx="5132832" cy="1631216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de-DE" sz="2000" b="0" i="0" u="none" strike="noStrike" baseline="0" dirty="0">
                <a:latin typeface="Consolas" panose="020B0609020204030204" pitchFamily="49" charset="0"/>
              </a:rPr>
              <a:t>sem_init(sem_t*, int initial)</a:t>
            </a:r>
          </a:p>
          <a:p>
            <a:pPr algn="l"/>
            <a:r>
              <a:rPr lang="en-US" sz="2000" b="0" i="0" u="none" strike="noStrike" baseline="0" dirty="0" err="1">
                <a:latin typeface="Consolas" panose="020B0609020204030204" pitchFamily="49" charset="0"/>
              </a:rPr>
              <a:t>sem_wait</a:t>
            </a:r>
            <a:r>
              <a:rPr lang="en-US" sz="2000" b="0" i="0" u="none" strike="noStrike" baseline="0" dirty="0">
                <a:latin typeface="Consolas" panose="020B0609020204030204" pitchFamily="49" charset="0"/>
              </a:rPr>
              <a:t>(</a:t>
            </a:r>
            <a:r>
              <a:rPr lang="en-US" sz="2000" b="0" i="0" u="none" strike="noStrike" baseline="0" dirty="0" err="1">
                <a:latin typeface="Consolas" panose="020B0609020204030204" pitchFamily="49" charset="0"/>
              </a:rPr>
              <a:t>sem_t</a:t>
            </a:r>
            <a:r>
              <a:rPr lang="en-US" sz="2000" b="0" i="0" u="none" strike="noStrike" baseline="0" dirty="0">
                <a:latin typeface="Consolas" panose="020B0609020204030204" pitchFamily="49" charset="0"/>
              </a:rPr>
              <a:t>*)</a:t>
            </a:r>
            <a:r>
              <a:rPr lang="en-US" sz="2000" b="0" i="0" u="none" strike="noStrike" baseline="0" dirty="0"/>
              <a:t>:</a:t>
            </a:r>
            <a:r>
              <a:rPr lang="en-US" sz="2000" dirty="0"/>
              <a:t> </a:t>
            </a:r>
            <a:r>
              <a:rPr lang="en-US" sz="2000" b="0" i="0" u="none" strike="noStrike" baseline="0" dirty="0"/>
              <a:t>Decrement, wait until</a:t>
            </a:r>
            <a:br>
              <a:rPr lang="en-US" sz="2000" b="0" i="0" u="none" strike="noStrike" baseline="0" dirty="0"/>
            </a:br>
            <a:r>
              <a:rPr lang="en-US" sz="2000" b="0" i="0" u="none" strike="noStrike" baseline="0" dirty="0"/>
              <a:t>                               value &gt;= 0</a:t>
            </a:r>
          </a:p>
          <a:p>
            <a:pPr algn="l"/>
            <a:r>
              <a:rPr lang="en-US" sz="2000" b="0" i="0" u="none" strike="noStrike" baseline="0" dirty="0" err="1">
                <a:latin typeface="Consolas" panose="020B0609020204030204" pitchFamily="49" charset="0"/>
              </a:rPr>
              <a:t>sem_post</a:t>
            </a:r>
            <a:r>
              <a:rPr lang="en-US" sz="2000" b="0" i="0" u="none" strike="noStrike" baseline="0" dirty="0">
                <a:latin typeface="Consolas" panose="020B0609020204030204" pitchFamily="49" charset="0"/>
              </a:rPr>
              <a:t>(</a:t>
            </a:r>
            <a:r>
              <a:rPr lang="en-US" sz="2000" b="0" i="0" u="none" strike="noStrike" baseline="0" dirty="0" err="1">
                <a:latin typeface="Consolas" panose="020B0609020204030204" pitchFamily="49" charset="0"/>
              </a:rPr>
              <a:t>sem_t</a:t>
            </a:r>
            <a:r>
              <a:rPr lang="en-US" sz="2000" b="0" i="0" u="none" strike="noStrike" baseline="0" dirty="0">
                <a:latin typeface="Consolas" panose="020B0609020204030204" pitchFamily="49" charset="0"/>
              </a:rPr>
              <a:t>*)</a:t>
            </a:r>
            <a:r>
              <a:rPr lang="en-US" sz="2000" b="0" i="0" u="none" strike="noStrike" baseline="0" dirty="0"/>
              <a:t>:</a:t>
            </a:r>
            <a:r>
              <a:rPr lang="en-US" sz="2000" dirty="0"/>
              <a:t> </a:t>
            </a:r>
            <a:r>
              <a:rPr lang="en-US" sz="2000" b="0" i="0" u="none" strike="noStrike" baseline="0" dirty="0"/>
              <a:t>Increment value then</a:t>
            </a:r>
            <a:br>
              <a:rPr lang="en-US" sz="2000" b="0" i="0" u="none" strike="noStrike" baseline="0" dirty="0"/>
            </a:br>
            <a:r>
              <a:rPr lang="en-US" sz="2000" b="0" i="0" u="none" strike="noStrike" baseline="0" dirty="0"/>
              <a:t>                               wake a single waiter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9122862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756CE-6977-4853-A5A6-7665BAF7B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Check your understanding:</a:t>
            </a:r>
            <a:r>
              <a:rPr lang="en-US" dirty="0"/>
              <a:t> build a mutex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56A753-4FC6-4A88-A89D-178E31FAD3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How would we build a mutex out of a semaphore?</a:t>
            </a:r>
          </a:p>
          <a:p>
            <a:pPr marL="457200" lvl="1" indent="0">
              <a:buNone/>
            </a:pPr>
            <a:r>
              <a:rPr lang="en-US" dirty="0" err="1">
                <a:latin typeface="Consolas" panose="020B0609020204030204" pitchFamily="49" charset="0"/>
              </a:rPr>
              <a:t>typdef</a:t>
            </a:r>
            <a:r>
              <a:rPr lang="en-US" dirty="0">
                <a:latin typeface="Consolas" panose="020B0609020204030204" pitchFamily="49" charset="0"/>
              </a:rPr>
              <a:t> struct {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</a:t>
            </a:r>
            <a:r>
              <a:rPr lang="en-US" dirty="0" err="1">
                <a:latin typeface="Consolas" panose="020B0609020204030204" pitchFamily="49" charset="0"/>
              </a:rPr>
              <a:t>sem_t</a:t>
            </a:r>
            <a:r>
              <a:rPr lang="en-US" dirty="0">
                <a:latin typeface="Consolas" panose="020B0609020204030204" pitchFamily="49" charset="0"/>
              </a:rPr>
              <a:t> </a:t>
            </a:r>
            <a:r>
              <a:rPr lang="en-US" dirty="0" err="1">
                <a:latin typeface="Consolas" panose="020B0609020204030204" pitchFamily="49" charset="0"/>
              </a:rPr>
              <a:t>sem</a:t>
            </a:r>
            <a:r>
              <a:rPr lang="en-US" dirty="0">
                <a:latin typeface="Consolas" panose="020B0609020204030204" pitchFamily="49" charset="0"/>
              </a:rPr>
              <a:t>;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} </a:t>
            </a:r>
            <a:r>
              <a:rPr lang="en-US" dirty="0" err="1">
                <a:latin typeface="Consolas" panose="020B0609020204030204" pitchFamily="49" charset="0"/>
              </a:rPr>
              <a:t>lock_t</a:t>
            </a:r>
            <a:r>
              <a:rPr lang="en-US" dirty="0">
                <a:latin typeface="Consolas" panose="020B0609020204030204" pitchFamily="49" charset="0"/>
              </a:rPr>
              <a:t>;</a:t>
            </a:r>
          </a:p>
          <a:p>
            <a:pPr marL="457200" lvl="1" indent="0">
              <a:buNone/>
            </a:pPr>
            <a:r>
              <a:rPr lang="en-US" dirty="0" err="1">
                <a:latin typeface="Consolas" panose="020B0609020204030204" pitchFamily="49" charset="0"/>
              </a:rPr>
              <a:t>init</a:t>
            </a:r>
            <a:r>
              <a:rPr lang="en-US" dirty="0">
                <a:latin typeface="Consolas" panose="020B0609020204030204" pitchFamily="49" charset="0"/>
              </a:rPr>
              <a:t>(</a:t>
            </a:r>
            <a:r>
              <a:rPr lang="en-US" dirty="0" err="1">
                <a:latin typeface="Consolas" panose="020B0609020204030204" pitchFamily="49" charset="0"/>
              </a:rPr>
              <a:t>lock_t</a:t>
            </a:r>
            <a:r>
              <a:rPr lang="en-US" dirty="0">
                <a:latin typeface="Consolas" panose="020B0609020204030204" pitchFamily="49" charset="0"/>
              </a:rPr>
              <a:t>* lock){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</a:t>
            </a:r>
            <a:r>
              <a:rPr lang="en-US" dirty="0" err="1">
                <a:latin typeface="Consolas" panose="020B0609020204030204" pitchFamily="49" charset="0"/>
              </a:rPr>
              <a:t>sem_init</a:t>
            </a:r>
            <a:r>
              <a:rPr lang="en-US" dirty="0">
                <a:latin typeface="Consolas" panose="020B0609020204030204" pitchFamily="49" charset="0"/>
              </a:rPr>
              <a:t>(&amp;(lock-&gt;</a:t>
            </a:r>
            <a:r>
              <a:rPr lang="en-US" dirty="0" err="1">
                <a:latin typeface="Consolas" panose="020B0609020204030204" pitchFamily="49" charset="0"/>
              </a:rPr>
              <a:t>sem</a:t>
            </a:r>
            <a:r>
              <a:rPr lang="en-US" dirty="0">
                <a:latin typeface="Consolas" panose="020B0609020204030204" pitchFamily="49" charset="0"/>
              </a:rPr>
              <a:t>), 1);</a:t>
            </a:r>
            <a:br>
              <a:rPr lang="en-US" dirty="0">
                <a:latin typeface="Consolas" panose="020B0609020204030204" pitchFamily="49" charset="0"/>
              </a:rPr>
            </a:br>
            <a:r>
              <a:rPr lang="en-US" dirty="0">
                <a:latin typeface="Consolas" panose="020B0609020204030204" pitchFamily="49" charset="0"/>
              </a:rPr>
              <a:t>}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acquire(</a:t>
            </a:r>
            <a:r>
              <a:rPr lang="en-US" dirty="0" err="1">
                <a:latin typeface="Consolas" panose="020B0609020204030204" pitchFamily="49" charset="0"/>
              </a:rPr>
              <a:t>lock_t</a:t>
            </a:r>
            <a:r>
              <a:rPr lang="en-US" dirty="0">
                <a:latin typeface="Consolas" panose="020B0609020204030204" pitchFamily="49" charset="0"/>
              </a:rPr>
              <a:t>* lock) {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</a:t>
            </a:r>
            <a:r>
              <a:rPr lang="en-US" dirty="0" err="1">
                <a:latin typeface="Consolas" panose="020B0609020204030204" pitchFamily="49" charset="0"/>
              </a:rPr>
              <a:t>sem_wait</a:t>
            </a:r>
            <a:r>
              <a:rPr lang="en-US" dirty="0">
                <a:latin typeface="Consolas" panose="020B0609020204030204" pitchFamily="49" charset="0"/>
              </a:rPr>
              <a:t>(&amp;(lock-&gt;</a:t>
            </a:r>
            <a:r>
              <a:rPr lang="en-US" dirty="0" err="1">
                <a:latin typeface="Consolas" panose="020B0609020204030204" pitchFamily="49" charset="0"/>
              </a:rPr>
              <a:t>sem</a:t>
            </a:r>
            <a:r>
              <a:rPr lang="en-US" dirty="0">
                <a:latin typeface="Consolas" panose="020B0609020204030204" pitchFamily="49" charset="0"/>
              </a:rPr>
              <a:t>));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}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release(</a:t>
            </a:r>
            <a:r>
              <a:rPr lang="en-US" dirty="0" err="1">
                <a:latin typeface="Consolas" panose="020B0609020204030204" pitchFamily="49" charset="0"/>
              </a:rPr>
              <a:t>lock_t</a:t>
            </a:r>
            <a:r>
              <a:rPr lang="en-US" dirty="0">
                <a:latin typeface="Consolas" panose="020B0609020204030204" pitchFamily="49" charset="0"/>
              </a:rPr>
              <a:t>* lock) {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</a:t>
            </a:r>
            <a:r>
              <a:rPr lang="en-US" dirty="0" err="1">
                <a:latin typeface="Consolas" panose="020B0609020204030204" pitchFamily="49" charset="0"/>
              </a:rPr>
              <a:t>sem_post</a:t>
            </a:r>
            <a:r>
              <a:rPr lang="en-US" dirty="0">
                <a:latin typeface="Consolas" panose="020B0609020204030204" pitchFamily="49" charset="0"/>
              </a:rPr>
              <a:t>(&amp;(lock-&gt;</a:t>
            </a:r>
            <a:r>
              <a:rPr lang="en-US" dirty="0" err="1">
                <a:latin typeface="Consolas" panose="020B0609020204030204" pitchFamily="49" charset="0"/>
              </a:rPr>
              <a:t>sem</a:t>
            </a:r>
            <a:r>
              <a:rPr lang="en-US" dirty="0">
                <a:latin typeface="Consolas" panose="020B0609020204030204" pitchFamily="49" charset="0"/>
              </a:rPr>
              <a:t>));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B6ADC4-39F3-47F9-A266-8C3D87F07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26B370-A8A2-4187-A9B1-217FC296CB01}"/>
              </a:ext>
            </a:extLst>
          </p:cNvPr>
          <p:cNvSpPr txBox="1"/>
          <p:nvPr/>
        </p:nvSpPr>
        <p:spPr>
          <a:xfrm>
            <a:off x="6447562" y="1797784"/>
            <a:ext cx="5132832" cy="1631216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de-DE" sz="2000" b="0" i="0" u="none" strike="noStrike" baseline="0" dirty="0">
                <a:latin typeface="Consolas" panose="020B0609020204030204" pitchFamily="49" charset="0"/>
              </a:rPr>
              <a:t>sem_init(sem_t*, int initial)</a:t>
            </a:r>
          </a:p>
          <a:p>
            <a:pPr algn="l"/>
            <a:r>
              <a:rPr lang="en-US" sz="2000" b="0" i="0" u="none" strike="noStrike" baseline="0" dirty="0" err="1">
                <a:latin typeface="Consolas" panose="020B0609020204030204" pitchFamily="49" charset="0"/>
              </a:rPr>
              <a:t>sem_wait</a:t>
            </a:r>
            <a:r>
              <a:rPr lang="en-US" sz="2000" b="0" i="0" u="none" strike="noStrike" baseline="0" dirty="0">
                <a:latin typeface="Consolas" panose="020B0609020204030204" pitchFamily="49" charset="0"/>
              </a:rPr>
              <a:t>(</a:t>
            </a:r>
            <a:r>
              <a:rPr lang="en-US" sz="2000" b="0" i="0" u="none" strike="noStrike" baseline="0" dirty="0" err="1">
                <a:latin typeface="Consolas" panose="020B0609020204030204" pitchFamily="49" charset="0"/>
              </a:rPr>
              <a:t>sem_t</a:t>
            </a:r>
            <a:r>
              <a:rPr lang="en-US" sz="2000" b="0" i="0" u="none" strike="noStrike" baseline="0" dirty="0">
                <a:latin typeface="Consolas" panose="020B0609020204030204" pitchFamily="49" charset="0"/>
              </a:rPr>
              <a:t>*)</a:t>
            </a:r>
            <a:r>
              <a:rPr lang="en-US" sz="2000" b="0" i="0" u="none" strike="noStrike" baseline="0" dirty="0"/>
              <a:t>:</a:t>
            </a:r>
            <a:r>
              <a:rPr lang="en-US" sz="2000" dirty="0"/>
              <a:t> </a:t>
            </a:r>
            <a:r>
              <a:rPr lang="en-US" sz="2000" b="0" i="0" u="none" strike="noStrike" baseline="0" dirty="0"/>
              <a:t>Decrement, wait until</a:t>
            </a:r>
            <a:br>
              <a:rPr lang="en-US" sz="2000" b="0" i="0" u="none" strike="noStrike" baseline="0" dirty="0"/>
            </a:br>
            <a:r>
              <a:rPr lang="en-US" sz="2000" b="0" i="0" u="none" strike="noStrike" baseline="0" dirty="0"/>
              <a:t>                               value &gt;= 0</a:t>
            </a:r>
          </a:p>
          <a:p>
            <a:pPr algn="l"/>
            <a:r>
              <a:rPr lang="en-US" sz="2000" b="0" i="0" u="none" strike="noStrike" baseline="0" dirty="0" err="1">
                <a:latin typeface="Consolas" panose="020B0609020204030204" pitchFamily="49" charset="0"/>
              </a:rPr>
              <a:t>sem_post</a:t>
            </a:r>
            <a:r>
              <a:rPr lang="en-US" sz="2000" b="0" i="0" u="none" strike="noStrike" baseline="0" dirty="0">
                <a:latin typeface="Consolas" panose="020B0609020204030204" pitchFamily="49" charset="0"/>
              </a:rPr>
              <a:t>(</a:t>
            </a:r>
            <a:r>
              <a:rPr lang="en-US" sz="2000" b="0" i="0" u="none" strike="noStrike" baseline="0" dirty="0" err="1">
                <a:latin typeface="Consolas" panose="020B0609020204030204" pitchFamily="49" charset="0"/>
              </a:rPr>
              <a:t>sem_t</a:t>
            </a:r>
            <a:r>
              <a:rPr lang="en-US" sz="2000" b="0" i="0" u="none" strike="noStrike" baseline="0" dirty="0">
                <a:latin typeface="Consolas" panose="020B0609020204030204" pitchFamily="49" charset="0"/>
              </a:rPr>
              <a:t>*)</a:t>
            </a:r>
            <a:r>
              <a:rPr lang="en-US" sz="2000" b="0" i="0" u="none" strike="noStrike" baseline="0" dirty="0"/>
              <a:t>:</a:t>
            </a:r>
            <a:r>
              <a:rPr lang="en-US" sz="2000" dirty="0"/>
              <a:t> </a:t>
            </a:r>
            <a:r>
              <a:rPr lang="en-US" sz="2000" b="0" i="0" u="none" strike="noStrike" baseline="0" dirty="0"/>
              <a:t>Increment value then</a:t>
            </a:r>
            <a:br>
              <a:rPr lang="en-US" sz="2000" b="0" i="0" u="none" strike="noStrike" baseline="0" dirty="0"/>
            </a:br>
            <a:r>
              <a:rPr lang="en-US" sz="2000" b="0" i="0" u="none" strike="noStrike" baseline="0" dirty="0"/>
              <a:t>                               wake a single waiter</a:t>
            </a:r>
            <a:endParaRPr lang="en-US" sz="2000" dirty="0"/>
          </a:p>
        </p:txBody>
      </p:sp>
      <p:sp>
        <p:nvSpPr>
          <p:cNvPr id="7" name="Rounded Rectangle 8">
            <a:extLst>
              <a:ext uri="{FF2B5EF4-FFF2-40B4-BE49-F238E27FC236}">
                <a16:creationId xmlns:a16="http://schemas.microsoft.com/office/drawing/2014/main" id="{8DEC2176-3F6E-484C-932E-5E0A058703F5}"/>
              </a:ext>
            </a:extLst>
          </p:cNvPr>
          <p:cNvSpPr/>
          <p:nvPr/>
        </p:nvSpPr>
        <p:spPr>
          <a:xfrm flipH="1" flipV="1">
            <a:off x="1164414" y="2893203"/>
            <a:ext cx="4929580" cy="418158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9D11B1D1-2980-4423-B872-02898764F179}"/>
              </a:ext>
            </a:extLst>
          </p:cNvPr>
          <p:cNvSpPr/>
          <p:nvPr/>
        </p:nvSpPr>
        <p:spPr>
          <a:xfrm flipH="1" flipV="1">
            <a:off x="1164414" y="3941333"/>
            <a:ext cx="4929580" cy="418158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1" name="Rounded Rectangle 8">
            <a:extLst>
              <a:ext uri="{FF2B5EF4-FFF2-40B4-BE49-F238E27FC236}">
                <a16:creationId xmlns:a16="http://schemas.microsoft.com/office/drawing/2014/main" id="{0F3FEAB2-3CC1-49DF-B939-BB8F116BFA47}"/>
              </a:ext>
            </a:extLst>
          </p:cNvPr>
          <p:cNvSpPr/>
          <p:nvPr/>
        </p:nvSpPr>
        <p:spPr>
          <a:xfrm flipH="1" flipV="1">
            <a:off x="1164414" y="4989464"/>
            <a:ext cx="4929580" cy="418158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522533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g5df537fd69_1_39"/>
          <p:cNvSpPr txBox="1">
            <a:spLocks noGrp="1"/>
          </p:cNvSpPr>
          <p:nvPr>
            <p:ph type="body" idx="1"/>
          </p:nvPr>
        </p:nvSpPr>
        <p:spPr>
          <a:xfrm>
            <a:off x="1267200" y="2755201"/>
            <a:ext cx="9657600" cy="3691175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0" indent="0">
              <a:spcBef>
                <a:spcPts val="640"/>
              </a:spcBef>
              <a:buNone/>
            </a:pPr>
            <a:r>
              <a:rPr lang="en-US" sz="3100" dirty="0"/>
              <a:t>Imagine a program that takes 100 seconds to run</a:t>
            </a:r>
            <a:endParaRPr sz="3100" dirty="0"/>
          </a:p>
          <a:p>
            <a:pPr indent="-425440">
              <a:spcBef>
                <a:spcPts val="640"/>
              </a:spcBef>
              <a:buSzPts val="3100"/>
            </a:pPr>
            <a:r>
              <a:rPr lang="en-US" sz="3100" dirty="0"/>
              <a:t>95 seconds in the blue part</a:t>
            </a:r>
            <a:endParaRPr sz="3100" dirty="0"/>
          </a:p>
          <a:p>
            <a:pPr indent="-425440">
              <a:spcBef>
                <a:spcPts val="0"/>
              </a:spcBef>
              <a:buSzPts val="3100"/>
            </a:pPr>
            <a:r>
              <a:rPr lang="en-US" sz="3100" dirty="0"/>
              <a:t>5 seconds in the green part</a:t>
            </a:r>
            <a:endParaRPr sz="3100" dirty="0"/>
          </a:p>
        </p:txBody>
      </p:sp>
      <p:graphicFrame>
        <p:nvGraphicFramePr>
          <p:cNvPr id="872" name="Google Shape;872;g5df537fd69_1_39"/>
          <p:cNvGraphicFramePr/>
          <p:nvPr/>
        </p:nvGraphicFramePr>
        <p:xfrm>
          <a:off x="2476500" y="1849151"/>
          <a:ext cx="7239000" cy="731491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6624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4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31491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b="1" dirty="0"/>
                        <a:t>95 s</a:t>
                      </a:r>
                      <a:endParaRPr sz="1900" b="1" dirty="0"/>
                    </a:p>
                  </a:txBody>
                  <a:tcPr marL="91425" marR="91425" marT="91425" marB="91425">
                    <a:solidFill>
                      <a:srgbClr val="6D9EE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b="1" dirty="0"/>
                        <a:t>5 s</a:t>
                      </a:r>
                      <a:endParaRPr sz="1900" b="1" dirty="0"/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EC1A31A2-E030-C647-A497-F7ED04855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/>
          <a:p>
            <a:r>
              <a:rPr lang="en-US" dirty="0"/>
              <a:t>Speedup Example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9DCE59C-58E2-284E-81A1-16C6F66F0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fld id="{434A358D-2637-E146-A3BD-05BD470B507B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40602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D64C4C5-9AD0-A852-DDF4-32A1CBCE1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Explanation of semaphore mutex implementation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1C009E-385E-88D6-D5E0-52D8D556BB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143000"/>
            <a:ext cx="5560594" cy="5029200"/>
          </a:xfrm>
        </p:spPr>
        <p:txBody>
          <a:bodyPr/>
          <a:lstStyle/>
          <a:p>
            <a:pPr marL="457200" lvl="1" indent="0">
              <a:buNone/>
            </a:pPr>
            <a:r>
              <a:rPr lang="en-US" dirty="0" err="1">
                <a:latin typeface="Consolas" panose="020B0609020204030204" pitchFamily="49" charset="0"/>
              </a:rPr>
              <a:t>typdef</a:t>
            </a:r>
            <a:r>
              <a:rPr lang="en-US" dirty="0">
                <a:latin typeface="Consolas" panose="020B0609020204030204" pitchFamily="49" charset="0"/>
              </a:rPr>
              <a:t> struct {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</a:t>
            </a:r>
            <a:r>
              <a:rPr lang="en-US" dirty="0" err="1">
                <a:latin typeface="Consolas" panose="020B0609020204030204" pitchFamily="49" charset="0"/>
              </a:rPr>
              <a:t>sem_t</a:t>
            </a:r>
            <a:r>
              <a:rPr lang="en-US" dirty="0">
                <a:latin typeface="Consolas" panose="020B0609020204030204" pitchFamily="49" charset="0"/>
              </a:rPr>
              <a:t> </a:t>
            </a:r>
            <a:r>
              <a:rPr lang="en-US" dirty="0" err="1">
                <a:latin typeface="Consolas" panose="020B0609020204030204" pitchFamily="49" charset="0"/>
              </a:rPr>
              <a:t>sem</a:t>
            </a:r>
            <a:r>
              <a:rPr lang="en-US" dirty="0">
                <a:latin typeface="Consolas" panose="020B0609020204030204" pitchFamily="49" charset="0"/>
              </a:rPr>
              <a:t>;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} </a:t>
            </a:r>
            <a:r>
              <a:rPr lang="en-US" dirty="0" err="1">
                <a:latin typeface="Consolas" panose="020B0609020204030204" pitchFamily="49" charset="0"/>
              </a:rPr>
              <a:t>lock_t</a:t>
            </a:r>
            <a:r>
              <a:rPr lang="en-US" dirty="0">
                <a:latin typeface="Consolas" panose="020B0609020204030204" pitchFamily="49" charset="0"/>
              </a:rPr>
              <a:t>;</a:t>
            </a:r>
          </a:p>
          <a:p>
            <a:pPr marL="457200" lvl="1" indent="0">
              <a:buNone/>
            </a:pPr>
            <a:r>
              <a:rPr lang="en-US" dirty="0" err="1">
                <a:latin typeface="Consolas" panose="020B0609020204030204" pitchFamily="49" charset="0"/>
              </a:rPr>
              <a:t>init</a:t>
            </a:r>
            <a:r>
              <a:rPr lang="en-US" dirty="0">
                <a:latin typeface="Consolas" panose="020B0609020204030204" pitchFamily="49" charset="0"/>
              </a:rPr>
              <a:t>(</a:t>
            </a:r>
            <a:r>
              <a:rPr lang="en-US" dirty="0" err="1">
                <a:latin typeface="Consolas" panose="020B0609020204030204" pitchFamily="49" charset="0"/>
              </a:rPr>
              <a:t>lock_t</a:t>
            </a:r>
            <a:r>
              <a:rPr lang="en-US" dirty="0">
                <a:latin typeface="Consolas" panose="020B0609020204030204" pitchFamily="49" charset="0"/>
              </a:rPr>
              <a:t>* lock){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</a:t>
            </a:r>
            <a:r>
              <a:rPr lang="en-US" dirty="0" err="1">
                <a:latin typeface="Consolas" panose="020B0609020204030204" pitchFamily="49" charset="0"/>
              </a:rPr>
              <a:t>sem_init</a:t>
            </a:r>
            <a:r>
              <a:rPr lang="en-US" dirty="0">
                <a:latin typeface="Consolas" panose="020B0609020204030204" pitchFamily="49" charset="0"/>
              </a:rPr>
              <a:t>(&amp;(lock-&gt;</a:t>
            </a:r>
            <a:r>
              <a:rPr lang="en-US" dirty="0" err="1">
                <a:latin typeface="Consolas" panose="020B0609020204030204" pitchFamily="49" charset="0"/>
              </a:rPr>
              <a:t>sem</a:t>
            </a:r>
            <a:r>
              <a:rPr lang="en-US" dirty="0">
                <a:latin typeface="Consolas" panose="020B0609020204030204" pitchFamily="49" charset="0"/>
              </a:rPr>
              <a:t>), 1);</a:t>
            </a:r>
            <a:br>
              <a:rPr lang="en-US" dirty="0">
                <a:latin typeface="Consolas" panose="020B0609020204030204" pitchFamily="49" charset="0"/>
              </a:rPr>
            </a:br>
            <a:r>
              <a:rPr lang="en-US" dirty="0">
                <a:latin typeface="Consolas" panose="020B0609020204030204" pitchFamily="49" charset="0"/>
              </a:rPr>
              <a:t>}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acquire(</a:t>
            </a:r>
            <a:r>
              <a:rPr lang="en-US" dirty="0" err="1">
                <a:latin typeface="Consolas" panose="020B0609020204030204" pitchFamily="49" charset="0"/>
              </a:rPr>
              <a:t>lock_t</a:t>
            </a:r>
            <a:r>
              <a:rPr lang="en-US" dirty="0">
                <a:latin typeface="Consolas" panose="020B0609020204030204" pitchFamily="49" charset="0"/>
              </a:rPr>
              <a:t>* lock) {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</a:t>
            </a:r>
            <a:r>
              <a:rPr lang="en-US" dirty="0" err="1">
                <a:latin typeface="Consolas" panose="020B0609020204030204" pitchFamily="49" charset="0"/>
              </a:rPr>
              <a:t>sem_wait</a:t>
            </a:r>
            <a:r>
              <a:rPr lang="en-US" dirty="0">
                <a:latin typeface="Consolas" panose="020B0609020204030204" pitchFamily="49" charset="0"/>
              </a:rPr>
              <a:t>(&amp;(lock-&gt;</a:t>
            </a:r>
            <a:r>
              <a:rPr lang="en-US" dirty="0" err="1">
                <a:latin typeface="Consolas" panose="020B0609020204030204" pitchFamily="49" charset="0"/>
              </a:rPr>
              <a:t>sem</a:t>
            </a:r>
            <a:r>
              <a:rPr lang="en-US" dirty="0">
                <a:latin typeface="Consolas" panose="020B0609020204030204" pitchFamily="49" charset="0"/>
              </a:rPr>
              <a:t>));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}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release(</a:t>
            </a:r>
            <a:r>
              <a:rPr lang="en-US" dirty="0" err="1">
                <a:latin typeface="Consolas" panose="020B0609020204030204" pitchFamily="49" charset="0"/>
              </a:rPr>
              <a:t>lock_t</a:t>
            </a:r>
            <a:r>
              <a:rPr lang="en-US" dirty="0">
                <a:latin typeface="Consolas" panose="020B0609020204030204" pitchFamily="49" charset="0"/>
              </a:rPr>
              <a:t>* lock) {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</a:t>
            </a:r>
            <a:r>
              <a:rPr lang="en-US" dirty="0" err="1">
                <a:latin typeface="Consolas" panose="020B0609020204030204" pitchFamily="49" charset="0"/>
              </a:rPr>
              <a:t>sem_post</a:t>
            </a:r>
            <a:r>
              <a:rPr lang="en-US" dirty="0">
                <a:latin typeface="Consolas" panose="020B0609020204030204" pitchFamily="49" charset="0"/>
              </a:rPr>
              <a:t>(&amp;(lock-&gt;</a:t>
            </a:r>
            <a:r>
              <a:rPr lang="en-US" dirty="0" err="1">
                <a:latin typeface="Consolas" panose="020B0609020204030204" pitchFamily="49" charset="0"/>
              </a:rPr>
              <a:t>sem</a:t>
            </a:r>
            <a:r>
              <a:rPr lang="en-US" dirty="0">
                <a:latin typeface="Consolas" panose="020B0609020204030204" pitchFamily="49" charset="0"/>
              </a:rPr>
              <a:t>));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}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DAB1C1-8119-DF3B-9293-3F52349C0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60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DCB7B86-F4F8-E7F5-8451-54AA72DA8C1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745480" y="1143000"/>
            <a:ext cx="5838928" cy="5029200"/>
          </a:xfrm>
        </p:spPr>
        <p:txBody>
          <a:bodyPr/>
          <a:lstStyle/>
          <a:p>
            <a:r>
              <a:rPr lang="en-US" dirty="0"/>
              <a:t>The semaphore value represents the number of resources available</a:t>
            </a:r>
          </a:p>
          <a:p>
            <a:pPr lvl="1"/>
            <a:r>
              <a:rPr lang="en-US" dirty="0"/>
              <a:t>For a lock, there is 1 available initially</a:t>
            </a:r>
          </a:p>
          <a:p>
            <a:pPr lvl="1"/>
            <a:endParaRPr lang="en-US" dirty="0"/>
          </a:p>
          <a:p>
            <a:r>
              <a:rPr lang="en-US" dirty="0"/>
              <a:t>Acquiring the lock might give it to you immediately</a:t>
            </a:r>
          </a:p>
          <a:p>
            <a:pPr lvl="1"/>
            <a:r>
              <a:rPr lang="en-US" dirty="0"/>
              <a:t>Or it might wait</a:t>
            </a:r>
          </a:p>
          <a:p>
            <a:pPr lvl="1"/>
            <a:r>
              <a:rPr lang="en-US" dirty="0"/>
              <a:t>Multiple threads could be waiting</a:t>
            </a:r>
          </a:p>
          <a:p>
            <a:pPr lvl="1"/>
            <a:endParaRPr lang="en-US" dirty="0"/>
          </a:p>
          <a:p>
            <a:r>
              <a:rPr lang="en-US" dirty="0"/>
              <a:t>Releasing the lock only occurs after acquiring and resets it to 1</a:t>
            </a:r>
          </a:p>
        </p:txBody>
      </p:sp>
    </p:spTree>
    <p:extLst>
      <p:ext uri="{BB962C8B-B14F-4D97-AF65-F5344CB8AC3E}">
        <p14:creationId xmlns:p14="http://schemas.microsoft.com/office/powerpoint/2010/main" val="242730804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Semaphores reduce effort for numerical conditions</a:t>
            </a:r>
          </a:p>
        </p:txBody>
      </p:sp>
      <p:sp>
        <p:nvSpPr>
          <p:cNvPr id="9" name="TextBox 8"/>
          <p:cNvSpPr txBox="1"/>
          <p:nvPr/>
        </p:nvSpPr>
        <p:spPr>
          <a:xfrm rot="16200000">
            <a:off x="-715414" y="2477636"/>
            <a:ext cx="2740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4"/>
                </a:solidFill>
              </a:rPr>
              <a:t>Parent          Child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7595" y="4993759"/>
            <a:ext cx="11088545" cy="138499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Want parent to wait immediately so initialize to 0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If child thread finishes first, semaphore increments to 1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Resource: number of threads completed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497E385-257F-684F-B5BD-5A2770729447}"/>
              </a:ext>
            </a:extLst>
          </p:cNvPr>
          <p:cNvCxnSpPr>
            <a:cxnSpLocks/>
          </p:cNvCxnSpPr>
          <p:nvPr/>
        </p:nvCxnSpPr>
        <p:spPr>
          <a:xfrm>
            <a:off x="6008915" y="1307638"/>
            <a:ext cx="0" cy="31393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AC634D97-2A50-408F-8C8B-77D52BA711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696" y="1380308"/>
            <a:ext cx="4564781" cy="154738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8C70D2-7D5D-4F2C-8778-1DA7E81B7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696" y="2927692"/>
            <a:ext cx="4614440" cy="138841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841AD7D-0097-46A0-B72A-18A7BBE73FBC}"/>
              </a:ext>
            </a:extLst>
          </p:cNvPr>
          <p:cNvSpPr txBox="1"/>
          <p:nvPr/>
        </p:nvSpPr>
        <p:spPr>
          <a:xfrm>
            <a:off x="1323330" y="938304"/>
            <a:ext cx="2828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Condition Variable</a:t>
            </a:r>
          </a:p>
        </p:txBody>
      </p:sp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B50E8E3F-7F32-4E6C-805E-1F701F852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C93AAB7-2FD7-43EF-84D2-AD752BC66F14}"/>
              </a:ext>
            </a:extLst>
          </p:cNvPr>
          <p:cNvSpPr txBox="1"/>
          <p:nvPr/>
        </p:nvSpPr>
        <p:spPr>
          <a:xfrm>
            <a:off x="6588883" y="943920"/>
            <a:ext cx="2828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Semaphore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6B98E4-63B0-4571-8E87-9C122BCDB247}"/>
              </a:ext>
            </a:extLst>
          </p:cNvPr>
          <p:cNvSpPr txBox="1"/>
          <p:nvPr/>
        </p:nvSpPr>
        <p:spPr>
          <a:xfrm>
            <a:off x="6327648" y="1307636"/>
            <a:ext cx="500965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void </a:t>
            </a:r>
            <a:r>
              <a:rPr lang="en-US" dirty="0" err="1">
                <a:latin typeface="Consolas" panose="020B0609020204030204" pitchFamily="49" charset="0"/>
              </a:rPr>
              <a:t>thr_exit</a:t>
            </a:r>
            <a:r>
              <a:rPr lang="en-US" dirty="0">
                <a:latin typeface="Consolas" panose="020B0609020204030204" pitchFamily="49" charset="0"/>
              </a:rPr>
              <a:t>() {</a:t>
            </a:r>
          </a:p>
          <a:p>
            <a:r>
              <a:rPr lang="en-US" dirty="0">
                <a:latin typeface="Consolas" panose="020B0609020204030204" pitchFamily="49" charset="0"/>
              </a:rPr>
              <a:t>    </a:t>
            </a:r>
            <a:r>
              <a:rPr lang="en-US" dirty="0" err="1">
                <a:latin typeface="Consolas" panose="020B0609020204030204" pitchFamily="49" charset="0"/>
              </a:rPr>
              <a:t>sem_post</a:t>
            </a:r>
            <a:r>
              <a:rPr lang="en-US" dirty="0">
                <a:latin typeface="Consolas" panose="020B0609020204030204" pitchFamily="49" charset="0"/>
              </a:rPr>
              <a:t>(&amp;s);</a:t>
            </a:r>
          </a:p>
          <a:p>
            <a:r>
              <a:rPr lang="en-US" dirty="0">
                <a:latin typeface="Consolas" panose="020B0609020204030204" pitchFamily="49" charset="0"/>
              </a:rPr>
              <a:t>}</a:t>
            </a:r>
          </a:p>
          <a:p>
            <a:endParaRPr lang="en-US" dirty="0">
              <a:latin typeface="Consolas" panose="020B0609020204030204" pitchFamily="49" charset="0"/>
            </a:endParaRPr>
          </a:p>
          <a:p>
            <a:endParaRPr lang="en-US" dirty="0">
              <a:latin typeface="Consolas" panose="020B0609020204030204" pitchFamily="49" charset="0"/>
            </a:endParaRPr>
          </a:p>
          <a:p>
            <a:endParaRPr lang="en-US" dirty="0">
              <a:latin typeface="Consolas" panose="020B0609020204030204" pitchFamily="49" charset="0"/>
            </a:endParaRPr>
          </a:p>
          <a:p>
            <a:r>
              <a:rPr lang="en-US" dirty="0">
                <a:latin typeface="Consolas" panose="020B0609020204030204" pitchFamily="49" charset="0"/>
              </a:rPr>
              <a:t>void </a:t>
            </a:r>
            <a:r>
              <a:rPr lang="en-US" dirty="0" err="1">
                <a:latin typeface="Consolas" panose="020B0609020204030204" pitchFamily="49" charset="0"/>
              </a:rPr>
              <a:t>thr_join</a:t>
            </a:r>
            <a:r>
              <a:rPr lang="en-US" dirty="0">
                <a:latin typeface="Consolas" panose="020B0609020204030204" pitchFamily="49" charset="0"/>
              </a:rPr>
              <a:t>() {</a:t>
            </a:r>
          </a:p>
          <a:p>
            <a:r>
              <a:rPr lang="en-US" dirty="0">
                <a:latin typeface="Consolas" panose="020B0609020204030204" pitchFamily="49" charset="0"/>
              </a:rPr>
              <a:t>    </a:t>
            </a:r>
            <a:r>
              <a:rPr lang="en-US" dirty="0" err="1">
                <a:latin typeface="Consolas" panose="020B0609020204030204" pitchFamily="49" charset="0"/>
              </a:rPr>
              <a:t>sem_wait</a:t>
            </a:r>
            <a:r>
              <a:rPr lang="en-US" dirty="0">
                <a:latin typeface="Consolas" panose="020B0609020204030204" pitchFamily="49" charset="0"/>
              </a:rPr>
              <a:t>(&amp;s);</a:t>
            </a:r>
          </a:p>
          <a:p>
            <a:r>
              <a:rPr lang="en-US" dirty="0">
                <a:latin typeface="Consolas" panose="020B0609020204030204" pitchFamily="49" charset="0"/>
              </a:rPr>
              <a:t>}</a:t>
            </a:r>
          </a:p>
          <a:p>
            <a:endParaRPr lang="en-US" dirty="0">
              <a:latin typeface="Consolas" panose="020B0609020204030204" pitchFamily="49" charset="0"/>
            </a:endParaRPr>
          </a:p>
          <a:p>
            <a:r>
              <a:rPr lang="en-US" dirty="0">
                <a:latin typeface="Consolas" panose="020B0609020204030204" pitchFamily="49" charset="0"/>
              </a:rPr>
              <a:t>// somewhere before all of this</a:t>
            </a:r>
          </a:p>
          <a:p>
            <a:r>
              <a:rPr lang="en-US" dirty="0" err="1">
                <a:latin typeface="Consolas" panose="020B0609020204030204" pitchFamily="49" charset="0"/>
              </a:rPr>
              <a:t>sem_init</a:t>
            </a:r>
            <a:r>
              <a:rPr lang="en-US" dirty="0">
                <a:latin typeface="Consolas" panose="020B0609020204030204" pitchFamily="49" charset="0"/>
              </a:rPr>
              <a:t>(&amp;s, 0);</a:t>
            </a:r>
          </a:p>
        </p:txBody>
      </p:sp>
    </p:spTree>
    <p:extLst>
      <p:ext uri="{BB962C8B-B14F-4D97-AF65-F5344CB8AC3E}">
        <p14:creationId xmlns:p14="http://schemas.microsoft.com/office/powerpoint/2010/main" val="57360665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Readers-Writers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 resources don’t need strict mutual exclusion, especially if they have many </a:t>
            </a:r>
            <a:r>
              <a:rPr lang="en-US" b="1" i="1" dirty="0">
                <a:solidFill>
                  <a:schemeClr val="accent4"/>
                </a:solidFill>
              </a:rPr>
              <a:t>read-only</a:t>
            </a:r>
            <a:r>
              <a:rPr lang="en-US" dirty="0"/>
              <a:t> accesses.  (</a:t>
            </a:r>
            <a:r>
              <a:rPr lang="en-US" dirty="0" err="1"/>
              <a:t>eg</a:t>
            </a:r>
            <a:r>
              <a:rPr lang="en-US" dirty="0"/>
              <a:t>., a linked list)</a:t>
            </a:r>
          </a:p>
          <a:p>
            <a:endParaRPr lang="en-US" dirty="0"/>
          </a:p>
          <a:p>
            <a:r>
              <a:rPr lang="en-US" dirty="0"/>
              <a:t>Any number of readers can be active simultaneously, but </a:t>
            </a:r>
          </a:p>
          <a:p>
            <a:r>
              <a:rPr lang="en-US" dirty="0"/>
              <a:t>Writes must be mutually exclusive AND cannot happen during read</a:t>
            </a:r>
          </a:p>
          <a:p>
            <a:endParaRPr lang="en-US" dirty="0"/>
          </a:p>
          <a:p>
            <a:r>
              <a:rPr lang="en-US" dirty="0"/>
              <a:t>API:</a:t>
            </a:r>
          </a:p>
          <a:p>
            <a:pPr lvl="1"/>
            <a:r>
              <a:rPr lang="en-US" sz="2400" dirty="0" err="1">
                <a:latin typeface="Andale Mono" charset="0"/>
                <a:ea typeface="Andale Mono" charset="0"/>
                <a:cs typeface="Andale Mono" charset="0"/>
              </a:rPr>
              <a:t>acquire_read_lock</a:t>
            </a: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(), </a:t>
            </a:r>
            <a:r>
              <a:rPr lang="en-US" sz="2400" dirty="0" err="1">
                <a:latin typeface="Andale Mono" charset="0"/>
                <a:ea typeface="Andale Mono" charset="0"/>
                <a:cs typeface="Andale Mono" charset="0"/>
              </a:rPr>
              <a:t>release_read_lock</a:t>
            </a: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()</a:t>
            </a:r>
          </a:p>
          <a:p>
            <a:pPr lvl="1"/>
            <a:r>
              <a:rPr lang="en-US" sz="2400" dirty="0" err="1">
                <a:latin typeface="Andale Mono" charset="0"/>
                <a:ea typeface="Andale Mono" charset="0"/>
                <a:cs typeface="Andale Mono" charset="0"/>
              </a:rPr>
              <a:t>acquire_write_lock</a:t>
            </a: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(), </a:t>
            </a:r>
            <a:r>
              <a:rPr lang="en-US" sz="2400" dirty="0" err="1">
                <a:latin typeface="Andale Mono" charset="0"/>
                <a:ea typeface="Andale Mono" charset="0"/>
                <a:cs typeface="Andale Mono" charset="0"/>
              </a:rPr>
              <a:t>release_write_lock</a:t>
            </a:r>
            <a:r>
              <a:rPr lang="en-US" sz="2400" dirty="0">
                <a:latin typeface="Andale Mono" charset="0"/>
                <a:ea typeface="Andale Mono" charset="0"/>
                <a:cs typeface="Andale Mono" charset="0"/>
              </a:rPr>
              <a:t>()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5A18AD12-8ECC-42D7-9AC7-0DB4B2D47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pPr/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57958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Reader-writer Lock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263471" y="1270862"/>
            <a:ext cx="4621045" cy="5439904"/>
          </a:xfrm>
        </p:spPr>
        <p:txBody>
          <a:bodyPr/>
          <a:lstStyle/>
          <a:p>
            <a:r>
              <a:rPr lang="en-US" dirty="0"/>
              <a:t>“lock” semaphore used as a mutex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022971" y="96124"/>
            <a:ext cx="7099580" cy="6704003"/>
          </a:xfrm>
          <a:ln>
            <a:solidFill>
              <a:schemeClr val="accent4"/>
            </a:solidFill>
          </a:ln>
        </p:spPr>
      </p:pic>
      <p:sp>
        <p:nvSpPr>
          <p:cNvPr id="2" name="Rounded Rectangle 8">
            <a:extLst>
              <a:ext uri="{FF2B5EF4-FFF2-40B4-BE49-F238E27FC236}">
                <a16:creationId xmlns:a16="http://schemas.microsoft.com/office/drawing/2014/main" id="{37E7E375-38E5-4802-8F8D-9CCC2F256F78}"/>
              </a:ext>
            </a:extLst>
          </p:cNvPr>
          <p:cNvSpPr/>
          <p:nvPr/>
        </p:nvSpPr>
        <p:spPr>
          <a:xfrm flipH="1" flipV="1">
            <a:off x="5616500" y="252400"/>
            <a:ext cx="4978348" cy="235279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3" name="Rounded Rectangle 8">
            <a:extLst>
              <a:ext uri="{FF2B5EF4-FFF2-40B4-BE49-F238E27FC236}">
                <a16:creationId xmlns:a16="http://schemas.microsoft.com/office/drawing/2014/main" id="{40779797-A28A-4025-9AFC-11AE6B253189}"/>
              </a:ext>
            </a:extLst>
          </p:cNvPr>
          <p:cNvSpPr/>
          <p:nvPr/>
        </p:nvSpPr>
        <p:spPr>
          <a:xfrm flipH="1" flipV="1">
            <a:off x="5616500" y="2562784"/>
            <a:ext cx="4978348" cy="235279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2" name="Rounded Rectangle 8">
            <a:extLst>
              <a:ext uri="{FF2B5EF4-FFF2-40B4-BE49-F238E27FC236}">
                <a16:creationId xmlns:a16="http://schemas.microsoft.com/office/drawing/2014/main" id="{1EC4C8AA-596E-4C13-80A9-54C8116EB8B6}"/>
              </a:ext>
            </a:extLst>
          </p:cNvPr>
          <p:cNvSpPr/>
          <p:nvPr/>
        </p:nvSpPr>
        <p:spPr>
          <a:xfrm flipH="1" flipV="1">
            <a:off x="5616500" y="3311360"/>
            <a:ext cx="4978348" cy="235279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4" name="Rounded Rectangle 8">
            <a:extLst>
              <a:ext uri="{FF2B5EF4-FFF2-40B4-BE49-F238E27FC236}">
                <a16:creationId xmlns:a16="http://schemas.microsoft.com/office/drawing/2014/main" id="{32CA9D41-2D4B-4B46-994D-DD73983DDCCC}"/>
              </a:ext>
            </a:extLst>
          </p:cNvPr>
          <p:cNvSpPr/>
          <p:nvPr/>
        </p:nvSpPr>
        <p:spPr>
          <a:xfrm flipH="1" flipV="1">
            <a:off x="5616500" y="4071888"/>
            <a:ext cx="4978348" cy="235279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6" name="Rounded Rectangle 8">
            <a:extLst>
              <a:ext uri="{FF2B5EF4-FFF2-40B4-BE49-F238E27FC236}">
                <a16:creationId xmlns:a16="http://schemas.microsoft.com/office/drawing/2014/main" id="{09C11C96-02CA-4B0D-947E-4CF48DC82189}"/>
              </a:ext>
            </a:extLst>
          </p:cNvPr>
          <p:cNvSpPr/>
          <p:nvPr/>
        </p:nvSpPr>
        <p:spPr>
          <a:xfrm flipH="1" flipV="1">
            <a:off x="5616500" y="4826199"/>
            <a:ext cx="4978348" cy="235279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8" name="Rounded Rectangle 8">
            <a:extLst>
              <a:ext uri="{FF2B5EF4-FFF2-40B4-BE49-F238E27FC236}">
                <a16:creationId xmlns:a16="http://schemas.microsoft.com/office/drawing/2014/main" id="{C784D069-4ACB-4C66-B776-4866E4CBEB90}"/>
              </a:ext>
            </a:extLst>
          </p:cNvPr>
          <p:cNvSpPr/>
          <p:nvPr/>
        </p:nvSpPr>
        <p:spPr>
          <a:xfrm flipH="1" flipV="1">
            <a:off x="5616500" y="1594941"/>
            <a:ext cx="4978348" cy="235279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74302262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Reader-writer Lock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263471" y="1270862"/>
            <a:ext cx="4621045" cy="5439904"/>
          </a:xfrm>
        </p:spPr>
        <p:txBody>
          <a:bodyPr/>
          <a:lstStyle/>
          <a:p>
            <a:r>
              <a:rPr lang="en-US" dirty="0"/>
              <a:t>“</a:t>
            </a:r>
            <a:r>
              <a:rPr lang="en-US" dirty="0" err="1"/>
              <a:t>writelock</a:t>
            </a:r>
            <a:r>
              <a:rPr lang="en-US" dirty="0"/>
              <a:t>” must be held during read to block writes or during write to block reads.</a:t>
            </a:r>
          </a:p>
          <a:p>
            <a:endParaRPr lang="en-US" dirty="0"/>
          </a:p>
          <a:p>
            <a:r>
              <a:rPr lang="en-US" dirty="0"/>
              <a:t>During reads</a:t>
            </a:r>
          </a:p>
          <a:p>
            <a:pPr lvl="1"/>
            <a:r>
              <a:rPr lang="en-US" dirty="0"/>
              <a:t>Number of active readers is counted.</a:t>
            </a:r>
          </a:p>
          <a:p>
            <a:pPr lvl="1"/>
            <a:r>
              <a:rPr lang="en-US" dirty="0"/>
              <a:t>First/last reader handles acquiring/releasing </a:t>
            </a:r>
            <a:r>
              <a:rPr lang="en-US" dirty="0" err="1"/>
              <a:t>writelock</a:t>
            </a:r>
            <a:r>
              <a:rPr lang="en-US" dirty="0"/>
              <a:t>.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022971" y="96124"/>
            <a:ext cx="7099580" cy="6704003"/>
          </a:xfrm>
          <a:ln>
            <a:solidFill>
              <a:schemeClr val="accent4"/>
            </a:solidFill>
          </a:ln>
        </p:spPr>
      </p:pic>
      <p:sp>
        <p:nvSpPr>
          <p:cNvPr id="2" name="Rounded Rectangle 8">
            <a:extLst>
              <a:ext uri="{FF2B5EF4-FFF2-40B4-BE49-F238E27FC236}">
                <a16:creationId xmlns:a16="http://schemas.microsoft.com/office/drawing/2014/main" id="{37E7E375-38E5-4802-8F8D-9CCC2F256F78}"/>
              </a:ext>
            </a:extLst>
          </p:cNvPr>
          <p:cNvSpPr/>
          <p:nvPr/>
        </p:nvSpPr>
        <p:spPr>
          <a:xfrm flipH="1" flipV="1">
            <a:off x="5616499" y="440299"/>
            <a:ext cx="6506051" cy="422077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3" name="Rounded Rectangle 8">
            <a:extLst>
              <a:ext uri="{FF2B5EF4-FFF2-40B4-BE49-F238E27FC236}">
                <a16:creationId xmlns:a16="http://schemas.microsoft.com/office/drawing/2014/main" id="{40779797-A28A-4025-9AFC-11AE6B253189}"/>
              </a:ext>
            </a:extLst>
          </p:cNvPr>
          <p:cNvSpPr/>
          <p:nvPr/>
        </p:nvSpPr>
        <p:spPr>
          <a:xfrm flipH="1" flipV="1">
            <a:off x="5616498" y="2775905"/>
            <a:ext cx="6506051" cy="573017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8" name="Rounded Rectangle 8">
            <a:extLst>
              <a:ext uri="{FF2B5EF4-FFF2-40B4-BE49-F238E27FC236}">
                <a16:creationId xmlns:a16="http://schemas.microsoft.com/office/drawing/2014/main" id="{C784D069-4ACB-4C66-B776-4866E4CBEB90}"/>
              </a:ext>
            </a:extLst>
          </p:cNvPr>
          <p:cNvSpPr/>
          <p:nvPr/>
        </p:nvSpPr>
        <p:spPr>
          <a:xfrm flipH="1" flipV="1">
            <a:off x="5616500" y="1448581"/>
            <a:ext cx="4978348" cy="235279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4" name="Rounded Rectangle 8">
            <a:extLst>
              <a:ext uri="{FF2B5EF4-FFF2-40B4-BE49-F238E27FC236}">
                <a16:creationId xmlns:a16="http://schemas.microsoft.com/office/drawing/2014/main" id="{5016A3ED-0724-41BD-8DD8-5E39373064A7}"/>
              </a:ext>
            </a:extLst>
          </p:cNvPr>
          <p:cNvSpPr/>
          <p:nvPr/>
        </p:nvSpPr>
        <p:spPr>
          <a:xfrm flipH="1" flipV="1">
            <a:off x="5616499" y="1796522"/>
            <a:ext cx="4978348" cy="235279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6" name="Rounded Rectangle 8">
            <a:extLst>
              <a:ext uri="{FF2B5EF4-FFF2-40B4-BE49-F238E27FC236}">
                <a16:creationId xmlns:a16="http://schemas.microsoft.com/office/drawing/2014/main" id="{E6F14435-32C3-417B-959A-2EA9F0AC93E8}"/>
              </a:ext>
            </a:extLst>
          </p:cNvPr>
          <p:cNvSpPr/>
          <p:nvPr/>
        </p:nvSpPr>
        <p:spPr>
          <a:xfrm flipH="1" flipV="1">
            <a:off x="5616498" y="4301950"/>
            <a:ext cx="6506051" cy="573017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C664CA2E-2CA6-42F8-80AF-1F80BFA017BD}"/>
              </a:ext>
            </a:extLst>
          </p:cNvPr>
          <p:cNvSpPr/>
          <p:nvPr/>
        </p:nvSpPr>
        <p:spPr>
          <a:xfrm flipH="1" flipV="1">
            <a:off x="5616498" y="5602267"/>
            <a:ext cx="4978348" cy="235279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" name="Rounded Rectangle 8">
            <a:extLst>
              <a:ext uri="{FF2B5EF4-FFF2-40B4-BE49-F238E27FC236}">
                <a16:creationId xmlns:a16="http://schemas.microsoft.com/office/drawing/2014/main" id="{5D47CB6E-6CC1-43E1-9A44-DCBEF8389D9C}"/>
              </a:ext>
            </a:extLst>
          </p:cNvPr>
          <p:cNvSpPr/>
          <p:nvPr/>
        </p:nvSpPr>
        <p:spPr>
          <a:xfrm flipH="1" flipV="1">
            <a:off x="5616498" y="6417701"/>
            <a:ext cx="4978348" cy="235279"/>
          </a:xfrm>
          <a:prstGeom prst="roundRect">
            <a:avLst>
              <a:gd name="adj" fmla="val 4727"/>
            </a:avLst>
          </a:prstGeom>
          <a:solidFill>
            <a:schemeClr val="accent1">
              <a:lumMod val="60000"/>
              <a:lumOff val="40000"/>
              <a:alpha val="24706"/>
            </a:schemeClr>
          </a:solidFill>
          <a:ln w="381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4154443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5DAF854-34C7-438F-915B-C82278793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Classical concurrency problems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FB9D8BE-212D-4A2A-9C3D-29EA0F6B8B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216975" cy="5029200"/>
          </a:xfrm>
        </p:spPr>
        <p:txBody>
          <a:bodyPr/>
          <a:lstStyle/>
          <a:p>
            <a:r>
              <a:rPr lang="en-US" dirty="0"/>
              <a:t>Note that this particular solution could starve writers</a:t>
            </a:r>
          </a:p>
          <a:p>
            <a:pPr lvl="1"/>
            <a:r>
              <a:rPr lang="en-US" dirty="0"/>
              <a:t>There might always be readers in the critical section</a:t>
            </a:r>
          </a:p>
          <a:p>
            <a:endParaRPr lang="en-US" dirty="0"/>
          </a:p>
          <a:p>
            <a:r>
              <a:rPr lang="en-US" dirty="0"/>
              <a:t>Full solution to readers-writers problem with progress guarantee</a:t>
            </a:r>
          </a:p>
          <a:p>
            <a:pPr lvl="1"/>
            <a:r>
              <a:rPr lang="en-US" dirty="0">
                <a:hlinkClick r:id="rId2"/>
              </a:rPr>
              <a:t>https://en.wikipedia.org/wiki/Readers%E2%80%93writers_problem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Generally: try to map your problem to one of these solved problems</a:t>
            </a:r>
          </a:p>
          <a:p>
            <a:pPr lvl="1"/>
            <a:r>
              <a:rPr lang="en-US" dirty="0"/>
              <a:t>Producers/Consumers or Readers/Writers</a:t>
            </a:r>
          </a:p>
          <a:p>
            <a:pPr lvl="1"/>
            <a:r>
              <a:rPr lang="en-US" dirty="0"/>
              <a:t>There are MANY solutions to these problems available online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B98C7439-F236-42CF-86E8-D176151DA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356350"/>
            <a:ext cx="912394" cy="365125"/>
          </a:xfrm>
        </p:spPr>
        <p:txBody>
          <a:bodyPr/>
          <a:lstStyle/>
          <a:p>
            <a:fld id="{0778C724-3839-4D76-A707-B4C23905D055}" type="slidenum">
              <a:rPr lang="en-US" smtClean="0"/>
              <a:pPr/>
              <a:t>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46079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B1FC65-07F8-CEEB-9960-686EEBCED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44F25CD-7002-66F8-8623-73F279C8F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66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F8FB84-2A23-3DDB-9D29-7CFEC36E71E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Amdahl’s Law</a:t>
            </a:r>
          </a:p>
          <a:p>
            <a:pPr lvl="1"/>
            <a:endParaRPr lang="en-US" b="1" dirty="0"/>
          </a:p>
          <a:p>
            <a:r>
              <a:rPr lang="en-US" dirty="0"/>
              <a:t>Applying Locks</a:t>
            </a:r>
          </a:p>
          <a:p>
            <a:pPr lvl="1"/>
            <a:endParaRPr lang="en-US" dirty="0"/>
          </a:p>
          <a:p>
            <a:r>
              <a:rPr lang="en-US" dirty="0"/>
              <a:t>Ordering with Condition Variables</a:t>
            </a:r>
          </a:p>
          <a:p>
            <a:pPr lvl="1"/>
            <a:endParaRPr lang="en-US" dirty="0"/>
          </a:p>
          <a:p>
            <a:r>
              <a:rPr lang="en-US" dirty="0"/>
              <a:t>Semaphores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E213222-3AE8-E14E-878A-E4FC9A2DFC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6209567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72" name="Google Shape;872;g5df537fd69_1_39"/>
          <p:cNvGraphicFramePr/>
          <p:nvPr/>
        </p:nvGraphicFramePr>
        <p:xfrm>
          <a:off x="930901" y="1724352"/>
          <a:ext cx="4233900" cy="512449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571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2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244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b="1" dirty="0"/>
                        <a:t>95 s</a:t>
                      </a:r>
                      <a:endParaRPr sz="1900" b="1" dirty="0"/>
                    </a:p>
                  </a:txBody>
                  <a:tcPr marL="91425" marR="91425" marT="91425" marB="91425">
                    <a:solidFill>
                      <a:srgbClr val="6D9EE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b="1" dirty="0"/>
                        <a:t>5 s</a:t>
                      </a:r>
                      <a:endParaRPr sz="1900" b="1" dirty="0"/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EC1A31A2-E030-C647-A497-F7ED04855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/>
          <a:p>
            <a:r>
              <a:rPr lang="en-US" dirty="0"/>
              <a:t>Speedup from improvements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9DCE59C-58E2-284E-81A1-16C6F66F0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fld id="{434A358D-2637-E146-A3BD-05BD470B507B}" type="slidenum">
              <a:rPr lang="en-US" smtClean="0"/>
              <a:t>7</a:t>
            </a:fld>
            <a:endParaRPr lang="en-US" dirty="0"/>
          </a:p>
        </p:txBody>
      </p:sp>
      <p:graphicFrame>
        <p:nvGraphicFramePr>
          <p:cNvPr id="10" name="Google Shape;882;g5df537fd69_1_790">
            <a:extLst>
              <a:ext uri="{FF2B5EF4-FFF2-40B4-BE49-F238E27FC236}">
                <a16:creationId xmlns:a16="http://schemas.microsoft.com/office/drawing/2014/main" id="{93CD7227-67E7-D84D-B2C8-8C666E5EB5E0}"/>
              </a:ext>
            </a:extLst>
          </p:cNvPr>
          <p:cNvGraphicFramePr/>
          <p:nvPr/>
        </p:nvGraphicFramePr>
        <p:xfrm>
          <a:off x="6088001" y="1188124"/>
          <a:ext cx="5271826" cy="1584902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75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8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37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2451">
                <a:tc row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dirty="0"/>
                        <a:t>Speedup with</a:t>
                      </a:r>
                      <a:br>
                        <a:rPr lang="en-US" sz="2000" dirty="0"/>
                      </a:br>
                      <a:r>
                        <a:rPr lang="en-US" sz="2000" dirty="0"/>
                        <a:t>Improvement</a:t>
                      </a:r>
                      <a:endParaRPr sz="2000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dirty="0"/>
                        <a:t>=</a:t>
                      </a:r>
                      <a:endParaRPr sz="2000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dirty="0"/>
                        <a:t>Execution time without improvement</a:t>
                      </a:r>
                      <a:endParaRPr sz="2000" dirty="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245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dirty="0"/>
                        <a:t>Execution time with improvement</a:t>
                      </a:r>
                      <a:endParaRPr sz="2000" dirty="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Google Shape;879;g5df537fd69_1_790">
            <a:extLst>
              <a:ext uri="{FF2B5EF4-FFF2-40B4-BE49-F238E27FC236}">
                <a16:creationId xmlns:a16="http://schemas.microsoft.com/office/drawing/2014/main" id="{CAEA4B97-7AAD-254C-A687-260BCB475B85}"/>
              </a:ext>
            </a:extLst>
          </p:cNvPr>
          <p:cNvSpPr txBox="1">
            <a:spLocks/>
          </p:cNvSpPr>
          <p:nvPr/>
        </p:nvSpPr>
        <p:spPr>
          <a:xfrm>
            <a:off x="1981200" y="2525175"/>
            <a:ext cx="8229600" cy="16311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b="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40"/>
              </a:spcBef>
              <a:buNone/>
            </a:pPr>
            <a:endParaRPr lang="en-US" sz="2667" dirty="0"/>
          </a:p>
          <a:p>
            <a:pPr marL="0" indent="0">
              <a:spcBef>
                <a:spcPts val="640"/>
              </a:spcBef>
              <a:buNone/>
            </a:pPr>
            <a:r>
              <a:rPr lang="en-US" sz="1700" dirty="0"/>
              <a:t> </a:t>
            </a:r>
          </a:p>
          <a:p>
            <a:pPr marL="0" indent="0">
              <a:spcBef>
                <a:spcPts val="640"/>
              </a:spcBef>
              <a:buNone/>
            </a:pPr>
            <a:r>
              <a:rPr lang="en-US" sz="2667" dirty="0"/>
              <a:t>5 s -&gt; 2.5 s:	Speedup = 100/97.5  	= 1.026</a:t>
            </a:r>
            <a:endParaRPr lang="en-US" sz="2500" dirty="0"/>
          </a:p>
        </p:txBody>
      </p:sp>
      <p:sp>
        <p:nvSpPr>
          <p:cNvPr id="12" name="Google Shape;883;g5df537fd69_1_790">
            <a:extLst>
              <a:ext uri="{FF2B5EF4-FFF2-40B4-BE49-F238E27FC236}">
                <a16:creationId xmlns:a16="http://schemas.microsoft.com/office/drawing/2014/main" id="{716C90DD-7102-2C4F-A58B-48AC642A0C36}"/>
              </a:ext>
            </a:extLst>
          </p:cNvPr>
          <p:cNvSpPr txBox="1">
            <a:spLocks/>
          </p:cNvSpPr>
          <p:nvPr/>
        </p:nvSpPr>
        <p:spPr>
          <a:xfrm>
            <a:off x="1981200" y="3944725"/>
            <a:ext cx="8229600" cy="6720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b="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40"/>
              </a:spcBef>
              <a:buNone/>
            </a:pPr>
            <a:r>
              <a:rPr lang="en-US" sz="2667" dirty="0"/>
              <a:t>5 s -&gt; 1 s:		Speedup = 100/96		= 1.042</a:t>
            </a:r>
            <a:endParaRPr lang="en-US" sz="2500" dirty="0"/>
          </a:p>
        </p:txBody>
      </p:sp>
      <p:sp>
        <p:nvSpPr>
          <p:cNvPr id="13" name="Google Shape;884;g5df537fd69_1_790">
            <a:extLst>
              <a:ext uri="{FF2B5EF4-FFF2-40B4-BE49-F238E27FC236}">
                <a16:creationId xmlns:a16="http://schemas.microsoft.com/office/drawing/2014/main" id="{4A0395D8-32A0-5B45-A74A-57A01CA01940}"/>
              </a:ext>
            </a:extLst>
          </p:cNvPr>
          <p:cNvSpPr txBox="1">
            <a:spLocks/>
          </p:cNvSpPr>
          <p:nvPr/>
        </p:nvSpPr>
        <p:spPr>
          <a:xfrm>
            <a:off x="1981200" y="4458175"/>
            <a:ext cx="7906800" cy="19587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b="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40"/>
              </a:spcBef>
              <a:buNone/>
            </a:pPr>
            <a:r>
              <a:rPr lang="en-US" sz="2667" dirty="0"/>
              <a:t>5 s -&gt; 0.001s:	Speedup = 100/95.001	= 1.053</a:t>
            </a:r>
          </a:p>
          <a:p>
            <a:pPr marL="0" indent="0">
              <a:spcBef>
                <a:spcPts val="640"/>
              </a:spcBef>
              <a:buNone/>
            </a:pPr>
            <a:r>
              <a:rPr lang="en-US" sz="1000" dirty="0"/>
              <a:t> </a:t>
            </a:r>
            <a:endParaRPr lang="en-US" sz="2700" dirty="0"/>
          </a:p>
          <a:p>
            <a:pPr marL="0" indent="0">
              <a:spcBef>
                <a:spcPts val="640"/>
              </a:spcBef>
              <a:buNone/>
            </a:pPr>
            <a:r>
              <a:rPr lang="en-US" sz="2500" dirty="0"/>
              <a:t>The impact of a performance improvement is relative to the importance of the part being improved!</a:t>
            </a:r>
          </a:p>
        </p:txBody>
      </p:sp>
    </p:spTree>
    <p:extLst>
      <p:ext uri="{BB962C8B-B14F-4D97-AF65-F5344CB8AC3E}">
        <p14:creationId xmlns:p14="http://schemas.microsoft.com/office/powerpoint/2010/main" val="1734586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g5df537fd69_1_14"/>
          <p:cNvSpPr txBox="1"/>
          <p:nvPr/>
        </p:nvSpPr>
        <p:spPr>
          <a:xfrm>
            <a:off x="1981200" y="1600201"/>
            <a:ext cx="8229600" cy="493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  <a:p>
            <a:pPr marL="457189"/>
            <a:r>
              <a:rPr lang="en-US" sz="3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Speedup  =  </a:t>
            </a:r>
            <a:endParaRPr sz="3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891" indent="-342891">
              <a:spcBef>
                <a:spcPts val="640"/>
              </a:spcBef>
            </a:pPr>
            <a:endParaRPr sz="3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2400"/>
              </a:spcBef>
            </a:pPr>
            <a:r>
              <a:rPr lang="en-US" sz="1200" dirty="0">
                <a:latin typeface="Calibri"/>
                <a:ea typeface="Calibri"/>
                <a:cs typeface="Calibri"/>
                <a:sym typeface="Calibri"/>
              </a:rPr>
              <a:t> </a:t>
            </a:r>
            <a:br>
              <a:rPr lang="en-US" sz="3200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sz="3000" dirty="0">
                <a:latin typeface="Calibri"/>
                <a:ea typeface="Calibri"/>
                <a:cs typeface="Calibri"/>
                <a:sym typeface="Calibri"/>
              </a:rPr>
              <a:t>	F = Fraction of execution time speed up</a:t>
            </a:r>
            <a:br>
              <a:rPr lang="en-US" sz="3000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US" sz="3000" dirty="0">
                <a:latin typeface="Calibri"/>
                <a:ea typeface="Calibri"/>
                <a:cs typeface="Calibri"/>
                <a:sym typeface="Calibri"/>
              </a:rPr>
              <a:t>	S = Scale of improvement</a:t>
            </a:r>
            <a:endParaRPr sz="3000" dirty="0"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2400"/>
              </a:spcBef>
            </a:pPr>
            <a:endParaRPr sz="3000" dirty="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93" name="Google Shape;893;g5df537fd69_1_14"/>
          <p:cNvCxnSpPr/>
          <p:nvPr/>
        </p:nvCxnSpPr>
        <p:spPr>
          <a:xfrm>
            <a:off x="4809061" y="2184401"/>
            <a:ext cx="3336000" cy="1500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94" name="Google Shape;894;g5df537fd69_1_14"/>
          <p:cNvSpPr txBox="1"/>
          <p:nvPr/>
        </p:nvSpPr>
        <p:spPr>
          <a:xfrm>
            <a:off x="5080002" y="2201335"/>
            <a:ext cx="21837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ts val="3200"/>
            </a:pPr>
            <a:r>
              <a:rPr lang="en-US"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(1 - F)   +   F</a:t>
            </a:r>
            <a:endParaRPr sz="3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95" name="Google Shape;895;g5df537fd69_1_14"/>
          <p:cNvCxnSpPr/>
          <p:nvPr/>
        </p:nvCxnSpPr>
        <p:spPr>
          <a:xfrm>
            <a:off x="6807193" y="2743201"/>
            <a:ext cx="507900" cy="1500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96" name="Google Shape;896;g5df537fd69_1_14"/>
          <p:cNvSpPr/>
          <p:nvPr/>
        </p:nvSpPr>
        <p:spPr>
          <a:xfrm>
            <a:off x="6865027" y="2634735"/>
            <a:ext cx="3732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ts val="3200"/>
            </a:pPr>
            <a:r>
              <a:rPr lang="en-US"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endParaRPr sz="3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7" name="Google Shape;897;g5df537fd69_1_14"/>
          <p:cNvSpPr txBox="1"/>
          <p:nvPr/>
        </p:nvSpPr>
        <p:spPr>
          <a:xfrm>
            <a:off x="2298663" y="2744699"/>
            <a:ext cx="2560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ts val="2400"/>
            </a:pPr>
            <a:r>
              <a:rPr lang="en-US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Not improved part</a:t>
            </a:r>
            <a:endParaRPr sz="2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8" name="Google Shape;898;g5df537fd69_1_14"/>
          <p:cNvSpPr txBox="1"/>
          <p:nvPr/>
        </p:nvSpPr>
        <p:spPr>
          <a:xfrm>
            <a:off x="8517467" y="2664179"/>
            <a:ext cx="1964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ts val="2400"/>
            </a:pPr>
            <a:r>
              <a:rPr lang="en-US" sz="2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Improved part</a:t>
            </a:r>
            <a:endParaRPr sz="2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99" name="Google Shape;899;g5df537fd69_1_14"/>
          <p:cNvCxnSpPr>
            <a:stCxn id="897" idx="3"/>
          </p:cNvCxnSpPr>
          <p:nvPr/>
        </p:nvCxnSpPr>
        <p:spPr>
          <a:xfrm rot="10800000" flipH="1">
            <a:off x="4858863" y="2740949"/>
            <a:ext cx="432900" cy="234600"/>
          </a:xfrm>
          <a:prstGeom prst="straightConnector1">
            <a:avLst/>
          </a:prstGeom>
          <a:noFill/>
          <a:ln w="381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900" name="Google Shape;900;g5df537fd69_1_14"/>
          <p:cNvCxnSpPr>
            <a:stCxn id="898" idx="1"/>
          </p:cNvCxnSpPr>
          <p:nvPr/>
        </p:nvCxnSpPr>
        <p:spPr>
          <a:xfrm rot="10800000">
            <a:off x="7405367" y="2731829"/>
            <a:ext cx="1112100" cy="163200"/>
          </a:xfrm>
          <a:prstGeom prst="straightConnector1">
            <a:avLst/>
          </a:prstGeom>
          <a:noFill/>
          <a:ln w="381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901" name="Google Shape;901;g5df537fd69_1_14"/>
          <p:cNvSpPr txBox="1"/>
          <p:nvPr/>
        </p:nvSpPr>
        <p:spPr>
          <a:xfrm>
            <a:off x="5221677" y="1508686"/>
            <a:ext cx="21837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000000"/>
              </a:buClr>
              <a:buSzPts val="3200"/>
            </a:pP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1</a:t>
            </a:r>
            <a:endParaRPr sz="3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02" name="Google Shape;902;g5df537fd69_1_14"/>
          <p:cNvGrpSpPr/>
          <p:nvPr/>
        </p:nvGrpSpPr>
        <p:grpSpPr>
          <a:xfrm>
            <a:off x="3468501" y="5204179"/>
            <a:ext cx="5142275" cy="1105167"/>
            <a:chOff x="1944500" y="5204178"/>
            <a:chExt cx="5142275" cy="1105167"/>
          </a:xfrm>
        </p:grpSpPr>
        <p:sp>
          <p:nvSpPr>
            <p:cNvPr id="903" name="Google Shape;903;g5df537fd69_1_14"/>
            <p:cNvSpPr txBox="1"/>
            <p:nvPr/>
          </p:nvSpPr>
          <p:spPr>
            <a:xfrm>
              <a:off x="2560320" y="5204178"/>
              <a:ext cx="3402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2400"/>
              </a:pPr>
              <a:r>
                <a:rPr lang="en-US"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4" name="Google Shape;904;g5df537fd69_1_14"/>
            <p:cNvSpPr txBox="1"/>
            <p:nvPr/>
          </p:nvSpPr>
          <p:spPr>
            <a:xfrm>
              <a:off x="1944500" y="5542850"/>
              <a:ext cx="15792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2400"/>
              </a:pPr>
              <a:r>
                <a:rPr lang="en-US"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0.</a:t>
              </a:r>
              <a:r>
                <a:rPr lang="en-US" sz="2400">
                  <a:latin typeface="Calibri"/>
                  <a:ea typeface="Calibri"/>
                  <a:cs typeface="Calibri"/>
                  <a:sym typeface="Calibri"/>
                </a:rPr>
                <a:t>7</a:t>
              </a:r>
              <a:r>
                <a:rPr lang="en-US"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5 + 0.25</a:t>
              </a: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905" name="Google Shape;905;g5df537fd69_1_14"/>
            <p:cNvCxnSpPr/>
            <p:nvPr/>
          </p:nvCxnSpPr>
          <p:spPr>
            <a:xfrm>
              <a:off x="2023600" y="5622722"/>
              <a:ext cx="1464600" cy="0"/>
            </a:xfrm>
            <a:prstGeom prst="straightConnector1">
              <a:avLst/>
            </a:prstGeom>
            <a:noFill/>
            <a:ln w="254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06" name="Google Shape;906;g5df537fd69_1_14"/>
            <p:cNvCxnSpPr/>
            <p:nvPr/>
          </p:nvCxnSpPr>
          <p:spPr>
            <a:xfrm>
              <a:off x="2828842" y="5928645"/>
              <a:ext cx="626100" cy="0"/>
            </a:xfrm>
            <a:prstGeom prst="straightConnector1">
              <a:avLst/>
            </a:prstGeom>
            <a:noFill/>
            <a:ln w="254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907" name="Google Shape;907;g5df537fd69_1_14"/>
            <p:cNvSpPr txBox="1"/>
            <p:nvPr/>
          </p:nvSpPr>
          <p:spPr>
            <a:xfrm>
              <a:off x="3011301" y="5847645"/>
              <a:ext cx="3402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2400"/>
              </a:pPr>
              <a:r>
                <a:rPr lang="en-US"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8" name="Google Shape;908;g5df537fd69_1_14"/>
            <p:cNvSpPr txBox="1"/>
            <p:nvPr/>
          </p:nvSpPr>
          <p:spPr>
            <a:xfrm>
              <a:off x="4785360" y="5212080"/>
              <a:ext cx="3402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2400"/>
              </a:pPr>
              <a:r>
                <a:rPr lang="en-US"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9" name="Google Shape;909;g5df537fd69_1_14"/>
            <p:cNvSpPr txBox="1"/>
            <p:nvPr/>
          </p:nvSpPr>
          <p:spPr>
            <a:xfrm>
              <a:off x="4097850" y="5550750"/>
              <a:ext cx="18033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2400"/>
              </a:pPr>
              <a:r>
                <a:rPr lang="en-US"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0.75 + 0.125</a:t>
              </a: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910" name="Google Shape;910;g5df537fd69_1_14"/>
            <p:cNvCxnSpPr/>
            <p:nvPr/>
          </p:nvCxnSpPr>
          <p:spPr>
            <a:xfrm>
              <a:off x="4199451" y="5630611"/>
              <a:ext cx="1558200" cy="0"/>
            </a:xfrm>
            <a:prstGeom prst="straightConnector1">
              <a:avLst/>
            </a:prstGeom>
            <a:noFill/>
            <a:ln w="254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911" name="Google Shape;911;g5df537fd69_1_14"/>
            <p:cNvSpPr txBox="1"/>
            <p:nvPr/>
          </p:nvSpPr>
          <p:spPr>
            <a:xfrm>
              <a:off x="3718560" y="5394960"/>
              <a:ext cx="3387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2400"/>
              </a:pPr>
              <a:r>
                <a:rPr lang="en-US"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=</a:t>
              </a: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2" name="Google Shape;912;g5df537fd69_1_14"/>
            <p:cNvSpPr txBox="1"/>
            <p:nvPr/>
          </p:nvSpPr>
          <p:spPr>
            <a:xfrm>
              <a:off x="6064945" y="5394960"/>
              <a:ext cx="3387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2400"/>
              </a:pPr>
              <a:r>
                <a:rPr lang="en-US" sz="24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=</a:t>
              </a:r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3" name="Google Shape;913;g5df537fd69_1_14"/>
            <p:cNvSpPr txBox="1"/>
            <p:nvPr/>
          </p:nvSpPr>
          <p:spPr>
            <a:xfrm>
              <a:off x="6355075" y="5394950"/>
              <a:ext cx="7317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ts val="2400"/>
              </a:pPr>
              <a:r>
                <a:rPr lang="en-US" sz="24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1.14</a:t>
              </a:r>
              <a:endParaRPr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14" name="Google Shape;914;g5df537fd69_1_14"/>
          <p:cNvSpPr txBox="1"/>
          <p:nvPr/>
        </p:nvSpPr>
        <p:spPr>
          <a:xfrm>
            <a:off x="2075200" y="4500275"/>
            <a:ext cx="79056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Example: 2x improvement to 25% of the program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5" name="Google Shape;915;g5df537fd69_1_14"/>
          <p:cNvSpPr txBox="1"/>
          <p:nvPr/>
        </p:nvSpPr>
        <p:spPr>
          <a:xfrm>
            <a:off x="9733800" y="331663"/>
            <a:ext cx="1729200" cy="156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>
                <a:latin typeface="Calibri"/>
                <a:ea typeface="Calibri"/>
                <a:cs typeface="Calibri"/>
                <a:sym typeface="Calibri"/>
              </a:rPr>
              <a:t>Equivalent to prior equation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16" name="Google Shape;916;g5df537fd69_1_14"/>
          <p:cNvCxnSpPr/>
          <p:nvPr/>
        </p:nvCxnSpPr>
        <p:spPr>
          <a:xfrm flipH="1">
            <a:off x="8554392" y="822811"/>
            <a:ext cx="1140000" cy="490800"/>
          </a:xfrm>
          <a:prstGeom prst="straightConnector1">
            <a:avLst/>
          </a:prstGeom>
          <a:noFill/>
          <a:ln w="381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31" name="Title 1">
            <a:extLst>
              <a:ext uri="{FF2B5EF4-FFF2-40B4-BE49-F238E27FC236}">
                <a16:creationId xmlns:a16="http://schemas.microsoft.com/office/drawing/2014/main" id="{E1306C6F-1B4A-184D-A55D-7BAD7FAD04DD}"/>
              </a:ext>
            </a:extLst>
          </p:cNvPr>
          <p:cNvSpPr txBox="1">
            <a:spLocks/>
          </p:cNvSpPr>
          <p:nvPr/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i="0" kern="1200">
                <a:solidFill>
                  <a:schemeClr val="accent1">
                    <a:lumMod val="75000"/>
                  </a:schemeClr>
                </a:solidFill>
                <a:latin typeface="Rockwell" panose="02060603020205020403" pitchFamily="18" charset="77"/>
                <a:ea typeface="+mj-ea"/>
                <a:cs typeface="Rockwell" panose="02060603020205020403" pitchFamily="18" charset="77"/>
              </a:defRPr>
            </a:lvl1pPr>
          </a:lstStyle>
          <a:p>
            <a:r>
              <a:rPr lang="en-US" sz="3200"/>
              <a:t>Amdahl’s Law</a:t>
            </a:r>
            <a:endParaRPr lang="en-US" sz="3200" dirty="0"/>
          </a:p>
        </p:txBody>
      </p:sp>
      <p:sp>
        <p:nvSpPr>
          <p:cNvPr id="32" name="Slide Number Placeholder 3">
            <a:extLst>
              <a:ext uri="{FF2B5EF4-FFF2-40B4-BE49-F238E27FC236}">
                <a16:creationId xmlns:a16="http://schemas.microsoft.com/office/drawing/2014/main" id="{2A3B2E79-3932-4A43-909A-6D8671AA7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fld id="{434A358D-2637-E146-A3BD-05BD470B507B}" type="slidenum">
              <a:rPr lang="en-US" smtClean="0"/>
              <a:t>8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634ED0D-7025-E24C-99C5-41914D439EE6}"/>
              </a:ext>
            </a:extLst>
          </p:cNvPr>
          <p:cNvSpPr/>
          <p:nvPr/>
        </p:nvSpPr>
        <p:spPr>
          <a:xfrm>
            <a:off x="2217601" y="1417640"/>
            <a:ext cx="8380800" cy="1942361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4253423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33C6F-65D4-BD4E-B947-6E93569F2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Parallel speedup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Content Placeholder 5">
                <a:extLst>
                  <a:ext uri="{FF2B5EF4-FFF2-40B4-BE49-F238E27FC236}">
                    <a16:creationId xmlns:a16="http://schemas.microsoft.com/office/drawing/2014/main" id="{62058E45-A2B6-C541-B5CB-7537D871B028}"/>
                  </a:ext>
                </a:extLst>
              </p:cNvPr>
              <p:cNvGraphicFramePr>
                <a:graphicFrameLocks noGrp="1"/>
              </p:cNvGraphicFramePr>
              <p:nvPr>
                <p:ph idx="1"/>
              </p:nvPr>
            </p:nvGraphicFramePr>
            <p:xfrm>
              <a:off x="6652800" y="409131"/>
              <a:ext cx="4929600" cy="87401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26400">
                      <a:extLst>
                        <a:ext uri="{9D8B030D-6E8A-4147-A177-3AD203B41FA5}">
                          <a16:colId xmlns:a16="http://schemas.microsoft.com/office/drawing/2014/main" val="629794647"/>
                        </a:ext>
                      </a:extLst>
                    </a:gridCol>
                    <a:gridCol w="2803200">
                      <a:extLst>
                        <a:ext uri="{9D8B030D-6E8A-4147-A177-3AD203B41FA5}">
                          <a16:colId xmlns:a16="http://schemas.microsoft.com/office/drawing/2014/main" val="3482387078"/>
                        </a:ext>
                      </a:extLst>
                    </a:gridCol>
                  </a:tblGrid>
                  <a:tr h="874015">
                    <a:tc>
                      <a:txBody>
                        <a:bodyPr/>
                        <a:lstStyle/>
                        <a:p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a:t>Speedup with improvement</a:t>
                          </a: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=  </m:t>
                                </m:r>
                                <m:f>
                                  <m:fPr>
                                    <m:ctrlP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d>
                                      <m:dPr>
                                        <m:ctrlPr>
                                          <a:rPr lang="en-US" sz="24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Tahoma" panose="020B0604030504040204" pitchFamily="34" charset="0"/>
                                            <a:cs typeface="Tahoma" panose="020B0604030504040204" pitchFamily="34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24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Tahoma" panose="020B0604030504040204" pitchFamily="34" charset="0"/>
                                            <a:cs typeface="Tahoma" panose="020B0604030504040204" pitchFamily="34" charset="0"/>
                                          </a:rPr>
                                          <m:t>1−</m:t>
                                        </m:r>
                                        <m:r>
                                          <a:rPr lang="en-US" sz="24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Tahoma" panose="020B0604030504040204" pitchFamily="34" charset="0"/>
                                            <a:cs typeface="Tahoma" panose="020B0604030504040204" pitchFamily="34" charset="0"/>
                                          </a:rPr>
                                          <m:t>𝐹</m:t>
                                        </m:r>
                                      </m:e>
                                    </m:d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+(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𝐹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/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𝑆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Tahoma" panose="020B0604030504040204" pitchFamily="34" charset="0"/>
                                        <a:cs typeface="Tahoma" panose="020B0604030504040204" pitchFamily="34" charset="0"/>
                                      </a:rPr>
                                      <m:t>)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400" b="0" dirty="0">
                            <a:solidFill>
                              <a:schemeClr val="tx1"/>
                            </a:solidFill>
                            <a:latin typeface="Tahoma" panose="020B0604030504040204" pitchFamily="34" charset="0"/>
                            <a:ea typeface="Tahoma" panose="020B0604030504040204" pitchFamily="34" charset="0"/>
                            <a:cs typeface="Tahoma" panose="020B0604030504040204" pitchFamily="34" charset="0"/>
                          </a:endParaRP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42331165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Content Placeholder 5">
                <a:extLst>
                  <a:ext uri="{FF2B5EF4-FFF2-40B4-BE49-F238E27FC236}">
                    <a16:creationId xmlns:a16="http://schemas.microsoft.com/office/drawing/2014/main" id="{62058E45-A2B6-C541-B5CB-7537D871B028}"/>
                  </a:ext>
                </a:extLst>
              </p:cNvPr>
              <p:cNvGraphicFramePr>
                <a:graphicFrameLocks noGrp="1"/>
              </p:cNvGraphicFramePr>
              <p:nvPr>
                <p:ph idx="1"/>
              </p:nvPr>
            </p:nvGraphicFramePr>
            <p:xfrm>
              <a:off x="6652800" y="409131"/>
              <a:ext cx="4929600" cy="87401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26400">
                      <a:extLst>
                        <a:ext uri="{9D8B030D-6E8A-4147-A177-3AD203B41FA5}">
                          <a16:colId xmlns:a16="http://schemas.microsoft.com/office/drawing/2014/main" val="629794647"/>
                        </a:ext>
                      </a:extLst>
                    </a:gridCol>
                    <a:gridCol w="2803200">
                      <a:extLst>
                        <a:ext uri="{9D8B030D-6E8A-4147-A177-3AD203B41FA5}">
                          <a16:colId xmlns:a16="http://schemas.microsoft.com/office/drawing/2014/main" val="3482387078"/>
                        </a:ext>
                      </a:extLst>
                    </a:gridCol>
                  </a:tblGrid>
                  <a:tr h="874015">
                    <a:tc>
                      <a:txBody>
                        <a:bodyPr/>
                        <a:lstStyle/>
                        <a:p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a:t>Speedup with improvement</a:t>
                          </a:r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21920" marR="121920" marT="60960" marB="60960">
                        <a:lnL w="12700" cmpd="sng">
                          <a:noFill/>
                        </a:lnL>
                        <a:blipFill>
                          <a:blip r:embed="rId2"/>
                          <a:stretch>
                            <a:fillRect l="-75870" t="-3472" r="-1087" b="-1180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2331165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3B9CCC-72A5-0743-BE33-B40CAC6C6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9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01B8F94-76CA-D642-B015-BDAE5D35636E}"/>
              </a:ext>
            </a:extLst>
          </p:cNvPr>
          <p:cNvSpPr txBox="1">
            <a:spLocks/>
          </p:cNvSpPr>
          <p:nvPr/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b="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67" dirty="0"/>
              <a:t>Consider an improvement which runs 20 times faster but is only usable 15% of the time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00FBD42-66E4-C44A-A906-22FC1636491F}"/>
              </a:ext>
            </a:extLst>
          </p:cNvPr>
          <p:cNvGrpSpPr/>
          <p:nvPr/>
        </p:nvGrpSpPr>
        <p:grpSpPr>
          <a:xfrm>
            <a:off x="2190400" y="2695531"/>
            <a:ext cx="8292800" cy="655735"/>
            <a:chOff x="1642800" y="2021648"/>
            <a:chExt cx="6219600" cy="491801"/>
          </a:xfrm>
        </p:grpSpPr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8" name="Content Placeholder 5">
                  <a:extLst>
                    <a:ext uri="{FF2B5EF4-FFF2-40B4-BE49-F238E27FC236}">
                      <a16:creationId xmlns:a16="http://schemas.microsoft.com/office/drawing/2014/main" id="{12BCF5B0-7879-D04E-A042-02F5B545BA25}"/>
                    </a:ext>
                  </a:extLst>
                </p:cNvPr>
                <p:cNvGraphicFramePr>
                  <a:graphicFrameLocks/>
                </p:cNvGraphicFramePr>
                <p:nvPr/>
              </p:nvGraphicFramePr>
              <p:xfrm>
                <a:off x="1642800" y="2021648"/>
                <a:ext cx="2985300" cy="491633"/>
              </p:xfrm>
              <a:graphic>
                <a:graphicData uri="http://schemas.openxmlformats.org/drawingml/2006/table">
                  <a:tbl>
                    <a:tblPr firstRow="1" bandRow="1">
                      <a:tableStyleId>{5C22544A-7EE6-4342-B048-85BDC9FD1C3A}</a:tableStyleId>
                    </a:tblPr>
                    <a:tblGrid>
                      <a:gridCol w="1611600">
                        <a:extLst>
                          <a:ext uri="{9D8B030D-6E8A-4147-A177-3AD203B41FA5}">
                            <a16:colId xmlns:a16="http://schemas.microsoft.com/office/drawing/2014/main" val="629794647"/>
                          </a:ext>
                        </a:extLst>
                      </a:gridCol>
                      <a:gridCol w="2368800">
                        <a:extLst>
                          <a:ext uri="{9D8B030D-6E8A-4147-A177-3AD203B41FA5}">
                            <a16:colId xmlns:a16="http://schemas.microsoft.com/office/drawing/2014/main" val="3482387078"/>
                          </a:ext>
                        </a:extLst>
                      </a:gridCol>
                    </a:tblGrid>
                    <a:tr h="370840">
                      <a:tc>
                        <a:txBody>
                          <a:bodyPr/>
                          <a:lstStyle/>
                          <a:p>
                            <a:r>
                              <a:rPr lang="en-US" b="0" dirty="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a:t>Speedup with improvement</a:t>
                            </a:r>
                          </a:p>
                        </a:txBody>
                        <a:tcPr>
                          <a:lnL w="12700" cmpd="sng">
                            <a:noFill/>
                          </a:lnL>
                          <a:lnR w="12700" cmpd="sng">
                            <a:noFill/>
                          </a:lnR>
                          <a:lnT w="12700" cmpd="sng">
                            <a:noFill/>
                          </a:lnT>
                          <a:lnB w="38100" cmpd="sng">
                            <a:noFill/>
                          </a:lnB>
                          <a:lnTlToBr w="12700" cmpd="sng">
                            <a:noFill/>
                            <a:prstDash val="solid"/>
                          </a:lnTlToBr>
                          <a:lnBlToTr w="12700" cmpd="sng">
                            <a:noFill/>
                            <a:prstDash val="solid"/>
                          </a:lnBlToTr>
                          <a:noFill/>
                        </a:tcPr>
                      </a:tc>
                      <a:tc>
                        <a:txBody>
                          <a:bodyPr/>
                          <a:lstStyle/>
                          <a:p>
                            <a:pPr/>
                            <a14:m>
                              <m:oMathPara xmlns:m="http://schemas.openxmlformats.org/officeDocument/2006/math">
                                <m:oMathParaPr>
                                  <m:jc m:val="centerGroup"/>
                                </m:oMathParaPr>
                                <m:oMath xmlns:m="http://schemas.openxmlformats.org/officeDocument/2006/math"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=  </m:t>
                                  </m:r>
                                  <m:f>
                                    <m:fPr>
                                      <m:ctrlP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d>
                                        <m:dPr>
                                          <m:ctrlPr>
                                            <a:rPr lang="en-US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Tahoma" panose="020B0604030504040204" pitchFamily="34" charset="0"/>
                                              <a:cs typeface="Tahoma" panose="020B0604030504040204" pitchFamily="34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Tahoma" panose="020B0604030504040204" pitchFamily="34" charset="0"/>
                                              <a:cs typeface="Tahoma" panose="020B0604030504040204" pitchFamily="34" charset="0"/>
                                            </a:rPr>
                                            <m:t>0.85</m:t>
                                          </m:r>
                                        </m:e>
                                      </m:d>
                                      <m: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+(0.15/20)</m:t>
                                      </m:r>
                                    </m:den>
                                  </m:f>
                                </m:oMath>
                              </m:oMathPara>
                            </a14:m>
                            <a:endParaRPr lang="en-US" b="0" dirty="0">
                              <a:solidFill>
                                <a:schemeClr val="tx1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endParaRPr>
                          </a:p>
                        </a:txBody>
                        <a:tcPr>
                          <a:lnL w="12700" cmpd="sng">
                            <a:noFill/>
                          </a:lnL>
                          <a:lnR w="12700" cmpd="sng">
                            <a:noFill/>
                          </a:lnR>
                          <a:noFill/>
                        </a:tcPr>
                      </a:tc>
                      <a:extLst>
                        <a:ext uri="{0D108BD9-81ED-4DB2-BD59-A6C34878D82A}">
                          <a16:rowId xmlns:a16="http://schemas.microsoft.com/office/drawing/2014/main" val="3423311653"/>
                        </a:ext>
                      </a:extLst>
                    </a:tr>
                  </a:tbl>
                </a:graphicData>
              </a:graphic>
            </p:graphicFrame>
          </mc:Choice>
          <mc:Fallback xmlns="">
            <p:graphicFrame>
              <p:nvGraphicFramePr>
                <p:cNvPr id="8" name="Content Placeholder 5">
                  <a:extLst>
                    <a:ext uri="{FF2B5EF4-FFF2-40B4-BE49-F238E27FC236}">
                      <a16:creationId xmlns:a16="http://schemas.microsoft.com/office/drawing/2014/main" id="{12BCF5B0-7879-D04E-A042-02F5B545BA25}"/>
                    </a:ext>
                  </a:extLst>
                </p:cNvPr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2315181082"/>
                    </p:ext>
                  </p:extLst>
                </p:nvPr>
              </p:nvGraphicFramePr>
              <p:xfrm>
                <a:off x="1642800" y="2021648"/>
                <a:ext cx="3980400" cy="655511"/>
              </p:xfrm>
              <a:graphic>
                <a:graphicData uri="http://schemas.openxmlformats.org/drawingml/2006/table">
                  <a:tbl>
                    <a:tblPr firstRow="1" bandRow="1">
                      <a:tableStyleId>{5C22544A-7EE6-4342-B048-85BDC9FD1C3A}</a:tableStyleId>
                    </a:tblPr>
                    <a:tblGrid>
                      <a:gridCol w="1611600">
                        <a:extLst>
                          <a:ext uri="{9D8B030D-6E8A-4147-A177-3AD203B41FA5}">
                            <a16:colId xmlns:a16="http://schemas.microsoft.com/office/drawing/2014/main" val="629794647"/>
                          </a:ext>
                        </a:extLst>
                      </a:gridCol>
                      <a:gridCol w="2368800">
                        <a:extLst>
                          <a:ext uri="{9D8B030D-6E8A-4147-A177-3AD203B41FA5}">
                            <a16:colId xmlns:a16="http://schemas.microsoft.com/office/drawing/2014/main" val="3482387078"/>
                          </a:ext>
                        </a:extLst>
                      </a:gridCol>
                    </a:tblGrid>
                    <a:tr h="655511">
                      <a:tc>
                        <a:txBody>
                          <a:bodyPr/>
                          <a:lstStyle/>
                          <a:p>
                            <a:r>
                              <a:rPr lang="en-US" b="0" dirty="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a:t>Speedup with improvement</a:t>
                            </a:r>
                          </a:p>
                        </a:txBody>
                        <a:tcPr>
                          <a:lnL w="12700" cmpd="sng">
                            <a:noFill/>
                          </a:lnL>
                          <a:lnR w="12700" cmpd="sng">
                            <a:noFill/>
                          </a:lnR>
                          <a:lnT w="12700" cmpd="sng">
                            <a:noFill/>
                          </a:lnT>
                          <a:lnB w="38100" cmpd="sng">
                            <a:noFill/>
                          </a:lnB>
                          <a:lnTlToBr w="12700" cmpd="sng">
                            <a:noFill/>
                            <a:prstDash val="solid"/>
                          </a:lnTlToBr>
                          <a:lnBlToTr w="12700" cmpd="sng">
                            <a:noFill/>
                            <a:prstDash val="solid"/>
                          </a:lnBlToTr>
                          <a:noFill/>
                        </a:tcPr>
                      </a:tc>
                      <a:tc>
                        <a:txBody>
                          <a:bodyPr/>
                          <a:lstStyle/>
                          <a:p>
                            <a:endParaRPr lang="en-US"/>
                          </a:p>
                        </a:txBody>
                        <a:tcPr>
                          <a:lnL w="12700" cmpd="sng">
                            <a:noFill/>
                          </a:lnL>
                          <a:lnR w="12700" cmpd="sng">
                            <a:noFill/>
                          </a:lnR>
                          <a:blipFill>
                            <a:blip r:embed="rId3"/>
                            <a:stretch>
                              <a:fillRect l="-67914" t="-5769" r="-535" b="-11538"/>
                            </a:stretch>
                          </a:blipFill>
                        </a:tcPr>
                      </a:tc>
                      <a:extLst>
                        <a:ext uri="{0D108BD9-81ED-4DB2-BD59-A6C34878D82A}">
                          <a16:rowId xmlns:a16="http://schemas.microsoft.com/office/drawing/2014/main" val="3423311653"/>
                        </a:ext>
                      </a:extLst>
                    </a:tr>
                  </a:tbl>
                </a:graphicData>
              </a:graphic>
            </p:graphicFrame>
          </mc:Fallback>
        </mc:AlternateContent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EA9E9E7-5080-F746-B137-7C2C78F951D4}"/>
                </a:ext>
              </a:extLst>
            </p:cNvPr>
            <p:cNvSpPr txBox="1"/>
            <p:nvPr/>
          </p:nvSpPr>
          <p:spPr>
            <a:xfrm>
              <a:off x="5702400" y="2167200"/>
              <a:ext cx="2160000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Cambria Math" panose="02040503050406030204" pitchFamily="18" charset="0"/>
                  <a:ea typeface="Cambria Math" panose="02040503050406030204" pitchFamily="18" charset="0"/>
                  <a:cs typeface="Tahoma" panose="020B0604030504040204" pitchFamily="34" charset="0"/>
                </a:rPr>
                <a:t>= 1.166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189EAC7-F6B7-134D-B545-2FB73864325A}"/>
              </a:ext>
            </a:extLst>
          </p:cNvPr>
          <p:cNvGrpSpPr/>
          <p:nvPr/>
        </p:nvGrpSpPr>
        <p:grpSpPr>
          <a:xfrm>
            <a:off x="2190400" y="5252151"/>
            <a:ext cx="8292800" cy="655735"/>
            <a:chOff x="1642800" y="3939112"/>
            <a:chExt cx="6219600" cy="491801"/>
          </a:xfrm>
        </p:grpSpPr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10" name="Content Placeholder 5">
                  <a:extLst>
                    <a:ext uri="{FF2B5EF4-FFF2-40B4-BE49-F238E27FC236}">
                      <a16:creationId xmlns:a16="http://schemas.microsoft.com/office/drawing/2014/main" id="{766058FA-17B9-7742-A8C8-79C6057791A0}"/>
                    </a:ext>
                  </a:extLst>
                </p:cNvPr>
                <p:cNvGraphicFramePr>
                  <a:graphicFrameLocks/>
                </p:cNvGraphicFramePr>
                <p:nvPr/>
              </p:nvGraphicFramePr>
              <p:xfrm>
                <a:off x="1642800" y="3939112"/>
                <a:ext cx="2985300" cy="491633"/>
              </p:xfrm>
              <a:graphic>
                <a:graphicData uri="http://schemas.openxmlformats.org/drawingml/2006/table">
                  <a:tbl>
                    <a:tblPr firstRow="1" bandRow="1">
                      <a:tableStyleId>{5C22544A-7EE6-4342-B048-85BDC9FD1C3A}</a:tableStyleId>
                    </a:tblPr>
                    <a:tblGrid>
                      <a:gridCol w="1611600">
                        <a:extLst>
                          <a:ext uri="{9D8B030D-6E8A-4147-A177-3AD203B41FA5}">
                            <a16:colId xmlns:a16="http://schemas.microsoft.com/office/drawing/2014/main" val="629794647"/>
                          </a:ext>
                        </a:extLst>
                      </a:gridCol>
                      <a:gridCol w="2368800">
                        <a:extLst>
                          <a:ext uri="{9D8B030D-6E8A-4147-A177-3AD203B41FA5}">
                            <a16:colId xmlns:a16="http://schemas.microsoft.com/office/drawing/2014/main" val="3482387078"/>
                          </a:ext>
                        </a:extLst>
                      </a:gridCol>
                    </a:tblGrid>
                    <a:tr h="370840">
                      <a:tc>
                        <a:txBody>
                          <a:bodyPr/>
                          <a:lstStyle/>
                          <a:p>
                            <a:r>
                              <a:rPr lang="en-US" b="0" dirty="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a:t>Speedup with improvement</a:t>
                            </a:r>
                          </a:p>
                        </a:txBody>
                        <a:tcPr>
                          <a:lnL w="12700" cmpd="sng">
                            <a:noFill/>
                          </a:lnL>
                          <a:lnR w="12700" cmpd="sng">
                            <a:noFill/>
                          </a:lnR>
                          <a:lnT w="12700" cmpd="sng">
                            <a:noFill/>
                          </a:lnT>
                          <a:lnB w="38100" cmpd="sng">
                            <a:noFill/>
                          </a:lnB>
                          <a:lnTlToBr w="12700" cmpd="sng">
                            <a:noFill/>
                            <a:prstDash val="solid"/>
                          </a:lnTlToBr>
                          <a:lnBlToTr w="12700" cmpd="sng">
                            <a:noFill/>
                            <a:prstDash val="solid"/>
                          </a:lnBlToTr>
                          <a:noFill/>
                        </a:tcPr>
                      </a:tc>
                      <a:tc>
                        <a:txBody>
                          <a:bodyPr/>
                          <a:lstStyle/>
                          <a:p>
                            <a:pPr/>
                            <a14:m>
                              <m:oMathPara xmlns:m="http://schemas.openxmlformats.org/officeDocument/2006/math">
                                <m:oMathParaPr>
                                  <m:jc m:val="centerGroup"/>
                                </m:oMathParaPr>
                                <m:oMath xmlns:m="http://schemas.openxmlformats.org/officeDocument/2006/math"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Tahoma" panose="020B0604030504040204" pitchFamily="34" charset="0"/>
                                      <a:cs typeface="Tahoma" panose="020B0604030504040204" pitchFamily="34" charset="0"/>
                                    </a:rPr>
                                    <m:t>=  </m:t>
                                  </m:r>
                                  <m:f>
                                    <m:fPr>
                                      <m:ctrlP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d>
                                        <m:dPr>
                                          <m:ctrlPr>
                                            <a:rPr lang="en-US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Tahoma" panose="020B0604030504040204" pitchFamily="34" charset="0"/>
                                              <a:cs typeface="Tahoma" panose="020B0604030504040204" pitchFamily="34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Tahoma" panose="020B0604030504040204" pitchFamily="34" charset="0"/>
                                              <a:cs typeface="Tahoma" panose="020B0604030504040204" pitchFamily="34" charset="0"/>
                                            </a:rPr>
                                            <m:t>0.75</m:t>
                                          </m:r>
                                        </m:e>
                                      </m:d>
                                      <m:r>
                                        <a:rPr lang="en-US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Tahoma" panose="020B0604030504040204" pitchFamily="34" charset="0"/>
                                          <a:cs typeface="Tahoma" panose="020B0604030504040204" pitchFamily="34" charset="0"/>
                                        </a:rPr>
                                        <m:t>+(0.25/20)</m:t>
                                      </m:r>
                                    </m:den>
                                  </m:f>
                                </m:oMath>
                              </m:oMathPara>
                            </a14:m>
                            <a:endParaRPr lang="en-US" b="0" dirty="0">
                              <a:solidFill>
                                <a:schemeClr val="tx1"/>
                              </a:solidFill>
                              <a:latin typeface="Tahoma" panose="020B0604030504040204" pitchFamily="34" charset="0"/>
                              <a:ea typeface="Tahoma" panose="020B0604030504040204" pitchFamily="34" charset="0"/>
                              <a:cs typeface="Tahoma" panose="020B0604030504040204" pitchFamily="34" charset="0"/>
                            </a:endParaRPr>
                          </a:p>
                        </a:txBody>
                        <a:tcPr>
                          <a:lnL w="12700" cmpd="sng">
                            <a:noFill/>
                          </a:lnL>
                          <a:lnR w="12700" cmpd="sng">
                            <a:noFill/>
                          </a:lnR>
                          <a:noFill/>
                        </a:tcPr>
                      </a:tc>
                      <a:extLst>
                        <a:ext uri="{0D108BD9-81ED-4DB2-BD59-A6C34878D82A}">
                          <a16:rowId xmlns:a16="http://schemas.microsoft.com/office/drawing/2014/main" val="3423311653"/>
                        </a:ext>
                      </a:extLst>
                    </a:tr>
                  </a:tbl>
                </a:graphicData>
              </a:graphic>
            </p:graphicFrame>
          </mc:Choice>
          <mc:Fallback xmlns="">
            <p:graphicFrame>
              <p:nvGraphicFramePr>
                <p:cNvPr id="10" name="Content Placeholder 5">
                  <a:extLst>
                    <a:ext uri="{FF2B5EF4-FFF2-40B4-BE49-F238E27FC236}">
                      <a16:creationId xmlns:a16="http://schemas.microsoft.com/office/drawing/2014/main" id="{766058FA-17B9-7742-A8C8-79C6057791A0}"/>
                    </a:ext>
                  </a:extLst>
                </p:cNvPr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723574984"/>
                    </p:ext>
                  </p:extLst>
                </p:nvPr>
              </p:nvGraphicFramePr>
              <p:xfrm>
                <a:off x="1642800" y="3939112"/>
                <a:ext cx="3980400" cy="655511"/>
              </p:xfrm>
              <a:graphic>
                <a:graphicData uri="http://schemas.openxmlformats.org/drawingml/2006/table">
                  <a:tbl>
                    <a:tblPr firstRow="1" bandRow="1">
                      <a:tableStyleId>{5C22544A-7EE6-4342-B048-85BDC9FD1C3A}</a:tableStyleId>
                    </a:tblPr>
                    <a:tblGrid>
                      <a:gridCol w="1611600">
                        <a:extLst>
                          <a:ext uri="{9D8B030D-6E8A-4147-A177-3AD203B41FA5}">
                            <a16:colId xmlns:a16="http://schemas.microsoft.com/office/drawing/2014/main" val="629794647"/>
                          </a:ext>
                        </a:extLst>
                      </a:gridCol>
                      <a:gridCol w="2368800">
                        <a:extLst>
                          <a:ext uri="{9D8B030D-6E8A-4147-A177-3AD203B41FA5}">
                            <a16:colId xmlns:a16="http://schemas.microsoft.com/office/drawing/2014/main" val="3482387078"/>
                          </a:ext>
                        </a:extLst>
                      </a:gridCol>
                    </a:tblGrid>
                    <a:tr h="655511">
                      <a:tc>
                        <a:txBody>
                          <a:bodyPr/>
                          <a:lstStyle/>
                          <a:p>
                            <a:r>
                              <a:rPr lang="en-US" b="0" dirty="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a:t>Speedup with improvement</a:t>
                            </a:r>
                          </a:p>
                        </a:txBody>
                        <a:tcPr>
                          <a:lnL w="12700" cmpd="sng">
                            <a:noFill/>
                          </a:lnL>
                          <a:lnR w="12700" cmpd="sng">
                            <a:noFill/>
                          </a:lnR>
                          <a:lnT w="12700" cmpd="sng">
                            <a:noFill/>
                          </a:lnT>
                          <a:lnB w="38100" cmpd="sng">
                            <a:noFill/>
                          </a:lnB>
                          <a:lnTlToBr w="12700" cmpd="sng">
                            <a:noFill/>
                            <a:prstDash val="solid"/>
                          </a:lnTlToBr>
                          <a:lnBlToTr w="12700" cmpd="sng">
                            <a:noFill/>
                            <a:prstDash val="solid"/>
                          </a:lnBlToTr>
                          <a:noFill/>
                        </a:tcPr>
                      </a:tc>
                      <a:tc>
                        <a:txBody>
                          <a:bodyPr/>
                          <a:lstStyle/>
                          <a:p>
                            <a:endParaRPr lang="en-US"/>
                          </a:p>
                        </a:txBody>
                        <a:tcPr>
                          <a:lnL w="12700" cmpd="sng">
                            <a:noFill/>
                          </a:lnL>
                          <a:lnR w="12700" cmpd="sng">
                            <a:noFill/>
                          </a:lnR>
                          <a:blipFill>
                            <a:blip r:embed="rId4"/>
                            <a:stretch>
                              <a:fillRect l="-67914" t="-3846" r="-535" b="-13462"/>
                            </a:stretch>
                          </a:blipFill>
                        </a:tcPr>
                      </a:tc>
                      <a:extLst>
                        <a:ext uri="{0D108BD9-81ED-4DB2-BD59-A6C34878D82A}">
                          <a16:rowId xmlns:a16="http://schemas.microsoft.com/office/drawing/2014/main" val="3423311653"/>
                        </a:ext>
                      </a:extLst>
                    </a:tr>
                  </a:tbl>
                </a:graphicData>
              </a:graphic>
            </p:graphicFrame>
          </mc:Fallback>
        </mc:AlternateContent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24CC084-E647-7747-8809-6435AF5E3139}"/>
                </a:ext>
              </a:extLst>
            </p:cNvPr>
            <p:cNvSpPr txBox="1"/>
            <p:nvPr/>
          </p:nvSpPr>
          <p:spPr>
            <a:xfrm>
              <a:off x="5702400" y="4084664"/>
              <a:ext cx="2160000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Cambria Math" panose="02040503050406030204" pitchFamily="18" charset="0"/>
                  <a:ea typeface="Cambria Math" panose="02040503050406030204" pitchFamily="18" charset="0"/>
                  <a:cs typeface="Tahoma" panose="020B0604030504040204" pitchFamily="34" charset="0"/>
                </a:rPr>
                <a:t>= 1.311</a:t>
              </a:r>
            </a:p>
          </p:txBody>
        </p:sp>
      </p:grp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F282E46-AD94-D143-9406-2457CD9EAA7D}"/>
              </a:ext>
            </a:extLst>
          </p:cNvPr>
          <p:cNvSpPr txBox="1">
            <a:spLocks/>
          </p:cNvSpPr>
          <p:nvPr/>
        </p:nvSpPr>
        <p:spPr>
          <a:xfrm>
            <a:off x="609600" y="3916800"/>
            <a:ext cx="10972800" cy="1299233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b="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667" dirty="0"/>
          </a:p>
          <a:p>
            <a:r>
              <a:rPr lang="en-US" sz="2667" dirty="0"/>
              <a:t>What if it’s usable 25% of the time?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11EC1E9-DB13-3846-AC8E-94D615014684}"/>
              </a:ext>
            </a:extLst>
          </p:cNvPr>
          <p:cNvGrpSpPr/>
          <p:nvPr/>
        </p:nvGrpSpPr>
        <p:grpSpPr>
          <a:xfrm>
            <a:off x="8771573" y="3397757"/>
            <a:ext cx="2810827" cy="2055620"/>
            <a:chOff x="6578680" y="2548318"/>
            <a:chExt cx="2108120" cy="154171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DDEE1A1-7606-524D-9242-CDC67B0B8BD5}"/>
                </a:ext>
              </a:extLst>
            </p:cNvPr>
            <p:cNvSpPr txBox="1"/>
            <p:nvPr/>
          </p:nvSpPr>
          <p:spPr>
            <a:xfrm>
              <a:off x="6710400" y="2930398"/>
              <a:ext cx="1976400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Nowhere near 20x speedup!</a:t>
              </a:r>
            </a:p>
          </p:txBody>
        </p:sp>
        <p:cxnSp>
          <p:nvCxnSpPr>
            <p:cNvPr id="16" name="Google Shape;900;g5df537fd69_1_14">
              <a:extLst>
                <a:ext uri="{FF2B5EF4-FFF2-40B4-BE49-F238E27FC236}">
                  <a16:creationId xmlns:a16="http://schemas.microsoft.com/office/drawing/2014/main" id="{64098100-B417-0144-B06F-661C3F171BD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78680" y="2548318"/>
              <a:ext cx="393279" cy="375946"/>
            </a:xfrm>
            <a:prstGeom prst="straightConnector1">
              <a:avLst/>
            </a:prstGeom>
            <a:noFill/>
            <a:ln w="38100" cap="flat" cmpd="sng">
              <a:solidFill>
                <a:srgbClr val="4F81BD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cxnSp>
          <p:nvCxnSpPr>
            <p:cNvPr id="18" name="Google Shape;900;g5df537fd69_1_14">
              <a:extLst>
                <a:ext uri="{FF2B5EF4-FFF2-40B4-BE49-F238E27FC236}">
                  <a16:creationId xmlns:a16="http://schemas.microsoft.com/office/drawing/2014/main" id="{D7610533-8298-D140-8951-C4FD3A28448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710400" y="3631221"/>
              <a:ext cx="417038" cy="458812"/>
            </a:xfrm>
            <a:prstGeom prst="straightConnector1">
              <a:avLst/>
            </a:prstGeom>
            <a:noFill/>
            <a:ln w="38100" cap="flat" cmpd="sng">
              <a:solidFill>
                <a:srgbClr val="4F81BD"/>
              </a:solidFill>
              <a:prstDash val="solid"/>
              <a:round/>
              <a:headEnd type="none" w="sm" len="sm"/>
              <a:tailEnd type="stealth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3532845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s343_template.pptx" id="{F36AF7DA-6C96-43AB-903C-44AA768C6D2E}" vid="{5709DE7C-7F2C-4F35-B2D7-9FB21663DDF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cs343_template</Template>
  <TotalTime>2390</TotalTime>
  <Words>4729</Words>
  <Application>Microsoft Office PowerPoint</Application>
  <PresentationFormat>Widescreen</PresentationFormat>
  <Paragraphs>799</Paragraphs>
  <Slides>66</Slides>
  <Notes>3</Notes>
  <HiddenSlides>2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76" baseType="lpstr">
      <vt:lpstr>Andale Mono</vt:lpstr>
      <vt:lpstr>Arial</vt:lpstr>
      <vt:lpstr>Calibri</vt:lpstr>
      <vt:lpstr>Cambria Math</vt:lpstr>
      <vt:lpstr>Consolas</vt:lpstr>
      <vt:lpstr>Courier New</vt:lpstr>
      <vt:lpstr>Garamond</vt:lpstr>
      <vt:lpstr>Noto Sans Symbols</vt:lpstr>
      <vt:lpstr>Tahoma</vt:lpstr>
      <vt:lpstr>Class Slides</vt:lpstr>
      <vt:lpstr>Lecture 05: Condvars and Semaphores</vt:lpstr>
      <vt:lpstr>Administrivia</vt:lpstr>
      <vt:lpstr>Today’s Goals</vt:lpstr>
      <vt:lpstr>Outline</vt:lpstr>
      <vt:lpstr>Challenges to concurrency</vt:lpstr>
      <vt:lpstr>Speedup Example</vt:lpstr>
      <vt:lpstr>Speedup from improvements</vt:lpstr>
      <vt:lpstr>PowerPoint Presentation</vt:lpstr>
      <vt:lpstr>Parallel speedup example</vt:lpstr>
      <vt:lpstr>Amdahl’s (heartbreaking) Law (in pictures)</vt:lpstr>
      <vt:lpstr>Amdahl’s (heartbreaking) Law (in words)</vt:lpstr>
      <vt:lpstr>Break + Question</vt:lpstr>
      <vt:lpstr>Break + Question</vt:lpstr>
      <vt:lpstr>Outline</vt:lpstr>
      <vt:lpstr>Review: Locks/Mutexes</vt:lpstr>
      <vt:lpstr>Spinning versus Blocking</vt:lpstr>
      <vt:lpstr>Review: Need to enforce mutual exclusion on critical sections</vt:lpstr>
      <vt:lpstr>Broken concurrency can actually hurt performance too!</vt:lpstr>
      <vt:lpstr>Naively locked counter example</vt:lpstr>
      <vt:lpstr>Problem: locking overhead decreases performance</vt:lpstr>
      <vt:lpstr>Simple mutual exclusion: one big lock</vt:lpstr>
      <vt:lpstr>Counter example with big lock technique</vt:lpstr>
      <vt:lpstr>Problem: locking decreases performance</vt:lpstr>
      <vt:lpstr>Reducing lock overhead</vt:lpstr>
      <vt:lpstr>Sloppy counter example</vt:lpstr>
      <vt:lpstr>Problem: locking decreases performance</vt:lpstr>
      <vt:lpstr>Break + Open Question</vt:lpstr>
      <vt:lpstr>Break + Open Question</vt:lpstr>
      <vt:lpstr>Outline</vt:lpstr>
      <vt:lpstr>Requirements for sensible concurrency</vt:lpstr>
      <vt:lpstr>Barriers for all-or-nothing synchronization</vt:lpstr>
      <vt:lpstr>Basic Signaling with Condition Variable (condvar)</vt:lpstr>
      <vt:lpstr>Waiting for a thread to finish</vt:lpstr>
      <vt:lpstr>CV for child wait</vt:lpstr>
      <vt:lpstr>CV for child wait</vt:lpstr>
      <vt:lpstr>CV for child wait</vt:lpstr>
      <vt:lpstr>Check your understanding: why doesn’t this work?</vt:lpstr>
      <vt:lpstr>Buggy attempts to wait for a child, no flag</vt:lpstr>
      <vt:lpstr>Check your understanding: is a lock necessary?</vt:lpstr>
      <vt:lpstr>Buggy attempts to wait for a child, no mutex</vt:lpstr>
      <vt:lpstr>Always use a loop to check the flag variable</vt:lpstr>
      <vt:lpstr>Must check condition within a loop</vt:lpstr>
      <vt:lpstr>Spurious (fake) wakeups</vt:lpstr>
      <vt:lpstr>Classical concurrency problem: Producer-Consumer</vt:lpstr>
      <vt:lpstr>Produce/Consumer Example Details</vt:lpstr>
      <vt:lpstr>Managing the buffer</vt:lpstr>
      <vt:lpstr>Managing the concurrency</vt:lpstr>
      <vt:lpstr>Managing the concurrency</vt:lpstr>
      <vt:lpstr>Managing the concurrency</vt:lpstr>
      <vt:lpstr>Managing the concurrency</vt:lpstr>
      <vt:lpstr>Broadcast makes more complex conditions possible</vt:lpstr>
      <vt:lpstr>Condition Variable: rules of thumb</vt:lpstr>
      <vt:lpstr>Break + xkcd (not relevant, just funny)</vt:lpstr>
      <vt:lpstr>Outline</vt:lpstr>
      <vt:lpstr>Generalizing Synchronization</vt:lpstr>
      <vt:lpstr>Semaphores (by Edsger Dijkstra, 1965)</vt:lpstr>
      <vt:lpstr>Semaphores vs Condition Variables</vt:lpstr>
      <vt:lpstr>Check your understanding: build a mutex</vt:lpstr>
      <vt:lpstr>Check your understanding: build a mutex</vt:lpstr>
      <vt:lpstr>Explanation of semaphore mutex implementation</vt:lpstr>
      <vt:lpstr>Semaphores reduce effort for numerical conditions</vt:lpstr>
      <vt:lpstr>Readers-Writers Problem</vt:lpstr>
      <vt:lpstr>Reader-writer Lock</vt:lpstr>
      <vt:lpstr>Reader-writer Lock</vt:lpstr>
      <vt:lpstr>Classical concurrency problems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05: Advanced Concurrency Control</dc:title>
  <dc:creator>Branden Ghena</dc:creator>
  <cp:lastModifiedBy>Branden Ghena</cp:lastModifiedBy>
  <cp:revision>125</cp:revision>
  <dcterms:created xsi:type="dcterms:W3CDTF">2020-09-28T18:12:56Z</dcterms:created>
  <dcterms:modified xsi:type="dcterms:W3CDTF">2025-09-30T17:17:23Z</dcterms:modified>
</cp:coreProperties>
</file>