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93"/>
  </p:notesMasterIdLst>
  <p:sldIdLst>
    <p:sldId id="256" r:id="rId2"/>
    <p:sldId id="442" r:id="rId3"/>
    <p:sldId id="264" r:id="rId4"/>
    <p:sldId id="2191" r:id="rId5"/>
    <p:sldId id="383" r:id="rId6"/>
    <p:sldId id="2132" r:id="rId7"/>
    <p:sldId id="2106" r:id="rId8"/>
    <p:sldId id="2110" r:id="rId9"/>
    <p:sldId id="2111" r:id="rId10"/>
    <p:sldId id="2206" r:id="rId11"/>
    <p:sldId id="2184" r:id="rId12"/>
    <p:sldId id="2207" r:id="rId13"/>
    <p:sldId id="2205" r:id="rId14"/>
    <p:sldId id="271" r:id="rId15"/>
    <p:sldId id="389" r:id="rId16"/>
    <p:sldId id="2157" r:id="rId17"/>
    <p:sldId id="409" r:id="rId18"/>
    <p:sldId id="2142" r:id="rId19"/>
    <p:sldId id="408" r:id="rId20"/>
    <p:sldId id="410" r:id="rId21"/>
    <p:sldId id="412" r:id="rId22"/>
    <p:sldId id="413" r:id="rId23"/>
    <p:sldId id="2194" r:id="rId24"/>
    <p:sldId id="2195" r:id="rId25"/>
    <p:sldId id="386" r:id="rId26"/>
    <p:sldId id="418" r:id="rId27"/>
    <p:sldId id="423" r:id="rId28"/>
    <p:sldId id="416" r:id="rId29"/>
    <p:sldId id="419" r:id="rId30"/>
    <p:sldId id="420" r:id="rId31"/>
    <p:sldId id="430" r:id="rId32"/>
    <p:sldId id="421" r:id="rId33"/>
    <p:sldId id="2193" r:id="rId34"/>
    <p:sldId id="422" r:id="rId35"/>
    <p:sldId id="441" r:id="rId36"/>
    <p:sldId id="2204" r:id="rId37"/>
    <p:sldId id="2134" r:id="rId38"/>
    <p:sldId id="2135" r:id="rId39"/>
    <p:sldId id="669" r:id="rId40"/>
    <p:sldId id="2136" r:id="rId41"/>
    <p:sldId id="2149" r:id="rId42"/>
    <p:sldId id="2150" r:id="rId43"/>
    <p:sldId id="2151" r:id="rId44"/>
    <p:sldId id="2152" r:id="rId45"/>
    <p:sldId id="2153" r:id="rId46"/>
    <p:sldId id="2165" r:id="rId47"/>
    <p:sldId id="2167" r:id="rId48"/>
    <p:sldId id="274" r:id="rId49"/>
    <p:sldId id="393" r:id="rId50"/>
    <p:sldId id="394" r:id="rId51"/>
    <p:sldId id="2160" r:id="rId52"/>
    <p:sldId id="2174" r:id="rId53"/>
    <p:sldId id="2065" r:id="rId54"/>
    <p:sldId id="2068" r:id="rId55"/>
    <p:sldId id="285" r:id="rId56"/>
    <p:sldId id="2067" r:id="rId57"/>
    <p:sldId id="2069" r:id="rId58"/>
    <p:sldId id="2071" r:id="rId59"/>
    <p:sldId id="2199" r:id="rId60"/>
    <p:sldId id="2084" r:id="rId61"/>
    <p:sldId id="2170" r:id="rId62"/>
    <p:sldId id="2083" r:id="rId63"/>
    <p:sldId id="2087" r:id="rId64"/>
    <p:sldId id="2171" r:id="rId65"/>
    <p:sldId id="2090" r:id="rId66"/>
    <p:sldId id="2172" r:id="rId67"/>
    <p:sldId id="2166" r:id="rId68"/>
    <p:sldId id="2091" r:id="rId69"/>
    <p:sldId id="278" r:id="rId70"/>
    <p:sldId id="2173" r:id="rId71"/>
    <p:sldId id="2154" r:id="rId72"/>
    <p:sldId id="2203" r:id="rId73"/>
    <p:sldId id="2112" r:id="rId74"/>
    <p:sldId id="2105" r:id="rId75"/>
    <p:sldId id="2103" r:id="rId76"/>
    <p:sldId id="2102" r:id="rId77"/>
    <p:sldId id="2104" r:id="rId78"/>
    <p:sldId id="2107" r:id="rId79"/>
    <p:sldId id="2208" r:id="rId80"/>
    <p:sldId id="2202" r:id="rId81"/>
    <p:sldId id="2092" r:id="rId82"/>
    <p:sldId id="2093" r:id="rId83"/>
    <p:sldId id="282" r:id="rId84"/>
    <p:sldId id="2094" r:id="rId85"/>
    <p:sldId id="284" r:id="rId86"/>
    <p:sldId id="2096" r:id="rId87"/>
    <p:sldId id="2095" r:id="rId88"/>
    <p:sldId id="2097" r:id="rId89"/>
    <p:sldId id="2098" r:id="rId90"/>
    <p:sldId id="2101" r:id="rId91"/>
    <p:sldId id="2201" r:id="rId9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42"/>
            <p14:sldId id="264"/>
          </p14:sldIdLst>
        </p14:section>
        <p14:section name="Signals" id="{21B845D5-D80D-4910-B40B-C11C2794C163}">
          <p14:sldIdLst>
            <p14:sldId id="2191"/>
            <p14:sldId id="383"/>
            <p14:sldId id="2132"/>
            <p14:sldId id="2106"/>
            <p14:sldId id="2110"/>
            <p14:sldId id="2111"/>
            <p14:sldId id="2206"/>
            <p14:sldId id="2184"/>
            <p14:sldId id="2207"/>
          </p14:sldIdLst>
        </p14:section>
        <p14:section name="Threads" id="{EB441FF5-DDF3-4236-9025-04554BF2B6A1}">
          <p14:sldIdLst>
            <p14:sldId id="2205"/>
            <p14:sldId id="271"/>
            <p14:sldId id="389"/>
            <p14:sldId id="2157"/>
            <p14:sldId id="409"/>
            <p14:sldId id="2142"/>
            <p14:sldId id="408"/>
            <p14:sldId id="410"/>
            <p14:sldId id="412"/>
            <p14:sldId id="413"/>
            <p14:sldId id="2194"/>
            <p14:sldId id="2195"/>
            <p14:sldId id="386"/>
            <p14:sldId id="418"/>
            <p14:sldId id="423"/>
            <p14:sldId id="416"/>
            <p14:sldId id="419"/>
            <p14:sldId id="420"/>
            <p14:sldId id="430"/>
            <p14:sldId id="421"/>
            <p14:sldId id="2193"/>
            <p14:sldId id="422"/>
            <p14:sldId id="441"/>
          </p14:sldIdLst>
        </p14:section>
        <p14:section name="Need for Parallelism" id="{B55B8E8C-5EAB-4A1E-A4E9-AE5E896E46FA}">
          <p14:sldIdLst>
            <p14:sldId id="2204"/>
            <p14:sldId id="2134"/>
            <p14:sldId id="2135"/>
            <p14:sldId id="669"/>
            <p14:sldId id="2136"/>
            <p14:sldId id="2149"/>
            <p14:sldId id="2150"/>
            <p14:sldId id="2151"/>
            <p14:sldId id="2152"/>
            <p14:sldId id="2153"/>
            <p14:sldId id="2165"/>
            <p14:sldId id="2167"/>
            <p14:sldId id="274"/>
            <p14:sldId id="393"/>
            <p14:sldId id="394"/>
          </p14:sldIdLst>
        </p14:section>
        <p14:section name="Processor concurrency" id="{3FEDECB0-4F3C-4671-8D8A-85086C5EEA6A}">
          <p14:sldIdLst>
            <p14:sldId id="2160"/>
            <p14:sldId id="2174"/>
            <p14:sldId id="2065"/>
            <p14:sldId id="2068"/>
            <p14:sldId id="285"/>
            <p14:sldId id="2067"/>
            <p14:sldId id="2069"/>
            <p14:sldId id="2071"/>
          </p14:sldIdLst>
        </p14:section>
        <p14:section name="Task Parallelism" id="{0D42AA86-8264-4472-96A8-F4BF9FEA2F92}">
          <p14:sldIdLst>
            <p14:sldId id="2199"/>
            <p14:sldId id="2084"/>
            <p14:sldId id="2170"/>
            <p14:sldId id="2083"/>
            <p14:sldId id="2087"/>
            <p14:sldId id="2171"/>
            <p14:sldId id="2090"/>
            <p14:sldId id="2172"/>
            <p14:sldId id="2166"/>
            <p14:sldId id="2091"/>
            <p14:sldId id="278"/>
            <p14:sldId id="2173"/>
            <p14:sldId id="2154"/>
          </p14:sldIdLst>
        </p14:section>
        <p14:section name="Interrupts" id="{7BDFD22B-335A-4589-9ABB-C156E49D2D09}">
          <p14:sldIdLst>
            <p14:sldId id="2203"/>
            <p14:sldId id="2112"/>
            <p14:sldId id="2105"/>
            <p14:sldId id="2103"/>
            <p14:sldId id="2102"/>
            <p14:sldId id="2104"/>
            <p14:sldId id="2107"/>
            <p14:sldId id="2208"/>
          </p14:sldIdLst>
        </p14:section>
        <p14:section name="Amdahl's Law" id="{B1F7EB25-F43C-4DBD-9FB8-14E968F5E8D6}">
          <p14:sldIdLst>
            <p14:sldId id="2202"/>
            <p14:sldId id="2092"/>
            <p14:sldId id="2093"/>
            <p14:sldId id="282"/>
            <p14:sldId id="2094"/>
            <p14:sldId id="284"/>
            <p14:sldId id="2096"/>
            <p14:sldId id="2095"/>
            <p14:sldId id="2097"/>
            <p14:sldId id="2098"/>
            <p14:sldId id="2101"/>
          </p14:sldIdLst>
        </p14:section>
        <p14:section name="Wrapup" id="{29A7F866-9DA9-446B-8359-CE426CB89C7A}">
          <p14:sldIdLst>
            <p14:sldId id="22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91" d="100"/>
          <a:sy n="91" d="100"/>
        </p:scale>
        <p:origin x="114" y="16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5e18c33101_0_7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5e18c33101_0_76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g5e18c33101_0_76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5df537fd69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5df537fd69_1_1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g5df537fd69_1_1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4153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5e18c33101_0_10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5e18c33101_0_100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g5e18c33101_0_100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FAA1AD-4C55-4950-A8CA-8900CE526DDB}" type="slidenum">
              <a:rPr lang="en-US"/>
              <a:pPr/>
              <a:t>39</a:t>
            </a:fld>
            <a:endParaRPr lang="en-US"/>
          </a:p>
        </p:txBody>
      </p:sp>
      <p:sp>
        <p:nvSpPr>
          <p:cNvPr id="70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Gordon Moore</a:t>
            </a:r>
            <a:r>
              <a:rPr lang="en-US" baseline="0" dirty="0"/>
              <a:t> – first version of the law – ’65: double every year; restated in ‘75: double every two years</a:t>
            </a:r>
          </a:p>
          <a:p>
            <a:r>
              <a:rPr lang="en-US" baseline="0" dirty="0"/>
              <a:t>Was simplified to “every 18 months”</a:t>
            </a:r>
          </a:p>
        </p:txBody>
      </p:sp>
    </p:spTree>
    <p:extLst>
      <p:ext uri="{BB962C8B-B14F-4D97-AF65-F5344CB8AC3E}">
        <p14:creationId xmlns:p14="http://schemas.microsoft.com/office/powerpoint/2010/main" val="1437231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5df4597270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5df4597270_0_53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g5df4597270_0_53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5df2a4e0c9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5df2a4e0c9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5e18c33101_0_137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1" name="Google Shape;561;g5e18c33101_0_1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9640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5e18c33101_0_17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5e18c33101_0_172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g5e18c33101_0_172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564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5df537fd69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5df537fd69_1_3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g5df537fd69_1_3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522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5df537fd69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5df537fd69_1_3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g5df537fd69_1_3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6143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9/23/2025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sei.cmu.edu/confluence/display/c/SIG30-C.+Call+only+asynchronous-safe+functions+within+signal+handler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image" Target="../media/image3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8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s.opengroup.org/onlinepubs/7908799/xsh/pthread_exit.html" TargetMode="External"/><Relationship Id="rId2" Type="http://schemas.openxmlformats.org/officeDocument/2006/relationships/hyperlink" Target="https://man7.org/linux/man-pages/man7/pthreads.7.htm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03: Concurrency</a:t>
            </a:r>
            <a:br>
              <a:rPr lang="en-US" dirty="0"/>
            </a:br>
            <a:r>
              <a:rPr lang="en-US" dirty="0"/>
              <a:t>Sources and Challenges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and UC Berkeley CS61C and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E1ED5-8164-4C9B-9F75-1D9C76EE7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A2C5C-FDE5-4158-AFD3-E6A2A7195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 sends signals when it needs to</a:t>
            </a:r>
          </a:p>
          <a:p>
            <a:endParaRPr lang="en-US" dirty="0"/>
          </a:p>
          <a:p>
            <a:r>
              <a:rPr lang="en-US" dirty="0"/>
              <a:t>Processes can ask the OS send signals with a system call</a:t>
            </a:r>
          </a:p>
          <a:p>
            <a:pPr lvl="1"/>
            <a:r>
              <a:rPr lang="sv-SE" dirty="0">
                <a:latin typeface="Consolas" panose="020B0609020204030204" pitchFamily="49" charset="0"/>
              </a:rPr>
              <a:t>int kill(pid_t pid, int sig);</a:t>
            </a:r>
          </a:p>
          <a:p>
            <a:pPr lvl="1"/>
            <a:endParaRPr lang="sv-SE" dirty="0">
              <a:latin typeface="Consolas" panose="020B0609020204030204" pitchFamily="49" charset="0"/>
            </a:endParaRPr>
          </a:p>
          <a:p>
            <a:r>
              <a:rPr lang="sv-SE" dirty="0"/>
              <a:t>Users send signals through OS from command line or keyboard</a:t>
            </a:r>
          </a:p>
          <a:p>
            <a:pPr lvl="1"/>
            <a:r>
              <a:rPr lang="sv-SE" dirty="0"/>
              <a:t>Shell command: kill -9 </a:t>
            </a:r>
            <a:r>
              <a:rPr lang="sv-SE" i="1" dirty="0"/>
              <a:t>pid  </a:t>
            </a:r>
            <a:r>
              <a:rPr lang="sv-SE" dirty="0"/>
              <a:t>(SIGKILL)</a:t>
            </a:r>
          </a:p>
          <a:p>
            <a:pPr lvl="1"/>
            <a:r>
              <a:rPr lang="sv-SE" dirty="0"/>
              <a:t>CTRL-C (SIGINT)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C74CE-35CE-43EA-A039-E5D90DA7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05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089C0-00EB-4EDE-A7A2-725B8AD82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94BFA-96AB-4A97-9473-011388FD4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Programs can register a function to handle individual signals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signal(int sig, </a:t>
            </a:r>
            <a:r>
              <a:rPr lang="en-US" dirty="0" err="1">
                <a:latin typeface="Consolas" panose="020B0609020204030204" pitchFamily="49" charset="0"/>
              </a:rPr>
              <a:t>sighandler_t</a:t>
            </a:r>
            <a:r>
              <a:rPr lang="en-US" dirty="0">
                <a:latin typeface="Consolas" panose="020B0609020204030204" pitchFamily="49" charset="0"/>
              </a:rPr>
              <a:t> handler);</a:t>
            </a:r>
          </a:p>
          <a:p>
            <a:pPr lvl="1"/>
            <a:endParaRPr lang="en-US" dirty="0">
              <a:latin typeface="Consolas" panose="020B0609020204030204" pitchFamily="49" charset="0"/>
            </a:endParaRPr>
          </a:p>
          <a:p>
            <a:r>
              <a:rPr lang="en-US" dirty="0"/>
              <a:t>OS keeps track of signal handlers for each signal</a:t>
            </a:r>
          </a:p>
          <a:p>
            <a:pPr lvl="1"/>
            <a:r>
              <a:rPr lang="en-US" dirty="0"/>
              <a:t>Calls that function when a signal occurs</a:t>
            </a:r>
          </a:p>
          <a:p>
            <a:pPr lvl="1"/>
            <a:endParaRPr lang="en-US" dirty="0">
              <a:latin typeface="Consolas" panose="020B0609020204030204" pitchFamily="49" charset="0"/>
            </a:endParaRPr>
          </a:p>
          <a:p>
            <a:r>
              <a:rPr lang="en-US" dirty="0"/>
              <a:t>What is the process supposed to do about it?</a:t>
            </a:r>
          </a:p>
          <a:p>
            <a:pPr lvl="1"/>
            <a:r>
              <a:rPr lang="en-US" dirty="0"/>
              <a:t>Do some </a:t>
            </a:r>
            <a:r>
              <a:rPr lang="en-US" i="1" dirty="0"/>
              <a:t>quick</a:t>
            </a:r>
            <a:r>
              <a:rPr lang="en-US" dirty="0"/>
              <a:t> processing to handle it</a:t>
            </a:r>
          </a:p>
          <a:p>
            <a:pPr lvl="2"/>
            <a:r>
              <a:rPr lang="en-US" dirty="0"/>
              <a:t>That needs to be </a:t>
            </a:r>
            <a:r>
              <a:rPr lang="en-US" dirty="0">
                <a:hlinkClick r:id="rId2"/>
              </a:rPr>
              <a:t>“reentrant” safe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Reset the process and try again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Quit the process (default handler)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8DEEE-88C2-4DD9-8E38-56B6CDEB5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05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1EBD6-55F4-4494-A4AA-32AC543F8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sending a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D132-A59C-4CAF-B630-12BCEB847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&gt; kill -11 </a:t>
            </a:r>
            <a:r>
              <a:rPr lang="en-US" i="1" dirty="0" err="1"/>
              <a:t>pid</a:t>
            </a:r>
            <a:r>
              <a:rPr lang="en-US" i="1" dirty="0"/>
              <a:t>		</a:t>
            </a:r>
            <a:r>
              <a:rPr lang="en-US" dirty="0"/>
              <a:t>(11 is SIGSEGV – </a:t>
            </a:r>
            <a:r>
              <a:rPr lang="en-US" dirty="0" err="1"/>
              <a:t>a.k.a</a:t>
            </a:r>
            <a:r>
              <a:rPr lang="en-US" dirty="0"/>
              <a:t> </a:t>
            </a:r>
            <a:r>
              <a:rPr lang="en-US" dirty="0" err="1"/>
              <a:t>segfault</a:t>
            </a:r>
            <a:r>
              <a:rPr lang="en-US" dirty="0"/>
              <a:t>)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3BC7E-11AC-4CB4-86F3-3566DA0BA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D2403A-CC47-4522-9422-785047E7D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724" y="1977339"/>
            <a:ext cx="9832540" cy="419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06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Threads</a:t>
            </a:r>
          </a:p>
          <a:p>
            <a:pPr lvl="1"/>
            <a:endParaRPr lang="en-US" dirty="0"/>
          </a:p>
          <a:p>
            <a:r>
              <a:rPr lang="en-US" dirty="0"/>
              <a:t>Need for Parallelism</a:t>
            </a:r>
          </a:p>
          <a:p>
            <a:pPr lvl="1"/>
            <a:endParaRPr lang="en-US" dirty="0"/>
          </a:p>
          <a:p>
            <a:r>
              <a:rPr lang="en-US" dirty="0"/>
              <a:t>Processor Concurrency</a:t>
            </a:r>
          </a:p>
          <a:p>
            <a:pPr lvl="1"/>
            <a:r>
              <a:rPr lang="en-US" dirty="0"/>
              <a:t>Instruction-level parallelism</a:t>
            </a:r>
          </a:p>
          <a:p>
            <a:pPr lvl="1"/>
            <a:r>
              <a:rPr lang="en-US" dirty="0"/>
              <a:t>Task parallelism</a:t>
            </a:r>
          </a:p>
          <a:p>
            <a:pPr lvl="1"/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Concurrency Challenges</a:t>
            </a:r>
          </a:p>
          <a:p>
            <a:pPr lvl="1"/>
            <a:r>
              <a:rPr lang="en-US" sz="2800" dirty="0"/>
              <a:t>Amdahl’s Law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43469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5e18c33101_0_7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Software Tasks: Threads</a:t>
            </a:r>
            <a:endParaRPr dirty="0"/>
          </a:p>
        </p:txBody>
      </p:sp>
      <p:sp>
        <p:nvSpPr>
          <p:cNvPr id="529" name="Google Shape;529;g5e18c33101_0_76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Unit of execution </a:t>
            </a:r>
            <a:r>
              <a:rPr lang="en-US" i="1" dirty="0"/>
              <a:t>within </a:t>
            </a:r>
            <a:r>
              <a:rPr lang="en-US" dirty="0"/>
              <a:t>a process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sz="3100" dirty="0"/>
              <a:t>Processes discussed so far have a single thread</a:t>
            </a:r>
            <a:endParaRPr sz="3100" dirty="0"/>
          </a:p>
          <a:p>
            <a:pPr marL="457200" indent="-431800">
              <a:spcBef>
                <a:spcPts val="640"/>
              </a:spcBef>
              <a:buSzPts val="3200"/>
            </a:pPr>
            <a:r>
              <a:rPr lang="en-US" dirty="0"/>
              <a:t>They “have a single thread of execution”</a:t>
            </a:r>
            <a:endParaRPr dirty="0"/>
          </a:p>
          <a:p>
            <a:pPr marL="457200" indent="-431800">
              <a:spcBef>
                <a:spcPts val="0"/>
              </a:spcBef>
              <a:buSzPts val="3200"/>
            </a:pPr>
            <a:r>
              <a:rPr lang="en-US" dirty="0"/>
              <a:t>They “are single-threaded”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sz="3000" dirty="0"/>
              <a:t>But a single process could have multiple threads</a:t>
            </a:r>
            <a:endParaRPr sz="3000" dirty="0"/>
          </a:p>
        </p:txBody>
      </p:sp>
      <p:sp>
        <p:nvSpPr>
          <p:cNvPr id="530" name="Google Shape;530;g5e18c33101_0_76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of a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Process: program that is being executed</a:t>
            </a:r>
          </a:p>
          <a:p>
            <a:r>
              <a:rPr lang="en-US" dirty="0"/>
              <a:t>Contains code, data, and a thread</a:t>
            </a:r>
          </a:p>
          <a:p>
            <a:pPr lvl="1"/>
            <a:r>
              <a:rPr lang="en-US" dirty="0"/>
              <a:t>Thread contains registers, instruction pointer, and 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5" name="Content Placeholder 19">
            <a:extLst>
              <a:ext uri="{FF2B5EF4-FFF2-40B4-BE49-F238E27FC236}">
                <a16:creationId xmlns:a16="http://schemas.microsoft.com/office/drawing/2014/main" id="{399800CC-605C-4A89-B92D-54E8232CC65B}"/>
              </a:ext>
            </a:extLst>
          </p:cNvPr>
          <p:cNvSpPr txBox="1">
            <a:spLocks/>
          </p:cNvSpPr>
          <p:nvPr/>
        </p:nvSpPr>
        <p:spPr>
          <a:xfrm>
            <a:off x="3272489" y="2968109"/>
            <a:ext cx="5257800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Registers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E5BEBBE-46A6-4FC0-8A7D-B9D9A512DFD9}"/>
              </a:ext>
            </a:extLst>
          </p:cNvPr>
          <p:cNvGrpSpPr/>
          <p:nvPr/>
        </p:nvGrpSpPr>
        <p:grpSpPr>
          <a:xfrm>
            <a:off x="3455493" y="3636160"/>
            <a:ext cx="4518661" cy="2219719"/>
            <a:chOff x="4500288" y="3086374"/>
            <a:chExt cx="6045854" cy="296992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8476AE8-5A7F-4515-95D9-0581946AC54D}"/>
                </a:ext>
              </a:extLst>
            </p:cNvPr>
            <p:cNvGrpSpPr/>
            <p:nvPr/>
          </p:nvGrpSpPr>
          <p:grpSpPr>
            <a:xfrm>
              <a:off x="7584675" y="3086374"/>
              <a:ext cx="2961467" cy="2969928"/>
              <a:chOff x="4724400" y="1371600"/>
              <a:chExt cx="3556000" cy="3566160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A1A7A332-26A1-46BC-9C05-BA9C9849537D}"/>
                  </a:ext>
                </a:extLst>
              </p:cNvPr>
              <p:cNvGrpSpPr/>
              <p:nvPr/>
            </p:nvGrpSpPr>
            <p:grpSpPr>
              <a:xfrm>
                <a:off x="4724400" y="1371600"/>
                <a:ext cx="3556000" cy="365760"/>
                <a:chOff x="4724400" y="1143000"/>
                <a:chExt cx="3556000" cy="365760"/>
              </a:xfrm>
            </p:grpSpPr>
            <p:sp>
              <p:nvSpPr>
                <p:cNvPr id="55" name="Rectangle 14">
                  <a:extLst>
                    <a:ext uri="{FF2B5EF4-FFF2-40B4-BE49-F238E27FC236}">
                      <a16:creationId xmlns:a16="http://schemas.microsoft.com/office/drawing/2014/main" id="{57B0AE1A-D90F-4FEA-9E18-9356A212CD25}"/>
                    </a:ext>
                  </a:extLst>
                </p:cNvPr>
                <p:cNvSpPr>
                  <a:spLocks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65151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%r8d</a:t>
                  </a:r>
                </a:p>
              </p:txBody>
            </p:sp>
            <p:sp>
              <p:nvSpPr>
                <p:cNvPr id="56" name="Rectangle 22">
                  <a:extLst>
                    <a:ext uri="{FF2B5EF4-FFF2-40B4-BE49-F238E27FC236}">
                      <a16:creationId xmlns:a16="http://schemas.microsoft.com/office/drawing/2014/main" id="{0B0894FF-93E6-4541-8508-4A0015D2E7A5}"/>
                    </a:ext>
                  </a:extLst>
                </p:cNvPr>
                <p:cNvSpPr>
                  <a:spLocks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47244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</a:t>
                  </a: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AA11D924-6035-432D-A770-8AD39026D50A}"/>
                  </a:ext>
                </a:extLst>
              </p:cNvPr>
              <p:cNvGrpSpPr/>
              <p:nvPr/>
            </p:nvGrpSpPr>
            <p:grpSpPr>
              <a:xfrm>
                <a:off x="4724400" y="1828800"/>
                <a:ext cx="3556000" cy="365760"/>
                <a:chOff x="4724400" y="1752600"/>
                <a:chExt cx="3556000" cy="365760"/>
              </a:xfrm>
            </p:grpSpPr>
            <p:sp>
              <p:nvSpPr>
                <p:cNvPr id="53" name="Rectangle 15">
                  <a:extLst>
                    <a:ext uri="{FF2B5EF4-FFF2-40B4-BE49-F238E27FC236}">
                      <a16:creationId xmlns:a16="http://schemas.microsoft.com/office/drawing/2014/main" id="{67CBFC63-AF19-4CF8-AA91-7F32306B8A2F}"/>
                    </a:ext>
                  </a:extLst>
                </p:cNvPr>
                <p:cNvSpPr>
                  <a:spLocks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65151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%r9d</a:t>
                  </a:r>
                </a:p>
              </p:txBody>
            </p:sp>
            <p:sp>
              <p:nvSpPr>
                <p:cNvPr id="54" name="Rectangle 23">
                  <a:extLst>
                    <a:ext uri="{FF2B5EF4-FFF2-40B4-BE49-F238E27FC236}">
                      <a16:creationId xmlns:a16="http://schemas.microsoft.com/office/drawing/2014/main" id="{640D0FB4-265F-44B4-B939-EA360B0D9BDF}"/>
                    </a:ext>
                  </a:extLst>
                </p:cNvPr>
                <p:cNvSpPr>
                  <a:spLocks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47244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</a:t>
                  </a:r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CE4518F2-78D3-4ACE-91DE-34E09CB4C88D}"/>
                  </a:ext>
                </a:extLst>
              </p:cNvPr>
              <p:cNvGrpSpPr/>
              <p:nvPr/>
            </p:nvGrpSpPr>
            <p:grpSpPr>
              <a:xfrm>
                <a:off x="4724400" y="2286000"/>
                <a:ext cx="3556000" cy="365760"/>
                <a:chOff x="4724400" y="2362200"/>
                <a:chExt cx="3556000" cy="365760"/>
              </a:xfrm>
            </p:grpSpPr>
            <p:sp>
              <p:nvSpPr>
                <p:cNvPr id="51" name="Rectangle 16">
                  <a:extLst>
                    <a:ext uri="{FF2B5EF4-FFF2-40B4-BE49-F238E27FC236}">
                      <a16:creationId xmlns:a16="http://schemas.microsoft.com/office/drawing/2014/main" id="{9B48D45F-ECC7-4328-AB6F-52B19BCD50AE}"/>
                    </a:ext>
                  </a:extLst>
                </p:cNvPr>
                <p:cNvSpPr>
                  <a:spLocks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65151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%r10d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81346F90-92A7-4A65-B729-EF9D3D0276C7}"/>
                    </a:ext>
                  </a:extLst>
                </p:cNvPr>
                <p:cNvSpPr>
                  <a:spLocks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47244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</a:t>
                  </a: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1E2672B-EF74-424A-9A1D-B6FEA20C1AA7}"/>
                  </a:ext>
                </a:extLst>
              </p:cNvPr>
              <p:cNvGrpSpPr/>
              <p:nvPr/>
            </p:nvGrpSpPr>
            <p:grpSpPr>
              <a:xfrm>
                <a:off x="4724400" y="2743200"/>
                <a:ext cx="3556000" cy="365760"/>
                <a:chOff x="4724400" y="2971800"/>
                <a:chExt cx="3556000" cy="365760"/>
              </a:xfrm>
            </p:grpSpPr>
            <p:sp>
              <p:nvSpPr>
                <p:cNvPr id="49" name="Rectangle 17">
                  <a:extLst>
                    <a:ext uri="{FF2B5EF4-FFF2-40B4-BE49-F238E27FC236}">
                      <a16:creationId xmlns:a16="http://schemas.microsoft.com/office/drawing/2014/main" id="{571457BB-2566-45A5-8189-79C95D2E477F}"/>
                    </a:ext>
                  </a:extLst>
                </p:cNvPr>
                <p:cNvSpPr>
                  <a:spLocks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65151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%r11d</a:t>
                  </a:r>
                </a:p>
              </p:txBody>
            </p:sp>
            <p:sp>
              <p:nvSpPr>
                <p:cNvPr id="50" name="Rectangle 25">
                  <a:extLst>
                    <a:ext uri="{FF2B5EF4-FFF2-40B4-BE49-F238E27FC236}">
                      <a16:creationId xmlns:a16="http://schemas.microsoft.com/office/drawing/2014/main" id="{DF0C5A3F-7809-4402-9AC9-1860514595A2}"/>
                    </a:ext>
                  </a:extLst>
                </p:cNvPr>
                <p:cNvSpPr>
                  <a:spLocks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47244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</a:t>
                  </a: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45B54FF-2935-4633-9E1E-721E5F03F116}"/>
                  </a:ext>
                </a:extLst>
              </p:cNvPr>
              <p:cNvGrpSpPr/>
              <p:nvPr/>
            </p:nvGrpSpPr>
            <p:grpSpPr>
              <a:xfrm>
                <a:off x="4724400" y="3200400"/>
                <a:ext cx="3556000" cy="365760"/>
                <a:chOff x="4724400" y="3581400"/>
                <a:chExt cx="3556000" cy="365760"/>
              </a:xfrm>
            </p:grpSpPr>
            <p:sp>
              <p:nvSpPr>
                <p:cNvPr id="47" name="Rectangle 18">
                  <a:extLst>
                    <a:ext uri="{FF2B5EF4-FFF2-40B4-BE49-F238E27FC236}">
                      <a16:creationId xmlns:a16="http://schemas.microsoft.com/office/drawing/2014/main" id="{39E2DF48-3B93-47FA-A77C-FF318B5620ED}"/>
                    </a:ext>
                  </a:extLst>
                </p:cNvPr>
                <p:cNvSpPr>
                  <a:spLocks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65151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%r12d</a:t>
                  </a:r>
                </a:p>
              </p:txBody>
            </p:sp>
            <p:sp>
              <p:nvSpPr>
                <p:cNvPr id="48" name="Rectangle 26">
                  <a:extLst>
                    <a:ext uri="{FF2B5EF4-FFF2-40B4-BE49-F238E27FC236}">
                      <a16:creationId xmlns:a16="http://schemas.microsoft.com/office/drawing/2014/main" id="{E41A5CF8-7116-48CD-9AB3-A79CAEA58A2F}"/>
                    </a:ext>
                  </a:extLst>
                </p:cNvPr>
                <p:cNvSpPr>
                  <a:spLocks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47244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</a:t>
                  </a: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B12BD7F9-A2C4-423A-87DB-D5E5983EBE9E}"/>
                  </a:ext>
                </a:extLst>
              </p:cNvPr>
              <p:cNvGrpSpPr/>
              <p:nvPr/>
            </p:nvGrpSpPr>
            <p:grpSpPr>
              <a:xfrm>
                <a:off x="4724400" y="3657600"/>
                <a:ext cx="3556000" cy="365760"/>
                <a:chOff x="4724400" y="4191000"/>
                <a:chExt cx="3556000" cy="365760"/>
              </a:xfrm>
            </p:grpSpPr>
            <p:sp>
              <p:nvSpPr>
                <p:cNvPr id="45" name="Rectangle 19">
                  <a:extLst>
                    <a:ext uri="{FF2B5EF4-FFF2-40B4-BE49-F238E27FC236}">
                      <a16:creationId xmlns:a16="http://schemas.microsoft.com/office/drawing/2014/main" id="{65637A19-94F8-4FB8-8212-F5873CC40117}"/>
                    </a:ext>
                  </a:extLst>
                </p:cNvPr>
                <p:cNvSpPr>
                  <a:spLocks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65151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%r13d</a:t>
                  </a:r>
                </a:p>
              </p:txBody>
            </p:sp>
            <p:sp>
              <p:nvSpPr>
                <p:cNvPr id="46" name="Rectangle 27">
                  <a:extLst>
                    <a:ext uri="{FF2B5EF4-FFF2-40B4-BE49-F238E27FC236}">
                      <a16:creationId xmlns:a16="http://schemas.microsoft.com/office/drawing/2014/main" id="{0C5FB8E6-E164-47FE-AD73-14095F097826}"/>
                    </a:ext>
                  </a:extLst>
                </p:cNvPr>
                <p:cNvSpPr>
                  <a:spLocks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47244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</a:t>
                  </a: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D28D7C1E-451D-4C18-AD76-DFF9D1225963}"/>
                  </a:ext>
                </a:extLst>
              </p:cNvPr>
              <p:cNvGrpSpPr/>
              <p:nvPr/>
            </p:nvGrpSpPr>
            <p:grpSpPr>
              <a:xfrm>
                <a:off x="4724400" y="4114800"/>
                <a:ext cx="3556000" cy="365760"/>
                <a:chOff x="4724400" y="4800600"/>
                <a:chExt cx="3556000" cy="365760"/>
              </a:xfrm>
            </p:grpSpPr>
            <p:sp>
              <p:nvSpPr>
                <p:cNvPr id="43" name="Rectangle 20">
                  <a:extLst>
                    <a:ext uri="{FF2B5EF4-FFF2-40B4-BE49-F238E27FC236}">
                      <a16:creationId xmlns:a16="http://schemas.microsoft.com/office/drawing/2014/main" id="{AC5AD10E-F58E-4D6F-AC93-532FFC4919C7}"/>
                    </a:ext>
                  </a:extLst>
                </p:cNvPr>
                <p:cNvSpPr>
                  <a:spLocks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6515100" y="4838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%r14d</a:t>
                  </a:r>
                </a:p>
              </p:txBody>
            </p:sp>
            <p:sp>
              <p:nvSpPr>
                <p:cNvPr id="44" name="Rectangle 28">
                  <a:extLst>
                    <a:ext uri="{FF2B5EF4-FFF2-40B4-BE49-F238E27FC236}">
                      <a16:creationId xmlns:a16="http://schemas.microsoft.com/office/drawing/2014/main" id="{7FA82E0C-22F1-4127-B2E2-FA39295284EE}"/>
                    </a:ext>
                  </a:extLst>
                </p:cNvPr>
                <p:cNvSpPr>
                  <a:spLocks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47244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</a:t>
                  </a: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8218198A-70D4-4B5D-B0A4-3072CB96D1C9}"/>
                  </a:ext>
                </a:extLst>
              </p:cNvPr>
              <p:cNvGrpSpPr/>
              <p:nvPr/>
            </p:nvGrpSpPr>
            <p:grpSpPr>
              <a:xfrm>
                <a:off x="4724400" y="4572000"/>
                <a:ext cx="3556000" cy="365760"/>
                <a:chOff x="4724400" y="5410200"/>
                <a:chExt cx="3556000" cy="365760"/>
              </a:xfrm>
            </p:grpSpPr>
            <p:sp>
              <p:nvSpPr>
                <p:cNvPr id="41" name="Rectangle 21">
                  <a:extLst>
                    <a:ext uri="{FF2B5EF4-FFF2-40B4-BE49-F238E27FC236}">
                      <a16:creationId xmlns:a16="http://schemas.microsoft.com/office/drawing/2014/main" id="{BD3C4787-3781-4FD3-BC06-D14B8B91E4F2}"/>
                    </a:ext>
                  </a:extLst>
                </p:cNvPr>
                <p:cNvSpPr>
                  <a:spLocks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6515100" y="5448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%r15d</a:t>
                  </a:r>
                </a:p>
              </p:txBody>
            </p:sp>
            <p:sp>
              <p:nvSpPr>
                <p:cNvPr id="42" name="Rectangle 29">
                  <a:extLst>
                    <a:ext uri="{FF2B5EF4-FFF2-40B4-BE49-F238E27FC236}">
                      <a16:creationId xmlns:a16="http://schemas.microsoft.com/office/drawing/2014/main" id="{23526382-BD85-4CA1-8013-DA2940D54489}"/>
                    </a:ext>
                  </a:extLst>
                </p:cNvPr>
                <p:cNvSpPr>
                  <a:spLocks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47244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</a:t>
                  </a:r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40AE318-1306-49A2-9D11-4D2E2EADBEBC}"/>
                </a:ext>
              </a:extLst>
            </p:cNvPr>
            <p:cNvGrpSpPr/>
            <p:nvPr/>
          </p:nvGrpSpPr>
          <p:grpSpPr>
            <a:xfrm>
              <a:off x="4500288" y="3086374"/>
              <a:ext cx="2961890" cy="2969928"/>
              <a:chOff x="761492" y="1371600"/>
              <a:chExt cx="3556508" cy="356616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23F6DCA-8169-4AE6-838F-34140D12636A}"/>
                  </a:ext>
                </a:extLst>
              </p:cNvPr>
              <p:cNvGrpSpPr/>
              <p:nvPr/>
            </p:nvGrpSpPr>
            <p:grpSpPr>
              <a:xfrm>
                <a:off x="762000" y="4114800"/>
                <a:ext cx="3556000" cy="365760"/>
                <a:chOff x="762000" y="4800600"/>
                <a:chExt cx="3556000" cy="365760"/>
              </a:xfrm>
            </p:grpSpPr>
            <p:sp>
              <p:nvSpPr>
                <p:cNvPr id="31" name="Rectangle 1">
                  <a:extLst>
                    <a:ext uri="{FF2B5EF4-FFF2-40B4-BE49-F238E27FC236}">
                      <a16:creationId xmlns:a16="http://schemas.microsoft.com/office/drawing/2014/main" id="{8DE8077A-BF37-4FB2-8000-96259AD8F5E0}"/>
                    </a:ext>
                  </a:extLst>
                </p:cNvPr>
                <p:cNvSpPr>
                  <a:spLocks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7620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32" name="Rectangle 12">
                  <a:extLst>
                    <a:ext uri="{FF2B5EF4-FFF2-40B4-BE49-F238E27FC236}">
                      <a16:creationId xmlns:a16="http://schemas.microsoft.com/office/drawing/2014/main" id="{630A2962-6A47-4605-850E-5E1F8DEEE43D}"/>
                    </a:ext>
                  </a:extLst>
                </p:cNvPr>
                <p:cNvSpPr>
                  <a:spLocks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2552700" y="4838700"/>
                  <a:ext cx="1764792" cy="29260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56EFB39-EA94-45D1-A182-9FFA63FA4DFE}"/>
                  </a:ext>
                </a:extLst>
              </p:cNvPr>
              <p:cNvGrpSpPr/>
              <p:nvPr/>
            </p:nvGrpSpPr>
            <p:grpSpPr>
              <a:xfrm>
                <a:off x="762000" y="1371600"/>
                <a:ext cx="3556000" cy="365760"/>
                <a:chOff x="762000" y="1143000"/>
                <a:chExt cx="3556000" cy="365760"/>
              </a:xfrm>
            </p:grpSpPr>
            <p:sp>
              <p:nvSpPr>
                <p:cNvPr id="29" name="Rectangle 6">
                  <a:extLst>
                    <a:ext uri="{FF2B5EF4-FFF2-40B4-BE49-F238E27FC236}">
                      <a16:creationId xmlns:a16="http://schemas.microsoft.com/office/drawing/2014/main" id="{89E08E60-BF00-4A49-8CB8-E1B08C04D085}"/>
                    </a:ext>
                  </a:extLst>
                </p:cNvPr>
                <p:cNvSpPr>
                  <a:spLocks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25527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eax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30" name="Rectangle 30">
                  <a:extLst>
                    <a:ext uri="{FF2B5EF4-FFF2-40B4-BE49-F238E27FC236}">
                      <a16:creationId xmlns:a16="http://schemas.microsoft.com/office/drawing/2014/main" id="{0AA32F4A-A62C-4BC2-A94C-1C629E4D069D}"/>
                    </a:ext>
                  </a:extLst>
                </p:cNvPr>
                <p:cNvSpPr>
                  <a:spLocks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7620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rax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C39F05D-B664-49C8-83E1-8E247361812D}"/>
                  </a:ext>
                </a:extLst>
              </p:cNvPr>
              <p:cNvGrpSpPr/>
              <p:nvPr/>
            </p:nvGrpSpPr>
            <p:grpSpPr>
              <a:xfrm>
                <a:off x="762000" y="1828800"/>
                <a:ext cx="3556000" cy="365760"/>
                <a:chOff x="762000" y="1752600"/>
                <a:chExt cx="3556000" cy="365760"/>
              </a:xfrm>
            </p:grpSpPr>
            <p:sp>
              <p:nvSpPr>
                <p:cNvPr id="27" name="Rectangle 7">
                  <a:extLst>
                    <a:ext uri="{FF2B5EF4-FFF2-40B4-BE49-F238E27FC236}">
                      <a16:creationId xmlns:a16="http://schemas.microsoft.com/office/drawing/2014/main" id="{18697F8E-4651-46DE-BA9B-593FA408C6DB}"/>
                    </a:ext>
                  </a:extLst>
                </p:cNvPr>
                <p:cNvSpPr>
                  <a:spLocks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25527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8" name="Rectangle 31">
                  <a:extLst>
                    <a:ext uri="{FF2B5EF4-FFF2-40B4-BE49-F238E27FC236}">
                      <a16:creationId xmlns:a16="http://schemas.microsoft.com/office/drawing/2014/main" id="{98EBB6FA-6BA7-4FDA-AC2C-04B54B9820D9}"/>
                    </a:ext>
                  </a:extLst>
                </p:cNvPr>
                <p:cNvSpPr>
                  <a:spLocks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7620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E8D3D3E-F5CD-4198-A65F-3FB55EB9E38D}"/>
                  </a:ext>
                </a:extLst>
              </p:cNvPr>
              <p:cNvGrpSpPr/>
              <p:nvPr/>
            </p:nvGrpSpPr>
            <p:grpSpPr>
              <a:xfrm>
                <a:off x="762000" y="2286000"/>
                <a:ext cx="3556000" cy="365760"/>
                <a:chOff x="762000" y="2362200"/>
                <a:chExt cx="3556000" cy="365760"/>
              </a:xfrm>
            </p:grpSpPr>
            <p:sp>
              <p:nvSpPr>
                <p:cNvPr id="25" name="Rectangle 8">
                  <a:extLst>
                    <a:ext uri="{FF2B5EF4-FFF2-40B4-BE49-F238E27FC236}">
                      <a16:creationId xmlns:a16="http://schemas.microsoft.com/office/drawing/2014/main" id="{C41EAE6D-56FB-4C0A-BCA3-F505EB52B3D5}"/>
                    </a:ext>
                  </a:extLst>
                </p:cNvPr>
                <p:cNvSpPr>
                  <a:spLocks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25527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ecx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6" name="Rectangle 32">
                  <a:extLst>
                    <a:ext uri="{FF2B5EF4-FFF2-40B4-BE49-F238E27FC236}">
                      <a16:creationId xmlns:a16="http://schemas.microsoft.com/office/drawing/2014/main" id="{555DC655-6B39-4134-9DBA-DDB82C92D158}"/>
                    </a:ext>
                  </a:extLst>
                </p:cNvPr>
                <p:cNvSpPr>
                  <a:spLocks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7620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rcx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7AFB821-1EDB-46A6-8B56-901CC498A7C3}"/>
                  </a:ext>
                </a:extLst>
              </p:cNvPr>
              <p:cNvGrpSpPr/>
              <p:nvPr/>
            </p:nvGrpSpPr>
            <p:grpSpPr>
              <a:xfrm>
                <a:off x="762000" y="2743200"/>
                <a:ext cx="3556000" cy="365760"/>
                <a:chOff x="762000" y="2971800"/>
                <a:chExt cx="3556000" cy="365760"/>
              </a:xfrm>
            </p:grpSpPr>
            <p:sp>
              <p:nvSpPr>
                <p:cNvPr id="23" name="Rectangle 9">
                  <a:extLst>
                    <a:ext uri="{FF2B5EF4-FFF2-40B4-BE49-F238E27FC236}">
                      <a16:creationId xmlns:a16="http://schemas.microsoft.com/office/drawing/2014/main" id="{EF357574-5921-424C-AB36-923F9E10B470}"/>
                    </a:ext>
                  </a:extLst>
                </p:cNvPr>
                <p:cNvSpPr>
                  <a:spLocks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25527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4" name="Rectangle 33">
                  <a:extLst>
                    <a:ext uri="{FF2B5EF4-FFF2-40B4-BE49-F238E27FC236}">
                      <a16:creationId xmlns:a16="http://schemas.microsoft.com/office/drawing/2014/main" id="{7B0CD16C-453C-464A-BA3D-17167F7F010C}"/>
                    </a:ext>
                  </a:extLst>
                </p:cNvPr>
                <p:cNvSpPr>
                  <a:spLocks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7620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C8A035B-03AB-45A7-A9B8-61D6320D9E54}"/>
                  </a:ext>
                </a:extLst>
              </p:cNvPr>
              <p:cNvGrpSpPr/>
              <p:nvPr/>
            </p:nvGrpSpPr>
            <p:grpSpPr>
              <a:xfrm>
                <a:off x="762000" y="3200400"/>
                <a:ext cx="3556000" cy="365760"/>
                <a:chOff x="762000" y="3581400"/>
                <a:chExt cx="3556000" cy="365760"/>
              </a:xfrm>
            </p:grpSpPr>
            <p:sp>
              <p:nvSpPr>
                <p:cNvPr id="21" name="Rectangle 10">
                  <a:extLst>
                    <a:ext uri="{FF2B5EF4-FFF2-40B4-BE49-F238E27FC236}">
                      <a16:creationId xmlns:a16="http://schemas.microsoft.com/office/drawing/2014/main" id="{152B1F37-52E8-4906-BCDD-9982F66575F8}"/>
                    </a:ext>
                  </a:extLst>
                </p:cNvPr>
                <p:cNvSpPr>
                  <a:spLocks/>
                </p:cNvSpPr>
                <p:nvPr>
                  <p:custDataLst>
                    <p:tags r:id="rId5"/>
                  </p:custDataLst>
                </p:nvPr>
              </p:nvSpPr>
              <p:spPr bwMode="auto">
                <a:xfrm>
                  <a:off x="25527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2" name="Rectangle 34">
                  <a:extLst>
                    <a:ext uri="{FF2B5EF4-FFF2-40B4-BE49-F238E27FC236}">
                      <a16:creationId xmlns:a16="http://schemas.microsoft.com/office/drawing/2014/main" id="{15437EEF-E794-4F81-9910-2564EEE00861}"/>
                    </a:ext>
                  </a:extLst>
                </p:cNvPr>
                <p:cNvSpPr>
                  <a:spLocks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7620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F9B5035C-8593-4B1B-8345-B66D036E8884}"/>
                  </a:ext>
                </a:extLst>
              </p:cNvPr>
              <p:cNvGrpSpPr/>
              <p:nvPr/>
            </p:nvGrpSpPr>
            <p:grpSpPr>
              <a:xfrm>
                <a:off x="762000" y="3657600"/>
                <a:ext cx="3556000" cy="365760"/>
                <a:chOff x="762000" y="4191000"/>
                <a:chExt cx="3556000" cy="365760"/>
              </a:xfrm>
            </p:grpSpPr>
            <p:sp>
              <p:nvSpPr>
                <p:cNvPr id="19" name="Rectangle 11">
                  <a:extLst>
                    <a:ext uri="{FF2B5EF4-FFF2-40B4-BE49-F238E27FC236}">
                      <a16:creationId xmlns:a16="http://schemas.microsoft.com/office/drawing/2014/main" id="{C59D67EF-6E63-48C9-BDAA-533FB8194677}"/>
                    </a:ext>
                  </a:extLst>
                </p:cNvPr>
                <p:cNvSpPr>
                  <a:spLocks/>
                </p:cNvSpPr>
                <p:nvPr>
                  <p:custDataLst>
                    <p:tags r:id="rId3"/>
                  </p:custDataLst>
                </p:nvPr>
              </p:nvSpPr>
              <p:spPr bwMode="auto">
                <a:xfrm>
                  <a:off x="25527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0" name="Rectangle 35">
                  <a:extLst>
                    <a:ext uri="{FF2B5EF4-FFF2-40B4-BE49-F238E27FC236}">
                      <a16:creationId xmlns:a16="http://schemas.microsoft.com/office/drawing/2014/main" id="{DE65E106-E863-4993-804F-A2D20C9FA99C}"/>
                    </a:ext>
                  </a:extLst>
                </p:cNvPr>
                <p:cNvSpPr>
                  <a:spLocks/>
                </p:cNvSpPr>
                <p:nvPr>
                  <p:custDataLst>
                    <p:tags r:id="rId4"/>
                  </p:custDataLst>
                </p:nvPr>
              </p:nvSpPr>
              <p:spPr bwMode="auto">
                <a:xfrm>
                  <a:off x="7620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F47AAC07-80BB-4AFD-8675-C006AB85D03D}"/>
                  </a:ext>
                </a:extLst>
              </p:cNvPr>
              <p:cNvGrpSpPr/>
              <p:nvPr/>
            </p:nvGrpSpPr>
            <p:grpSpPr>
              <a:xfrm>
                <a:off x="761492" y="4572000"/>
                <a:ext cx="3556000" cy="365760"/>
                <a:chOff x="762000" y="5410200"/>
                <a:chExt cx="3556000" cy="365760"/>
              </a:xfrm>
            </p:grpSpPr>
            <p:sp>
              <p:nvSpPr>
                <p:cNvPr id="17" name="Rectangle 13">
                  <a:extLst>
                    <a:ext uri="{FF2B5EF4-FFF2-40B4-BE49-F238E27FC236}">
                      <a16:creationId xmlns:a16="http://schemas.microsoft.com/office/drawing/2014/main" id="{EE9977CC-57A3-47DB-8CDA-01735A365D94}"/>
                    </a:ext>
                  </a:extLst>
                </p:cNvPr>
                <p:cNvSpPr>
                  <a:spLocks/>
                </p:cNvSpPr>
                <p:nvPr>
                  <p:custDataLst>
                    <p:tags r:id="rId1"/>
                  </p:custDataLst>
                </p:nvPr>
              </p:nvSpPr>
              <p:spPr bwMode="auto">
                <a:xfrm>
                  <a:off x="2552700" y="54356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18" name="Rectangle 36">
                  <a:extLst>
                    <a:ext uri="{FF2B5EF4-FFF2-40B4-BE49-F238E27FC236}">
                      <a16:creationId xmlns:a16="http://schemas.microsoft.com/office/drawing/2014/main" id="{FB13E668-9523-4C8B-B2A3-9F24818612F7}"/>
                    </a:ext>
                  </a:extLst>
                </p:cNvPr>
                <p:cNvSpPr>
                  <a:spLocks/>
                </p:cNvSpPr>
                <p:nvPr>
                  <p:custDataLst>
                    <p:tags r:id="rId2"/>
                  </p:custDataLst>
                </p:nvPr>
              </p:nvSpPr>
              <p:spPr bwMode="auto">
                <a:xfrm>
                  <a:off x="7620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</p:grpSp>
      </p:grpSp>
      <p:sp>
        <p:nvSpPr>
          <p:cNvPr id="57" name="Content Placeholder 19">
            <a:extLst>
              <a:ext uri="{FF2B5EF4-FFF2-40B4-BE49-F238E27FC236}">
                <a16:creationId xmlns:a16="http://schemas.microsoft.com/office/drawing/2014/main" id="{A22841AD-59D4-4E6B-8E1B-A6E349163C12}"/>
              </a:ext>
            </a:extLst>
          </p:cNvPr>
          <p:cNvSpPr txBox="1">
            <a:spLocks/>
          </p:cNvSpPr>
          <p:nvPr/>
        </p:nvSpPr>
        <p:spPr>
          <a:xfrm>
            <a:off x="8167339" y="3092508"/>
            <a:ext cx="3366883" cy="1333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Instruction Pointer</a:t>
            </a:r>
          </a:p>
          <a:p>
            <a:r>
              <a:rPr lang="en-US" dirty="0"/>
              <a:t>Condition Codes</a:t>
            </a:r>
          </a:p>
          <a:p>
            <a:endParaRPr lang="en-US" dirty="0"/>
          </a:p>
          <a:p>
            <a:r>
              <a:rPr lang="en-US" dirty="0"/>
              <a:t>Stack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A5BD6E3E-6271-4B2B-92DA-7768D2742750}"/>
              </a:ext>
            </a:extLst>
          </p:cNvPr>
          <p:cNvSpPr/>
          <p:nvPr/>
        </p:nvSpPr>
        <p:spPr>
          <a:xfrm>
            <a:off x="562199" y="2893424"/>
            <a:ext cx="11128983" cy="3388244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5D251168-694F-4C56-A69D-DDFB0A74C051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l="17858" t="42551"/>
          <a:stretch/>
        </p:blipFill>
        <p:spPr>
          <a:xfrm>
            <a:off x="382848" y="4029399"/>
            <a:ext cx="2450504" cy="179426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086A3EA-398C-4E58-95AF-103F0BB6C95C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b="76057"/>
          <a:stretch/>
        </p:blipFill>
        <p:spPr>
          <a:xfrm>
            <a:off x="8467356" y="5118438"/>
            <a:ext cx="2469094" cy="618902"/>
          </a:xfrm>
          <a:prstGeom prst="rect">
            <a:avLst/>
          </a:prstGeom>
        </p:spPr>
      </p:pic>
      <p:sp>
        <p:nvSpPr>
          <p:cNvPr id="61" name="Content Placeholder 19">
            <a:extLst>
              <a:ext uri="{FF2B5EF4-FFF2-40B4-BE49-F238E27FC236}">
                <a16:creationId xmlns:a16="http://schemas.microsoft.com/office/drawing/2014/main" id="{B8A59DB2-F3F6-412A-80E0-1DBF9D374C3A}"/>
              </a:ext>
            </a:extLst>
          </p:cNvPr>
          <p:cNvSpPr txBox="1">
            <a:spLocks/>
          </p:cNvSpPr>
          <p:nvPr/>
        </p:nvSpPr>
        <p:spPr>
          <a:xfrm>
            <a:off x="890781" y="2968096"/>
            <a:ext cx="1942571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Code and Data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350AAB4B-99C5-4F35-8E78-6C7E8ADBE681}"/>
              </a:ext>
            </a:extLst>
          </p:cNvPr>
          <p:cNvSpPr/>
          <p:nvPr/>
        </p:nvSpPr>
        <p:spPr>
          <a:xfrm>
            <a:off x="3116538" y="2987898"/>
            <a:ext cx="8448690" cy="3206839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85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837E-A7E4-41DC-9915-221BA753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and threads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3A421-E3C7-40F5-92AC-E0CA9548D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process could have multiple threads</a:t>
            </a:r>
          </a:p>
          <a:p>
            <a:pPr lvl="1"/>
            <a:r>
              <a:rPr lang="en-US" dirty="0"/>
              <a:t>Each with its own registers and 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59A99-3603-4F1D-A608-531B3E9CF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8CE066A7-9C5D-4404-9EA0-A4C66E81F4CD}"/>
              </a:ext>
            </a:extLst>
          </p:cNvPr>
          <p:cNvSpPr/>
          <p:nvPr/>
        </p:nvSpPr>
        <p:spPr>
          <a:xfrm>
            <a:off x="562200" y="2243294"/>
            <a:ext cx="7615885" cy="4038373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54DCD-1559-4809-92F6-C3EA04668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58" t="42551"/>
          <a:stretch/>
        </p:blipFill>
        <p:spPr>
          <a:xfrm>
            <a:off x="382848" y="4029399"/>
            <a:ext cx="2450504" cy="1794261"/>
          </a:xfrm>
          <a:prstGeom prst="rect">
            <a:avLst/>
          </a:prstGeom>
        </p:spPr>
      </p:pic>
      <p:sp>
        <p:nvSpPr>
          <p:cNvPr id="122" name="Content Placeholder 19">
            <a:extLst>
              <a:ext uri="{FF2B5EF4-FFF2-40B4-BE49-F238E27FC236}">
                <a16:creationId xmlns:a16="http://schemas.microsoft.com/office/drawing/2014/main" id="{999CD507-88CB-402D-B46E-FF99B8EF5C85}"/>
              </a:ext>
            </a:extLst>
          </p:cNvPr>
          <p:cNvSpPr txBox="1">
            <a:spLocks/>
          </p:cNvSpPr>
          <p:nvPr/>
        </p:nvSpPr>
        <p:spPr>
          <a:xfrm>
            <a:off x="890781" y="2968096"/>
            <a:ext cx="1942571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Code and Data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77B352-F163-46AE-904F-0E09FDB93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316" y="2281931"/>
            <a:ext cx="4917052" cy="1947139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12C95F57-DA7E-46E1-923A-F5790F5DF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316" y="4229070"/>
            <a:ext cx="4917052" cy="1947139"/>
          </a:xfrm>
          <a:prstGeom prst="rect">
            <a:avLst/>
          </a:prstGeom>
        </p:spPr>
      </p:pic>
      <p:sp>
        <p:nvSpPr>
          <p:cNvPr id="136" name="Content Placeholder 19">
            <a:extLst>
              <a:ext uri="{FF2B5EF4-FFF2-40B4-BE49-F238E27FC236}">
                <a16:creationId xmlns:a16="http://schemas.microsoft.com/office/drawing/2014/main" id="{B13C4FED-8658-4DE9-BAB2-B31B14C94AB0}"/>
              </a:ext>
            </a:extLst>
          </p:cNvPr>
          <p:cNvSpPr txBox="1">
            <a:spLocks/>
          </p:cNvSpPr>
          <p:nvPr/>
        </p:nvSpPr>
        <p:spPr>
          <a:xfrm>
            <a:off x="8357437" y="2281930"/>
            <a:ext cx="3451715" cy="37061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Threads have separate:</a:t>
            </a:r>
          </a:p>
          <a:p>
            <a:pPr lvl="1"/>
            <a:r>
              <a:rPr lang="en-US" sz="2000" dirty="0"/>
              <a:t>Instruction Pointer</a:t>
            </a:r>
          </a:p>
          <a:p>
            <a:pPr lvl="1"/>
            <a:r>
              <a:rPr lang="en-US" sz="2000" dirty="0"/>
              <a:t>Registers</a:t>
            </a:r>
          </a:p>
          <a:p>
            <a:pPr lvl="1"/>
            <a:r>
              <a:rPr lang="en-US" sz="2000" dirty="0"/>
              <a:t>Stack Memory</a:t>
            </a:r>
          </a:p>
          <a:p>
            <a:pPr lvl="1"/>
            <a:r>
              <a:rPr lang="en-US" sz="2000" dirty="0"/>
              <a:t>Condition Codes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r>
              <a:rPr lang="en-US" sz="2400" dirty="0"/>
              <a:t>Threads share:</a:t>
            </a:r>
          </a:p>
          <a:p>
            <a:pPr lvl="1"/>
            <a:r>
              <a:rPr lang="en-US" sz="2000" dirty="0"/>
              <a:t>Code</a:t>
            </a:r>
          </a:p>
          <a:p>
            <a:pPr lvl="1"/>
            <a:r>
              <a:rPr lang="en-US" sz="2000" dirty="0"/>
              <a:t>Global variables</a:t>
            </a:r>
          </a:p>
        </p:txBody>
      </p:sp>
    </p:spTree>
    <p:extLst>
      <p:ext uri="{BB962C8B-B14F-4D97-AF65-F5344CB8AC3E}">
        <p14:creationId xmlns:p14="http://schemas.microsoft.com/office/powerpoint/2010/main" val="3559468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5AFB-FB9C-4DF4-BE4E-F47BE7CFB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address space with threads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FB04BB-0A89-49DF-9945-E9D83C80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C0E84BA5-8AA1-436F-9AD3-3AECC1DD5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752600"/>
            <a:ext cx="3200400" cy="426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0170895C-BE65-499D-B7CC-91010C839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752600"/>
            <a:ext cx="32004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9" name="Text Box 1030">
            <a:extLst>
              <a:ext uri="{FF2B5EF4-FFF2-40B4-BE49-F238E27FC236}">
                <a16:creationId xmlns:a16="http://schemas.microsoft.com/office/drawing/2014/main" id="{16139DDF-D7ED-4D04-BA52-C9293E4B2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8288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Stack (T1)</a:t>
            </a:r>
          </a:p>
        </p:txBody>
      </p:sp>
      <p:sp>
        <p:nvSpPr>
          <p:cNvPr id="11" name="Rectangle 1031">
            <a:extLst>
              <a:ext uri="{FF2B5EF4-FFF2-40B4-BE49-F238E27FC236}">
                <a16:creationId xmlns:a16="http://schemas.microsoft.com/office/drawing/2014/main" id="{A83EC995-F5DD-4A57-8FDE-F12C4B77F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5029200"/>
            <a:ext cx="3200400" cy="9906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3" name="Text Box 1032">
            <a:extLst>
              <a:ext uri="{FF2B5EF4-FFF2-40B4-BE49-F238E27FC236}">
                <a16:creationId xmlns:a16="http://schemas.microsoft.com/office/drawing/2014/main" id="{45AE1581-7F18-416E-958D-06D7D14C1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3340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Code</a:t>
            </a:r>
          </a:p>
        </p:txBody>
      </p:sp>
      <p:sp>
        <p:nvSpPr>
          <p:cNvPr id="15" name="Rectangle 1033">
            <a:extLst>
              <a:ext uri="{FF2B5EF4-FFF2-40B4-BE49-F238E27FC236}">
                <a16:creationId xmlns:a16="http://schemas.microsoft.com/office/drawing/2014/main" id="{42D98F89-2C5A-4BAC-AB63-A006DA880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572000"/>
            <a:ext cx="3200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7" name="Text Box 1034">
            <a:extLst>
              <a:ext uri="{FF2B5EF4-FFF2-40B4-BE49-F238E27FC236}">
                <a16:creationId xmlns:a16="http://schemas.microsoft.com/office/drawing/2014/main" id="{58CF075B-AE10-4545-A0C9-6DF9C66E9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46482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Static Data</a:t>
            </a:r>
          </a:p>
        </p:txBody>
      </p:sp>
      <p:sp>
        <p:nvSpPr>
          <p:cNvPr id="19" name="Rectangle 1035">
            <a:extLst>
              <a:ext uri="{FF2B5EF4-FFF2-40B4-BE49-F238E27FC236}">
                <a16:creationId xmlns:a16="http://schemas.microsoft.com/office/drawing/2014/main" id="{8978A3FA-2D5D-4F82-AF29-C21449D3D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114800"/>
            <a:ext cx="32004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1" name="Text Box 1036">
            <a:extLst>
              <a:ext uri="{FF2B5EF4-FFF2-40B4-BE49-F238E27FC236}">
                <a16:creationId xmlns:a16="http://schemas.microsoft.com/office/drawing/2014/main" id="{FB0D77B7-BAFB-4E79-AA01-3A6449017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41910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Heap</a:t>
            </a:r>
          </a:p>
        </p:txBody>
      </p:sp>
      <p:sp>
        <p:nvSpPr>
          <p:cNvPr id="23" name="Line 1040">
            <a:extLst>
              <a:ext uri="{FF2B5EF4-FFF2-40B4-BE49-F238E27FC236}">
                <a16:creationId xmlns:a16="http://schemas.microsoft.com/office/drawing/2014/main" id="{37545183-F787-401D-A8E4-0D5B3CF928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5715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1043">
            <a:extLst>
              <a:ext uri="{FF2B5EF4-FFF2-40B4-BE49-F238E27FC236}">
                <a16:creationId xmlns:a16="http://schemas.microsoft.com/office/drawing/2014/main" id="{E8B5A561-85A2-4827-AA00-380345665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362200"/>
            <a:ext cx="32004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7" name="Text Box 1044">
            <a:extLst>
              <a:ext uri="{FF2B5EF4-FFF2-40B4-BE49-F238E27FC236}">
                <a16:creationId xmlns:a16="http://schemas.microsoft.com/office/drawing/2014/main" id="{1C1FFE6E-82B8-4C98-93FA-5B29BBDA3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4384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Stack (T2)</a:t>
            </a:r>
          </a:p>
        </p:txBody>
      </p:sp>
      <p:sp>
        <p:nvSpPr>
          <p:cNvPr id="29" name="Rectangle 1046">
            <a:extLst>
              <a:ext uri="{FF2B5EF4-FFF2-40B4-BE49-F238E27FC236}">
                <a16:creationId xmlns:a16="http://schemas.microsoft.com/office/drawing/2014/main" id="{9BC654D5-EC76-4612-8EB9-6C3929276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048000"/>
            <a:ext cx="32004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1" name="Text Box 1047">
            <a:extLst>
              <a:ext uri="{FF2B5EF4-FFF2-40B4-BE49-F238E27FC236}">
                <a16:creationId xmlns:a16="http://schemas.microsoft.com/office/drawing/2014/main" id="{0D83EEEC-BCB4-4C00-9EA6-790A938ED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1242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Stack (T3)</a:t>
            </a:r>
          </a:p>
        </p:txBody>
      </p:sp>
      <p:sp>
        <p:nvSpPr>
          <p:cNvPr id="33" name="Text Box 1048">
            <a:extLst>
              <a:ext uri="{FF2B5EF4-FFF2-40B4-BE49-F238E27FC236}">
                <a16:creationId xmlns:a16="http://schemas.microsoft.com/office/drawing/2014/main" id="{628AEE11-5E7F-4C4D-9F3F-35F5C6D91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18288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Thread 1</a:t>
            </a:r>
          </a:p>
        </p:txBody>
      </p:sp>
      <p:sp>
        <p:nvSpPr>
          <p:cNvPr id="35" name="Text Box 1049">
            <a:extLst>
              <a:ext uri="{FF2B5EF4-FFF2-40B4-BE49-F238E27FC236}">
                <a16:creationId xmlns:a16="http://schemas.microsoft.com/office/drawing/2014/main" id="{8296BB85-6AB4-43FD-A8C5-9AA188FBE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31242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Thread 3</a:t>
            </a:r>
          </a:p>
        </p:txBody>
      </p:sp>
      <p:sp>
        <p:nvSpPr>
          <p:cNvPr id="37" name="Text Box 1050">
            <a:extLst>
              <a:ext uri="{FF2B5EF4-FFF2-40B4-BE49-F238E27FC236}">
                <a16:creationId xmlns:a16="http://schemas.microsoft.com/office/drawing/2014/main" id="{2CB3C50A-9D21-4D65-8764-BB1B59801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4384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FF3300"/>
                </a:solidFill>
              </a:rPr>
              <a:t>Thread 2</a:t>
            </a:r>
          </a:p>
        </p:txBody>
      </p:sp>
      <p:sp>
        <p:nvSpPr>
          <p:cNvPr id="39" name="Text Box 1051">
            <a:extLst>
              <a:ext uri="{FF2B5EF4-FFF2-40B4-BE49-F238E27FC236}">
                <a16:creationId xmlns:a16="http://schemas.microsoft.com/office/drawing/2014/main" id="{5897351C-D1CD-4586-B181-BF01D9FF0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599" y="5562600"/>
            <a:ext cx="1215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1"/>
                </a:solidFill>
              </a:rPr>
              <a:t>%RIP (T1)</a:t>
            </a:r>
          </a:p>
        </p:txBody>
      </p:sp>
      <p:sp>
        <p:nvSpPr>
          <p:cNvPr id="41" name="Line 1052">
            <a:extLst>
              <a:ext uri="{FF2B5EF4-FFF2-40B4-BE49-F238E27FC236}">
                <a16:creationId xmlns:a16="http://schemas.microsoft.com/office/drawing/2014/main" id="{0A6512AD-ECDF-436F-ADAA-5954E7DC83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5257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Text Box 1053">
            <a:extLst>
              <a:ext uri="{FF2B5EF4-FFF2-40B4-BE49-F238E27FC236}">
                <a16:creationId xmlns:a16="http://schemas.microsoft.com/office/drawing/2014/main" id="{3835C8F7-D66A-4F3A-A62F-E79095A6C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799" y="5105400"/>
            <a:ext cx="11429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1"/>
                </a:solidFill>
              </a:rPr>
              <a:t>%RIP (T3)</a:t>
            </a:r>
          </a:p>
        </p:txBody>
      </p:sp>
      <p:sp>
        <p:nvSpPr>
          <p:cNvPr id="45" name="Line 1054">
            <a:extLst>
              <a:ext uri="{FF2B5EF4-FFF2-40B4-BE49-F238E27FC236}">
                <a16:creationId xmlns:a16="http://schemas.microsoft.com/office/drawing/2014/main" id="{98D19551-91FF-491C-A00B-73DA1C9C6C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1800" y="548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lg"/>
            <a:tailEnd type="none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1055">
            <a:extLst>
              <a:ext uri="{FF2B5EF4-FFF2-40B4-BE49-F238E27FC236}">
                <a16:creationId xmlns:a16="http://schemas.microsoft.com/office/drawing/2014/main" id="{58FE1369-A3FC-4BD8-835A-CCF9961DF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1143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1"/>
                </a:solidFill>
              </a:rPr>
              <a:t>%RIP (T2)</a:t>
            </a:r>
          </a:p>
        </p:txBody>
      </p:sp>
      <p:sp>
        <p:nvSpPr>
          <p:cNvPr id="49" name="Line 1056">
            <a:extLst>
              <a:ext uri="{FF2B5EF4-FFF2-40B4-BE49-F238E27FC236}">
                <a16:creationId xmlns:a16="http://schemas.microsoft.com/office/drawing/2014/main" id="{3CD67C2A-C883-4C3F-8700-30A15EF77F7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2743200"/>
            <a:ext cx="30480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Line 1057">
            <a:extLst>
              <a:ext uri="{FF2B5EF4-FFF2-40B4-BE49-F238E27FC236}">
                <a16:creationId xmlns:a16="http://schemas.microsoft.com/office/drawing/2014/main" id="{C3322CFE-DD07-4951-927E-A3E73B6DB61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25908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Line 1058">
            <a:extLst>
              <a:ext uri="{FF2B5EF4-FFF2-40B4-BE49-F238E27FC236}">
                <a16:creationId xmlns:a16="http://schemas.microsoft.com/office/drawing/2014/main" id="{28D7CFF5-592B-47CE-BFB4-25D4483CFD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1981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" name="Line 1059">
            <a:extLst>
              <a:ext uri="{FF2B5EF4-FFF2-40B4-BE49-F238E27FC236}">
                <a16:creationId xmlns:a16="http://schemas.microsoft.com/office/drawing/2014/main" id="{F4353A32-DC97-4107-9EB3-A21A496FBE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67800" y="2209800"/>
            <a:ext cx="38100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" name="Line 1060">
            <a:extLst>
              <a:ext uri="{FF2B5EF4-FFF2-40B4-BE49-F238E27FC236}">
                <a16:creationId xmlns:a16="http://schemas.microsoft.com/office/drawing/2014/main" id="{EB959589-E3E5-4AD9-96F4-388AB3E3FC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3276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Line 1061">
            <a:extLst>
              <a:ext uri="{FF2B5EF4-FFF2-40B4-BE49-F238E27FC236}">
                <a16:creationId xmlns:a16="http://schemas.microsoft.com/office/drawing/2014/main" id="{3C0FE037-D29A-460C-9908-7929617C83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05800" y="3505200"/>
            <a:ext cx="1524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Left Brace 60">
            <a:extLst>
              <a:ext uri="{FF2B5EF4-FFF2-40B4-BE49-F238E27FC236}">
                <a16:creationId xmlns:a16="http://schemas.microsoft.com/office/drawing/2014/main" id="{95D9FA9B-FFF2-4FB7-8905-5424E80D1417}"/>
              </a:ext>
            </a:extLst>
          </p:cNvPr>
          <p:cNvSpPr/>
          <p:nvPr/>
        </p:nvSpPr>
        <p:spPr bwMode="auto">
          <a:xfrm>
            <a:off x="3886200" y="4114800"/>
            <a:ext cx="381000" cy="9144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latin typeface="Arial" charset="0"/>
            </a:endParaRPr>
          </a:p>
        </p:txBody>
      </p:sp>
      <p:sp>
        <p:nvSpPr>
          <p:cNvPr id="63" name="Text Box 1055">
            <a:extLst>
              <a:ext uri="{FF2B5EF4-FFF2-40B4-BE49-F238E27FC236}">
                <a16:creationId xmlns:a16="http://schemas.microsoft.com/office/drawing/2014/main" id="{23EB99C3-B931-4FDB-AA8F-9E8336693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245114"/>
            <a:ext cx="1143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Data</a:t>
            </a:r>
          </a:p>
          <a:p>
            <a:pPr algn="ctr">
              <a:spcBef>
                <a:spcPct val="50000"/>
              </a:spcBef>
            </a:pPr>
            <a:r>
              <a:rPr lang="en-US" dirty="0"/>
              <a:t>Segment</a:t>
            </a:r>
          </a:p>
        </p:txBody>
      </p:sp>
    </p:spTree>
    <p:extLst>
      <p:ext uri="{BB962C8B-B14F-4D97-AF65-F5344CB8AC3E}">
        <p14:creationId xmlns:p14="http://schemas.microsoft.com/office/powerpoint/2010/main" val="2934597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5e18c33101_0_10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Thread use case: web browser</a:t>
            </a:r>
            <a:endParaRPr dirty="0"/>
          </a:p>
        </p:txBody>
      </p:sp>
      <p:sp>
        <p:nvSpPr>
          <p:cNvPr id="550" name="Google Shape;550;g5e18c33101_0_100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Let’s say you’re implementing a web browser: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sz="1200" dirty="0"/>
              <a:t> </a:t>
            </a:r>
            <a:endParaRPr sz="1200" dirty="0"/>
          </a:p>
          <a:p>
            <a:pPr marL="0" indent="0">
              <a:spcBef>
                <a:spcPts val="640"/>
              </a:spcBef>
              <a:buNone/>
            </a:pPr>
            <a:r>
              <a:rPr lang="en-US" dirty="0"/>
              <a:t>You want a tab for each web page you open:</a:t>
            </a:r>
            <a:endParaRPr dirty="0"/>
          </a:p>
          <a:p>
            <a:pPr marL="457200" indent="-419100">
              <a:spcBef>
                <a:spcPts val="640"/>
              </a:spcBef>
              <a:buSzPts val="3000"/>
            </a:pPr>
            <a:r>
              <a:rPr lang="en-US" sz="2400" dirty="0"/>
              <a:t>The same code loads each website </a:t>
            </a:r>
            <a:r>
              <a:rPr lang="en-US" sz="1800" dirty="0"/>
              <a:t>(shared code section)</a:t>
            </a:r>
            <a:br>
              <a:rPr lang="en-US" sz="1800" dirty="0"/>
            </a:br>
            <a:endParaRPr sz="1800" dirty="0"/>
          </a:p>
          <a:p>
            <a:pPr marL="457200" indent="-419100">
              <a:spcBef>
                <a:spcPts val="0"/>
              </a:spcBef>
              <a:buSzPts val="3000"/>
            </a:pPr>
            <a:r>
              <a:rPr lang="en-US" sz="2400" dirty="0"/>
              <a:t>The same global settings are shared by each tab </a:t>
            </a:r>
            <a:r>
              <a:rPr lang="en-US" sz="1800" dirty="0"/>
              <a:t>(shared data section)</a:t>
            </a:r>
            <a:br>
              <a:rPr lang="en-US" sz="1800" dirty="0"/>
            </a:br>
            <a:endParaRPr sz="1800" dirty="0"/>
          </a:p>
          <a:p>
            <a:pPr marL="457200" indent="-419100">
              <a:spcBef>
                <a:spcPts val="0"/>
              </a:spcBef>
              <a:buSzPts val="3000"/>
            </a:pPr>
            <a:r>
              <a:rPr lang="en-US" sz="2400" dirty="0"/>
              <a:t>Each tab does have separate state </a:t>
            </a:r>
            <a:r>
              <a:rPr lang="en-US" sz="1800" dirty="0"/>
              <a:t>(separate stack and registers)</a:t>
            </a:r>
            <a:endParaRPr sz="1800" dirty="0"/>
          </a:p>
          <a:p>
            <a:pPr marL="0" indent="0">
              <a:spcBef>
                <a:spcPts val="640"/>
              </a:spcBef>
              <a:buNone/>
            </a:pPr>
            <a:r>
              <a:rPr lang="en-US" sz="1400" dirty="0"/>
              <a:t> </a:t>
            </a:r>
            <a:endParaRPr sz="1400" dirty="0"/>
          </a:p>
          <a:p>
            <a:pPr marL="0" indent="0">
              <a:spcBef>
                <a:spcPts val="640"/>
              </a:spcBef>
              <a:buNone/>
            </a:pPr>
            <a:endParaRPr sz="1400" dirty="0"/>
          </a:p>
          <a:p>
            <a:pPr marL="0" indent="0">
              <a:spcBef>
                <a:spcPts val="640"/>
              </a:spcBef>
              <a:buNone/>
            </a:pPr>
            <a:endParaRPr lang="en-US" sz="1400" dirty="0"/>
          </a:p>
          <a:p>
            <a:pPr marL="0" indent="0">
              <a:spcBef>
                <a:spcPts val="640"/>
              </a:spcBef>
              <a:buNone/>
            </a:pPr>
            <a:endParaRPr lang="en-US" sz="1400" dirty="0"/>
          </a:p>
          <a:p>
            <a:pPr marL="0" indent="0">
              <a:spcBef>
                <a:spcPts val="640"/>
              </a:spcBef>
              <a:buNone/>
            </a:pPr>
            <a:endParaRPr sz="1400" dirty="0"/>
          </a:p>
          <a:p>
            <a:pPr marL="0" indent="0">
              <a:spcBef>
                <a:spcPts val="640"/>
              </a:spcBef>
              <a:buNone/>
            </a:pPr>
            <a:r>
              <a:rPr lang="en-US" sz="2000" dirty="0"/>
              <a:t>Disclaimer: Actually, modern browsers use separate processes for each tab for a variety of reasons including performance and security. But they used to use threads.</a:t>
            </a:r>
            <a:endParaRPr sz="2000" dirty="0"/>
          </a:p>
        </p:txBody>
      </p:sp>
      <p:sp>
        <p:nvSpPr>
          <p:cNvPr id="551" name="Google Shape;551;g5e18c33101_0_100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278D0-A487-4661-9365-548AA838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use case: user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9249A-7082-47AE-8DDE-5D8D2EE93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 if there is only a single processor core, threads are useful</a:t>
            </a:r>
          </a:p>
          <a:p>
            <a:endParaRPr lang="en-US" dirty="0"/>
          </a:p>
          <a:p>
            <a:r>
              <a:rPr lang="en-US" dirty="0"/>
              <a:t>Single-threaded User Interface</a:t>
            </a:r>
          </a:p>
          <a:p>
            <a:pPr lvl="1"/>
            <a:r>
              <a:rPr lang="en-US" dirty="0"/>
              <a:t>While processing actions, the UI is frozen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main()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while(true)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	</a:t>
            </a:r>
            <a:r>
              <a:rPr lang="en-US" dirty="0" err="1">
                <a:latin typeface="Consolas" panose="020B0609020204030204" pitchFamily="49" charset="0"/>
              </a:rPr>
              <a:t>check_for_UI_interactions</a:t>
            </a:r>
            <a:r>
              <a:rPr lang="en-US" dirty="0">
                <a:latin typeface="Consolas" panose="020B0609020204030204" pitchFamily="49" charset="0"/>
              </a:rPr>
              <a:t>();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	</a:t>
            </a:r>
            <a:r>
              <a:rPr lang="en-US" dirty="0" err="1">
                <a:latin typeface="Consolas" panose="020B0609020204030204" pitchFamily="49" charset="0"/>
              </a:rPr>
              <a:t>process_UI_actions</a:t>
            </a:r>
            <a:r>
              <a:rPr lang="en-US" dirty="0">
                <a:latin typeface="Consolas" panose="020B0609020204030204" pitchFamily="49" charset="0"/>
              </a:rPr>
              <a:t>(); // UI freezes while processing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}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33590-9F8E-4537-8DEB-CC6EB3DAC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35AC2-E339-476E-952F-85E1F7696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F3D69-2A42-43C7-AF40-E2B0B8809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Getting Started Lab</a:t>
            </a:r>
          </a:p>
          <a:p>
            <a:pPr lvl="1"/>
            <a:r>
              <a:rPr lang="en-US" dirty="0"/>
              <a:t>Let us know if you’re having problems with this</a:t>
            </a:r>
          </a:p>
          <a:p>
            <a:pPr lvl="2"/>
            <a:r>
              <a:rPr lang="en-US" dirty="0"/>
              <a:t>Should not take long to complete</a:t>
            </a:r>
          </a:p>
          <a:p>
            <a:pPr lvl="2"/>
            <a:r>
              <a:rPr lang="en-US" dirty="0"/>
              <a:t>61/120 of you have finished already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Office Hours</a:t>
            </a:r>
          </a:p>
          <a:p>
            <a:pPr lvl="1"/>
            <a:r>
              <a:rPr lang="en-US" dirty="0"/>
              <a:t>Coming soon…</a:t>
            </a:r>
          </a:p>
          <a:p>
            <a:pPr lvl="1"/>
            <a:endParaRPr lang="en-US" dirty="0"/>
          </a:p>
          <a:p>
            <a:r>
              <a:rPr lang="en-US" dirty="0" err="1"/>
              <a:t>PCLab</a:t>
            </a:r>
            <a:r>
              <a:rPr lang="en-US" dirty="0"/>
              <a:t> Partnership Survey</a:t>
            </a:r>
          </a:p>
          <a:p>
            <a:pPr lvl="1"/>
            <a:r>
              <a:rPr lang="en-US" dirty="0"/>
              <a:t>Out now. Sign up if you </a:t>
            </a:r>
            <a:r>
              <a:rPr lang="en-US" u="sng" dirty="0"/>
              <a:t>do not</a:t>
            </a:r>
            <a:r>
              <a:rPr lang="en-US" dirty="0"/>
              <a:t> have a partner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3BDBE-BCD9-4F92-8C5C-8CBD59D6A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15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use case: web server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5ACA6D-FD73-4AA4-B78D-96FFC1060093}"/>
              </a:ext>
            </a:extLst>
          </p:cNvPr>
          <p:cNvSpPr txBox="1">
            <a:spLocks/>
          </p:cNvSpPr>
          <p:nvPr/>
        </p:nvSpPr>
        <p:spPr>
          <a:xfrm>
            <a:off x="607595" y="1600200"/>
            <a:ext cx="9679405" cy="441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Example: Web server</a:t>
            </a:r>
          </a:p>
          <a:p>
            <a:pPr lvl="1"/>
            <a:r>
              <a:rPr lang="en-US" dirty="0"/>
              <a:t>Receives multiple simultaneous requests</a:t>
            </a:r>
          </a:p>
          <a:p>
            <a:pPr lvl="1"/>
            <a:r>
              <a:rPr lang="en-US" dirty="0"/>
              <a:t>Reads web pages from disk to satisfy each request</a:t>
            </a:r>
          </a:p>
        </p:txBody>
      </p:sp>
      <p:pic>
        <p:nvPicPr>
          <p:cNvPr id="6" name="Picture 11" descr="server.png">
            <a:extLst>
              <a:ext uri="{FF2B5EF4-FFF2-40B4-BE49-F238E27FC236}">
                <a16:creationId xmlns:a16="http://schemas.microsoft.com/office/drawing/2014/main" id="{B76E69BF-5AE7-4A11-A0DA-9BE466AD0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0386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1776CD-5998-4148-801E-C876A48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3429000"/>
            <a:ext cx="533400" cy="533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E192B9-D179-49E9-9B9C-804034F2D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4343400"/>
            <a:ext cx="533400" cy="533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A69750-B447-4AA2-A4CC-E61B31C57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5334000"/>
            <a:ext cx="533400" cy="5334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57D6283-ACE4-4ECD-A51C-38C270208789}"/>
              </a:ext>
            </a:extLst>
          </p:cNvPr>
          <p:cNvCxnSpPr/>
          <p:nvPr/>
        </p:nvCxnSpPr>
        <p:spPr>
          <a:xfrm flipH="1">
            <a:off x="6705600" y="3810000"/>
            <a:ext cx="1219200" cy="457200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F60AB94-B445-4041-9D42-19D9EB8046DC}"/>
              </a:ext>
            </a:extLst>
          </p:cNvPr>
          <p:cNvCxnSpPr>
            <a:stCxn id="8" idx="1"/>
          </p:cNvCxnSpPr>
          <p:nvPr/>
        </p:nvCxnSpPr>
        <p:spPr>
          <a:xfrm flipH="1">
            <a:off x="6705600" y="4610100"/>
            <a:ext cx="1905000" cy="38100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920B0A8-3823-4C0D-9430-39381D81B1FB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6781800" y="4953000"/>
            <a:ext cx="1295400" cy="647700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agnetic Disk 8">
            <a:extLst>
              <a:ext uri="{FF2B5EF4-FFF2-40B4-BE49-F238E27FC236}">
                <a16:creationId xmlns:a16="http://schemas.microsoft.com/office/drawing/2014/main" id="{1CA2D9DE-9F54-457E-BCF5-DE70FE1EF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4343401"/>
            <a:ext cx="914400" cy="822325"/>
          </a:xfrm>
          <a:prstGeom prst="flowChartMagneticDisk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0087D481-BF0E-4B08-A9C6-1776F0765E43}"/>
              </a:ext>
            </a:extLst>
          </p:cNvPr>
          <p:cNvSpPr/>
          <p:nvPr/>
        </p:nvSpPr>
        <p:spPr>
          <a:xfrm>
            <a:off x="4118350" y="3929707"/>
            <a:ext cx="1291748" cy="347385"/>
          </a:xfrm>
          <a:custGeom>
            <a:avLst/>
            <a:gdLst>
              <a:gd name="connsiteX0" fmla="*/ 0 w 1291748"/>
              <a:gd name="connsiteY0" fmla="*/ 347385 h 347385"/>
              <a:gd name="connsiteX1" fmla="*/ 575317 w 1291748"/>
              <a:gd name="connsiteY1" fmla="*/ 7 h 347385"/>
              <a:gd name="connsiteX2" fmla="*/ 1291748 w 1291748"/>
              <a:gd name="connsiteY2" fmla="*/ 336529 h 347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1748" h="347385">
                <a:moveTo>
                  <a:pt x="0" y="347385"/>
                </a:moveTo>
                <a:cubicBezTo>
                  <a:pt x="180013" y="174600"/>
                  <a:pt x="360026" y="1816"/>
                  <a:pt x="575317" y="7"/>
                </a:cubicBezTo>
                <a:cubicBezTo>
                  <a:pt x="790608" y="-1802"/>
                  <a:pt x="1291748" y="336529"/>
                  <a:pt x="1291748" y="336529"/>
                </a:cubicBezTo>
              </a:path>
            </a:pathLst>
          </a:custGeom>
          <a:ln w="28575">
            <a:solidFill>
              <a:schemeClr val="accent6"/>
            </a:solidFill>
            <a:headEnd type="triangle" w="lg" len="lg"/>
            <a:tailEnd type="triangle" w="lg" len="lg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latin typeface="Arial" charset="0"/>
            </a:endParaRPr>
          </a:p>
        </p:txBody>
      </p:sp>
      <p:sp>
        <p:nvSpPr>
          <p:cNvPr id="15" name="Magnetic Disk 8">
            <a:extLst>
              <a:ext uri="{FF2B5EF4-FFF2-40B4-BE49-F238E27FC236}">
                <a16:creationId xmlns:a16="http://schemas.microsoft.com/office/drawing/2014/main" id="{E5E6B8FA-D6B7-4D04-BC17-3FEA45BF0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419601"/>
            <a:ext cx="914400" cy="822325"/>
          </a:xfrm>
          <a:prstGeom prst="flowChartMagneticDisk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16" name="Magnetic Disk 8">
            <a:extLst>
              <a:ext uri="{FF2B5EF4-FFF2-40B4-BE49-F238E27FC236}">
                <a16:creationId xmlns:a16="http://schemas.microsoft.com/office/drawing/2014/main" id="{12C366B2-45A9-499D-BD1F-B7D5C0CBA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419601"/>
            <a:ext cx="914400" cy="822325"/>
          </a:xfrm>
          <a:prstGeom prst="flowChartMagneticDisk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987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option 1: handle one request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177-8617-4D0D-87D1-1B438911B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dirty="0"/>
              <a:t>Request 1 arrives</a:t>
            </a:r>
          </a:p>
          <a:p>
            <a:pPr marL="457200" lvl="1" indent="0">
              <a:buNone/>
            </a:pPr>
            <a:r>
              <a:rPr lang="en-US" dirty="0"/>
              <a:t>Server reads in request 1</a:t>
            </a:r>
          </a:p>
          <a:p>
            <a:pPr marL="457200" lvl="1" indent="0">
              <a:buNone/>
            </a:pPr>
            <a:r>
              <a:rPr lang="en-US" dirty="0"/>
              <a:t>Server starts disk I/O for request 1</a:t>
            </a:r>
          </a:p>
          <a:p>
            <a:pPr marL="457200" lvl="1" indent="0">
              <a:buNone/>
            </a:pPr>
            <a:r>
              <a:rPr lang="en-US" dirty="0"/>
              <a:t>Request 2 arrives</a:t>
            </a:r>
          </a:p>
          <a:p>
            <a:pPr marL="457200" lvl="1" indent="0">
              <a:buNone/>
            </a:pPr>
            <a:r>
              <a:rPr lang="en-US" dirty="0"/>
              <a:t>Disk I/O for request 1 finishes</a:t>
            </a:r>
          </a:p>
          <a:p>
            <a:pPr marL="457200" lvl="1" indent="0">
              <a:buNone/>
            </a:pPr>
            <a:r>
              <a:rPr lang="en-US" dirty="0"/>
              <a:t>Server responds to request 1</a:t>
            </a:r>
          </a:p>
          <a:p>
            <a:pPr marL="457200" lvl="1" indent="0">
              <a:buNone/>
            </a:pPr>
            <a:r>
              <a:rPr lang="en-US" dirty="0"/>
              <a:t>Server reads in request 2</a:t>
            </a:r>
          </a:p>
          <a:p>
            <a:endParaRPr lang="en-US" dirty="0"/>
          </a:p>
          <a:p>
            <a:r>
              <a:rPr lang="en-US" dirty="0"/>
              <a:t>Easy to program, but slow</a:t>
            </a:r>
          </a:p>
          <a:p>
            <a:pPr lvl="1"/>
            <a:r>
              <a:rPr lang="en-US" dirty="0"/>
              <a:t>Can’t overlap disk requests with computation</a:t>
            </a:r>
          </a:p>
          <a:p>
            <a:pPr lvl="1"/>
            <a:r>
              <a:rPr lang="en-US" dirty="0"/>
              <a:t>Can’t overlap either with network sends and receives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A46FC43-B56B-4B73-A31B-44A6E234B4BD}"/>
              </a:ext>
            </a:extLst>
          </p:cNvPr>
          <p:cNvCxnSpPr/>
          <p:nvPr/>
        </p:nvCxnSpPr>
        <p:spPr bwMode="auto">
          <a:xfrm>
            <a:off x="6669024" y="1490472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3C778B1-A9F0-43B0-947B-BE1C3529F188}"/>
              </a:ext>
            </a:extLst>
          </p:cNvPr>
          <p:cNvSpPr txBox="1"/>
          <p:nvPr/>
        </p:nvSpPr>
        <p:spPr>
          <a:xfrm>
            <a:off x="6745225" y="2100073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89739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option 1: event-driven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177-8617-4D0D-87D1-1B438911B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Issue I/</a:t>
            </a:r>
            <a:r>
              <a:rPr lang="en-US" dirty="0" err="1"/>
              <a:t>Os</a:t>
            </a:r>
            <a:r>
              <a:rPr lang="en-US" dirty="0"/>
              <a:t>, but don’t wait for them to complete</a:t>
            </a:r>
          </a:p>
          <a:p>
            <a:pPr marL="457200" lvl="1" indent="0">
              <a:buNone/>
            </a:pPr>
            <a:r>
              <a:rPr lang="en-US" dirty="0"/>
              <a:t>Request 1 arrives</a:t>
            </a:r>
          </a:p>
          <a:p>
            <a:pPr marL="457200" lvl="1" indent="0">
              <a:buNone/>
            </a:pPr>
            <a:r>
              <a:rPr lang="en-US" dirty="0"/>
              <a:t>Server reads in request 1</a:t>
            </a:r>
          </a:p>
          <a:p>
            <a:pPr marL="457200" lvl="1" indent="0">
              <a:buNone/>
            </a:pPr>
            <a:r>
              <a:rPr lang="en-US" dirty="0"/>
              <a:t>Server starts disk I/O for request 1</a:t>
            </a:r>
          </a:p>
          <a:p>
            <a:pPr marL="457200" lvl="1" indent="0">
              <a:buNone/>
            </a:pPr>
            <a:r>
              <a:rPr lang="en-US" dirty="0"/>
              <a:t>Request 2 arrives</a:t>
            </a:r>
          </a:p>
          <a:p>
            <a:pPr marL="457200" lvl="1" indent="0">
              <a:buNone/>
            </a:pPr>
            <a:r>
              <a:rPr lang="en-US" dirty="0"/>
              <a:t>Server reads in request 2</a:t>
            </a:r>
          </a:p>
          <a:p>
            <a:pPr marL="457200" lvl="1" indent="0">
              <a:buNone/>
            </a:pPr>
            <a:r>
              <a:rPr lang="en-US" dirty="0"/>
              <a:t>Server starts disk I/O for request 2</a:t>
            </a:r>
          </a:p>
          <a:p>
            <a:pPr marL="457200" lvl="1" indent="0">
              <a:buNone/>
            </a:pPr>
            <a:r>
              <a:rPr lang="en-US" dirty="0"/>
              <a:t>Disk I/O for request 1 completes</a:t>
            </a:r>
          </a:p>
          <a:p>
            <a:pPr marL="457200" lvl="1" indent="0">
              <a:buNone/>
            </a:pPr>
            <a:r>
              <a:rPr lang="en-US" dirty="0"/>
              <a:t>Server responds to request 1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Fast, but hard to program</a:t>
            </a:r>
          </a:p>
          <a:p>
            <a:pPr lvl="1"/>
            <a:r>
              <a:rPr lang="en-US" dirty="0"/>
              <a:t>Must remember which requests are in flight and which I/O goes where</a:t>
            </a:r>
          </a:p>
          <a:p>
            <a:pPr lvl="1"/>
            <a:r>
              <a:rPr lang="en-US" dirty="0"/>
              <a:t>Lots of extra state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5B8A3F6-541E-4A98-92CE-75D566D37A9A}"/>
              </a:ext>
            </a:extLst>
          </p:cNvPr>
          <p:cNvCxnSpPr/>
          <p:nvPr/>
        </p:nvCxnSpPr>
        <p:spPr bwMode="auto">
          <a:xfrm>
            <a:off x="6644640" y="2221992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868D782-CD39-403C-B0B5-D55CBEA9D22B}"/>
              </a:ext>
            </a:extLst>
          </p:cNvPr>
          <p:cNvSpPr txBox="1"/>
          <p:nvPr/>
        </p:nvSpPr>
        <p:spPr>
          <a:xfrm>
            <a:off x="6720841" y="2831593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01261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option 3: multi-threaded web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177-8617-4D0D-87D1-1B438911B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343144"/>
          </a:xfrm>
        </p:spPr>
        <p:txBody>
          <a:bodyPr>
            <a:normAutofit/>
          </a:bodyPr>
          <a:lstStyle/>
          <a:p>
            <a:r>
              <a:rPr lang="en-US" dirty="0"/>
              <a:t>One thread per request. Thread handles only that request.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Easy to program (maybe), and fast!</a:t>
            </a:r>
          </a:p>
          <a:p>
            <a:pPr lvl="1"/>
            <a:r>
              <a:rPr lang="en-US" dirty="0"/>
              <a:t>State is stored in the stacks of each thread and the thread scheduler</a:t>
            </a:r>
          </a:p>
          <a:p>
            <a:pPr lvl="1"/>
            <a:r>
              <a:rPr lang="en-US" dirty="0"/>
              <a:t>Simple to program if they are independent…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5C9150-A2A2-47EA-9D09-4E120D02CF1F}"/>
              </a:ext>
            </a:extLst>
          </p:cNvPr>
          <p:cNvSpPr txBox="1"/>
          <p:nvPr/>
        </p:nvSpPr>
        <p:spPr>
          <a:xfrm>
            <a:off x="694944" y="1682496"/>
            <a:ext cx="22555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Main Thread</a:t>
            </a:r>
            <a:endParaRPr lang="en-US" dirty="0"/>
          </a:p>
          <a:p>
            <a:r>
              <a:rPr lang="en-US" dirty="0"/>
              <a:t>Request 1 arrives</a:t>
            </a:r>
          </a:p>
          <a:p>
            <a:r>
              <a:rPr lang="en-US" dirty="0"/>
              <a:t>Create thread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Request 2 arrives</a:t>
            </a:r>
          </a:p>
          <a:p>
            <a:r>
              <a:rPr lang="en-US" dirty="0"/>
              <a:t>Create thread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CE9537-DD6C-4769-B45D-3F5CE0E7CAC2}"/>
              </a:ext>
            </a:extLst>
          </p:cNvPr>
          <p:cNvSpPr txBox="1"/>
          <p:nvPr/>
        </p:nvSpPr>
        <p:spPr>
          <a:xfrm>
            <a:off x="3255264" y="1682496"/>
            <a:ext cx="2560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Thread 1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Read in request 1</a:t>
            </a:r>
          </a:p>
          <a:p>
            <a:r>
              <a:rPr lang="en-US" dirty="0"/>
              <a:t>Start disk I/O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Disk I/O finishes</a:t>
            </a:r>
          </a:p>
          <a:p>
            <a:r>
              <a:rPr lang="en-US" dirty="0"/>
              <a:t>Respond to request 1</a:t>
            </a:r>
          </a:p>
          <a:p>
            <a:r>
              <a:rPr lang="en-US" dirty="0"/>
              <a:t>Exit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3DEA5D-4043-4366-99D3-CA1B1B605948}"/>
              </a:ext>
            </a:extLst>
          </p:cNvPr>
          <p:cNvSpPr txBox="1"/>
          <p:nvPr/>
        </p:nvSpPr>
        <p:spPr>
          <a:xfrm>
            <a:off x="5815584" y="1682496"/>
            <a:ext cx="2255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Thread 2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Read in request 2</a:t>
            </a:r>
          </a:p>
          <a:p>
            <a:r>
              <a:rPr lang="en-US" dirty="0"/>
              <a:t>Start disk I/O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AC14F43-E585-41B0-869A-59BE31625C87}"/>
              </a:ext>
            </a:extLst>
          </p:cNvPr>
          <p:cNvCxnSpPr/>
          <p:nvPr/>
        </p:nvCxnSpPr>
        <p:spPr bwMode="auto">
          <a:xfrm>
            <a:off x="8717280" y="2136647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B41484E-75DF-4F65-B7C4-F7FA278250CD}"/>
              </a:ext>
            </a:extLst>
          </p:cNvPr>
          <p:cNvSpPr txBox="1"/>
          <p:nvPr/>
        </p:nvSpPr>
        <p:spPr>
          <a:xfrm>
            <a:off x="8793481" y="2746248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D408C6A-C6CD-434E-B80E-688F73EE93B9}"/>
              </a:ext>
            </a:extLst>
          </p:cNvPr>
          <p:cNvCxnSpPr/>
          <p:nvPr/>
        </p:nvCxnSpPr>
        <p:spPr>
          <a:xfrm>
            <a:off x="2267712" y="2511552"/>
            <a:ext cx="987552" cy="134112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5A4785D-4793-4248-8AB9-5F97717AA937}"/>
              </a:ext>
            </a:extLst>
          </p:cNvPr>
          <p:cNvCxnSpPr>
            <a:cxnSpLocks/>
          </p:cNvCxnSpPr>
          <p:nvPr/>
        </p:nvCxnSpPr>
        <p:spPr>
          <a:xfrm>
            <a:off x="2191512" y="3556587"/>
            <a:ext cx="3624072" cy="24859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68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4C55E-8E04-D495-08D8-D286278D5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threads implemented?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DFA55-664A-EB51-4257-6173898E4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major possibilities</a:t>
            </a:r>
          </a:p>
          <a:p>
            <a:pPr lvl="1"/>
            <a:r>
              <a:rPr lang="en-US" dirty="0"/>
              <a:t>User Threads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Kernel Threads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(There are other options that mix these)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E69D5-3158-1BC5-79CC-C97D92E6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6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BD56-CEA1-4715-9338-F867E2D9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Models for thread libraries: </a:t>
            </a:r>
            <a:r>
              <a:rPr lang="en-US" b="1" dirty="0"/>
              <a:t>User Threads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EECB-ADDA-41FA-A2E0-4BDFD244E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Thread scheduling is implemented within the process</a:t>
            </a:r>
          </a:p>
          <a:p>
            <a:pPr lvl="1"/>
            <a:r>
              <a:rPr lang="en-US" dirty="0"/>
              <a:t>OS only knows about the process, not the threads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Upsides </a:t>
            </a:r>
          </a:p>
          <a:p>
            <a:pPr lvl="1"/>
            <a:r>
              <a:rPr lang="en-US" dirty="0"/>
              <a:t>Works on any hardware or OS</a:t>
            </a:r>
          </a:p>
          <a:p>
            <a:pPr lvl="1"/>
            <a:r>
              <a:rPr lang="en-US" dirty="0"/>
              <a:t>Performance is better when</a:t>
            </a:r>
            <a:br>
              <a:rPr lang="en-US" dirty="0"/>
            </a:br>
            <a:r>
              <a:rPr lang="en-US" dirty="0"/>
              <a:t>creating and switching</a:t>
            </a:r>
          </a:p>
          <a:p>
            <a:endParaRPr lang="en-US" dirty="0"/>
          </a:p>
          <a:p>
            <a:r>
              <a:rPr lang="en-US" dirty="0"/>
              <a:t>Downsides</a:t>
            </a:r>
          </a:p>
          <a:p>
            <a:pPr lvl="1"/>
            <a:r>
              <a:rPr lang="en-US" dirty="0"/>
              <a:t>A system call in any thread</a:t>
            </a:r>
            <a:br>
              <a:rPr lang="en-US" dirty="0"/>
            </a:br>
            <a:r>
              <a:rPr lang="en-US" b="1" dirty="0"/>
              <a:t>blocks all threads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79D1-7C0E-4BA5-89CC-604E0CEF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5E6D6E-1EB7-452B-88A9-20FC1840D770}"/>
              </a:ext>
            </a:extLst>
          </p:cNvPr>
          <p:cNvSpPr/>
          <p:nvPr/>
        </p:nvSpPr>
        <p:spPr>
          <a:xfrm>
            <a:off x="7376160" y="4255008"/>
            <a:ext cx="4204234" cy="167030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A6A7DA-9E61-4369-800C-E45FB7E8BAC1}"/>
              </a:ext>
            </a:extLst>
          </p:cNvPr>
          <p:cNvSpPr/>
          <p:nvPr/>
        </p:nvSpPr>
        <p:spPr>
          <a:xfrm>
            <a:off x="7868933" y="4873752"/>
            <a:ext cx="3218688" cy="8412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Scheduler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9B1AF0-E953-467F-9CA4-DC0E34DAF196}"/>
              </a:ext>
            </a:extLst>
          </p:cNvPr>
          <p:cNvSpPr txBox="1"/>
          <p:nvPr/>
        </p:nvSpPr>
        <p:spPr>
          <a:xfrm>
            <a:off x="6462763" y="4766994"/>
            <a:ext cx="841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OS Kernel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FC1319-68DD-41B1-95AE-CA5CAD78F69D}"/>
              </a:ext>
            </a:extLst>
          </p:cNvPr>
          <p:cNvSpPr txBox="1"/>
          <p:nvPr/>
        </p:nvSpPr>
        <p:spPr>
          <a:xfrm>
            <a:off x="6096000" y="2782669"/>
            <a:ext cx="1208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E1AEFE-1099-4CB3-A4B8-BD998CC8C4F8}"/>
              </a:ext>
            </a:extLst>
          </p:cNvPr>
          <p:cNvSpPr/>
          <p:nvPr/>
        </p:nvSpPr>
        <p:spPr>
          <a:xfrm>
            <a:off x="7376160" y="2300716"/>
            <a:ext cx="1914143" cy="180441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0A4999-0D4B-4790-A64A-FC2CA20A3B9A}"/>
              </a:ext>
            </a:extLst>
          </p:cNvPr>
          <p:cNvSpPr/>
          <p:nvPr/>
        </p:nvSpPr>
        <p:spPr>
          <a:xfrm>
            <a:off x="9666252" y="2309483"/>
            <a:ext cx="1914142" cy="180441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2404188-BB3E-4266-89F1-10310DEC1822}"/>
              </a:ext>
            </a:extLst>
          </p:cNvPr>
          <p:cNvCxnSpPr>
            <a:cxnSpLocks/>
            <a:stCxn id="6" idx="0"/>
            <a:endCxn id="10" idx="2"/>
          </p:cNvCxnSpPr>
          <p:nvPr/>
        </p:nvCxnSpPr>
        <p:spPr>
          <a:xfrm flipH="1" flipV="1">
            <a:off x="8333232" y="4105132"/>
            <a:ext cx="1145045" cy="76862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9A8BF1-35E2-44E9-8D15-9F74F9B17BE7}"/>
              </a:ext>
            </a:extLst>
          </p:cNvPr>
          <p:cNvCxnSpPr>
            <a:cxnSpLocks/>
            <a:stCxn id="6" idx="0"/>
            <a:endCxn id="12" idx="2"/>
          </p:cNvCxnSpPr>
          <p:nvPr/>
        </p:nvCxnSpPr>
        <p:spPr>
          <a:xfrm flipV="1">
            <a:off x="9478277" y="4113899"/>
            <a:ext cx="1145046" cy="759853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2CFC12FD-CF12-4895-BDC6-19BCD61A4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033" y="2690080"/>
            <a:ext cx="390580" cy="101931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15EF1A-B513-4335-A765-5D602B256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960" y="2527839"/>
            <a:ext cx="195290" cy="5096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4E3188F-ED57-4B5E-9EDC-832C89044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063" y="2527839"/>
            <a:ext cx="195290" cy="50965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F747951-CA8E-499F-AA71-0ED7FC1DE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2167" y="2527839"/>
            <a:ext cx="195290" cy="509659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E8FD0DE2-A3F1-485E-88F2-7E7C944A5635}"/>
              </a:ext>
            </a:extLst>
          </p:cNvPr>
          <p:cNvSpPr/>
          <p:nvPr/>
        </p:nvSpPr>
        <p:spPr>
          <a:xfrm>
            <a:off x="7528059" y="3503938"/>
            <a:ext cx="1610343" cy="50965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Thread Library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558BB7C-5624-4379-B778-794381E004C6}"/>
              </a:ext>
            </a:extLst>
          </p:cNvPr>
          <p:cNvCxnSpPr>
            <a:cxnSpLocks/>
            <a:stCxn id="37" idx="0"/>
          </p:cNvCxnSpPr>
          <p:nvPr/>
        </p:nvCxnSpPr>
        <p:spPr>
          <a:xfrm flipH="1" flipV="1">
            <a:off x="7777605" y="3037498"/>
            <a:ext cx="555626" cy="46644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51C2206-28CA-4644-8955-E68318980144}"/>
              </a:ext>
            </a:extLst>
          </p:cNvPr>
          <p:cNvCxnSpPr>
            <a:cxnSpLocks/>
            <a:stCxn id="37" idx="0"/>
          </p:cNvCxnSpPr>
          <p:nvPr/>
        </p:nvCxnSpPr>
        <p:spPr>
          <a:xfrm flipH="1" flipV="1">
            <a:off x="8313212" y="3074968"/>
            <a:ext cx="20019" cy="42897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6B80BDA-5E7D-4822-A015-7ACEBE0E6783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8333231" y="3074968"/>
            <a:ext cx="573443" cy="42897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424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BD56-CEA1-4715-9338-F867E2D9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Models for thread libraries: </a:t>
            </a:r>
            <a:r>
              <a:rPr lang="en-US" b="1" dirty="0"/>
              <a:t>Kernel Threads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EECB-ADDA-41FA-A2E0-4BDFD244E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Thread scheduling is implemented by the operating system</a:t>
            </a:r>
          </a:p>
          <a:p>
            <a:pPr lvl="1"/>
            <a:r>
              <a:rPr lang="en-US" dirty="0"/>
              <a:t>OS manages the threads within each process</a:t>
            </a:r>
          </a:p>
          <a:p>
            <a:pPr lvl="1"/>
            <a:endParaRPr lang="en-US" dirty="0"/>
          </a:p>
          <a:p>
            <a:r>
              <a:rPr lang="en-US" dirty="0"/>
              <a:t>Upsides </a:t>
            </a:r>
          </a:p>
          <a:p>
            <a:pPr lvl="1"/>
            <a:r>
              <a:rPr lang="en-US" dirty="0"/>
              <a:t>Other threads can continue while</a:t>
            </a:r>
            <a:br>
              <a:rPr lang="en-US" dirty="0"/>
            </a:br>
            <a:r>
              <a:rPr lang="en-US" dirty="0"/>
              <a:t>one blocks on I/O</a:t>
            </a:r>
          </a:p>
          <a:p>
            <a:pPr lvl="1"/>
            <a:r>
              <a:rPr lang="en-US" dirty="0"/>
              <a:t>No additional scheduler</a:t>
            </a:r>
          </a:p>
          <a:p>
            <a:endParaRPr lang="en-US" dirty="0"/>
          </a:p>
          <a:p>
            <a:r>
              <a:rPr lang="en-US" dirty="0"/>
              <a:t>Downsides</a:t>
            </a:r>
          </a:p>
          <a:p>
            <a:pPr lvl="1"/>
            <a:r>
              <a:rPr lang="en-US" dirty="0"/>
              <a:t>Higher overhead</a:t>
            </a:r>
          </a:p>
          <a:p>
            <a:pPr lvl="1"/>
            <a:endParaRPr lang="en-US" dirty="0"/>
          </a:p>
          <a:p>
            <a:r>
              <a:rPr lang="en-US" dirty="0"/>
              <a:t>This is what we’ll focus on in CS343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79D1-7C0E-4BA5-89CC-604E0CEF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5E6D6E-1EB7-452B-88A9-20FC1840D770}"/>
              </a:ext>
            </a:extLst>
          </p:cNvPr>
          <p:cNvSpPr/>
          <p:nvPr/>
        </p:nvSpPr>
        <p:spPr>
          <a:xfrm>
            <a:off x="7376160" y="4255008"/>
            <a:ext cx="4204234" cy="167030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A6A7DA-9E61-4369-800C-E45FB7E8BAC1}"/>
              </a:ext>
            </a:extLst>
          </p:cNvPr>
          <p:cNvSpPr/>
          <p:nvPr/>
        </p:nvSpPr>
        <p:spPr>
          <a:xfrm>
            <a:off x="7868933" y="4873752"/>
            <a:ext cx="3218688" cy="8412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Scheduler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9B1AF0-E953-467F-9CA4-DC0E34DAF196}"/>
              </a:ext>
            </a:extLst>
          </p:cNvPr>
          <p:cNvSpPr txBox="1"/>
          <p:nvPr/>
        </p:nvSpPr>
        <p:spPr>
          <a:xfrm>
            <a:off x="6462763" y="4766994"/>
            <a:ext cx="841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OS Kernel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FC1319-68DD-41B1-95AE-CA5CAD78F69D}"/>
              </a:ext>
            </a:extLst>
          </p:cNvPr>
          <p:cNvSpPr txBox="1"/>
          <p:nvPr/>
        </p:nvSpPr>
        <p:spPr>
          <a:xfrm>
            <a:off x="6096000" y="2782669"/>
            <a:ext cx="1208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E1AEFE-1099-4CB3-A4B8-BD998CC8C4F8}"/>
              </a:ext>
            </a:extLst>
          </p:cNvPr>
          <p:cNvSpPr/>
          <p:nvPr/>
        </p:nvSpPr>
        <p:spPr>
          <a:xfrm>
            <a:off x="7376160" y="2300716"/>
            <a:ext cx="1914143" cy="180441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0A4999-0D4B-4790-A64A-FC2CA20A3B9A}"/>
              </a:ext>
            </a:extLst>
          </p:cNvPr>
          <p:cNvSpPr/>
          <p:nvPr/>
        </p:nvSpPr>
        <p:spPr>
          <a:xfrm>
            <a:off x="9666252" y="2309483"/>
            <a:ext cx="1914142" cy="180441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2404188-BB3E-4266-89F1-10310DEC1822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7868933" y="3709397"/>
            <a:ext cx="1609344" cy="1164355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9A8BF1-35E2-44E9-8D15-9F74F9B17BE7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9478277" y="3803904"/>
            <a:ext cx="1067803" cy="1069848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2CFC12FD-CF12-4895-BDC6-19BCD61A4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033" y="2690080"/>
            <a:ext cx="390580" cy="101931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15EF1A-B513-4335-A765-5D602B256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960" y="3076479"/>
            <a:ext cx="195290" cy="5096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4E3188F-ED57-4B5E-9EDC-832C89044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063" y="3076479"/>
            <a:ext cx="195290" cy="50965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F747951-CA8E-499F-AA71-0ED7FC1DE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2167" y="3076479"/>
            <a:ext cx="195290" cy="509659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06C353C-B726-44F3-B1F3-C880E605F3A8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8339329" y="3709398"/>
            <a:ext cx="1138948" cy="1164354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2F5308B-CF3C-467A-93CB-D7C62CAE290B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8900161" y="3709398"/>
            <a:ext cx="578116" cy="1164354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87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BD56-CEA1-4715-9338-F867E2D9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POSIX Threads Library: </a:t>
            </a:r>
            <a:r>
              <a:rPr lang="en-US" dirty="0" err="1"/>
              <a:t>pthreads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EECB-ADDA-41FA-A2E0-4BDFD244E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hlinkClick r:id="rId2"/>
              </a:rPr>
              <a:t>https://man7.org/linux/man-pages/man7/pthreads.7.html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</a:rPr>
              <a:t>int </a:t>
            </a:r>
            <a:r>
              <a:rPr lang="en-US" sz="2200" b="1" dirty="0" err="1">
                <a:latin typeface="Consolas" panose="020B0609020204030204" pitchFamily="49" charset="0"/>
              </a:rPr>
              <a:t>pthread_create</a:t>
            </a:r>
            <a:r>
              <a:rPr lang="en-US" sz="2200" dirty="0">
                <a:latin typeface="Consolas" panose="020B0609020204030204" pitchFamily="49" charset="0"/>
              </a:rPr>
              <a:t>(</a:t>
            </a:r>
            <a:r>
              <a:rPr lang="en-US" sz="2200" dirty="0" err="1">
                <a:latin typeface="Consolas" panose="020B0609020204030204" pitchFamily="49" charset="0"/>
              </a:rPr>
              <a:t>pthread_t</a:t>
            </a:r>
            <a:r>
              <a:rPr lang="en-US" sz="2200" dirty="0">
                <a:latin typeface="Consolas" panose="020B0609020204030204" pitchFamily="49" charset="0"/>
              </a:rPr>
              <a:t> *</a:t>
            </a:r>
            <a:r>
              <a:rPr lang="en-US" sz="2200" i="1" dirty="0">
                <a:latin typeface="Consolas" panose="020B0609020204030204" pitchFamily="49" charset="0"/>
              </a:rPr>
              <a:t>thread</a:t>
            </a:r>
            <a:r>
              <a:rPr lang="en-US" sz="2200" dirty="0">
                <a:latin typeface="Consolas" panose="020B0609020204030204" pitchFamily="49" charset="0"/>
              </a:rPr>
              <a:t>, const </a:t>
            </a:r>
            <a:r>
              <a:rPr lang="en-US" sz="2200" dirty="0" err="1">
                <a:latin typeface="Consolas" panose="020B0609020204030204" pitchFamily="49" charset="0"/>
              </a:rPr>
              <a:t>pthread_attr_t</a:t>
            </a:r>
            <a:r>
              <a:rPr lang="en-US" sz="2200" dirty="0">
                <a:latin typeface="Consolas" panose="020B0609020204030204" pitchFamily="49" charset="0"/>
              </a:rPr>
              <a:t> *</a:t>
            </a:r>
            <a:r>
              <a:rPr lang="en-US" sz="2200" i="1" dirty="0" err="1">
                <a:latin typeface="Consolas" panose="020B0609020204030204" pitchFamily="49" charset="0"/>
              </a:rPr>
              <a:t>attr</a:t>
            </a:r>
            <a:r>
              <a:rPr lang="en-US" sz="2200" dirty="0">
                <a:latin typeface="Consolas" panose="020B0609020204030204" pitchFamily="49" charset="0"/>
              </a:rPr>
              <a:t>,</a:t>
            </a:r>
            <a:br>
              <a:rPr lang="en-US" sz="2200" dirty="0">
                <a:latin typeface="Consolas" panose="020B0609020204030204" pitchFamily="49" charset="0"/>
              </a:rPr>
            </a:br>
            <a:r>
              <a:rPr lang="en-US" sz="2200" dirty="0">
                <a:latin typeface="Consolas" panose="020B0609020204030204" pitchFamily="49" charset="0"/>
              </a:rPr>
              <a:t>void *(*</a:t>
            </a:r>
            <a:r>
              <a:rPr lang="en-US" sz="2200" i="1" dirty="0" err="1">
                <a:latin typeface="Consolas" panose="020B0609020204030204" pitchFamily="49" charset="0"/>
              </a:rPr>
              <a:t>start_routine</a:t>
            </a:r>
            <a:r>
              <a:rPr lang="en-US" sz="2200" dirty="0">
                <a:latin typeface="Consolas" panose="020B0609020204030204" pitchFamily="49" charset="0"/>
              </a:rPr>
              <a:t>)(void*), void *</a:t>
            </a:r>
            <a:r>
              <a:rPr lang="en-US" sz="2200" i="1" dirty="0" err="1">
                <a:latin typeface="Consolas" panose="020B0609020204030204" pitchFamily="49" charset="0"/>
              </a:rPr>
              <a:t>arg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thread is created executing </a:t>
            </a:r>
            <a:r>
              <a:rPr lang="en-US" i="1" dirty="0" err="1"/>
              <a:t>start_routine</a:t>
            </a:r>
            <a:r>
              <a:rPr lang="en-US" dirty="0"/>
              <a:t> with </a:t>
            </a:r>
            <a:r>
              <a:rPr lang="en-US" i="1" dirty="0" err="1"/>
              <a:t>arg</a:t>
            </a:r>
            <a:r>
              <a:rPr lang="en-US" dirty="0"/>
              <a:t> as its sole argument.</a:t>
            </a:r>
          </a:p>
          <a:p>
            <a:pPr lvl="1"/>
            <a:r>
              <a:rPr lang="en-US" dirty="0"/>
              <a:t>return is implicit call to </a:t>
            </a:r>
            <a:r>
              <a:rPr lang="en-US" dirty="0" err="1"/>
              <a:t>pthread_exit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</a:rPr>
              <a:t>void </a:t>
            </a:r>
            <a:r>
              <a:rPr lang="en-US" sz="2200" b="1" dirty="0" err="1">
                <a:latin typeface="Consolas" panose="020B0609020204030204" pitchFamily="49" charset="0"/>
              </a:rPr>
              <a:t>pthread_exit</a:t>
            </a:r>
            <a:r>
              <a:rPr lang="en-US" sz="2200" dirty="0">
                <a:latin typeface="Consolas" panose="020B0609020204030204" pitchFamily="49" charset="0"/>
              </a:rPr>
              <a:t>(void *</a:t>
            </a:r>
            <a:r>
              <a:rPr lang="en-US" sz="2200" i="1" dirty="0" err="1">
                <a:latin typeface="Consolas" panose="020B0609020204030204" pitchFamily="49" charset="0"/>
              </a:rPr>
              <a:t>value_ptr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terminates the thread and makes </a:t>
            </a:r>
            <a:r>
              <a:rPr lang="en-US" i="1" dirty="0" err="1"/>
              <a:t>value_ptr</a:t>
            </a:r>
            <a:r>
              <a:rPr lang="en-US" dirty="0"/>
              <a:t> available to any successful join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</a:rPr>
              <a:t>int </a:t>
            </a:r>
            <a:r>
              <a:rPr lang="en-US" sz="2200" b="1" dirty="0" err="1">
                <a:latin typeface="Consolas" panose="020B0609020204030204" pitchFamily="49" charset="0"/>
              </a:rPr>
              <a:t>pthread_join</a:t>
            </a:r>
            <a:r>
              <a:rPr lang="en-US" sz="2200" dirty="0">
                <a:latin typeface="Consolas" panose="020B0609020204030204" pitchFamily="49" charset="0"/>
              </a:rPr>
              <a:t>(</a:t>
            </a:r>
            <a:r>
              <a:rPr lang="en-US" sz="2200" dirty="0" err="1">
                <a:latin typeface="Consolas" panose="020B0609020204030204" pitchFamily="49" charset="0"/>
              </a:rPr>
              <a:t>pthread_t</a:t>
            </a:r>
            <a:r>
              <a:rPr lang="en-US" sz="2200" dirty="0">
                <a:latin typeface="Consolas" panose="020B0609020204030204" pitchFamily="49" charset="0"/>
              </a:rPr>
              <a:t> </a:t>
            </a:r>
            <a:r>
              <a:rPr lang="en-US" sz="2200" i="1" dirty="0">
                <a:latin typeface="Consolas" panose="020B0609020204030204" pitchFamily="49" charset="0"/>
              </a:rPr>
              <a:t>thread</a:t>
            </a:r>
            <a:r>
              <a:rPr lang="en-US" sz="2200" dirty="0">
                <a:latin typeface="Consolas" panose="020B0609020204030204" pitchFamily="49" charset="0"/>
              </a:rPr>
              <a:t>, void **</a:t>
            </a:r>
            <a:r>
              <a:rPr lang="en-US" sz="2200" i="1" dirty="0" err="1">
                <a:latin typeface="Consolas" panose="020B0609020204030204" pitchFamily="49" charset="0"/>
              </a:rPr>
              <a:t>value_ptr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suspends execution of the calling thread until the target </a:t>
            </a:r>
            <a:r>
              <a:rPr lang="en-US" i="1" dirty="0"/>
              <a:t>thread</a:t>
            </a:r>
            <a:r>
              <a:rPr lang="en-US" dirty="0"/>
              <a:t> terminates.</a:t>
            </a:r>
          </a:p>
          <a:p>
            <a:pPr lvl="1"/>
            <a:r>
              <a:rPr lang="en-US" dirty="0"/>
              <a:t>On return with a non-NULL </a:t>
            </a:r>
            <a:r>
              <a:rPr lang="en-US" i="1" dirty="0" err="1"/>
              <a:t>value_ptr</a:t>
            </a:r>
            <a:r>
              <a:rPr lang="en-US" dirty="0"/>
              <a:t>  the value passed to </a:t>
            </a:r>
            <a:r>
              <a:rPr lang="en-US" i="1" dirty="0" err="1">
                <a:hlinkClick r:id="rId3"/>
              </a:rPr>
              <a:t>pthread_exit</a:t>
            </a:r>
            <a:r>
              <a:rPr lang="en-US" i="1" dirty="0">
                <a:hlinkClick r:id="rId3"/>
              </a:rPr>
              <a:t>()</a:t>
            </a:r>
            <a:r>
              <a:rPr lang="en-US" dirty="0"/>
              <a:t> by the terminating thread is made available in the location referenced by </a:t>
            </a:r>
            <a:r>
              <a:rPr lang="en-US" i="1" dirty="0" err="1"/>
              <a:t>value_ptr</a:t>
            </a:r>
            <a:r>
              <a:rPr lang="en-US" dirty="0"/>
              <a:t>. </a:t>
            </a:r>
            <a:endParaRPr lang="en-US" sz="1800" dirty="0">
              <a:latin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79D1-7C0E-4BA5-89CC-604E0CEF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2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BD56-CEA1-4715-9338-F867E2D9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Pthread</a:t>
            </a:r>
            <a:r>
              <a:rPr lang="en-US" dirty="0"/>
              <a:t> system call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EECB-ADDA-41FA-A2E0-4BDFD244E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 when </a:t>
            </a:r>
            <a:r>
              <a:rPr lang="en-US" dirty="0" err="1"/>
              <a:t>pthread_create</a:t>
            </a:r>
            <a:r>
              <a:rPr lang="en-US" dirty="0"/>
              <a:t>() is called in a process?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79D1-7C0E-4BA5-89CC-604E0CEF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395293-A561-45E7-A905-C48ACBE4FA99}"/>
              </a:ext>
            </a:extLst>
          </p:cNvPr>
          <p:cNvGrpSpPr/>
          <p:nvPr/>
        </p:nvGrpSpPr>
        <p:grpSpPr>
          <a:xfrm>
            <a:off x="1858925" y="1793358"/>
            <a:ext cx="7016850" cy="4568692"/>
            <a:chOff x="1447800" y="1805464"/>
            <a:chExt cx="6324586" cy="381584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2B7E33-0474-4267-B484-5EA07E3DFB0E}"/>
                </a:ext>
              </a:extLst>
            </p:cNvPr>
            <p:cNvSpPr txBox="1"/>
            <p:nvPr/>
          </p:nvSpPr>
          <p:spPr>
            <a:xfrm>
              <a:off x="1447800" y="1805464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>
                      <a:lumMod val="50000"/>
                    </a:schemeClr>
                  </a:solidFill>
                  <a:latin typeface="Consolas" panose="020B0609020204030204" pitchFamily="49" charset="0"/>
                </a:rPr>
                <a:t>Library: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4B100C-A0FF-4D32-85EB-32CF1A070F12}"/>
                </a:ext>
              </a:extLst>
            </p:cNvPr>
            <p:cNvSpPr txBox="1"/>
            <p:nvPr/>
          </p:nvSpPr>
          <p:spPr>
            <a:xfrm>
              <a:off x="1806799" y="2075093"/>
              <a:ext cx="4718700" cy="1233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</a:rPr>
                <a:t>int </a:t>
              </a:r>
              <a:r>
                <a:rPr lang="en-US" dirty="0" err="1">
                  <a:latin typeface="Consolas" panose="020B0609020204030204" pitchFamily="49" charset="0"/>
                </a:rPr>
                <a:t>pthread_create</a:t>
              </a:r>
              <a:r>
                <a:rPr lang="en-US" dirty="0">
                  <a:latin typeface="Consolas" panose="020B0609020204030204" pitchFamily="49" charset="0"/>
                </a:rPr>
                <a:t>(…) {</a:t>
              </a:r>
            </a:p>
            <a:p>
              <a:r>
                <a:rPr lang="en-US" dirty="0">
                  <a:latin typeface="Consolas" panose="020B0609020204030204" pitchFamily="49" charset="0"/>
                </a:rPr>
                <a:t>   Do some work like a normal function</a:t>
              </a:r>
            </a:p>
            <a:p>
              <a:r>
                <a:rPr lang="en-US" dirty="0">
                  <a:latin typeface="Consolas" panose="020B0609020204030204" pitchFamily="49" charset="0"/>
                </a:rPr>
                <a:t>   Put </a:t>
              </a:r>
              <a:r>
                <a:rPr lang="en-US" dirty="0" err="1">
                  <a:latin typeface="Consolas" panose="020B0609020204030204" pitchFamily="49" charset="0"/>
                </a:rPr>
                <a:t>syscall</a:t>
              </a:r>
              <a:r>
                <a:rPr lang="en-US" dirty="0">
                  <a:latin typeface="Consolas" panose="020B0609020204030204" pitchFamily="49" charset="0"/>
                </a:rPr>
                <a:t> number into register</a:t>
              </a:r>
            </a:p>
            <a:p>
              <a:r>
                <a:rPr lang="en-US" dirty="0">
                  <a:latin typeface="Consolas" panose="020B0609020204030204" pitchFamily="49" charset="0"/>
                </a:rPr>
                <a:t>   Put </a:t>
              </a:r>
              <a:r>
                <a:rPr lang="en-US" dirty="0" err="1">
                  <a:latin typeface="Consolas" panose="020B0609020204030204" pitchFamily="49" charset="0"/>
                </a:rPr>
                <a:t>args</a:t>
              </a:r>
              <a:r>
                <a:rPr lang="en-US" dirty="0">
                  <a:latin typeface="Consolas" panose="020B0609020204030204" pitchFamily="49" charset="0"/>
                </a:rPr>
                <a:t> into registers</a:t>
              </a:r>
              <a:br>
                <a:rPr lang="en-US" dirty="0">
                  <a:latin typeface="Consolas" panose="020B0609020204030204" pitchFamily="49" charset="0"/>
                </a:rPr>
              </a:br>
              <a:r>
                <a:rPr lang="en-US" dirty="0">
                  <a:latin typeface="Consolas" panose="020B0609020204030204" pitchFamily="49" charset="0"/>
                </a:rPr>
                <a:t>   </a:t>
              </a:r>
              <a:r>
                <a:rPr lang="en-US" i="1" dirty="0">
                  <a:latin typeface="Consolas" panose="020B0609020204030204" pitchFamily="49" charset="0"/>
                </a:rPr>
                <a:t>Special trap instruction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9A9533C-C2D0-4821-8463-B372EEECD047}"/>
                </a:ext>
              </a:extLst>
            </p:cNvPr>
            <p:cNvSpPr/>
            <p:nvPr/>
          </p:nvSpPr>
          <p:spPr>
            <a:xfrm>
              <a:off x="1953499" y="4850131"/>
              <a:ext cx="5818887" cy="7711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</a:rPr>
                <a:t>  Get return values from regs</a:t>
              </a:r>
            </a:p>
            <a:p>
              <a:r>
                <a:rPr lang="en-US" dirty="0">
                  <a:latin typeface="Consolas" panose="020B0609020204030204" pitchFamily="49" charset="0"/>
                </a:rPr>
                <a:t>  Do some more work like a normal function</a:t>
              </a:r>
            </a:p>
            <a:p>
              <a:r>
                <a:rPr lang="en-US" dirty="0">
                  <a:latin typeface="Consolas" panose="020B0609020204030204" pitchFamily="49" charset="0"/>
                </a:rPr>
                <a:t>};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915469F7-1E45-47DB-9DC7-03CA4230986E}"/>
              </a:ext>
            </a:extLst>
          </p:cNvPr>
          <p:cNvSpPr/>
          <p:nvPr/>
        </p:nvSpPr>
        <p:spPr>
          <a:xfrm>
            <a:off x="5309191" y="4037962"/>
            <a:ext cx="50827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  Get </a:t>
            </a:r>
            <a:r>
              <a:rPr lang="en-US" dirty="0" err="1">
                <a:latin typeface="Consolas" panose="020B0609020204030204" pitchFamily="49" charset="0"/>
              </a:rPr>
              <a:t>args</a:t>
            </a:r>
            <a:r>
              <a:rPr lang="en-US" dirty="0">
                <a:latin typeface="Consolas" panose="020B0609020204030204" pitchFamily="49" charset="0"/>
              </a:rPr>
              <a:t> from regs</a:t>
            </a:r>
          </a:p>
          <a:p>
            <a:r>
              <a:rPr lang="en-US" dirty="0">
                <a:latin typeface="Consolas" panose="020B0609020204030204" pitchFamily="49" charset="0"/>
              </a:rPr>
              <a:t>  Do the work to spawn the new thread</a:t>
            </a:r>
          </a:p>
          <a:p>
            <a:r>
              <a:rPr lang="en-US" dirty="0">
                <a:latin typeface="Consolas" panose="020B0609020204030204" pitchFamily="49" charset="0"/>
              </a:rPr>
              <a:t>  Store return value in %</a:t>
            </a:r>
            <a:r>
              <a:rPr lang="en-US" dirty="0" err="1">
                <a:latin typeface="Consolas" panose="020B0609020204030204" pitchFamily="49" charset="0"/>
              </a:rPr>
              <a:t>eax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42147F-A447-4921-9209-6B9011C8E926}"/>
              </a:ext>
            </a:extLst>
          </p:cNvPr>
          <p:cNvSpPr/>
          <p:nvPr/>
        </p:nvSpPr>
        <p:spPr bwMode="auto">
          <a:xfrm>
            <a:off x="5156791" y="3761428"/>
            <a:ext cx="5489944" cy="14768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Kernel: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83611-B4A2-4AD7-955E-4A2EA287E280}"/>
              </a:ext>
            </a:extLst>
          </p:cNvPr>
          <p:cNvSpPr txBox="1"/>
          <p:nvPr/>
        </p:nvSpPr>
        <p:spPr>
          <a:xfrm>
            <a:off x="8008138" y="2671533"/>
            <a:ext cx="3572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clone</a:t>
            </a:r>
            <a:r>
              <a:rPr lang="en-US" sz="2000" dirty="0">
                <a:cs typeface="Courier New" panose="02070309020205020404" pitchFamily="49" charset="0"/>
              </a:rPr>
              <a:t> (56)</a:t>
            </a:r>
            <a:r>
              <a:rPr lang="en-US" sz="2000" dirty="0"/>
              <a:t> </a:t>
            </a:r>
            <a:r>
              <a:rPr lang="en-US" sz="2000" dirty="0" err="1"/>
              <a:t>syscall</a:t>
            </a:r>
            <a:r>
              <a:rPr lang="en-US" sz="2000" dirty="0"/>
              <a:t> on Linux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576FED-4861-4386-B5C1-1598697BD475}"/>
              </a:ext>
            </a:extLst>
          </p:cNvPr>
          <p:cNvCxnSpPr/>
          <p:nvPr/>
        </p:nvCxnSpPr>
        <p:spPr>
          <a:xfrm flipH="1">
            <a:off x="6813322" y="2864723"/>
            <a:ext cx="119481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084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Threads versus Processes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Threads</a:t>
            </a:r>
            <a:endParaRPr lang="en-US" sz="2800" b="1" dirty="0">
              <a:latin typeface="Consolas" panose="020B06090202040302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sz="2800" b="1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pthread_create</a:t>
            </a:r>
            <a:r>
              <a:rPr lang="en-US" sz="28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Creates a thread</a:t>
            </a:r>
          </a:p>
          <a:p>
            <a:pPr lvl="1"/>
            <a:r>
              <a:rPr lang="en-US" b="1" i="1" dirty="0"/>
              <a:t>Shares</a:t>
            </a:r>
            <a:r>
              <a:rPr lang="en-US" dirty="0"/>
              <a:t> all memory with all threads of the process.</a:t>
            </a:r>
          </a:p>
          <a:p>
            <a:pPr lvl="1"/>
            <a:r>
              <a:rPr lang="en-US" dirty="0"/>
              <a:t>Scheduled independently of parent</a:t>
            </a:r>
          </a:p>
          <a:p>
            <a:r>
              <a:rPr lang="en-US" sz="2800" b="1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pthread_join</a:t>
            </a:r>
            <a:r>
              <a:rPr lang="en-US" sz="28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Waits for a particular thread to finish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Can communicate by reading/writing (shared) global variables.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6010656" y="1143000"/>
            <a:ext cx="5573752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Processes</a:t>
            </a:r>
          </a:p>
          <a:p>
            <a:r>
              <a:rPr lang="en-US" sz="28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fork()</a:t>
            </a:r>
          </a:p>
          <a:p>
            <a:pPr lvl="1"/>
            <a:r>
              <a:rPr lang="en-US" dirty="0"/>
              <a:t>Creates a single-threaded process</a:t>
            </a:r>
          </a:p>
          <a:p>
            <a:pPr lvl="1"/>
            <a:r>
              <a:rPr lang="en-US" b="1" i="1" dirty="0"/>
              <a:t>Copies</a:t>
            </a:r>
            <a:r>
              <a:rPr lang="en-US" dirty="0"/>
              <a:t> all memory from parent</a:t>
            </a:r>
          </a:p>
          <a:p>
            <a:pPr lvl="2"/>
            <a:r>
              <a:rPr lang="en-US" dirty="0"/>
              <a:t>Can be quick using copy-on-write</a:t>
            </a:r>
          </a:p>
          <a:p>
            <a:pPr lvl="1"/>
            <a:r>
              <a:rPr lang="en-US" dirty="0"/>
              <a:t>Scheduled independently of parent</a:t>
            </a:r>
          </a:p>
          <a:p>
            <a:r>
              <a:rPr lang="en-US" sz="2800" b="1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waitpid</a:t>
            </a:r>
            <a:r>
              <a:rPr lang="en-US" sz="28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()</a:t>
            </a:r>
            <a:endParaRPr lang="en-US" sz="2800" b="1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Waits for a particular child process to finish</a:t>
            </a:r>
          </a:p>
          <a:p>
            <a:r>
              <a:rPr lang="en-US" dirty="0"/>
              <a:t>Can communicate by setting up shared memory, pipes, reading/writing files, or using sockets (network).</a:t>
            </a:r>
          </a:p>
        </p:txBody>
      </p:sp>
    </p:spTree>
    <p:extLst>
      <p:ext uri="{BB962C8B-B14F-4D97-AF65-F5344CB8AC3E}">
        <p14:creationId xmlns:p14="http://schemas.microsoft.com/office/powerpoint/2010/main" val="773362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Understand threads as a software design mechanism.</a:t>
            </a:r>
          </a:p>
          <a:p>
            <a:endParaRPr lang="en-US" dirty="0"/>
          </a:p>
          <a:p>
            <a:r>
              <a:rPr lang="en-US" dirty="0"/>
              <a:t>Describe where and why concurrency and parallelism are involved in computing.</a:t>
            </a:r>
          </a:p>
          <a:p>
            <a:endParaRPr lang="en-US" dirty="0"/>
          </a:p>
          <a:p>
            <a:r>
              <a:rPr lang="en-US" dirty="0"/>
              <a:t>Discuss multiple sources of concurrency on computing systems</a:t>
            </a:r>
          </a:p>
          <a:p>
            <a:endParaRPr lang="en-US" dirty="0"/>
          </a:p>
          <a:p>
            <a:r>
              <a:rPr lang="en-US" dirty="0"/>
              <a:t>Be disappointed by performance limits on concurrency.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E20198B-698C-4AF3-B31F-60E12B9A7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157" y="169693"/>
            <a:ext cx="5962650" cy="65443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C3BD56-CEA1-4715-9338-F867E2D9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Threads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EECB-ADDA-41FA-A2E0-4BDFD244E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20437" cy="5029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79D1-7C0E-4BA5-89CC-604E0CEF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34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E20198B-698C-4AF3-B31F-60E12B9A7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157" y="169693"/>
            <a:ext cx="5962650" cy="65443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C3BD56-CEA1-4715-9338-F867E2D9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Threads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EECB-ADDA-41FA-A2E0-4BDFD244E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20437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Reads N from process arguments</a:t>
            </a:r>
          </a:p>
          <a:p>
            <a:r>
              <a:rPr lang="en-US" dirty="0"/>
              <a:t>Creates N threads</a:t>
            </a:r>
          </a:p>
          <a:p>
            <a:r>
              <a:rPr lang="en-US" dirty="0"/>
              <a:t>Each one prints</a:t>
            </a:r>
          </a:p>
          <a:p>
            <a:pPr lvl="1"/>
            <a:r>
              <a:rPr lang="en-US" dirty="0"/>
              <a:t>Thread number</a:t>
            </a:r>
          </a:p>
          <a:p>
            <a:pPr lvl="1"/>
            <a:r>
              <a:rPr lang="en-US" dirty="0"/>
              <a:t>Memory address of its stack</a:t>
            </a:r>
          </a:p>
          <a:p>
            <a:pPr lvl="1"/>
            <a:r>
              <a:rPr lang="en-US" dirty="0"/>
              <a:t>Memory address of global variable</a:t>
            </a:r>
          </a:p>
          <a:p>
            <a:pPr lvl="1"/>
            <a:r>
              <a:rPr lang="en-US" dirty="0"/>
              <a:t>Global value, starting at 162, which it increments</a:t>
            </a:r>
          </a:p>
          <a:p>
            <a:r>
              <a:rPr lang="en-US" dirty="0"/>
              <a:t>Main process waits for all of the threads to finish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79D1-7C0E-4BA5-89CC-604E0CEF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2F0E69-8BDB-4775-BAA9-3DF34F9CB522}"/>
              </a:ext>
            </a:extLst>
          </p:cNvPr>
          <p:cNvSpPr/>
          <p:nvPr/>
        </p:nvSpPr>
        <p:spPr>
          <a:xfrm>
            <a:off x="5294616" y="3217333"/>
            <a:ext cx="2924978" cy="6604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ADB7D5-74CC-4589-AA01-B6F603C45D35}"/>
              </a:ext>
            </a:extLst>
          </p:cNvPr>
          <p:cNvSpPr/>
          <p:nvPr/>
        </p:nvSpPr>
        <p:spPr>
          <a:xfrm>
            <a:off x="5294615" y="4410075"/>
            <a:ext cx="5962649" cy="36512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B41D30-1FB2-42BF-A645-266BBBF68A00}"/>
              </a:ext>
            </a:extLst>
          </p:cNvPr>
          <p:cNvSpPr/>
          <p:nvPr/>
        </p:nvSpPr>
        <p:spPr>
          <a:xfrm>
            <a:off x="5294614" y="1346638"/>
            <a:ext cx="5962649" cy="133835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2C3F9B-EB7A-41E7-BF97-934C636E1F50}"/>
              </a:ext>
            </a:extLst>
          </p:cNvPr>
          <p:cNvSpPr/>
          <p:nvPr/>
        </p:nvSpPr>
        <p:spPr>
          <a:xfrm>
            <a:off x="5294614" y="5656649"/>
            <a:ext cx="5962649" cy="52401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uiExpand="1" animBg="1"/>
      <p:bldP spid="7" grpId="1" uiExpand="1" animBg="1"/>
      <p:bldP spid="9" grpId="0" uiExpand="1" animBg="1"/>
      <p:bldP spid="9" grpId="1" uiExpand="1" animBg="1"/>
      <p:bldP spid="11" grpId="0" uiExpand="1" animBg="1"/>
      <p:bldP spid="11" grpId="1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48156-CC7B-4B46-B8C4-9AE976CAA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Threads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BF542-D0C4-4199-B4CB-480000DF5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577A37-9BD0-40C5-A8F6-8F2800AC1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45" y="1326980"/>
            <a:ext cx="4876800" cy="1155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0EFFBC-B444-4FC4-AEB4-E692A5D4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157" y="169693"/>
            <a:ext cx="5962650" cy="65443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27579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48156-CC7B-4B46-B8C4-9AE976CAA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Threads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BF542-D0C4-4199-B4CB-480000DF5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577A37-9BD0-40C5-A8F6-8F2800AC1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45" y="1326980"/>
            <a:ext cx="4876800" cy="1155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0EFFBC-B444-4FC4-AEB4-E692A5D4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157" y="169693"/>
            <a:ext cx="5962650" cy="65443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D1534B98-586D-7315-ED1C-7E45D42F5A41}"/>
              </a:ext>
            </a:extLst>
          </p:cNvPr>
          <p:cNvSpPr txBox="1">
            <a:spLocks/>
          </p:cNvSpPr>
          <p:nvPr/>
        </p:nvSpPr>
        <p:spPr>
          <a:xfrm>
            <a:off x="607595" y="2826326"/>
            <a:ext cx="4518587" cy="33458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Left: Every thread has its own stack</a:t>
            </a:r>
          </a:p>
          <a:p>
            <a:endParaRPr lang="en-US" dirty="0"/>
          </a:p>
          <a:p>
            <a:r>
              <a:rPr lang="en-US" dirty="0"/>
              <a:t>Right: Every thread shares global memory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57D0FE-4EB1-4DC9-5D77-C1012A844F73}"/>
              </a:ext>
            </a:extLst>
          </p:cNvPr>
          <p:cNvSpPr/>
          <p:nvPr/>
        </p:nvSpPr>
        <p:spPr>
          <a:xfrm>
            <a:off x="1828800" y="1691014"/>
            <a:ext cx="1202499" cy="79166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61EBCA-FF71-F8C9-03C3-C14B9E9F6188}"/>
              </a:ext>
            </a:extLst>
          </p:cNvPr>
          <p:cNvSpPr/>
          <p:nvPr/>
        </p:nvSpPr>
        <p:spPr>
          <a:xfrm>
            <a:off x="3720230" y="1691014"/>
            <a:ext cx="887690" cy="791666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62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48156-CC7B-4B46-B8C4-9AE976CAA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599"/>
            <a:ext cx="4518587" cy="923795"/>
          </a:xfrm>
        </p:spPr>
        <p:txBody>
          <a:bodyPr>
            <a:normAutofit/>
          </a:bodyPr>
          <a:lstStyle/>
          <a:p>
            <a:r>
              <a:rPr lang="en-US" sz="2800" dirty="0"/>
              <a:t>Break +</a:t>
            </a:r>
            <a:br>
              <a:rPr lang="en-US" sz="2800" dirty="0"/>
            </a:br>
            <a:r>
              <a:rPr lang="en-US" sz="2800" dirty="0"/>
              <a:t>Check your understanding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4D6E25-724B-4DEC-ABA6-6AF33DA91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826326"/>
            <a:ext cx="4518587" cy="334587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How many threads are in this program?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Does the main thread join with the threads in the same order that they were created?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Do the threads exit in the same order they were created?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If we run the program again, could the result change?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BF542-D0C4-4199-B4CB-480000DF5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577A37-9BD0-40C5-A8F6-8F2800AC1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45" y="1326980"/>
            <a:ext cx="4876800" cy="1155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0EFFBC-B444-4FC4-AEB4-E692A5D4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157" y="169693"/>
            <a:ext cx="5962650" cy="65443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05678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4D6E25-724B-4DEC-ABA6-6AF33DA91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826326"/>
            <a:ext cx="4518587" cy="334587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How many threads are in this program? </a:t>
            </a:r>
            <a:r>
              <a:rPr lang="en-US" b="1" dirty="0"/>
              <a:t>Five</a:t>
            </a:r>
            <a:endParaRPr lang="en-US" sz="2800" b="1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Does the main thread join with the threads in the same order that they were created? </a:t>
            </a:r>
            <a:r>
              <a:rPr lang="en-US" sz="2800" b="1" dirty="0"/>
              <a:t>Yes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Do the threads exit in the same order they were created? </a:t>
            </a:r>
            <a:r>
              <a:rPr lang="en-US" sz="2800" b="1" dirty="0"/>
              <a:t>Maybe??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If we run the program again, could the result change?</a:t>
            </a:r>
            <a:br>
              <a:rPr lang="en-US" sz="2800" dirty="0"/>
            </a:br>
            <a:r>
              <a:rPr lang="en-US" b="1" dirty="0"/>
              <a:t>Possibly!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BF542-D0C4-4199-B4CB-480000DF5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577A37-9BD0-40C5-A8F6-8F2800AC1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45" y="1326980"/>
            <a:ext cx="4876800" cy="1155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0EFFBC-B444-4FC4-AEB4-E692A5D47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157" y="169693"/>
            <a:ext cx="5962650" cy="65443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A8E8496-8161-4D03-B537-7DA0089001B4}"/>
              </a:ext>
            </a:extLst>
          </p:cNvPr>
          <p:cNvSpPr txBox="1">
            <a:spLocks/>
          </p:cNvSpPr>
          <p:nvPr/>
        </p:nvSpPr>
        <p:spPr>
          <a:xfrm>
            <a:off x="607595" y="228599"/>
            <a:ext cx="4518587" cy="923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Break +</a:t>
            </a:r>
            <a:br>
              <a:rPr lang="en-US" sz="2800" dirty="0"/>
            </a:br>
            <a:r>
              <a:rPr lang="en-US" sz="2800" dirty="0"/>
              <a:t>Check your understanding</a:t>
            </a:r>
          </a:p>
        </p:txBody>
      </p:sp>
    </p:spTree>
    <p:extLst>
      <p:ext uri="{BB962C8B-B14F-4D97-AF65-F5344CB8AC3E}">
        <p14:creationId xmlns:p14="http://schemas.microsoft.com/office/powerpoint/2010/main" val="19701846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Threads</a:t>
            </a:r>
          </a:p>
          <a:p>
            <a:pPr lvl="1"/>
            <a:endParaRPr lang="en-US" dirty="0"/>
          </a:p>
          <a:p>
            <a:r>
              <a:rPr lang="en-US" b="1" dirty="0"/>
              <a:t>Need for Parallelism</a:t>
            </a:r>
          </a:p>
          <a:p>
            <a:pPr lvl="1"/>
            <a:endParaRPr lang="en-US" dirty="0"/>
          </a:p>
          <a:p>
            <a:r>
              <a:rPr lang="en-US" dirty="0"/>
              <a:t>Processor Concurrency</a:t>
            </a:r>
          </a:p>
          <a:p>
            <a:pPr lvl="1"/>
            <a:r>
              <a:rPr lang="en-US" dirty="0"/>
              <a:t>Instruction-level parallelism</a:t>
            </a:r>
          </a:p>
          <a:p>
            <a:pPr lvl="1"/>
            <a:r>
              <a:rPr lang="en-US" dirty="0"/>
              <a:t>Task parallelism</a:t>
            </a:r>
          </a:p>
          <a:p>
            <a:pPr lvl="1"/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Concurrency Challenges</a:t>
            </a:r>
          </a:p>
          <a:p>
            <a:pPr lvl="1"/>
            <a:r>
              <a:rPr lang="en-US" sz="2800" dirty="0"/>
              <a:t>Amdahl’s Law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972173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C81FD-82A9-AB4E-8B89-08BFD795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00201"/>
            <a:ext cx="11157527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It’s the mid 1990s and you work at Microsoft.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need to double the speed of Excel in two years.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do you 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B9C56-8B90-CC48-8B5B-014E7E966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733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C81FD-82A9-AB4E-8B89-08BFD795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00201"/>
            <a:ext cx="11037455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It’s the mid 1990s and you work at Microsoft.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need to double the speed of Excel in two years.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do you do?		</a:t>
            </a:r>
            <a:r>
              <a:rPr lang="en-US" b="1" dirty="0"/>
              <a:t>Take a vacation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B9C56-8B90-CC48-8B5B-014E7E966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124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Moore’s Law – CPU transistors counts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B945A89-1579-4325-99B1-6F640F1AF0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9"/>
          <a:stretch/>
        </p:blipFill>
        <p:spPr bwMode="auto">
          <a:xfrm>
            <a:off x="607595" y="774840"/>
            <a:ext cx="8680361" cy="585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01226" y="2937029"/>
            <a:ext cx="4385974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“Number of transistors in a chip doubles every 18 months”</a:t>
            </a:r>
          </a:p>
          <a:p>
            <a:endParaRPr lang="en-US" sz="2000" dirty="0"/>
          </a:p>
          <a:p>
            <a:r>
              <a:rPr lang="en-US" sz="2000" dirty="0"/>
              <a:t>How? Transistors are getting exponentially smaller!</a:t>
            </a:r>
          </a:p>
          <a:p>
            <a:endParaRPr lang="en-US" sz="2000" dirty="0"/>
          </a:p>
          <a:p>
            <a:r>
              <a:rPr lang="en-US" sz="2000" dirty="0"/>
              <a:t>How small? Today: &lt;7nm!</a:t>
            </a:r>
            <a:br>
              <a:rPr lang="en-US" sz="2000" dirty="0"/>
            </a:br>
            <a:r>
              <a:rPr lang="en-US" sz="2000" dirty="0"/>
              <a:t>(maybe smaller, kind of complicated)</a:t>
            </a:r>
          </a:p>
          <a:p>
            <a:r>
              <a:rPr lang="en-US" sz="2000" dirty="0"/>
              <a:t>&lt; ½ the size of most viruses!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4705FA4-4E81-4495-9EC2-96BF8D85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09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Processes</a:t>
            </a:r>
          </a:p>
          <a:p>
            <a:pPr lvl="1"/>
            <a:endParaRPr lang="en-US" b="1" dirty="0"/>
          </a:p>
          <a:p>
            <a:r>
              <a:rPr lang="en-US" dirty="0"/>
              <a:t>Context Switching</a:t>
            </a:r>
          </a:p>
          <a:p>
            <a:pPr lvl="1"/>
            <a:r>
              <a:rPr lang="en-US" dirty="0"/>
              <a:t>Running a Process</a:t>
            </a:r>
          </a:p>
          <a:p>
            <a:pPr lvl="1"/>
            <a:r>
              <a:rPr lang="en-US" dirty="0"/>
              <a:t>Exceptions</a:t>
            </a:r>
          </a:p>
          <a:p>
            <a:pPr lvl="1"/>
            <a:r>
              <a:rPr lang="en-US" dirty="0"/>
              <a:t>Running the Kernel</a:t>
            </a:r>
          </a:p>
          <a:p>
            <a:pPr lvl="1"/>
            <a:endParaRPr lang="en-US" dirty="0"/>
          </a:p>
          <a:p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r>
              <a:rPr lang="en-US" b="1" dirty="0"/>
              <a:t>Signals</a:t>
            </a:r>
          </a:p>
          <a:p>
            <a:pPr lvl="1"/>
            <a:endParaRPr lang="en-US" dirty="0"/>
          </a:p>
          <a:p>
            <a:r>
              <a:rPr lang="en-US" dirty="0"/>
              <a:t>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784105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443AF-A40C-9E40-AD9E-878BA863C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Processors kept getting faster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7D163-674A-BF4E-B531-624CA94B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40</a:t>
            </a:fld>
            <a:endParaRPr lang="en-US"/>
          </a:p>
        </p:txBody>
      </p:sp>
      <p:pic>
        <p:nvPicPr>
          <p:cNvPr id="5" name="Google Shape;128;p60">
            <a:extLst>
              <a:ext uri="{FF2B5EF4-FFF2-40B4-BE49-F238E27FC236}">
                <a16:creationId xmlns:a16="http://schemas.microsoft.com/office/drawing/2014/main" id="{82FB6601-6FC8-144E-8BCD-3C93141B952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" t="11174" r="26407"/>
          <a:stretch/>
        </p:blipFill>
        <p:spPr>
          <a:xfrm>
            <a:off x="2376752" y="1224775"/>
            <a:ext cx="5474157" cy="513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8;p60">
            <a:extLst>
              <a:ext uri="{FF2B5EF4-FFF2-40B4-BE49-F238E27FC236}">
                <a16:creationId xmlns:a16="http://schemas.microsoft.com/office/drawing/2014/main" id="{F2AAC97D-1B7F-3341-A278-FAF4591395C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80422" t="16514" b="8182"/>
          <a:stretch/>
        </p:blipFill>
        <p:spPr>
          <a:xfrm>
            <a:off x="7472218" y="1533236"/>
            <a:ext cx="1456340" cy="4350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3474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42546A-69BD-452A-8E4A-6BFEB11A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is a major limiting factor on speed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3D4AAA-9308-493D-A82D-A3370FFFD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could make processors go very fast</a:t>
            </a:r>
          </a:p>
          <a:p>
            <a:pPr lvl="1"/>
            <a:r>
              <a:rPr lang="en-US" dirty="0"/>
              <a:t>But doing so uses more and more power</a:t>
            </a:r>
          </a:p>
          <a:p>
            <a:pPr lvl="1"/>
            <a:endParaRPr lang="en-US" dirty="0"/>
          </a:p>
          <a:p>
            <a:r>
              <a:rPr lang="en-US" dirty="0"/>
              <a:t>More power means more heat generated</a:t>
            </a:r>
          </a:p>
          <a:p>
            <a:pPr lvl="1"/>
            <a:r>
              <a:rPr lang="en-US" dirty="0"/>
              <a:t>And chips typically work up to around 100°C</a:t>
            </a:r>
          </a:p>
          <a:p>
            <a:pPr lvl="1"/>
            <a:r>
              <a:rPr lang="en-US" dirty="0"/>
              <a:t>Hotter than that and things stop working</a:t>
            </a:r>
          </a:p>
          <a:p>
            <a:pPr lvl="1"/>
            <a:endParaRPr lang="en-US" dirty="0"/>
          </a:p>
          <a:p>
            <a:r>
              <a:rPr lang="en-US" dirty="0"/>
              <a:t>We add heat sinks and fans and water coolers to keep chips cool</a:t>
            </a:r>
          </a:p>
          <a:p>
            <a:pPr lvl="1"/>
            <a:r>
              <a:rPr lang="en-US" dirty="0"/>
              <a:t>But it’s hard to remove heat quickly enough from chips</a:t>
            </a:r>
          </a:p>
          <a:p>
            <a:pPr lvl="1"/>
            <a:endParaRPr lang="en-US" dirty="0"/>
          </a:p>
          <a:p>
            <a:r>
              <a:rPr lang="en-US" dirty="0"/>
              <a:t>So, power consumption ends up limiting processor speed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94C5AE-1DE3-4517-A44E-C98F02830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92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4FD7CD-71E3-459B-B96F-C23E83EAC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Denard</a:t>
            </a:r>
            <a:r>
              <a:rPr lang="en-US" dirty="0"/>
              <a:t> Scaling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283D67-676B-42AD-B4E7-A3AC787A3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Moore’s Law corollary: Denar Scaling</a:t>
            </a:r>
          </a:p>
          <a:p>
            <a:pPr lvl="1"/>
            <a:r>
              <a:rPr lang="en-US" dirty="0"/>
              <a:t>As transistors get smaller, the power density stays the same</a:t>
            </a:r>
          </a:p>
          <a:p>
            <a:pPr lvl="1"/>
            <a:r>
              <a:rPr lang="en-US" dirty="0"/>
              <a:t>Which is to say that the power-per-transistor decreases!</a:t>
            </a:r>
            <a:br>
              <a:rPr lang="en-US" dirty="0"/>
            </a:br>
            <a:endParaRPr lang="en-US" dirty="0"/>
          </a:p>
          <a:p>
            <a:r>
              <a:rPr lang="en-US" dirty="0"/>
              <a:t>Making the processor clock speed faster uses more power</a:t>
            </a:r>
          </a:p>
          <a:p>
            <a:pPr lvl="1"/>
            <a:r>
              <a:rPr lang="en-US" dirty="0"/>
              <a:t>But the two balance out for roughly net even power</a:t>
            </a:r>
          </a:p>
          <a:p>
            <a:pPr lvl="1"/>
            <a:r>
              <a:rPr lang="en-US" dirty="0"/>
              <a:t>So not only do we get </a:t>
            </a:r>
            <a:r>
              <a:rPr lang="en-US" i="1" dirty="0"/>
              <a:t>more</a:t>
            </a:r>
            <a:r>
              <a:rPr lang="en-US" dirty="0"/>
              <a:t> transistors, but chip speed can be </a:t>
            </a:r>
            <a:r>
              <a:rPr lang="en-US" i="1" dirty="0"/>
              <a:t>faster</a:t>
            </a:r>
            <a:r>
              <a:rPr lang="en-US" dirty="0"/>
              <a:t> too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From our Excel example:</a:t>
            </a:r>
          </a:p>
          <a:p>
            <a:pPr lvl="1"/>
            <a:r>
              <a:rPr lang="en-US" dirty="0"/>
              <a:t>In two years, new hardware would run the existing software twice as fast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1F1410-E402-4BC7-8815-22B0C3D31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443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42AC5-1847-8148-8D94-756E07FF7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Then they stopped getting faster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842B2-CB8A-844E-8327-ADEC7FB59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43</a:t>
            </a:fld>
            <a:endParaRPr lang="en-US"/>
          </a:p>
        </p:txBody>
      </p:sp>
      <p:pic>
        <p:nvPicPr>
          <p:cNvPr id="5" name="Google Shape;143;g5df4597270_0_329">
            <a:extLst>
              <a:ext uri="{FF2B5EF4-FFF2-40B4-BE49-F238E27FC236}">
                <a16:creationId xmlns:a16="http://schemas.microsoft.com/office/drawing/2014/main" id="{B24B632C-FC89-0942-97A5-C0E759D818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1174"/>
          <a:stretch/>
        </p:blipFill>
        <p:spPr>
          <a:xfrm>
            <a:off x="741916" y="1224776"/>
            <a:ext cx="7438501" cy="51314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4;g5df4597270_0_329">
            <a:extLst>
              <a:ext uri="{FF2B5EF4-FFF2-40B4-BE49-F238E27FC236}">
                <a16:creationId xmlns:a16="http://schemas.microsoft.com/office/drawing/2014/main" id="{5624AB58-22F0-FE4A-84B0-9F29F8B362C0}"/>
              </a:ext>
            </a:extLst>
          </p:cNvPr>
          <p:cNvSpPr/>
          <p:nvPr/>
        </p:nvSpPr>
        <p:spPr>
          <a:xfrm>
            <a:off x="5597564" y="4757001"/>
            <a:ext cx="1125000" cy="93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" name="Google Shape;145;g5df4597270_0_329">
            <a:extLst>
              <a:ext uri="{FF2B5EF4-FFF2-40B4-BE49-F238E27FC236}">
                <a16:creationId xmlns:a16="http://schemas.microsoft.com/office/drawing/2014/main" id="{E497E1B0-8B1E-AA4C-BA87-20480FA3FFB9}"/>
              </a:ext>
            </a:extLst>
          </p:cNvPr>
          <p:cNvSpPr/>
          <p:nvPr/>
        </p:nvSpPr>
        <p:spPr>
          <a:xfrm>
            <a:off x="5367265" y="3224175"/>
            <a:ext cx="1479900" cy="732300"/>
          </a:xfrm>
          <a:prstGeom prst="ellipse">
            <a:avLst/>
          </a:prstGeom>
          <a:noFill/>
          <a:ln w="381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B22137-0167-4242-A8E3-2C5EB0BD5220}"/>
              </a:ext>
            </a:extLst>
          </p:cNvPr>
          <p:cNvSpPr txBox="1"/>
          <p:nvPr/>
        </p:nvSpPr>
        <p:spPr>
          <a:xfrm>
            <a:off x="8543636" y="1997580"/>
            <a:ext cx="3232728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82549">
              <a:buSzPts val="2500"/>
            </a:pPr>
            <a:r>
              <a:rPr lang="en-US" sz="2500" dirty="0"/>
              <a:t>~2006: Leakage current becomes significant</a:t>
            </a:r>
            <a:br>
              <a:rPr lang="en-US" sz="2500" dirty="0"/>
            </a:br>
            <a:endParaRPr lang="en-US" sz="2500" dirty="0"/>
          </a:p>
          <a:p>
            <a:pPr indent="-82549">
              <a:buSzPts val="2500"/>
            </a:pPr>
            <a:r>
              <a:rPr lang="en-US" sz="2500" b="1" dirty="0"/>
              <a:t>Now smaller transistors doesn’t mean lower power</a:t>
            </a:r>
          </a:p>
        </p:txBody>
      </p:sp>
    </p:spTree>
    <p:extLst>
      <p:ext uri="{BB962C8B-B14F-4D97-AF65-F5344CB8AC3E}">
        <p14:creationId xmlns:p14="http://schemas.microsoft.com/office/powerpoint/2010/main" val="2406627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880C8-345F-104E-98E9-CEFCE40AE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So… now 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5C170-1DD7-D64B-B10D-7B8D7D8C9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In summary:</a:t>
            </a:r>
          </a:p>
          <a:p>
            <a:pPr>
              <a:spcBef>
                <a:spcPts val="640"/>
              </a:spcBef>
            </a:pPr>
            <a:r>
              <a:rPr lang="en-US" dirty="0"/>
              <a:t>Making transistors smaller doesn’t make them lower power,</a:t>
            </a:r>
          </a:p>
          <a:p>
            <a:pPr>
              <a:spcBef>
                <a:spcPts val="640"/>
              </a:spcBef>
            </a:pPr>
            <a:r>
              <a:rPr lang="en-US" dirty="0"/>
              <a:t>so if we were to make them faster, they would take more power,</a:t>
            </a:r>
          </a:p>
          <a:p>
            <a:pPr>
              <a:spcBef>
                <a:spcPts val="640"/>
              </a:spcBef>
            </a:pPr>
            <a:r>
              <a:rPr lang="en-US" dirty="0"/>
              <a:t>which will eventually lead to our processors melting…</a:t>
            </a:r>
          </a:p>
          <a:p>
            <a:pPr>
              <a:spcBef>
                <a:spcPts val="640"/>
              </a:spcBef>
            </a:pPr>
            <a:r>
              <a:rPr lang="en-US" dirty="0"/>
              <a:t>and because of that, </a:t>
            </a:r>
            <a:r>
              <a:rPr lang="en-US" i="1" dirty="0"/>
              <a:t>we can’t reliably make performance better by waiting for clock speeds to increase.</a:t>
            </a:r>
          </a:p>
          <a:p>
            <a:pPr>
              <a:spcBef>
                <a:spcPts val="640"/>
              </a:spcBef>
            </a:pPr>
            <a:endParaRPr lang="en-US" i="1" dirty="0"/>
          </a:p>
          <a:p>
            <a:pPr>
              <a:spcBef>
                <a:spcPts val="640"/>
              </a:spcBef>
            </a:pPr>
            <a:endParaRPr lang="en-US" i="1" dirty="0"/>
          </a:p>
          <a:p>
            <a:pPr marL="25399" indent="0">
              <a:spcBef>
                <a:spcPts val="640"/>
              </a:spcBef>
              <a:buSzPts val="3200"/>
              <a:buNone/>
            </a:pPr>
            <a:r>
              <a:rPr lang="en-US" dirty="0"/>
              <a:t>How do we continue to get better computation performance?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EBCB0-B533-224F-AB42-7CA0ADBC9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075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42AC5-1847-8148-8D94-756E07FF7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Exploit parallelism!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842B2-CB8A-844E-8327-ADEC7FB59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45</a:t>
            </a:fld>
            <a:endParaRPr lang="en-US"/>
          </a:p>
        </p:txBody>
      </p:sp>
      <p:pic>
        <p:nvPicPr>
          <p:cNvPr id="5" name="Google Shape;143;g5df4597270_0_329">
            <a:extLst>
              <a:ext uri="{FF2B5EF4-FFF2-40B4-BE49-F238E27FC236}">
                <a16:creationId xmlns:a16="http://schemas.microsoft.com/office/drawing/2014/main" id="{B24B632C-FC89-0942-97A5-C0E759D818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1174"/>
          <a:stretch/>
        </p:blipFill>
        <p:spPr>
          <a:xfrm>
            <a:off x="2184350" y="1224851"/>
            <a:ext cx="7438501" cy="51314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45;g5df4597270_0_329">
            <a:extLst>
              <a:ext uri="{FF2B5EF4-FFF2-40B4-BE49-F238E27FC236}">
                <a16:creationId xmlns:a16="http://schemas.microsoft.com/office/drawing/2014/main" id="{E497E1B0-8B1E-AA4C-BA87-20480FA3FFB9}"/>
              </a:ext>
            </a:extLst>
          </p:cNvPr>
          <p:cNvSpPr/>
          <p:nvPr/>
        </p:nvSpPr>
        <p:spPr>
          <a:xfrm>
            <a:off x="6911299" y="4572075"/>
            <a:ext cx="1338336" cy="1173019"/>
          </a:xfrm>
          <a:prstGeom prst="ellipse">
            <a:avLst/>
          </a:prstGeom>
          <a:noFill/>
          <a:ln w="381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42851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A07F74F5-54D4-51AC-1029-362FC9563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81" y="295530"/>
            <a:ext cx="9231485" cy="644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4E5E2F-66AD-E004-F455-E95145D09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Update: 2010-2021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D73468-3D29-1140-8AE3-B41CCCA54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8F12DC-EDA4-32BB-7EC6-845974653585}"/>
              </a:ext>
            </a:extLst>
          </p:cNvPr>
          <p:cNvSpPr/>
          <p:nvPr/>
        </p:nvSpPr>
        <p:spPr>
          <a:xfrm>
            <a:off x="6463431" y="1402916"/>
            <a:ext cx="1628384" cy="4183692"/>
          </a:xfrm>
          <a:prstGeom prst="rect">
            <a:avLst/>
          </a:prstGeom>
          <a:noFill/>
          <a:ln w="5715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48BC2D-E715-CACE-AEAB-E0F3F912E7C5}"/>
              </a:ext>
            </a:extLst>
          </p:cNvPr>
          <p:cNvSpPr txBox="1"/>
          <p:nvPr/>
        </p:nvSpPr>
        <p:spPr>
          <a:xfrm>
            <a:off x="9931066" y="1864235"/>
            <a:ext cx="173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Still growing!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4D4850-859B-1A22-23DB-CB75B115C9EC}"/>
              </a:ext>
            </a:extLst>
          </p:cNvPr>
          <p:cNvSpPr txBox="1"/>
          <p:nvPr/>
        </p:nvSpPr>
        <p:spPr>
          <a:xfrm>
            <a:off x="9931067" y="3382120"/>
            <a:ext cx="173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4CE24-3EA3-77A9-FAAC-C9ACA7CE572B}"/>
              </a:ext>
            </a:extLst>
          </p:cNvPr>
          <p:cNvSpPr txBox="1"/>
          <p:nvPr/>
        </p:nvSpPr>
        <p:spPr>
          <a:xfrm>
            <a:off x="9931066" y="4003752"/>
            <a:ext cx="173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B818FE-D52A-C478-9960-022A36A4D1E8}"/>
              </a:ext>
            </a:extLst>
          </p:cNvPr>
          <p:cNvSpPr txBox="1"/>
          <p:nvPr/>
        </p:nvSpPr>
        <p:spPr>
          <a:xfrm>
            <a:off x="9931066" y="2664418"/>
            <a:ext cx="1732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Small improvement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0E1CE9-5E9F-1E7B-0652-96454E1A8A1C}"/>
              </a:ext>
            </a:extLst>
          </p:cNvPr>
          <p:cNvSpPr txBox="1"/>
          <p:nvPr/>
        </p:nvSpPr>
        <p:spPr>
          <a:xfrm>
            <a:off x="9931066" y="4579991"/>
            <a:ext cx="1732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Still growing for servers</a:t>
            </a:r>
          </a:p>
        </p:txBody>
      </p:sp>
    </p:spTree>
    <p:extLst>
      <p:ext uri="{BB962C8B-B14F-4D97-AF65-F5344CB8AC3E}">
        <p14:creationId xmlns:p14="http://schemas.microsoft.com/office/powerpoint/2010/main" val="11528830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94A4E-DE3F-C2C1-FCF7-9E086513C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18" y="2966258"/>
            <a:ext cx="10972799" cy="685800"/>
          </a:xfrm>
        </p:spPr>
        <p:txBody>
          <a:bodyPr/>
          <a:lstStyle/>
          <a:p>
            <a:r>
              <a:rPr lang="en-US" dirty="0"/>
              <a:t>Key question: how do we use all these cores?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25E2DA-9B14-4184-1E80-E704B5BA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711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5df4597270_0_5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Break + Parallelism Analogy</a:t>
            </a:r>
            <a:endParaRPr dirty="0"/>
          </a:p>
        </p:txBody>
      </p:sp>
      <p:sp>
        <p:nvSpPr>
          <p:cNvPr id="278" name="Google Shape;278;g5df4597270_0_53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spcBef>
                <a:spcPts val="640"/>
              </a:spcBef>
            </a:pPr>
            <a:r>
              <a:rPr lang="en-US" dirty="0"/>
              <a:t>I want to peel 100 potatoes as fast as possible:</a:t>
            </a:r>
            <a:br>
              <a:rPr lang="en-US" dirty="0"/>
            </a:br>
            <a:endParaRPr lang="en-US" dirty="0"/>
          </a:p>
          <a:p>
            <a:pPr lvl="1">
              <a:spcBef>
                <a:spcPts val="640"/>
              </a:spcBef>
            </a:pPr>
            <a:r>
              <a:rPr lang="en-US" dirty="0"/>
              <a:t>I can learn to peel potatoes faster</a:t>
            </a:r>
            <a:br>
              <a:rPr lang="en-US" dirty="0"/>
            </a:br>
            <a:endParaRPr lang="en-US" dirty="0"/>
          </a:p>
          <a:p>
            <a:pPr marL="457200" lvl="1" indent="0">
              <a:spcBef>
                <a:spcPts val="640"/>
              </a:spcBef>
              <a:buNone/>
            </a:pPr>
            <a:r>
              <a:rPr lang="en-US" dirty="0"/>
              <a:t>OR</a:t>
            </a:r>
            <a:br>
              <a:rPr lang="en-US" dirty="0"/>
            </a:br>
            <a:endParaRPr lang="en-US" dirty="0"/>
          </a:p>
          <a:p>
            <a:pPr lvl="1">
              <a:spcBef>
                <a:spcPts val="640"/>
              </a:spcBef>
            </a:pPr>
            <a:r>
              <a:rPr lang="en-US" dirty="0"/>
              <a:t>I can get 99 friends to help me</a:t>
            </a:r>
          </a:p>
          <a:p>
            <a:pPr lvl="1">
              <a:spcBef>
                <a:spcPts val="640"/>
              </a:spcBef>
            </a:pPr>
            <a:endParaRPr lang="en-US" dirty="0"/>
          </a:p>
          <a:p>
            <a:pPr>
              <a:spcBef>
                <a:spcPts val="640"/>
              </a:spcBef>
            </a:pPr>
            <a:r>
              <a:rPr lang="en-US" dirty="0"/>
              <a:t>Whenever one result doesn’t depend on another,</a:t>
            </a:r>
            <a:br>
              <a:rPr lang="en-US" dirty="0"/>
            </a:br>
            <a:r>
              <a:rPr lang="en-US" dirty="0"/>
              <a:t>doing the task in parallel can be a big win!</a:t>
            </a:r>
            <a:endParaRPr dirty="0"/>
          </a:p>
        </p:txBody>
      </p:sp>
      <p:sp>
        <p:nvSpPr>
          <p:cNvPr id="279" name="Google Shape;279;g5df4597270_0_53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48</a:t>
            </a:fld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B303168-B15C-464B-B0B2-0B7AD1FDA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Parallelism versus Concurrency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C6416CA-DB93-4EF2-9545-DAA8680CE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5595" y="266238"/>
            <a:ext cx="4283400" cy="101627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Two processes A and B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B62CE-2C5D-47BE-A582-D3375913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F76431-A63E-4818-A0A7-53A160B8F6BC}"/>
              </a:ext>
            </a:extLst>
          </p:cNvPr>
          <p:cNvSpPr/>
          <p:nvPr/>
        </p:nvSpPr>
        <p:spPr>
          <a:xfrm>
            <a:off x="9511782" y="886151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056B1B-0A57-4504-A4BA-5B4EB0E35F55}"/>
              </a:ext>
            </a:extLst>
          </p:cNvPr>
          <p:cNvSpPr/>
          <p:nvPr/>
        </p:nvSpPr>
        <p:spPr>
          <a:xfrm>
            <a:off x="7670773" y="886151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78E144-323E-4335-99A5-D2F0F08B256F}"/>
              </a:ext>
            </a:extLst>
          </p:cNvPr>
          <p:cNvSpPr/>
          <p:nvPr/>
        </p:nvSpPr>
        <p:spPr>
          <a:xfrm>
            <a:off x="5639617" y="2285174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E3B9E2-A116-4784-B04A-92079B8E80F4}"/>
              </a:ext>
            </a:extLst>
          </p:cNvPr>
          <p:cNvSpPr/>
          <p:nvPr/>
        </p:nvSpPr>
        <p:spPr>
          <a:xfrm>
            <a:off x="4249729" y="2285174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BEA345-15A4-4822-82E0-3AD983AD150B}"/>
              </a:ext>
            </a:extLst>
          </p:cNvPr>
          <p:cNvSpPr/>
          <p:nvPr/>
        </p:nvSpPr>
        <p:spPr>
          <a:xfrm>
            <a:off x="4249729" y="3939127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ABA6BD-1198-4628-9DBD-0974167EA790}"/>
              </a:ext>
            </a:extLst>
          </p:cNvPr>
          <p:cNvSpPr/>
          <p:nvPr/>
        </p:nvSpPr>
        <p:spPr>
          <a:xfrm>
            <a:off x="4249729" y="3478879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E22A6B5-6FD6-4B49-A8CE-606657A92735}"/>
              </a:ext>
            </a:extLst>
          </p:cNvPr>
          <p:cNvSpPr/>
          <p:nvPr/>
        </p:nvSpPr>
        <p:spPr>
          <a:xfrm>
            <a:off x="4249729" y="5605842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64817F-9697-4E65-B782-69E583582FD7}"/>
              </a:ext>
            </a:extLst>
          </p:cNvPr>
          <p:cNvSpPr/>
          <p:nvPr/>
        </p:nvSpPr>
        <p:spPr>
          <a:xfrm>
            <a:off x="4249729" y="5145594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E7E52F-9500-4DF3-9092-D241AFFE37FE}"/>
              </a:ext>
            </a:extLst>
          </p:cNvPr>
          <p:cNvSpPr txBox="1"/>
          <p:nvPr/>
        </p:nvSpPr>
        <p:spPr>
          <a:xfrm>
            <a:off x="5893644" y="5376672"/>
            <a:ext cx="87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FEB6B2D-5E4B-4D28-9E3A-9548C35BB530}"/>
              </a:ext>
            </a:extLst>
          </p:cNvPr>
          <p:cNvGrpSpPr/>
          <p:nvPr/>
        </p:nvGrpSpPr>
        <p:grpSpPr>
          <a:xfrm>
            <a:off x="4249728" y="3008432"/>
            <a:ext cx="1526005" cy="369332"/>
            <a:chOff x="6717792" y="2874144"/>
            <a:chExt cx="1526005" cy="369332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7811859-2503-477E-9870-9AEC24973F5D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9EB589-E6F5-4030-8C96-6DF836A5B2D2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6DFC661-B2B5-41A8-BEC7-203C667495C3}"/>
              </a:ext>
            </a:extLst>
          </p:cNvPr>
          <p:cNvGrpSpPr/>
          <p:nvPr/>
        </p:nvGrpSpPr>
        <p:grpSpPr>
          <a:xfrm>
            <a:off x="4249729" y="1783231"/>
            <a:ext cx="1526005" cy="369332"/>
            <a:chOff x="6717792" y="2874144"/>
            <a:chExt cx="1526005" cy="369332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4F2EB38-6772-40E9-855A-CB57BEC9B921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1398B19-50BF-4685-B339-42F79625E929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ADC6DAE-8F20-48FA-86E2-9F4552AC1B67}"/>
              </a:ext>
            </a:extLst>
          </p:cNvPr>
          <p:cNvGrpSpPr/>
          <p:nvPr/>
        </p:nvGrpSpPr>
        <p:grpSpPr>
          <a:xfrm>
            <a:off x="4249727" y="4678005"/>
            <a:ext cx="1526005" cy="369332"/>
            <a:chOff x="4249727" y="4678005"/>
            <a:chExt cx="1526005" cy="369332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DDC1F17-2B27-4951-9F56-94955A854C26}"/>
                </a:ext>
              </a:extLst>
            </p:cNvPr>
            <p:cNvCxnSpPr/>
            <p:nvPr/>
          </p:nvCxnSpPr>
          <p:spPr>
            <a:xfrm>
              <a:off x="4249727" y="5022549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1BEF84-0419-4AFE-A078-D8D10EDF1BB7}"/>
                </a:ext>
              </a:extLst>
            </p:cNvPr>
            <p:cNvSpPr txBox="1"/>
            <p:nvPr/>
          </p:nvSpPr>
          <p:spPr>
            <a:xfrm>
              <a:off x="4274111" y="4678005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15E553F-BE8F-4036-845D-6FF94A4446A5}"/>
              </a:ext>
            </a:extLst>
          </p:cNvPr>
          <p:cNvGrpSpPr/>
          <p:nvPr/>
        </p:nvGrpSpPr>
        <p:grpSpPr>
          <a:xfrm>
            <a:off x="6903575" y="4678005"/>
            <a:ext cx="1526005" cy="369332"/>
            <a:chOff x="6903575" y="4678005"/>
            <a:chExt cx="1526005" cy="369332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17776BF-1482-4C14-AA28-504F69F6F223}"/>
                </a:ext>
              </a:extLst>
            </p:cNvPr>
            <p:cNvCxnSpPr/>
            <p:nvPr/>
          </p:nvCxnSpPr>
          <p:spPr>
            <a:xfrm>
              <a:off x="6903575" y="5022549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497555-F010-4DA2-A9A0-76C4F626B3EE}"/>
                </a:ext>
              </a:extLst>
            </p:cNvPr>
            <p:cNvSpPr txBox="1"/>
            <p:nvPr/>
          </p:nvSpPr>
          <p:spPr>
            <a:xfrm>
              <a:off x="6927959" y="4678005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aphicFrame>
        <p:nvGraphicFramePr>
          <p:cNvPr id="38" name="Table 38">
            <a:extLst>
              <a:ext uri="{FF2B5EF4-FFF2-40B4-BE49-F238E27FC236}">
                <a16:creationId xmlns:a16="http://schemas.microsoft.com/office/drawing/2014/main" id="{03B1C132-4CEB-446F-AE2F-455C49A85EB7}"/>
              </a:ext>
            </a:extLst>
          </p:cNvPr>
          <p:cNvGraphicFramePr>
            <a:graphicFrameLocks noGrp="1"/>
          </p:cNvGraphicFramePr>
          <p:nvPr/>
        </p:nvGraphicFramePr>
        <p:xfrm>
          <a:off x="6927959" y="5145593"/>
          <a:ext cx="2783870" cy="46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87">
                  <a:extLst>
                    <a:ext uri="{9D8B030D-6E8A-4147-A177-3AD203B41FA5}">
                      <a16:colId xmlns:a16="http://schemas.microsoft.com/office/drawing/2014/main" val="515067886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08014605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16841239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5188190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285053827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04619828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1362965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1028189270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557827398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805766289"/>
                    </a:ext>
                  </a:extLst>
                </a:gridCol>
              </a:tblGrid>
              <a:tr h="4602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377484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A40BF2B2-002D-4C88-8A51-3CDC1315CE0F}"/>
              </a:ext>
            </a:extLst>
          </p:cNvPr>
          <p:cNvSpPr txBox="1"/>
          <p:nvPr/>
        </p:nvSpPr>
        <p:spPr>
          <a:xfrm>
            <a:off x="548482" y="2247791"/>
            <a:ext cx="355776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r">
              <a:buNone/>
            </a:pPr>
            <a:r>
              <a:rPr lang="en-US" sz="2800" dirty="0"/>
              <a:t>Serial execution</a:t>
            </a:r>
          </a:p>
          <a:p>
            <a:pPr algn="r"/>
            <a:endParaRPr lang="en-US" sz="2800" dirty="0"/>
          </a:p>
          <a:p>
            <a:pPr algn="r"/>
            <a:endParaRPr lang="en-US" sz="2800" dirty="0"/>
          </a:p>
          <a:p>
            <a:pPr marL="0" indent="0" algn="r">
              <a:buNone/>
            </a:pPr>
            <a:r>
              <a:rPr lang="en-US" sz="2800" dirty="0"/>
              <a:t>Parallel execution</a:t>
            </a:r>
          </a:p>
          <a:p>
            <a:pPr algn="r"/>
            <a:endParaRPr lang="en-US" sz="2800" dirty="0"/>
          </a:p>
          <a:p>
            <a:pPr algn="r"/>
            <a:endParaRPr lang="en-US" sz="2800" dirty="0"/>
          </a:p>
          <a:p>
            <a:pPr algn="r"/>
            <a:endParaRPr lang="en-US" sz="2800" dirty="0"/>
          </a:p>
          <a:p>
            <a:pPr marL="0" indent="0" algn="r">
              <a:buNone/>
            </a:pPr>
            <a:r>
              <a:rPr lang="en-US" sz="2800" dirty="0"/>
              <a:t>Concurrent execution</a:t>
            </a:r>
          </a:p>
          <a:p>
            <a:pPr algn="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1556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Exceptional control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Mechanisms that could cause exceptional control flow</a:t>
            </a:r>
          </a:p>
          <a:p>
            <a:pPr lvl="1"/>
            <a:r>
              <a:rPr lang="en-US" dirty="0"/>
              <a:t>Exceptions: events cause execution to jump to OS handler</a:t>
            </a:r>
          </a:p>
          <a:p>
            <a:pPr lvl="1"/>
            <a:r>
              <a:rPr lang="en-US" dirty="0"/>
              <a:t>System calls: request from process causes execution to jump to OS</a:t>
            </a:r>
          </a:p>
          <a:p>
            <a:pPr lvl="1"/>
            <a:r>
              <a:rPr lang="en-US" dirty="0"/>
              <a:t>Signals: OS causes process to jump to process handler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362B542-F41D-4778-8C82-F1292181D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1038" y="3311526"/>
            <a:ext cx="1707310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i="1" dirty="0">
                <a:latin typeface="Calibri" pitchFamily="34" charset="0"/>
              </a:rPr>
              <a:t>Running process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17F6F48-0161-4490-8CF5-DF0D847C8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439" y="3271838"/>
            <a:ext cx="2351268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i="1" dirty="0">
                <a:latin typeface="Calibri" pitchFamily="34" charset="0"/>
              </a:rPr>
              <a:t>Other code (usually OS)</a:t>
            </a:r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A96E5BB4-7C62-4FFD-823A-5F16085CF1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1777" y="3794125"/>
            <a:ext cx="0" cy="598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05C5EAF1-EB37-4AF5-9DF0-0E4F5780BA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8127" y="4398963"/>
            <a:ext cx="2806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26BC165D-E7C9-45E1-849D-07757BFECDF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1177" y="4405313"/>
            <a:ext cx="0" cy="596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11273E75-DF9D-48BD-8A48-334D48CA609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05427" y="4468813"/>
            <a:ext cx="2832100" cy="546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A970A497-70EA-4382-BFE1-37F98E797B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1777" y="4495800"/>
            <a:ext cx="0" cy="1512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535FD2CD-C083-4B97-8253-51A1949E1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139" y="4071938"/>
            <a:ext cx="1142586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i="1" dirty="0">
                <a:latin typeface="Calibri" pitchFamily="34" charset="0"/>
              </a:rPr>
              <a:t>Exception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02F19D18-B582-4E80-92D3-24B2FC345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39" y="4344988"/>
            <a:ext cx="2146300" cy="9207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i="1" dirty="0">
                <a:latin typeface="Calibri" pitchFamily="34" charset="0"/>
              </a:rPr>
              <a:t>Exception processing</a:t>
            </a:r>
          </a:p>
          <a:p>
            <a:pPr algn="l">
              <a:lnSpc>
                <a:spcPct val="100000"/>
              </a:lnSpc>
            </a:pPr>
            <a:r>
              <a:rPr lang="en-US" sz="1800" b="0" dirty="0">
                <a:latin typeface="Calibri" pitchFamily="34" charset="0"/>
              </a:rPr>
              <a:t>by </a:t>
            </a:r>
            <a:r>
              <a:rPr lang="en-US" sz="1800" b="0" i="1" dirty="0">
                <a:latin typeface="Calibri" pitchFamily="34" charset="0"/>
              </a:rPr>
              <a:t>exception handler</a:t>
            </a:r>
          </a:p>
          <a:p>
            <a:pPr algn="l">
              <a:lnSpc>
                <a:spcPct val="100000"/>
              </a:lnSpc>
            </a:pPr>
            <a:endParaRPr lang="en-US" sz="1800" b="0" i="1" dirty="0">
              <a:latin typeface="Calibri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BF2047CE-FB91-44DE-A06F-74AB66289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839" y="4912194"/>
            <a:ext cx="1793166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marL="112713" indent="-112713" algn="l">
              <a:lnSpc>
                <a:spcPct val="100000"/>
              </a:lnSpc>
              <a:buFont typeface="Arial" pitchFamily="34" charset="0"/>
              <a:buChar char="•"/>
            </a:pPr>
            <a:r>
              <a:rPr lang="en-US" sz="1800" b="0" i="1" dirty="0">
                <a:latin typeface="Calibri" pitchFamily="34" charset="0"/>
              </a:rPr>
              <a:t>Return to </a:t>
            </a:r>
            <a:r>
              <a:rPr lang="en-US" sz="1800" b="0" i="1" dirty="0" err="1">
                <a:latin typeface="Calibri" pitchFamily="34" charset="0"/>
              </a:rPr>
              <a:t>I_next</a:t>
            </a:r>
            <a:endParaRPr lang="en-US" sz="1800" b="0" i="1" dirty="0">
              <a:latin typeface="Calibri" pitchFamily="34" charset="0"/>
            </a:endParaRP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F4324077-A419-4639-9934-5ADF10D8D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140" y="4130566"/>
            <a:ext cx="1143902" cy="4590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>
                <a:solidFill>
                  <a:srgbClr val="C00000"/>
                </a:solidFill>
                <a:latin typeface="Calibri" pitchFamily="34" charset="0"/>
              </a:rPr>
              <a:t>Event 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089F2353-7880-4B7E-8842-746E6CFA5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4548" y="4079487"/>
            <a:ext cx="1143903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 err="1">
                <a:latin typeface="Calibri" pitchFamily="34" charset="0"/>
              </a:rPr>
              <a:t>I_current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EA44C112-A662-4FB8-8904-FFA9C2524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4808" y="4340120"/>
            <a:ext cx="83394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 err="1">
                <a:latin typeface="Calibri" pitchFamily="34" charset="0"/>
              </a:rPr>
              <a:t>I_next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A4C60D6E-9855-43C9-9256-45887682B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679" y="4393296"/>
            <a:ext cx="621869" cy="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DD99A-BCBB-4DC0-AB77-019B0C91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Parallelism versus Concurrency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FEE18-7BE5-4782-B3BA-6D8BE72A6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Parallelism</a:t>
            </a:r>
          </a:p>
          <a:p>
            <a:pPr lvl="1"/>
            <a:r>
              <a:rPr lang="en-US" dirty="0"/>
              <a:t>Two things happen strictly simultaneously</a:t>
            </a:r>
          </a:p>
          <a:p>
            <a:pPr lvl="1"/>
            <a:endParaRPr lang="en-US" dirty="0"/>
          </a:p>
          <a:p>
            <a:r>
              <a:rPr lang="en-US" dirty="0"/>
              <a:t>Concurrency</a:t>
            </a:r>
          </a:p>
          <a:p>
            <a:pPr lvl="1"/>
            <a:r>
              <a:rPr lang="en-US" dirty="0"/>
              <a:t>More general term</a:t>
            </a:r>
          </a:p>
          <a:p>
            <a:pPr lvl="1"/>
            <a:r>
              <a:rPr lang="en-US" dirty="0"/>
              <a:t>Two things happen in the same time window</a:t>
            </a:r>
          </a:p>
          <a:p>
            <a:pPr lvl="2"/>
            <a:r>
              <a:rPr lang="en-US" dirty="0"/>
              <a:t>Could be simultaneous, could be interleaved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Concurrent execution occurs whenever two processes are both active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4D3D9-9758-4C76-AE9D-48C46A528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AA90E4-A3D6-41BF-B6D7-D6A47D10697B}"/>
              </a:ext>
            </a:extLst>
          </p:cNvPr>
          <p:cNvSpPr/>
          <p:nvPr/>
        </p:nvSpPr>
        <p:spPr>
          <a:xfrm>
            <a:off x="1601532" y="6028957"/>
            <a:ext cx="1389888" cy="463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3E0D7A-7AE3-4FFF-B4AD-612DEC482199}"/>
              </a:ext>
            </a:extLst>
          </p:cNvPr>
          <p:cNvSpPr/>
          <p:nvPr/>
        </p:nvSpPr>
        <p:spPr>
          <a:xfrm>
            <a:off x="1601532" y="5568709"/>
            <a:ext cx="1389888" cy="4632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7C7402-22EC-4950-B2A4-6B96FA56E890}"/>
              </a:ext>
            </a:extLst>
          </p:cNvPr>
          <p:cNvSpPr txBox="1"/>
          <p:nvPr/>
        </p:nvSpPr>
        <p:spPr>
          <a:xfrm>
            <a:off x="3245447" y="5799787"/>
            <a:ext cx="87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F87442-FFE5-4660-8750-C31AC88F25F6}"/>
              </a:ext>
            </a:extLst>
          </p:cNvPr>
          <p:cNvGrpSpPr/>
          <p:nvPr/>
        </p:nvGrpSpPr>
        <p:grpSpPr>
          <a:xfrm>
            <a:off x="1601530" y="5101120"/>
            <a:ext cx="1526005" cy="369332"/>
            <a:chOff x="6717792" y="2874144"/>
            <a:chExt cx="1526005" cy="369332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356C147-D89C-4AC3-A1F5-EFF055997792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51B476-1BD4-4304-9164-1A2E466D709F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38BCFB3-BF00-49C2-85EF-FD4936249CA3}"/>
              </a:ext>
            </a:extLst>
          </p:cNvPr>
          <p:cNvGrpSpPr/>
          <p:nvPr/>
        </p:nvGrpSpPr>
        <p:grpSpPr>
          <a:xfrm>
            <a:off x="4255378" y="5101120"/>
            <a:ext cx="1526005" cy="369332"/>
            <a:chOff x="6717792" y="2874144"/>
            <a:chExt cx="1526005" cy="369332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B2A4480-FC0A-4774-98AB-29EED1ABC847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C05C2E-E235-46B1-80E7-6D6C1E5E20EF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aphicFrame>
        <p:nvGraphicFramePr>
          <p:cNvPr id="19" name="Table 38">
            <a:extLst>
              <a:ext uri="{FF2B5EF4-FFF2-40B4-BE49-F238E27FC236}">
                <a16:creationId xmlns:a16="http://schemas.microsoft.com/office/drawing/2014/main" id="{3BD67487-12F6-4E57-9677-1E7185A55691}"/>
              </a:ext>
            </a:extLst>
          </p:cNvPr>
          <p:cNvGraphicFramePr>
            <a:graphicFrameLocks noGrp="1"/>
          </p:cNvGraphicFramePr>
          <p:nvPr/>
        </p:nvGraphicFramePr>
        <p:xfrm>
          <a:off x="4279762" y="5568708"/>
          <a:ext cx="2783870" cy="46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87">
                  <a:extLst>
                    <a:ext uri="{9D8B030D-6E8A-4147-A177-3AD203B41FA5}">
                      <a16:colId xmlns:a16="http://schemas.microsoft.com/office/drawing/2014/main" val="515067886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08014605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16841239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5188190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285053827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04619828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1362965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1028189270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557827398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805766289"/>
                    </a:ext>
                  </a:extLst>
                </a:gridCol>
              </a:tblGrid>
              <a:tr h="4602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377484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DB31021F-6257-4533-BD22-77F587842BB3}"/>
              </a:ext>
            </a:extLst>
          </p:cNvPr>
          <p:cNvSpPr txBox="1"/>
          <p:nvPr/>
        </p:nvSpPr>
        <p:spPr>
          <a:xfrm>
            <a:off x="7317659" y="5939963"/>
            <a:ext cx="87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8AD5052-8F15-4457-928E-569C5CDCB38F}"/>
              </a:ext>
            </a:extLst>
          </p:cNvPr>
          <p:cNvGrpSpPr/>
          <p:nvPr/>
        </p:nvGrpSpPr>
        <p:grpSpPr>
          <a:xfrm>
            <a:off x="8327590" y="5241296"/>
            <a:ext cx="1526005" cy="369332"/>
            <a:chOff x="6717792" y="2874144"/>
            <a:chExt cx="1526005" cy="369332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06B297E-D529-4626-A97C-BF087DBA9C22}"/>
                </a:ext>
              </a:extLst>
            </p:cNvPr>
            <p:cNvCxnSpPr/>
            <p:nvPr/>
          </p:nvCxnSpPr>
          <p:spPr>
            <a:xfrm>
              <a:off x="6717792" y="3218688"/>
              <a:ext cx="1526005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879815-B1E2-44A2-BD44-A8BE1EB3D223}"/>
                </a:ext>
              </a:extLst>
            </p:cNvPr>
            <p:cNvSpPr txBox="1"/>
            <p:nvPr/>
          </p:nvSpPr>
          <p:spPr>
            <a:xfrm>
              <a:off x="6742176" y="2874144"/>
              <a:ext cx="707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</p:grpSp>
      <p:graphicFrame>
        <p:nvGraphicFramePr>
          <p:cNvPr id="24" name="Table 38">
            <a:extLst>
              <a:ext uri="{FF2B5EF4-FFF2-40B4-BE49-F238E27FC236}">
                <a16:creationId xmlns:a16="http://schemas.microsoft.com/office/drawing/2014/main" id="{CF19DEB3-3919-4744-9ACC-B94663C7A4B6}"/>
              </a:ext>
            </a:extLst>
          </p:cNvPr>
          <p:cNvGraphicFramePr>
            <a:graphicFrameLocks noGrp="1"/>
          </p:cNvGraphicFramePr>
          <p:nvPr/>
        </p:nvGraphicFramePr>
        <p:xfrm>
          <a:off x="8351974" y="5708884"/>
          <a:ext cx="2783870" cy="46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87">
                  <a:extLst>
                    <a:ext uri="{9D8B030D-6E8A-4147-A177-3AD203B41FA5}">
                      <a16:colId xmlns:a16="http://schemas.microsoft.com/office/drawing/2014/main" val="515067886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08014605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16841239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5188190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285053827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3046198285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4013629651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1028189270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2557827398"/>
                    </a:ext>
                  </a:extLst>
                </a:gridCol>
                <a:gridCol w="278387">
                  <a:extLst>
                    <a:ext uri="{9D8B030D-6E8A-4147-A177-3AD203B41FA5}">
                      <a16:colId xmlns:a16="http://schemas.microsoft.com/office/drawing/2014/main" val="805766289"/>
                    </a:ext>
                  </a:extLst>
                </a:gridCol>
              </a:tblGrid>
              <a:tr h="46023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377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8987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Threads</a:t>
            </a:r>
          </a:p>
          <a:p>
            <a:pPr lvl="1"/>
            <a:endParaRPr lang="en-US" dirty="0"/>
          </a:p>
          <a:p>
            <a:r>
              <a:rPr lang="en-US" dirty="0"/>
              <a:t>Need for Parallelism</a:t>
            </a:r>
          </a:p>
          <a:p>
            <a:pPr lvl="1"/>
            <a:endParaRPr lang="en-US" dirty="0"/>
          </a:p>
          <a:p>
            <a:r>
              <a:rPr lang="en-US" b="1" dirty="0"/>
              <a:t>Processor Concurrency</a:t>
            </a:r>
          </a:p>
          <a:p>
            <a:pPr lvl="1"/>
            <a:r>
              <a:rPr lang="en-US" b="1" dirty="0"/>
              <a:t>Instruction-level parallelism</a:t>
            </a:r>
          </a:p>
          <a:p>
            <a:pPr lvl="1"/>
            <a:r>
              <a:rPr lang="en-US" dirty="0"/>
              <a:t>Task parallelism</a:t>
            </a:r>
          </a:p>
          <a:p>
            <a:pPr lvl="1"/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Concurrency Challenges</a:t>
            </a:r>
          </a:p>
          <a:p>
            <a:pPr lvl="1"/>
            <a:r>
              <a:rPr lang="en-US" sz="2800" dirty="0"/>
              <a:t>Amdahl’s Law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0885206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ED1BAA-BA85-FE4E-C863-AEE11F5C8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sources of concurrency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71F3EB-9F04-8A2D-53F0-ED5BAD003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Instruction-level parallelism</a:t>
            </a:r>
          </a:p>
          <a:p>
            <a:endParaRPr lang="en-US" dirty="0"/>
          </a:p>
          <a:p>
            <a:r>
              <a:rPr lang="en-US" dirty="0"/>
              <a:t>Task parallelism</a:t>
            </a:r>
          </a:p>
          <a:p>
            <a:pPr lvl="1"/>
            <a:r>
              <a:rPr lang="en-US" dirty="0"/>
              <a:t>Multiple processes</a:t>
            </a:r>
          </a:p>
          <a:p>
            <a:pPr lvl="1"/>
            <a:r>
              <a:rPr lang="en-US" dirty="0"/>
              <a:t>Multiple threads</a:t>
            </a:r>
          </a:p>
          <a:p>
            <a:endParaRPr lang="en-US" dirty="0"/>
          </a:p>
          <a:p>
            <a:r>
              <a:rPr lang="en-US" dirty="0"/>
              <a:t>Interrupts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667E71-02B9-63D4-4F36-EF1F1FDF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6089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5F94B-6FBB-453E-8045-B6F75E44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of a processor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86281-4034-46A6-97B5-F8A79DC15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7C1AEC-EE2A-4821-A58D-9E610CD221B3}"/>
              </a:ext>
            </a:extLst>
          </p:cNvPr>
          <p:cNvSpPr/>
          <p:nvPr/>
        </p:nvSpPr>
        <p:spPr>
          <a:xfrm>
            <a:off x="4251366" y="1309255"/>
            <a:ext cx="2660073" cy="1822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CPU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DF173D3-41F2-43A8-8FED-37FA32F35215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3319153" y="2220686"/>
            <a:ext cx="93221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C596EB3-DA80-4EA3-9A99-0B657460D699}"/>
              </a:ext>
            </a:extLst>
          </p:cNvPr>
          <p:cNvCxnSpPr>
            <a:cxnSpLocks/>
          </p:cNvCxnSpPr>
          <p:nvPr/>
        </p:nvCxnSpPr>
        <p:spPr>
          <a:xfrm>
            <a:off x="6911439" y="2218707"/>
            <a:ext cx="93221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A9A1B97-2DC8-4143-8D23-5A1D08CC84D2}"/>
              </a:ext>
            </a:extLst>
          </p:cNvPr>
          <p:cNvSpPr txBox="1"/>
          <p:nvPr/>
        </p:nvSpPr>
        <p:spPr>
          <a:xfrm>
            <a:off x="1822862" y="1757042"/>
            <a:ext cx="1496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Instructions,</a:t>
            </a:r>
          </a:p>
          <a:p>
            <a:r>
              <a:rPr lang="en-US" dirty="0"/>
              <a:t>Registers,</a:t>
            </a:r>
          </a:p>
          <a:p>
            <a:r>
              <a:rPr lang="en-US" dirty="0"/>
              <a:t>Memory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844B97-A111-4C17-AC47-74091C6C6430}"/>
              </a:ext>
            </a:extLst>
          </p:cNvPr>
          <p:cNvSpPr txBox="1"/>
          <p:nvPr/>
        </p:nvSpPr>
        <p:spPr>
          <a:xfrm>
            <a:off x="7843652" y="1618542"/>
            <a:ext cx="1496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Updated</a:t>
            </a:r>
          </a:p>
          <a:p>
            <a:r>
              <a:rPr lang="en-US" dirty="0"/>
              <a:t>Registers and</a:t>
            </a:r>
          </a:p>
          <a:p>
            <a:r>
              <a:rPr lang="en-US" dirty="0"/>
              <a:t>Memory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27B096-C904-41EF-A54C-FB4EF6E94209}"/>
              </a:ext>
            </a:extLst>
          </p:cNvPr>
          <p:cNvGrpSpPr/>
          <p:nvPr/>
        </p:nvGrpSpPr>
        <p:grpSpPr>
          <a:xfrm>
            <a:off x="1153390" y="4352321"/>
            <a:ext cx="8856024" cy="1324074"/>
            <a:chOff x="1125186" y="4352321"/>
            <a:chExt cx="8856024" cy="132407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DA6719F-B629-4EBA-9CA9-0FF6AF7BD108}"/>
                </a:ext>
              </a:extLst>
            </p:cNvPr>
            <p:cNvSpPr/>
            <p:nvPr/>
          </p:nvSpPr>
          <p:spPr>
            <a:xfrm>
              <a:off x="1354281" y="4552693"/>
              <a:ext cx="1419101" cy="9233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Instruction Fetch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9439C34-B3A4-49BF-9F43-EFCD3B8D04B8}"/>
                </a:ext>
              </a:extLst>
            </p:cNvPr>
            <p:cNvSpPr/>
            <p:nvPr/>
          </p:nvSpPr>
          <p:spPr>
            <a:xfrm>
              <a:off x="3098964" y="4552693"/>
              <a:ext cx="1419101" cy="9233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Instruction Decode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D9C0AA3-DEAB-41B1-B5B5-21A1C901871D}"/>
                </a:ext>
              </a:extLst>
            </p:cNvPr>
            <p:cNvSpPr/>
            <p:nvPr/>
          </p:nvSpPr>
          <p:spPr>
            <a:xfrm>
              <a:off x="4843647" y="4552693"/>
              <a:ext cx="1419101" cy="9233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Execute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B9803EE-86F4-49F2-9687-F6124E080C6A}"/>
                </a:ext>
              </a:extLst>
            </p:cNvPr>
            <p:cNvSpPr/>
            <p:nvPr/>
          </p:nvSpPr>
          <p:spPr>
            <a:xfrm>
              <a:off x="6588330" y="4552693"/>
              <a:ext cx="1419101" cy="92333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Memory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10B0682-8F4F-4AE5-8D4B-6B200EE808BB}"/>
                </a:ext>
              </a:extLst>
            </p:cNvPr>
            <p:cNvSpPr/>
            <p:nvPr/>
          </p:nvSpPr>
          <p:spPr>
            <a:xfrm>
              <a:off x="8333014" y="4552693"/>
              <a:ext cx="1419101" cy="92333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Writeback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2D3C51C0-C46D-4BA3-A287-CF90C1A965C1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2773382" y="5014358"/>
              <a:ext cx="325582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F8D6D98-AD4B-48F9-AA41-5FCDAAC1D8D4}"/>
                </a:ext>
              </a:extLst>
            </p:cNvPr>
            <p:cNvCxnSpPr>
              <a:cxnSpLocks/>
            </p:cNvCxnSpPr>
            <p:nvPr/>
          </p:nvCxnSpPr>
          <p:spPr>
            <a:xfrm>
              <a:off x="4518065" y="4995072"/>
              <a:ext cx="325582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F32D55E6-4CA3-49B0-BA14-F2CF7ACDA7D2}"/>
                </a:ext>
              </a:extLst>
            </p:cNvPr>
            <p:cNvCxnSpPr>
              <a:cxnSpLocks/>
            </p:cNvCxnSpPr>
            <p:nvPr/>
          </p:nvCxnSpPr>
          <p:spPr>
            <a:xfrm>
              <a:off x="6262748" y="5028719"/>
              <a:ext cx="325582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BC42155-B4BB-4174-B696-7C4533E31E34}"/>
                </a:ext>
              </a:extLst>
            </p:cNvPr>
            <p:cNvCxnSpPr>
              <a:cxnSpLocks/>
            </p:cNvCxnSpPr>
            <p:nvPr/>
          </p:nvCxnSpPr>
          <p:spPr>
            <a:xfrm>
              <a:off x="8007432" y="5028719"/>
              <a:ext cx="325582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F705EBB-84B4-4C33-BE36-F26FFA9B2EA6}"/>
                </a:ext>
              </a:extLst>
            </p:cNvPr>
            <p:cNvSpPr/>
            <p:nvPr/>
          </p:nvSpPr>
          <p:spPr>
            <a:xfrm>
              <a:off x="1125186" y="4352321"/>
              <a:ext cx="8856024" cy="1324074"/>
            </a:xfrm>
            <a:prstGeom prst="rect">
              <a:avLst/>
            </a:pr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943A4F8-0AB2-4555-B7FA-F52D1531BA21}"/>
              </a:ext>
            </a:extLst>
          </p:cNvPr>
          <p:cNvSpPr txBox="1"/>
          <p:nvPr/>
        </p:nvSpPr>
        <p:spPr>
          <a:xfrm>
            <a:off x="1305295" y="3927944"/>
            <a:ext cx="1496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CPU</a:t>
            </a:r>
          </a:p>
        </p:txBody>
      </p:sp>
    </p:spTree>
    <p:extLst>
      <p:ext uri="{BB962C8B-B14F-4D97-AF65-F5344CB8AC3E}">
        <p14:creationId xmlns:p14="http://schemas.microsoft.com/office/powerpoint/2010/main" val="29435687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BC020-F17E-41AD-A5CA-A5834AAD2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instructions don’t always have to be executed in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1155B-9382-4738-A73F-135132F43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60813"/>
            <a:ext cx="10972800" cy="5029200"/>
          </a:xfrm>
        </p:spPr>
        <p:txBody>
          <a:bodyPr/>
          <a:lstStyle/>
          <a:p>
            <a:pPr marL="0" indent="0">
              <a:buNone/>
              <a:tabLst>
                <a:tab pos="260747" algn="l"/>
                <a:tab pos="984647" algn="l"/>
              </a:tabLst>
            </a:pPr>
            <a:r>
              <a:rPr lang="ro-RO" sz="2800" dirty="0">
                <a:latin typeface="Consolas" panose="020B0609020204030204" pitchFamily="49" charset="0"/>
                <a:cs typeface="Courier New" panose="02070309020205020404" pitchFamily="49" charset="0"/>
              </a:rPr>
              <a:t>movq  (%rdi), %rax</a:t>
            </a:r>
            <a:br>
              <a:rPr lang="en-US" sz="2800" dirty="0">
                <a:latin typeface="Consolas" panose="020B0609020204030204" pitchFamily="49" charset="0"/>
                <a:cs typeface="Courier New" panose="02070309020205020404" pitchFamily="49" charset="0"/>
              </a:rPr>
            </a:br>
            <a:r>
              <a:rPr lang="ro-RO" sz="2800" dirty="0">
                <a:latin typeface="Consolas" panose="020B0609020204030204" pitchFamily="49" charset="0"/>
                <a:cs typeface="Courier New" panose="02070309020205020404" pitchFamily="49" charset="0"/>
              </a:rPr>
              <a:t>movq  (%rsi), %rdx</a:t>
            </a:r>
            <a:br>
              <a:rPr lang="en-US" sz="2800" dirty="0">
                <a:latin typeface="Consolas" panose="020B0609020204030204" pitchFamily="49" charset="0"/>
                <a:cs typeface="Courier New" panose="02070309020205020404" pitchFamily="49" charset="0"/>
              </a:rPr>
            </a:br>
            <a:r>
              <a:rPr lang="ro-RO" sz="2800" dirty="0">
                <a:latin typeface="Consolas" panose="020B0609020204030204" pitchFamily="49" charset="0"/>
                <a:cs typeface="Courier New" panose="02070309020205020404" pitchFamily="49" charset="0"/>
              </a:rPr>
              <a:t>movq  %rdx, (%rdi)</a:t>
            </a:r>
            <a:br>
              <a:rPr lang="en-US" sz="2800" dirty="0">
                <a:latin typeface="Consolas" panose="020B0609020204030204" pitchFamily="49" charset="0"/>
                <a:cs typeface="Courier New" panose="02070309020205020404" pitchFamily="49" charset="0"/>
              </a:rPr>
            </a:br>
            <a:r>
              <a:rPr lang="ro-RO" sz="2800" dirty="0">
                <a:latin typeface="Consolas" panose="020B0609020204030204" pitchFamily="49" charset="0"/>
                <a:cs typeface="Courier New" panose="02070309020205020404" pitchFamily="49" charset="0"/>
              </a:rPr>
              <a:t>movq  %rax, (%rsi)</a:t>
            </a:r>
            <a:br>
              <a:rPr lang="en-US" sz="2800" dirty="0">
                <a:latin typeface="Consolas" panose="020B0609020204030204" pitchFamily="49" charset="0"/>
                <a:cs typeface="Courier New" panose="02070309020205020404" pitchFamily="49" charset="0"/>
              </a:rPr>
            </a:br>
            <a:r>
              <a:rPr lang="en-US" sz="2800" dirty="0" err="1">
                <a:latin typeface="Consolas" panose="020B0609020204030204" pitchFamily="49" charset="0"/>
                <a:cs typeface="Courier New" panose="02070309020205020404" pitchFamily="49" charset="0"/>
              </a:rPr>
              <a:t>addq</a:t>
            </a:r>
            <a:r>
              <a:rPr lang="en-US" sz="2800" dirty="0">
                <a:latin typeface="Consolas" panose="020B0609020204030204" pitchFamily="49" charset="0"/>
                <a:cs typeface="Courier New" panose="02070309020205020404" pitchFamily="49" charset="0"/>
              </a:rPr>
              <a:t>  %</a:t>
            </a:r>
            <a:r>
              <a:rPr lang="en-US" sz="2800" dirty="0" err="1">
                <a:latin typeface="Consolas" panose="020B0609020204030204" pitchFamily="49" charset="0"/>
                <a:cs typeface="Courier New" panose="02070309020205020404" pitchFamily="49" charset="0"/>
              </a:rPr>
              <a:t>rcx</a:t>
            </a:r>
            <a:r>
              <a:rPr lang="en-US" sz="2800" dirty="0">
                <a:latin typeface="Consolas" panose="020B0609020204030204" pitchFamily="49" charset="0"/>
                <a:cs typeface="Courier New" panose="02070309020205020404" pitchFamily="49" charset="0"/>
              </a:rPr>
              <a:t>, %</a:t>
            </a:r>
            <a:r>
              <a:rPr lang="en-US" sz="2800" dirty="0" err="1">
                <a:latin typeface="Consolas" panose="020B0609020204030204" pitchFamily="49" charset="0"/>
                <a:cs typeface="Courier New" panose="02070309020205020404" pitchFamily="49" charset="0"/>
              </a:rPr>
              <a:t>rbx</a:t>
            </a:r>
            <a:endParaRPr lang="en-US" sz="2800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marL="0" indent="0">
              <a:buNone/>
              <a:tabLst>
                <a:tab pos="260747" algn="l"/>
                <a:tab pos="984647" algn="l"/>
              </a:tabLst>
            </a:pPr>
            <a:endParaRPr lang="en-US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marL="0" indent="0">
              <a:buNone/>
              <a:tabLst>
                <a:tab pos="260747" algn="l"/>
                <a:tab pos="984647" algn="l"/>
              </a:tabLst>
            </a:pPr>
            <a:endParaRPr lang="en-US" sz="2800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marL="0" indent="0">
              <a:buNone/>
              <a:tabLst>
                <a:tab pos="260747" algn="l"/>
                <a:tab pos="984647" algn="l"/>
              </a:tabLst>
            </a:pPr>
            <a:r>
              <a:rPr lang="en-US" dirty="0">
                <a:cs typeface="Courier New" panose="02070309020205020404" pitchFamily="49" charset="0"/>
              </a:rPr>
              <a:t>We can apply the multiprogramming approach of executing this </a:t>
            </a:r>
            <a:r>
              <a:rPr lang="en-US" dirty="0" err="1">
                <a:latin typeface="Consolas" panose="020B0609020204030204" pitchFamily="49" charset="0"/>
                <a:cs typeface="Courier New" panose="02070309020205020404" pitchFamily="49" charset="0"/>
              </a:rPr>
              <a:t>addq</a:t>
            </a:r>
            <a:r>
              <a:rPr lang="en-US" dirty="0">
                <a:cs typeface="Courier New" panose="02070309020205020404" pitchFamily="49" charset="0"/>
              </a:rPr>
              <a:t> while the </a:t>
            </a:r>
            <a:r>
              <a:rPr lang="en-US" dirty="0" err="1">
                <a:latin typeface="Consolas" panose="020B06090202040302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cs typeface="Courier New" panose="02070309020205020404" pitchFamily="49" charset="0"/>
              </a:rPr>
              <a:t> is waiting on memory.</a:t>
            </a:r>
            <a:endParaRPr lang="en-US" sz="2800" dirty="0"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18DC3-AA4A-4C22-B758-2584D73E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D25B49D-647E-49E3-85A0-349C01F9A12B}"/>
              </a:ext>
            </a:extLst>
          </p:cNvPr>
          <p:cNvCxnSpPr>
            <a:cxnSpLocks/>
          </p:cNvCxnSpPr>
          <p:nvPr/>
        </p:nvCxnSpPr>
        <p:spPr>
          <a:xfrm flipH="1">
            <a:off x="4073236" y="2939144"/>
            <a:ext cx="183473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C072F45-6B80-43A8-B366-850FDF32900A}"/>
              </a:ext>
            </a:extLst>
          </p:cNvPr>
          <p:cNvSpPr txBox="1"/>
          <p:nvPr/>
        </p:nvSpPr>
        <p:spPr>
          <a:xfrm>
            <a:off x="5949538" y="2505694"/>
            <a:ext cx="3188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Doesn’t have to go after the </a:t>
            </a:r>
            <a:r>
              <a:rPr lang="en-US" dirty="0" err="1"/>
              <a:t>movq</a:t>
            </a:r>
            <a:r>
              <a:rPr lang="en-US" dirty="0"/>
              <a:t> instructions because it uses different registers</a:t>
            </a:r>
          </a:p>
        </p:txBody>
      </p:sp>
    </p:spTree>
    <p:extLst>
      <p:ext uri="{BB962C8B-B14F-4D97-AF65-F5344CB8AC3E}">
        <p14:creationId xmlns:p14="http://schemas.microsoft.com/office/powerpoint/2010/main" val="32614178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/>
              <a:t>Out-of-order processors</a:t>
            </a:r>
            <a:endParaRPr dirty="0"/>
          </a:p>
        </p:txBody>
      </p:sp>
      <p:pic>
        <p:nvPicPr>
          <p:cNvPr id="598" name="Google Shape;598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9034" y="2284534"/>
            <a:ext cx="6213933" cy="3326300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72"/>
          <p:cNvSpPr/>
          <p:nvPr/>
        </p:nvSpPr>
        <p:spPr>
          <a:xfrm>
            <a:off x="526667" y="2549992"/>
            <a:ext cx="2364400" cy="121614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dirty="0"/>
              <a:t>Fetch many instructions at once!</a:t>
            </a:r>
            <a:endParaRPr sz="2400" dirty="0"/>
          </a:p>
        </p:txBody>
      </p:sp>
      <p:cxnSp>
        <p:nvCxnSpPr>
          <p:cNvPr id="600" name="Google Shape;600;p72"/>
          <p:cNvCxnSpPr>
            <a:cxnSpLocks/>
            <a:stCxn id="599" idx="3"/>
          </p:cNvCxnSpPr>
          <p:nvPr/>
        </p:nvCxnSpPr>
        <p:spPr>
          <a:xfrm flipV="1">
            <a:off x="2891067" y="3148734"/>
            <a:ext cx="269200" cy="9328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01" name="Google Shape;601;p72"/>
          <p:cNvSpPr/>
          <p:nvPr/>
        </p:nvSpPr>
        <p:spPr>
          <a:xfrm>
            <a:off x="609600" y="4308009"/>
            <a:ext cx="2780805" cy="158729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dirty="0"/>
              <a:t>Read register file, handle data dependencies with register renaming</a:t>
            </a:r>
            <a:endParaRPr sz="2400" dirty="0"/>
          </a:p>
        </p:txBody>
      </p:sp>
      <p:cxnSp>
        <p:nvCxnSpPr>
          <p:cNvPr id="602" name="Google Shape;602;p72"/>
          <p:cNvCxnSpPr>
            <a:cxnSpLocks/>
            <a:stCxn id="601" idx="3"/>
          </p:cNvCxnSpPr>
          <p:nvPr/>
        </p:nvCxnSpPr>
        <p:spPr>
          <a:xfrm flipV="1">
            <a:off x="3390405" y="3530034"/>
            <a:ext cx="1450662" cy="157162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03" name="Google Shape;603;p72"/>
          <p:cNvSpPr/>
          <p:nvPr/>
        </p:nvSpPr>
        <p:spPr>
          <a:xfrm>
            <a:off x="5189517" y="1417833"/>
            <a:ext cx="2992582" cy="10532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dirty="0"/>
              <a:t>Reorder instructions to make best use of CPU</a:t>
            </a:r>
            <a:endParaRPr sz="2400" dirty="0"/>
          </a:p>
        </p:txBody>
      </p:sp>
      <p:cxnSp>
        <p:nvCxnSpPr>
          <p:cNvPr id="604" name="Google Shape;604;p72"/>
          <p:cNvCxnSpPr>
            <a:cxnSpLocks/>
            <a:stCxn id="603" idx="2"/>
          </p:cNvCxnSpPr>
          <p:nvPr/>
        </p:nvCxnSpPr>
        <p:spPr>
          <a:xfrm>
            <a:off x="6685808" y="2471033"/>
            <a:ext cx="1459" cy="464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05" name="Google Shape;605;p72"/>
          <p:cNvSpPr/>
          <p:nvPr/>
        </p:nvSpPr>
        <p:spPr>
          <a:xfrm>
            <a:off x="9482448" y="1840676"/>
            <a:ext cx="2396426" cy="2850077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dirty="0"/>
              <a:t>Commit, or “write back” data to memory and regfile in the order the programmer expects</a:t>
            </a:r>
            <a:endParaRPr sz="2400" dirty="0"/>
          </a:p>
        </p:txBody>
      </p:sp>
      <p:cxnSp>
        <p:nvCxnSpPr>
          <p:cNvPr id="606" name="Google Shape;606;p72"/>
          <p:cNvCxnSpPr>
            <a:cxnSpLocks/>
            <a:stCxn id="605" idx="1"/>
          </p:cNvCxnSpPr>
          <p:nvPr/>
        </p:nvCxnSpPr>
        <p:spPr>
          <a:xfrm flipH="1">
            <a:off x="9043102" y="3265715"/>
            <a:ext cx="439346" cy="2618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E60FB88-7E66-4DAE-A9FD-747847DB12A1}"/>
              </a:ext>
            </a:extLst>
          </p:cNvPr>
          <p:cNvSpPr txBox="1"/>
          <p:nvPr/>
        </p:nvSpPr>
        <p:spPr>
          <a:xfrm>
            <a:off x="7243990" y="5469461"/>
            <a:ext cx="359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Generally: looks for </a:t>
            </a:r>
            <a:r>
              <a:rPr lang="en-US" i="1" dirty="0"/>
              <a:t>independent</a:t>
            </a:r>
            <a:r>
              <a:rPr lang="en-US" dirty="0"/>
              <a:t> instructions it can execute early</a:t>
            </a:r>
            <a:endParaRPr lang="en-US" i="1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23E13-9B5A-4B8F-8162-E797CF942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Out-of-order processors obey normal execution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61E9C-70EF-47D2-BE4A-C08F95D0B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Initial thoughts on out-of-order execution</a:t>
            </a:r>
          </a:p>
          <a:p>
            <a:pPr lvl="1"/>
            <a:r>
              <a:rPr lang="en-US" dirty="0"/>
              <a:t>😱</a:t>
            </a:r>
          </a:p>
          <a:p>
            <a:pPr lvl="1"/>
            <a:r>
              <a:rPr lang="en-US" dirty="0"/>
              <a:t>The processor could be executing my program in order it feels like?!!</a:t>
            </a:r>
          </a:p>
          <a:p>
            <a:pPr lvl="1"/>
            <a:r>
              <a:rPr lang="en-US" dirty="0"/>
              <a:t>How do I possibly reason about anything?</a:t>
            </a:r>
          </a:p>
          <a:p>
            <a:pPr lvl="1"/>
            <a:endParaRPr lang="en-US" dirty="0"/>
          </a:p>
          <a:p>
            <a:r>
              <a:rPr lang="en-US" dirty="0"/>
              <a:t>Answer: the processor promises to have the same results as if things were done in the normal order.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E8548-D163-4B65-890B-6D7CDD3AC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9370E9-A87D-4AD0-BDA2-2BA8FDB168FE}"/>
              </a:ext>
            </a:extLst>
          </p:cNvPr>
          <p:cNvSpPr/>
          <p:nvPr/>
        </p:nvSpPr>
        <p:spPr>
          <a:xfrm>
            <a:off x="4102925" y="4349338"/>
            <a:ext cx="2660073" cy="1822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CPU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6611F8B-8DB5-49F0-95AC-F88AFF4BECC7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3170712" y="5260769"/>
            <a:ext cx="93221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00C68A4-D646-4202-8250-9DA22C6CDCFD}"/>
              </a:ext>
            </a:extLst>
          </p:cNvPr>
          <p:cNvCxnSpPr>
            <a:cxnSpLocks/>
          </p:cNvCxnSpPr>
          <p:nvPr/>
        </p:nvCxnSpPr>
        <p:spPr>
          <a:xfrm>
            <a:off x="6762998" y="5258790"/>
            <a:ext cx="93221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DF3E88F-BD90-4EC0-AB03-20E608836459}"/>
              </a:ext>
            </a:extLst>
          </p:cNvPr>
          <p:cNvSpPr txBox="1"/>
          <p:nvPr/>
        </p:nvSpPr>
        <p:spPr>
          <a:xfrm>
            <a:off x="1674421" y="4797125"/>
            <a:ext cx="1496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Instructions,</a:t>
            </a:r>
          </a:p>
          <a:p>
            <a:r>
              <a:rPr lang="en-US" dirty="0"/>
              <a:t>Registers,</a:t>
            </a:r>
          </a:p>
          <a:p>
            <a:r>
              <a:rPr lang="en-US" dirty="0"/>
              <a:t>Memory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3693B4-431F-41AD-9EFC-4A4566ABABCC}"/>
              </a:ext>
            </a:extLst>
          </p:cNvPr>
          <p:cNvSpPr txBox="1"/>
          <p:nvPr/>
        </p:nvSpPr>
        <p:spPr>
          <a:xfrm>
            <a:off x="7695211" y="4658625"/>
            <a:ext cx="1496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Updated</a:t>
            </a:r>
          </a:p>
          <a:p>
            <a:r>
              <a:rPr lang="en-US" dirty="0"/>
              <a:t>Registers and</a:t>
            </a:r>
          </a:p>
          <a:p>
            <a:r>
              <a:rPr lang="en-US" dirty="0"/>
              <a:t>Memory</a:t>
            </a:r>
          </a:p>
        </p:txBody>
      </p:sp>
    </p:spTree>
    <p:extLst>
      <p:ext uri="{BB962C8B-B14F-4D97-AF65-F5344CB8AC3E}">
        <p14:creationId xmlns:p14="http://schemas.microsoft.com/office/powerpoint/2010/main" val="14055584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23E13-9B5A-4B8F-8162-E797CF942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threads might rely on memory ordering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61E9C-70EF-47D2-BE4A-C08F95D0B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processor can’t account for multiple threads though</a:t>
            </a:r>
          </a:p>
          <a:p>
            <a:r>
              <a:rPr lang="en-US" dirty="0"/>
              <a:t>If memory results are shared by two threads, the processor might mess something up for you.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will Thread 1 print?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E8548-D163-4B65-890B-6D7CDD3AC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7D80F8-11B5-49C1-B474-EBE156739003}"/>
              </a:ext>
            </a:extLst>
          </p:cNvPr>
          <p:cNvSpPr txBox="1"/>
          <p:nvPr/>
        </p:nvSpPr>
        <p:spPr>
          <a:xfrm>
            <a:off x="2333501" y="4399205"/>
            <a:ext cx="1977242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while (f == 0);</a:t>
            </a:r>
          </a:p>
          <a:p>
            <a:r>
              <a:rPr lang="en-US" dirty="0" err="1"/>
              <a:t>printf</a:t>
            </a:r>
            <a:r>
              <a:rPr lang="en-US" dirty="0"/>
              <a:t>(“%d\n”, x);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E94830-EC0B-4B65-9291-4400EBD2B860}"/>
              </a:ext>
            </a:extLst>
          </p:cNvPr>
          <p:cNvSpPr txBox="1"/>
          <p:nvPr/>
        </p:nvSpPr>
        <p:spPr>
          <a:xfrm>
            <a:off x="6489864" y="4399206"/>
            <a:ext cx="1496291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x = 42;</a:t>
            </a:r>
          </a:p>
          <a:p>
            <a:r>
              <a:rPr lang="en-US" dirty="0"/>
              <a:t>f = 1;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3D976A-1FBC-4241-B8B6-74061F23552E}"/>
              </a:ext>
            </a:extLst>
          </p:cNvPr>
          <p:cNvSpPr txBox="1"/>
          <p:nvPr/>
        </p:nvSpPr>
        <p:spPr>
          <a:xfrm>
            <a:off x="4304805" y="2860454"/>
            <a:ext cx="2185060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f = 0;</a:t>
            </a:r>
          </a:p>
          <a:p>
            <a:r>
              <a:rPr lang="en-US" dirty="0"/>
              <a:t>x = 0;</a:t>
            </a:r>
          </a:p>
          <a:p>
            <a:r>
              <a:rPr lang="en-US" dirty="0"/>
              <a:t>// split into threads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80FA0-2AE4-47D9-A23D-5E47E9F39E2C}"/>
              </a:ext>
            </a:extLst>
          </p:cNvPr>
          <p:cNvSpPr txBox="1"/>
          <p:nvPr/>
        </p:nvSpPr>
        <p:spPr>
          <a:xfrm>
            <a:off x="2333501" y="4025135"/>
            <a:ext cx="138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Thread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0E1301-5FA3-4756-8274-FEF55405A7D1}"/>
              </a:ext>
            </a:extLst>
          </p:cNvPr>
          <p:cNvSpPr txBox="1"/>
          <p:nvPr/>
        </p:nvSpPr>
        <p:spPr>
          <a:xfrm>
            <a:off x="6489865" y="4029093"/>
            <a:ext cx="138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Thread 2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8D9D9C0-5506-4E74-9D39-132C807B85C0}"/>
              </a:ext>
            </a:extLst>
          </p:cNvPr>
          <p:cNvCxnSpPr/>
          <p:nvPr/>
        </p:nvCxnSpPr>
        <p:spPr>
          <a:xfrm flipH="1">
            <a:off x="3978234" y="3895106"/>
            <a:ext cx="326571" cy="3206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F74C16-38B1-4399-9FF1-68D29C9681C0}"/>
              </a:ext>
            </a:extLst>
          </p:cNvPr>
          <p:cNvCxnSpPr>
            <a:cxnSpLocks/>
          </p:cNvCxnSpPr>
          <p:nvPr/>
        </p:nvCxnSpPr>
        <p:spPr>
          <a:xfrm>
            <a:off x="6222670" y="3886867"/>
            <a:ext cx="261257" cy="3229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1335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23E13-9B5A-4B8F-8162-E797CF942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threads might rely on memory ordering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61E9C-70EF-47D2-BE4A-C08F95D0B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processor can’t account for multiple threads though</a:t>
            </a:r>
          </a:p>
          <a:p>
            <a:r>
              <a:rPr lang="en-US" dirty="0"/>
              <a:t>If memory results are shared by two threads, the processor might mess something up for you.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will Thread 1 print? </a:t>
            </a:r>
            <a:r>
              <a:rPr lang="en-US" b="1" dirty="0"/>
              <a:t>Could be 42. Could be 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E8548-D163-4B65-890B-6D7CDD3AC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7D80F8-11B5-49C1-B474-EBE156739003}"/>
              </a:ext>
            </a:extLst>
          </p:cNvPr>
          <p:cNvSpPr txBox="1"/>
          <p:nvPr/>
        </p:nvSpPr>
        <p:spPr>
          <a:xfrm>
            <a:off x="2333501" y="4399205"/>
            <a:ext cx="1977242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while (f == 0);</a:t>
            </a:r>
          </a:p>
          <a:p>
            <a:r>
              <a:rPr lang="en-US" dirty="0" err="1"/>
              <a:t>printf</a:t>
            </a:r>
            <a:r>
              <a:rPr lang="en-US" dirty="0"/>
              <a:t>(“%d\n”, x);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E94830-EC0B-4B65-9291-4400EBD2B860}"/>
              </a:ext>
            </a:extLst>
          </p:cNvPr>
          <p:cNvSpPr txBox="1"/>
          <p:nvPr/>
        </p:nvSpPr>
        <p:spPr>
          <a:xfrm>
            <a:off x="6489864" y="4399206"/>
            <a:ext cx="1496291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x = 42;</a:t>
            </a:r>
          </a:p>
          <a:p>
            <a:r>
              <a:rPr lang="en-US" dirty="0"/>
              <a:t>f = 1;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3D976A-1FBC-4241-B8B6-74061F23552E}"/>
              </a:ext>
            </a:extLst>
          </p:cNvPr>
          <p:cNvSpPr txBox="1"/>
          <p:nvPr/>
        </p:nvSpPr>
        <p:spPr>
          <a:xfrm>
            <a:off x="4304805" y="2860454"/>
            <a:ext cx="2185060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f = 0;</a:t>
            </a:r>
          </a:p>
          <a:p>
            <a:r>
              <a:rPr lang="en-US" dirty="0"/>
              <a:t>x = 0;</a:t>
            </a:r>
          </a:p>
          <a:p>
            <a:r>
              <a:rPr lang="en-US" dirty="0"/>
              <a:t>// split into threads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80FA0-2AE4-47D9-A23D-5E47E9F39E2C}"/>
              </a:ext>
            </a:extLst>
          </p:cNvPr>
          <p:cNvSpPr txBox="1"/>
          <p:nvPr/>
        </p:nvSpPr>
        <p:spPr>
          <a:xfrm>
            <a:off x="2333501" y="4025135"/>
            <a:ext cx="138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Thread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0E1301-5FA3-4756-8274-FEF55405A7D1}"/>
              </a:ext>
            </a:extLst>
          </p:cNvPr>
          <p:cNvSpPr txBox="1"/>
          <p:nvPr/>
        </p:nvSpPr>
        <p:spPr>
          <a:xfrm>
            <a:off x="6489865" y="4029093"/>
            <a:ext cx="138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Thread 2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8D9D9C0-5506-4E74-9D39-132C807B85C0}"/>
              </a:ext>
            </a:extLst>
          </p:cNvPr>
          <p:cNvCxnSpPr/>
          <p:nvPr/>
        </p:nvCxnSpPr>
        <p:spPr>
          <a:xfrm flipH="1">
            <a:off x="3978234" y="3895106"/>
            <a:ext cx="326571" cy="3206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F74C16-38B1-4399-9FF1-68D29C9681C0}"/>
              </a:ext>
            </a:extLst>
          </p:cNvPr>
          <p:cNvCxnSpPr>
            <a:cxnSpLocks/>
          </p:cNvCxnSpPr>
          <p:nvPr/>
        </p:nvCxnSpPr>
        <p:spPr>
          <a:xfrm>
            <a:off x="6222670" y="3886867"/>
            <a:ext cx="261257" cy="3229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FDE76DD-6CC1-4226-B798-79CE8699AAB0}"/>
              </a:ext>
            </a:extLst>
          </p:cNvPr>
          <p:cNvSpPr txBox="1"/>
          <p:nvPr/>
        </p:nvSpPr>
        <p:spPr>
          <a:xfrm>
            <a:off x="9517769" y="4879280"/>
            <a:ext cx="1895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can be addressed with memory barriers</a:t>
            </a:r>
          </a:p>
        </p:txBody>
      </p:sp>
    </p:spTree>
    <p:extLst>
      <p:ext uri="{BB962C8B-B14F-4D97-AF65-F5344CB8AC3E}">
        <p14:creationId xmlns:p14="http://schemas.microsoft.com/office/powerpoint/2010/main" val="35617066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Threads</a:t>
            </a:r>
          </a:p>
          <a:p>
            <a:pPr lvl="1"/>
            <a:endParaRPr lang="en-US" dirty="0"/>
          </a:p>
          <a:p>
            <a:r>
              <a:rPr lang="en-US" dirty="0"/>
              <a:t>Need for Parallelism</a:t>
            </a:r>
          </a:p>
          <a:p>
            <a:pPr lvl="1"/>
            <a:endParaRPr lang="en-US" dirty="0"/>
          </a:p>
          <a:p>
            <a:r>
              <a:rPr lang="en-US" b="1" dirty="0"/>
              <a:t>Processor Concurrency</a:t>
            </a:r>
          </a:p>
          <a:p>
            <a:pPr lvl="1"/>
            <a:r>
              <a:rPr lang="en-US" dirty="0"/>
              <a:t>Instruction-level parallelism</a:t>
            </a:r>
          </a:p>
          <a:p>
            <a:pPr lvl="1"/>
            <a:r>
              <a:rPr lang="en-US" b="1" dirty="0"/>
              <a:t>Task parallelism</a:t>
            </a:r>
          </a:p>
          <a:p>
            <a:pPr lvl="1"/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Concurrency Challenges</a:t>
            </a:r>
          </a:p>
          <a:p>
            <a:pPr lvl="1"/>
            <a:r>
              <a:rPr lang="en-US" sz="2800" dirty="0"/>
              <a:t>Amdahl’s Law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60092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DB4C3D-3A38-4FDD-84EB-63A30FDF2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Alerting processes of events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39669E-06BC-4029-8B00-81F8E1966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let a process know there was an event?</a:t>
            </a:r>
          </a:p>
          <a:p>
            <a:pPr lvl="1"/>
            <a:r>
              <a:rPr lang="en-US" dirty="0"/>
              <a:t>Errors</a:t>
            </a:r>
          </a:p>
          <a:p>
            <a:pPr lvl="1"/>
            <a:r>
              <a:rPr lang="en-US" dirty="0"/>
              <a:t>Termination</a:t>
            </a:r>
          </a:p>
          <a:p>
            <a:pPr lvl="1"/>
            <a:r>
              <a:rPr lang="en-US" dirty="0"/>
              <a:t>User commands (like CTRL-C or CTRL-\)</a:t>
            </a:r>
          </a:p>
          <a:p>
            <a:pPr lvl="1"/>
            <a:endParaRPr lang="en-US" dirty="0"/>
          </a:p>
          <a:p>
            <a:r>
              <a:rPr lang="en-US" dirty="0"/>
              <a:t>Events could happen whenever</a:t>
            </a:r>
          </a:p>
          <a:p>
            <a:pPr lvl="1"/>
            <a:r>
              <a:rPr lang="en-US" dirty="0"/>
              <a:t>Need to interrupt process control flow and run an event handler</a:t>
            </a:r>
          </a:p>
          <a:p>
            <a:pPr lvl="1"/>
            <a:r>
              <a:rPr lang="en-US" dirty="0"/>
              <a:t>Linux mechanism to do so is called “signals”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31D533-DEAB-4E18-ACDD-9768014B7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495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01258-E5D1-EF45-AFBA-88887B495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parallelism use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5B450-9F2D-E34A-BDD6-31B705156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40"/>
              </a:spcBef>
              <a:buNone/>
            </a:pPr>
            <a:r>
              <a:rPr lang="en-US" sz="3100" dirty="0"/>
              <a:t>Run Chrome and Spotify simultaneously</a:t>
            </a:r>
          </a:p>
          <a:p>
            <a:pPr indent="-431789">
              <a:spcBef>
                <a:spcPts val="640"/>
              </a:spcBef>
              <a:buSzPts val="3200"/>
            </a:pPr>
            <a:r>
              <a:rPr lang="en-US" dirty="0"/>
              <a:t>Each are separate programs</a:t>
            </a:r>
          </a:p>
          <a:p>
            <a:pPr indent="-431789">
              <a:spcBef>
                <a:spcPts val="0"/>
              </a:spcBef>
              <a:buSzPts val="3200"/>
            </a:pPr>
            <a:r>
              <a:rPr lang="en-US" dirty="0"/>
              <a:t>Each has a different memory space</a:t>
            </a:r>
          </a:p>
          <a:p>
            <a:pPr indent="-431789">
              <a:spcBef>
                <a:spcPts val="0"/>
              </a:spcBef>
              <a:buSzPts val="3200"/>
            </a:pPr>
            <a:r>
              <a:rPr lang="en-US" dirty="0"/>
              <a:t>Each can run on a separate core</a:t>
            </a:r>
          </a:p>
          <a:p>
            <a:pPr marL="0" indent="0">
              <a:spcBef>
                <a:spcPts val="640"/>
              </a:spcBef>
              <a:buNone/>
            </a:pPr>
            <a:endParaRPr lang="en-US" dirty="0"/>
          </a:p>
          <a:p>
            <a:pPr marL="0" indent="0">
              <a:spcBef>
                <a:spcPts val="640"/>
              </a:spcBef>
              <a:buNone/>
            </a:pPr>
            <a:r>
              <a:rPr lang="en-US" dirty="0"/>
              <a:t>Don’t even need to communicate...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Note: OS can fake this by interleaving processes,</a:t>
            </a:r>
            <a:br>
              <a:rPr lang="en-US" dirty="0"/>
            </a:br>
            <a:r>
              <a:rPr lang="en-US" dirty="0"/>
              <a:t>but hardware can make it actually simultaneous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F227B-3558-1D4C-9A01-2F880DFB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475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FD85B-1079-2648-9437-ECD54E548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Multicore Systems (in pictures)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7EF51-F85B-8E40-85E4-17A8434D0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61</a:t>
            </a:fld>
            <a:endParaRPr lang="en-US"/>
          </a:p>
        </p:txBody>
      </p:sp>
      <p:grpSp>
        <p:nvGrpSpPr>
          <p:cNvPr id="5" name="Google Shape;237;g5e18c33101_0_378">
            <a:extLst>
              <a:ext uri="{FF2B5EF4-FFF2-40B4-BE49-F238E27FC236}">
                <a16:creationId xmlns:a16="http://schemas.microsoft.com/office/drawing/2014/main" id="{9F4A0C69-9B55-6C48-A0C6-255788EA90D1}"/>
              </a:ext>
            </a:extLst>
          </p:cNvPr>
          <p:cNvGrpSpPr/>
          <p:nvPr/>
        </p:nvGrpSpPr>
        <p:grpSpPr>
          <a:xfrm>
            <a:off x="1768699" y="1265239"/>
            <a:ext cx="2057400" cy="2674620"/>
            <a:chOff x="609600" y="1676400"/>
            <a:chExt cx="3048000" cy="3962400"/>
          </a:xfrm>
        </p:grpSpPr>
        <p:grpSp>
          <p:nvGrpSpPr>
            <p:cNvPr id="6" name="Google Shape;238;g5e18c33101_0_378">
              <a:extLst>
                <a:ext uri="{FF2B5EF4-FFF2-40B4-BE49-F238E27FC236}">
                  <a16:creationId xmlns:a16="http://schemas.microsoft.com/office/drawing/2014/main" id="{415CF0F8-D9A3-D44C-A46A-ECDB47D9F9DE}"/>
                </a:ext>
              </a:extLst>
            </p:cNvPr>
            <p:cNvGrpSpPr/>
            <p:nvPr/>
          </p:nvGrpSpPr>
          <p:grpSpPr>
            <a:xfrm>
              <a:off x="609600" y="1676400"/>
              <a:ext cx="3048000" cy="3962400"/>
              <a:chOff x="609600" y="1676400"/>
              <a:chExt cx="3048000" cy="3962400"/>
            </a:xfrm>
          </p:grpSpPr>
          <p:sp>
            <p:nvSpPr>
              <p:cNvPr id="23" name="Google Shape;239;g5e18c33101_0_378">
                <a:extLst>
                  <a:ext uri="{FF2B5EF4-FFF2-40B4-BE49-F238E27FC236}">
                    <a16:creationId xmlns:a16="http://schemas.microsoft.com/office/drawing/2014/main" id="{845AC35F-72A1-0C48-BF10-DF874C132BAD}"/>
                  </a:ext>
                </a:extLst>
              </p:cNvPr>
              <p:cNvSpPr/>
              <p:nvPr/>
            </p:nvSpPr>
            <p:spPr>
              <a:xfrm>
                <a:off x="609600" y="1676400"/>
                <a:ext cx="3048000" cy="3962400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Core 0</a:t>
                </a:r>
                <a:endParaRPr sz="14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0;g5e18c33101_0_378">
                <a:extLst>
                  <a:ext uri="{FF2B5EF4-FFF2-40B4-BE49-F238E27FC236}">
                    <a16:creationId xmlns:a16="http://schemas.microsoft.com/office/drawing/2014/main" id="{C9538EA2-22DD-0046-ADEB-25F0966FC249}"/>
                  </a:ext>
                </a:extLst>
              </p:cNvPr>
              <p:cNvSpPr/>
              <p:nvPr/>
            </p:nvSpPr>
            <p:spPr>
              <a:xfrm>
                <a:off x="838200" y="2286000"/>
                <a:ext cx="2590800" cy="533400"/>
              </a:xfrm>
              <a:prstGeom prst="rect">
                <a:avLst/>
              </a:prstGeom>
              <a:solidFill>
                <a:srgbClr val="95B3D7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Control</a:t>
                </a:r>
                <a:endParaRPr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41;g5e18c33101_0_378">
                <a:extLst>
                  <a:ext uri="{FF2B5EF4-FFF2-40B4-BE49-F238E27FC236}">
                    <a16:creationId xmlns:a16="http://schemas.microsoft.com/office/drawing/2014/main" id="{87FBB679-6EE7-2241-80E9-873C774F37E0}"/>
                  </a:ext>
                </a:extLst>
              </p:cNvPr>
              <p:cNvSpPr/>
              <p:nvPr/>
            </p:nvSpPr>
            <p:spPr>
              <a:xfrm>
                <a:off x="838200" y="3048000"/>
                <a:ext cx="2590800" cy="2362200"/>
              </a:xfrm>
              <a:prstGeom prst="rect">
                <a:avLst/>
              </a:prstGeom>
              <a:solidFill>
                <a:srgbClr val="93B3D7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Datapath</a:t>
                </a:r>
                <a:endParaRPr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6" name="Google Shape;242;g5e18c33101_0_378">
                <a:extLst>
                  <a:ext uri="{FF2B5EF4-FFF2-40B4-BE49-F238E27FC236}">
                    <a16:creationId xmlns:a16="http://schemas.microsoft.com/office/drawing/2014/main" id="{8477E6EA-1A70-0541-B69C-0D7F540D4802}"/>
                  </a:ext>
                </a:extLst>
              </p:cNvPr>
              <p:cNvCxnSpPr/>
              <p:nvPr/>
            </p:nvCxnSpPr>
            <p:spPr>
              <a:xfrm rot="5400000">
                <a:off x="1409744" y="2933744"/>
                <a:ext cx="228600" cy="15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triangle" w="lg" len="lg"/>
              </a:ln>
              <a:effectLst>
                <a:outerShdw blurRad="40000" dist="20000" dir="5400000" rotWithShape="0">
                  <a:srgbClr val="000000">
                    <a:alpha val="37650"/>
                  </a:srgbClr>
                </a:outerShdw>
              </a:effectLst>
            </p:spPr>
          </p:cxnSp>
          <p:cxnSp>
            <p:nvCxnSpPr>
              <p:cNvPr id="27" name="Google Shape;243;g5e18c33101_0_378">
                <a:extLst>
                  <a:ext uri="{FF2B5EF4-FFF2-40B4-BE49-F238E27FC236}">
                    <a16:creationId xmlns:a16="http://schemas.microsoft.com/office/drawing/2014/main" id="{4FE49061-C312-B142-AB13-C34C7B20D323}"/>
                  </a:ext>
                </a:extLst>
              </p:cNvPr>
              <p:cNvCxnSpPr/>
              <p:nvPr/>
            </p:nvCxnSpPr>
            <p:spPr>
              <a:xfrm rot="5400000" flipH="1">
                <a:off x="2553538" y="2932950"/>
                <a:ext cx="228600" cy="15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triangle" w="lg" len="lg"/>
              </a:ln>
              <a:effectLst>
                <a:outerShdw blurRad="40000" dist="20000" dir="5400000" rotWithShape="0">
                  <a:srgbClr val="000000">
                    <a:alpha val="37650"/>
                  </a:srgbClr>
                </a:outerShdw>
              </a:effectLst>
            </p:spPr>
          </p:cxnSp>
        </p:grpSp>
        <p:grpSp>
          <p:nvGrpSpPr>
            <p:cNvPr id="7" name="Google Shape;244;g5e18c33101_0_378">
              <a:extLst>
                <a:ext uri="{FF2B5EF4-FFF2-40B4-BE49-F238E27FC236}">
                  <a16:creationId xmlns:a16="http://schemas.microsoft.com/office/drawing/2014/main" id="{8945B7BF-EFD4-2047-82F0-7378669E4920}"/>
                </a:ext>
              </a:extLst>
            </p:cNvPr>
            <p:cNvGrpSpPr/>
            <p:nvPr/>
          </p:nvGrpSpPr>
          <p:grpSpPr>
            <a:xfrm>
              <a:off x="914400" y="3505200"/>
              <a:ext cx="2367300" cy="1828800"/>
              <a:chOff x="914400" y="3505200"/>
              <a:chExt cx="2367300" cy="1828800"/>
            </a:xfrm>
          </p:grpSpPr>
          <p:sp>
            <p:nvSpPr>
              <p:cNvPr id="8" name="Google Shape;245;g5e18c33101_0_378">
                <a:extLst>
                  <a:ext uri="{FF2B5EF4-FFF2-40B4-BE49-F238E27FC236}">
                    <a16:creationId xmlns:a16="http://schemas.microsoft.com/office/drawing/2014/main" id="{8A4A8135-256D-9C41-A342-DE8BBE4CEB47}"/>
                  </a:ext>
                </a:extLst>
              </p:cNvPr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</a:t>
                </a:r>
                <a:endParaRPr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" name="Google Shape;246;g5e18c33101_0_378">
                <a:extLst>
                  <a:ext uri="{FF2B5EF4-FFF2-40B4-BE49-F238E27FC236}">
                    <a16:creationId xmlns:a16="http://schemas.microsoft.com/office/drawing/2014/main" id="{86E5F31E-FBDD-C942-9612-8206012B5A71}"/>
                  </a:ext>
                </a:extLst>
              </p:cNvPr>
              <p:cNvGrpSpPr/>
              <p:nvPr/>
            </p:nvGrpSpPr>
            <p:grpSpPr>
              <a:xfrm>
                <a:off x="914414" y="3859306"/>
                <a:ext cx="2362217" cy="712694"/>
                <a:chOff x="1600199" y="3935506"/>
                <a:chExt cx="1600201" cy="712694"/>
              </a:xfrm>
            </p:grpSpPr>
            <p:sp>
              <p:nvSpPr>
                <p:cNvPr id="13" name="Google Shape;247;g5e18c33101_0_378">
                  <a:extLst>
                    <a:ext uri="{FF2B5EF4-FFF2-40B4-BE49-F238E27FC236}">
                      <a16:creationId xmlns:a16="http://schemas.microsoft.com/office/drawing/2014/main" id="{44459056-7A3A-4C48-ABDC-EC8C7BDE3AF4}"/>
                    </a:ext>
                  </a:extLst>
                </p:cNvPr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248;g5e18c33101_0_378">
                  <a:extLst>
                    <a:ext uri="{FF2B5EF4-FFF2-40B4-BE49-F238E27FC236}">
                      <a16:creationId xmlns:a16="http://schemas.microsoft.com/office/drawing/2014/main" id="{683AC345-3568-0441-AFBD-A6D8E1C15D33}"/>
                    </a:ext>
                  </a:extLst>
                </p:cNvPr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249;g5e18c33101_0_378">
                  <a:extLst>
                    <a:ext uri="{FF2B5EF4-FFF2-40B4-BE49-F238E27FC236}">
                      <a16:creationId xmlns:a16="http://schemas.microsoft.com/office/drawing/2014/main" id="{0FC60055-CC01-0943-AB94-6C053AEC5442}"/>
                    </a:ext>
                  </a:extLst>
                </p:cNvPr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" name="Google Shape;250;g5e18c33101_0_378">
                  <a:extLst>
                    <a:ext uri="{FF2B5EF4-FFF2-40B4-BE49-F238E27FC236}">
                      <a16:creationId xmlns:a16="http://schemas.microsoft.com/office/drawing/2014/main" id="{09B0199F-3C3E-F647-BF5F-ED7A0705C815}"/>
                    </a:ext>
                  </a:extLst>
                </p:cNvPr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251;g5e18c33101_0_378">
                  <a:extLst>
                    <a:ext uri="{FF2B5EF4-FFF2-40B4-BE49-F238E27FC236}">
                      <a16:creationId xmlns:a16="http://schemas.microsoft.com/office/drawing/2014/main" id="{B1A9AB1C-767B-8247-913B-E4292BD4ED44}"/>
                    </a:ext>
                  </a:extLst>
                </p:cNvPr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252;g5e18c33101_0_378">
                  <a:extLst>
                    <a:ext uri="{FF2B5EF4-FFF2-40B4-BE49-F238E27FC236}">
                      <a16:creationId xmlns:a16="http://schemas.microsoft.com/office/drawing/2014/main" id="{1A4827AA-C17A-A14B-9C34-7F187A73B66A}"/>
                    </a:ext>
                  </a:extLst>
                </p:cNvPr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253;g5e18c33101_0_378">
                  <a:extLst>
                    <a:ext uri="{FF2B5EF4-FFF2-40B4-BE49-F238E27FC236}">
                      <a16:creationId xmlns:a16="http://schemas.microsoft.com/office/drawing/2014/main" id="{1686E3AA-9109-BF4E-88E1-2D7914F2DB3B}"/>
                    </a:ext>
                  </a:extLst>
                </p:cNvPr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" name="Google Shape;254;g5e18c33101_0_378">
                  <a:extLst>
                    <a:ext uri="{FF2B5EF4-FFF2-40B4-BE49-F238E27FC236}">
                      <a16:creationId xmlns:a16="http://schemas.microsoft.com/office/drawing/2014/main" id="{8A3B3651-A997-DC4F-936E-B43A0D09DFFD}"/>
                    </a:ext>
                  </a:extLst>
                </p:cNvPr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255;g5e18c33101_0_378">
                  <a:extLst>
                    <a:ext uri="{FF2B5EF4-FFF2-40B4-BE49-F238E27FC236}">
                      <a16:creationId xmlns:a16="http://schemas.microsoft.com/office/drawing/2014/main" id="{C89080B2-B32E-D547-ABF5-4052A39CDD3E}"/>
                    </a:ext>
                  </a:extLst>
                </p:cNvPr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256;g5e18c33101_0_378">
                  <a:extLst>
                    <a:ext uri="{FF2B5EF4-FFF2-40B4-BE49-F238E27FC236}">
                      <a16:creationId xmlns:a16="http://schemas.microsoft.com/office/drawing/2014/main" id="{2F4A1416-3DDF-B140-8E7B-20897CA624B6}"/>
                    </a:ext>
                  </a:extLst>
                </p:cNvPr>
                <p:cNvSpPr txBox="1"/>
                <p:nvPr/>
              </p:nvSpPr>
              <p:spPr>
                <a:xfrm>
                  <a:off x="1716221" y="3935506"/>
                  <a:ext cx="1377000" cy="684000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400"/>
                  </a:pPr>
                  <a:r>
                    <a:rPr lang="en-US" sz="2400" dirty="0">
                      <a:latin typeface="Calibri"/>
                      <a:ea typeface="Calibri"/>
                      <a:cs typeface="Calibri"/>
                      <a:sym typeface="Calibri"/>
                    </a:rPr>
                    <a:t>Registers</a:t>
                  </a:r>
                  <a:endParaRPr sz="2400" dirty="0"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" name="Google Shape;257;g5e18c33101_0_378">
                <a:extLst>
                  <a:ext uri="{FF2B5EF4-FFF2-40B4-BE49-F238E27FC236}">
                    <a16:creationId xmlns:a16="http://schemas.microsoft.com/office/drawing/2014/main" id="{65B6FC4A-1BB3-E444-BC80-277D6BC0B02F}"/>
                  </a:ext>
                </a:extLst>
              </p:cNvPr>
              <p:cNvGrpSpPr/>
              <p:nvPr/>
            </p:nvGrpSpPr>
            <p:grpSpPr>
              <a:xfrm>
                <a:off x="914400" y="4697787"/>
                <a:ext cx="2367300" cy="636213"/>
                <a:chOff x="4572000" y="3402387"/>
                <a:chExt cx="2367300" cy="636213"/>
              </a:xfrm>
            </p:grpSpPr>
            <p:sp>
              <p:nvSpPr>
                <p:cNvPr id="11" name="Google Shape;258;g5e18c33101_0_378">
                  <a:extLst>
                    <a:ext uri="{FF2B5EF4-FFF2-40B4-BE49-F238E27FC236}">
                      <a16:creationId xmlns:a16="http://schemas.microsoft.com/office/drawing/2014/main" id="{00BDE4B5-A6D5-2246-BDD3-D336D4310B9C}"/>
                    </a:ext>
                  </a:extLst>
                </p:cNvPr>
                <p:cNvSpPr/>
                <p:nvPr/>
              </p:nvSpPr>
              <p:spPr>
                <a:xfrm rot="10800000" flipH="1">
                  <a:off x="4572000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" name="Google Shape;259;g5e18c33101_0_378">
                  <a:extLst>
                    <a:ext uri="{FF2B5EF4-FFF2-40B4-BE49-F238E27FC236}">
                      <a16:creationId xmlns:a16="http://schemas.microsoft.com/office/drawing/2014/main" id="{371478DB-D99B-EA43-81C8-2DAC405D99BE}"/>
                    </a:ext>
                  </a:extLst>
                </p:cNvPr>
                <p:cNvSpPr txBox="1"/>
                <p:nvPr/>
              </p:nvSpPr>
              <p:spPr>
                <a:xfrm>
                  <a:off x="4572000" y="3402387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28" name="Google Shape;260;g5e18c33101_0_378">
            <a:extLst>
              <a:ext uri="{FF2B5EF4-FFF2-40B4-BE49-F238E27FC236}">
                <a16:creationId xmlns:a16="http://schemas.microsoft.com/office/drawing/2014/main" id="{5889A411-3EB5-1747-877F-BAB7AEE97A6C}"/>
              </a:ext>
            </a:extLst>
          </p:cNvPr>
          <p:cNvSpPr/>
          <p:nvPr/>
        </p:nvSpPr>
        <p:spPr>
          <a:xfrm>
            <a:off x="7483699" y="1371600"/>
            <a:ext cx="1905000" cy="4114800"/>
          </a:xfrm>
          <a:prstGeom prst="rect">
            <a:avLst/>
          </a:prstGeom>
          <a:solidFill>
            <a:srgbClr val="95B3D7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Memory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" name="Google Shape;267;g5e18c33101_0_378">
            <a:extLst>
              <a:ext uri="{FF2B5EF4-FFF2-40B4-BE49-F238E27FC236}">
                <a16:creationId xmlns:a16="http://schemas.microsoft.com/office/drawing/2014/main" id="{5775BD7D-2F34-F541-B974-5C94B297D049}"/>
              </a:ext>
            </a:extLst>
          </p:cNvPr>
          <p:cNvGrpSpPr/>
          <p:nvPr/>
        </p:nvGrpSpPr>
        <p:grpSpPr>
          <a:xfrm>
            <a:off x="7636173" y="1828800"/>
            <a:ext cx="1524023" cy="3429000"/>
            <a:chOff x="4953072" y="1981200"/>
            <a:chExt cx="1524023" cy="3429000"/>
          </a:xfrm>
        </p:grpSpPr>
        <p:grpSp>
          <p:nvGrpSpPr>
            <p:cNvPr id="36" name="Google Shape;268;g5e18c33101_0_378">
              <a:extLst>
                <a:ext uri="{FF2B5EF4-FFF2-40B4-BE49-F238E27FC236}">
                  <a16:creationId xmlns:a16="http://schemas.microsoft.com/office/drawing/2014/main" id="{CEE11A04-959E-F24E-94B1-D3E104174B0E}"/>
                </a:ext>
              </a:extLst>
            </p:cNvPr>
            <p:cNvGrpSpPr/>
            <p:nvPr/>
          </p:nvGrpSpPr>
          <p:grpSpPr>
            <a:xfrm>
              <a:off x="4953072" y="4038600"/>
              <a:ext cx="381023" cy="685800"/>
              <a:chOff x="7543800" y="3581400"/>
              <a:chExt cx="2362200" cy="685800"/>
            </a:xfrm>
          </p:grpSpPr>
          <p:sp>
            <p:nvSpPr>
              <p:cNvPr id="228" name="Google Shape;269;g5e18c33101_0_378">
                <a:extLst>
                  <a:ext uri="{FF2B5EF4-FFF2-40B4-BE49-F238E27FC236}">
                    <a16:creationId xmlns:a16="http://schemas.microsoft.com/office/drawing/2014/main" id="{676EF105-A0AA-A748-B6C9-F2CCE9C7DB7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70;g5e18c33101_0_378">
                <a:extLst>
                  <a:ext uri="{FF2B5EF4-FFF2-40B4-BE49-F238E27FC236}">
                    <a16:creationId xmlns:a16="http://schemas.microsoft.com/office/drawing/2014/main" id="{8BA4FAC6-9834-B94B-B0ED-6D280ADBC974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71;g5e18c33101_0_378">
                <a:extLst>
                  <a:ext uri="{FF2B5EF4-FFF2-40B4-BE49-F238E27FC236}">
                    <a16:creationId xmlns:a16="http://schemas.microsoft.com/office/drawing/2014/main" id="{1D67A773-A915-F64A-AB0B-1C59162067AF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72;g5e18c33101_0_378">
                <a:extLst>
                  <a:ext uri="{FF2B5EF4-FFF2-40B4-BE49-F238E27FC236}">
                    <a16:creationId xmlns:a16="http://schemas.microsoft.com/office/drawing/2014/main" id="{AAED431B-37DA-5948-B460-14405596F5EA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73;g5e18c33101_0_378">
                <a:extLst>
                  <a:ext uri="{FF2B5EF4-FFF2-40B4-BE49-F238E27FC236}">
                    <a16:creationId xmlns:a16="http://schemas.microsoft.com/office/drawing/2014/main" id="{DC8478CB-F960-D54C-A467-21C5CA250F39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74;g5e18c33101_0_378">
                <a:extLst>
                  <a:ext uri="{FF2B5EF4-FFF2-40B4-BE49-F238E27FC236}">
                    <a16:creationId xmlns:a16="http://schemas.microsoft.com/office/drawing/2014/main" id="{BF998EA3-4C9A-9545-9AC0-C2023F9630D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75;g5e18c33101_0_378">
                <a:extLst>
                  <a:ext uri="{FF2B5EF4-FFF2-40B4-BE49-F238E27FC236}">
                    <a16:creationId xmlns:a16="http://schemas.microsoft.com/office/drawing/2014/main" id="{01C5F13A-70C9-4D42-AC2A-B4B304701A6E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76;g5e18c33101_0_378">
                <a:extLst>
                  <a:ext uri="{FF2B5EF4-FFF2-40B4-BE49-F238E27FC236}">
                    <a16:creationId xmlns:a16="http://schemas.microsoft.com/office/drawing/2014/main" id="{B5969FBE-584D-E44D-9787-D5809459CDF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77;g5e18c33101_0_378">
                <a:extLst>
                  <a:ext uri="{FF2B5EF4-FFF2-40B4-BE49-F238E27FC236}">
                    <a16:creationId xmlns:a16="http://schemas.microsoft.com/office/drawing/2014/main" id="{67C1E51B-BCC5-1B4C-8FE7-B6B6456C4C8D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278;g5e18c33101_0_378">
              <a:extLst>
                <a:ext uri="{FF2B5EF4-FFF2-40B4-BE49-F238E27FC236}">
                  <a16:creationId xmlns:a16="http://schemas.microsoft.com/office/drawing/2014/main" id="{294BB502-D1D3-9443-9CFA-9F162CF14ABC}"/>
                </a:ext>
              </a:extLst>
            </p:cNvPr>
            <p:cNvGrpSpPr/>
            <p:nvPr/>
          </p:nvGrpSpPr>
          <p:grpSpPr>
            <a:xfrm>
              <a:off x="5334072" y="4038600"/>
              <a:ext cx="381023" cy="685800"/>
              <a:chOff x="7543800" y="3581400"/>
              <a:chExt cx="2362200" cy="685800"/>
            </a:xfrm>
          </p:grpSpPr>
          <p:sp>
            <p:nvSpPr>
              <p:cNvPr id="219" name="Google Shape;279;g5e18c33101_0_378">
                <a:extLst>
                  <a:ext uri="{FF2B5EF4-FFF2-40B4-BE49-F238E27FC236}">
                    <a16:creationId xmlns:a16="http://schemas.microsoft.com/office/drawing/2014/main" id="{37E215CC-1120-6246-8D5B-14D797860A6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80;g5e18c33101_0_378">
                <a:extLst>
                  <a:ext uri="{FF2B5EF4-FFF2-40B4-BE49-F238E27FC236}">
                    <a16:creationId xmlns:a16="http://schemas.microsoft.com/office/drawing/2014/main" id="{1288BF1A-5E8B-F341-8DDA-48A4642C7B73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81;g5e18c33101_0_378">
                <a:extLst>
                  <a:ext uri="{FF2B5EF4-FFF2-40B4-BE49-F238E27FC236}">
                    <a16:creationId xmlns:a16="http://schemas.microsoft.com/office/drawing/2014/main" id="{CACF1D48-FF69-F94F-AC94-DAC7D7913038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82;g5e18c33101_0_378">
                <a:extLst>
                  <a:ext uri="{FF2B5EF4-FFF2-40B4-BE49-F238E27FC236}">
                    <a16:creationId xmlns:a16="http://schemas.microsoft.com/office/drawing/2014/main" id="{9B9A1F21-CAAA-1E46-BFB8-A9E5B12D8E54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83;g5e18c33101_0_378">
                <a:extLst>
                  <a:ext uri="{FF2B5EF4-FFF2-40B4-BE49-F238E27FC236}">
                    <a16:creationId xmlns:a16="http://schemas.microsoft.com/office/drawing/2014/main" id="{6A46C5BB-CD09-7544-83F8-4D1E75939D8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84;g5e18c33101_0_378">
                <a:extLst>
                  <a:ext uri="{FF2B5EF4-FFF2-40B4-BE49-F238E27FC236}">
                    <a16:creationId xmlns:a16="http://schemas.microsoft.com/office/drawing/2014/main" id="{4424B113-7065-6F45-B7C0-8A081BBCBFF1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85;g5e18c33101_0_378">
                <a:extLst>
                  <a:ext uri="{FF2B5EF4-FFF2-40B4-BE49-F238E27FC236}">
                    <a16:creationId xmlns:a16="http://schemas.microsoft.com/office/drawing/2014/main" id="{4404CF35-6D5D-D44E-AC81-83000A6DB338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86;g5e18c33101_0_378">
                <a:extLst>
                  <a:ext uri="{FF2B5EF4-FFF2-40B4-BE49-F238E27FC236}">
                    <a16:creationId xmlns:a16="http://schemas.microsoft.com/office/drawing/2014/main" id="{C23B511D-0E9F-974A-AA89-4F0D341011D6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87;g5e18c33101_0_378">
                <a:extLst>
                  <a:ext uri="{FF2B5EF4-FFF2-40B4-BE49-F238E27FC236}">
                    <a16:creationId xmlns:a16="http://schemas.microsoft.com/office/drawing/2014/main" id="{1E88D2E0-22FA-024C-9E4A-39EB0262BBE0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" name="Google Shape;288;g5e18c33101_0_378">
              <a:extLst>
                <a:ext uri="{FF2B5EF4-FFF2-40B4-BE49-F238E27FC236}">
                  <a16:creationId xmlns:a16="http://schemas.microsoft.com/office/drawing/2014/main" id="{28561BC0-C9FD-E344-822E-E1F3A4DF3585}"/>
                </a:ext>
              </a:extLst>
            </p:cNvPr>
            <p:cNvGrpSpPr/>
            <p:nvPr/>
          </p:nvGrpSpPr>
          <p:grpSpPr>
            <a:xfrm>
              <a:off x="5715072" y="4038600"/>
              <a:ext cx="381023" cy="685800"/>
              <a:chOff x="7543800" y="3581400"/>
              <a:chExt cx="2362200" cy="685800"/>
            </a:xfrm>
          </p:grpSpPr>
          <p:sp>
            <p:nvSpPr>
              <p:cNvPr id="210" name="Google Shape;289;g5e18c33101_0_378">
                <a:extLst>
                  <a:ext uri="{FF2B5EF4-FFF2-40B4-BE49-F238E27FC236}">
                    <a16:creationId xmlns:a16="http://schemas.microsoft.com/office/drawing/2014/main" id="{19E518C9-4318-E94C-BFFC-EB3231F19927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90;g5e18c33101_0_378">
                <a:extLst>
                  <a:ext uri="{FF2B5EF4-FFF2-40B4-BE49-F238E27FC236}">
                    <a16:creationId xmlns:a16="http://schemas.microsoft.com/office/drawing/2014/main" id="{3A5AF3C2-470F-5A49-BBE9-651CDAC85A09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91;g5e18c33101_0_378">
                <a:extLst>
                  <a:ext uri="{FF2B5EF4-FFF2-40B4-BE49-F238E27FC236}">
                    <a16:creationId xmlns:a16="http://schemas.microsoft.com/office/drawing/2014/main" id="{1E60D6A1-105E-0A4C-9189-0E1025C7C43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92;g5e18c33101_0_378">
                <a:extLst>
                  <a:ext uri="{FF2B5EF4-FFF2-40B4-BE49-F238E27FC236}">
                    <a16:creationId xmlns:a16="http://schemas.microsoft.com/office/drawing/2014/main" id="{0903CFCE-1C74-5245-BE41-E46CA9EF12B3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93;g5e18c33101_0_378">
                <a:extLst>
                  <a:ext uri="{FF2B5EF4-FFF2-40B4-BE49-F238E27FC236}">
                    <a16:creationId xmlns:a16="http://schemas.microsoft.com/office/drawing/2014/main" id="{7C0DF75B-2377-1043-9C61-514356CDAA0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94;g5e18c33101_0_378">
                <a:extLst>
                  <a:ext uri="{FF2B5EF4-FFF2-40B4-BE49-F238E27FC236}">
                    <a16:creationId xmlns:a16="http://schemas.microsoft.com/office/drawing/2014/main" id="{12278504-FE9D-E048-BEF1-41D03F04A4F5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95;g5e18c33101_0_378">
                <a:extLst>
                  <a:ext uri="{FF2B5EF4-FFF2-40B4-BE49-F238E27FC236}">
                    <a16:creationId xmlns:a16="http://schemas.microsoft.com/office/drawing/2014/main" id="{8834EE2D-FA79-8D47-AEF5-A08C2C5D6DB5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96;g5e18c33101_0_378">
                <a:extLst>
                  <a:ext uri="{FF2B5EF4-FFF2-40B4-BE49-F238E27FC236}">
                    <a16:creationId xmlns:a16="http://schemas.microsoft.com/office/drawing/2014/main" id="{E8417881-2FEB-9347-A9FD-7F37522969CC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97;g5e18c33101_0_378">
                <a:extLst>
                  <a:ext uri="{FF2B5EF4-FFF2-40B4-BE49-F238E27FC236}">
                    <a16:creationId xmlns:a16="http://schemas.microsoft.com/office/drawing/2014/main" id="{C72C6B10-2232-9649-9266-BEC0AD9FB7D9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" name="Google Shape;298;g5e18c33101_0_378">
              <a:extLst>
                <a:ext uri="{FF2B5EF4-FFF2-40B4-BE49-F238E27FC236}">
                  <a16:creationId xmlns:a16="http://schemas.microsoft.com/office/drawing/2014/main" id="{1DA4A2F5-D938-354F-8417-C3A211BE42E2}"/>
                </a:ext>
              </a:extLst>
            </p:cNvPr>
            <p:cNvGrpSpPr/>
            <p:nvPr/>
          </p:nvGrpSpPr>
          <p:grpSpPr>
            <a:xfrm>
              <a:off x="6096072" y="4038600"/>
              <a:ext cx="381023" cy="685800"/>
              <a:chOff x="7543800" y="3581400"/>
              <a:chExt cx="2362200" cy="685800"/>
            </a:xfrm>
          </p:grpSpPr>
          <p:sp>
            <p:nvSpPr>
              <p:cNvPr id="201" name="Google Shape;299;g5e18c33101_0_378">
                <a:extLst>
                  <a:ext uri="{FF2B5EF4-FFF2-40B4-BE49-F238E27FC236}">
                    <a16:creationId xmlns:a16="http://schemas.microsoft.com/office/drawing/2014/main" id="{AE310C4C-FD3A-D149-8870-230E2596AD8B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300;g5e18c33101_0_378">
                <a:extLst>
                  <a:ext uri="{FF2B5EF4-FFF2-40B4-BE49-F238E27FC236}">
                    <a16:creationId xmlns:a16="http://schemas.microsoft.com/office/drawing/2014/main" id="{C3B9363A-BB18-814C-98E7-0BC7EC18CB43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301;g5e18c33101_0_378">
                <a:extLst>
                  <a:ext uri="{FF2B5EF4-FFF2-40B4-BE49-F238E27FC236}">
                    <a16:creationId xmlns:a16="http://schemas.microsoft.com/office/drawing/2014/main" id="{89DD4F95-C3DA-B74E-8FFC-980CD1844E2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302;g5e18c33101_0_378">
                <a:extLst>
                  <a:ext uri="{FF2B5EF4-FFF2-40B4-BE49-F238E27FC236}">
                    <a16:creationId xmlns:a16="http://schemas.microsoft.com/office/drawing/2014/main" id="{4C853642-0C1B-504F-9C07-61F084B597AD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303;g5e18c33101_0_378">
                <a:extLst>
                  <a:ext uri="{FF2B5EF4-FFF2-40B4-BE49-F238E27FC236}">
                    <a16:creationId xmlns:a16="http://schemas.microsoft.com/office/drawing/2014/main" id="{630BB9B5-19EF-A542-8632-230DB8D03EC3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304;g5e18c33101_0_378">
                <a:extLst>
                  <a:ext uri="{FF2B5EF4-FFF2-40B4-BE49-F238E27FC236}">
                    <a16:creationId xmlns:a16="http://schemas.microsoft.com/office/drawing/2014/main" id="{426FEB31-7F3E-AC4E-AF7E-CF12AC3DEC74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305;g5e18c33101_0_378">
                <a:extLst>
                  <a:ext uri="{FF2B5EF4-FFF2-40B4-BE49-F238E27FC236}">
                    <a16:creationId xmlns:a16="http://schemas.microsoft.com/office/drawing/2014/main" id="{6D859CAB-9DC3-F64C-8025-41D99CBF27F2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306;g5e18c33101_0_378">
                <a:extLst>
                  <a:ext uri="{FF2B5EF4-FFF2-40B4-BE49-F238E27FC236}">
                    <a16:creationId xmlns:a16="http://schemas.microsoft.com/office/drawing/2014/main" id="{6B6C48CC-ABC5-C744-B604-0734670DF95A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307;g5e18c33101_0_378">
                <a:extLst>
                  <a:ext uri="{FF2B5EF4-FFF2-40B4-BE49-F238E27FC236}">
                    <a16:creationId xmlns:a16="http://schemas.microsoft.com/office/drawing/2014/main" id="{AA3E3FAE-0154-9F43-80A5-1B350F0F923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308;g5e18c33101_0_378">
              <a:extLst>
                <a:ext uri="{FF2B5EF4-FFF2-40B4-BE49-F238E27FC236}">
                  <a16:creationId xmlns:a16="http://schemas.microsoft.com/office/drawing/2014/main" id="{1883200F-A13B-F244-ACB6-6D708544F6D4}"/>
                </a:ext>
              </a:extLst>
            </p:cNvPr>
            <p:cNvGrpSpPr/>
            <p:nvPr/>
          </p:nvGrpSpPr>
          <p:grpSpPr>
            <a:xfrm>
              <a:off x="4953072" y="4724400"/>
              <a:ext cx="381023" cy="685800"/>
              <a:chOff x="7543800" y="3581400"/>
              <a:chExt cx="2362200" cy="685800"/>
            </a:xfrm>
          </p:grpSpPr>
          <p:sp>
            <p:nvSpPr>
              <p:cNvPr id="192" name="Google Shape;309;g5e18c33101_0_378">
                <a:extLst>
                  <a:ext uri="{FF2B5EF4-FFF2-40B4-BE49-F238E27FC236}">
                    <a16:creationId xmlns:a16="http://schemas.microsoft.com/office/drawing/2014/main" id="{C7EAD3F2-9F0E-A341-AD7E-E2E578E4B8E6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310;g5e18c33101_0_378">
                <a:extLst>
                  <a:ext uri="{FF2B5EF4-FFF2-40B4-BE49-F238E27FC236}">
                    <a16:creationId xmlns:a16="http://schemas.microsoft.com/office/drawing/2014/main" id="{3A5D5133-CE02-AA49-A499-D001DA3BAB8A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311;g5e18c33101_0_378">
                <a:extLst>
                  <a:ext uri="{FF2B5EF4-FFF2-40B4-BE49-F238E27FC236}">
                    <a16:creationId xmlns:a16="http://schemas.microsoft.com/office/drawing/2014/main" id="{03E450E4-ADC9-654F-B306-BCDFF062429E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312;g5e18c33101_0_378">
                <a:extLst>
                  <a:ext uri="{FF2B5EF4-FFF2-40B4-BE49-F238E27FC236}">
                    <a16:creationId xmlns:a16="http://schemas.microsoft.com/office/drawing/2014/main" id="{49944226-A2B2-6241-9AA2-1D6611E0C9E7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313;g5e18c33101_0_378">
                <a:extLst>
                  <a:ext uri="{FF2B5EF4-FFF2-40B4-BE49-F238E27FC236}">
                    <a16:creationId xmlns:a16="http://schemas.microsoft.com/office/drawing/2014/main" id="{2C216474-F635-8147-BA54-615B2FC6DD5D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314;g5e18c33101_0_378">
                <a:extLst>
                  <a:ext uri="{FF2B5EF4-FFF2-40B4-BE49-F238E27FC236}">
                    <a16:creationId xmlns:a16="http://schemas.microsoft.com/office/drawing/2014/main" id="{74ABDC02-79F4-7A4F-9EC2-6D6CF44D7B2D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315;g5e18c33101_0_378">
                <a:extLst>
                  <a:ext uri="{FF2B5EF4-FFF2-40B4-BE49-F238E27FC236}">
                    <a16:creationId xmlns:a16="http://schemas.microsoft.com/office/drawing/2014/main" id="{499E02E3-CA05-E941-9DF1-21571E0D3853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316;g5e18c33101_0_378">
                <a:extLst>
                  <a:ext uri="{FF2B5EF4-FFF2-40B4-BE49-F238E27FC236}">
                    <a16:creationId xmlns:a16="http://schemas.microsoft.com/office/drawing/2014/main" id="{0112D929-276B-7842-AA91-0568AE7A5CDE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317;g5e18c33101_0_378">
                <a:extLst>
                  <a:ext uri="{FF2B5EF4-FFF2-40B4-BE49-F238E27FC236}">
                    <a16:creationId xmlns:a16="http://schemas.microsoft.com/office/drawing/2014/main" id="{11279BBF-1D2A-6B42-B6F0-185A039653EE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" name="Google Shape;318;g5e18c33101_0_378">
              <a:extLst>
                <a:ext uri="{FF2B5EF4-FFF2-40B4-BE49-F238E27FC236}">
                  <a16:creationId xmlns:a16="http://schemas.microsoft.com/office/drawing/2014/main" id="{4CC47A82-9BE4-6E4D-B524-E199D4EBC4DE}"/>
                </a:ext>
              </a:extLst>
            </p:cNvPr>
            <p:cNvGrpSpPr/>
            <p:nvPr/>
          </p:nvGrpSpPr>
          <p:grpSpPr>
            <a:xfrm>
              <a:off x="5334072" y="4724400"/>
              <a:ext cx="381023" cy="685800"/>
              <a:chOff x="7543800" y="3581400"/>
              <a:chExt cx="2362200" cy="685800"/>
            </a:xfrm>
          </p:grpSpPr>
          <p:sp>
            <p:nvSpPr>
              <p:cNvPr id="183" name="Google Shape;319;g5e18c33101_0_378">
                <a:extLst>
                  <a:ext uri="{FF2B5EF4-FFF2-40B4-BE49-F238E27FC236}">
                    <a16:creationId xmlns:a16="http://schemas.microsoft.com/office/drawing/2014/main" id="{B5A56C61-2DF1-9B47-9545-C84844FD8F58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320;g5e18c33101_0_378">
                <a:extLst>
                  <a:ext uri="{FF2B5EF4-FFF2-40B4-BE49-F238E27FC236}">
                    <a16:creationId xmlns:a16="http://schemas.microsoft.com/office/drawing/2014/main" id="{D5CC3DEB-9F1F-FD4E-8812-77FC6ADADF10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321;g5e18c33101_0_378">
                <a:extLst>
                  <a:ext uri="{FF2B5EF4-FFF2-40B4-BE49-F238E27FC236}">
                    <a16:creationId xmlns:a16="http://schemas.microsoft.com/office/drawing/2014/main" id="{80392154-768D-8E4F-91D1-7872A402E824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322;g5e18c33101_0_378">
                <a:extLst>
                  <a:ext uri="{FF2B5EF4-FFF2-40B4-BE49-F238E27FC236}">
                    <a16:creationId xmlns:a16="http://schemas.microsoft.com/office/drawing/2014/main" id="{9A759872-FE5C-2C45-9B72-30760A8E336E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323;g5e18c33101_0_378">
                <a:extLst>
                  <a:ext uri="{FF2B5EF4-FFF2-40B4-BE49-F238E27FC236}">
                    <a16:creationId xmlns:a16="http://schemas.microsoft.com/office/drawing/2014/main" id="{F60A7E62-0931-9946-8C95-75C7F6F451CF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324;g5e18c33101_0_378">
                <a:extLst>
                  <a:ext uri="{FF2B5EF4-FFF2-40B4-BE49-F238E27FC236}">
                    <a16:creationId xmlns:a16="http://schemas.microsoft.com/office/drawing/2014/main" id="{9CA61898-9FAC-0A48-87B9-9959D372D25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325;g5e18c33101_0_378">
                <a:extLst>
                  <a:ext uri="{FF2B5EF4-FFF2-40B4-BE49-F238E27FC236}">
                    <a16:creationId xmlns:a16="http://schemas.microsoft.com/office/drawing/2014/main" id="{C63CD2FF-6805-D746-B10A-EDCF6F57E2B9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326;g5e18c33101_0_378">
                <a:extLst>
                  <a:ext uri="{FF2B5EF4-FFF2-40B4-BE49-F238E27FC236}">
                    <a16:creationId xmlns:a16="http://schemas.microsoft.com/office/drawing/2014/main" id="{79BA3616-32BB-F346-A5E6-1F1C10B2B308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327;g5e18c33101_0_378">
                <a:extLst>
                  <a:ext uri="{FF2B5EF4-FFF2-40B4-BE49-F238E27FC236}">
                    <a16:creationId xmlns:a16="http://schemas.microsoft.com/office/drawing/2014/main" id="{D48E3BF7-84FC-7146-A454-BB17E6E68F11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" name="Google Shape;328;g5e18c33101_0_378">
              <a:extLst>
                <a:ext uri="{FF2B5EF4-FFF2-40B4-BE49-F238E27FC236}">
                  <a16:creationId xmlns:a16="http://schemas.microsoft.com/office/drawing/2014/main" id="{23079FD2-4847-264C-8214-9700C41021DD}"/>
                </a:ext>
              </a:extLst>
            </p:cNvPr>
            <p:cNvGrpSpPr/>
            <p:nvPr/>
          </p:nvGrpSpPr>
          <p:grpSpPr>
            <a:xfrm>
              <a:off x="5715072" y="4724400"/>
              <a:ext cx="381023" cy="685800"/>
              <a:chOff x="7543800" y="3581400"/>
              <a:chExt cx="2362200" cy="685800"/>
            </a:xfrm>
          </p:grpSpPr>
          <p:sp>
            <p:nvSpPr>
              <p:cNvPr id="174" name="Google Shape;329;g5e18c33101_0_378">
                <a:extLst>
                  <a:ext uri="{FF2B5EF4-FFF2-40B4-BE49-F238E27FC236}">
                    <a16:creationId xmlns:a16="http://schemas.microsoft.com/office/drawing/2014/main" id="{BC5A1734-D302-9246-90C3-A430A202C4F1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330;g5e18c33101_0_378">
                <a:extLst>
                  <a:ext uri="{FF2B5EF4-FFF2-40B4-BE49-F238E27FC236}">
                    <a16:creationId xmlns:a16="http://schemas.microsoft.com/office/drawing/2014/main" id="{48E2D801-3049-4A4A-8284-CFEB311064F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331;g5e18c33101_0_378">
                <a:extLst>
                  <a:ext uri="{FF2B5EF4-FFF2-40B4-BE49-F238E27FC236}">
                    <a16:creationId xmlns:a16="http://schemas.microsoft.com/office/drawing/2014/main" id="{32645C41-B368-8643-93F7-E8ACF035B8E2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332;g5e18c33101_0_378">
                <a:extLst>
                  <a:ext uri="{FF2B5EF4-FFF2-40B4-BE49-F238E27FC236}">
                    <a16:creationId xmlns:a16="http://schemas.microsoft.com/office/drawing/2014/main" id="{E37B02B9-D7D2-934F-90BC-E94F7A1BB11B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333;g5e18c33101_0_378">
                <a:extLst>
                  <a:ext uri="{FF2B5EF4-FFF2-40B4-BE49-F238E27FC236}">
                    <a16:creationId xmlns:a16="http://schemas.microsoft.com/office/drawing/2014/main" id="{EB89D0B3-DA98-B74F-988C-152F516B696D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334;g5e18c33101_0_378">
                <a:extLst>
                  <a:ext uri="{FF2B5EF4-FFF2-40B4-BE49-F238E27FC236}">
                    <a16:creationId xmlns:a16="http://schemas.microsoft.com/office/drawing/2014/main" id="{BD76409A-49D5-D94A-A7C1-51AD566166CF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335;g5e18c33101_0_378">
                <a:extLst>
                  <a:ext uri="{FF2B5EF4-FFF2-40B4-BE49-F238E27FC236}">
                    <a16:creationId xmlns:a16="http://schemas.microsoft.com/office/drawing/2014/main" id="{C193ACEF-D27D-9C4B-8C9D-BAC726D1C11B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336;g5e18c33101_0_378">
                <a:extLst>
                  <a:ext uri="{FF2B5EF4-FFF2-40B4-BE49-F238E27FC236}">
                    <a16:creationId xmlns:a16="http://schemas.microsoft.com/office/drawing/2014/main" id="{B15B8168-EAEB-EF4C-8CBC-ABFBA567720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337;g5e18c33101_0_378">
                <a:extLst>
                  <a:ext uri="{FF2B5EF4-FFF2-40B4-BE49-F238E27FC236}">
                    <a16:creationId xmlns:a16="http://schemas.microsoft.com/office/drawing/2014/main" id="{0AFEF264-0C55-D347-8C11-0BBF35ED500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" name="Google Shape;338;g5e18c33101_0_378">
              <a:extLst>
                <a:ext uri="{FF2B5EF4-FFF2-40B4-BE49-F238E27FC236}">
                  <a16:creationId xmlns:a16="http://schemas.microsoft.com/office/drawing/2014/main" id="{856DB045-612E-2743-BB77-10032B126C45}"/>
                </a:ext>
              </a:extLst>
            </p:cNvPr>
            <p:cNvGrpSpPr/>
            <p:nvPr/>
          </p:nvGrpSpPr>
          <p:grpSpPr>
            <a:xfrm>
              <a:off x="6096072" y="4724400"/>
              <a:ext cx="381023" cy="685800"/>
              <a:chOff x="7543800" y="3581400"/>
              <a:chExt cx="2362200" cy="685800"/>
            </a:xfrm>
          </p:grpSpPr>
          <p:sp>
            <p:nvSpPr>
              <p:cNvPr id="165" name="Google Shape;339;g5e18c33101_0_378">
                <a:extLst>
                  <a:ext uri="{FF2B5EF4-FFF2-40B4-BE49-F238E27FC236}">
                    <a16:creationId xmlns:a16="http://schemas.microsoft.com/office/drawing/2014/main" id="{F1027DCA-60C7-D449-9DF3-F6A3C66E80C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340;g5e18c33101_0_378">
                <a:extLst>
                  <a:ext uri="{FF2B5EF4-FFF2-40B4-BE49-F238E27FC236}">
                    <a16:creationId xmlns:a16="http://schemas.microsoft.com/office/drawing/2014/main" id="{143B00E8-51F7-714E-8690-251E6F2C8C5E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341;g5e18c33101_0_378">
                <a:extLst>
                  <a:ext uri="{FF2B5EF4-FFF2-40B4-BE49-F238E27FC236}">
                    <a16:creationId xmlns:a16="http://schemas.microsoft.com/office/drawing/2014/main" id="{C0109756-583E-F44F-93FC-7B1549BEFBC6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342;g5e18c33101_0_378">
                <a:extLst>
                  <a:ext uri="{FF2B5EF4-FFF2-40B4-BE49-F238E27FC236}">
                    <a16:creationId xmlns:a16="http://schemas.microsoft.com/office/drawing/2014/main" id="{5500E7F4-FB70-E642-851D-557E935AE2DC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343;g5e18c33101_0_378">
                <a:extLst>
                  <a:ext uri="{FF2B5EF4-FFF2-40B4-BE49-F238E27FC236}">
                    <a16:creationId xmlns:a16="http://schemas.microsoft.com/office/drawing/2014/main" id="{24F553F7-D463-9642-9CD3-2235C6FDB7A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344;g5e18c33101_0_378">
                <a:extLst>
                  <a:ext uri="{FF2B5EF4-FFF2-40B4-BE49-F238E27FC236}">
                    <a16:creationId xmlns:a16="http://schemas.microsoft.com/office/drawing/2014/main" id="{17AE904E-7522-9045-BC65-5E581B4F6020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345;g5e18c33101_0_378">
                <a:extLst>
                  <a:ext uri="{FF2B5EF4-FFF2-40B4-BE49-F238E27FC236}">
                    <a16:creationId xmlns:a16="http://schemas.microsoft.com/office/drawing/2014/main" id="{5D9DF949-470C-3748-A8B2-25630FF9F634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346;g5e18c33101_0_378">
                <a:extLst>
                  <a:ext uri="{FF2B5EF4-FFF2-40B4-BE49-F238E27FC236}">
                    <a16:creationId xmlns:a16="http://schemas.microsoft.com/office/drawing/2014/main" id="{E065BF4B-1981-D947-92DF-FE6F54B0EE9B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347;g5e18c33101_0_378">
                <a:extLst>
                  <a:ext uri="{FF2B5EF4-FFF2-40B4-BE49-F238E27FC236}">
                    <a16:creationId xmlns:a16="http://schemas.microsoft.com/office/drawing/2014/main" id="{C38ECAE0-68C1-6743-A4CD-9D5D982D3121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348;g5e18c33101_0_378">
              <a:extLst>
                <a:ext uri="{FF2B5EF4-FFF2-40B4-BE49-F238E27FC236}">
                  <a16:creationId xmlns:a16="http://schemas.microsoft.com/office/drawing/2014/main" id="{3A2DDE6A-0D48-5448-8001-B176FE8DD9CA}"/>
                </a:ext>
              </a:extLst>
            </p:cNvPr>
            <p:cNvGrpSpPr/>
            <p:nvPr/>
          </p:nvGrpSpPr>
          <p:grpSpPr>
            <a:xfrm>
              <a:off x="4953072" y="3352800"/>
              <a:ext cx="381023" cy="685800"/>
              <a:chOff x="7543800" y="3581400"/>
              <a:chExt cx="2362200" cy="685800"/>
            </a:xfrm>
          </p:grpSpPr>
          <p:sp>
            <p:nvSpPr>
              <p:cNvPr id="156" name="Google Shape;349;g5e18c33101_0_378">
                <a:extLst>
                  <a:ext uri="{FF2B5EF4-FFF2-40B4-BE49-F238E27FC236}">
                    <a16:creationId xmlns:a16="http://schemas.microsoft.com/office/drawing/2014/main" id="{5DD38C4F-82EE-154B-9D55-26578E5D88C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350;g5e18c33101_0_378">
                <a:extLst>
                  <a:ext uri="{FF2B5EF4-FFF2-40B4-BE49-F238E27FC236}">
                    <a16:creationId xmlns:a16="http://schemas.microsoft.com/office/drawing/2014/main" id="{49377786-3277-B449-BFD9-6AB9E6E0A7BC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351;g5e18c33101_0_378">
                <a:extLst>
                  <a:ext uri="{FF2B5EF4-FFF2-40B4-BE49-F238E27FC236}">
                    <a16:creationId xmlns:a16="http://schemas.microsoft.com/office/drawing/2014/main" id="{EF77A8E7-66D9-5D40-BB68-13611D94B71B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352;g5e18c33101_0_378">
                <a:extLst>
                  <a:ext uri="{FF2B5EF4-FFF2-40B4-BE49-F238E27FC236}">
                    <a16:creationId xmlns:a16="http://schemas.microsoft.com/office/drawing/2014/main" id="{916CD186-BA5D-314D-9AD2-70A6986E4343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353;g5e18c33101_0_378">
                <a:extLst>
                  <a:ext uri="{FF2B5EF4-FFF2-40B4-BE49-F238E27FC236}">
                    <a16:creationId xmlns:a16="http://schemas.microsoft.com/office/drawing/2014/main" id="{6A98C139-6B3B-7C4D-8B49-BE496FDD0C8D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354;g5e18c33101_0_378">
                <a:extLst>
                  <a:ext uri="{FF2B5EF4-FFF2-40B4-BE49-F238E27FC236}">
                    <a16:creationId xmlns:a16="http://schemas.microsoft.com/office/drawing/2014/main" id="{4204CF94-AE96-B24D-B700-329C8B63C3D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355;g5e18c33101_0_378">
                <a:extLst>
                  <a:ext uri="{FF2B5EF4-FFF2-40B4-BE49-F238E27FC236}">
                    <a16:creationId xmlns:a16="http://schemas.microsoft.com/office/drawing/2014/main" id="{3A26CFED-195A-0447-BDC1-685FD459AA7E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356;g5e18c33101_0_378">
                <a:extLst>
                  <a:ext uri="{FF2B5EF4-FFF2-40B4-BE49-F238E27FC236}">
                    <a16:creationId xmlns:a16="http://schemas.microsoft.com/office/drawing/2014/main" id="{6A6273CA-169A-134C-BD9F-DEC81E7EC3A2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357;g5e18c33101_0_378">
                <a:extLst>
                  <a:ext uri="{FF2B5EF4-FFF2-40B4-BE49-F238E27FC236}">
                    <a16:creationId xmlns:a16="http://schemas.microsoft.com/office/drawing/2014/main" id="{08A70A7B-1923-874C-B574-A6B2A41AEC31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" name="Google Shape;358;g5e18c33101_0_378">
              <a:extLst>
                <a:ext uri="{FF2B5EF4-FFF2-40B4-BE49-F238E27FC236}">
                  <a16:creationId xmlns:a16="http://schemas.microsoft.com/office/drawing/2014/main" id="{671BF4B7-71C7-2944-8CA7-EFE41687DDC4}"/>
                </a:ext>
              </a:extLst>
            </p:cNvPr>
            <p:cNvGrpSpPr/>
            <p:nvPr/>
          </p:nvGrpSpPr>
          <p:grpSpPr>
            <a:xfrm>
              <a:off x="5334072" y="3352800"/>
              <a:ext cx="381023" cy="685800"/>
              <a:chOff x="7543800" y="3581400"/>
              <a:chExt cx="2362200" cy="685800"/>
            </a:xfrm>
          </p:grpSpPr>
          <p:sp>
            <p:nvSpPr>
              <p:cNvPr id="147" name="Google Shape;359;g5e18c33101_0_378">
                <a:extLst>
                  <a:ext uri="{FF2B5EF4-FFF2-40B4-BE49-F238E27FC236}">
                    <a16:creationId xmlns:a16="http://schemas.microsoft.com/office/drawing/2014/main" id="{AF3AB049-7A27-2F44-A908-3406A7C2ACE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360;g5e18c33101_0_378">
                <a:extLst>
                  <a:ext uri="{FF2B5EF4-FFF2-40B4-BE49-F238E27FC236}">
                    <a16:creationId xmlns:a16="http://schemas.microsoft.com/office/drawing/2014/main" id="{E3E53AEC-96B6-0C41-8AE6-27D7262D4CDD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361;g5e18c33101_0_378">
                <a:extLst>
                  <a:ext uri="{FF2B5EF4-FFF2-40B4-BE49-F238E27FC236}">
                    <a16:creationId xmlns:a16="http://schemas.microsoft.com/office/drawing/2014/main" id="{7088B13A-DE91-6D4C-8EEA-2A46D3F66829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362;g5e18c33101_0_378">
                <a:extLst>
                  <a:ext uri="{FF2B5EF4-FFF2-40B4-BE49-F238E27FC236}">
                    <a16:creationId xmlns:a16="http://schemas.microsoft.com/office/drawing/2014/main" id="{090E268D-D3F8-2548-BF8E-192D88784617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363;g5e18c33101_0_378">
                <a:extLst>
                  <a:ext uri="{FF2B5EF4-FFF2-40B4-BE49-F238E27FC236}">
                    <a16:creationId xmlns:a16="http://schemas.microsoft.com/office/drawing/2014/main" id="{EBAD86FB-9E0E-1B46-BB19-5810AE5A5196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364;g5e18c33101_0_378">
                <a:extLst>
                  <a:ext uri="{FF2B5EF4-FFF2-40B4-BE49-F238E27FC236}">
                    <a16:creationId xmlns:a16="http://schemas.microsoft.com/office/drawing/2014/main" id="{5FABBE2C-AFEF-7E4A-BC61-64C1ED28660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365;g5e18c33101_0_378">
                <a:extLst>
                  <a:ext uri="{FF2B5EF4-FFF2-40B4-BE49-F238E27FC236}">
                    <a16:creationId xmlns:a16="http://schemas.microsoft.com/office/drawing/2014/main" id="{CA1388A8-8EC4-934B-A7A3-E6F585E173C1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366;g5e18c33101_0_378">
                <a:extLst>
                  <a:ext uri="{FF2B5EF4-FFF2-40B4-BE49-F238E27FC236}">
                    <a16:creationId xmlns:a16="http://schemas.microsoft.com/office/drawing/2014/main" id="{FD1C6A94-BBFB-2149-9E8C-0803567CF8C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367;g5e18c33101_0_378">
                <a:extLst>
                  <a:ext uri="{FF2B5EF4-FFF2-40B4-BE49-F238E27FC236}">
                    <a16:creationId xmlns:a16="http://schemas.microsoft.com/office/drawing/2014/main" id="{40E91856-DEED-2541-9032-004BDB60DB4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" name="Google Shape;368;g5e18c33101_0_378">
              <a:extLst>
                <a:ext uri="{FF2B5EF4-FFF2-40B4-BE49-F238E27FC236}">
                  <a16:creationId xmlns:a16="http://schemas.microsoft.com/office/drawing/2014/main" id="{4D30F600-F986-6944-9E8B-C7DE0ADD1F40}"/>
                </a:ext>
              </a:extLst>
            </p:cNvPr>
            <p:cNvGrpSpPr/>
            <p:nvPr/>
          </p:nvGrpSpPr>
          <p:grpSpPr>
            <a:xfrm>
              <a:off x="5715072" y="3352800"/>
              <a:ext cx="381023" cy="685800"/>
              <a:chOff x="7543800" y="3581400"/>
              <a:chExt cx="2362200" cy="685800"/>
            </a:xfrm>
          </p:grpSpPr>
          <p:sp>
            <p:nvSpPr>
              <p:cNvPr id="138" name="Google Shape;369;g5e18c33101_0_378">
                <a:extLst>
                  <a:ext uri="{FF2B5EF4-FFF2-40B4-BE49-F238E27FC236}">
                    <a16:creationId xmlns:a16="http://schemas.microsoft.com/office/drawing/2014/main" id="{0BC84C02-314B-1942-8730-8A6653421A4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370;g5e18c33101_0_378">
                <a:extLst>
                  <a:ext uri="{FF2B5EF4-FFF2-40B4-BE49-F238E27FC236}">
                    <a16:creationId xmlns:a16="http://schemas.microsoft.com/office/drawing/2014/main" id="{D0BB875A-5EC6-A345-90AD-D1826637850B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371;g5e18c33101_0_378">
                <a:extLst>
                  <a:ext uri="{FF2B5EF4-FFF2-40B4-BE49-F238E27FC236}">
                    <a16:creationId xmlns:a16="http://schemas.microsoft.com/office/drawing/2014/main" id="{B69812A4-68AD-DD4A-9695-C37D1F2903EE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372;g5e18c33101_0_378">
                <a:extLst>
                  <a:ext uri="{FF2B5EF4-FFF2-40B4-BE49-F238E27FC236}">
                    <a16:creationId xmlns:a16="http://schemas.microsoft.com/office/drawing/2014/main" id="{CE524CC4-8CE3-3140-9A2E-5C1A22F4B159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373;g5e18c33101_0_378">
                <a:extLst>
                  <a:ext uri="{FF2B5EF4-FFF2-40B4-BE49-F238E27FC236}">
                    <a16:creationId xmlns:a16="http://schemas.microsoft.com/office/drawing/2014/main" id="{DF0F82C0-5B67-FF4C-B843-EE16F4F7D8AF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374;g5e18c33101_0_378">
                <a:extLst>
                  <a:ext uri="{FF2B5EF4-FFF2-40B4-BE49-F238E27FC236}">
                    <a16:creationId xmlns:a16="http://schemas.microsoft.com/office/drawing/2014/main" id="{48471946-CC97-B34A-8AAE-D692B961C469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375;g5e18c33101_0_378">
                <a:extLst>
                  <a:ext uri="{FF2B5EF4-FFF2-40B4-BE49-F238E27FC236}">
                    <a16:creationId xmlns:a16="http://schemas.microsoft.com/office/drawing/2014/main" id="{3691918D-85F2-954A-AA3A-F83C2D830B02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376;g5e18c33101_0_378">
                <a:extLst>
                  <a:ext uri="{FF2B5EF4-FFF2-40B4-BE49-F238E27FC236}">
                    <a16:creationId xmlns:a16="http://schemas.microsoft.com/office/drawing/2014/main" id="{942EA0A7-6B5E-8D4C-A8DF-7ED75645A442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377;g5e18c33101_0_378">
                <a:extLst>
                  <a:ext uri="{FF2B5EF4-FFF2-40B4-BE49-F238E27FC236}">
                    <a16:creationId xmlns:a16="http://schemas.microsoft.com/office/drawing/2014/main" id="{C49E0B54-4A79-3843-8CCD-D330C103F002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" name="Google Shape;378;g5e18c33101_0_378">
              <a:extLst>
                <a:ext uri="{FF2B5EF4-FFF2-40B4-BE49-F238E27FC236}">
                  <a16:creationId xmlns:a16="http://schemas.microsoft.com/office/drawing/2014/main" id="{33CB004C-F9BF-6B4D-A1C3-2988A078EEF8}"/>
                </a:ext>
              </a:extLst>
            </p:cNvPr>
            <p:cNvGrpSpPr/>
            <p:nvPr/>
          </p:nvGrpSpPr>
          <p:grpSpPr>
            <a:xfrm>
              <a:off x="6096072" y="3352800"/>
              <a:ext cx="381023" cy="685800"/>
              <a:chOff x="7543800" y="3581400"/>
              <a:chExt cx="2362200" cy="685800"/>
            </a:xfrm>
          </p:grpSpPr>
          <p:sp>
            <p:nvSpPr>
              <p:cNvPr id="129" name="Google Shape;379;g5e18c33101_0_378">
                <a:extLst>
                  <a:ext uri="{FF2B5EF4-FFF2-40B4-BE49-F238E27FC236}">
                    <a16:creationId xmlns:a16="http://schemas.microsoft.com/office/drawing/2014/main" id="{F331C1B7-D8BD-CA42-AD46-CCC7F8BBAFE0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380;g5e18c33101_0_378">
                <a:extLst>
                  <a:ext uri="{FF2B5EF4-FFF2-40B4-BE49-F238E27FC236}">
                    <a16:creationId xmlns:a16="http://schemas.microsoft.com/office/drawing/2014/main" id="{6F6D4350-8B87-504B-8B50-527F83877EDB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381;g5e18c33101_0_378">
                <a:extLst>
                  <a:ext uri="{FF2B5EF4-FFF2-40B4-BE49-F238E27FC236}">
                    <a16:creationId xmlns:a16="http://schemas.microsoft.com/office/drawing/2014/main" id="{FC25853A-CAFF-7D4F-896D-A98063D7AC09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382;g5e18c33101_0_378">
                <a:extLst>
                  <a:ext uri="{FF2B5EF4-FFF2-40B4-BE49-F238E27FC236}">
                    <a16:creationId xmlns:a16="http://schemas.microsoft.com/office/drawing/2014/main" id="{EFE26F0B-5E58-2242-8DC7-4BD4143A6DDC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383;g5e18c33101_0_378">
                <a:extLst>
                  <a:ext uri="{FF2B5EF4-FFF2-40B4-BE49-F238E27FC236}">
                    <a16:creationId xmlns:a16="http://schemas.microsoft.com/office/drawing/2014/main" id="{4A6BB271-E30F-1C4A-9CB7-00827F49C9C6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384;g5e18c33101_0_378">
                <a:extLst>
                  <a:ext uri="{FF2B5EF4-FFF2-40B4-BE49-F238E27FC236}">
                    <a16:creationId xmlns:a16="http://schemas.microsoft.com/office/drawing/2014/main" id="{532616B3-3D8E-934F-9F3B-C5C5729DB2AA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385;g5e18c33101_0_378">
                <a:extLst>
                  <a:ext uri="{FF2B5EF4-FFF2-40B4-BE49-F238E27FC236}">
                    <a16:creationId xmlns:a16="http://schemas.microsoft.com/office/drawing/2014/main" id="{F8181BA5-5B6E-1845-8010-64E85E844A39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386;g5e18c33101_0_378">
                <a:extLst>
                  <a:ext uri="{FF2B5EF4-FFF2-40B4-BE49-F238E27FC236}">
                    <a16:creationId xmlns:a16="http://schemas.microsoft.com/office/drawing/2014/main" id="{CFD8B892-C25E-BA46-8B04-DDE1D1D7EE1E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387;g5e18c33101_0_378">
                <a:extLst>
                  <a:ext uri="{FF2B5EF4-FFF2-40B4-BE49-F238E27FC236}">
                    <a16:creationId xmlns:a16="http://schemas.microsoft.com/office/drawing/2014/main" id="{BD8F58E3-6FED-7D4E-9857-EB0BDBC6915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388;g5e18c33101_0_378">
              <a:extLst>
                <a:ext uri="{FF2B5EF4-FFF2-40B4-BE49-F238E27FC236}">
                  <a16:creationId xmlns:a16="http://schemas.microsoft.com/office/drawing/2014/main" id="{646DC1EF-88A0-D24E-A291-E6225B4F5858}"/>
                </a:ext>
              </a:extLst>
            </p:cNvPr>
            <p:cNvGrpSpPr/>
            <p:nvPr/>
          </p:nvGrpSpPr>
          <p:grpSpPr>
            <a:xfrm>
              <a:off x="4953072" y="2667000"/>
              <a:ext cx="381023" cy="685800"/>
              <a:chOff x="7543800" y="3581400"/>
              <a:chExt cx="2362200" cy="685800"/>
            </a:xfrm>
          </p:grpSpPr>
          <p:sp>
            <p:nvSpPr>
              <p:cNvPr id="120" name="Google Shape;389;g5e18c33101_0_378">
                <a:extLst>
                  <a:ext uri="{FF2B5EF4-FFF2-40B4-BE49-F238E27FC236}">
                    <a16:creationId xmlns:a16="http://schemas.microsoft.com/office/drawing/2014/main" id="{17A1EC37-FAA5-A84D-9FA2-42405BDAE5A6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390;g5e18c33101_0_378">
                <a:extLst>
                  <a:ext uri="{FF2B5EF4-FFF2-40B4-BE49-F238E27FC236}">
                    <a16:creationId xmlns:a16="http://schemas.microsoft.com/office/drawing/2014/main" id="{9458BB4A-9EDD-9B41-8072-C4A80E59BC77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391;g5e18c33101_0_378">
                <a:extLst>
                  <a:ext uri="{FF2B5EF4-FFF2-40B4-BE49-F238E27FC236}">
                    <a16:creationId xmlns:a16="http://schemas.microsoft.com/office/drawing/2014/main" id="{4503DAAD-ED91-DB41-9728-FDC9DE125B90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392;g5e18c33101_0_378">
                <a:extLst>
                  <a:ext uri="{FF2B5EF4-FFF2-40B4-BE49-F238E27FC236}">
                    <a16:creationId xmlns:a16="http://schemas.microsoft.com/office/drawing/2014/main" id="{9F1B0532-40BD-214D-8901-85F93F06534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393;g5e18c33101_0_378">
                <a:extLst>
                  <a:ext uri="{FF2B5EF4-FFF2-40B4-BE49-F238E27FC236}">
                    <a16:creationId xmlns:a16="http://schemas.microsoft.com/office/drawing/2014/main" id="{09B8FCC8-4E38-3249-A659-7008AD74071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394;g5e18c33101_0_378">
                <a:extLst>
                  <a:ext uri="{FF2B5EF4-FFF2-40B4-BE49-F238E27FC236}">
                    <a16:creationId xmlns:a16="http://schemas.microsoft.com/office/drawing/2014/main" id="{0BF7480B-8880-B34E-8D76-A41AD266A8F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395;g5e18c33101_0_378">
                <a:extLst>
                  <a:ext uri="{FF2B5EF4-FFF2-40B4-BE49-F238E27FC236}">
                    <a16:creationId xmlns:a16="http://schemas.microsoft.com/office/drawing/2014/main" id="{7F41C3F9-8BB4-8146-A7F9-6FE982529F47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396;g5e18c33101_0_378">
                <a:extLst>
                  <a:ext uri="{FF2B5EF4-FFF2-40B4-BE49-F238E27FC236}">
                    <a16:creationId xmlns:a16="http://schemas.microsoft.com/office/drawing/2014/main" id="{BB4CAB31-04CB-8146-B009-AFFECDB18C10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397;g5e18c33101_0_378">
                <a:extLst>
                  <a:ext uri="{FF2B5EF4-FFF2-40B4-BE49-F238E27FC236}">
                    <a16:creationId xmlns:a16="http://schemas.microsoft.com/office/drawing/2014/main" id="{68574344-AE5E-DD4F-BB9C-11096F8987F7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" name="Google Shape;398;g5e18c33101_0_378">
              <a:extLst>
                <a:ext uri="{FF2B5EF4-FFF2-40B4-BE49-F238E27FC236}">
                  <a16:creationId xmlns:a16="http://schemas.microsoft.com/office/drawing/2014/main" id="{37EB8217-37F2-444D-BF1E-B0B77DC99D62}"/>
                </a:ext>
              </a:extLst>
            </p:cNvPr>
            <p:cNvGrpSpPr/>
            <p:nvPr/>
          </p:nvGrpSpPr>
          <p:grpSpPr>
            <a:xfrm>
              <a:off x="5334072" y="2667000"/>
              <a:ext cx="381023" cy="685800"/>
              <a:chOff x="7543800" y="3581400"/>
              <a:chExt cx="2362200" cy="685800"/>
            </a:xfrm>
          </p:grpSpPr>
          <p:sp>
            <p:nvSpPr>
              <p:cNvPr id="111" name="Google Shape;399;g5e18c33101_0_378">
                <a:extLst>
                  <a:ext uri="{FF2B5EF4-FFF2-40B4-BE49-F238E27FC236}">
                    <a16:creationId xmlns:a16="http://schemas.microsoft.com/office/drawing/2014/main" id="{09D3EA86-2D9D-E146-A75F-7F2081D006C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00;g5e18c33101_0_378">
                <a:extLst>
                  <a:ext uri="{FF2B5EF4-FFF2-40B4-BE49-F238E27FC236}">
                    <a16:creationId xmlns:a16="http://schemas.microsoft.com/office/drawing/2014/main" id="{4DE21FE5-33BC-D547-95C2-A67E732E13A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401;g5e18c33101_0_378">
                <a:extLst>
                  <a:ext uri="{FF2B5EF4-FFF2-40B4-BE49-F238E27FC236}">
                    <a16:creationId xmlns:a16="http://schemas.microsoft.com/office/drawing/2014/main" id="{4BC6389E-B86D-A046-BB9C-6140420A56E5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402;g5e18c33101_0_378">
                <a:extLst>
                  <a:ext uri="{FF2B5EF4-FFF2-40B4-BE49-F238E27FC236}">
                    <a16:creationId xmlns:a16="http://schemas.microsoft.com/office/drawing/2014/main" id="{DBE7B6D0-57FE-4E41-AD90-5C7F7D7B5611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403;g5e18c33101_0_378">
                <a:extLst>
                  <a:ext uri="{FF2B5EF4-FFF2-40B4-BE49-F238E27FC236}">
                    <a16:creationId xmlns:a16="http://schemas.microsoft.com/office/drawing/2014/main" id="{BE6E451E-102C-8F4E-BC01-829F631EBF80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404;g5e18c33101_0_378">
                <a:extLst>
                  <a:ext uri="{FF2B5EF4-FFF2-40B4-BE49-F238E27FC236}">
                    <a16:creationId xmlns:a16="http://schemas.microsoft.com/office/drawing/2014/main" id="{944DE28A-8892-1B44-8886-C81910689938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405;g5e18c33101_0_378">
                <a:extLst>
                  <a:ext uri="{FF2B5EF4-FFF2-40B4-BE49-F238E27FC236}">
                    <a16:creationId xmlns:a16="http://schemas.microsoft.com/office/drawing/2014/main" id="{0EABA6D6-01D7-0B4D-ADC8-96CDE6B94E6A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406;g5e18c33101_0_378">
                <a:extLst>
                  <a:ext uri="{FF2B5EF4-FFF2-40B4-BE49-F238E27FC236}">
                    <a16:creationId xmlns:a16="http://schemas.microsoft.com/office/drawing/2014/main" id="{3161406C-E34A-714A-A8DC-37D673498A5E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407;g5e18c33101_0_378">
                <a:extLst>
                  <a:ext uri="{FF2B5EF4-FFF2-40B4-BE49-F238E27FC236}">
                    <a16:creationId xmlns:a16="http://schemas.microsoft.com/office/drawing/2014/main" id="{F5C0BBFF-74B7-5545-8C53-7AE871702F85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" name="Google Shape;408;g5e18c33101_0_378">
              <a:extLst>
                <a:ext uri="{FF2B5EF4-FFF2-40B4-BE49-F238E27FC236}">
                  <a16:creationId xmlns:a16="http://schemas.microsoft.com/office/drawing/2014/main" id="{A117CF5A-A485-834C-9AED-A20551CB129E}"/>
                </a:ext>
              </a:extLst>
            </p:cNvPr>
            <p:cNvGrpSpPr/>
            <p:nvPr/>
          </p:nvGrpSpPr>
          <p:grpSpPr>
            <a:xfrm>
              <a:off x="5715072" y="2667000"/>
              <a:ext cx="381023" cy="685800"/>
              <a:chOff x="7543800" y="3581400"/>
              <a:chExt cx="2362200" cy="685800"/>
            </a:xfrm>
          </p:grpSpPr>
          <p:sp>
            <p:nvSpPr>
              <p:cNvPr id="102" name="Google Shape;409;g5e18c33101_0_378">
                <a:extLst>
                  <a:ext uri="{FF2B5EF4-FFF2-40B4-BE49-F238E27FC236}">
                    <a16:creationId xmlns:a16="http://schemas.microsoft.com/office/drawing/2014/main" id="{C73DB633-961E-624E-8911-0A08F47FE9BB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10;g5e18c33101_0_378">
                <a:extLst>
                  <a:ext uri="{FF2B5EF4-FFF2-40B4-BE49-F238E27FC236}">
                    <a16:creationId xmlns:a16="http://schemas.microsoft.com/office/drawing/2014/main" id="{35AD94C5-6473-A046-9901-C045E707016A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411;g5e18c33101_0_378">
                <a:extLst>
                  <a:ext uri="{FF2B5EF4-FFF2-40B4-BE49-F238E27FC236}">
                    <a16:creationId xmlns:a16="http://schemas.microsoft.com/office/drawing/2014/main" id="{6515C062-7680-5144-ADC5-5A25D077FA1A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12;g5e18c33101_0_378">
                <a:extLst>
                  <a:ext uri="{FF2B5EF4-FFF2-40B4-BE49-F238E27FC236}">
                    <a16:creationId xmlns:a16="http://schemas.microsoft.com/office/drawing/2014/main" id="{FEE99C50-851F-8F4B-AC00-558CA63DA0E9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13;g5e18c33101_0_378">
                <a:extLst>
                  <a:ext uri="{FF2B5EF4-FFF2-40B4-BE49-F238E27FC236}">
                    <a16:creationId xmlns:a16="http://schemas.microsoft.com/office/drawing/2014/main" id="{D9E2C8E6-8F66-944C-9B87-8C4999119337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14;g5e18c33101_0_378">
                <a:extLst>
                  <a:ext uri="{FF2B5EF4-FFF2-40B4-BE49-F238E27FC236}">
                    <a16:creationId xmlns:a16="http://schemas.microsoft.com/office/drawing/2014/main" id="{A93BF448-072D-5049-8916-60FEB41BAB0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15;g5e18c33101_0_378">
                <a:extLst>
                  <a:ext uri="{FF2B5EF4-FFF2-40B4-BE49-F238E27FC236}">
                    <a16:creationId xmlns:a16="http://schemas.microsoft.com/office/drawing/2014/main" id="{571EC561-B01B-EF47-ADE7-7FA565A4C787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16;g5e18c33101_0_378">
                <a:extLst>
                  <a:ext uri="{FF2B5EF4-FFF2-40B4-BE49-F238E27FC236}">
                    <a16:creationId xmlns:a16="http://schemas.microsoft.com/office/drawing/2014/main" id="{9DDD21DE-6AB8-3647-92B7-AAE098E8DA75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17;g5e18c33101_0_378">
                <a:extLst>
                  <a:ext uri="{FF2B5EF4-FFF2-40B4-BE49-F238E27FC236}">
                    <a16:creationId xmlns:a16="http://schemas.microsoft.com/office/drawing/2014/main" id="{8641F967-6D85-C54E-B385-D16D6C47EB74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" name="Google Shape;418;g5e18c33101_0_378">
              <a:extLst>
                <a:ext uri="{FF2B5EF4-FFF2-40B4-BE49-F238E27FC236}">
                  <a16:creationId xmlns:a16="http://schemas.microsoft.com/office/drawing/2014/main" id="{F6F59DAB-81B3-CB40-AE3D-590807031917}"/>
                </a:ext>
              </a:extLst>
            </p:cNvPr>
            <p:cNvGrpSpPr/>
            <p:nvPr/>
          </p:nvGrpSpPr>
          <p:grpSpPr>
            <a:xfrm>
              <a:off x="6096072" y="2667000"/>
              <a:ext cx="381023" cy="685800"/>
              <a:chOff x="7543800" y="3581400"/>
              <a:chExt cx="2362200" cy="685800"/>
            </a:xfrm>
          </p:grpSpPr>
          <p:sp>
            <p:nvSpPr>
              <p:cNvPr id="93" name="Google Shape;419;g5e18c33101_0_378">
                <a:extLst>
                  <a:ext uri="{FF2B5EF4-FFF2-40B4-BE49-F238E27FC236}">
                    <a16:creationId xmlns:a16="http://schemas.microsoft.com/office/drawing/2014/main" id="{C016A946-A3CB-8F45-8BB8-4C0089EE1A16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20;g5e18c33101_0_378">
                <a:extLst>
                  <a:ext uri="{FF2B5EF4-FFF2-40B4-BE49-F238E27FC236}">
                    <a16:creationId xmlns:a16="http://schemas.microsoft.com/office/drawing/2014/main" id="{D2B352E7-C9C1-7E4F-A282-CBB38494B795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421;g5e18c33101_0_378">
                <a:extLst>
                  <a:ext uri="{FF2B5EF4-FFF2-40B4-BE49-F238E27FC236}">
                    <a16:creationId xmlns:a16="http://schemas.microsoft.com/office/drawing/2014/main" id="{56EECA4A-D0F4-B248-98A3-A8B45C26CE00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22;g5e18c33101_0_378">
                <a:extLst>
                  <a:ext uri="{FF2B5EF4-FFF2-40B4-BE49-F238E27FC236}">
                    <a16:creationId xmlns:a16="http://schemas.microsoft.com/office/drawing/2014/main" id="{A87D2234-DA04-8040-8AAC-F1DBFC9C0D6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23;g5e18c33101_0_378">
                <a:extLst>
                  <a:ext uri="{FF2B5EF4-FFF2-40B4-BE49-F238E27FC236}">
                    <a16:creationId xmlns:a16="http://schemas.microsoft.com/office/drawing/2014/main" id="{6B404F5E-8AEF-CF4B-B980-4065F037282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24;g5e18c33101_0_378">
                <a:extLst>
                  <a:ext uri="{FF2B5EF4-FFF2-40B4-BE49-F238E27FC236}">
                    <a16:creationId xmlns:a16="http://schemas.microsoft.com/office/drawing/2014/main" id="{369F3E9C-D1AC-B84E-AB35-04DDBF23520B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25;g5e18c33101_0_378">
                <a:extLst>
                  <a:ext uri="{FF2B5EF4-FFF2-40B4-BE49-F238E27FC236}">
                    <a16:creationId xmlns:a16="http://schemas.microsoft.com/office/drawing/2014/main" id="{B84C143D-8336-A749-A8B8-1CA1C0F22B9F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26;g5e18c33101_0_378">
                <a:extLst>
                  <a:ext uri="{FF2B5EF4-FFF2-40B4-BE49-F238E27FC236}">
                    <a16:creationId xmlns:a16="http://schemas.microsoft.com/office/drawing/2014/main" id="{0436DC7B-96A1-EC4A-A0BE-9DF01EAF60B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27;g5e18c33101_0_378">
                <a:extLst>
                  <a:ext uri="{FF2B5EF4-FFF2-40B4-BE49-F238E27FC236}">
                    <a16:creationId xmlns:a16="http://schemas.microsoft.com/office/drawing/2014/main" id="{012E8A11-D48A-994E-A1F6-197187736048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" name="Google Shape;428;g5e18c33101_0_378">
              <a:extLst>
                <a:ext uri="{FF2B5EF4-FFF2-40B4-BE49-F238E27FC236}">
                  <a16:creationId xmlns:a16="http://schemas.microsoft.com/office/drawing/2014/main" id="{CA8CDD4E-C494-4D43-8261-E549EB2695B7}"/>
                </a:ext>
              </a:extLst>
            </p:cNvPr>
            <p:cNvGrpSpPr/>
            <p:nvPr/>
          </p:nvGrpSpPr>
          <p:grpSpPr>
            <a:xfrm>
              <a:off x="4953072" y="1981200"/>
              <a:ext cx="381023" cy="685800"/>
              <a:chOff x="7543800" y="3581400"/>
              <a:chExt cx="2362200" cy="685800"/>
            </a:xfrm>
          </p:grpSpPr>
          <p:sp>
            <p:nvSpPr>
              <p:cNvPr id="84" name="Google Shape;429;g5e18c33101_0_378">
                <a:extLst>
                  <a:ext uri="{FF2B5EF4-FFF2-40B4-BE49-F238E27FC236}">
                    <a16:creationId xmlns:a16="http://schemas.microsoft.com/office/drawing/2014/main" id="{07F41B27-83D1-1548-AA2C-084377D3CA86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0;g5e18c33101_0_378">
                <a:extLst>
                  <a:ext uri="{FF2B5EF4-FFF2-40B4-BE49-F238E27FC236}">
                    <a16:creationId xmlns:a16="http://schemas.microsoft.com/office/drawing/2014/main" id="{5244FDE9-4F92-2B4F-8BB1-88FEC8C4678C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431;g5e18c33101_0_378">
                <a:extLst>
                  <a:ext uri="{FF2B5EF4-FFF2-40B4-BE49-F238E27FC236}">
                    <a16:creationId xmlns:a16="http://schemas.microsoft.com/office/drawing/2014/main" id="{5D132354-AA8B-AC4F-BCAD-D639F8E20D3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32;g5e18c33101_0_378">
                <a:extLst>
                  <a:ext uri="{FF2B5EF4-FFF2-40B4-BE49-F238E27FC236}">
                    <a16:creationId xmlns:a16="http://schemas.microsoft.com/office/drawing/2014/main" id="{2C4765C9-4AB8-DB4E-8FF6-1BA93D937859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33;g5e18c33101_0_378">
                <a:extLst>
                  <a:ext uri="{FF2B5EF4-FFF2-40B4-BE49-F238E27FC236}">
                    <a16:creationId xmlns:a16="http://schemas.microsoft.com/office/drawing/2014/main" id="{1B327874-292C-4B42-A8E3-F0E967CA46FC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34;g5e18c33101_0_378">
                <a:extLst>
                  <a:ext uri="{FF2B5EF4-FFF2-40B4-BE49-F238E27FC236}">
                    <a16:creationId xmlns:a16="http://schemas.microsoft.com/office/drawing/2014/main" id="{D50ED3AD-CCFC-6D4C-A642-8E6967A30AA1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35;g5e18c33101_0_378">
                <a:extLst>
                  <a:ext uri="{FF2B5EF4-FFF2-40B4-BE49-F238E27FC236}">
                    <a16:creationId xmlns:a16="http://schemas.microsoft.com/office/drawing/2014/main" id="{8984E24B-87D5-5B4C-B16B-FF131D9449DB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36;g5e18c33101_0_378">
                <a:extLst>
                  <a:ext uri="{FF2B5EF4-FFF2-40B4-BE49-F238E27FC236}">
                    <a16:creationId xmlns:a16="http://schemas.microsoft.com/office/drawing/2014/main" id="{304CFAF2-EFEC-3B4D-AD89-2812BE202D6B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37;g5e18c33101_0_378">
                <a:extLst>
                  <a:ext uri="{FF2B5EF4-FFF2-40B4-BE49-F238E27FC236}">
                    <a16:creationId xmlns:a16="http://schemas.microsoft.com/office/drawing/2014/main" id="{12535E90-EAE5-D046-A1F9-4ADAED998D7D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" name="Google Shape;438;g5e18c33101_0_378">
              <a:extLst>
                <a:ext uri="{FF2B5EF4-FFF2-40B4-BE49-F238E27FC236}">
                  <a16:creationId xmlns:a16="http://schemas.microsoft.com/office/drawing/2014/main" id="{857A6E6D-0284-8145-937C-29668F425CD8}"/>
                </a:ext>
              </a:extLst>
            </p:cNvPr>
            <p:cNvGrpSpPr/>
            <p:nvPr/>
          </p:nvGrpSpPr>
          <p:grpSpPr>
            <a:xfrm>
              <a:off x="5334072" y="1981200"/>
              <a:ext cx="381023" cy="685800"/>
              <a:chOff x="7543800" y="3581400"/>
              <a:chExt cx="2362200" cy="685800"/>
            </a:xfrm>
          </p:grpSpPr>
          <p:sp>
            <p:nvSpPr>
              <p:cNvPr id="75" name="Google Shape;439;g5e18c33101_0_378">
                <a:extLst>
                  <a:ext uri="{FF2B5EF4-FFF2-40B4-BE49-F238E27FC236}">
                    <a16:creationId xmlns:a16="http://schemas.microsoft.com/office/drawing/2014/main" id="{1EDF790D-6F67-A84E-ABAF-E36B6BCF15B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40;g5e18c33101_0_378">
                <a:extLst>
                  <a:ext uri="{FF2B5EF4-FFF2-40B4-BE49-F238E27FC236}">
                    <a16:creationId xmlns:a16="http://schemas.microsoft.com/office/drawing/2014/main" id="{4E2F1B5D-C2E7-6B49-B7B4-C3AB19D741C6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41;g5e18c33101_0_378">
                <a:extLst>
                  <a:ext uri="{FF2B5EF4-FFF2-40B4-BE49-F238E27FC236}">
                    <a16:creationId xmlns:a16="http://schemas.microsoft.com/office/drawing/2014/main" id="{F8D12D10-9885-6445-83BE-CFF374E10CE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42;g5e18c33101_0_378">
                <a:extLst>
                  <a:ext uri="{FF2B5EF4-FFF2-40B4-BE49-F238E27FC236}">
                    <a16:creationId xmlns:a16="http://schemas.microsoft.com/office/drawing/2014/main" id="{8718CD95-21F4-7548-AC9F-E40B927BCFAF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43;g5e18c33101_0_378">
                <a:extLst>
                  <a:ext uri="{FF2B5EF4-FFF2-40B4-BE49-F238E27FC236}">
                    <a16:creationId xmlns:a16="http://schemas.microsoft.com/office/drawing/2014/main" id="{BBDAC834-6D2C-5E42-AD13-44C649EEDF2F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44;g5e18c33101_0_378">
                <a:extLst>
                  <a:ext uri="{FF2B5EF4-FFF2-40B4-BE49-F238E27FC236}">
                    <a16:creationId xmlns:a16="http://schemas.microsoft.com/office/drawing/2014/main" id="{00EE7A0C-7C68-CD46-A3CA-310BED1F78D1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45;g5e18c33101_0_378">
                <a:extLst>
                  <a:ext uri="{FF2B5EF4-FFF2-40B4-BE49-F238E27FC236}">
                    <a16:creationId xmlns:a16="http://schemas.microsoft.com/office/drawing/2014/main" id="{A988215A-074F-1A41-A506-B7C71ACE2F28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46;g5e18c33101_0_378">
                <a:extLst>
                  <a:ext uri="{FF2B5EF4-FFF2-40B4-BE49-F238E27FC236}">
                    <a16:creationId xmlns:a16="http://schemas.microsoft.com/office/drawing/2014/main" id="{A686B3F7-9097-1E40-9BF2-2EE991A1D6D4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47;g5e18c33101_0_378">
                <a:extLst>
                  <a:ext uri="{FF2B5EF4-FFF2-40B4-BE49-F238E27FC236}">
                    <a16:creationId xmlns:a16="http://schemas.microsoft.com/office/drawing/2014/main" id="{F5F7A456-3913-B746-AD43-0F467E28623A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" name="Google Shape;448;g5e18c33101_0_378">
              <a:extLst>
                <a:ext uri="{FF2B5EF4-FFF2-40B4-BE49-F238E27FC236}">
                  <a16:creationId xmlns:a16="http://schemas.microsoft.com/office/drawing/2014/main" id="{D5B368D6-2420-BF4A-A95F-31048197DF01}"/>
                </a:ext>
              </a:extLst>
            </p:cNvPr>
            <p:cNvGrpSpPr/>
            <p:nvPr/>
          </p:nvGrpSpPr>
          <p:grpSpPr>
            <a:xfrm>
              <a:off x="5715072" y="1981200"/>
              <a:ext cx="381023" cy="685800"/>
              <a:chOff x="7543800" y="3581400"/>
              <a:chExt cx="2362200" cy="685800"/>
            </a:xfrm>
          </p:grpSpPr>
          <p:sp>
            <p:nvSpPr>
              <p:cNvPr id="66" name="Google Shape;449;g5e18c33101_0_378">
                <a:extLst>
                  <a:ext uri="{FF2B5EF4-FFF2-40B4-BE49-F238E27FC236}">
                    <a16:creationId xmlns:a16="http://schemas.microsoft.com/office/drawing/2014/main" id="{606B365C-14D9-094C-91CE-1DADFA4DF87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50;g5e18c33101_0_378">
                <a:extLst>
                  <a:ext uri="{FF2B5EF4-FFF2-40B4-BE49-F238E27FC236}">
                    <a16:creationId xmlns:a16="http://schemas.microsoft.com/office/drawing/2014/main" id="{FCD57F89-E944-F74C-9834-383592A1A29A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51;g5e18c33101_0_378">
                <a:extLst>
                  <a:ext uri="{FF2B5EF4-FFF2-40B4-BE49-F238E27FC236}">
                    <a16:creationId xmlns:a16="http://schemas.microsoft.com/office/drawing/2014/main" id="{583EDB34-78E6-CE49-88C8-7689CAC6D76E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52;g5e18c33101_0_378">
                <a:extLst>
                  <a:ext uri="{FF2B5EF4-FFF2-40B4-BE49-F238E27FC236}">
                    <a16:creationId xmlns:a16="http://schemas.microsoft.com/office/drawing/2014/main" id="{82B1B133-2936-AA4B-AE9E-F2505DC4DBA3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53;g5e18c33101_0_378">
                <a:extLst>
                  <a:ext uri="{FF2B5EF4-FFF2-40B4-BE49-F238E27FC236}">
                    <a16:creationId xmlns:a16="http://schemas.microsoft.com/office/drawing/2014/main" id="{6803EE24-B20A-F249-9476-DC399A72BD7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54;g5e18c33101_0_378">
                <a:extLst>
                  <a:ext uri="{FF2B5EF4-FFF2-40B4-BE49-F238E27FC236}">
                    <a16:creationId xmlns:a16="http://schemas.microsoft.com/office/drawing/2014/main" id="{DBC1A5C4-0BA2-0D4C-B561-E5FE15AD2ABE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55;g5e18c33101_0_378">
                <a:extLst>
                  <a:ext uri="{FF2B5EF4-FFF2-40B4-BE49-F238E27FC236}">
                    <a16:creationId xmlns:a16="http://schemas.microsoft.com/office/drawing/2014/main" id="{41DB755D-4070-3C4C-9B96-59C33E3D5336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56;g5e18c33101_0_378">
                <a:extLst>
                  <a:ext uri="{FF2B5EF4-FFF2-40B4-BE49-F238E27FC236}">
                    <a16:creationId xmlns:a16="http://schemas.microsoft.com/office/drawing/2014/main" id="{21E0BAC5-1615-234C-A80E-5A7F9F7F2FA0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57;g5e18c33101_0_378">
                <a:extLst>
                  <a:ext uri="{FF2B5EF4-FFF2-40B4-BE49-F238E27FC236}">
                    <a16:creationId xmlns:a16="http://schemas.microsoft.com/office/drawing/2014/main" id="{6ADADADC-1909-6E4C-B538-528B4F5169F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" name="Google Shape;458;g5e18c33101_0_378">
              <a:extLst>
                <a:ext uri="{FF2B5EF4-FFF2-40B4-BE49-F238E27FC236}">
                  <a16:creationId xmlns:a16="http://schemas.microsoft.com/office/drawing/2014/main" id="{A2595623-5A8E-2847-929A-062B2E3F30E4}"/>
                </a:ext>
              </a:extLst>
            </p:cNvPr>
            <p:cNvGrpSpPr/>
            <p:nvPr/>
          </p:nvGrpSpPr>
          <p:grpSpPr>
            <a:xfrm>
              <a:off x="6096072" y="1981200"/>
              <a:ext cx="381023" cy="685800"/>
              <a:chOff x="7543800" y="3581400"/>
              <a:chExt cx="2362200" cy="685800"/>
            </a:xfrm>
          </p:grpSpPr>
          <p:sp>
            <p:nvSpPr>
              <p:cNvPr id="57" name="Google Shape;459;g5e18c33101_0_378">
                <a:extLst>
                  <a:ext uri="{FF2B5EF4-FFF2-40B4-BE49-F238E27FC236}">
                    <a16:creationId xmlns:a16="http://schemas.microsoft.com/office/drawing/2014/main" id="{3B18DA30-E825-BB46-B5A7-032D9CD00FA9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460;g5e18c33101_0_378">
                <a:extLst>
                  <a:ext uri="{FF2B5EF4-FFF2-40B4-BE49-F238E27FC236}">
                    <a16:creationId xmlns:a16="http://schemas.microsoft.com/office/drawing/2014/main" id="{0DDFFC71-00DA-0A45-A7EB-5D308EB54871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461;g5e18c33101_0_378">
                <a:extLst>
                  <a:ext uri="{FF2B5EF4-FFF2-40B4-BE49-F238E27FC236}">
                    <a16:creationId xmlns:a16="http://schemas.microsoft.com/office/drawing/2014/main" id="{3E684FAD-467F-0A41-8F7B-BA8C346A3663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462;g5e18c33101_0_378">
                <a:extLst>
                  <a:ext uri="{FF2B5EF4-FFF2-40B4-BE49-F238E27FC236}">
                    <a16:creationId xmlns:a16="http://schemas.microsoft.com/office/drawing/2014/main" id="{0E0C7D4C-8758-BA47-9D6E-D0DF4A787520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463;g5e18c33101_0_378">
                <a:extLst>
                  <a:ext uri="{FF2B5EF4-FFF2-40B4-BE49-F238E27FC236}">
                    <a16:creationId xmlns:a16="http://schemas.microsoft.com/office/drawing/2014/main" id="{CD689EDB-81BD-6C4E-A9C5-52FC620EB62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464;g5e18c33101_0_378">
                <a:extLst>
                  <a:ext uri="{FF2B5EF4-FFF2-40B4-BE49-F238E27FC236}">
                    <a16:creationId xmlns:a16="http://schemas.microsoft.com/office/drawing/2014/main" id="{C8917542-517D-924E-A16C-F8744FAD37E4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465;g5e18c33101_0_378">
                <a:extLst>
                  <a:ext uri="{FF2B5EF4-FFF2-40B4-BE49-F238E27FC236}">
                    <a16:creationId xmlns:a16="http://schemas.microsoft.com/office/drawing/2014/main" id="{8E865BE0-EB7E-B046-B8E7-9DC7C199CC44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466;g5e18c33101_0_378">
                <a:extLst>
                  <a:ext uri="{FF2B5EF4-FFF2-40B4-BE49-F238E27FC236}">
                    <a16:creationId xmlns:a16="http://schemas.microsoft.com/office/drawing/2014/main" id="{F003D7F1-176D-6D40-B6EE-AAA21505B73B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467;g5e18c33101_0_378">
                <a:extLst>
                  <a:ext uri="{FF2B5EF4-FFF2-40B4-BE49-F238E27FC236}">
                    <a16:creationId xmlns:a16="http://schemas.microsoft.com/office/drawing/2014/main" id="{2A5C0739-5F62-C640-8313-A185D3310B7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468;g5e18c33101_0_378">
              <a:extLst>
                <a:ext uri="{FF2B5EF4-FFF2-40B4-BE49-F238E27FC236}">
                  <a16:creationId xmlns:a16="http://schemas.microsoft.com/office/drawing/2014/main" id="{30D73801-4F3E-B943-AFD9-472E7EF68071}"/>
                </a:ext>
              </a:extLst>
            </p:cNvPr>
            <p:cNvSpPr txBox="1"/>
            <p:nvPr/>
          </p:nvSpPr>
          <p:spPr>
            <a:xfrm>
              <a:off x="5133600" y="2524705"/>
              <a:ext cx="1066800" cy="461700"/>
            </a:xfrm>
            <a:prstGeom prst="rect">
              <a:avLst/>
            </a:prstGeom>
            <a:solidFill>
              <a:srgbClr val="D9D9D9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Bytes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40" name="Google Shape;472;g5e18c33101_0_378">
            <a:extLst>
              <a:ext uri="{FF2B5EF4-FFF2-40B4-BE49-F238E27FC236}">
                <a16:creationId xmlns:a16="http://schemas.microsoft.com/office/drawing/2014/main" id="{9696FD6D-8EA8-C14C-8AA3-4C30A5DA534D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3568945" y="2447400"/>
            <a:ext cx="3838557" cy="386605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41" name="Google Shape;473;g5e18c33101_0_378">
            <a:extLst>
              <a:ext uri="{FF2B5EF4-FFF2-40B4-BE49-F238E27FC236}">
                <a16:creationId xmlns:a16="http://schemas.microsoft.com/office/drawing/2014/main" id="{AAE15A3B-4C62-3441-A93B-1C6EF4CFAA48}"/>
              </a:ext>
            </a:extLst>
          </p:cNvPr>
          <p:cNvSpPr txBox="1"/>
          <p:nvPr/>
        </p:nvSpPr>
        <p:spPr>
          <a:xfrm>
            <a:off x="6035899" y="1524000"/>
            <a:ext cx="1295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Processor 0 Memory Accesses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2" name="Google Shape;474;g5e18c33101_0_378">
            <a:extLst>
              <a:ext uri="{FF2B5EF4-FFF2-40B4-BE49-F238E27FC236}">
                <a16:creationId xmlns:a16="http://schemas.microsoft.com/office/drawing/2014/main" id="{E6784393-0F3F-D444-A74B-FDD059C4A716}"/>
              </a:ext>
            </a:extLst>
          </p:cNvPr>
          <p:cNvGrpSpPr/>
          <p:nvPr/>
        </p:nvGrpSpPr>
        <p:grpSpPr>
          <a:xfrm>
            <a:off x="3917307" y="3800765"/>
            <a:ext cx="3490195" cy="2674620"/>
            <a:chOff x="1447800" y="3962400"/>
            <a:chExt cx="3490195" cy="2674620"/>
          </a:xfrm>
        </p:grpSpPr>
        <p:grpSp>
          <p:nvGrpSpPr>
            <p:cNvPr id="243" name="Google Shape;475;g5e18c33101_0_378">
              <a:extLst>
                <a:ext uri="{FF2B5EF4-FFF2-40B4-BE49-F238E27FC236}">
                  <a16:creationId xmlns:a16="http://schemas.microsoft.com/office/drawing/2014/main" id="{637028AC-EA8D-A04D-BC4D-88BC4B02B506}"/>
                </a:ext>
              </a:extLst>
            </p:cNvPr>
            <p:cNvGrpSpPr/>
            <p:nvPr/>
          </p:nvGrpSpPr>
          <p:grpSpPr>
            <a:xfrm>
              <a:off x="1447800" y="3962400"/>
              <a:ext cx="2057400" cy="2674620"/>
              <a:chOff x="609600" y="1676400"/>
              <a:chExt cx="3048000" cy="3962400"/>
            </a:xfrm>
          </p:grpSpPr>
          <p:sp>
            <p:nvSpPr>
              <p:cNvPr id="262" name="Google Shape;476;g5e18c33101_0_378">
                <a:extLst>
                  <a:ext uri="{FF2B5EF4-FFF2-40B4-BE49-F238E27FC236}">
                    <a16:creationId xmlns:a16="http://schemas.microsoft.com/office/drawing/2014/main" id="{57FC5522-8446-6241-A624-E6E6F79D15E7}"/>
                  </a:ext>
                </a:extLst>
              </p:cNvPr>
              <p:cNvSpPr/>
              <p:nvPr/>
            </p:nvSpPr>
            <p:spPr>
              <a:xfrm>
                <a:off x="609600" y="1676400"/>
                <a:ext cx="3048000" cy="3962400"/>
              </a:xfrm>
              <a:prstGeom prst="rect">
                <a:avLst/>
              </a:prstGeom>
              <a:solidFill>
                <a:srgbClr val="D8D8D8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Core 1</a:t>
                </a:r>
                <a:endParaRPr sz="14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477;g5e18c33101_0_378">
                <a:extLst>
                  <a:ext uri="{FF2B5EF4-FFF2-40B4-BE49-F238E27FC236}">
                    <a16:creationId xmlns:a16="http://schemas.microsoft.com/office/drawing/2014/main" id="{85C4A3AE-4AB0-6640-A6A3-2F1727AC60BE}"/>
                  </a:ext>
                </a:extLst>
              </p:cNvPr>
              <p:cNvSpPr/>
              <p:nvPr/>
            </p:nvSpPr>
            <p:spPr>
              <a:xfrm>
                <a:off x="838200" y="2286000"/>
                <a:ext cx="2590800" cy="533400"/>
              </a:xfrm>
              <a:prstGeom prst="rect">
                <a:avLst/>
              </a:prstGeom>
              <a:solidFill>
                <a:srgbClr val="95B3D7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Control</a:t>
                </a:r>
                <a:endParaRPr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478;g5e18c33101_0_378">
                <a:extLst>
                  <a:ext uri="{FF2B5EF4-FFF2-40B4-BE49-F238E27FC236}">
                    <a16:creationId xmlns:a16="http://schemas.microsoft.com/office/drawing/2014/main" id="{3CD502A3-4327-5847-BDAD-7FA2E9C53B81}"/>
                  </a:ext>
                </a:extLst>
              </p:cNvPr>
              <p:cNvSpPr/>
              <p:nvPr/>
            </p:nvSpPr>
            <p:spPr>
              <a:xfrm>
                <a:off x="838200" y="3048000"/>
                <a:ext cx="2590800" cy="2362200"/>
              </a:xfrm>
              <a:prstGeom prst="rect">
                <a:avLst/>
              </a:prstGeom>
              <a:solidFill>
                <a:srgbClr val="93B3D7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Datapath</a:t>
                </a:r>
                <a:endParaRPr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65" name="Google Shape;479;g5e18c33101_0_378">
                <a:extLst>
                  <a:ext uri="{FF2B5EF4-FFF2-40B4-BE49-F238E27FC236}">
                    <a16:creationId xmlns:a16="http://schemas.microsoft.com/office/drawing/2014/main" id="{B98CB648-FB0A-F147-B644-05277BC536FF}"/>
                  </a:ext>
                </a:extLst>
              </p:cNvPr>
              <p:cNvCxnSpPr/>
              <p:nvPr/>
            </p:nvCxnSpPr>
            <p:spPr>
              <a:xfrm rot="5400000">
                <a:off x="1409744" y="2933744"/>
                <a:ext cx="228600" cy="15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triangle" w="lg" len="lg"/>
              </a:ln>
              <a:effectLst>
                <a:outerShdw blurRad="40000" dist="20000" dir="5400000" rotWithShape="0">
                  <a:srgbClr val="000000">
                    <a:alpha val="37650"/>
                  </a:srgbClr>
                </a:outerShdw>
              </a:effectLst>
            </p:spPr>
          </p:cxnSp>
          <p:cxnSp>
            <p:nvCxnSpPr>
              <p:cNvPr id="266" name="Google Shape;480;g5e18c33101_0_378">
                <a:extLst>
                  <a:ext uri="{FF2B5EF4-FFF2-40B4-BE49-F238E27FC236}">
                    <a16:creationId xmlns:a16="http://schemas.microsoft.com/office/drawing/2014/main" id="{A0A6F58D-A2A5-8749-AF8A-C2D2D86A55AF}"/>
                  </a:ext>
                </a:extLst>
              </p:cNvPr>
              <p:cNvCxnSpPr/>
              <p:nvPr/>
            </p:nvCxnSpPr>
            <p:spPr>
              <a:xfrm rot="5400000" flipH="1">
                <a:off x="2553538" y="2932950"/>
                <a:ext cx="228600" cy="15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triangle" w="lg" len="lg"/>
              </a:ln>
              <a:effectLst>
                <a:outerShdw blurRad="40000" dist="20000" dir="5400000" rotWithShape="0">
                  <a:srgbClr val="000000">
                    <a:alpha val="37650"/>
                  </a:srgbClr>
                </a:outerShdw>
              </a:effectLst>
            </p:spPr>
          </p:cxnSp>
        </p:grpSp>
        <p:grpSp>
          <p:nvGrpSpPr>
            <p:cNvPr id="244" name="Google Shape;481;g5e18c33101_0_378">
              <a:extLst>
                <a:ext uri="{FF2B5EF4-FFF2-40B4-BE49-F238E27FC236}">
                  <a16:creationId xmlns:a16="http://schemas.microsoft.com/office/drawing/2014/main" id="{C45243C0-103C-DD4E-BB61-7FAACAAD434B}"/>
                </a:ext>
              </a:extLst>
            </p:cNvPr>
            <p:cNvGrpSpPr/>
            <p:nvPr/>
          </p:nvGrpSpPr>
          <p:grpSpPr>
            <a:xfrm>
              <a:off x="1653540" y="5196840"/>
              <a:ext cx="1597928" cy="1234440"/>
              <a:chOff x="914400" y="3505200"/>
              <a:chExt cx="2367300" cy="1828800"/>
            </a:xfrm>
          </p:grpSpPr>
          <p:sp>
            <p:nvSpPr>
              <p:cNvPr id="247" name="Google Shape;482;g5e18c33101_0_378">
                <a:extLst>
                  <a:ext uri="{FF2B5EF4-FFF2-40B4-BE49-F238E27FC236}">
                    <a16:creationId xmlns:a16="http://schemas.microsoft.com/office/drawing/2014/main" id="{1E7A07D5-F749-1E4C-90F6-7389BC4E2DC6}"/>
                  </a:ext>
                </a:extLst>
              </p:cNvPr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</a:t>
                </a:r>
                <a:endParaRPr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48" name="Google Shape;483;g5e18c33101_0_378">
                <a:extLst>
                  <a:ext uri="{FF2B5EF4-FFF2-40B4-BE49-F238E27FC236}">
                    <a16:creationId xmlns:a16="http://schemas.microsoft.com/office/drawing/2014/main" id="{7B41464D-147D-4A47-B388-BFD9649BBB0C}"/>
                  </a:ext>
                </a:extLst>
              </p:cNvPr>
              <p:cNvGrpSpPr/>
              <p:nvPr/>
            </p:nvGrpSpPr>
            <p:grpSpPr>
              <a:xfrm>
                <a:off x="914414" y="3886200"/>
                <a:ext cx="2362217" cy="685800"/>
                <a:chOff x="1600199" y="3962400"/>
                <a:chExt cx="1600201" cy="685800"/>
              </a:xfrm>
            </p:grpSpPr>
            <p:sp>
              <p:nvSpPr>
                <p:cNvPr id="252" name="Google Shape;484;g5e18c33101_0_378">
                  <a:extLst>
                    <a:ext uri="{FF2B5EF4-FFF2-40B4-BE49-F238E27FC236}">
                      <a16:creationId xmlns:a16="http://schemas.microsoft.com/office/drawing/2014/main" id="{7E5025CF-7C49-9C42-9856-9374653D8AE3}"/>
                    </a:ext>
                  </a:extLst>
                </p:cNvPr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485;g5e18c33101_0_378">
                  <a:extLst>
                    <a:ext uri="{FF2B5EF4-FFF2-40B4-BE49-F238E27FC236}">
                      <a16:creationId xmlns:a16="http://schemas.microsoft.com/office/drawing/2014/main" id="{D8C2F604-73AE-9948-9B0C-2B235108D1C4}"/>
                    </a:ext>
                  </a:extLst>
                </p:cNvPr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486;g5e18c33101_0_378">
                  <a:extLst>
                    <a:ext uri="{FF2B5EF4-FFF2-40B4-BE49-F238E27FC236}">
                      <a16:creationId xmlns:a16="http://schemas.microsoft.com/office/drawing/2014/main" id="{242ECA90-3DE2-F040-A96B-18EF2497CC29}"/>
                    </a:ext>
                  </a:extLst>
                </p:cNvPr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" name="Google Shape;487;g5e18c33101_0_378">
                  <a:extLst>
                    <a:ext uri="{FF2B5EF4-FFF2-40B4-BE49-F238E27FC236}">
                      <a16:creationId xmlns:a16="http://schemas.microsoft.com/office/drawing/2014/main" id="{B1236BE6-29CD-D140-A9D8-7E823FAE8967}"/>
                    </a:ext>
                  </a:extLst>
                </p:cNvPr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488;g5e18c33101_0_378">
                  <a:extLst>
                    <a:ext uri="{FF2B5EF4-FFF2-40B4-BE49-F238E27FC236}">
                      <a16:creationId xmlns:a16="http://schemas.microsoft.com/office/drawing/2014/main" id="{39A1EF47-9DCD-0F41-9DBB-A1D1790799DA}"/>
                    </a:ext>
                  </a:extLst>
                </p:cNvPr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" name="Google Shape;489;g5e18c33101_0_378">
                  <a:extLst>
                    <a:ext uri="{FF2B5EF4-FFF2-40B4-BE49-F238E27FC236}">
                      <a16:creationId xmlns:a16="http://schemas.microsoft.com/office/drawing/2014/main" id="{EBECD558-1741-4346-8BEB-AB3652FDC031}"/>
                    </a:ext>
                  </a:extLst>
                </p:cNvPr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490;g5e18c33101_0_378">
                  <a:extLst>
                    <a:ext uri="{FF2B5EF4-FFF2-40B4-BE49-F238E27FC236}">
                      <a16:creationId xmlns:a16="http://schemas.microsoft.com/office/drawing/2014/main" id="{7C6D0969-8600-3C49-AF52-B0F140F132E5}"/>
                    </a:ext>
                  </a:extLst>
                </p:cNvPr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" name="Google Shape;491;g5e18c33101_0_378">
                  <a:extLst>
                    <a:ext uri="{FF2B5EF4-FFF2-40B4-BE49-F238E27FC236}">
                      <a16:creationId xmlns:a16="http://schemas.microsoft.com/office/drawing/2014/main" id="{9313622E-E7FD-6545-B295-DA29CBE1C467}"/>
                    </a:ext>
                  </a:extLst>
                </p:cNvPr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" name="Google Shape;492;g5e18c33101_0_378">
                  <a:extLst>
                    <a:ext uri="{FF2B5EF4-FFF2-40B4-BE49-F238E27FC236}">
                      <a16:creationId xmlns:a16="http://schemas.microsoft.com/office/drawing/2014/main" id="{79441F8D-B07E-5446-B588-7FE26749DF8E}"/>
                    </a:ext>
                  </a:extLst>
                </p:cNvPr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493;g5e18c33101_0_378">
                  <a:extLst>
                    <a:ext uri="{FF2B5EF4-FFF2-40B4-BE49-F238E27FC236}">
                      <a16:creationId xmlns:a16="http://schemas.microsoft.com/office/drawing/2014/main" id="{EA625FBF-E214-AD4A-BDA7-6E3F977411FC}"/>
                    </a:ext>
                  </a:extLst>
                </p:cNvPr>
                <p:cNvSpPr txBox="1"/>
                <p:nvPr/>
              </p:nvSpPr>
              <p:spPr>
                <a:xfrm>
                  <a:off x="1718281" y="3988255"/>
                  <a:ext cx="1377000" cy="621818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400"/>
                  </a:pPr>
                  <a:r>
                    <a:rPr lang="en-US" sz="24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Registers</a:t>
                  </a:r>
                  <a:endParaRPr sz="24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9" name="Google Shape;494;g5e18c33101_0_378">
                <a:extLst>
                  <a:ext uri="{FF2B5EF4-FFF2-40B4-BE49-F238E27FC236}">
                    <a16:creationId xmlns:a16="http://schemas.microsoft.com/office/drawing/2014/main" id="{E670CA15-E540-944B-A6AD-7A37D543C503}"/>
                  </a:ext>
                </a:extLst>
              </p:cNvPr>
              <p:cNvGrpSpPr/>
              <p:nvPr/>
            </p:nvGrpSpPr>
            <p:grpSpPr>
              <a:xfrm>
                <a:off x="914400" y="4697787"/>
                <a:ext cx="2367300" cy="636213"/>
                <a:chOff x="4572000" y="3402387"/>
                <a:chExt cx="2367300" cy="636213"/>
              </a:xfrm>
            </p:grpSpPr>
            <p:sp>
              <p:nvSpPr>
                <p:cNvPr id="250" name="Google Shape;495;g5e18c33101_0_378">
                  <a:extLst>
                    <a:ext uri="{FF2B5EF4-FFF2-40B4-BE49-F238E27FC236}">
                      <a16:creationId xmlns:a16="http://schemas.microsoft.com/office/drawing/2014/main" id="{B0C1B020-D737-6E40-AF7B-DCC9372218D1}"/>
                    </a:ext>
                  </a:extLst>
                </p:cNvPr>
                <p:cNvSpPr/>
                <p:nvPr/>
              </p:nvSpPr>
              <p:spPr>
                <a:xfrm rot="10800000" flipH="1">
                  <a:off x="4572000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496;g5e18c33101_0_378">
                  <a:extLst>
                    <a:ext uri="{FF2B5EF4-FFF2-40B4-BE49-F238E27FC236}">
                      <a16:creationId xmlns:a16="http://schemas.microsoft.com/office/drawing/2014/main" id="{BD95E866-AA00-AC4F-9246-9ADADF61A674}"/>
                    </a:ext>
                  </a:extLst>
                </p:cNvPr>
                <p:cNvSpPr txBox="1"/>
                <p:nvPr/>
              </p:nvSpPr>
              <p:spPr>
                <a:xfrm>
                  <a:off x="4572000" y="3402387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cxnSp>
          <p:nvCxnSpPr>
            <p:cNvPr id="245" name="Google Shape;497;g5e18c33101_0_378">
              <a:extLst>
                <a:ext uri="{FF2B5EF4-FFF2-40B4-BE49-F238E27FC236}">
                  <a16:creationId xmlns:a16="http://schemas.microsoft.com/office/drawing/2014/main" id="{5166ACE5-B947-A047-9128-2ACF4EF3FE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5200" y="5070763"/>
              <a:ext cx="1432795" cy="644237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triangle" w="lg" len="lg"/>
              <a:tailEnd type="triangle" w="lg" len="lg"/>
            </a:ln>
          </p:spPr>
        </p:cxnSp>
        <p:sp>
          <p:nvSpPr>
            <p:cNvPr id="246" name="Google Shape;498;g5e18c33101_0_378">
              <a:extLst>
                <a:ext uri="{FF2B5EF4-FFF2-40B4-BE49-F238E27FC236}">
                  <a16:creationId xmlns:a16="http://schemas.microsoft.com/office/drawing/2014/main" id="{DAFA4011-B32C-624F-A840-D9C1A5031BB7}"/>
                </a:ext>
              </a:extLst>
            </p:cNvPr>
            <p:cNvSpPr txBox="1"/>
            <p:nvPr/>
          </p:nvSpPr>
          <p:spPr>
            <a:xfrm>
              <a:off x="3505200" y="4343400"/>
              <a:ext cx="12954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Processor 1 Memory Accesses</a:t>
              </a: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348A31F-B9B1-96CE-5AC0-26703E0A8353}"/>
              </a:ext>
            </a:extLst>
          </p:cNvPr>
          <p:cNvSpPr txBox="1"/>
          <p:nvPr/>
        </p:nvSpPr>
        <p:spPr>
          <a:xfrm>
            <a:off x="8162285" y="6136414"/>
            <a:ext cx="2691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Actually parallel!</a:t>
            </a:r>
          </a:p>
        </p:txBody>
      </p:sp>
    </p:spTree>
    <p:extLst>
      <p:ext uri="{BB962C8B-B14F-4D97-AF65-F5344CB8AC3E}">
        <p14:creationId xmlns:p14="http://schemas.microsoft.com/office/powerpoint/2010/main" val="423859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BAB1F-25CF-464E-AA0C-86FA9441B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Multicore Systems (in words)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02041-D41F-FF40-AE7C-3F1FAA94E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40"/>
              </a:spcBef>
            </a:pPr>
            <a:r>
              <a:rPr lang="en-US" dirty="0"/>
              <a:t>A computer system with at least 2 processor cores</a:t>
            </a:r>
          </a:p>
          <a:p>
            <a:pPr lvl="1">
              <a:spcBef>
                <a:spcPts val="640"/>
              </a:spcBef>
            </a:pPr>
            <a:r>
              <a:rPr lang="en-US" dirty="0"/>
              <a:t>Each core has its own registers</a:t>
            </a:r>
          </a:p>
          <a:p>
            <a:pPr lvl="1" indent="-406390">
              <a:spcBef>
                <a:spcPts val="0"/>
              </a:spcBef>
              <a:buSzPts val="2800"/>
            </a:pPr>
            <a:r>
              <a:rPr lang="en-US" dirty="0"/>
              <a:t>Each core executes independent instruction streams</a:t>
            </a:r>
          </a:p>
          <a:p>
            <a:pPr lvl="1" indent="-406390">
              <a:spcBef>
                <a:spcPts val="0"/>
              </a:spcBef>
              <a:buSzPts val="2800"/>
            </a:pPr>
            <a:r>
              <a:rPr lang="en-US" dirty="0"/>
              <a:t>Cores share the same system memory</a:t>
            </a:r>
          </a:p>
          <a:p>
            <a:pPr lvl="2" indent="-406390">
              <a:spcBef>
                <a:spcPts val="0"/>
              </a:spcBef>
              <a:buSzPts val="2800"/>
            </a:pPr>
            <a:r>
              <a:rPr lang="en-US" dirty="0"/>
              <a:t>But usually use different parts of it</a:t>
            </a:r>
          </a:p>
          <a:p>
            <a:pPr lvl="1" indent="-406390">
              <a:spcBef>
                <a:spcPts val="0"/>
              </a:spcBef>
              <a:buSzPts val="2800"/>
            </a:pPr>
            <a:r>
              <a:rPr lang="en-US" dirty="0"/>
              <a:t>Communication possible through memory accesses</a:t>
            </a:r>
          </a:p>
          <a:p>
            <a:pPr indent="-406390">
              <a:spcBef>
                <a:spcPts val="0"/>
              </a:spcBef>
              <a:buSzPts val="2800"/>
            </a:pPr>
            <a:endParaRPr lang="en-US" dirty="0"/>
          </a:p>
          <a:p>
            <a:pPr>
              <a:spcBef>
                <a:spcPts val="640"/>
              </a:spcBef>
            </a:pPr>
            <a:r>
              <a:rPr lang="en-US" dirty="0"/>
              <a:t>Deliver high throughput for independent jobs via task-level parallelism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A0A71-AEA8-4344-A161-59629732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7792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B2148-4EBE-8C41-A85D-1F2E31B00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Multithreading processors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06FF0-F52D-A744-B6C2-A0B9AB348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2960"/>
              <a:buNone/>
            </a:pPr>
            <a:r>
              <a:rPr lang="en-US" sz="2960" b="1" dirty="0">
                <a:solidFill>
                  <a:schemeClr val="dk1"/>
                </a:solidFill>
                <a:sym typeface="Calibri"/>
              </a:rPr>
              <a:t>Basic idea: </a:t>
            </a:r>
            <a:r>
              <a:rPr lang="en-US" sz="2960" dirty="0">
                <a:solidFill>
                  <a:schemeClr val="dk1"/>
                </a:solidFill>
                <a:sym typeface="Calibri"/>
              </a:rPr>
              <a:t>Processor resources are expensive and should not be left idle</a:t>
            </a:r>
          </a:p>
          <a:p>
            <a:pPr lvl="1">
              <a:spcBef>
                <a:spcPts val="0"/>
              </a:spcBef>
              <a:buClr>
                <a:schemeClr val="dk1"/>
              </a:buClr>
              <a:buSzPts val="2960"/>
            </a:pPr>
            <a:r>
              <a:rPr lang="en-US" sz="2560" dirty="0">
                <a:solidFill>
                  <a:schemeClr val="dk1"/>
                </a:solidFill>
                <a:sym typeface="Calibri"/>
              </a:rPr>
              <a:t>So have multiple threads ready to run at all times</a:t>
            </a:r>
            <a:br>
              <a:rPr lang="en-US" sz="2560" dirty="0">
                <a:solidFill>
                  <a:schemeClr val="dk1"/>
                </a:solidFill>
                <a:sym typeface="Calibri"/>
              </a:rPr>
            </a:br>
            <a:endParaRPr lang="en-US" dirty="0"/>
          </a:p>
          <a:p>
            <a:pPr marL="0" indent="0">
              <a:spcBef>
                <a:spcPts val="592"/>
              </a:spcBef>
              <a:buClr>
                <a:schemeClr val="dk1"/>
              </a:buClr>
              <a:buSzPts val="2960"/>
              <a:buNone/>
            </a:pPr>
            <a:r>
              <a:rPr lang="en-US" sz="2960" dirty="0">
                <a:solidFill>
                  <a:schemeClr val="dk1"/>
                </a:solidFill>
                <a:sym typeface="Calibri"/>
              </a:rPr>
              <a:t>Long memory latency to memory on cache miss?</a:t>
            </a:r>
            <a:endParaRPr lang="en-US" dirty="0"/>
          </a:p>
          <a:p>
            <a:pPr marL="742932" lvl="1" indent="-285744">
              <a:spcBef>
                <a:spcPts val="519"/>
              </a:spcBef>
              <a:buClr>
                <a:schemeClr val="dk1"/>
              </a:buClr>
              <a:buSzPts val="2590"/>
            </a:pPr>
            <a:r>
              <a:rPr lang="en-US" sz="2591" dirty="0">
                <a:solidFill>
                  <a:schemeClr val="dk1"/>
                </a:solidFill>
                <a:sym typeface="Calibri"/>
              </a:rPr>
              <a:t>Hardware switches threads to bring in other useful work while waiting for cache miss</a:t>
            </a:r>
            <a:endParaRPr lang="en-US" dirty="0"/>
          </a:p>
          <a:p>
            <a:pPr marL="742932" lvl="1" indent="-285744">
              <a:spcBef>
                <a:spcPts val="519"/>
              </a:spcBef>
              <a:buClr>
                <a:schemeClr val="dk1"/>
              </a:buClr>
              <a:buSzPts val="2590"/>
            </a:pPr>
            <a:r>
              <a:rPr lang="en-US" sz="2591" dirty="0">
                <a:solidFill>
                  <a:schemeClr val="dk1"/>
                </a:solidFill>
                <a:sym typeface="Calibri"/>
              </a:rPr>
              <a:t>Cost of thread context switch must be much less than cache miss latency</a:t>
            </a:r>
            <a:endParaRPr lang="en-US" sz="2960" dirty="0">
              <a:solidFill>
                <a:schemeClr val="dk1"/>
              </a:solidFill>
              <a:sym typeface="Calibri"/>
            </a:endParaRPr>
          </a:p>
          <a:p>
            <a:endParaRPr lang="en-US" dirty="0"/>
          </a:p>
          <a:p>
            <a:r>
              <a:rPr lang="en-US" dirty="0"/>
              <a:t>Switching threads is less expensive than processes because they share memory</a:t>
            </a:r>
          </a:p>
          <a:p>
            <a:pPr lvl="1"/>
            <a:r>
              <a:rPr lang="en-US" dirty="0"/>
              <a:t>Cache is still valid</a:t>
            </a:r>
          </a:p>
          <a:p>
            <a:pPr lvl="1"/>
            <a:r>
              <a:rPr lang="en-US" dirty="0"/>
              <a:t>Page Table for virtual memory doesn’t have to change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F0DAE-9740-0E40-91D0-01DCBB97E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6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5e18c33101_0_1376"/>
          <p:cNvSpPr/>
          <p:nvPr/>
        </p:nvSpPr>
        <p:spPr>
          <a:xfrm>
            <a:off x="8393294" y="1659417"/>
            <a:ext cx="1905000" cy="4114800"/>
          </a:xfrm>
          <a:prstGeom prst="rect">
            <a:avLst/>
          </a:prstGeom>
          <a:solidFill>
            <a:srgbClr val="95B3D7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Memory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2" name="Google Shape;572;g5e18c33101_0_1376"/>
          <p:cNvGrpSpPr/>
          <p:nvPr/>
        </p:nvGrpSpPr>
        <p:grpSpPr>
          <a:xfrm>
            <a:off x="8545766" y="2116617"/>
            <a:ext cx="1524023" cy="3429000"/>
            <a:chOff x="4953072" y="1981200"/>
            <a:chExt cx="1524023" cy="3429000"/>
          </a:xfrm>
        </p:grpSpPr>
        <p:grpSp>
          <p:nvGrpSpPr>
            <p:cNvPr id="573" name="Google Shape;573;g5e18c33101_0_1376"/>
            <p:cNvGrpSpPr/>
            <p:nvPr/>
          </p:nvGrpSpPr>
          <p:grpSpPr>
            <a:xfrm>
              <a:off x="4953072" y="4038600"/>
              <a:ext cx="381023" cy="685800"/>
              <a:chOff x="7543800" y="3581400"/>
              <a:chExt cx="2362200" cy="685800"/>
            </a:xfrm>
          </p:grpSpPr>
          <p:sp>
            <p:nvSpPr>
              <p:cNvPr id="574" name="Google Shape;57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3" name="Google Shape;583;g5e18c33101_0_1376"/>
            <p:cNvGrpSpPr/>
            <p:nvPr/>
          </p:nvGrpSpPr>
          <p:grpSpPr>
            <a:xfrm>
              <a:off x="5334072" y="4038600"/>
              <a:ext cx="381023" cy="685800"/>
              <a:chOff x="7543800" y="3581400"/>
              <a:chExt cx="2362200" cy="685800"/>
            </a:xfrm>
          </p:grpSpPr>
          <p:sp>
            <p:nvSpPr>
              <p:cNvPr id="584" name="Google Shape;58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7" name="Google Shape;58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3" name="Google Shape;593;g5e18c33101_0_1376"/>
            <p:cNvGrpSpPr/>
            <p:nvPr/>
          </p:nvGrpSpPr>
          <p:grpSpPr>
            <a:xfrm>
              <a:off x="5715072" y="4038600"/>
              <a:ext cx="381023" cy="685800"/>
              <a:chOff x="7543800" y="3581400"/>
              <a:chExt cx="2362200" cy="685800"/>
            </a:xfrm>
          </p:grpSpPr>
          <p:sp>
            <p:nvSpPr>
              <p:cNvPr id="594" name="Google Shape;59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3" name="Google Shape;603;g5e18c33101_0_1376"/>
            <p:cNvGrpSpPr/>
            <p:nvPr/>
          </p:nvGrpSpPr>
          <p:grpSpPr>
            <a:xfrm>
              <a:off x="6096072" y="4038600"/>
              <a:ext cx="381023" cy="685800"/>
              <a:chOff x="7543800" y="3581400"/>
              <a:chExt cx="2362200" cy="685800"/>
            </a:xfrm>
          </p:grpSpPr>
          <p:sp>
            <p:nvSpPr>
              <p:cNvPr id="604" name="Google Shape;60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3" name="Google Shape;613;g5e18c33101_0_1376"/>
            <p:cNvGrpSpPr/>
            <p:nvPr/>
          </p:nvGrpSpPr>
          <p:grpSpPr>
            <a:xfrm>
              <a:off x="4953072" y="4724400"/>
              <a:ext cx="381023" cy="685800"/>
              <a:chOff x="7543800" y="3581400"/>
              <a:chExt cx="2362200" cy="685800"/>
            </a:xfrm>
          </p:grpSpPr>
          <p:sp>
            <p:nvSpPr>
              <p:cNvPr id="614" name="Google Shape;61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3" name="Google Shape;623;g5e18c33101_0_1376"/>
            <p:cNvGrpSpPr/>
            <p:nvPr/>
          </p:nvGrpSpPr>
          <p:grpSpPr>
            <a:xfrm>
              <a:off x="5334072" y="4724400"/>
              <a:ext cx="381023" cy="685800"/>
              <a:chOff x="7543800" y="3581400"/>
              <a:chExt cx="2362200" cy="685800"/>
            </a:xfrm>
          </p:grpSpPr>
          <p:sp>
            <p:nvSpPr>
              <p:cNvPr id="624" name="Google Shape;62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62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8" name="Google Shape;62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9" name="Google Shape;62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0" name="Google Shape;63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3" name="Google Shape;633;g5e18c33101_0_1376"/>
            <p:cNvGrpSpPr/>
            <p:nvPr/>
          </p:nvGrpSpPr>
          <p:grpSpPr>
            <a:xfrm>
              <a:off x="5715072" y="4724400"/>
              <a:ext cx="381023" cy="685800"/>
              <a:chOff x="7543800" y="3581400"/>
              <a:chExt cx="2362200" cy="685800"/>
            </a:xfrm>
          </p:grpSpPr>
          <p:sp>
            <p:nvSpPr>
              <p:cNvPr id="634" name="Google Shape;63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0" name="Google Shape;64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3" name="Google Shape;643;g5e18c33101_0_1376"/>
            <p:cNvGrpSpPr/>
            <p:nvPr/>
          </p:nvGrpSpPr>
          <p:grpSpPr>
            <a:xfrm>
              <a:off x="6096072" y="4724400"/>
              <a:ext cx="381023" cy="685800"/>
              <a:chOff x="7543800" y="3581400"/>
              <a:chExt cx="2362200" cy="685800"/>
            </a:xfrm>
          </p:grpSpPr>
          <p:sp>
            <p:nvSpPr>
              <p:cNvPr id="644" name="Google Shape;64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5" name="Google Shape;64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8" name="Google Shape;64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0" name="Google Shape;65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3" name="Google Shape;653;g5e18c33101_0_1376"/>
            <p:cNvGrpSpPr/>
            <p:nvPr/>
          </p:nvGrpSpPr>
          <p:grpSpPr>
            <a:xfrm>
              <a:off x="4953072" y="3352800"/>
              <a:ext cx="381023" cy="685800"/>
              <a:chOff x="7543800" y="3581400"/>
              <a:chExt cx="2362200" cy="685800"/>
            </a:xfrm>
          </p:grpSpPr>
          <p:sp>
            <p:nvSpPr>
              <p:cNvPr id="654" name="Google Shape;65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5" name="Google Shape;65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6" name="Google Shape;65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7" name="Google Shape;65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8" name="Google Shape;65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9" name="Google Shape;65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0" name="Google Shape;66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1" name="Google Shape;66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3" name="Google Shape;663;g5e18c33101_0_1376"/>
            <p:cNvGrpSpPr/>
            <p:nvPr/>
          </p:nvGrpSpPr>
          <p:grpSpPr>
            <a:xfrm>
              <a:off x="5334072" y="3352800"/>
              <a:ext cx="381023" cy="685800"/>
              <a:chOff x="7543800" y="3581400"/>
              <a:chExt cx="2362200" cy="685800"/>
            </a:xfrm>
          </p:grpSpPr>
          <p:sp>
            <p:nvSpPr>
              <p:cNvPr id="664" name="Google Shape;66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3" name="Google Shape;673;g5e18c33101_0_1376"/>
            <p:cNvGrpSpPr/>
            <p:nvPr/>
          </p:nvGrpSpPr>
          <p:grpSpPr>
            <a:xfrm>
              <a:off x="5715072" y="3352800"/>
              <a:ext cx="381023" cy="685800"/>
              <a:chOff x="7543800" y="3581400"/>
              <a:chExt cx="2362200" cy="685800"/>
            </a:xfrm>
          </p:grpSpPr>
          <p:sp>
            <p:nvSpPr>
              <p:cNvPr id="674" name="Google Shape;67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6" name="Google Shape;67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8" name="Google Shape;67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9" name="Google Shape;67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3" name="Google Shape;683;g5e18c33101_0_1376"/>
            <p:cNvGrpSpPr/>
            <p:nvPr/>
          </p:nvGrpSpPr>
          <p:grpSpPr>
            <a:xfrm>
              <a:off x="6096072" y="3352800"/>
              <a:ext cx="381023" cy="685800"/>
              <a:chOff x="7543800" y="3581400"/>
              <a:chExt cx="2362200" cy="685800"/>
            </a:xfrm>
          </p:grpSpPr>
          <p:sp>
            <p:nvSpPr>
              <p:cNvPr id="684" name="Google Shape;68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3" name="Google Shape;693;g5e18c33101_0_1376"/>
            <p:cNvGrpSpPr/>
            <p:nvPr/>
          </p:nvGrpSpPr>
          <p:grpSpPr>
            <a:xfrm>
              <a:off x="4953072" y="2667000"/>
              <a:ext cx="381023" cy="685800"/>
              <a:chOff x="7543800" y="3581400"/>
              <a:chExt cx="2362200" cy="685800"/>
            </a:xfrm>
          </p:grpSpPr>
          <p:sp>
            <p:nvSpPr>
              <p:cNvPr id="694" name="Google Shape;69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3" name="Google Shape;703;g5e18c33101_0_1376"/>
            <p:cNvGrpSpPr/>
            <p:nvPr/>
          </p:nvGrpSpPr>
          <p:grpSpPr>
            <a:xfrm>
              <a:off x="5334072" y="2667000"/>
              <a:ext cx="381023" cy="685800"/>
              <a:chOff x="7543800" y="3581400"/>
              <a:chExt cx="2362200" cy="685800"/>
            </a:xfrm>
          </p:grpSpPr>
          <p:sp>
            <p:nvSpPr>
              <p:cNvPr id="704" name="Google Shape;70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3" name="Google Shape;713;g5e18c33101_0_1376"/>
            <p:cNvGrpSpPr/>
            <p:nvPr/>
          </p:nvGrpSpPr>
          <p:grpSpPr>
            <a:xfrm>
              <a:off x="5715072" y="2667000"/>
              <a:ext cx="381023" cy="685800"/>
              <a:chOff x="7543800" y="3581400"/>
              <a:chExt cx="2362200" cy="685800"/>
            </a:xfrm>
          </p:grpSpPr>
          <p:sp>
            <p:nvSpPr>
              <p:cNvPr id="714" name="Google Shape;71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3" name="Google Shape;723;g5e18c33101_0_1376"/>
            <p:cNvGrpSpPr/>
            <p:nvPr/>
          </p:nvGrpSpPr>
          <p:grpSpPr>
            <a:xfrm>
              <a:off x="6096072" y="2667000"/>
              <a:ext cx="381023" cy="685800"/>
              <a:chOff x="7543800" y="3581400"/>
              <a:chExt cx="2362200" cy="685800"/>
            </a:xfrm>
          </p:grpSpPr>
          <p:sp>
            <p:nvSpPr>
              <p:cNvPr id="724" name="Google Shape;72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3" name="Google Shape;733;g5e18c33101_0_1376"/>
            <p:cNvGrpSpPr/>
            <p:nvPr/>
          </p:nvGrpSpPr>
          <p:grpSpPr>
            <a:xfrm>
              <a:off x="4953072" y="1981200"/>
              <a:ext cx="381023" cy="685800"/>
              <a:chOff x="7543800" y="3581400"/>
              <a:chExt cx="2362200" cy="685800"/>
            </a:xfrm>
          </p:grpSpPr>
          <p:sp>
            <p:nvSpPr>
              <p:cNvPr id="734" name="Google Shape;73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3" name="Google Shape;743;g5e18c33101_0_1376"/>
            <p:cNvGrpSpPr/>
            <p:nvPr/>
          </p:nvGrpSpPr>
          <p:grpSpPr>
            <a:xfrm>
              <a:off x="5334072" y="1981200"/>
              <a:ext cx="381023" cy="685800"/>
              <a:chOff x="7543800" y="3581400"/>
              <a:chExt cx="2362200" cy="685800"/>
            </a:xfrm>
          </p:grpSpPr>
          <p:sp>
            <p:nvSpPr>
              <p:cNvPr id="744" name="Google Shape;74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3" name="Google Shape;753;g5e18c33101_0_1376"/>
            <p:cNvGrpSpPr/>
            <p:nvPr/>
          </p:nvGrpSpPr>
          <p:grpSpPr>
            <a:xfrm>
              <a:off x="5715072" y="1981200"/>
              <a:ext cx="381023" cy="685800"/>
              <a:chOff x="7543800" y="3581400"/>
              <a:chExt cx="2362200" cy="685800"/>
            </a:xfrm>
          </p:grpSpPr>
          <p:sp>
            <p:nvSpPr>
              <p:cNvPr id="754" name="Google Shape;75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3" name="Google Shape;763;g5e18c33101_0_1376"/>
            <p:cNvGrpSpPr/>
            <p:nvPr/>
          </p:nvGrpSpPr>
          <p:grpSpPr>
            <a:xfrm>
              <a:off x="6096072" y="1981200"/>
              <a:ext cx="381023" cy="685800"/>
              <a:chOff x="7543800" y="3581400"/>
              <a:chExt cx="2362200" cy="685800"/>
            </a:xfrm>
          </p:grpSpPr>
          <p:sp>
            <p:nvSpPr>
              <p:cNvPr id="764" name="Google Shape;764;g5e18c33101_0_1376"/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g5e18c33101_0_1376"/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g5e18c33101_0_1376"/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g5e18c33101_0_1376"/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g5e18c33101_0_1376"/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g5e18c33101_0_1376"/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g5e18c33101_0_1376"/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g5e18c33101_0_1376"/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g5e18c33101_0_1376"/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3" name="Google Shape;773;g5e18c33101_0_1376"/>
            <p:cNvSpPr txBox="1"/>
            <p:nvPr/>
          </p:nvSpPr>
          <p:spPr>
            <a:xfrm>
              <a:off x="5181600" y="3352800"/>
              <a:ext cx="1066800" cy="461700"/>
            </a:xfrm>
            <a:prstGeom prst="rect">
              <a:avLst/>
            </a:prstGeom>
            <a:solidFill>
              <a:srgbClr val="D9D9D9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Bytes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7" name="Google Shape;777;g5e18c33101_0_1376"/>
          <p:cNvGrpSpPr/>
          <p:nvPr/>
        </p:nvGrpSpPr>
        <p:grpSpPr>
          <a:xfrm>
            <a:off x="3798195" y="1350867"/>
            <a:ext cx="3886200" cy="2674500"/>
            <a:chOff x="990600" y="1066800"/>
            <a:chExt cx="3886200" cy="2674500"/>
          </a:xfrm>
        </p:grpSpPr>
        <p:sp>
          <p:nvSpPr>
            <p:cNvPr id="778" name="Google Shape;778;g5e18c33101_0_1376"/>
            <p:cNvSpPr/>
            <p:nvPr/>
          </p:nvSpPr>
          <p:spPr>
            <a:xfrm>
              <a:off x="990600" y="1066800"/>
              <a:ext cx="3886200" cy="2674500"/>
            </a:xfrm>
            <a:prstGeom prst="rect">
              <a:avLst/>
            </a:prstGeom>
            <a:solidFill>
              <a:srgbClr val="D8D8D8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Processor 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g5e18c33101_0_1376"/>
            <p:cNvSpPr/>
            <p:nvPr/>
          </p:nvSpPr>
          <p:spPr>
            <a:xfrm>
              <a:off x="1144904" y="1478280"/>
              <a:ext cx="3503400" cy="360000"/>
            </a:xfrm>
            <a:prstGeom prst="rect">
              <a:avLst/>
            </a:prstGeom>
            <a:solidFill>
              <a:srgbClr val="95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Control</a:t>
              </a:r>
              <a:endParaRPr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g5e18c33101_0_1376"/>
            <p:cNvSpPr/>
            <p:nvPr/>
          </p:nvSpPr>
          <p:spPr>
            <a:xfrm>
              <a:off x="1144904" y="1992630"/>
              <a:ext cx="3427200" cy="1594500"/>
            </a:xfrm>
            <a:prstGeom prst="rect">
              <a:avLst/>
            </a:prstGeom>
            <a:solidFill>
              <a:srgbClr val="93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Datapath</a:t>
              </a:r>
              <a:endParaRPr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81" name="Google Shape;781;g5e18c33101_0_1376"/>
            <p:cNvCxnSpPr/>
            <p:nvPr/>
          </p:nvCxnSpPr>
          <p:spPr>
            <a:xfrm rot="5400000">
              <a:off x="1530657" y="1915362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cxnSp>
          <p:nvCxnSpPr>
            <p:cNvPr id="782" name="Google Shape;782;g5e18c33101_0_1376"/>
            <p:cNvCxnSpPr/>
            <p:nvPr/>
          </p:nvCxnSpPr>
          <p:spPr>
            <a:xfrm rot="5400000" flipH="1">
              <a:off x="2302716" y="1914930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grpSp>
          <p:nvGrpSpPr>
            <p:cNvPr id="783" name="Google Shape;783;g5e18c33101_0_1376"/>
            <p:cNvGrpSpPr/>
            <p:nvPr/>
          </p:nvGrpSpPr>
          <p:grpSpPr>
            <a:xfrm>
              <a:off x="1196340" y="2301240"/>
              <a:ext cx="2458988" cy="1234440"/>
              <a:chOff x="914400" y="3505200"/>
              <a:chExt cx="3642945" cy="1828800"/>
            </a:xfrm>
          </p:grpSpPr>
          <p:sp>
            <p:nvSpPr>
              <p:cNvPr id="784" name="Google Shape;784;g5e18c33101_0_1376"/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 0</a:t>
                </a:r>
                <a:endParaRPr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85" name="Google Shape;785;g5e18c33101_0_1376"/>
              <p:cNvGrpSpPr/>
              <p:nvPr/>
            </p:nvGrpSpPr>
            <p:grpSpPr>
              <a:xfrm>
                <a:off x="914414" y="3886200"/>
                <a:ext cx="2362217" cy="685800"/>
                <a:chOff x="1600199" y="3962400"/>
                <a:chExt cx="1600201" cy="685800"/>
              </a:xfrm>
            </p:grpSpPr>
            <p:sp>
              <p:nvSpPr>
                <p:cNvPr id="786" name="Google Shape;786;g5e18c33101_0_1376"/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7" name="Google Shape;787;g5e18c33101_0_1376"/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8" name="Google Shape;788;g5e18c33101_0_1376"/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789;g5e18c33101_0_1376"/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0" name="Google Shape;790;g5e18c33101_0_1376"/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1" name="Google Shape;791;g5e18c33101_0_1376"/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2" name="Google Shape;792;g5e18c33101_0_1376"/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g5e18c33101_0_1376"/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4" name="Google Shape;794;g5e18c33101_0_1376"/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5" name="Google Shape;795;g5e18c33101_0_1376"/>
                <p:cNvSpPr txBox="1"/>
                <p:nvPr/>
              </p:nvSpPr>
              <p:spPr>
                <a:xfrm>
                  <a:off x="1727916" y="4010378"/>
                  <a:ext cx="1377000" cy="592800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000"/>
                  </a:pPr>
                  <a:r>
                    <a:rPr lang="en-US" sz="20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Registers 0</a:t>
                  </a:r>
                  <a:endParaRPr sz="20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96" name="Google Shape;796;g5e18c33101_0_1376"/>
              <p:cNvGrpSpPr/>
              <p:nvPr/>
            </p:nvGrpSpPr>
            <p:grpSpPr>
              <a:xfrm>
                <a:off x="2077156" y="4724400"/>
                <a:ext cx="2480189" cy="609600"/>
                <a:chOff x="5734756" y="3429000"/>
                <a:chExt cx="2480189" cy="609600"/>
              </a:xfrm>
            </p:grpSpPr>
            <p:sp>
              <p:nvSpPr>
                <p:cNvPr id="797" name="Google Shape;797;g5e18c33101_0_1376"/>
                <p:cNvSpPr/>
                <p:nvPr/>
              </p:nvSpPr>
              <p:spPr>
                <a:xfrm rot="10800000" flipH="1">
                  <a:off x="5734756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8" name="Google Shape;798;g5e18c33101_0_1376"/>
                <p:cNvSpPr txBox="1"/>
                <p:nvPr/>
              </p:nvSpPr>
              <p:spPr>
                <a:xfrm>
                  <a:off x="5847645" y="3429000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99" name="Google Shape;799;g5e18c33101_0_1376"/>
            <p:cNvSpPr/>
            <p:nvPr/>
          </p:nvSpPr>
          <p:spPr>
            <a:xfrm>
              <a:off x="2895600" y="2286000"/>
              <a:ext cx="1594500" cy="15420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RIP 1</a:t>
              </a:r>
              <a:endParaRPr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00" name="Google Shape;800;g5e18c33101_0_1376"/>
            <p:cNvGrpSpPr/>
            <p:nvPr/>
          </p:nvGrpSpPr>
          <p:grpSpPr>
            <a:xfrm>
              <a:off x="2895553" y="2543175"/>
              <a:ext cx="1594440" cy="462915"/>
              <a:chOff x="1600199" y="3962400"/>
              <a:chExt cx="1600201" cy="685800"/>
            </a:xfrm>
          </p:grpSpPr>
          <p:sp>
            <p:nvSpPr>
              <p:cNvPr id="801" name="Google Shape;801;g5e18c33101_0_1376"/>
              <p:cNvSpPr/>
              <p:nvPr/>
            </p:nvSpPr>
            <p:spPr>
              <a:xfrm>
                <a:off x="1600200" y="3962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g5e18c33101_0_1376"/>
              <p:cNvSpPr/>
              <p:nvPr/>
            </p:nvSpPr>
            <p:spPr>
              <a:xfrm>
                <a:off x="1600199" y="4038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g5e18c33101_0_1376"/>
              <p:cNvSpPr/>
              <p:nvPr/>
            </p:nvSpPr>
            <p:spPr>
              <a:xfrm>
                <a:off x="1600200" y="4114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g5e18c33101_0_1376"/>
              <p:cNvSpPr/>
              <p:nvPr/>
            </p:nvSpPr>
            <p:spPr>
              <a:xfrm>
                <a:off x="1600200" y="4191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g5e18c33101_0_1376"/>
              <p:cNvSpPr/>
              <p:nvPr/>
            </p:nvSpPr>
            <p:spPr>
              <a:xfrm>
                <a:off x="1600200" y="42672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g5e18c33101_0_1376"/>
              <p:cNvSpPr/>
              <p:nvPr/>
            </p:nvSpPr>
            <p:spPr>
              <a:xfrm>
                <a:off x="1600200" y="4343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g5e18c33101_0_1376"/>
              <p:cNvSpPr/>
              <p:nvPr/>
            </p:nvSpPr>
            <p:spPr>
              <a:xfrm>
                <a:off x="1600200" y="4419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g5e18c33101_0_1376"/>
              <p:cNvSpPr/>
              <p:nvPr/>
            </p:nvSpPr>
            <p:spPr>
              <a:xfrm>
                <a:off x="1600199" y="4495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g5e18c33101_0_1376"/>
              <p:cNvSpPr/>
              <p:nvPr/>
            </p:nvSpPr>
            <p:spPr>
              <a:xfrm>
                <a:off x="1600200" y="4572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g5e18c33101_0_1376"/>
              <p:cNvSpPr txBox="1"/>
              <p:nvPr/>
            </p:nvSpPr>
            <p:spPr>
              <a:xfrm>
                <a:off x="1727913" y="4010378"/>
                <a:ext cx="1377000" cy="592800"/>
              </a:xfrm>
              <a:prstGeom prst="rect">
                <a:avLst/>
              </a:prstGeom>
              <a:solidFill>
                <a:srgbClr val="D9D9D9">
                  <a:alpha val="8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20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Registers 1</a:t>
                </a:r>
                <a:endParaRPr sz="2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811" name="Google Shape;811;g5e18c33101_0_1376"/>
          <p:cNvCxnSpPr>
            <a:cxnSpLocks/>
          </p:cNvCxnSpPr>
          <p:nvPr/>
        </p:nvCxnSpPr>
        <p:spPr>
          <a:xfrm flipV="1">
            <a:off x="7684395" y="2764317"/>
            <a:ext cx="708899" cy="3811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812" name="Google Shape;812;g5e18c33101_0_1376"/>
          <p:cNvSpPr txBox="1"/>
          <p:nvPr/>
        </p:nvSpPr>
        <p:spPr>
          <a:xfrm>
            <a:off x="734097" y="4308098"/>
            <a:ext cx="7183810" cy="19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126997"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Two copies of RIP and Registers inside processor hardware</a:t>
            </a:r>
            <a:b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</a:br>
            <a:endParaRPr sz="14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indent="-126997"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Looks like two processors to software</a:t>
            </a:r>
            <a:b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 (hardware thread 0, hardware thread 1)</a:t>
            </a:r>
            <a:b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</a:br>
            <a:endParaRPr sz="14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indent="-126997"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Control logic decides which thread to execute an instruction</a:t>
            </a:r>
            <a:b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</a:br>
            <a:r>
              <a:rPr lang="en-US" sz="20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  from next (concurrent, but NOT parallel)</a:t>
            </a:r>
            <a:endParaRPr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55" name="Slide Number Placeholder 3">
            <a:extLst>
              <a:ext uri="{FF2B5EF4-FFF2-40B4-BE49-F238E27FC236}">
                <a16:creationId xmlns:a16="http://schemas.microsoft.com/office/drawing/2014/main" id="{05E3FBA6-8B99-5C47-9225-AAD2CE6B7260}"/>
              </a:ext>
            </a:extLst>
          </p:cNvPr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4A358D-2637-E146-A3BD-05BD470B507B}" type="slidenum">
              <a:rPr lang="en-US" sz="1600"/>
              <a:pPr/>
              <a:t>64</a:t>
            </a:fld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695C56-3DE8-4D1E-B76E-5A2D424E0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Multithreading processor</a:t>
            </a:r>
          </a:p>
        </p:txBody>
      </p:sp>
    </p:spTree>
    <p:extLst>
      <p:ext uri="{BB962C8B-B14F-4D97-AF65-F5344CB8AC3E}">
        <p14:creationId xmlns:p14="http://schemas.microsoft.com/office/powerpoint/2010/main" val="27071785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E0FA4-9E10-E140-A416-5639D15EF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Multithreading versus Multicore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92209-6A85-F843-96F4-86440B8A8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Multithreading =&gt; Better utilization</a:t>
            </a:r>
          </a:p>
          <a:p>
            <a:pPr lvl="1"/>
            <a:r>
              <a:rPr lang="en-US" dirty="0">
                <a:solidFill>
                  <a:schemeClr val="dk1"/>
                </a:solidFill>
                <a:sym typeface="Calibri"/>
              </a:rPr>
              <a:t>≈5% more hardware for ≈1.3x better performance?</a:t>
            </a:r>
          </a:p>
          <a:p>
            <a:pPr lvl="1"/>
            <a:r>
              <a:rPr lang="en-US" dirty="0">
                <a:solidFill>
                  <a:schemeClr val="dk1"/>
                </a:solidFill>
                <a:sym typeface="Calibri"/>
              </a:rPr>
              <a:t>Gets to share ALUs, caches, memory controller</a:t>
            </a:r>
          </a:p>
          <a:p>
            <a:r>
              <a:rPr lang="en-US" dirty="0">
                <a:solidFill>
                  <a:schemeClr val="dk1"/>
                </a:solidFill>
                <a:sym typeface="Calibri"/>
              </a:rPr>
              <a:t>Multicore =&gt; Duplicate cores</a:t>
            </a:r>
          </a:p>
          <a:p>
            <a:pPr lvl="1"/>
            <a:r>
              <a:rPr lang="en-US" dirty="0">
                <a:solidFill>
                  <a:schemeClr val="dk1"/>
                </a:solidFill>
                <a:sym typeface="Calibri"/>
              </a:rPr>
              <a:t>≈50% more hardware for ≈2x better performance?</a:t>
            </a:r>
          </a:p>
          <a:p>
            <a:pPr lvl="1"/>
            <a:r>
              <a:rPr lang="en-US" dirty="0">
                <a:solidFill>
                  <a:schemeClr val="dk1"/>
                </a:solidFill>
                <a:sym typeface="Calibri"/>
              </a:rPr>
              <a:t>Share some caches (L2 cache, L3 cache), memory controller</a:t>
            </a:r>
          </a:p>
          <a:p>
            <a:pPr lvl="1"/>
            <a:endParaRPr lang="en-US" dirty="0">
              <a:solidFill>
                <a:schemeClr val="dk1"/>
              </a:solidFill>
              <a:sym typeface="Calibri"/>
            </a:endParaRPr>
          </a:p>
          <a:p>
            <a:r>
              <a:rPr lang="en-US" dirty="0">
                <a:solidFill>
                  <a:schemeClr val="dk1"/>
                </a:solidFill>
                <a:sym typeface="Calibri"/>
              </a:rPr>
              <a:t>Modern processors might do both!</a:t>
            </a:r>
          </a:p>
          <a:p>
            <a:pPr lvl="1"/>
            <a:r>
              <a:rPr lang="en-US" dirty="0">
                <a:solidFill>
                  <a:schemeClr val="dk1"/>
                </a:solidFill>
                <a:sym typeface="Calibri"/>
              </a:rPr>
              <a:t>Multiple cores with multiple threads per core</a:t>
            </a:r>
          </a:p>
          <a:p>
            <a:pPr lvl="1"/>
            <a:r>
              <a:rPr lang="en-US" dirty="0">
                <a:solidFill>
                  <a:schemeClr val="dk1"/>
                </a:solidFill>
                <a:sym typeface="Calibri"/>
              </a:rPr>
              <a:t>Not all do though, some focus on better single-thread performance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FC8CD-5DF3-9F4A-8277-38CE96CD1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4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F6906-2F97-4B6A-96DA-C15E52C6F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Multithreading, multicore processors</a:t>
            </a:r>
          </a:p>
        </p:txBody>
      </p:sp>
      <p:sp>
        <p:nvSpPr>
          <p:cNvPr id="329" name="Content Placeholder 328">
            <a:extLst>
              <a:ext uri="{FF2B5EF4-FFF2-40B4-BE49-F238E27FC236}">
                <a16:creationId xmlns:a16="http://schemas.microsoft.com/office/drawing/2014/main" id="{8B87F683-1752-4FBF-8C5C-82034C3C7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0499" y="1143000"/>
            <a:ext cx="3939895" cy="5029200"/>
          </a:xfrm>
        </p:spPr>
        <p:txBody>
          <a:bodyPr/>
          <a:lstStyle/>
          <a:p>
            <a:r>
              <a:rPr lang="en-US" dirty="0"/>
              <a:t>Combine capabilities of both designs</a:t>
            </a:r>
          </a:p>
          <a:p>
            <a:endParaRPr lang="en-US" dirty="0"/>
          </a:p>
          <a:p>
            <a:r>
              <a:rPr lang="en-US" dirty="0"/>
              <a:t>Run two processes each with two threads</a:t>
            </a:r>
          </a:p>
          <a:p>
            <a:endParaRPr lang="en-US" dirty="0"/>
          </a:p>
          <a:p>
            <a:r>
              <a:rPr lang="en-US" dirty="0"/>
              <a:t>Or run one process with four threads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C0424A-CBD3-4A7C-8D14-F75653A58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27" name="Google Shape;260;g5e18c33101_0_378">
            <a:extLst>
              <a:ext uri="{FF2B5EF4-FFF2-40B4-BE49-F238E27FC236}">
                <a16:creationId xmlns:a16="http://schemas.microsoft.com/office/drawing/2014/main" id="{32DF0D5E-96C3-40C0-80B7-869F728AD3EC}"/>
              </a:ext>
            </a:extLst>
          </p:cNvPr>
          <p:cNvSpPr/>
          <p:nvPr/>
        </p:nvSpPr>
        <p:spPr>
          <a:xfrm>
            <a:off x="5535027" y="1395698"/>
            <a:ext cx="1905000" cy="4114800"/>
          </a:xfrm>
          <a:prstGeom prst="rect">
            <a:avLst/>
          </a:prstGeom>
          <a:solidFill>
            <a:srgbClr val="95B3D7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Memory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" name="Google Shape;267;g5e18c33101_0_378">
            <a:extLst>
              <a:ext uri="{FF2B5EF4-FFF2-40B4-BE49-F238E27FC236}">
                <a16:creationId xmlns:a16="http://schemas.microsoft.com/office/drawing/2014/main" id="{06C84E46-4CC0-4FAA-BD04-85F5050FB895}"/>
              </a:ext>
            </a:extLst>
          </p:cNvPr>
          <p:cNvGrpSpPr/>
          <p:nvPr/>
        </p:nvGrpSpPr>
        <p:grpSpPr>
          <a:xfrm>
            <a:off x="5687501" y="1852898"/>
            <a:ext cx="1524023" cy="3429000"/>
            <a:chOff x="4953072" y="1981200"/>
            <a:chExt cx="1524023" cy="3429000"/>
          </a:xfrm>
        </p:grpSpPr>
        <p:grpSp>
          <p:nvGrpSpPr>
            <p:cNvPr id="29" name="Google Shape;268;g5e18c33101_0_378">
              <a:extLst>
                <a:ext uri="{FF2B5EF4-FFF2-40B4-BE49-F238E27FC236}">
                  <a16:creationId xmlns:a16="http://schemas.microsoft.com/office/drawing/2014/main" id="{B7C5A873-2A8E-409F-9520-B8430252130C}"/>
                </a:ext>
              </a:extLst>
            </p:cNvPr>
            <p:cNvGrpSpPr/>
            <p:nvPr/>
          </p:nvGrpSpPr>
          <p:grpSpPr>
            <a:xfrm>
              <a:off x="4953072" y="4038600"/>
              <a:ext cx="381023" cy="685800"/>
              <a:chOff x="7543800" y="3581400"/>
              <a:chExt cx="2362200" cy="685800"/>
            </a:xfrm>
          </p:grpSpPr>
          <p:sp>
            <p:nvSpPr>
              <p:cNvPr id="221" name="Google Shape;269;g5e18c33101_0_378">
                <a:extLst>
                  <a:ext uri="{FF2B5EF4-FFF2-40B4-BE49-F238E27FC236}">
                    <a16:creationId xmlns:a16="http://schemas.microsoft.com/office/drawing/2014/main" id="{2F1AA615-91C3-46B2-ADC9-59306A3D317A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70;g5e18c33101_0_378">
                <a:extLst>
                  <a:ext uri="{FF2B5EF4-FFF2-40B4-BE49-F238E27FC236}">
                    <a16:creationId xmlns:a16="http://schemas.microsoft.com/office/drawing/2014/main" id="{53BF2A1C-F45E-4918-9038-AAE1C38E68AB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71;g5e18c33101_0_378">
                <a:extLst>
                  <a:ext uri="{FF2B5EF4-FFF2-40B4-BE49-F238E27FC236}">
                    <a16:creationId xmlns:a16="http://schemas.microsoft.com/office/drawing/2014/main" id="{85A986C0-3B3D-4BC2-B3E3-693E16B2A2B2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72;g5e18c33101_0_378">
                <a:extLst>
                  <a:ext uri="{FF2B5EF4-FFF2-40B4-BE49-F238E27FC236}">
                    <a16:creationId xmlns:a16="http://schemas.microsoft.com/office/drawing/2014/main" id="{6732F2E6-08A4-4DAB-892F-9054CE79A90B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73;g5e18c33101_0_378">
                <a:extLst>
                  <a:ext uri="{FF2B5EF4-FFF2-40B4-BE49-F238E27FC236}">
                    <a16:creationId xmlns:a16="http://schemas.microsoft.com/office/drawing/2014/main" id="{C1F9E0BD-CD83-40EA-B4AC-2C365AF2BC10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74;g5e18c33101_0_378">
                <a:extLst>
                  <a:ext uri="{FF2B5EF4-FFF2-40B4-BE49-F238E27FC236}">
                    <a16:creationId xmlns:a16="http://schemas.microsoft.com/office/drawing/2014/main" id="{276D1C99-39AC-43FD-A98B-7F53EA73E0F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75;g5e18c33101_0_378">
                <a:extLst>
                  <a:ext uri="{FF2B5EF4-FFF2-40B4-BE49-F238E27FC236}">
                    <a16:creationId xmlns:a16="http://schemas.microsoft.com/office/drawing/2014/main" id="{5BE6585D-F7A6-4739-A3B2-2CB49713E5D6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76;g5e18c33101_0_378">
                <a:extLst>
                  <a:ext uri="{FF2B5EF4-FFF2-40B4-BE49-F238E27FC236}">
                    <a16:creationId xmlns:a16="http://schemas.microsoft.com/office/drawing/2014/main" id="{476FFDE8-62EB-481F-9AC4-6BE902694AB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77;g5e18c33101_0_378">
                <a:extLst>
                  <a:ext uri="{FF2B5EF4-FFF2-40B4-BE49-F238E27FC236}">
                    <a16:creationId xmlns:a16="http://schemas.microsoft.com/office/drawing/2014/main" id="{F7F63092-7864-431C-9836-55E137317900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278;g5e18c33101_0_378">
              <a:extLst>
                <a:ext uri="{FF2B5EF4-FFF2-40B4-BE49-F238E27FC236}">
                  <a16:creationId xmlns:a16="http://schemas.microsoft.com/office/drawing/2014/main" id="{0B1C224D-1DF4-47E1-957B-F5C592C2EA1D}"/>
                </a:ext>
              </a:extLst>
            </p:cNvPr>
            <p:cNvGrpSpPr/>
            <p:nvPr/>
          </p:nvGrpSpPr>
          <p:grpSpPr>
            <a:xfrm>
              <a:off x="5334072" y="4038600"/>
              <a:ext cx="381023" cy="685800"/>
              <a:chOff x="7543800" y="3581400"/>
              <a:chExt cx="2362200" cy="685800"/>
            </a:xfrm>
          </p:grpSpPr>
          <p:sp>
            <p:nvSpPr>
              <p:cNvPr id="212" name="Google Shape;279;g5e18c33101_0_378">
                <a:extLst>
                  <a:ext uri="{FF2B5EF4-FFF2-40B4-BE49-F238E27FC236}">
                    <a16:creationId xmlns:a16="http://schemas.microsoft.com/office/drawing/2014/main" id="{6DF961D6-1C1C-45FB-BCB6-3FD6BA789933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80;g5e18c33101_0_378">
                <a:extLst>
                  <a:ext uri="{FF2B5EF4-FFF2-40B4-BE49-F238E27FC236}">
                    <a16:creationId xmlns:a16="http://schemas.microsoft.com/office/drawing/2014/main" id="{C334E275-CCCD-4743-9FA0-6B2516A902E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81;g5e18c33101_0_378">
                <a:extLst>
                  <a:ext uri="{FF2B5EF4-FFF2-40B4-BE49-F238E27FC236}">
                    <a16:creationId xmlns:a16="http://schemas.microsoft.com/office/drawing/2014/main" id="{942D8007-B9B9-466D-A28D-32CFBF35C4EE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82;g5e18c33101_0_378">
                <a:extLst>
                  <a:ext uri="{FF2B5EF4-FFF2-40B4-BE49-F238E27FC236}">
                    <a16:creationId xmlns:a16="http://schemas.microsoft.com/office/drawing/2014/main" id="{2C15FDD9-D48D-4200-A74D-8C1A0F24653A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83;g5e18c33101_0_378">
                <a:extLst>
                  <a:ext uri="{FF2B5EF4-FFF2-40B4-BE49-F238E27FC236}">
                    <a16:creationId xmlns:a16="http://schemas.microsoft.com/office/drawing/2014/main" id="{1113775E-9C6B-4F0F-8A8C-1CC94B65A8E5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84;g5e18c33101_0_378">
                <a:extLst>
                  <a:ext uri="{FF2B5EF4-FFF2-40B4-BE49-F238E27FC236}">
                    <a16:creationId xmlns:a16="http://schemas.microsoft.com/office/drawing/2014/main" id="{9CF85C5C-22AD-4C30-A3EB-E89BB4229B0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85;g5e18c33101_0_378">
                <a:extLst>
                  <a:ext uri="{FF2B5EF4-FFF2-40B4-BE49-F238E27FC236}">
                    <a16:creationId xmlns:a16="http://schemas.microsoft.com/office/drawing/2014/main" id="{052A9206-1548-4051-AB4E-36D43987BEBA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86;g5e18c33101_0_378">
                <a:extLst>
                  <a:ext uri="{FF2B5EF4-FFF2-40B4-BE49-F238E27FC236}">
                    <a16:creationId xmlns:a16="http://schemas.microsoft.com/office/drawing/2014/main" id="{3130EB6D-CB04-4C0D-A536-DF9F2C0B1F80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87;g5e18c33101_0_378">
                <a:extLst>
                  <a:ext uri="{FF2B5EF4-FFF2-40B4-BE49-F238E27FC236}">
                    <a16:creationId xmlns:a16="http://schemas.microsoft.com/office/drawing/2014/main" id="{3F8B39BB-284E-4AA6-995B-4D52B32592D0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" name="Google Shape;288;g5e18c33101_0_378">
              <a:extLst>
                <a:ext uri="{FF2B5EF4-FFF2-40B4-BE49-F238E27FC236}">
                  <a16:creationId xmlns:a16="http://schemas.microsoft.com/office/drawing/2014/main" id="{B304C0DC-97E2-47F7-A149-0BCD28755F6A}"/>
                </a:ext>
              </a:extLst>
            </p:cNvPr>
            <p:cNvGrpSpPr/>
            <p:nvPr/>
          </p:nvGrpSpPr>
          <p:grpSpPr>
            <a:xfrm>
              <a:off x="5715072" y="4038600"/>
              <a:ext cx="381023" cy="685800"/>
              <a:chOff x="7543800" y="3581400"/>
              <a:chExt cx="2362200" cy="685800"/>
            </a:xfrm>
          </p:grpSpPr>
          <p:sp>
            <p:nvSpPr>
              <p:cNvPr id="203" name="Google Shape;289;g5e18c33101_0_378">
                <a:extLst>
                  <a:ext uri="{FF2B5EF4-FFF2-40B4-BE49-F238E27FC236}">
                    <a16:creationId xmlns:a16="http://schemas.microsoft.com/office/drawing/2014/main" id="{EF8AEB6B-5776-4EBF-8845-81B8FB12BED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90;g5e18c33101_0_378">
                <a:extLst>
                  <a:ext uri="{FF2B5EF4-FFF2-40B4-BE49-F238E27FC236}">
                    <a16:creationId xmlns:a16="http://schemas.microsoft.com/office/drawing/2014/main" id="{DC5FAAFF-4478-4C5F-AC4E-F807EFDA8258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91;g5e18c33101_0_378">
                <a:extLst>
                  <a:ext uri="{FF2B5EF4-FFF2-40B4-BE49-F238E27FC236}">
                    <a16:creationId xmlns:a16="http://schemas.microsoft.com/office/drawing/2014/main" id="{FC7B8FCC-55F6-4CE1-8686-B1D33DB680D3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92;g5e18c33101_0_378">
                <a:extLst>
                  <a:ext uri="{FF2B5EF4-FFF2-40B4-BE49-F238E27FC236}">
                    <a16:creationId xmlns:a16="http://schemas.microsoft.com/office/drawing/2014/main" id="{B63DF4DF-77EE-4592-91A3-CDE2F1D1E10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93;g5e18c33101_0_378">
                <a:extLst>
                  <a:ext uri="{FF2B5EF4-FFF2-40B4-BE49-F238E27FC236}">
                    <a16:creationId xmlns:a16="http://schemas.microsoft.com/office/drawing/2014/main" id="{1D31DC59-A0B8-4BF8-847F-616FB08A2ECA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94;g5e18c33101_0_378">
                <a:extLst>
                  <a:ext uri="{FF2B5EF4-FFF2-40B4-BE49-F238E27FC236}">
                    <a16:creationId xmlns:a16="http://schemas.microsoft.com/office/drawing/2014/main" id="{095C0933-8530-48BB-A8D0-91B1B26117CD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95;g5e18c33101_0_378">
                <a:extLst>
                  <a:ext uri="{FF2B5EF4-FFF2-40B4-BE49-F238E27FC236}">
                    <a16:creationId xmlns:a16="http://schemas.microsoft.com/office/drawing/2014/main" id="{2B40A5FA-F46D-4813-AC12-3CBC71BABF7B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96;g5e18c33101_0_378">
                <a:extLst>
                  <a:ext uri="{FF2B5EF4-FFF2-40B4-BE49-F238E27FC236}">
                    <a16:creationId xmlns:a16="http://schemas.microsoft.com/office/drawing/2014/main" id="{BBE6853B-589F-4BC4-B8BB-1B937B21B239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97;g5e18c33101_0_378">
                <a:extLst>
                  <a:ext uri="{FF2B5EF4-FFF2-40B4-BE49-F238E27FC236}">
                    <a16:creationId xmlns:a16="http://schemas.microsoft.com/office/drawing/2014/main" id="{69899F67-12DE-4B56-A27C-8A0402E7D2DC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" name="Google Shape;298;g5e18c33101_0_378">
              <a:extLst>
                <a:ext uri="{FF2B5EF4-FFF2-40B4-BE49-F238E27FC236}">
                  <a16:creationId xmlns:a16="http://schemas.microsoft.com/office/drawing/2014/main" id="{A80DF6EA-0FDD-4E96-8DE6-32E750FB20F7}"/>
                </a:ext>
              </a:extLst>
            </p:cNvPr>
            <p:cNvGrpSpPr/>
            <p:nvPr/>
          </p:nvGrpSpPr>
          <p:grpSpPr>
            <a:xfrm>
              <a:off x="6096072" y="4038600"/>
              <a:ext cx="381023" cy="685800"/>
              <a:chOff x="7543800" y="3581400"/>
              <a:chExt cx="2362200" cy="685800"/>
            </a:xfrm>
          </p:grpSpPr>
          <p:sp>
            <p:nvSpPr>
              <p:cNvPr id="194" name="Google Shape;299;g5e18c33101_0_378">
                <a:extLst>
                  <a:ext uri="{FF2B5EF4-FFF2-40B4-BE49-F238E27FC236}">
                    <a16:creationId xmlns:a16="http://schemas.microsoft.com/office/drawing/2014/main" id="{083D1A93-9879-419C-BE45-BE1DF2A2685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300;g5e18c33101_0_378">
                <a:extLst>
                  <a:ext uri="{FF2B5EF4-FFF2-40B4-BE49-F238E27FC236}">
                    <a16:creationId xmlns:a16="http://schemas.microsoft.com/office/drawing/2014/main" id="{33408B5C-1F74-4D02-BF81-0B9A91B053FB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301;g5e18c33101_0_378">
                <a:extLst>
                  <a:ext uri="{FF2B5EF4-FFF2-40B4-BE49-F238E27FC236}">
                    <a16:creationId xmlns:a16="http://schemas.microsoft.com/office/drawing/2014/main" id="{7780CD50-A531-4CC6-A979-F616DF433CB7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302;g5e18c33101_0_378">
                <a:extLst>
                  <a:ext uri="{FF2B5EF4-FFF2-40B4-BE49-F238E27FC236}">
                    <a16:creationId xmlns:a16="http://schemas.microsoft.com/office/drawing/2014/main" id="{FCC6DBE3-A307-4153-BFC2-6E31BFA63A7A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303;g5e18c33101_0_378">
                <a:extLst>
                  <a:ext uri="{FF2B5EF4-FFF2-40B4-BE49-F238E27FC236}">
                    <a16:creationId xmlns:a16="http://schemas.microsoft.com/office/drawing/2014/main" id="{0CC671BE-ED55-4E6B-A9AB-35A7A9C4999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304;g5e18c33101_0_378">
                <a:extLst>
                  <a:ext uri="{FF2B5EF4-FFF2-40B4-BE49-F238E27FC236}">
                    <a16:creationId xmlns:a16="http://schemas.microsoft.com/office/drawing/2014/main" id="{A88CC82B-8365-4B42-A7EE-410AF2AB3E7E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305;g5e18c33101_0_378">
                <a:extLst>
                  <a:ext uri="{FF2B5EF4-FFF2-40B4-BE49-F238E27FC236}">
                    <a16:creationId xmlns:a16="http://schemas.microsoft.com/office/drawing/2014/main" id="{1362EC96-7642-40AE-94EA-919963C9E0A8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306;g5e18c33101_0_378">
                <a:extLst>
                  <a:ext uri="{FF2B5EF4-FFF2-40B4-BE49-F238E27FC236}">
                    <a16:creationId xmlns:a16="http://schemas.microsoft.com/office/drawing/2014/main" id="{466428FE-56BE-471C-BF6E-1C8888AB7091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307;g5e18c33101_0_378">
                <a:extLst>
                  <a:ext uri="{FF2B5EF4-FFF2-40B4-BE49-F238E27FC236}">
                    <a16:creationId xmlns:a16="http://schemas.microsoft.com/office/drawing/2014/main" id="{E88605F9-D2C3-479B-B813-4ED6C2B3FF8B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308;g5e18c33101_0_378">
              <a:extLst>
                <a:ext uri="{FF2B5EF4-FFF2-40B4-BE49-F238E27FC236}">
                  <a16:creationId xmlns:a16="http://schemas.microsoft.com/office/drawing/2014/main" id="{CC7B927D-3B1C-41CE-894B-C9D93B094707}"/>
                </a:ext>
              </a:extLst>
            </p:cNvPr>
            <p:cNvGrpSpPr/>
            <p:nvPr/>
          </p:nvGrpSpPr>
          <p:grpSpPr>
            <a:xfrm>
              <a:off x="4953072" y="4724400"/>
              <a:ext cx="381023" cy="685800"/>
              <a:chOff x="7543800" y="3581400"/>
              <a:chExt cx="2362200" cy="685800"/>
            </a:xfrm>
          </p:grpSpPr>
          <p:sp>
            <p:nvSpPr>
              <p:cNvPr id="185" name="Google Shape;309;g5e18c33101_0_378">
                <a:extLst>
                  <a:ext uri="{FF2B5EF4-FFF2-40B4-BE49-F238E27FC236}">
                    <a16:creationId xmlns:a16="http://schemas.microsoft.com/office/drawing/2014/main" id="{8A9D2B8C-326C-4B8C-9B4B-AA66499FC114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310;g5e18c33101_0_378">
                <a:extLst>
                  <a:ext uri="{FF2B5EF4-FFF2-40B4-BE49-F238E27FC236}">
                    <a16:creationId xmlns:a16="http://schemas.microsoft.com/office/drawing/2014/main" id="{F8657A80-7E60-411D-BB07-5F9F619C29A5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311;g5e18c33101_0_378">
                <a:extLst>
                  <a:ext uri="{FF2B5EF4-FFF2-40B4-BE49-F238E27FC236}">
                    <a16:creationId xmlns:a16="http://schemas.microsoft.com/office/drawing/2014/main" id="{327B92C1-E76F-4408-9F2D-6D3CC231421C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312;g5e18c33101_0_378">
                <a:extLst>
                  <a:ext uri="{FF2B5EF4-FFF2-40B4-BE49-F238E27FC236}">
                    <a16:creationId xmlns:a16="http://schemas.microsoft.com/office/drawing/2014/main" id="{5A7DB555-2F71-4ECF-8C84-5D4DEE812CD4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313;g5e18c33101_0_378">
                <a:extLst>
                  <a:ext uri="{FF2B5EF4-FFF2-40B4-BE49-F238E27FC236}">
                    <a16:creationId xmlns:a16="http://schemas.microsoft.com/office/drawing/2014/main" id="{65B054F4-70E0-46ED-A8BA-E963303E8FFA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314;g5e18c33101_0_378">
                <a:extLst>
                  <a:ext uri="{FF2B5EF4-FFF2-40B4-BE49-F238E27FC236}">
                    <a16:creationId xmlns:a16="http://schemas.microsoft.com/office/drawing/2014/main" id="{BF9528F1-01FF-4D52-986B-E284FBF40927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315;g5e18c33101_0_378">
                <a:extLst>
                  <a:ext uri="{FF2B5EF4-FFF2-40B4-BE49-F238E27FC236}">
                    <a16:creationId xmlns:a16="http://schemas.microsoft.com/office/drawing/2014/main" id="{A569DBBE-5C68-4607-8859-10BC4788B845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316;g5e18c33101_0_378">
                <a:extLst>
                  <a:ext uri="{FF2B5EF4-FFF2-40B4-BE49-F238E27FC236}">
                    <a16:creationId xmlns:a16="http://schemas.microsoft.com/office/drawing/2014/main" id="{BD3C3D87-0F13-4F0B-8756-C3FF6B8A69B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317;g5e18c33101_0_378">
                <a:extLst>
                  <a:ext uri="{FF2B5EF4-FFF2-40B4-BE49-F238E27FC236}">
                    <a16:creationId xmlns:a16="http://schemas.microsoft.com/office/drawing/2014/main" id="{DD4F0769-E288-4973-8525-18637CF6A8FF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318;g5e18c33101_0_378">
              <a:extLst>
                <a:ext uri="{FF2B5EF4-FFF2-40B4-BE49-F238E27FC236}">
                  <a16:creationId xmlns:a16="http://schemas.microsoft.com/office/drawing/2014/main" id="{4891398F-138F-4591-9AE3-4714420DC166}"/>
                </a:ext>
              </a:extLst>
            </p:cNvPr>
            <p:cNvGrpSpPr/>
            <p:nvPr/>
          </p:nvGrpSpPr>
          <p:grpSpPr>
            <a:xfrm>
              <a:off x="5334072" y="4724400"/>
              <a:ext cx="381023" cy="685800"/>
              <a:chOff x="7543800" y="3581400"/>
              <a:chExt cx="2362200" cy="685800"/>
            </a:xfrm>
          </p:grpSpPr>
          <p:sp>
            <p:nvSpPr>
              <p:cNvPr id="176" name="Google Shape;319;g5e18c33101_0_378">
                <a:extLst>
                  <a:ext uri="{FF2B5EF4-FFF2-40B4-BE49-F238E27FC236}">
                    <a16:creationId xmlns:a16="http://schemas.microsoft.com/office/drawing/2014/main" id="{69225A5F-B115-4145-BAF9-DF7C2F1EEE3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320;g5e18c33101_0_378">
                <a:extLst>
                  <a:ext uri="{FF2B5EF4-FFF2-40B4-BE49-F238E27FC236}">
                    <a16:creationId xmlns:a16="http://schemas.microsoft.com/office/drawing/2014/main" id="{1AF9D7EC-4D42-4089-9AB1-C5B40319D77F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321;g5e18c33101_0_378">
                <a:extLst>
                  <a:ext uri="{FF2B5EF4-FFF2-40B4-BE49-F238E27FC236}">
                    <a16:creationId xmlns:a16="http://schemas.microsoft.com/office/drawing/2014/main" id="{FC3B6CF8-660A-4E38-874F-FB13A36D0C98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322;g5e18c33101_0_378">
                <a:extLst>
                  <a:ext uri="{FF2B5EF4-FFF2-40B4-BE49-F238E27FC236}">
                    <a16:creationId xmlns:a16="http://schemas.microsoft.com/office/drawing/2014/main" id="{366444BD-9EB7-4740-BF39-BC7CC8082DC3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323;g5e18c33101_0_378">
                <a:extLst>
                  <a:ext uri="{FF2B5EF4-FFF2-40B4-BE49-F238E27FC236}">
                    <a16:creationId xmlns:a16="http://schemas.microsoft.com/office/drawing/2014/main" id="{4C182856-90F2-4C61-8F2E-AF89AB60FFCB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324;g5e18c33101_0_378">
                <a:extLst>
                  <a:ext uri="{FF2B5EF4-FFF2-40B4-BE49-F238E27FC236}">
                    <a16:creationId xmlns:a16="http://schemas.microsoft.com/office/drawing/2014/main" id="{6F14BA68-5E1B-4DB0-B938-91BD1422664E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325;g5e18c33101_0_378">
                <a:extLst>
                  <a:ext uri="{FF2B5EF4-FFF2-40B4-BE49-F238E27FC236}">
                    <a16:creationId xmlns:a16="http://schemas.microsoft.com/office/drawing/2014/main" id="{74906EEB-6812-4D2B-9DAA-065B79F86832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326;g5e18c33101_0_378">
                <a:extLst>
                  <a:ext uri="{FF2B5EF4-FFF2-40B4-BE49-F238E27FC236}">
                    <a16:creationId xmlns:a16="http://schemas.microsoft.com/office/drawing/2014/main" id="{D3D466E7-7BFB-44A5-98A5-64120D6AC012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327;g5e18c33101_0_378">
                <a:extLst>
                  <a:ext uri="{FF2B5EF4-FFF2-40B4-BE49-F238E27FC236}">
                    <a16:creationId xmlns:a16="http://schemas.microsoft.com/office/drawing/2014/main" id="{36FE8D39-3A4A-49C1-871D-4481163CF214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" name="Google Shape;328;g5e18c33101_0_378">
              <a:extLst>
                <a:ext uri="{FF2B5EF4-FFF2-40B4-BE49-F238E27FC236}">
                  <a16:creationId xmlns:a16="http://schemas.microsoft.com/office/drawing/2014/main" id="{E968A24A-477A-4661-85F1-FD9646C53D47}"/>
                </a:ext>
              </a:extLst>
            </p:cNvPr>
            <p:cNvGrpSpPr/>
            <p:nvPr/>
          </p:nvGrpSpPr>
          <p:grpSpPr>
            <a:xfrm>
              <a:off x="5715072" y="4724400"/>
              <a:ext cx="381023" cy="685800"/>
              <a:chOff x="7543800" y="3581400"/>
              <a:chExt cx="2362200" cy="685800"/>
            </a:xfrm>
          </p:grpSpPr>
          <p:sp>
            <p:nvSpPr>
              <p:cNvPr id="167" name="Google Shape;329;g5e18c33101_0_378">
                <a:extLst>
                  <a:ext uri="{FF2B5EF4-FFF2-40B4-BE49-F238E27FC236}">
                    <a16:creationId xmlns:a16="http://schemas.microsoft.com/office/drawing/2014/main" id="{1647452A-106E-4395-A7F9-1DFF0CC1D06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330;g5e18c33101_0_378">
                <a:extLst>
                  <a:ext uri="{FF2B5EF4-FFF2-40B4-BE49-F238E27FC236}">
                    <a16:creationId xmlns:a16="http://schemas.microsoft.com/office/drawing/2014/main" id="{99360F25-4ABE-47E9-9017-4B24776BCEA4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331;g5e18c33101_0_378">
                <a:extLst>
                  <a:ext uri="{FF2B5EF4-FFF2-40B4-BE49-F238E27FC236}">
                    <a16:creationId xmlns:a16="http://schemas.microsoft.com/office/drawing/2014/main" id="{E9C51BDE-FA52-470C-86AE-F26101C62B1B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332;g5e18c33101_0_378">
                <a:extLst>
                  <a:ext uri="{FF2B5EF4-FFF2-40B4-BE49-F238E27FC236}">
                    <a16:creationId xmlns:a16="http://schemas.microsoft.com/office/drawing/2014/main" id="{4F77542D-3750-4FFB-B594-D7A57E787655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333;g5e18c33101_0_378">
                <a:extLst>
                  <a:ext uri="{FF2B5EF4-FFF2-40B4-BE49-F238E27FC236}">
                    <a16:creationId xmlns:a16="http://schemas.microsoft.com/office/drawing/2014/main" id="{968AB6AF-9C63-4C63-BC9D-16B26856572F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334;g5e18c33101_0_378">
                <a:extLst>
                  <a:ext uri="{FF2B5EF4-FFF2-40B4-BE49-F238E27FC236}">
                    <a16:creationId xmlns:a16="http://schemas.microsoft.com/office/drawing/2014/main" id="{97C07B5D-49D6-4A7D-A769-914D89F9C58E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335;g5e18c33101_0_378">
                <a:extLst>
                  <a:ext uri="{FF2B5EF4-FFF2-40B4-BE49-F238E27FC236}">
                    <a16:creationId xmlns:a16="http://schemas.microsoft.com/office/drawing/2014/main" id="{74A16A18-8BC5-414D-9B95-602E37031B5C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336;g5e18c33101_0_378">
                <a:extLst>
                  <a:ext uri="{FF2B5EF4-FFF2-40B4-BE49-F238E27FC236}">
                    <a16:creationId xmlns:a16="http://schemas.microsoft.com/office/drawing/2014/main" id="{A6C064AD-64C5-4591-AF3A-C67AA43C2528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337;g5e18c33101_0_378">
                <a:extLst>
                  <a:ext uri="{FF2B5EF4-FFF2-40B4-BE49-F238E27FC236}">
                    <a16:creationId xmlns:a16="http://schemas.microsoft.com/office/drawing/2014/main" id="{71786B38-EB8A-4E54-A603-3BD2BF32D94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" name="Google Shape;338;g5e18c33101_0_378">
              <a:extLst>
                <a:ext uri="{FF2B5EF4-FFF2-40B4-BE49-F238E27FC236}">
                  <a16:creationId xmlns:a16="http://schemas.microsoft.com/office/drawing/2014/main" id="{45A251E1-CE3D-4075-8FDC-ECFA569C1384}"/>
                </a:ext>
              </a:extLst>
            </p:cNvPr>
            <p:cNvGrpSpPr/>
            <p:nvPr/>
          </p:nvGrpSpPr>
          <p:grpSpPr>
            <a:xfrm>
              <a:off x="6096072" y="4724400"/>
              <a:ext cx="381023" cy="685800"/>
              <a:chOff x="7543800" y="3581400"/>
              <a:chExt cx="2362200" cy="685800"/>
            </a:xfrm>
          </p:grpSpPr>
          <p:sp>
            <p:nvSpPr>
              <p:cNvPr id="158" name="Google Shape;339;g5e18c33101_0_378">
                <a:extLst>
                  <a:ext uri="{FF2B5EF4-FFF2-40B4-BE49-F238E27FC236}">
                    <a16:creationId xmlns:a16="http://schemas.microsoft.com/office/drawing/2014/main" id="{FB77BFB8-F947-4961-93AB-8F78C4E956F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340;g5e18c33101_0_378">
                <a:extLst>
                  <a:ext uri="{FF2B5EF4-FFF2-40B4-BE49-F238E27FC236}">
                    <a16:creationId xmlns:a16="http://schemas.microsoft.com/office/drawing/2014/main" id="{6DF3A563-662E-4191-BB95-BC9B2928F17E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341;g5e18c33101_0_378">
                <a:extLst>
                  <a:ext uri="{FF2B5EF4-FFF2-40B4-BE49-F238E27FC236}">
                    <a16:creationId xmlns:a16="http://schemas.microsoft.com/office/drawing/2014/main" id="{05DA3EEF-08F3-4BF4-A0CE-281D85103A78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342;g5e18c33101_0_378">
                <a:extLst>
                  <a:ext uri="{FF2B5EF4-FFF2-40B4-BE49-F238E27FC236}">
                    <a16:creationId xmlns:a16="http://schemas.microsoft.com/office/drawing/2014/main" id="{C48CFA87-4650-4E5E-B6D5-1519FDD9D05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343;g5e18c33101_0_378">
                <a:extLst>
                  <a:ext uri="{FF2B5EF4-FFF2-40B4-BE49-F238E27FC236}">
                    <a16:creationId xmlns:a16="http://schemas.microsoft.com/office/drawing/2014/main" id="{D9F41675-2636-4418-BC6D-D81242914673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344;g5e18c33101_0_378">
                <a:extLst>
                  <a:ext uri="{FF2B5EF4-FFF2-40B4-BE49-F238E27FC236}">
                    <a16:creationId xmlns:a16="http://schemas.microsoft.com/office/drawing/2014/main" id="{08BCC7FA-1CE7-4ADA-A547-D1E52DA15D9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345;g5e18c33101_0_378">
                <a:extLst>
                  <a:ext uri="{FF2B5EF4-FFF2-40B4-BE49-F238E27FC236}">
                    <a16:creationId xmlns:a16="http://schemas.microsoft.com/office/drawing/2014/main" id="{8D8A7175-425C-48AB-A847-7EE0B7E4B145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346;g5e18c33101_0_378">
                <a:extLst>
                  <a:ext uri="{FF2B5EF4-FFF2-40B4-BE49-F238E27FC236}">
                    <a16:creationId xmlns:a16="http://schemas.microsoft.com/office/drawing/2014/main" id="{A5C5D626-B510-409D-9F76-9CF63420126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347;g5e18c33101_0_378">
                <a:extLst>
                  <a:ext uri="{FF2B5EF4-FFF2-40B4-BE49-F238E27FC236}">
                    <a16:creationId xmlns:a16="http://schemas.microsoft.com/office/drawing/2014/main" id="{20CE7D56-DE96-4409-AE40-3143E51513F5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" name="Google Shape;348;g5e18c33101_0_378">
              <a:extLst>
                <a:ext uri="{FF2B5EF4-FFF2-40B4-BE49-F238E27FC236}">
                  <a16:creationId xmlns:a16="http://schemas.microsoft.com/office/drawing/2014/main" id="{798F6A87-DD12-43CA-90A4-E14E62D526B0}"/>
                </a:ext>
              </a:extLst>
            </p:cNvPr>
            <p:cNvGrpSpPr/>
            <p:nvPr/>
          </p:nvGrpSpPr>
          <p:grpSpPr>
            <a:xfrm>
              <a:off x="4953072" y="3352800"/>
              <a:ext cx="381023" cy="685800"/>
              <a:chOff x="7543800" y="3581400"/>
              <a:chExt cx="2362200" cy="685800"/>
            </a:xfrm>
          </p:grpSpPr>
          <p:sp>
            <p:nvSpPr>
              <p:cNvPr id="149" name="Google Shape;349;g5e18c33101_0_378">
                <a:extLst>
                  <a:ext uri="{FF2B5EF4-FFF2-40B4-BE49-F238E27FC236}">
                    <a16:creationId xmlns:a16="http://schemas.microsoft.com/office/drawing/2014/main" id="{EACA6B95-9D57-456F-BF48-AB5C39C92504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350;g5e18c33101_0_378">
                <a:extLst>
                  <a:ext uri="{FF2B5EF4-FFF2-40B4-BE49-F238E27FC236}">
                    <a16:creationId xmlns:a16="http://schemas.microsoft.com/office/drawing/2014/main" id="{B6C7347F-5087-473A-868E-4345C84C47E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351;g5e18c33101_0_378">
                <a:extLst>
                  <a:ext uri="{FF2B5EF4-FFF2-40B4-BE49-F238E27FC236}">
                    <a16:creationId xmlns:a16="http://schemas.microsoft.com/office/drawing/2014/main" id="{FBC63EA6-5F33-4628-A524-1C415F1E0ED7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352;g5e18c33101_0_378">
                <a:extLst>
                  <a:ext uri="{FF2B5EF4-FFF2-40B4-BE49-F238E27FC236}">
                    <a16:creationId xmlns:a16="http://schemas.microsoft.com/office/drawing/2014/main" id="{7276F700-035B-46BC-BFFE-9C39DE4252B6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353;g5e18c33101_0_378">
                <a:extLst>
                  <a:ext uri="{FF2B5EF4-FFF2-40B4-BE49-F238E27FC236}">
                    <a16:creationId xmlns:a16="http://schemas.microsoft.com/office/drawing/2014/main" id="{0E518056-F730-47F2-9755-0C9F8E2A1FBC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354;g5e18c33101_0_378">
                <a:extLst>
                  <a:ext uri="{FF2B5EF4-FFF2-40B4-BE49-F238E27FC236}">
                    <a16:creationId xmlns:a16="http://schemas.microsoft.com/office/drawing/2014/main" id="{6A474725-A274-4997-992E-C0A2C1161D83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355;g5e18c33101_0_378">
                <a:extLst>
                  <a:ext uri="{FF2B5EF4-FFF2-40B4-BE49-F238E27FC236}">
                    <a16:creationId xmlns:a16="http://schemas.microsoft.com/office/drawing/2014/main" id="{37B1689D-6EC9-450C-AFDB-8CD84EFBE18F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356;g5e18c33101_0_378">
                <a:extLst>
                  <a:ext uri="{FF2B5EF4-FFF2-40B4-BE49-F238E27FC236}">
                    <a16:creationId xmlns:a16="http://schemas.microsoft.com/office/drawing/2014/main" id="{9B70A71B-337F-4B1F-96AF-708F96FE993C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357;g5e18c33101_0_378">
                <a:extLst>
                  <a:ext uri="{FF2B5EF4-FFF2-40B4-BE49-F238E27FC236}">
                    <a16:creationId xmlns:a16="http://schemas.microsoft.com/office/drawing/2014/main" id="{B3EB4C39-9649-47B6-ABDA-418DEDE7CFF0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" name="Google Shape;358;g5e18c33101_0_378">
              <a:extLst>
                <a:ext uri="{FF2B5EF4-FFF2-40B4-BE49-F238E27FC236}">
                  <a16:creationId xmlns:a16="http://schemas.microsoft.com/office/drawing/2014/main" id="{3AE80DD0-6FA7-4F6A-A935-26E20BE47EDE}"/>
                </a:ext>
              </a:extLst>
            </p:cNvPr>
            <p:cNvGrpSpPr/>
            <p:nvPr/>
          </p:nvGrpSpPr>
          <p:grpSpPr>
            <a:xfrm>
              <a:off x="5334072" y="3352800"/>
              <a:ext cx="381023" cy="685800"/>
              <a:chOff x="7543800" y="3581400"/>
              <a:chExt cx="2362200" cy="685800"/>
            </a:xfrm>
          </p:grpSpPr>
          <p:sp>
            <p:nvSpPr>
              <p:cNvPr id="140" name="Google Shape;359;g5e18c33101_0_378">
                <a:extLst>
                  <a:ext uri="{FF2B5EF4-FFF2-40B4-BE49-F238E27FC236}">
                    <a16:creationId xmlns:a16="http://schemas.microsoft.com/office/drawing/2014/main" id="{1606C57C-18F0-4816-9D3A-10B8D9AFC64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360;g5e18c33101_0_378">
                <a:extLst>
                  <a:ext uri="{FF2B5EF4-FFF2-40B4-BE49-F238E27FC236}">
                    <a16:creationId xmlns:a16="http://schemas.microsoft.com/office/drawing/2014/main" id="{67DEC673-9385-4289-9DD9-20AA669C5141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361;g5e18c33101_0_378">
                <a:extLst>
                  <a:ext uri="{FF2B5EF4-FFF2-40B4-BE49-F238E27FC236}">
                    <a16:creationId xmlns:a16="http://schemas.microsoft.com/office/drawing/2014/main" id="{42C13679-58A3-4421-80F1-DB06F9510E56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362;g5e18c33101_0_378">
                <a:extLst>
                  <a:ext uri="{FF2B5EF4-FFF2-40B4-BE49-F238E27FC236}">
                    <a16:creationId xmlns:a16="http://schemas.microsoft.com/office/drawing/2014/main" id="{0D6BB224-0A49-4862-B3D8-8350D36E7F51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363;g5e18c33101_0_378">
                <a:extLst>
                  <a:ext uri="{FF2B5EF4-FFF2-40B4-BE49-F238E27FC236}">
                    <a16:creationId xmlns:a16="http://schemas.microsoft.com/office/drawing/2014/main" id="{9DDED8C8-B848-43CB-B2BD-844C687AEEB6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364;g5e18c33101_0_378">
                <a:extLst>
                  <a:ext uri="{FF2B5EF4-FFF2-40B4-BE49-F238E27FC236}">
                    <a16:creationId xmlns:a16="http://schemas.microsoft.com/office/drawing/2014/main" id="{62B69FFD-48E0-472E-8BB7-46BC64C56E0F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365;g5e18c33101_0_378">
                <a:extLst>
                  <a:ext uri="{FF2B5EF4-FFF2-40B4-BE49-F238E27FC236}">
                    <a16:creationId xmlns:a16="http://schemas.microsoft.com/office/drawing/2014/main" id="{6694242F-5809-45A5-B945-E10CD61820D2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366;g5e18c33101_0_378">
                <a:extLst>
                  <a:ext uri="{FF2B5EF4-FFF2-40B4-BE49-F238E27FC236}">
                    <a16:creationId xmlns:a16="http://schemas.microsoft.com/office/drawing/2014/main" id="{ECC06EF1-FA59-4479-8F79-371727F15D6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367;g5e18c33101_0_378">
                <a:extLst>
                  <a:ext uri="{FF2B5EF4-FFF2-40B4-BE49-F238E27FC236}">
                    <a16:creationId xmlns:a16="http://schemas.microsoft.com/office/drawing/2014/main" id="{835D5758-D4E6-4493-9CBF-A561A7971FA5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" name="Google Shape;368;g5e18c33101_0_378">
              <a:extLst>
                <a:ext uri="{FF2B5EF4-FFF2-40B4-BE49-F238E27FC236}">
                  <a16:creationId xmlns:a16="http://schemas.microsoft.com/office/drawing/2014/main" id="{E4666198-1747-4544-8F24-932715B442D2}"/>
                </a:ext>
              </a:extLst>
            </p:cNvPr>
            <p:cNvGrpSpPr/>
            <p:nvPr/>
          </p:nvGrpSpPr>
          <p:grpSpPr>
            <a:xfrm>
              <a:off x="5715072" y="3352800"/>
              <a:ext cx="381023" cy="685800"/>
              <a:chOff x="7543800" y="3581400"/>
              <a:chExt cx="2362200" cy="685800"/>
            </a:xfrm>
          </p:grpSpPr>
          <p:sp>
            <p:nvSpPr>
              <p:cNvPr id="131" name="Google Shape;369;g5e18c33101_0_378">
                <a:extLst>
                  <a:ext uri="{FF2B5EF4-FFF2-40B4-BE49-F238E27FC236}">
                    <a16:creationId xmlns:a16="http://schemas.microsoft.com/office/drawing/2014/main" id="{9FA2CDBE-7DCA-4E1C-981B-A781C8B24A7B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370;g5e18c33101_0_378">
                <a:extLst>
                  <a:ext uri="{FF2B5EF4-FFF2-40B4-BE49-F238E27FC236}">
                    <a16:creationId xmlns:a16="http://schemas.microsoft.com/office/drawing/2014/main" id="{7847D433-40BE-493B-9912-B684AAC58EED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371;g5e18c33101_0_378">
                <a:extLst>
                  <a:ext uri="{FF2B5EF4-FFF2-40B4-BE49-F238E27FC236}">
                    <a16:creationId xmlns:a16="http://schemas.microsoft.com/office/drawing/2014/main" id="{1F18F089-E43A-47BB-94E3-F328991C49E7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372;g5e18c33101_0_378">
                <a:extLst>
                  <a:ext uri="{FF2B5EF4-FFF2-40B4-BE49-F238E27FC236}">
                    <a16:creationId xmlns:a16="http://schemas.microsoft.com/office/drawing/2014/main" id="{2B2F202B-BCC8-41FF-A9B2-5CCAAB53FE7E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373;g5e18c33101_0_378">
                <a:extLst>
                  <a:ext uri="{FF2B5EF4-FFF2-40B4-BE49-F238E27FC236}">
                    <a16:creationId xmlns:a16="http://schemas.microsoft.com/office/drawing/2014/main" id="{2786B4FF-C9B5-46DE-A905-89E6C6D71EC0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374;g5e18c33101_0_378">
                <a:extLst>
                  <a:ext uri="{FF2B5EF4-FFF2-40B4-BE49-F238E27FC236}">
                    <a16:creationId xmlns:a16="http://schemas.microsoft.com/office/drawing/2014/main" id="{AEE0D8CE-CE19-4AF4-8C9C-92730295FD32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375;g5e18c33101_0_378">
                <a:extLst>
                  <a:ext uri="{FF2B5EF4-FFF2-40B4-BE49-F238E27FC236}">
                    <a16:creationId xmlns:a16="http://schemas.microsoft.com/office/drawing/2014/main" id="{4B2CDDBC-FF09-4AB1-93A5-F5DFB3E6CDFF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376;g5e18c33101_0_378">
                <a:extLst>
                  <a:ext uri="{FF2B5EF4-FFF2-40B4-BE49-F238E27FC236}">
                    <a16:creationId xmlns:a16="http://schemas.microsoft.com/office/drawing/2014/main" id="{3ABE9023-5F06-45DB-8736-DDC5A7C3C901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377;g5e18c33101_0_378">
                <a:extLst>
                  <a:ext uri="{FF2B5EF4-FFF2-40B4-BE49-F238E27FC236}">
                    <a16:creationId xmlns:a16="http://schemas.microsoft.com/office/drawing/2014/main" id="{FDEB7211-AC61-4DE4-88C4-D45EA9F55791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378;g5e18c33101_0_378">
              <a:extLst>
                <a:ext uri="{FF2B5EF4-FFF2-40B4-BE49-F238E27FC236}">
                  <a16:creationId xmlns:a16="http://schemas.microsoft.com/office/drawing/2014/main" id="{EFBDACEF-805C-4C8E-A903-419A2D9D825B}"/>
                </a:ext>
              </a:extLst>
            </p:cNvPr>
            <p:cNvGrpSpPr/>
            <p:nvPr/>
          </p:nvGrpSpPr>
          <p:grpSpPr>
            <a:xfrm>
              <a:off x="6096072" y="3352800"/>
              <a:ext cx="381023" cy="685800"/>
              <a:chOff x="7543800" y="3581400"/>
              <a:chExt cx="2362200" cy="685800"/>
            </a:xfrm>
          </p:grpSpPr>
          <p:sp>
            <p:nvSpPr>
              <p:cNvPr id="122" name="Google Shape;379;g5e18c33101_0_378">
                <a:extLst>
                  <a:ext uri="{FF2B5EF4-FFF2-40B4-BE49-F238E27FC236}">
                    <a16:creationId xmlns:a16="http://schemas.microsoft.com/office/drawing/2014/main" id="{D89D5FE4-7705-42D8-AB31-72BAA387A0C9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380;g5e18c33101_0_378">
                <a:extLst>
                  <a:ext uri="{FF2B5EF4-FFF2-40B4-BE49-F238E27FC236}">
                    <a16:creationId xmlns:a16="http://schemas.microsoft.com/office/drawing/2014/main" id="{9B5E3C9F-3944-4DFD-B3D3-FC96E6D240B3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381;g5e18c33101_0_378">
                <a:extLst>
                  <a:ext uri="{FF2B5EF4-FFF2-40B4-BE49-F238E27FC236}">
                    <a16:creationId xmlns:a16="http://schemas.microsoft.com/office/drawing/2014/main" id="{E3E56BC0-074C-473F-B30E-18535BAFA88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382;g5e18c33101_0_378">
                <a:extLst>
                  <a:ext uri="{FF2B5EF4-FFF2-40B4-BE49-F238E27FC236}">
                    <a16:creationId xmlns:a16="http://schemas.microsoft.com/office/drawing/2014/main" id="{1E4BC143-A6C9-4952-A2E1-B64849158F0E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383;g5e18c33101_0_378">
                <a:extLst>
                  <a:ext uri="{FF2B5EF4-FFF2-40B4-BE49-F238E27FC236}">
                    <a16:creationId xmlns:a16="http://schemas.microsoft.com/office/drawing/2014/main" id="{20C7728D-9F43-411E-BBD3-7E3FC71E6122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384;g5e18c33101_0_378">
                <a:extLst>
                  <a:ext uri="{FF2B5EF4-FFF2-40B4-BE49-F238E27FC236}">
                    <a16:creationId xmlns:a16="http://schemas.microsoft.com/office/drawing/2014/main" id="{719AB041-FDF3-4AA4-B54E-A753DB17004A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385;g5e18c33101_0_378">
                <a:extLst>
                  <a:ext uri="{FF2B5EF4-FFF2-40B4-BE49-F238E27FC236}">
                    <a16:creationId xmlns:a16="http://schemas.microsoft.com/office/drawing/2014/main" id="{EE9E22CB-950C-4E4E-852C-45C47D96C610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386;g5e18c33101_0_378">
                <a:extLst>
                  <a:ext uri="{FF2B5EF4-FFF2-40B4-BE49-F238E27FC236}">
                    <a16:creationId xmlns:a16="http://schemas.microsoft.com/office/drawing/2014/main" id="{16CC51B8-2E6E-4D3E-A9BC-321B87D18EE9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387;g5e18c33101_0_378">
                <a:extLst>
                  <a:ext uri="{FF2B5EF4-FFF2-40B4-BE49-F238E27FC236}">
                    <a16:creationId xmlns:a16="http://schemas.microsoft.com/office/drawing/2014/main" id="{4F225FA7-4877-4197-B94B-517E406543B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" name="Google Shape;388;g5e18c33101_0_378">
              <a:extLst>
                <a:ext uri="{FF2B5EF4-FFF2-40B4-BE49-F238E27FC236}">
                  <a16:creationId xmlns:a16="http://schemas.microsoft.com/office/drawing/2014/main" id="{877DDB95-28CD-4EFF-86A7-3D806C5E4A0D}"/>
                </a:ext>
              </a:extLst>
            </p:cNvPr>
            <p:cNvGrpSpPr/>
            <p:nvPr/>
          </p:nvGrpSpPr>
          <p:grpSpPr>
            <a:xfrm>
              <a:off x="4953072" y="2667000"/>
              <a:ext cx="381023" cy="685800"/>
              <a:chOff x="7543800" y="3581400"/>
              <a:chExt cx="2362200" cy="685800"/>
            </a:xfrm>
          </p:grpSpPr>
          <p:sp>
            <p:nvSpPr>
              <p:cNvPr id="113" name="Google Shape;389;g5e18c33101_0_378">
                <a:extLst>
                  <a:ext uri="{FF2B5EF4-FFF2-40B4-BE49-F238E27FC236}">
                    <a16:creationId xmlns:a16="http://schemas.microsoft.com/office/drawing/2014/main" id="{5F555BBE-B3A1-4EDF-9D5E-07AD2DB83732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390;g5e18c33101_0_378">
                <a:extLst>
                  <a:ext uri="{FF2B5EF4-FFF2-40B4-BE49-F238E27FC236}">
                    <a16:creationId xmlns:a16="http://schemas.microsoft.com/office/drawing/2014/main" id="{AB005A47-B03C-4A10-9CE5-F5590B61ACBE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391;g5e18c33101_0_378">
                <a:extLst>
                  <a:ext uri="{FF2B5EF4-FFF2-40B4-BE49-F238E27FC236}">
                    <a16:creationId xmlns:a16="http://schemas.microsoft.com/office/drawing/2014/main" id="{9A4217F2-E123-4799-8756-89D418D7A611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392;g5e18c33101_0_378">
                <a:extLst>
                  <a:ext uri="{FF2B5EF4-FFF2-40B4-BE49-F238E27FC236}">
                    <a16:creationId xmlns:a16="http://schemas.microsoft.com/office/drawing/2014/main" id="{96B50C95-B423-4B9A-B0BD-34F4A1B34668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393;g5e18c33101_0_378">
                <a:extLst>
                  <a:ext uri="{FF2B5EF4-FFF2-40B4-BE49-F238E27FC236}">
                    <a16:creationId xmlns:a16="http://schemas.microsoft.com/office/drawing/2014/main" id="{B76EA034-97F9-4C38-8CA3-D2CCCA05B051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394;g5e18c33101_0_378">
                <a:extLst>
                  <a:ext uri="{FF2B5EF4-FFF2-40B4-BE49-F238E27FC236}">
                    <a16:creationId xmlns:a16="http://schemas.microsoft.com/office/drawing/2014/main" id="{E8F9C75F-5733-401D-A320-ED05DAA9C11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395;g5e18c33101_0_378">
                <a:extLst>
                  <a:ext uri="{FF2B5EF4-FFF2-40B4-BE49-F238E27FC236}">
                    <a16:creationId xmlns:a16="http://schemas.microsoft.com/office/drawing/2014/main" id="{E5E75635-C05D-4653-89A4-6B130D720AB3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396;g5e18c33101_0_378">
                <a:extLst>
                  <a:ext uri="{FF2B5EF4-FFF2-40B4-BE49-F238E27FC236}">
                    <a16:creationId xmlns:a16="http://schemas.microsoft.com/office/drawing/2014/main" id="{AC9F10CE-0C3D-4EB5-9CED-03D6F354207D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397;g5e18c33101_0_378">
                <a:extLst>
                  <a:ext uri="{FF2B5EF4-FFF2-40B4-BE49-F238E27FC236}">
                    <a16:creationId xmlns:a16="http://schemas.microsoft.com/office/drawing/2014/main" id="{19C9E4A9-E2A8-47BA-90A4-F987C70E84B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" name="Google Shape;398;g5e18c33101_0_378">
              <a:extLst>
                <a:ext uri="{FF2B5EF4-FFF2-40B4-BE49-F238E27FC236}">
                  <a16:creationId xmlns:a16="http://schemas.microsoft.com/office/drawing/2014/main" id="{485E8D24-11FF-44D3-9DB4-26FC87A38FAE}"/>
                </a:ext>
              </a:extLst>
            </p:cNvPr>
            <p:cNvGrpSpPr/>
            <p:nvPr/>
          </p:nvGrpSpPr>
          <p:grpSpPr>
            <a:xfrm>
              <a:off x="5334072" y="2667000"/>
              <a:ext cx="381023" cy="685800"/>
              <a:chOff x="7543800" y="3581400"/>
              <a:chExt cx="2362200" cy="685800"/>
            </a:xfrm>
          </p:grpSpPr>
          <p:sp>
            <p:nvSpPr>
              <p:cNvPr id="104" name="Google Shape;399;g5e18c33101_0_378">
                <a:extLst>
                  <a:ext uri="{FF2B5EF4-FFF2-40B4-BE49-F238E27FC236}">
                    <a16:creationId xmlns:a16="http://schemas.microsoft.com/office/drawing/2014/main" id="{62EEF2E4-E361-4A26-86F0-CA428648263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400;g5e18c33101_0_378">
                <a:extLst>
                  <a:ext uri="{FF2B5EF4-FFF2-40B4-BE49-F238E27FC236}">
                    <a16:creationId xmlns:a16="http://schemas.microsoft.com/office/drawing/2014/main" id="{8D001F10-3A70-41C7-9B72-CAE70AC34406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01;g5e18c33101_0_378">
                <a:extLst>
                  <a:ext uri="{FF2B5EF4-FFF2-40B4-BE49-F238E27FC236}">
                    <a16:creationId xmlns:a16="http://schemas.microsoft.com/office/drawing/2014/main" id="{4B7D2B61-BC72-4ED2-8290-242092003A2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02;g5e18c33101_0_378">
                <a:extLst>
                  <a:ext uri="{FF2B5EF4-FFF2-40B4-BE49-F238E27FC236}">
                    <a16:creationId xmlns:a16="http://schemas.microsoft.com/office/drawing/2014/main" id="{2C02A02D-754E-4CE1-9813-120C3299162A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03;g5e18c33101_0_378">
                <a:extLst>
                  <a:ext uri="{FF2B5EF4-FFF2-40B4-BE49-F238E27FC236}">
                    <a16:creationId xmlns:a16="http://schemas.microsoft.com/office/drawing/2014/main" id="{D3B6A902-ACBC-4694-B12D-A3E18F6F4AAB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04;g5e18c33101_0_378">
                <a:extLst>
                  <a:ext uri="{FF2B5EF4-FFF2-40B4-BE49-F238E27FC236}">
                    <a16:creationId xmlns:a16="http://schemas.microsoft.com/office/drawing/2014/main" id="{782590B4-A72A-4E56-A73C-ED3F34C1B2A6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05;g5e18c33101_0_378">
                <a:extLst>
                  <a:ext uri="{FF2B5EF4-FFF2-40B4-BE49-F238E27FC236}">
                    <a16:creationId xmlns:a16="http://schemas.microsoft.com/office/drawing/2014/main" id="{37A55119-D959-4D3C-AA90-331EEDB1023A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406;g5e18c33101_0_378">
                <a:extLst>
                  <a:ext uri="{FF2B5EF4-FFF2-40B4-BE49-F238E27FC236}">
                    <a16:creationId xmlns:a16="http://schemas.microsoft.com/office/drawing/2014/main" id="{7721FFB8-E561-42C5-BDED-ABD70EB31006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407;g5e18c33101_0_378">
                <a:extLst>
                  <a:ext uri="{FF2B5EF4-FFF2-40B4-BE49-F238E27FC236}">
                    <a16:creationId xmlns:a16="http://schemas.microsoft.com/office/drawing/2014/main" id="{7272E5A0-98E4-4B6C-A286-F8C61AADA2F2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" name="Google Shape;408;g5e18c33101_0_378">
              <a:extLst>
                <a:ext uri="{FF2B5EF4-FFF2-40B4-BE49-F238E27FC236}">
                  <a16:creationId xmlns:a16="http://schemas.microsoft.com/office/drawing/2014/main" id="{6771351E-11B1-4E2B-88F5-5556F9220A27}"/>
                </a:ext>
              </a:extLst>
            </p:cNvPr>
            <p:cNvGrpSpPr/>
            <p:nvPr/>
          </p:nvGrpSpPr>
          <p:grpSpPr>
            <a:xfrm>
              <a:off x="5715072" y="2667000"/>
              <a:ext cx="381023" cy="685800"/>
              <a:chOff x="7543800" y="3581400"/>
              <a:chExt cx="2362200" cy="685800"/>
            </a:xfrm>
          </p:grpSpPr>
          <p:sp>
            <p:nvSpPr>
              <p:cNvPr id="95" name="Google Shape;409;g5e18c33101_0_378">
                <a:extLst>
                  <a:ext uri="{FF2B5EF4-FFF2-40B4-BE49-F238E27FC236}">
                    <a16:creationId xmlns:a16="http://schemas.microsoft.com/office/drawing/2014/main" id="{D2E6DEEB-D3D0-4D3C-8E06-0366F5136D7A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410;g5e18c33101_0_378">
                <a:extLst>
                  <a:ext uri="{FF2B5EF4-FFF2-40B4-BE49-F238E27FC236}">
                    <a16:creationId xmlns:a16="http://schemas.microsoft.com/office/drawing/2014/main" id="{E8047CB2-BA90-439D-8399-51974D1671C0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411;g5e18c33101_0_378">
                <a:extLst>
                  <a:ext uri="{FF2B5EF4-FFF2-40B4-BE49-F238E27FC236}">
                    <a16:creationId xmlns:a16="http://schemas.microsoft.com/office/drawing/2014/main" id="{B7E35FDB-78B6-4A2B-BF63-32FF21203371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412;g5e18c33101_0_378">
                <a:extLst>
                  <a:ext uri="{FF2B5EF4-FFF2-40B4-BE49-F238E27FC236}">
                    <a16:creationId xmlns:a16="http://schemas.microsoft.com/office/drawing/2014/main" id="{C5AF95BB-3132-469B-852E-416218C7D2DC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413;g5e18c33101_0_378">
                <a:extLst>
                  <a:ext uri="{FF2B5EF4-FFF2-40B4-BE49-F238E27FC236}">
                    <a16:creationId xmlns:a16="http://schemas.microsoft.com/office/drawing/2014/main" id="{9F5EFC72-CDFB-4941-A60D-58845F86D2F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414;g5e18c33101_0_378">
                <a:extLst>
                  <a:ext uri="{FF2B5EF4-FFF2-40B4-BE49-F238E27FC236}">
                    <a16:creationId xmlns:a16="http://schemas.microsoft.com/office/drawing/2014/main" id="{15042710-FB54-41F8-B359-37BC61E23005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415;g5e18c33101_0_378">
                <a:extLst>
                  <a:ext uri="{FF2B5EF4-FFF2-40B4-BE49-F238E27FC236}">
                    <a16:creationId xmlns:a16="http://schemas.microsoft.com/office/drawing/2014/main" id="{C428957E-132D-486C-9E5F-655529A5EFB1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416;g5e18c33101_0_378">
                <a:extLst>
                  <a:ext uri="{FF2B5EF4-FFF2-40B4-BE49-F238E27FC236}">
                    <a16:creationId xmlns:a16="http://schemas.microsoft.com/office/drawing/2014/main" id="{F22D57B1-AD75-4AA3-B396-8688A2305B9F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417;g5e18c33101_0_378">
                <a:extLst>
                  <a:ext uri="{FF2B5EF4-FFF2-40B4-BE49-F238E27FC236}">
                    <a16:creationId xmlns:a16="http://schemas.microsoft.com/office/drawing/2014/main" id="{83F7ABA7-A085-4E1E-9C70-8393C942A13C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418;g5e18c33101_0_378">
              <a:extLst>
                <a:ext uri="{FF2B5EF4-FFF2-40B4-BE49-F238E27FC236}">
                  <a16:creationId xmlns:a16="http://schemas.microsoft.com/office/drawing/2014/main" id="{ADBB47DF-8019-4F14-AEF1-C6B28E23A6B2}"/>
                </a:ext>
              </a:extLst>
            </p:cNvPr>
            <p:cNvGrpSpPr/>
            <p:nvPr/>
          </p:nvGrpSpPr>
          <p:grpSpPr>
            <a:xfrm>
              <a:off x="6096072" y="2667000"/>
              <a:ext cx="381023" cy="685800"/>
              <a:chOff x="7543800" y="3581400"/>
              <a:chExt cx="2362200" cy="685800"/>
            </a:xfrm>
          </p:grpSpPr>
          <p:sp>
            <p:nvSpPr>
              <p:cNvPr id="86" name="Google Shape;419;g5e18c33101_0_378">
                <a:extLst>
                  <a:ext uri="{FF2B5EF4-FFF2-40B4-BE49-F238E27FC236}">
                    <a16:creationId xmlns:a16="http://schemas.microsoft.com/office/drawing/2014/main" id="{420ACC5E-3692-4A5A-88A6-50346164934A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20;g5e18c33101_0_378">
                <a:extLst>
                  <a:ext uri="{FF2B5EF4-FFF2-40B4-BE49-F238E27FC236}">
                    <a16:creationId xmlns:a16="http://schemas.microsoft.com/office/drawing/2014/main" id="{EED930DE-E3EB-471C-AC37-932E3783BC73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21;g5e18c33101_0_378">
                <a:extLst>
                  <a:ext uri="{FF2B5EF4-FFF2-40B4-BE49-F238E27FC236}">
                    <a16:creationId xmlns:a16="http://schemas.microsoft.com/office/drawing/2014/main" id="{421E57EE-49E4-4802-A15E-F9730FA5D5D0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22;g5e18c33101_0_378">
                <a:extLst>
                  <a:ext uri="{FF2B5EF4-FFF2-40B4-BE49-F238E27FC236}">
                    <a16:creationId xmlns:a16="http://schemas.microsoft.com/office/drawing/2014/main" id="{8F698107-AF47-41D6-9C48-CA7D57E344BD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423;g5e18c33101_0_378">
                <a:extLst>
                  <a:ext uri="{FF2B5EF4-FFF2-40B4-BE49-F238E27FC236}">
                    <a16:creationId xmlns:a16="http://schemas.microsoft.com/office/drawing/2014/main" id="{EB676B09-974B-4E91-9941-97988CEC6116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424;g5e18c33101_0_378">
                <a:extLst>
                  <a:ext uri="{FF2B5EF4-FFF2-40B4-BE49-F238E27FC236}">
                    <a16:creationId xmlns:a16="http://schemas.microsoft.com/office/drawing/2014/main" id="{EE9CFBF1-B0C6-4A3E-8A1E-81071FECF826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25;g5e18c33101_0_378">
                <a:extLst>
                  <a:ext uri="{FF2B5EF4-FFF2-40B4-BE49-F238E27FC236}">
                    <a16:creationId xmlns:a16="http://schemas.microsoft.com/office/drawing/2014/main" id="{E6DF7040-64D0-4BF7-B9F0-772432B0712E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426;g5e18c33101_0_378">
                <a:extLst>
                  <a:ext uri="{FF2B5EF4-FFF2-40B4-BE49-F238E27FC236}">
                    <a16:creationId xmlns:a16="http://schemas.microsoft.com/office/drawing/2014/main" id="{03320FD1-DC4E-4254-A3A5-B482B16CAA1B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427;g5e18c33101_0_378">
                <a:extLst>
                  <a:ext uri="{FF2B5EF4-FFF2-40B4-BE49-F238E27FC236}">
                    <a16:creationId xmlns:a16="http://schemas.microsoft.com/office/drawing/2014/main" id="{90BA7638-1F2E-4729-A2F7-911C247973E6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" name="Google Shape;428;g5e18c33101_0_378">
              <a:extLst>
                <a:ext uri="{FF2B5EF4-FFF2-40B4-BE49-F238E27FC236}">
                  <a16:creationId xmlns:a16="http://schemas.microsoft.com/office/drawing/2014/main" id="{56BBD075-102D-4162-831C-3D0E205E2B00}"/>
                </a:ext>
              </a:extLst>
            </p:cNvPr>
            <p:cNvGrpSpPr/>
            <p:nvPr/>
          </p:nvGrpSpPr>
          <p:grpSpPr>
            <a:xfrm>
              <a:off x="4953072" y="1981200"/>
              <a:ext cx="381023" cy="685800"/>
              <a:chOff x="7543800" y="3581400"/>
              <a:chExt cx="2362200" cy="685800"/>
            </a:xfrm>
          </p:grpSpPr>
          <p:sp>
            <p:nvSpPr>
              <p:cNvPr id="77" name="Google Shape;429;g5e18c33101_0_378">
                <a:extLst>
                  <a:ext uri="{FF2B5EF4-FFF2-40B4-BE49-F238E27FC236}">
                    <a16:creationId xmlns:a16="http://schemas.microsoft.com/office/drawing/2014/main" id="{C17A9CCF-52D3-4D04-861B-0A506658340B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30;g5e18c33101_0_378">
                <a:extLst>
                  <a:ext uri="{FF2B5EF4-FFF2-40B4-BE49-F238E27FC236}">
                    <a16:creationId xmlns:a16="http://schemas.microsoft.com/office/drawing/2014/main" id="{2C691AAF-0879-4A92-81B8-95AEC4157BCE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31;g5e18c33101_0_378">
                <a:extLst>
                  <a:ext uri="{FF2B5EF4-FFF2-40B4-BE49-F238E27FC236}">
                    <a16:creationId xmlns:a16="http://schemas.microsoft.com/office/drawing/2014/main" id="{61F05503-620D-4002-B019-68499B82B07D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32;g5e18c33101_0_378">
                <a:extLst>
                  <a:ext uri="{FF2B5EF4-FFF2-40B4-BE49-F238E27FC236}">
                    <a16:creationId xmlns:a16="http://schemas.microsoft.com/office/drawing/2014/main" id="{654E255B-2516-4917-83AA-463627F9D978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33;g5e18c33101_0_378">
                <a:extLst>
                  <a:ext uri="{FF2B5EF4-FFF2-40B4-BE49-F238E27FC236}">
                    <a16:creationId xmlns:a16="http://schemas.microsoft.com/office/drawing/2014/main" id="{D055618A-F0A2-42FF-B5E0-1DA8266629C0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34;g5e18c33101_0_378">
                <a:extLst>
                  <a:ext uri="{FF2B5EF4-FFF2-40B4-BE49-F238E27FC236}">
                    <a16:creationId xmlns:a16="http://schemas.microsoft.com/office/drawing/2014/main" id="{0BCE29F7-ED09-427F-A5D3-5016DAAFA79C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35;g5e18c33101_0_378">
                <a:extLst>
                  <a:ext uri="{FF2B5EF4-FFF2-40B4-BE49-F238E27FC236}">
                    <a16:creationId xmlns:a16="http://schemas.microsoft.com/office/drawing/2014/main" id="{31678A9C-EBE8-40C5-A3D8-E8189975D493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436;g5e18c33101_0_378">
                <a:extLst>
                  <a:ext uri="{FF2B5EF4-FFF2-40B4-BE49-F238E27FC236}">
                    <a16:creationId xmlns:a16="http://schemas.microsoft.com/office/drawing/2014/main" id="{2A9AA524-B5DD-47CD-8237-50BE5B23F1BC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437;g5e18c33101_0_378">
                <a:extLst>
                  <a:ext uri="{FF2B5EF4-FFF2-40B4-BE49-F238E27FC236}">
                    <a16:creationId xmlns:a16="http://schemas.microsoft.com/office/drawing/2014/main" id="{B9D217ED-FC6A-47E7-9FA2-FFC164D95F4E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" name="Google Shape;438;g5e18c33101_0_378">
              <a:extLst>
                <a:ext uri="{FF2B5EF4-FFF2-40B4-BE49-F238E27FC236}">
                  <a16:creationId xmlns:a16="http://schemas.microsoft.com/office/drawing/2014/main" id="{7E7A7B7C-4557-4670-A9EC-F7FBF9EE4653}"/>
                </a:ext>
              </a:extLst>
            </p:cNvPr>
            <p:cNvGrpSpPr/>
            <p:nvPr/>
          </p:nvGrpSpPr>
          <p:grpSpPr>
            <a:xfrm>
              <a:off x="5334072" y="1981200"/>
              <a:ext cx="381023" cy="685800"/>
              <a:chOff x="7543800" y="3581400"/>
              <a:chExt cx="2362200" cy="685800"/>
            </a:xfrm>
          </p:grpSpPr>
          <p:sp>
            <p:nvSpPr>
              <p:cNvPr id="68" name="Google Shape;439;g5e18c33101_0_378">
                <a:extLst>
                  <a:ext uri="{FF2B5EF4-FFF2-40B4-BE49-F238E27FC236}">
                    <a16:creationId xmlns:a16="http://schemas.microsoft.com/office/drawing/2014/main" id="{11691834-0F11-49A5-B08F-62B2C3232E64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440;g5e18c33101_0_378">
                <a:extLst>
                  <a:ext uri="{FF2B5EF4-FFF2-40B4-BE49-F238E27FC236}">
                    <a16:creationId xmlns:a16="http://schemas.microsoft.com/office/drawing/2014/main" id="{235DE2D5-CCAC-4C95-AEFF-F5F8838C0562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441;g5e18c33101_0_378">
                <a:extLst>
                  <a:ext uri="{FF2B5EF4-FFF2-40B4-BE49-F238E27FC236}">
                    <a16:creationId xmlns:a16="http://schemas.microsoft.com/office/drawing/2014/main" id="{E4EF3AAD-0012-4FA9-825A-C8CA544C0BEB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442;g5e18c33101_0_378">
                <a:extLst>
                  <a:ext uri="{FF2B5EF4-FFF2-40B4-BE49-F238E27FC236}">
                    <a16:creationId xmlns:a16="http://schemas.microsoft.com/office/drawing/2014/main" id="{9739C79F-7179-4C6C-BAE0-D0E723ED379E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443;g5e18c33101_0_378">
                <a:extLst>
                  <a:ext uri="{FF2B5EF4-FFF2-40B4-BE49-F238E27FC236}">
                    <a16:creationId xmlns:a16="http://schemas.microsoft.com/office/drawing/2014/main" id="{A6BD68F3-B540-4DD1-9CCA-E9DEA1D5FCDD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444;g5e18c33101_0_378">
                <a:extLst>
                  <a:ext uri="{FF2B5EF4-FFF2-40B4-BE49-F238E27FC236}">
                    <a16:creationId xmlns:a16="http://schemas.microsoft.com/office/drawing/2014/main" id="{4170E519-9EA8-4649-9BFA-DFC6160BEED2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445;g5e18c33101_0_378">
                <a:extLst>
                  <a:ext uri="{FF2B5EF4-FFF2-40B4-BE49-F238E27FC236}">
                    <a16:creationId xmlns:a16="http://schemas.microsoft.com/office/drawing/2014/main" id="{CDFC30F3-F8C2-436A-99DD-FBD631739959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446;g5e18c33101_0_378">
                <a:extLst>
                  <a:ext uri="{FF2B5EF4-FFF2-40B4-BE49-F238E27FC236}">
                    <a16:creationId xmlns:a16="http://schemas.microsoft.com/office/drawing/2014/main" id="{528B0156-D14F-4866-BAAB-EB78D257E2D7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47;g5e18c33101_0_378">
                <a:extLst>
                  <a:ext uri="{FF2B5EF4-FFF2-40B4-BE49-F238E27FC236}">
                    <a16:creationId xmlns:a16="http://schemas.microsoft.com/office/drawing/2014/main" id="{659E1E99-BBD5-4034-855F-6862693A3D83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" name="Google Shape;448;g5e18c33101_0_378">
              <a:extLst>
                <a:ext uri="{FF2B5EF4-FFF2-40B4-BE49-F238E27FC236}">
                  <a16:creationId xmlns:a16="http://schemas.microsoft.com/office/drawing/2014/main" id="{61766E46-6513-409F-8C16-F15C702F2E9D}"/>
                </a:ext>
              </a:extLst>
            </p:cNvPr>
            <p:cNvGrpSpPr/>
            <p:nvPr/>
          </p:nvGrpSpPr>
          <p:grpSpPr>
            <a:xfrm>
              <a:off x="5715072" y="1981200"/>
              <a:ext cx="381023" cy="685800"/>
              <a:chOff x="7543800" y="3581400"/>
              <a:chExt cx="2362200" cy="685800"/>
            </a:xfrm>
          </p:grpSpPr>
          <p:sp>
            <p:nvSpPr>
              <p:cNvPr id="59" name="Google Shape;449;g5e18c33101_0_378">
                <a:extLst>
                  <a:ext uri="{FF2B5EF4-FFF2-40B4-BE49-F238E27FC236}">
                    <a16:creationId xmlns:a16="http://schemas.microsoft.com/office/drawing/2014/main" id="{DED5DC48-F7A0-40D8-8633-5736FF4FA3B5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450;g5e18c33101_0_378">
                <a:extLst>
                  <a:ext uri="{FF2B5EF4-FFF2-40B4-BE49-F238E27FC236}">
                    <a16:creationId xmlns:a16="http://schemas.microsoft.com/office/drawing/2014/main" id="{38A9F327-6AB5-4A14-B928-C2416A5494BD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451;g5e18c33101_0_378">
                <a:extLst>
                  <a:ext uri="{FF2B5EF4-FFF2-40B4-BE49-F238E27FC236}">
                    <a16:creationId xmlns:a16="http://schemas.microsoft.com/office/drawing/2014/main" id="{88623E18-9E0D-4DC5-8942-D0FC362797DA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452;g5e18c33101_0_378">
                <a:extLst>
                  <a:ext uri="{FF2B5EF4-FFF2-40B4-BE49-F238E27FC236}">
                    <a16:creationId xmlns:a16="http://schemas.microsoft.com/office/drawing/2014/main" id="{061D8CB8-C64D-4F98-A2B1-06E0C690B840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453;g5e18c33101_0_378">
                <a:extLst>
                  <a:ext uri="{FF2B5EF4-FFF2-40B4-BE49-F238E27FC236}">
                    <a16:creationId xmlns:a16="http://schemas.microsoft.com/office/drawing/2014/main" id="{13318712-F2D3-4EC0-AA8A-8A13780A79D4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454;g5e18c33101_0_378">
                <a:extLst>
                  <a:ext uri="{FF2B5EF4-FFF2-40B4-BE49-F238E27FC236}">
                    <a16:creationId xmlns:a16="http://schemas.microsoft.com/office/drawing/2014/main" id="{D664D092-A60F-4775-A4B8-CA62FA495C24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455;g5e18c33101_0_378">
                <a:extLst>
                  <a:ext uri="{FF2B5EF4-FFF2-40B4-BE49-F238E27FC236}">
                    <a16:creationId xmlns:a16="http://schemas.microsoft.com/office/drawing/2014/main" id="{A36CFB64-D69E-487F-BD1C-FA3F7867EA24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456;g5e18c33101_0_378">
                <a:extLst>
                  <a:ext uri="{FF2B5EF4-FFF2-40B4-BE49-F238E27FC236}">
                    <a16:creationId xmlns:a16="http://schemas.microsoft.com/office/drawing/2014/main" id="{B2D109BE-E0E0-4BA3-97A1-9067754DD27A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57;g5e18c33101_0_378">
                <a:extLst>
                  <a:ext uri="{FF2B5EF4-FFF2-40B4-BE49-F238E27FC236}">
                    <a16:creationId xmlns:a16="http://schemas.microsoft.com/office/drawing/2014/main" id="{D863257A-0FFB-4668-9451-C83DD66B25E5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458;g5e18c33101_0_378">
              <a:extLst>
                <a:ext uri="{FF2B5EF4-FFF2-40B4-BE49-F238E27FC236}">
                  <a16:creationId xmlns:a16="http://schemas.microsoft.com/office/drawing/2014/main" id="{779C66F8-37CF-477F-939C-468BD2A1998E}"/>
                </a:ext>
              </a:extLst>
            </p:cNvPr>
            <p:cNvGrpSpPr/>
            <p:nvPr/>
          </p:nvGrpSpPr>
          <p:grpSpPr>
            <a:xfrm>
              <a:off x="6096072" y="1981200"/>
              <a:ext cx="381023" cy="685800"/>
              <a:chOff x="7543800" y="3581400"/>
              <a:chExt cx="2362200" cy="685800"/>
            </a:xfrm>
          </p:grpSpPr>
          <p:sp>
            <p:nvSpPr>
              <p:cNvPr id="50" name="Google Shape;459;g5e18c33101_0_378">
                <a:extLst>
                  <a:ext uri="{FF2B5EF4-FFF2-40B4-BE49-F238E27FC236}">
                    <a16:creationId xmlns:a16="http://schemas.microsoft.com/office/drawing/2014/main" id="{FED591CD-E081-471A-899F-5F58081EB46C}"/>
                  </a:ext>
                </a:extLst>
              </p:cNvPr>
              <p:cNvSpPr/>
              <p:nvPr/>
            </p:nvSpPr>
            <p:spPr>
              <a:xfrm>
                <a:off x="7543800" y="3581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460;g5e18c33101_0_378">
                <a:extLst>
                  <a:ext uri="{FF2B5EF4-FFF2-40B4-BE49-F238E27FC236}">
                    <a16:creationId xmlns:a16="http://schemas.microsoft.com/office/drawing/2014/main" id="{5BE3F60C-7CF8-442D-8F8A-ECCBA2378287}"/>
                  </a:ext>
                </a:extLst>
              </p:cNvPr>
              <p:cNvSpPr/>
              <p:nvPr/>
            </p:nvSpPr>
            <p:spPr>
              <a:xfrm>
                <a:off x="7543800" y="3657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461;g5e18c33101_0_378">
                <a:extLst>
                  <a:ext uri="{FF2B5EF4-FFF2-40B4-BE49-F238E27FC236}">
                    <a16:creationId xmlns:a16="http://schemas.microsoft.com/office/drawing/2014/main" id="{E78C168F-9A94-4AD7-B989-819019213BC9}"/>
                  </a:ext>
                </a:extLst>
              </p:cNvPr>
              <p:cNvSpPr/>
              <p:nvPr/>
            </p:nvSpPr>
            <p:spPr>
              <a:xfrm>
                <a:off x="7543800" y="3733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462;g5e18c33101_0_378">
                <a:extLst>
                  <a:ext uri="{FF2B5EF4-FFF2-40B4-BE49-F238E27FC236}">
                    <a16:creationId xmlns:a16="http://schemas.microsoft.com/office/drawing/2014/main" id="{32C67D8C-86B0-4547-960E-9DA99AFEE510}"/>
                  </a:ext>
                </a:extLst>
              </p:cNvPr>
              <p:cNvSpPr/>
              <p:nvPr/>
            </p:nvSpPr>
            <p:spPr>
              <a:xfrm>
                <a:off x="7543800" y="3810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463;g5e18c33101_0_378">
                <a:extLst>
                  <a:ext uri="{FF2B5EF4-FFF2-40B4-BE49-F238E27FC236}">
                    <a16:creationId xmlns:a16="http://schemas.microsoft.com/office/drawing/2014/main" id="{A6CD2E20-8962-45BE-8F98-1377E0C8B8B8}"/>
                  </a:ext>
                </a:extLst>
              </p:cNvPr>
              <p:cNvSpPr/>
              <p:nvPr/>
            </p:nvSpPr>
            <p:spPr>
              <a:xfrm>
                <a:off x="7543800" y="38862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464;g5e18c33101_0_378">
                <a:extLst>
                  <a:ext uri="{FF2B5EF4-FFF2-40B4-BE49-F238E27FC236}">
                    <a16:creationId xmlns:a16="http://schemas.microsoft.com/office/drawing/2014/main" id="{E88FF820-A509-4115-ACB5-F6827C8060E4}"/>
                  </a:ext>
                </a:extLst>
              </p:cNvPr>
              <p:cNvSpPr/>
              <p:nvPr/>
            </p:nvSpPr>
            <p:spPr>
              <a:xfrm>
                <a:off x="7543800" y="39624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465;g5e18c33101_0_378">
                <a:extLst>
                  <a:ext uri="{FF2B5EF4-FFF2-40B4-BE49-F238E27FC236}">
                    <a16:creationId xmlns:a16="http://schemas.microsoft.com/office/drawing/2014/main" id="{50E57F48-CA55-42CC-855C-8ABA98938491}"/>
                  </a:ext>
                </a:extLst>
              </p:cNvPr>
              <p:cNvSpPr/>
              <p:nvPr/>
            </p:nvSpPr>
            <p:spPr>
              <a:xfrm>
                <a:off x="7543800" y="40386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466;g5e18c33101_0_378">
                <a:extLst>
                  <a:ext uri="{FF2B5EF4-FFF2-40B4-BE49-F238E27FC236}">
                    <a16:creationId xmlns:a16="http://schemas.microsoft.com/office/drawing/2014/main" id="{0A01AC1D-F2C6-46DE-878E-0EAB13D678E3}"/>
                  </a:ext>
                </a:extLst>
              </p:cNvPr>
              <p:cNvSpPr/>
              <p:nvPr/>
            </p:nvSpPr>
            <p:spPr>
              <a:xfrm>
                <a:off x="7543800" y="41148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467;g5e18c33101_0_378">
                <a:extLst>
                  <a:ext uri="{FF2B5EF4-FFF2-40B4-BE49-F238E27FC236}">
                    <a16:creationId xmlns:a16="http://schemas.microsoft.com/office/drawing/2014/main" id="{65597759-629D-4876-9753-69C6FA050D7E}"/>
                  </a:ext>
                </a:extLst>
              </p:cNvPr>
              <p:cNvSpPr/>
              <p:nvPr/>
            </p:nvSpPr>
            <p:spPr>
              <a:xfrm>
                <a:off x="7543800" y="4191000"/>
                <a:ext cx="2362200" cy="762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" name="Google Shape;468;g5e18c33101_0_378">
              <a:extLst>
                <a:ext uri="{FF2B5EF4-FFF2-40B4-BE49-F238E27FC236}">
                  <a16:creationId xmlns:a16="http://schemas.microsoft.com/office/drawing/2014/main" id="{5289DD6D-6DFD-45C8-A186-E3909FC7A517}"/>
                </a:ext>
              </a:extLst>
            </p:cNvPr>
            <p:cNvSpPr txBox="1"/>
            <p:nvPr/>
          </p:nvSpPr>
          <p:spPr>
            <a:xfrm>
              <a:off x="5133600" y="2524705"/>
              <a:ext cx="1066800" cy="461700"/>
            </a:xfrm>
            <a:prstGeom prst="rect">
              <a:avLst/>
            </a:prstGeom>
            <a:solidFill>
              <a:srgbClr val="D9D9D9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Bytes</a:t>
              </a: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30" name="Google Shape;472;g5e18c33101_0_378">
            <a:extLst>
              <a:ext uri="{FF2B5EF4-FFF2-40B4-BE49-F238E27FC236}">
                <a16:creationId xmlns:a16="http://schemas.microsoft.com/office/drawing/2014/main" id="{E5176770-2F9A-442A-A5BB-B040DD78FAB8}"/>
              </a:ext>
            </a:extLst>
          </p:cNvPr>
          <p:cNvCxnSpPr>
            <a:cxnSpLocks/>
          </p:cNvCxnSpPr>
          <p:nvPr/>
        </p:nvCxnSpPr>
        <p:spPr>
          <a:xfrm flipV="1">
            <a:off x="3824384" y="2471500"/>
            <a:ext cx="1634446" cy="94699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31" name="Google Shape;473;g5e18c33101_0_378">
            <a:extLst>
              <a:ext uri="{FF2B5EF4-FFF2-40B4-BE49-F238E27FC236}">
                <a16:creationId xmlns:a16="http://schemas.microsoft.com/office/drawing/2014/main" id="{A0F62B70-35B0-4E08-87FE-AB4F7FDA7681}"/>
              </a:ext>
            </a:extLst>
          </p:cNvPr>
          <p:cNvSpPr txBox="1"/>
          <p:nvPr/>
        </p:nvSpPr>
        <p:spPr>
          <a:xfrm>
            <a:off x="4087227" y="1548098"/>
            <a:ext cx="1295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Processor 0 Memory Accesses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5" name="Google Shape;497;g5e18c33101_0_378">
            <a:extLst>
              <a:ext uri="{FF2B5EF4-FFF2-40B4-BE49-F238E27FC236}">
                <a16:creationId xmlns:a16="http://schemas.microsoft.com/office/drawing/2014/main" id="{E698C68D-05E7-40F5-9E33-DEFE4B9BE3D6}"/>
              </a:ext>
            </a:extLst>
          </p:cNvPr>
          <p:cNvCxnSpPr>
            <a:cxnSpLocks/>
          </p:cNvCxnSpPr>
          <p:nvPr/>
        </p:nvCxnSpPr>
        <p:spPr>
          <a:xfrm flipV="1">
            <a:off x="4126319" y="4933227"/>
            <a:ext cx="1332511" cy="347255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36" name="Google Shape;498;g5e18c33101_0_378">
            <a:extLst>
              <a:ext uri="{FF2B5EF4-FFF2-40B4-BE49-F238E27FC236}">
                <a16:creationId xmlns:a16="http://schemas.microsoft.com/office/drawing/2014/main" id="{F4BE8AE2-E7FE-477D-8EF1-98F23C5C5B71}"/>
              </a:ext>
            </a:extLst>
          </p:cNvPr>
          <p:cNvSpPr txBox="1"/>
          <p:nvPr/>
        </p:nvSpPr>
        <p:spPr>
          <a:xfrm>
            <a:off x="4026035" y="4205863"/>
            <a:ext cx="1295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Processor 1 Memory Accesses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7" name="Google Shape;777;g5e18c33101_0_1376">
            <a:extLst>
              <a:ext uri="{FF2B5EF4-FFF2-40B4-BE49-F238E27FC236}">
                <a16:creationId xmlns:a16="http://schemas.microsoft.com/office/drawing/2014/main" id="{76C947D6-841C-48ED-A8AE-F086A02930A3}"/>
              </a:ext>
            </a:extLst>
          </p:cNvPr>
          <p:cNvGrpSpPr/>
          <p:nvPr/>
        </p:nvGrpSpPr>
        <p:grpSpPr>
          <a:xfrm>
            <a:off x="916222" y="1287900"/>
            <a:ext cx="2870167" cy="1975262"/>
            <a:chOff x="990600" y="1066800"/>
            <a:chExt cx="3886200" cy="2674500"/>
          </a:xfrm>
        </p:grpSpPr>
        <p:sp>
          <p:nvSpPr>
            <p:cNvPr id="258" name="Google Shape;778;g5e18c33101_0_1376">
              <a:extLst>
                <a:ext uri="{FF2B5EF4-FFF2-40B4-BE49-F238E27FC236}">
                  <a16:creationId xmlns:a16="http://schemas.microsoft.com/office/drawing/2014/main" id="{5066CFD3-CDE5-430B-BFE3-324DEF27BAE0}"/>
                </a:ext>
              </a:extLst>
            </p:cNvPr>
            <p:cNvSpPr/>
            <p:nvPr/>
          </p:nvSpPr>
          <p:spPr>
            <a:xfrm>
              <a:off x="990600" y="1066800"/>
              <a:ext cx="3886200" cy="2674500"/>
            </a:xfrm>
            <a:prstGeom prst="rect">
              <a:avLst/>
            </a:prstGeom>
            <a:solidFill>
              <a:srgbClr val="D8D8D8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Processor </a:t>
              </a:r>
              <a:endParaRPr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779;g5e18c33101_0_1376">
              <a:extLst>
                <a:ext uri="{FF2B5EF4-FFF2-40B4-BE49-F238E27FC236}">
                  <a16:creationId xmlns:a16="http://schemas.microsoft.com/office/drawing/2014/main" id="{5B5FDE2F-2878-4972-93D5-C47D0893786B}"/>
                </a:ext>
              </a:extLst>
            </p:cNvPr>
            <p:cNvSpPr/>
            <p:nvPr/>
          </p:nvSpPr>
          <p:spPr>
            <a:xfrm>
              <a:off x="1144904" y="1478280"/>
              <a:ext cx="3503400" cy="360000"/>
            </a:xfrm>
            <a:prstGeom prst="rect">
              <a:avLst/>
            </a:prstGeom>
            <a:solidFill>
              <a:srgbClr val="95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Control</a:t>
              </a: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780;g5e18c33101_0_1376">
              <a:extLst>
                <a:ext uri="{FF2B5EF4-FFF2-40B4-BE49-F238E27FC236}">
                  <a16:creationId xmlns:a16="http://schemas.microsoft.com/office/drawing/2014/main" id="{AFC26128-5681-484D-9E73-B022A0187DA8}"/>
                </a:ext>
              </a:extLst>
            </p:cNvPr>
            <p:cNvSpPr/>
            <p:nvPr/>
          </p:nvSpPr>
          <p:spPr>
            <a:xfrm>
              <a:off x="1144904" y="1992630"/>
              <a:ext cx="3427200" cy="1594500"/>
            </a:xfrm>
            <a:prstGeom prst="rect">
              <a:avLst/>
            </a:prstGeom>
            <a:solidFill>
              <a:srgbClr val="93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Datapath</a:t>
              </a: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1" name="Google Shape;781;g5e18c33101_0_1376">
              <a:extLst>
                <a:ext uri="{FF2B5EF4-FFF2-40B4-BE49-F238E27FC236}">
                  <a16:creationId xmlns:a16="http://schemas.microsoft.com/office/drawing/2014/main" id="{FA854523-335F-4307-88A2-E7B4510D390C}"/>
                </a:ext>
              </a:extLst>
            </p:cNvPr>
            <p:cNvCxnSpPr/>
            <p:nvPr/>
          </p:nvCxnSpPr>
          <p:spPr>
            <a:xfrm rot="5400000">
              <a:off x="1530657" y="1915362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cxnSp>
          <p:nvCxnSpPr>
            <p:cNvPr id="262" name="Google Shape;782;g5e18c33101_0_1376">
              <a:extLst>
                <a:ext uri="{FF2B5EF4-FFF2-40B4-BE49-F238E27FC236}">
                  <a16:creationId xmlns:a16="http://schemas.microsoft.com/office/drawing/2014/main" id="{B998D46E-9D6F-4EFD-A70D-0118E8EEF5E1}"/>
                </a:ext>
              </a:extLst>
            </p:cNvPr>
            <p:cNvCxnSpPr/>
            <p:nvPr/>
          </p:nvCxnSpPr>
          <p:spPr>
            <a:xfrm rot="5400000" flipH="1">
              <a:off x="2302716" y="1914930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grpSp>
          <p:nvGrpSpPr>
            <p:cNvPr id="263" name="Google Shape;783;g5e18c33101_0_1376">
              <a:extLst>
                <a:ext uri="{FF2B5EF4-FFF2-40B4-BE49-F238E27FC236}">
                  <a16:creationId xmlns:a16="http://schemas.microsoft.com/office/drawing/2014/main" id="{B3EDBDEA-EA41-4F8F-8750-1057DE9DE43D}"/>
                </a:ext>
              </a:extLst>
            </p:cNvPr>
            <p:cNvGrpSpPr/>
            <p:nvPr/>
          </p:nvGrpSpPr>
          <p:grpSpPr>
            <a:xfrm>
              <a:off x="1196340" y="2301240"/>
              <a:ext cx="2458988" cy="1234440"/>
              <a:chOff x="914400" y="3505200"/>
              <a:chExt cx="3642945" cy="1828800"/>
            </a:xfrm>
          </p:grpSpPr>
          <p:sp>
            <p:nvSpPr>
              <p:cNvPr id="276" name="Google Shape;784;g5e18c33101_0_1376">
                <a:extLst>
                  <a:ext uri="{FF2B5EF4-FFF2-40B4-BE49-F238E27FC236}">
                    <a16:creationId xmlns:a16="http://schemas.microsoft.com/office/drawing/2014/main" id="{659D2B4A-C9A1-493F-B52C-083F613E538E}"/>
                  </a:ext>
                </a:extLst>
              </p:cNvPr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 0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7" name="Google Shape;785;g5e18c33101_0_1376">
                <a:extLst>
                  <a:ext uri="{FF2B5EF4-FFF2-40B4-BE49-F238E27FC236}">
                    <a16:creationId xmlns:a16="http://schemas.microsoft.com/office/drawing/2014/main" id="{814BBA4D-B6EF-4947-A1B8-1F5E8E3A65EE}"/>
                  </a:ext>
                </a:extLst>
              </p:cNvPr>
              <p:cNvGrpSpPr/>
              <p:nvPr/>
            </p:nvGrpSpPr>
            <p:grpSpPr>
              <a:xfrm>
                <a:off x="914414" y="3886200"/>
                <a:ext cx="2362217" cy="685800"/>
                <a:chOff x="1600199" y="3962400"/>
                <a:chExt cx="1600201" cy="685800"/>
              </a:xfrm>
            </p:grpSpPr>
            <p:sp>
              <p:nvSpPr>
                <p:cNvPr id="281" name="Google Shape;786;g5e18c33101_0_1376">
                  <a:extLst>
                    <a:ext uri="{FF2B5EF4-FFF2-40B4-BE49-F238E27FC236}">
                      <a16:creationId xmlns:a16="http://schemas.microsoft.com/office/drawing/2014/main" id="{E98B13BA-505B-46FD-B621-4E29356D5326}"/>
                    </a:ext>
                  </a:extLst>
                </p:cNvPr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787;g5e18c33101_0_1376">
                  <a:extLst>
                    <a:ext uri="{FF2B5EF4-FFF2-40B4-BE49-F238E27FC236}">
                      <a16:creationId xmlns:a16="http://schemas.microsoft.com/office/drawing/2014/main" id="{63DC38E5-A2BD-4F13-96B4-316C918F2F77}"/>
                    </a:ext>
                  </a:extLst>
                </p:cNvPr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788;g5e18c33101_0_1376">
                  <a:extLst>
                    <a:ext uri="{FF2B5EF4-FFF2-40B4-BE49-F238E27FC236}">
                      <a16:creationId xmlns:a16="http://schemas.microsoft.com/office/drawing/2014/main" id="{776DB37D-0E53-4236-B581-962D12E7D4EF}"/>
                    </a:ext>
                  </a:extLst>
                </p:cNvPr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789;g5e18c33101_0_1376">
                  <a:extLst>
                    <a:ext uri="{FF2B5EF4-FFF2-40B4-BE49-F238E27FC236}">
                      <a16:creationId xmlns:a16="http://schemas.microsoft.com/office/drawing/2014/main" id="{10C9BBB8-33A1-45E1-97E3-B228AC201A5F}"/>
                    </a:ext>
                  </a:extLst>
                </p:cNvPr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790;g5e18c33101_0_1376">
                  <a:extLst>
                    <a:ext uri="{FF2B5EF4-FFF2-40B4-BE49-F238E27FC236}">
                      <a16:creationId xmlns:a16="http://schemas.microsoft.com/office/drawing/2014/main" id="{84996BD2-3D1D-4B3E-A155-C980CEF8DF37}"/>
                    </a:ext>
                  </a:extLst>
                </p:cNvPr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791;g5e18c33101_0_1376">
                  <a:extLst>
                    <a:ext uri="{FF2B5EF4-FFF2-40B4-BE49-F238E27FC236}">
                      <a16:creationId xmlns:a16="http://schemas.microsoft.com/office/drawing/2014/main" id="{975340CE-8A0A-4EAE-A384-CC810AC65851}"/>
                    </a:ext>
                  </a:extLst>
                </p:cNvPr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792;g5e18c33101_0_1376">
                  <a:extLst>
                    <a:ext uri="{FF2B5EF4-FFF2-40B4-BE49-F238E27FC236}">
                      <a16:creationId xmlns:a16="http://schemas.microsoft.com/office/drawing/2014/main" id="{65583850-BA2F-4AE6-A172-430A8F8F532C}"/>
                    </a:ext>
                  </a:extLst>
                </p:cNvPr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793;g5e18c33101_0_1376">
                  <a:extLst>
                    <a:ext uri="{FF2B5EF4-FFF2-40B4-BE49-F238E27FC236}">
                      <a16:creationId xmlns:a16="http://schemas.microsoft.com/office/drawing/2014/main" id="{9BE8E048-B4CD-46D0-8639-DFEF5A46688B}"/>
                    </a:ext>
                  </a:extLst>
                </p:cNvPr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794;g5e18c33101_0_1376">
                  <a:extLst>
                    <a:ext uri="{FF2B5EF4-FFF2-40B4-BE49-F238E27FC236}">
                      <a16:creationId xmlns:a16="http://schemas.microsoft.com/office/drawing/2014/main" id="{22F4543A-17AE-446C-A3EB-B22288104AD7}"/>
                    </a:ext>
                  </a:extLst>
                </p:cNvPr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795;g5e18c33101_0_1376">
                  <a:extLst>
                    <a:ext uri="{FF2B5EF4-FFF2-40B4-BE49-F238E27FC236}">
                      <a16:creationId xmlns:a16="http://schemas.microsoft.com/office/drawing/2014/main" id="{077CE7B4-22AB-46F2-90C7-E56B0645AC09}"/>
                    </a:ext>
                  </a:extLst>
                </p:cNvPr>
                <p:cNvSpPr txBox="1"/>
                <p:nvPr/>
              </p:nvSpPr>
              <p:spPr>
                <a:xfrm>
                  <a:off x="1727916" y="4010378"/>
                  <a:ext cx="1377000" cy="592800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000"/>
                  </a:pPr>
                  <a:r>
                    <a:rPr lang="en-US" sz="12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Registers 0</a:t>
                  </a: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8" name="Google Shape;796;g5e18c33101_0_1376">
                <a:extLst>
                  <a:ext uri="{FF2B5EF4-FFF2-40B4-BE49-F238E27FC236}">
                    <a16:creationId xmlns:a16="http://schemas.microsoft.com/office/drawing/2014/main" id="{BD4C3477-9800-4FFA-8C5E-F74763B7866B}"/>
                  </a:ext>
                </a:extLst>
              </p:cNvPr>
              <p:cNvGrpSpPr/>
              <p:nvPr/>
            </p:nvGrpSpPr>
            <p:grpSpPr>
              <a:xfrm>
                <a:off x="2077156" y="4724400"/>
                <a:ext cx="2480189" cy="609600"/>
                <a:chOff x="5734756" y="3429000"/>
                <a:chExt cx="2480189" cy="609600"/>
              </a:xfrm>
            </p:grpSpPr>
            <p:sp>
              <p:nvSpPr>
                <p:cNvPr id="279" name="Google Shape;797;g5e18c33101_0_1376">
                  <a:extLst>
                    <a:ext uri="{FF2B5EF4-FFF2-40B4-BE49-F238E27FC236}">
                      <a16:creationId xmlns:a16="http://schemas.microsoft.com/office/drawing/2014/main" id="{3F39D612-712E-49BB-BAB9-038E55F17CBF}"/>
                    </a:ext>
                  </a:extLst>
                </p:cNvPr>
                <p:cNvSpPr/>
                <p:nvPr/>
              </p:nvSpPr>
              <p:spPr>
                <a:xfrm rot="10800000" flipH="1">
                  <a:off x="5734756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798;g5e18c33101_0_1376">
                  <a:extLst>
                    <a:ext uri="{FF2B5EF4-FFF2-40B4-BE49-F238E27FC236}">
                      <a16:creationId xmlns:a16="http://schemas.microsoft.com/office/drawing/2014/main" id="{1CB75044-764F-4EEB-8065-63A3770698DA}"/>
                    </a:ext>
                  </a:extLst>
                </p:cNvPr>
                <p:cNvSpPr txBox="1"/>
                <p:nvPr/>
              </p:nvSpPr>
              <p:spPr>
                <a:xfrm>
                  <a:off x="5847645" y="3429000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 sz="11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4" name="Google Shape;799;g5e18c33101_0_1376">
              <a:extLst>
                <a:ext uri="{FF2B5EF4-FFF2-40B4-BE49-F238E27FC236}">
                  <a16:creationId xmlns:a16="http://schemas.microsoft.com/office/drawing/2014/main" id="{D3ABE7B2-D782-4E71-97A7-D7830F09A883}"/>
                </a:ext>
              </a:extLst>
            </p:cNvPr>
            <p:cNvSpPr/>
            <p:nvPr/>
          </p:nvSpPr>
          <p:spPr>
            <a:xfrm>
              <a:off x="2895600" y="2286000"/>
              <a:ext cx="1594500" cy="15420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RIP 1</a:t>
              </a:r>
              <a:endParaRPr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5" name="Google Shape;800;g5e18c33101_0_1376">
              <a:extLst>
                <a:ext uri="{FF2B5EF4-FFF2-40B4-BE49-F238E27FC236}">
                  <a16:creationId xmlns:a16="http://schemas.microsoft.com/office/drawing/2014/main" id="{022D5372-D902-4BED-97E5-60A2C882EF62}"/>
                </a:ext>
              </a:extLst>
            </p:cNvPr>
            <p:cNvGrpSpPr/>
            <p:nvPr/>
          </p:nvGrpSpPr>
          <p:grpSpPr>
            <a:xfrm>
              <a:off x="2895553" y="2543175"/>
              <a:ext cx="1594440" cy="462915"/>
              <a:chOff x="1600199" y="3962400"/>
              <a:chExt cx="1600201" cy="685800"/>
            </a:xfrm>
          </p:grpSpPr>
          <p:sp>
            <p:nvSpPr>
              <p:cNvPr id="266" name="Google Shape;801;g5e18c33101_0_1376">
                <a:extLst>
                  <a:ext uri="{FF2B5EF4-FFF2-40B4-BE49-F238E27FC236}">
                    <a16:creationId xmlns:a16="http://schemas.microsoft.com/office/drawing/2014/main" id="{D5E14D2E-40DA-4FBF-8251-B666F59B90AA}"/>
                  </a:ext>
                </a:extLst>
              </p:cNvPr>
              <p:cNvSpPr/>
              <p:nvPr/>
            </p:nvSpPr>
            <p:spPr>
              <a:xfrm>
                <a:off x="1600200" y="3962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802;g5e18c33101_0_1376">
                <a:extLst>
                  <a:ext uri="{FF2B5EF4-FFF2-40B4-BE49-F238E27FC236}">
                    <a16:creationId xmlns:a16="http://schemas.microsoft.com/office/drawing/2014/main" id="{09F45A0A-7AFD-4BF8-A2FA-9DAB14E6846A}"/>
                  </a:ext>
                </a:extLst>
              </p:cNvPr>
              <p:cNvSpPr/>
              <p:nvPr/>
            </p:nvSpPr>
            <p:spPr>
              <a:xfrm>
                <a:off x="1600199" y="4038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803;g5e18c33101_0_1376">
                <a:extLst>
                  <a:ext uri="{FF2B5EF4-FFF2-40B4-BE49-F238E27FC236}">
                    <a16:creationId xmlns:a16="http://schemas.microsoft.com/office/drawing/2014/main" id="{7F22A740-09D5-4FB7-A8D8-D1C4C70CA3B3}"/>
                  </a:ext>
                </a:extLst>
              </p:cNvPr>
              <p:cNvSpPr/>
              <p:nvPr/>
            </p:nvSpPr>
            <p:spPr>
              <a:xfrm>
                <a:off x="1600200" y="4114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804;g5e18c33101_0_1376">
                <a:extLst>
                  <a:ext uri="{FF2B5EF4-FFF2-40B4-BE49-F238E27FC236}">
                    <a16:creationId xmlns:a16="http://schemas.microsoft.com/office/drawing/2014/main" id="{7F60A349-B98F-4299-9A3E-AA558AD70F14}"/>
                  </a:ext>
                </a:extLst>
              </p:cNvPr>
              <p:cNvSpPr/>
              <p:nvPr/>
            </p:nvSpPr>
            <p:spPr>
              <a:xfrm>
                <a:off x="1600200" y="4191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805;g5e18c33101_0_1376">
                <a:extLst>
                  <a:ext uri="{FF2B5EF4-FFF2-40B4-BE49-F238E27FC236}">
                    <a16:creationId xmlns:a16="http://schemas.microsoft.com/office/drawing/2014/main" id="{8207F8FE-754A-484B-856D-F5F6E078CA03}"/>
                  </a:ext>
                </a:extLst>
              </p:cNvPr>
              <p:cNvSpPr/>
              <p:nvPr/>
            </p:nvSpPr>
            <p:spPr>
              <a:xfrm>
                <a:off x="1600200" y="42672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806;g5e18c33101_0_1376">
                <a:extLst>
                  <a:ext uri="{FF2B5EF4-FFF2-40B4-BE49-F238E27FC236}">
                    <a16:creationId xmlns:a16="http://schemas.microsoft.com/office/drawing/2014/main" id="{59449A8A-4FD3-48F4-839F-1205509DB117}"/>
                  </a:ext>
                </a:extLst>
              </p:cNvPr>
              <p:cNvSpPr/>
              <p:nvPr/>
            </p:nvSpPr>
            <p:spPr>
              <a:xfrm>
                <a:off x="1600200" y="4343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807;g5e18c33101_0_1376">
                <a:extLst>
                  <a:ext uri="{FF2B5EF4-FFF2-40B4-BE49-F238E27FC236}">
                    <a16:creationId xmlns:a16="http://schemas.microsoft.com/office/drawing/2014/main" id="{E6F62B49-5793-43E8-9F59-1984B55CCA4F}"/>
                  </a:ext>
                </a:extLst>
              </p:cNvPr>
              <p:cNvSpPr/>
              <p:nvPr/>
            </p:nvSpPr>
            <p:spPr>
              <a:xfrm>
                <a:off x="1600200" y="4419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808;g5e18c33101_0_1376">
                <a:extLst>
                  <a:ext uri="{FF2B5EF4-FFF2-40B4-BE49-F238E27FC236}">
                    <a16:creationId xmlns:a16="http://schemas.microsoft.com/office/drawing/2014/main" id="{782DE0DF-0DBE-49FD-B379-4C97CF40F65F}"/>
                  </a:ext>
                </a:extLst>
              </p:cNvPr>
              <p:cNvSpPr/>
              <p:nvPr/>
            </p:nvSpPr>
            <p:spPr>
              <a:xfrm>
                <a:off x="1600199" y="4495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809;g5e18c33101_0_1376">
                <a:extLst>
                  <a:ext uri="{FF2B5EF4-FFF2-40B4-BE49-F238E27FC236}">
                    <a16:creationId xmlns:a16="http://schemas.microsoft.com/office/drawing/2014/main" id="{939BDA61-7A07-43AC-A753-68C55136B099}"/>
                  </a:ext>
                </a:extLst>
              </p:cNvPr>
              <p:cNvSpPr/>
              <p:nvPr/>
            </p:nvSpPr>
            <p:spPr>
              <a:xfrm>
                <a:off x="1600200" y="4572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810;g5e18c33101_0_1376">
                <a:extLst>
                  <a:ext uri="{FF2B5EF4-FFF2-40B4-BE49-F238E27FC236}">
                    <a16:creationId xmlns:a16="http://schemas.microsoft.com/office/drawing/2014/main" id="{E3F99F7C-EEE9-495E-8E99-5271DFAF58A4}"/>
                  </a:ext>
                </a:extLst>
              </p:cNvPr>
              <p:cNvSpPr txBox="1"/>
              <p:nvPr/>
            </p:nvSpPr>
            <p:spPr>
              <a:xfrm>
                <a:off x="1727913" y="4010378"/>
                <a:ext cx="1377000" cy="592800"/>
              </a:xfrm>
              <a:prstGeom prst="rect">
                <a:avLst/>
              </a:prstGeom>
              <a:solidFill>
                <a:srgbClr val="D9D9D9">
                  <a:alpha val="8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Registers 1</a:t>
                </a:r>
                <a:endParaRPr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2" name="Google Shape;777;g5e18c33101_0_1376">
            <a:extLst>
              <a:ext uri="{FF2B5EF4-FFF2-40B4-BE49-F238E27FC236}">
                <a16:creationId xmlns:a16="http://schemas.microsoft.com/office/drawing/2014/main" id="{2C2CEB6A-4731-4A09-B6E6-455432459F78}"/>
              </a:ext>
            </a:extLst>
          </p:cNvPr>
          <p:cNvGrpSpPr/>
          <p:nvPr/>
        </p:nvGrpSpPr>
        <p:grpSpPr>
          <a:xfrm>
            <a:off x="1162169" y="3886200"/>
            <a:ext cx="2870167" cy="1975262"/>
            <a:chOff x="990600" y="1066800"/>
            <a:chExt cx="3886200" cy="2674500"/>
          </a:xfrm>
        </p:grpSpPr>
        <p:sp>
          <p:nvSpPr>
            <p:cNvPr id="293" name="Google Shape;778;g5e18c33101_0_1376">
              <a:extLst>
                <a:ext uri="{FF2B5EF4-FFF2-40B4-BE49-F238E27FC236}">
                  <a16:creationId xmlns:a16="http://schemas.microsoft.com/office/drawing/2014/main" id="{FAD554B7-6CCD-4BD9-9921-D119A19E65AF}"/>
                </a:ext>
              </a:extLst>
            </p:cNvPr>
            <p:cNvSpPr/>
            <p:nvPr/>
          </p:nvSpPr>
          <p:spPr>
            <a:xfrm>
              <a:off x="990600" y="1066800"/>
              <a:ext cx="3886200" cy="2674500"/>
            </a:xfrm>
            <a:prstGeom prst="rect">
              <a:avLst/>
            </a:prstGeom>
            <a:solidFill>
              <a:srgbClr val="D8D8D8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Processor </a:t>
              </a:r>
              <a:endParaRPr sz="1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779;g5e18c33101_0_1376">
              <a:extLst>
                <a:ext uri="{FF2B5EF4-FFF2-40B4-BE49-F238E27FC236}">
                  <a16:creationId xmlns:a16="http://schemas.microsoft.com/office/drawing/2014/main" id="{9C0B9625-29FE-4695-8147-724DE5C6C897}"/>
                </a:ext>
              </a:extLst>
            </p:cNvPr>
            <p:cNvSpPr/>
            <p:nvPr/>
          </p:nvSpPr>
          <p:spPr>
            <a:xfrm>
              <a:off x="1144904" y="1478280"/>
              <a:ext cx="3503400" cy="360000"/>
            </a:xfrm>
            <a:prstGeom prst="rect">
              <a:avLst/>
            </a:prstGeom>
            <a:solidFill>
              <a:srgbClr val="95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Control</a:t>
              </a: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780;g5e18c33101_0_1376">
              <a:extLst>
                <a:ext uri="{FF2B5EF4-FFF2-40B4-BE49-F238E27FC236}">
                  <a16:creationId xmlns:a16="http://schemas.microsoft.com/office/drawing/2014/main" id="{E0C96212-AD05-48DB-AD40-854B3FCA31AF}"/>
                </a:ext>
              </a:extLst>
            </p:cNvPr>
            <p:cNvSpPr/>
            <p:nvPr/>
          </p:nvSpPr>
          <p:spPr>
            <a:xfrm>
              <a:off x="1144904" y="1992630"/>
              <a:ext cx="3427200" cy="1594500"/>
            </a:xfrm>
            <a:prstGeom prst="rect">
              <a:avLst/>
            </a:prstGeom>
            <a:solidFill>
              <a:srgbClr val="93B3D7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11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Datapath</a:t>
              </a:r>
              <a:endParaRPr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6" name="Google Shape;781;g5e18c33101_0_1376">
              <a:extLst>
                <a:ext uri="{FF2B5EF4-FFF2-40B4-BE49-F238E27FC236}">
                  <a16:creationId xmlns:a16="http://schemas.microsoft.com/office/drawing/2014/main" id="{60876267-CD1E-41FB-86FB-22D8E0E4FC66}"/>
                </a:ext>
              </a:extLst>
            </p:cNvPr>
            <p:cNvCxnSpPr/>
            <p:nvPr/>
          </p:nvCxnSpPr>
          <p:spPr>
            <a:xfrm rot="5400000">
              <a:off x="1530657" y="1915362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cxnSp>
          <p:nvCxnSpPr>
            <p:cNvPr id="297" name="Google Shape;782;g5e18c33101_0_1376">
              <a:extLst>
                <a:ext uri="{FF2B5EF4-FFF2-40B4-BE49-F238E27FC236}">
                  <a16:creationId xmlns:a16="http://schemas.microsoft.com/office/drawing/2014/main" id="{12CD92A9-C85A-4D8B-8E16-B2880D94EE74}"/>
                </a:ext>
              </a:extLst>
            </p:cNvPr>
            <p:cNvCxnSpPr/>
            <p:nvPr/>
          </p:nvCxnSpPr>
          <p:spPr>
            <a:xfrm rot="5400000" flipH="1">
              <a:off x="2302716" y="1914930"/>
              <a:ext cx="154200" cy="120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</p:cxnSp>
        <p:grpSp>
          <p:nvGrpSpPr>
            <p:cNvPr id="298" name="Google Shape;783;g5e18c33101_0_1376">
              <a:extLst>
                <a:ext uri="{FF2B5EF4-FFF2-40B4-BE49-F238E27FC236}">
                  <a16:creationId xmlns:a16="http://schemas.microsoft.com/office/drawing/2014/main" id="{63EF6663-997F-4117-BC14-CC4FBD039255}"/>
                </a:ext>
              </a:extLst>
            </p:cNvPr>
            <p:cNvGrpSpPr/>
            <p:nvPr/>
          </p:nvGrpSpPr>
          <p:grpSpPr>
            <a:xfrm>
              <a:off x="1196340" y="2301240"/>
              <a:ext cx="2458988" cy="1234440"/>
              <a:chOff x="914400" y="3505200"/>
              <a:chExt cx="3642945" cy="1828800"/>
            </a:xfrm>
          </p:grpSpPr>
          <p:sp>
            <p:nvSpPr>
              <p:cNvPr id="311" name="Google Shape;784;g5e18c33101_0_1376">
                <a:extLst>
                  <a:ext uri="{FF2B5EF4-FFF2-40B4-BE49-F238E27FC236}">
                    <a16:creationId xmlns:a16="http://schemas.microsoft.com/office/drawing/2014/main" id="{1C6E8EB2-196F-4F5B-A2E9-4DCE6CEB3A45}"/>
                  </a:ext>
                </a:extLst>
              </p:cNvPr>
              <p:cNvSpPr/>
              <p:nvPr/>
            </p:nvSpPr>
            <p:spPr>
              <a:xfrm>
                <a:off x="914400" y="3505200"/>
                <a:ext cx="2362200" cy="228600"/>
              </a:xfrm>
              <a:prstGeom prst="rect">
                <a:avLst/>
              </a:prstGeom>
              <a:solidFill>
                <a:schemeClr val="accent3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sz="1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RIP 0</a:t>
                </a:r>
                <a:endParaRPr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2" name="Google Shape;785;g5e18c33101_0_1376">
                <a:extLst>
                  <a:ext uri="{FF2B5EF4-FFF2-40B4-BE49-F238E27FC236}">
                    <a16:creationId xmlns:a16="http://schemas.microsoft.com/office/drawing/2014/main" id="{EF0A34A5-81F9-4140-96F8-D5FE835C9F3C}"/>
                  </a:ext>
                </a:extLst>
              </p:cNvPr>
              <p:cNvGrpSpPr/>
              <p:nvPr/>
            </p:nvGrpSpPr>
            <p:grpSpPr>
              <a:xfrm>
                <a:off x="914414" y="3886200"/>
                <a:ext cx="2362217" cy="685800"/>
                <a:chOff x="1600199" y="3962400"/>
                <a:chExt cx="1600201" cy="685800"/>
              </a:xfrm>
            </p:grpSpPr>
            <p:sp>
              <p:nvSpPr>
                <p:cNvPr id="316" name="Google Shape;786;g5e18c33101_0_1376">
                  <a:extLst>
                    <a:ext uri="{FF2B5EF4-FFF2-40B4-BE49-F238E27FC236}">
                      <a16:creationId xmlns:a16="http://schemas.microsoft.com/office/drawing/2014/main" id="{29881A15-7E4D-48C2-A45D-3671D52775CA}"/>
                    </a:ext>
                  </a:extLst>
                </p:cNvPr>
                <p:cNvSpPr/>
                <p:nvPr/>
              </p:nvSpPr>
              <p:spPr>
                <a:xfrm>
                  <a:off x="1600200" y="3962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787;g5e18c33101_0_1376">
                  <a:extLst>
                    <a:ext uri="{FF2B5EF4-FFF2-40B4-BE49-F238E27FC236}">
                      <a16:creationId xmlns:a16="http://schemas.microsoft.com/office/drawing/2014/main" id="{381331E2-1DC8-4AC2-84BE-0BF179708882}"/>
                    </a:ext>
                  </a:extLst>
                </p:cNvPr>
                <p:cNvSpPr/>
                <p:nvPr/>
              </p:nvSpPr>
              <p:spPr>
                <a:xfrm>
                  <a:off x="1600199" y="4038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788;g5e18c33101_0_1376">
                  <a:extLst>
                    <a:ext uri="{FF2B5EF4-FFF2-40B4-BE49-F238E27FC236}">
                      <a16:creationId xmlns:a16="http://schemas.microsoft.com/office/drawing/2014/main" id="{8CEB5214-7A6D-4C4B-9EF0-1D3B29F1B31C}"/>
                    </a:ext>
                  </a:extLst>
                </p:cNvPr>
                <p:cNvSpPr/>
                <p:nvPr/>
              </p:nvSpPr>
              <p:spPr>
                <a:xfrm>
                  <a:off x="1600200" y="4114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789;g5e18c33101_0_1376">
                  <a:extLst>
                    <a:ext uri="{FF2B5EF4-FFF2-40B4-BE49-F238E27FC236}">
                      <a16:creationId xmlns:a16="http://schemas.microsoft.com/office/drawing/2014/main" id="{EBFE328F-0583-4DDF-90C1-2C1BFF44331D}"/>
                    </a:ext>
                  </a:extLst>
                </p:cNvPr>
                <p:cNvSpPr/>
                <p:nvPr/>
              </p:nvSpPr>
              <p:spPr>
                <a:xfrm>
                  <a:off x="1600200" y="4191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790;g5e18c33101_0_1376">
                  <a:extLst>
                    <a:ext uri="{FF2B5EF4-FFF2-40B4-BE49-F238E27FC236}">
                      <a16:creationId xmlns:a16="http://schemas.microsoft.com/office/drawing/2014/main" id="{DCBDD77D-4F4D-4AFF-894A-E0EABD7DCF59}"/>
                    </a:ext>
                  </a:extLst>
                </p:cNvPr>
                <p:cNvSpPr/>
                <p:nvPr/>
              </p:nvSpPr>
              <p:spPr>
                <a:xfrm>
                  <a:off x="1600200" y="42672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791;g5e18c33101_0_1376">
                  <a:extLst>
                    <a:ext uri="{FF2B5EF4-FFF2-40B4-BE49-F238E27FC236}">
                      <a16:creationId xmlns:a16="http://schemas.microsoft.com/office/drawing/2014/main" id="{440F071D-35A6-4AF9-960F-430092A2EEC5}"/>
                    </a:ext>
                  </a:extLst>
                </p:cNvPr>
                <p:cNvSpPr/>
                <p:nvPr/>
              </p:nvSpPr>
              <p:spPr>
                <a:xfrm>
                  <a:off x="1600200" y="43434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792;g5e18c33101_0_1376">
                  <a:extLst>
                    <a:ext uri="{FF2B5EF4-FFF2-40B4-BE49-F238E27FC236}">
                      <a16:creationId xmlns:a16="http://schemas.microsoft.com/office/drawing/2014/main" id="{AB55B239-98E9-4DB0-BB29-51013FDAC92A}"/>
                    </a:ext>
                  </a:extLst>
                </p:cNvPr>
                <p:cNvSpPr/>
                <p:nvPr/>
              </p:nvSpPr>
              <p:spPr>
                <a:xfrm>
                  <a:off x="1600200" y="44196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793;g5e18c33101_0_1376">
                  <a:extLst>
                    <a:ext uri="{FF2B5EF4-FFF2-40B4-BE49-F238E27FC236}">
                      <a16:creationId xmlns:a16="http://schemas.microsoft.com/office/drawing/2014/main" id="{61BA6723-8683-4741-8939-A3FF125D3B18}"/>
                    </a:ext>
                  </a:extLst>
                </p:cNvPr>
                <p:cNvSpPr/>
                <p:nvPr/>
              </p:nvSpPr>
              <p:spPr>
                <a:xfrm>
                  <a:off x="1600199" y="44958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794;g5e18c33101_0_1376">
                  <a:extLst>
                    <a:ext uri="{FF2B5EF4-FFF2-40B4-BE49-F238E27FC236}">
                      <a16:creationId xmlns:a16="http://schemas.microsoft.com/office/drawing/2014/main" id="{13767D0F-D1D3-4BD0-9AD0-D5509E09E699}"/>
                    </a:ext>
                  </a:extLst>
                </p:cNvPr>
                <p:cNvSpPr/>
                <p:nvPr/>
              </p:nvSpPr>
              <p:spPr>
                <a:xfrm>
                  <a:off x="1600200" y="4572000"/>
                  <a:ext cx="1600200" cy="76200"/>
                </a:xfrm>
                <a:prstGeom prst="rect">
                  <a:avLst/>
                </a:prstGeom>
                <a:solidFill>
                  <a:srgbClr val="9BBB59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795;g5e18c33101_0_1376">
                  <a:extLst>
                    <a:ext uri="{FF2B5EF4-FFF2-40B4-BE49-F238E27FC236}">
                      <a16:creationId xmlns:a16="http://schemas.microsoft.com/office/drawing/2014/main" id="{403286F4-2F77-472E-A4DB-2AF291281040}"/>
                    </a:ext>
                  </a:extLst>
                </p:cNvPr>
                <p:cNvSpPr txBox="1"/>
                <p:nvPr/>
              </p:nvSpPr>
              <p:spPr>
                <a:xfrm>
                  <a:off x="1727916" y="4010378"/>
                  <a:ext cx="1377000" cy="592800"/>
                </a:xfrm>
                <a:prstGeom prst="rect">
                  <a:avLst/>
                </a:prstGeom>
                <a:solidFill>
                  <a:srgbClr val="D9D9D9">
                    <a:alpha val="8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2000"/>
                  </a:pPr>
                  <a:r>
                    <a:rPr lang="en-US" sz="1200" dirty="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Registers 0</a:t>
                  </a:r>
                  <a:endParaRPr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3" name="Google Shape;796;g5e18c33101_0_1376">
                <a:extLst>
                  <a:ext uri="{FF2B5EF4-FFF2-40B4-BE49-F238E27FC236}">
                    <a16:creationId xmlns:a16="http://schemas.microsoft.com/office/drawing/2014/main" id="{BF6F36E3-AB45-48F2-97E6-283B71DEFA94}"/>
                  </a:ext>
                </a:extLst>
              </p:cNvPr>
              <p:cNvGrpSpPr/>
              <p:nvPr/>
            </p:nvGrpSpPr>
            <p:grpSpPr>
              <a:xfrm>
                <a:off x="2077156" y="4724400"/>
                <a:ext cx="2480189" cy="609600"/>
                <a:chOff x="5734756" y="3429000"/>
                <a:chExt cx="2480189" cy="609600"/>
              </a:xfrm>
            </p:grpSpPr>
            <p:sp>
              <p:nvSpPr>
                <p:cNvPr id="314" name="Google Shape;797;g5e18c33101_0_1376">
                  <a:extLst>
                    <a:ext uri="{FF2B5EF4-FFF2-40B4-BE49-F238E27FC236}">
                      <a16:creationId xmlns:a16="http://schemas.microsoft.com/office/drawing/2014/main" id="{44628C69-D8B2-4F2B-9C33-084EF7E7528D}"/>
                    </a:ext>
                  </a:extLst>
                </p:cNvPr>
                <p:cNvSpPr/>
                <p:nvPr/>
              </p:nvSpPr>
              <p:spPr>
                <a:xfrm rot="10800000" flipH="1">
                  <a:off x="5734756" y="3429000"/>
                  <a:ext cx="2362200" cy="609600"/>
                </a:xfrm>
                <a:prstGeom prst="trapezoid">
                  <a:avLst>
                    <a:gd name="adj" fmla="val 25000"/>
                  </a:avLst>
                </a:prstGeom>
                <a:solidFill>
                  <a:srgbClr val="C0504D"/>
                </a:solidFill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798;g5e18c33101_0_1376">
                  <a:extLst>
                    <a:ext uri="{FF2B5EF4-FFF2-40B4-BE49-F238E27FC236}">
                      <a16:creationId xmlns:a16="http://schemas.microsoft.com/office/drawing/2014/main" id="{EDEB6FC4-ED64-4C44-B190-F4C5F2F79A48}"/>
                    </a:ext>
                  </a:extLst>
                </p:cNvPr>
                <p:cNvSpPr txBox="1"/>
                <p:nvPr/>
              </p:nvSpPr>
              <p:spPr>
                <a:xfrm>
                  <a:off x="5847645" y="3429000"/>
                  <a:ext cx="2367300" cy="547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800"/>
                  </a:pPr>
                  <a:r>
                    <a:rPr lang="en-US" sz="11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(ALU)</a:t>
                  </a:r>
                  <a:endParaRPr sz="11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99" name="Google Shape;799;g5e18c33101_0_1376">
              <a:extLst>
                <a:ext uri="{FF2B5EF4-FFF2-40B4-BE49-F238E27FC236}">
                  <a16:creationId xmlns:a16="http://schemas.microsoft.com/office/drawing/2014/main" id="{B07EBBF6-024E-4A88-8BBA-84C4714C700A}"/>
                </a:ext>
              </a:extLst>
            </p:cNvPr>
            <p:cNvSpPr/>
            <p:nvPr/>
          </p:nvSpPr>
          <p:spPr>
            <a:xfrm>
              <a:off x="2895600" y="2286000"/>
              <a:ext cx="1594500" cy="15420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sz="11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RIP 1</a:t>
              </a:r>
              <a:endParaRPr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0" name="Google Shape;800;g5e18c33101_0_1376">
              <a:extLst>
                <a:ext uri="{FF2B5EF4-FFF2-40B4-BE49-F238E27FC236}">
                  <a16:creationId xmlns:a16="http://schemas.microsoft.com/office/drawing/2014/main" id="{B5CE7044-8A68-4FCB-B0B0-6C3954461CD0}"/>
                </a:ext>
              </a:extLst>
            </p:cNvPr>
            <p:cNvGrpSpPr/>
            <p:nvPr/>
          </p:nvGrpSpPr>
          <p:grpSpPr>
            <a:xfrm>
              <a:off x="2895553" y="2543175"/>
              <a:ext cx="1594440" cy="462915"/>
              <a:chOff x="1600199" y="3962400"/>
              <a:chExt cx="1600201" cy="685800"/>
            </a:xfrm>
          </p:grpSpPr>
          <p:sp>
            <p:nvSpPr>
              <p:cNvPr id="301" name="Google Shape;801;g5e18c33101_0_1376">
                <a:extLst>
                  <a:ext uri="{FF2B5EF4-FFF2-40B4-BE49-F238E27FC236}">
                    <a16:creationId xmlns:a16="http://schemas.microsoft.com/office/drawing/2014/main" id="{20D1479D-5095-4BB9-A755-BA28AA1ADBF6}"/>
                  </a:ext>
                </a:extLst>
              </p:cNvPr>
              <p:cNvSpPr/>
              <p:nvPr/>
            </p:nvSpPr>
            <p:spPr>
              <a:xfrm>
                <a:off x="1600200" y="3962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802;g5e18c33101_0_1376">
                <a:extLst>
                  <a:ext uri="{FF2B5EF4-FFF2-40B4-BE49-F238E27FC236}">
                    <a16:creationId xmlns:a16="http://schemas.microsoft.com/office/drawing/2014/main" id="{EB48E6D5-96D4-44DC-85BE-D97920C508CA}"/>
                  </a:ext>
                </a:extLst>
              </p:cNvPr>
              <p:cNvSpPr/>
              <p:nvPr/>
            </p:nvSpPr>
            <p:spPr>
              <a:xfrm>
                <a:off x="1600199" y="4038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803;g5e18c33101_0_1376">
                <a:extLst>
                  <a:ext uri="{FF2B5EF4-FFF2-40B4-BE49-F238E27FC236}">
                    <a16:creationId xmlns:a16="http://schemas.microsoft.com/office/drawing/2014/main" id="{73A5FB5F-65FE-4EA8-A69D-526C127A0869}"/>
                  </a:ext>
                </a:extLst>
              </p:cNvPr>
              <p:cNvSpPr/>
              <p:nvPr/>
            </p:nvSpPr>
            <p:spPr>
              <a:xfrm>
                <a:off x="1600200" y="4114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804;g5e18c33101_0_1376">
                <a:extLst>
                  <a:ext uri="{FF2B5EF4-FFF2-40B4-BE49-F238E27FC236}">
                    <a16:creationId xmlns:a16="http://schemas.microsoft.com/office/drawing/2014/main" id="{72571BEF-E9D5-42AA-A4C2-089EACC4EDBB}"/>
                  </a:ext>
                </a:extLst>
              </p:cNvPr>
              <p:cNvSpPr/>
              <p:nvPr/>
            </p:nvSpPr>
            <p:spPr>
              <a:xfrm>
                <a:off x="1600200" y="4191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805;g5e18c33101_0_1376">
                <a:extLst>
                  <a:ext uri="{FF2B5EF4-FFF2-40B4-BE49-F238E27FC236}">
                    <a16:creationId xmlns:a16="http://schemas.microsoft.com/office/drawing/2014/main" id="{743C80EB-CD55-43CD-B48B-46A34EA2254B}"/>
                  </a:ext>
                </a:extLst>
              </p:cNvPr>
              <p:cNvSpPr/>
              <p:nvPr/>
            </p:nvSpPr>
            <p:spPr>
              <a:xfrm>
                <a:off x="1600200" y="42672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806;g5e18c33101_0_1376">
                <a:extLst>
                  <a:ext uri="{FF2B5EF4-FFF2-40B4-BE49-F238E27FC236}">
                    <a16:creationId xmlns:a16="http://schemas.microsoft.com/office/drawing/2014/main" id="{040DBA12-D870-46DF-8CEA-C44B430E4FC9}"/>
                  </a:ext>
                </a:extLst>
              </p:cNvPr>
              <p:cNvSpPr/>
              <p:nvPr/>
            </p:nvSpPr>
            <p:spPr>
              <a:xfrm>
                <a:off x="1600200" y="43434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807;g5e18c33101_0_1376">
                <a:extLst>
                  <a:ext uri="{FF2B5EF4-FFF2-40B4-BE49-F238E27FC236}">
                    <a16:creationId xmlns:a16="http://schemas.microsoft.com/office/drawing/2014/main" id="{231A29F1-4C60-4CF9-95A5-D84502B35F45}"/>
                  </a:ext>
                </a:extLst>
              </p:cNvPr>
              <p:cNvSpPr/>
              <p:nvPr/>
            </p:nvSpPr>
            <p:spPr>
              <a:xfrm>
                <a:off x="1600200" y="44196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808;g5e18c33101_0_1376">
                <a:extLst>
                  <a:ext uri="{FF2B5EF4-FFF2-40B4-BE49-F238E27FC236}">
                    <a16:creationId xmlns:a16="http://schemas.microsoft.com/office/drawing/2014/main" id="{DCDE91F0-E271-4C44-8FE5-5B9E54503D7A}"/>
                  </a:ext>
                </a:extLst>
              </p:cNvPr>
              <p:cNvSpPr/>
              <p:nvPr/>
            </p:nvSpPr>
            <p:spPr>
              <a:xfrm>
                <a:off x="1600199" y="44958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809;g5e18c33101_0_1376">
                <a:extLst>
                  <a:ext uri="{FF2B5EF4-FFF2-40B4-BE49-F238E27FC236}">
                    <a16:creationId xmlns:a16="http://schemas.microsoft.com/office/drawing/2014/main" id="{D466F0F1-A087-47DB-99F7-C84CAFDB4211}"/>
                  </a:ext>
                </a:extLst>
              </p:cNvPr>
              <p:cNvSpPr/>
              <p:nvPr/>
            </p:nvSpPr>
            <p:spPr>
              <a:xfrm>
                <a:off x="1600200" y="4572000"/>
                <a:ext cx="1600200" cy="76200"/>
              </a:xfrm>
              <a:prstGeom prst="rect">
                <a:avLst/>
              </a:prstGeom>
              <a:solidFill>
                <a:srgbClr val="9BBB59"/>
              </a:solidFill>
              <a:ln w="127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endParaRPr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810;g5e18c33101_0_1376">
                <a:extLst>
                  <a:ext uri="{FF2B5EF4-FFF2-40B4-BE49-F238E27FC236}">
                    <a16:creationId xmlns:a16="http://schemas.microsoft.com/office/drawing/2014/main" id="{4F05F717-7547-4FBA-94F2-553A1B02CEFA}"/>
                  </a:ext>
                </a:extLst>
              </p:cNvPr>
              <p:cNvSpPr txBox="1"/>
              <p:nvPr/>
            </p:nvSpPr>
            <p:spPr>
              <a:xfrm>
                <a:off x="1727913" y="4010378"/>
                <a:ext cx="1377000" cy="592800"/>
              </a:xfrm>
              <a:prstGeom prst="rect">
                <a:avLst/>
              </a:prstGeom>
              <a:solidFill>
                <a:srgbClr val="D9D9D9">
                  <a:alpha val="8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12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Registers 1</a:t>
                </a:r>
                <a:endParaRPr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16144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2328E-F5BC-4E29-7C54-57B9026CE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Clearing up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3ACB2-A9D4-CC03-F64D-2F5BA4C06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Core: computation unit within the CPU</a:t>
            </a:r>
          </a:p>
          <a:p>
            <a:pPr lvl="1"/>
            <a:r>
              <a:rPr lang="en-US" dirty="0"/>
              <a:t>ALU, Registers, etc.</a:t>
            </a:r>
          </a:p>
          <a:p>
            <a:pPr lvl="1"/>
            <a:r>
              <a:rPr lang="en-US" dirty="0"/>
              <a:t>Capable of running one or more threads</a:t>
            </a:r>
          </a:p>
          <a:p>
            <a:endParaRPr lang="en-US" dirty="0"/>
          </a:p>
          <a:p>
            <a:r>
              <a:rPr lang="en-US" dirty="0"/>
              <a:t>CPU (processor): the chip that goes in your computer</a:t>
            </a:r>
          </a:p>
          <a:p>
            <a:pPr lvl="1"/>
            <a:r>
              <a:rPr lang="en-US" dirty="0"/>
              <a:t>Contains one or more cores</a:t>
            </a:r>
          </a:p>
          <a:p>
            <a:pPr lvl="1"/>
            <a:r>
              <a:rPr lang="en-US" dirty="0"/>
              <a:t>Computers could have multiple CPU chips as well</a:t>
            </a:r>
          </a:p>
          <a:p>
            <a:pPr lvl="1"/>
            <a:endParaRPr lang="en-US" dirty="0"/>
          </a:p>
          <a:p>
            <a:r>
              <a:rPr lang="en-US" dirty="0"/>
              <a:t>Sometimes people equate processors and cores, which is confusing</a:t>
            </a:r>
          </a:p>
          <a:p>
            <a:pPr lvl="1"/>
            <a:r>
              <a:rPr lang="en-US" dirty="0"/>
              <a:t>I’ll definitely do it by mistake at some point if I haven’t already. Sorry!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5A4B82-4E4A-C7DC-8D71-9EE0F3CD2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348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4A040-2242-C14A-9914-4DB06390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desktop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429195-1B31-3548-85EE-7397DF565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68</a:t>
            </a:fld>
            <a:endParaRPr lang="en-US"/>
          </a:p>
        </p:txBody>
      </p:sp>
      <p:pic>
        <p:nvPicPr>
          <p:cNvPr id="5" name="Google Shape;827;g5e18c33101_0_748">
            <a:extLst>
              <a:ext uri="{FF2B5EF4-FFF2-40B4-BE49-F238E27FC236}">
                <a16:creationId xmlns:a16="http://schemas.microsoft.com/office/drawing/2014/main" id="{BF7D81D6-09A6-D44D-8E43-DA894803A01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81200" y="1600201"/>
            <a:ext cx="8229600" cy="42169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28;g5e18c33101_0_748">
            <a:extLst>
              <a:ext uri="{FF2B5EF4-FFF2-40B4-BE49-F238E27FC236}">
                <a16:creationId xmlns:a16="http://schemas.microsoft.com/office/drawing/2014/main" id="{DEFBDCE8-177D-AF45-B505-C283149EAF6E}"/>
              </a:ext>
            </a:extLst>
          </p:cNvPr>
          <p:cNvSpPr txBox="1"/>
          <p:nvPr/>
        </p:nvSpPr>
        <p:spPr>
          <a:xfrm>
            <a:off x="6530175" y="4764551"/>
            <a:ext cx="2627700" cy="12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700" dirty="0">
                <a:latin typeface="Calibri"/>
                <a:ea typeface="Calibri"/>
                <a:cs typeface="Calibri"/>
                <a:sym typeface="Calibri"/>
              </a:rPr>
              <a:t>4 total cores</a:t>
            </a:r>
            <a:endParaRPr sz="17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700" dirty="0">
                <a:latin typeface="Calibri"/>
                <a:ea typeface="Calibri"/>
                <a:cs typeface="Calibri"/>
                <a:sym typeface="Calibri"/>
              </a:rPr>
              <a:t>Each capable of 2 threads</a:t>
            </a:r>
            <a:endParaRPr sz="1700" dirty="0">
              <a:latin typeface="Calibri"/>
              <a:ea typeface="Calibri"/>
              <a:cs typeface="Calibri"/>
              <a:sym typeface="Calibri"/>
            </a:endParaRPr>
          </a:p>
          <a:p>
            <a:endParaRPr sz="17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700" dirty="0">
                <a:latin typeface="Calibri"/>
                <a:ea typeface="Calibri"/>
                <a:cs typeface="Calibri"/>
                <a:sym typeface="Calibri"/>
              </a:rPr>
              <a:t>≈ 8 jobs at once</a:t>
            </a:r>
            <a:endParaRPr sz="17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829;g5e18c33101_0_748">
            <a:extLst>
              <a:ext uri="{FF2B5EF4-FFF2-40B4-BE49-F238E27FC236}">
                <a16:creationId xmlns:a16="http://schemas.microsoft.com/office/drawing/2014/main" id="{34313FEB-8228-5C43-983F-F47C99DA2B9B}"/>
              </a:ext>
            </a:extLst>
          </p:cNvPr>
          <p:cNvCxnSpPr/>
          <p:nvPr/>
        </p:nvCxnSpPr>
        <p:spPr>
          <a:xfrm flipH="1">
            <a:off x="4816251" y="4998626"/>
            <a:ext cx="1623300" cy="7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8163073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5e18c33101_0_1724"/>
          <p:cNvSpPr txBox="1">
            <a:spLocks noGrp="1"/>
          </p:cNvSpPr>
          <p:nvPr>
            <p:ph type="body" idx="1"/>
          </p:nvPr>
        </p:nvSpPr>
        <p:spPr>
          <a:xfrm>
            <a:off x="1981200" y="1600199"/>
            <a:ext cx="8229600" cy="4846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Quad core processor</a:t>
            </a:r>
            <a:endParaRPr dirty="0"/>
          </a:p>
          <a:p>
            <a:pPr indent="-431789">
              <a:spcBef>
                <a:spcPts val="640"/>
              </a:spcBef>
              <a:buSzPts val="3200"/>
            </a:pPr>
            <a:r>
              <a:rPr lang="en-US" dirty="0"/>
              <a:t>One thread per core</a:t>
            </a:r>
          </a:p>
          <a:p>
            <a:pPr indent="-431789">
              <a:spcBef>
                <a:spcPts val="640"/>
              </a:spcBef>
              <a:buSzPts val="3200"/>
            </a:pPr>
            <a:r>
              <a:rPr lang="en-US" dirty="0"/>
              <a:t>3-way superscalar pipeline</a:t>
            </a:r>
            <a:endParaRPr dirty="0"/>
          </a:p>
          <a:p>
            <a:pPr indent="-431789">
              <a:spcBef>
                <a:spcPts val="0"/>
              </a:spcBef>
              <a:buSzPts val="3200"/>
            </a:pPr>
            <a:r>
              <a:rPr lang="en-US" dirty="0"/>
              <a:t>L1 Cache</a:t>
            </a:r>
            <a:endParaRPr dirty="0"/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32 KiB 2-way set associative data cache</a:t>
            </a:r>
            <a:endParaRPr dirty="0"/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48 KiB 3-way set associative instruction cache</a:t>
            </a:r>
            <a:endParaRPr dirty="0"/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Per core</a:t>
            </a:r>
            <a:endParaRPr dirty="0"/>
          </a:p>
          <a:p>
            <a:pPr indent="-431789">
              <a:spcBef>
                <a:spcPts val="0"/>
              </a:spcBef>
              <a:buSzPts val="3200"/>
            </a:pPr>
            <a:r>
              <a:rPr lang="en-US" dirty="0"/>
              <a:t>L2 Cache</a:t>
            </a:r>
            <a:endParaRPr dirty="0"/>
          </a:p>
          <a:p>
            <a:pPr marL="914377" lvl="1" indent="-406390">
              <a:spcBef>
                <a:spcPts val="0"/>
              </a:spcBef>
              <a:buSzPts val="2800"/>
            </a:pPr>
            <a:r>
              <a:rPr lang="en-US" dirty="0"/>
              <a:t>512 KiB to 4 </a:t>
            </a:r>
            <a:r>
              <a:rPr lang="en-US" dirty="0" err="1"/>
              <a:t>MiB</a:t>
            </a:r>
            <a:r>
              <a:rPr lang="en-US" dirty="0"/>
              <a:t> (shared)</a:t>
            </a:r>
            <a:endParaRPr dirty="0"/>
          </a:p>
          <a:p>
            <a:pPr indent="-431789">
              <a:spcBef>
                <a:spcPts val="0"/>
              </a:spcBef>
              <a:buSzPts val="3200"/>
            </a:pPr>
            <a:r>
              <a:rPr lang="en-US" dirty="0"/>
              <a:t>RAM 1-4 GB</a:t>
            </a:r>
            <a:endParaRPr dirty="0"/>
          </a:p>
        </p:txBody>
      </p:sp>
      <p:pic>
        <p:nvPicPr>
          <p:cNvPr id="838" name="Google Shape;838;g5e18c33101_0_1724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2275" y="158800"/>
            <a:ext cx="3540351" cy="2529277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g5e18c33101_0_1724"/>
          <p:cNvSpPr txBox="1"/>
          <p:nvPr/>
        </p:nvSpPr>
        <p:spPr>
          <a:xfrm>
            <a:off x="6942275" y="4303951"/>
            <a:ext cx="3194100" cy="2052300"/>
          </a:xfrm>
          <a:prstGeom prst="rect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4200" dirty="0">
                <a:latin typeface="Calibri"/>
                <a:ea typeface="Calibri"/>
                <a:cs typeface="Calibri"/>
                <a:sym typeface="Calibri"/>
              </a:rPr>
              <a:t>$35</a:t>
            </a:r>
            <a:endParaRPr sz="4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600" dirty="0">
                <a:latin typeface="Calibri"/>
                <a:ea typeface="Calibri"/>
                <a:cs typeface="Calibri"/>
                <a:sym typeface="Calibri"/>
              </a:rPr>
              <a:t>Literally all computers are doing parallelism these days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368666-3E23-D441-B711-E64E45EDD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 dirty="0"/>
              <a:t>Raspberry Pi 4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7A2B272-6D1A-0244-BA14-FD7B08A89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01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1060-9329-48BA-B5C2-EB84CD8F7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asynchronous messages 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624B-5A5C-43CD-A43B-107410764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OS wants to send something like an interrupt to a process</a:t>
            </a:r>
          </a:p>
          <a:p>
            <a:pPr lvl="1"/>
            <a:r>
              <a:rPr lang="en-US" dirty="0"/>
              <a:t>Your child process completed</a:t>
            </a:r>
          </a:p>
          <a:p>
            <a:pPr lvl="1"/>
            <a:r>
              <a:rPr lang="en-US" dirty="0"/>
              <a:t>You tried to use an illegal instruction</a:t>
            </a:r>
          </a:p>
          <a:p>
            <a:pPr lvl="1"/>
            <a:r>
              <a:rPr lang="en-US" dirty="0"/>
              <a:t>You accessed invalid memory</a:t>
            </a:r>
          </a:p>
          <a:p>
            <a:pPr lvl="1"/>
            <a:r>
              <a:rPr lang="en-US" dirty="0"/>
              <a:t>You are terminating now</a:t>
            </a:r>
          </a:p>
          <a:p>
            <a:pPr lvl="1"/>
            <a:endParaRPr lang="en-US" dirty="0"/>
          </a:p>
          <a:p>
            <a:r>
              <a:rPr lang="en-US" dirty="0"/>
              <a:t>In POSIX systems, this idea is called “Signals”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0CA80-ACEF-4181-893D-FD320670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A97D56-FC55-427B-BCE5-2D39D1F0DADE}"/>
              </a:ext>
            </a:extLst>
          </p:cNvPr>
          <p:cNvSpPr txBox="1"/>
          <p:nvPr/>
        </p:nvSpPr>
        <p:spPr>
          <a:xfrm>
            <a:off x="1814944" y="4745174"/>
            <a:ext cx="86729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1) SIGHUP     2) SIGINT   3) SIGQUIT   4) SIGILL  5) SIGTRAP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6) SIGABRT    7) SIGBUS   8) SIGFPE    9) SIGKILL 10) SIGUSR1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11) SIGSEGV   12) SIGUSR2 13) SIGPIPE  14) SIGALRM 15) SIGTERM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16) SIGSTKFLT 17) SIGCHLD 18) SIGCONT  19) SIGSTOP 20) SIGTSTP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21) SIGTTIN   22) SIGTTOU 23) SIGURG   24) SIGXCPU 25) SIGXFSZ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26) SIGVTALRM 27) SIGPROF 28) SIGWINCH 29) SIGIO   30) SIGPWR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31) SIGSYS	  ...</a:t>
            </a:r>
          </a:p>
        </p:txBody>
      </p:sp>
    </p:spTree>
    <p:extLst>
      <p:ext uri="{BB962C8B-B14F-4D97-AF65-F5344CB8AC3E}">
        <p14:creationId xmlns:p14="http://schemas.microsoft.com/office/powerpoint/2010/main" val="8339477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8E342-DAC0-A85D-40E8-54BFECB73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modern multicore designs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CD71F-92F5-8AC9-A287-D521105B8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3576100" cy="5029200"/>
          </a:xfrm>
        </p:spPr>
        <p:txBody>
          <a:bodyPr>
            <a:normAutofit/>
          </a:bodyPr>
          <a:lstStyle/>
          <a:p>
            <a:r>
              <a:rPr lang="en-US" dirty="0"/>
              <a:t>Heterogeneous multicore</a:t>
            </a:r>
          </a:p>
          <a:p>
            <a:pPr lvl="1"/>
            <a:r>
              <a:rPr lang="en-US" dirty="0"/>
              <a:t>Not all cores are necessarily identical</a:t>
            </a:r>
          </a:p>
          <a:p>
            <a:pPr lvl="1"/>
            <a:endParaRPr lang="en-US" dirty="0"/>
          </a:p>
          <a:p>
            <a:r>
              <a:rPr lang="en-US" sz="2400" dirty="0"/>
              <a:t>Enables scheduler to make complicated choices of performance or energy savings</a:t>
            </a:r>
          </a:p>
          <a:p>
            <a:pPr lvl="1"/>
            <a:r>
              <a:rPr lang="en-US" sz="2000" dirty="0"/>
              <a:t>At the cost of a complicated scheduler…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AC9D4-8F54-ABC0-4751-F5AE3B43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7C4B34C-B20B-2AB0-E148-AA1B2021B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479" y="1120776"/>
            <a:ext cx="7544332" cy="482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6344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43B76-146A-4B8D-87B6-771E8FD87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Real-world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568F6-FAA6-4C4C-BF06-6FE9B0CE3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cores/threads does your processor support?</a:t>
            </a:r>
          </a:p>
          <a:p>
            <a:pPr lvl="1"/>
            <a:r>
              <a:rPr lang="en-US" dirty="0"/>
              <a:t>Windows: Task Manager -&gt; Performance -&gt; CPU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MacOS: About this Mac -&gt; System Report -&gt; Hardware</a:t>
            </a:r>
          </a:p>
          <a:p>
            <a:pPr lvl="2"/>
            <a:r>
              <a:rPr lang="en-US" dirty="0"/>
              <a:t>Apple ARM M processors only do 1 thread per core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Linux: In terminal: </a:t>
            </a:r>
            <a:r>
              <a:rPr lang="en-US" dirty="0" err="1"/>
              <a:t>lscpu</a:t>
            </a:r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Android/iOS: You’ll need to google it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D6836-6153-429C-A6C2-B95A20C8E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150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Threads</a:t>
            </a:r>
          </a:p>
          <a:p>
            <a:pPr lvl="1"/>
            <a:endParaRPr lang="en-US" dirty="0"/>
          </a:p>
          <a:p>
            <a:r>
              <a:rPr lang="en-US" dirty="0"/>
              <a:t>Need for Parallelism</a:t>
            </a:r>
          </a:p>
          <a:p>
            <a:pPr lvl="1"/>
            <a:endParaRPr lang="en-US" dirty="0"/>
          </a:p>
          <a:p>
            <a:r>
              <a:rPr lang="en-US" b="1" dirty="0"/>
              <a:t>Processor Concurrency</a:t>
            </a:r>
          </a:p>
          <a:p>
            <a:pPr lvl="1"/>
            <a:r>
              <a:rPr lang="en-US" dirty="0"/>
              <a:t>Instruction-level parallelism</a:t>
            </a:r>
          </a:p>
          <a:p>
            <a:pPr lvl="1"/>
            <a:r>
              <a:rPr lang="en-US" dirty="0"/>
              <a:t>Task parallelism</a:t>
            </a:r>
          </a:p>
          <a:p>
            <a:pPr lvl="1"/>
            <a:r>
              <a:rPr lang="en-US" b="1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Concurrency Challenges</a:t>
            </a:r>
          </a:p>
          <a:p>
            <a:pPr lvl="1"/>
            <a:r>
              <a:rPr lang="en-US" sz="2800" dirty="0"/>
              <a:t>Amdahl’s Law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962559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401B9-71D4-FBE3-D4CC-AF7551024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62B5C-0EBD-AF92-2F9A-E35B8FA75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event that the processor handles by running special OS handler code</a:t>
            </a:r>
          </a:p>
          <a:p>
            <a:pPr lvl="1"/>
            <a:r>
              <a:rPr lang="en-US" dirty="0"/>
              <a:t>Timer expiration, Keyboard event, Network packet, etc.</a:t>
            </a:r>
          </a:p>
          <a:p>
            <a:pPr lvl="1"/>
            <a:r>
              <a:rPr lang="en-US" dirty="0"/>
              <a:t>Necessary for asynchronous event handling</a:t>
            </a:r>
          </a:p>
          <a:p>
            <a:pPr lvl="2"/>
            <a:r>
              <a:rPr lang="en-US" dirty="0"/>
              <a:t>Don’t wait around for the event, just handle it whenever it happens</a:t>
            </a:r>
          </a:p>
          <a:p>
            <a:endParaRPr lang="en-US" dirty="0"/>
          </a:p>
          <a:p>
            <a:r>
              <a:rPr lang="en-US" dirty="0"/>
              <a:t>Very similar to Exceptions</a:t>
            </a:r>
          </a:p>
          <a:p>
            <a:pPr lvl="1"/>
            <a:r>
              <a:rPr lang="en-US" dirty="0"/>
              <a:t>Might be synonyms, depending on the system</a:t>
            </a:r>
          </a:p>
          <a:p>
            <a:endParaRPr lang="en-US" dirty="0"/>
          </a:p>
          <a:p>
            <a:r>
              <a:rPr lang="en-US" dirty="0"/>
              <a:t>A system call is a way to generate a software interrupt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0C539-1FB3-1176-316B-1B1A9B4B5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615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7BA0E-CAE2-450D-BD06-F9C2781C8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 handlers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E7AE3-726E-4A7F-8DB8-DCB85D7DF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Interrupt context</a:t>
            </a:r>
          </a:p>
          <a:p>
            <a:pPr lvl="1"/>
            <a:r>
              <a:rPr lang="en-US" dirty="0"/>
              <a:t>Running code in a special mode</a:t>
            </a:r>
          </a:p>
          <a:p>
            <a:pPr lvl="1"/>
            <a:r>
              <a:rPr lang="en-US" dirty="0"/>
              <a:t>Pauses whatever was running previously (kernel or process) until finished</a:t>
            </a:r>
          </a:p>
          <a:p>
            <a:pPr lvl="1"/>
            <a:endParaRPr lang="en-US" dirty="0"/>
          </a:p>
          <a:p>
            <a:r>
              <a:rPr lang="en-US" dirty="0"/>
              <a:t>Handler code</a:t>
            </a:r>
          </a:p>
          <a:p>
            <a:pPr lvl="1"/>
            <a:r>
              <a:rPr lang="en-US" dirty="0"/>
              <a:t>Execute some </a:t>
            </a:r>
            <a:r>
              <a:rPr lang="en-US" i="1" dirty="0"/>
              <a:t>quick</a:t>
            </a:r>
            <a:r>
              <a:rPr lang="en-US" dirty="0"/>
              <a:t> processing to deal with the interrupt</a:t>
            </a:r>
          </a:p>
          <a:p>
            <a:pPr lvl="1"/>
            <a:r>
              <a:rPr lang="en-US" dirty="0"/>
              <a:t>Return so the hardware can bring us back to our normal operation</a:t>
            </a:r>
          </a:p>
          <a:p>
            <a:pPr lvl="1"/>
            <a:r>
              <a:rPr lang="en-US" dirty="0"/>
              <a:t>Cannot pause to wait for something else to finish first because the entire core jumped to handling this interrupt</a:t>
            </a:r>
          </a:p>
          <a:p>
            <a:pPr lvl="1"/>
            <a:endParaRPr lang="en-US" dirty="0"/>
          </a:p>
          <a:p>
            <a:r>
              <a:rPr lang="en-US" dirty="0"/>
              <a:t>Handled by the operating system kernel</a:t>
            </a:r>
          </a:p>
          <a:p>
            <a:pPr lvl="1"/>
            <a:r>
              <a:rPr lang="en-US" dirty="0"/>
              <a:t>Processes are interrupted, but otherwise not normally involved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B2825-85DD-4C78-B1CF-DAEE7C275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1894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C61B7-027B-40C1-BF7F-3E86CEAA2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from system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FD1B2-227C-4479-8ECB-545CEAFE5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Interrupts and exceptions are basically (maybe literally)</a:t>
            </a:r>
            <a:br>
              <a:rPr lang="en-US" dirty="0"/>
            </a:br>
            <a:r>
              <a:rPr lang="en-US" dirty="0"/>
              <a:t>the same hardware mechanism</a:t>
            </a:r>
          </a:p>
          <a:p>
            <a:pPr lvl="1"/>
            <a:endParaRPr lang="en-US" dirty="0"/>
          </a:p>
          <a:p>
            <a:r>
              <a:rPr lang="en-US" dirty="0"/>
              <a:t>But when we performed a system call:</a:t>
            </a:r>
          </a:p>
          <a:p>
            <a:pPr lvl="1"/>
            <a:r>
              <a:rPr lang="en-US" dirty="0"/>
              <a:t>We knew it was about to happen</a:t>
            </a:r>
          </a:p>
          <a:p>
            <a:pPr lvl="1"/>
            <a:r>
              <a:rPr lang="en-US" dirty="0"/>
              <a:t>Set up our registers in advance</a:t>
            </a:r>
          </a:p>
          <a:p>
            <a:pPr lvl="1"/>
            <a:r>
              <a:rPr lang="en-US" dirty="0"/>
              <a:t>Performed what looked sort of like a function call</a:t>
            </a:r>
          </a:p>
          <a:p>
            <a:pPr lvl="1"/>
            <a:r>
              <a:rPr lang="en-US" dirty="0"/>
              <a:t>And we were always switching from process to kernel</a:t>
            </a:r>
          </a:p>
          <a:p>
            <a:pPr lvl="1"/>
            <a:endParaRPr lang="en-US" dirty="0"/>
          </a:p>
          <a:p>
            <a:r>
              <a:rPr lang="en-US" dirty="0"/>
              <a:t>Interrupts can happen </a:t>
            </a:r>
            <a:r>
              <a:rPr lang="en-US" i="1" dirty="0"/>
              <a:t>whenever.</a:t>
            </a:r>
          </a:p>
          <a:p>
            <a:pPr lvl="1"/>
            <a:r>
              <a:rPr lang="en-US" dirty="0"/>
              <a:t>This can get extremely complicated on modern systems with out-of-order execution, multiple cores and threads, and caches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A0707-9F70-42CB-A1B5-3BCA02600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800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C4129AB-BBBA-4A98-8191-EF69D767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/>
          <a:lstStyle/>
          <a:p>
            <a:r>
              <a:rPr lang="en-US" dirty="0"/>
              <a:t>Interrupt Vector Table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C580DB-F707-4EA1-B540-624B1A112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76" y="914400"/>
            <a:ext cx="7404014" cy="544195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67F5AE-3B96-4864-8975-249628F40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76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966B8D-BDE1-4BF3-A229-3BC355E61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3171" y="2313709"/>
            <a:ext cx="3229087" cy="37800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488614-6E8F-45B1-AB91-824388BA4A6F}"/>
              </a:ext>
            </a:extLst>
          </p:cNvPr>
          <p:cNvSpPr txBox="1"/>
          <p:nvPr/>
        </p:nvSpPr>
        <p:spPr>
          <a:xfrm>
            <a:off x="8224537" y="1013890"/>
            <a:ext cx="31804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 actually lives in memory somewhere, with function pointers for each vector number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10999C-BC3B-4FE0-BAE9-830D993EE38C}"/>
              </a:ext>
            </a:extLst>
          </p:cNvPr>
          <p:cNvSpPr txBox="1"/>
          <p:nvPr/>
        </p:nvSpPr>
        <p:spPr>
          <a:xfrm>
            <a:off x="8515847" y="6019137"/>
            <a:ext cx="26875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Example from Tock for SAM4L chip (in Rust)</a:t>
            </a:r>
          </a:p>
        </p:txBody>
      </p:sp>
    </p:spTree>
    <p:extLst>
      <p:ext uri="{BB962C8B-B14F-4D97-AF65-F5344CB8AC3E}">
        <p14:creationId xmlns:p14="http://schemas.microsoft.com/office/powerpoint/2010/main" val="7240962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C4129AB-BBBA-4A98-8191-EF69D767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</p:spPr>
        <p:txBody>
          <a:bodyPr/>
          <a:lstStyle/>
          <a:p>
            <a:r>
              <a:rPr lang="en-US" dirty="0"/>
              <a:t>Interrupt Vector Table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C580DB-F707-4EA1-B540-624B1A112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76" y="914400"/>
            <a:ext cx="7404014" cy="544195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67F5AE-3B96-4864-8975-249628F40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778C724-3839-4D76-A707-B4C23905D055}" type="slidenum">
              <a:rPr lang="en-US" smtClean="0"/>
              <a:pPr>
                <a:spcAft>
                  <a:spcPts val="600"/>
                </a:spcAft>
              </a:pPr>
              <a:t>77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966B8D-BDE1-4BF3-A229-3BC355E61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3171" y="2313709"/>
            <a:ext cx="3229087" cy="37800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488614-6E8F-45B1-AB91-824388BA4A6F}"/>
              </a:ext>
            </a:extLst>
          </p:cNvPr>
          <p:cNvSpPr txBox="1"/>
          <p:nvPr/>
        </p:nvSpPr>
        <p:spPr>
          <a:xfrm>
            <a:off x="8224537" y="1013890"/>
            <a:ext cx="31804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 actually lives in memory somewhere, with function pointers for each vector number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10999C-BC3B-4FE0-BAE9-830D993EE38C}"/>
              </a:ext>
            </a:extLst>
          </p:cNvPr>
          <p:cNvSpPr txBox="1"/>
          <p:nvPr/>
        </p:nvSpPr>
        <p:spPr>
          <a:xfrm>
            <a:off x="8515847" y="6019137"/>
            <a:ext cx="26875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Example from Tock for SAM4L chip (in Rust)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A6B01F-FDDA-4570-811A-E22CB3115BE5}"/>
              </a:ext>
            </a:extLst>
          </p:cNvPr>
          <p:cNvSpPr/>
          <p:nvPr/>
        </p:nvSpPr>
        <p:spPr>
          <a:xfrm>
            <a:off x="988612" y="6019137"/>
            <a:ext cx="7034254" cy="337213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049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E3D08-9CB6-443C-88F0-F403F7345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interrupts important to concurrency?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716FB-0677-4E60-8BBE-FA8ECE891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Interrupts are a case where the kernel could have a data race with itself!!</a:t>
            </a:r>
          </a:p>
          <a:p>
            <a:pPr lvl="1"/>
            <a:r>
              <a:rPr lang="en-US" dirty="0"/>
              <a:t>Imagine being in the middle of an operation on a device</a:t>
            </a:r>
          </a:p>
          <a:p>
            <a:pPr lvl="1"/>
            <a:r>
              <a:rPr lang="en-US" dirty="0"/>
              <a:t>When an interrupt comes in for that same device</a:t>
            </a:r>
          </a:p>
          <a:p>
            <a:pPr lvl="1"/>
            <a:r>
              <a:rPr lang="en-US" dirty="0"/>
              <a:t>Data structures for the device could end up messed up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Takeaway: concurrency isn’t just about processes and threads</a:t>
            </a:r>
          </a:p>
          <a:p>
            <a:pPr lvl="1"/>
            <a:r>
              <a:rPr lang="en-US" dirty="0"/>
              <a:t>Many different software designs need to deal with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D4648-9D9A-4839-B215-76C2B3BF2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3346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42EF7-EFBC-0F99-4C85-11088537E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DCC74-CFB8-FE79-104C-67ACA4395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Threads are a useful programming model</a:t>
            </a:r>
          </a:p>
          <a:p>
            <a:pPr lvl="1"/>
            <a:r>
              <a:rPr lang="en-US" dirty="0"/>
              <a:t>Whether concurrent or parallel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Parallelism is necessary for performance improvement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Hardware introduces concurrency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Result: OS is going to have to deal with concurrency</a:t>
            </a:r>
          </a:p>
          <a:p>
            <a:pPr lvl="1"/>
            <a:r>
              <a:rPr lang="en-US" dirty="0"/>
              <a:t>Both interleaving and true parallelism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89235-DE00-5770-E51B-E62AA4624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82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1060-9329-48BA-B5C2-EB84CD8F7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asynchronous messages 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624B-5A5C-43CD-A43B-107410764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OS wants to send something like an interrupt to a process</a:t>
            </a:r>
          </a:p>
          <a:p>
            <a:pPr lvl="1"/>
            <a:r>
              <a:rPr lang="en-US" dirty="0"/>
              <a:t>Your child process completed</a:t>
            </a:r>
          </a:p>
          <a:p>
            <a:pPr lvl="1"/>
            <a:r>
              <a:rPr lang="en-US" dirty="0"/>
              <a:t>You tried to use an illegal instruction</a:t>
            </a:r>
          </a:p>
          <a:p>
            <a:pPr lvl="1"/>
            <a:r>
              <a:rPr lang="en-US" dirty="0"/>
              <a:t>You accessed invalid memory</a:t>
            </a:r>
          </a:p>
          <a:p>
            <a:pPr lvl="1"/>
            <a:r>
              <a:rPr lang="en-US" dirty="0"/>
              <a:t>You are terminating now</a:t>
            </a:r>
          </a:p>
          <a:p>
            <a:pPr lvl="1"/>
            <a:endParaRPr lang="en-US" dirty="0"/>
          </a:p>
          <a:p>
            <a:r>
              <a:rPr lang="en-US" dirty="0"/>
              <a:t>In POSIX systems, this idea is called “Signals”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0CA80-ACEF-4181-893D-FD320670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A97D56-FC55-427B-BCE5-2D39D1F0DADE}"/>
              </a:ext>
            </a:extLst>
          </p:cNvPr>
          <p:cNvSpPr txBox="1"/>
          <p:nvPr/>
        </p:nvSpPr>
        <p:spPr>
          <a:xfrm>
            <a:off x="1814944" y="4745174"/>
            <a:ext cx="86729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1) SIGHUP     2) SIGINT   3) SIGQUIT   4) SIGILL  5) SIGTRAP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6) SIGABRT    7) SIGBUS   8) SIGFPE    9) SIGKILL 10) SIGUSR1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11) SIGSEGV   12) SIGUSR2 13) SIGPIPE  14) SIGALRM 15) SIGTERM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16) SIGSTKFLT 17) SIGCHLD 18) SIGCONT  19) SIGSTOP 20) SIGTSTP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21) SIGTTIN   22) SIGTTOU 23) SIGURG   24) SIGXCPU 25) SIGXFSZ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26) SIGVTALRM 27) SIGPROF 28) SIGWINCH 29) SIGIO   30) SIGPWR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31) SIGSYS	  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E7AE90-EAA4-4921-8A97-6D143A07F93C}"/>
              </a:ext>
            </a:extLst>
          </p:cNvPr>
          <p:cNvSpPr/>
          <p:nvPr/>
        </p:nvSpPr>
        <p:spPr>
          <a:xfrm>
            <a:off x="3297382" y="4953000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C48BAE-1FE8-4E1A-9FD1-25B5758C2442}"/>
              </a:ext>
            </a:extLst>
          </p:cNvPr>
          <p:cNvSpPr/>
          <p:nvPr/>
        </p:nvSpPr>
        <p:spPr>
          <a:xfrm>
            <a:off x="4504731" y="4953000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ED4848-09E6-4CC1-85D3-42E6D9C5D913}"/>
              </a:ext>
            </a:extLst>
          </p:cNvPr>
          <p:cNvSpPr/>
          <p:nvPr/>
        </p:nvSpPr>
        <p:spPr>
          <a:xfrm>
            <a:off x="5791200" y="4745174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E2DCFC-CBB7-495B-B954-4650EF208266}"/>
              </a:ext>
            </a:extLst>
          </p:cNvPr>
          <p:cNvSpPr txBox="1"/>
          <p:nvPr/>
        </p:nvSpPr>
        <p:spPr>
          <a:xfrm>
            <a:off x="8915400" y="4745174"/>
            <a:ext cx="2320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Errors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2B3DDB-7668-4C0F-BED6-D7E90BBDE6F5}"/>
              </a:ext>
            </a:extLst>
          </p:cNvPr>
          <p:cNvSpPr/>
          <p:nvPr/>
        </p:nvSpPr>
        <p:spPr>
          <a:xfrm>
            <a:off x="1837732" y="5170246"/>
            <a:ext cx="1236956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4493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Threads</a:t>
            </a:r>
          </a:p>
          <a:p>
            <a:pPr lvl="1"/>
            <a:endParaRPr lang="en-US" dirty="0"/>
          </a:p>
          <a:p>
            <a:r>
              <a:rPr lang="en-US" dirty="0"/>
              <a:t>Need for Parallelism</a:t>
            </a:r>
          </a:p>
          <a:p>
            <a:pPr lvl="1"/>
            <a:endParaRPr lang="en-US" dirty="0"/>
          </a:p>
          <a:p>
            <a:r>
              <a:rPr lang="en-US" dirty="0"/>
              <a:t>Processor Concurrency</a:t>
            </a:r>
          </a:p>
          <a:p>
            <a:pPr lvl="1"/>
            <a:r>
              <a:rPr lang="en-US" dirty="0"/>
              <a:t>Instruction-level parallelism</a:t>
            </a:r>
          </a:p>
          <a:p>
            <a:pPr lvl="1"/>
            <a:r>
              <a:rPr lang="en-US" dirty="0"/>
              <a:t>Task parallelism</a:t>
            </a:r>
          </a:p>
          <a:p>
            <a:pPr lvl="1"/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b="1" dirty="0"/>
              <a:t>Concurrency Challenges</a:t>
            </a:r>
          </a:p>
          <a:p>
            <a:pPr lvl="1"/>
            <a:r>
              <a:rPr lang="en-US" sz="2800" b="1" dirty="0"/>
              <a:t>Amdahl’s Law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1031258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D916-1F64-3049-937D-2F4A3C9AE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to concurrency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D545E-D245-3849-AF3C-799CF8920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Concurrency is great! We can do so many things!!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what’s the downside…?</a:t>
            </a:r>
          </a:p>
          <a:p>
            <a:pPr marL="0" indent="0">
              <a:buNone/>
            </a:pPr>
            <a:endParaRPr lang="en-US" dirty="0"/>
          </a:p>
          <a:p>
            <a:pPr marL="609585" indent="-609585">
              <a:buFont typeface="+mj-lt"/>
              <a:buAutoNum type="arabicPeriod"/>
            </a:pPr>
            <a:r>
              <a:rPr lang="en-US" dirty="0"/>
              <a:t>How much speedup can we get from it?</a:t>
            </a:r>
          </a:p>
          <a:p>
            <a:pPr marL="609585" indent="-609585">
              <a:buFont typeface="+mj-lt"/>
              <a:buAutoNum type="arabicPeriod"/>
            </a:pPr>
            <a:r>
              <a:rPr lang="en-US" dirty="0"/>
              <a:t>How hard is it to write parallel programs?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8DD00-7164-8B48-B02E-DE8EBE45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3286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D916-1F64-3049-937D-2F4A3C9AE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to concurrency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D545E-D245-3849-AF3C-799CF8920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Concurrency is great! We can do so many things!!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what’s the downside…?</a:t>
            </a:r>
          </a:p>
          <a:p>
            <a:pPr marL="0" indent="0">
              <a:buNone/>
            </a:pPr>
            <a:endParaRPr lang="en-US" dirty="0"/>
          </a:p>
          <a:p>
            <a:pPr marL="609585" indent="-609585">
              <a:buFont typeface="+mj-lt"/>
              <a:buAutoNum type="arabicPeriod"/>
            </a:pPr>
            <a:r>
              <a:rPr lang="en-US" b="1" dirty="0"/>
              <a:t>How much speedup can we get from it?</a:t>
            </a:r>
          </a:p>
          <a:p>
            <a:pPr marL="609585" indent="-609585">
              <a:buFont typeface="+mj-lt"/>
              <a:buAutoNum type="arabicPeriod"/>
            </a:pPr>
            <a:r>
              <a:rPr lang="en-US" dirty="0"/>
              <a:t>How hard is it to write parallel programs?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8DD00-7164-8B48-B02E-DE8EBE45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4225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5df537fd69_1_39"/>
          <p:cNvSpPr txBox="1">
            <a:spLocks noGrp="1"/>
          </p:cNvSpPr>
          <p:nvPr>
            <p:ph type="body" idx="1"/>
          </p:nvPr>
        </p:nvSpPr>
        <p:spPr>
          <a:xfrm>
            <a:off x="1267200" y="2755201"/>
            <a:ext cx="9657600" cy="369117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sz="3100" dirty="0"/>
              <a:t>Imagine a program that takes 100 seconds to run</a:t>
            </a:r>
            <a:endParaRPr sz="3100" dirty="0"/>
          </a:p>
          <a:p>
            <a:pPr indent="-425440">
              <a:spcBef>
                <a:spcPts val="640"/>
              </a:spcBef>
              <a:buSzPts val="3100"/>
            </a:pPr>
            <a:r>
              <a:rPr lang="en-US" sz="3100" dirty="0"/>
              <a:t>95 seconds in the blue part</a:t>
            </a:r>
            <a:endParaRPr sz="3100" dirty="0"/>
          </a:p>
          <a:p>
            <a:pPr indent="-425440">
              <a:spcBef>
                <a:spcPts val="0"/>
              </a:spcBef>
              <a:buSzPts val="3100"/>
            </a:pPr>
            <a:r>
              <a:rPr lang="en-US" sz="3100" dirty="0"/>
              <a:t>5 seconds in the green part</a:t>
            </a:r>
            <a:endParaRPr sz="3100" dirty="0"/>
          </a:p>
        </p:txBody>
      </p:sp>
      <p:graphicFrame>
        <p:nvGraphicFramePr>
          <p:cNvPr id="872" name="Google Shape;872;g5df537fd69_1_39"/>
          <p:cNvGraphicFramePr/>
          <p:nvPr/>
        </p:nvGraphicFramePr>
        <p:xfrm>
          <a:off x="2476500" y="1849151"/>
          <a:ext cx="7239000" cy="73149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62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49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95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EC1A31A2-E030-C647-A497-F7ED04855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 dirty="0"/>
              <a:t>Speedup Example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9DCE59C-58E2-284E-81A1-16C6F66F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40602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2" name="Google Shape;872;g5df537fd69_1_39"/>
          <p:cNvGraphicFramePr/>
          <p:nvPr/>
        </p:nvGraphicFramePr>
        <p:xfrm>
          <a:off x="930901" y="1724352"/>
          <a:ext cx="4233900" cy="51244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7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44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95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EC1A31A2-E030-C647-A497-F7ED04855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 dirty="0"/>
              <a:t>Speedup from improvements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9DCE59C-58E2-284E-81A1-16C6F66F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84</a:t>
            </a:fld>
            <a:endParaRPr lang="en-US" dirty="0"/>
          </a:p>
        </p:txBody>
      </p:sp>
      <p:graphicFrame>
        <p:nvGraphicFramePr>
          <p:cNvPr id="10" name="Google Shape;882;g5df537fd69_1_790">
            <a:extLst>
              <a:ext uri="{FF2B5EF4-FFF2-40B4-BE49-F238E27FC236}">
                <a16:creationId xmlns:a16="http://schemas.microsoft.com/office/drawing/2014/main" id="{93CD7227-67E7-D84D-B2C8-8C666E5EB5E0}"/>
              </a:ext>
            </a:extLst>
          </p:cNvPr>
          <p:cNvGraphicFramePr/>
          <p:nvPr/>
        </p:nvGraphicFramePr>
        <p:xfrm>
          <a:off x="6088001" y="1188124"/>
          <a:ext cx="5271826" cy="158490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5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7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2451"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Speedup with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Improvement</a:t>
                      </a:r>
                      <a:endParaRPr sz="20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=</a:t>
                      </a:r>
                      <a:endParaRPr sz="20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Execution time without improvement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4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Execution time with improvement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Google Shape;879;g5df537fd69_1_790">
            <a:extLst>
              <a:ext uri="{FF2B5EF4-FFF2-40B4-BE49-F238E27FC236}">
                <a16:creationId xmlns:a16="http://schemas.microsoft.com/office/drawing/2014/main" id="{CAEA4B97-7AAD-254C-A687-260BCB475B85}"/>
              </a:ext>
            </a:extLst>
          </p:cNvPr>
          <p:cNvSpPr txBox="1">
            <a:spLocks/>
          </p:cNvSpPr>
          <p:nvPr/>
        </p:nvSpPr>
        <p:spPr>
          <a:xfrm>
            <a:off x="1981200" y="2525175"/>
            <a:ext cx="8229600" cy="1631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None/>
            </a:pPr>
            <a:endParaRPr lang="en-US" sz="2667" dirty="0"/>
          </a:p>
          <a:p>
            <a:pPr marL="0" indent="0">
              <a:spcBef>
                <a:spcPts val="640"/>
              </a:spcBef>
              <a:buNone/>
            </a:pPr>
            <a:r>
              <a:rPr lang="en-US" sz="1700" dirty="0"/>
              <a:t> 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sz="2667" dirty="0"/>
              <a:t>5 s -&gt; 2.5 s:	Speedup = 100/97.5  	= 1.026</a:t>
            </a:r>
            <a:endParaRPr lang="en-US" sz="2500" dirty="0"/>
          </a:p>
        </p:txBody>
      </p:sp>
      <p:sp>
        <p:nvSpPr>
          <p:cNvPr id="12" name="Google Shape;883;g5df537fd69_1_790">
            <a:extLst>
              <a:ext uri="{FF2B5EF4-FFF2-40B4-BE49-F238E27FC236}">
                <a16:creationId xmlns:a16="http://schemas.microsoft.com/office/drawing/2014/main" id="{716C90DD-7102-2C4F-A58B-48AC642A0C36}"/>
              </a:ext>
            </a:extLst>
          </p:cNvPr>
          <p:cNvSpPr txBox="1">
            <a:spLocks/>
          </p:cNvSpPr>
          <p:nvPr/>
        </p:nvSpPr>
        <p:spPr>
          <a:xfrm>
            <a:off x="1981200" y="3944725"/>
            <a:ext cx="8229600" cy="672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None/>
            </a:pPr>
            <a:r>
              <a:rPr lang="en-US" sz="2667" dirty="0"/>
              <a:t>5 s -&gt; 1 s:		Speedup = 100/96		= 1.042</a:t>
            </a:r>
            <a:endParaRPr lang="en-US" sz="2500" dirty="0"/>
          </a:p>
        </p:txBody>
      </p:sp>
      <p:sp>
        <p:nvSpPr>
          <p:cNvPr id="13" name="Google Shape;884;g5df537fd69_1_790">
            <a:extLst>
              <a:ext uri="{FF2B5EF4-FFF2-40B4-BE49-F238E27FC236}">
                <a16:creationId xmlns:a16="http://schemas.microsoft.com/office/drawing/2014/main" id="{4A0395D8-32A0-5B45-A74A-57A01CA01940}"/>
              </a:ext>
            </a:extLst>
          </p:cNvPr>
          <p:cNvSpPr txBox="1">
            <a:spLocks/>
          </p:cNvSpPr>
          <p:nvPr/>
        </p:nvSpPr>
        <p:spPr>
          <a:xfrm>
            <a:off x="1981200" y="4458175"/>
            <a:ext cx="7906800" cy="1958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None/>
            </a:pPr>
            <a:r>
              <a:rPr lang="en-US" sz="2667" dirty="0"/>
              <a:t>5 s -&gt; 0.001s:	Speedup = 100/95.001	= 1.053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sz="1000" dirty="0"/>
              <a:t> </a:t>
            </a:r>
            <a:endParaRPr lang="en-US" sz="2700" dirty="0"/>
          </a:p>
          <a:p>
            <a:pPr marL="0" indent="0">
              <a:spcBef>
                <a:spcPts val="640"/>
              </a:spcBef>
              <a:buNone/>
            </a:pPr>
            <a:r>
              <a:rPr lang="en-US" sz="2500" dirty="0"/>
              <a:t>The impact of a performance improvement is relative to the importance of the part being improved!</a:t>
            </a:r>
          </a:p>
        </p:txBody>
      </p:sp>
    </p:spTree>
    <p:extLst>
      <p:ext uri="{BB962C8B-B14F-4D97-AF65-F5344CB8AC3E}">
        <p14:creationId xmlns:p14="http://schemas.microsoft.com/office/powerpoint/2010/main" val="173458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5df537fd69_1_14"/>
          <p:cNvSpPr txBox="1"/>
          <p:nvPr/>
        </p:nvSpPr>
        <p:spPr>
          <a:xfrm>
            <a:off x="1981200" y="1600201"/>
            <a:ext cx="8229600" cy="49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189"/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Speedup  =  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891" indent="-342891">
              <a:spcBef>
                <a:spcPts val="640"/>
              </a:spcBef>
            </a:pP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400"/>
              </a:spcBef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3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	F = Fraction of execution time speed up</a:t>
            </a:r>
            <a:br>
              <a:rPr lang="en-US" sz="3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	S = Scale of improvement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400"/>
              </a:spcBef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3" name="Google Shape;893;g5df537fd69_1_14"/>
          <p:cNvCxnSpPr/>
          <p:nvPr/>
        </p:nvCxnSpPr>
        <p:spPr>
          <a:xfrm>
            <a:off x="4809061" y="2184401"/>
            <a:ext cx="3336000" cy="15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4" name="Google Shape;894;g5df537fd69_1_14"/>
          <p:cNvSpPr txBox="1"/>
          <p:nvPr/>
        </p:nvSpPr>
        <p:spPr>
          <a:xfrm>
            <a:off x="5080002" y="2201335"/>
            <a:ext cx="21837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3200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(1 - F)   +   F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5" name="Google Shape;895;g5df537fd69_1_14"/>
          <p:cNvCxnSpPr/>
          <p:nvPr/>
        </p:nvCxnSpPr>
        <p:spPr>
          <a:xfrm>
            <a:off x="6807193" y="2743201"/>
            <a:ext cx="507900" cy="15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6" name="Google Shape;896;g5df537fd69_1_14"/>
          <p:cNvSpPr/>
          <p:nvPr/>
        </p:nvSpPr>
        <p:spPr>
          <a:xfrm>
            <a:off x="6865027" y="2634735"/>
            <a:ext cx="373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3200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g5df537fd69_1_14"/>
          <p:cNvSpPr txBox="1"/>
          <p:nvPr/>
        </p:nvSpPr>
        <p:spPr>
          <a:xfrm>
            <a:off x="2298663" y="2744699"/>
            <a:ext cx="256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 improved part</a:t>
            </a: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g5df537fd69_1_14"/>
          <p:cNvSpPr txBox="1"/>
          <p:nvPr/>
        </p:nvSpPr>
        <p:spPr>
          <a:xfrm>
            <a:off x="8517467" y="2664179"/>
            <a:ext cx="1964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Improved part</a:t>
            </a: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9" name="Google Shape;899;g5df537fd69_1_14"/>
          <p:cNvCxnSpPr>
            <a:stCxn id="897" idx="3"/>
          </p:cNvCxnSpPr>
          <p:nvPr/>
        </p:nvCxnSpPr>
        <p:spPr>
          <a:xfrm rot="10800000" flipH="1">
            <a:off x="4858863" y="2740949"/>
            <a:ext cx="432900" cy="234600"/>
          </a:xfrm>
          <a:prstGeom prst="straightConnector1">
            <a:avLst/>
          </a:prstGeom>
          <a:noFill/>
          <a:ln w="381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900" name="Google Shape;900;g5df537fd69_1_14"/>
          <p:cNvCxnSpPr>
            <a:stCxn id="898" idx="1"/>
          </p:cNvCxnSpPr>
          <p:nvPr/>
        </p:nvCxnSpPr>
        <p:spPr>
          <a:xfrm rot="10800000">
            <a:off x="7405367" y="2731829"/>
            <a:ext cx="1112100" cy="163200"/>
          </a:xfrm>
          <a:prstGeom prst="straightConnector1">
            <a:avLst/>
          </a:prstGeom>
          <a:noFill/>
          <a:ln w="381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901" name="Google Shape;901;g5df537fd69_1_14"/>
          <p:cNvSpPr txBox="1"/>
          <p:nvPr/>
        </p:nvSpPr>
        <p:spPr>
          <a:xfrm>
            <a:off x="5221677" y="1508686"/>
            <a:ext cx="21837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2" name="Google Shape;902;g5df537fd69_1_14"/>
          <p:cNvGrpSpPr/>
          <p:nvPr/>
        </p:nvGrpSpPr>
        <p:grpSpPr>
          <a:xfrm>
            <a:off x="3468501" y="5204179"/>
            <a:ext cx="5142275" cy="1105167"/>
            <a:chOff x="1944500" y="5204178"/>
            <a:chExt cx="5142275" cy="1105167"/>
          </a:xfrm>
        </p:grpSpPr>
        <p:sp>
          <p:nvSpPr>
            <p:cNvPr id="903" name="Google Shape;903;g5df537fd69_1_14"/>
            <p:cNvSpPr txBox="1"/>
            <p:nvPr/>
          </p:nvSpPr>
          <p:spPr>
            <a:xfrm>
              <a:off x="2560320" y="5204178"/>
              <a:ext cx="340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g5df537fd69_1_14"/>
            <p:cNvSpPr txBox="1"/>
            <p:nvPr/>
          </p:nvSpPr>
          <p:spPr>
            <a:xfrm>
              <a:off x="1944500" y="5542850"/>
              <a:ext cx="1579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0.</a:t>
              </a:r>
              <a:r>
                <a:rPr lang="en-US" sz="2400">
                  <a:latin typeface="Calibri"/>
                  <a:ea typeface="Calibri"/>
                  <a:cs typeface="Calibri"/>
                  <a:sym typeface="Calibri"/>
                </a:rPr>
                <a:t>7</a:t>
              </a: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 + 0.25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05" name="Google Shape;905;g5df537fd69_1_14"/>
            <p:cNvCxnSpPr/>
            <p:nvPr/>
          </p:nvCxnSpPr>
          <p:spPr>
            <a:xfrm>
              <a:off x="2023600" y="5622722"/>
              <a:ext cx="1464600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6" name="Google Shape;906;g5df537fd69_1_14"/>
            <p:cNvCxnSpPr/>
            <p:nvPr/>
          </p:nvCxnSpPr>
          <p:spPr>
            <a:xfrm>
              <a:off x="2828842" y="5928645"/>
              <a:ext cx="626100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07" name="Google Shape;907;g5df537fd69_1_14"/>
            <p:cNvSpPr txBox="1"/>
            <p:nvPr/>
          </p:nvSpPr>
          <p:spPr>
            <a:xfrm>
              <a:off x="3011301" y="5847645"/>
              <a:ext cx="340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g5df537fd69_1_14"/>
            <p:cNvSpPr txBox="1"/>
            <p:nvPr/>
          </p:nvSpPr>
          <p:spPr>
            <a:xfrm>
              <a:off x="4785360" y="5212080"/>
              <a:ext cx="340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g5df537fd69_1_14"/>
            <p:cNvSpPr txBox="1"/>
            <p:nvPr/>
          </p:nvSpPr>
          <p:spPr>
            <a:xfrm>
              <a:off x="4097850" y="5550750"/>
              <a:ext cx="1803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0.75 + 0.125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10" name="Google Shape;910;g5df537fd69_1_14"/>
            <p:cNvCxnSpPr/>
            <p:nvPr/>
          </p:nvCxnSpPr>
          <p:spPr>
            <a:xfrm>
              <a:off x="4199451" y="5630611"/>
              <a:ext cx="1558200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11" name="Google Shape;911;g5df537fd69_1_14"/>
            <p:cNvSpPr txBox="1"/>
            <p:nvPr/>
          </p:nvSpPr>
          <p:spPr>
            <a:xfrm>
              <a:off x="3718560" y="5394960"/>
              <a:ext cx="338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=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g5df537fd69_1_14"/>
            <p:cNvSpPr txBox="1"/>
            <p:nvPr/>
          </p:nvSpPr>
          <p:spPr>
            <a:xfrm>
              <a:off x="6064945" y="5394960"/>
              <a:ext cx="338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=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g5df537fd69_1_14"/>
            <p:cNvSpPr txBox="1"/>
            <p:nvPr/>
          </p:nvSpPr>
          <p:spPr>
            <a:xfrm>
              <a:off x="6355075" y="5394950"/>
              <a:ext cx="731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1.14</a:t>
              </a:r>
              <a:endParaRPr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4" name="Google Shape;914;g5df537fd69_1_14"/>
          <p:cNvSpPr txBox="1"/>
          <p:nvPr/>
        </p:nvSpPr>
        <p:spPr>
          <a:xfrm>
            <a:off x="2075200" y="4500275"/>
            <a:ext cx="79056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2x improvement to 25% of the program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g5df537fd69_1_14"/>
          <p:cNvSpPr txBox="1"/>
          <p:nvPr/>
        </p:nvSpPr>
        <p:spPr>
          <a:xfrm>
            <a:off x="9733800" y="331663"/>
            <a:ext cx="1729200" cy="15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Equivalent to prior equation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6" name="Google Shape;916;g5df537fd69_1_14"/>
          <p:cNvCxnSpPr/>
          <p:nvPr/>
        </p:nvCxnSpPr>
        <p:spPr>
          <a:xfrm flipH="1">
            <a:off x="8554392" y="822811"/>
            <a:ext cx="1140000" cy="490800"/>
          </a:xfrm>
          <a:prstGeom prst="straightConnector1">
            <a:avLst/>
          </a:prstGeom>
          <a:noFill/>
          <a:ln w="381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E1306C6F-1B4A-184D-A55D-7BAD7FAD04DD}"/>
              </a:ext>
            </a:extLst>
          </p:cNvPr>
          <p:cNvSpPr txBox="1">
            <a:spLocks/>
          </p:cNvSpPr>
          <p:nvPr/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77"/>
                <a:ea typeface="+mj-ea"/>
                <a:cs typeface="Rockwell" panose="02060603020205020403" pitchFamily="18" charset="77"/>
              </a:defRPr>
            </a:lvl1pPr>
          </a:lstStyle>
          <a:p>
            <a:r>
              <a:rPr lang="en-US" sz="3200"/>
              <a:t>Amdahl’s Law</a:t>
            </a:r>
            <a:endParaRPr lang="en-US" sz="3200" dirty="0"/>
          </a:p>
        </p:txBody>
      </p:sp>
      <p:sp>
        <p:nvSpPr>
          <p:cNvPr id="32" name="Slide Number Placeholder 3">
            <a:extLst>
              <a:ext uri="{FF2B5EF4-FFF2-40B4-BE49-F238E27FC236}">
                <a16:creationId xmlns:a16="http://schemas.microsoft.com/office/drawing/2014/main" id="{2A3B2E79-3932-4A43-909A-6D8671AA7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85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34ED0D-7025-E24C-99C5-41914D439EE6}"/>
              </a:ext>
            </a:extLst>
          </p:cNvPr>
          <p:cNvSpPr/>
          <p:nvPr/>
        </p:nvSpPr>
        <p:spPr>
          <a:xfrm>
            <a:off x="2217601" y="1417640"/>
            <a:ext cx="8380800" cy="194236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5342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33C6F-65D4-BD4E-B947-6E93569F2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speedup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62058E45-A2B6-C541-B5CB-7537D871B028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=  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𝐹</m:t>
                                        </m:r>
                                      </m:e>
                                    </m:d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+(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𝐹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/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𝑆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62058E45-A2B6-C541-B5CB-7537D871B028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blipFill>
                          <a:blip r:embed="rId2"/>
                          <a:stretch>
                            <a:fillRect l="-75870" t="-3472" r="-1087" b="-11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B9CCC-72A5-0743-BE33-B40CAC6C6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86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01B8F94-76CA-D642-B015-BDAE5D35636E}"/>
              </a:ext>
            </a:extLst>
          </p:cNvPr>
          <p:cNvSpPr txBox="1">
            <a:spLocks/>
          </p:cNvSpPr>
          <p:nvPr/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Consider an improvement which runs 20 times faster but is only usable 15% of the time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0FBD42-66E4-C44A-A906-22FC1636491F}"/>
              </a:ext>
            </a:extLst>
          </p:cNvPr>
          <p:cNvGrpSpPr/>
          <p:nvPr/>
        </p:nvGrpSpPr>
        <p:grpSpPr>
          <a:xfrm>
            <a:off x="2190400" y="2695531"/>
            <a:ext cx="8292800" cy="655735"/>
            <a:chOff x="1642800" y="2021648"/>
            <a:chExt cx="6219600" cy="491801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8" name="Content Placeholder 5">
                  <a:extLst>
                    <a:ext uri="{FF2B5EF4-FFF2-40B4-BE49-F238E27FC236}">
                      <a16:creationId xmlns:a16="http://schemas.microsoft.com/office/drawing/2014/main" id="{12BCF5B0-7879-D04E-A042-02F5B545BA25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1642800" y="2021648"/>
                <a:ext cx="2985300" cy="491633"/>
              </p:xfrm>
              <a:graphic>
                <a:graphicData uri="http://schemas.openxmlformats.org/drawingml/2006/table">
                  <a:tbl>
                    <a:tblPr firstRow="1" bandRow="1">
                      <a:tableStyleId>{5C22544A-7EE6-4342-B048-85BDC9FD1C3A}</a:tableStyleId>
                    </a:tblPr>
                    <a:tblGrid>
                      <a:gridCol w="1611600">
                        <a:extLst>
                          <a:ext uri="{9D8B030D-6E8A-4147-A177-3AD203B41FA5}">
                            <a16:colId xmlns:a16="http://schemas.microsoft.com/office/drawing/2014/main" val="629794647"/>
                          </a:ext>
                        </a:extLst>
                      </a:gridCol>
                      <a:gridCol w="2368800">
                        <a:extLst>
                          <a:ext uri="{9D8B030D-6E8A-4147-A177-3AD203B41FA5}">
                            <a16:colId xmlns:a16="http://schemas.microsoft.com/office/drawing/2014/main" val="3482387078"/>
                          </a:ext>
                        </a:extLst>
                      </a:gridCol>
                    </a:tblGrid>
                    <a:tr h="370840">
                      <a:tc>
                        <a:txBody>
                          <a:bodyPr/>
                          <a:lstStyle/>
                          <a:p>
                            <a:r>
                              <a:rPr lang="en-US" b="0" dirty="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a:t>Speedup with improvement</a:t>
                            </a: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lnT w="12700" cmpd="sng">
                            <a:noFill/>
                          </a:lnT>
                          <a:lnB w="38100" cmpd="sng">
                            <a:noFill/>
                          </a:lnB>
                          <a:lnTlToBr w="12700" cmpd="sng">
                            <a:noFill/>
                            <a:prstDash val="solid"/>
                          </a:lnTlToBr>
                          <a:lnBlToTr w="12700" cmpd="sng">
                            <a:noFill/>
                            <a:prstDash val="solid"/>
                          </a:lnBlToTr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=  </m:t>
                                  </m:r>
                                  <m:f>
                                    <m:f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0.85</m:t>
                                          </m:r>
                                        </m:e>
                                      </m:d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+(0.15/20)</m:t>
                                      </m:r>
                                    </m:den>
                                  </m:f>
                                </m:oMath>
                              </m:oMathPara>
                            </a14:m>
                            <a:endParaRPr lang="en-US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endParaRP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noFill/>
                        </a:tcPr>
                      </a:tc>
                      <a:extLst>
                        <a:ext uri="{0D108BD9-81ED-4DB2-BD59-A6C34878D82A}">
                          <a16:rowId xmlns:a16="http://schemas.microsoft.com/office/drawing/2014/main" val="3423311653"/>
                        </a:ext>
                      </a:extLst>
                    </a:tr>
                  </a:tbl>
                </a:graphicData>
              </a:graphic>
            </p:graphicFrame>
          </mc:Choice>
          <mc:Fallback xmlns="">
            <p:graphicFrame>
              <p:nvGraphicFramePr>
                <p:cNvPr id="8" name="Content Placeholder 5">
                  <a:extLst>
                    <a:ext uri="{FF2B5EF4-FFF2-40B4-BE49-F238E27FC236}">
                      <a16:creationId xmlns:a16="http://schemas.microsoft.com/office/drawing/2014/main" id="{12BCF5B0-7879-D04E-A042-02F5B545BA25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315181082"/>
                    </p:ext>
                  </p:extLst>
                </p:nvPr>
              </p:nvGraphicFramePr>
              <p:xfrm>
                <a:off x="1642800" y="2021648"/>
                <a:ext cx="3980400" cy="655511"/>
              </p:xfrm>
              <a:graphic>
                <a:graphicData uri="http://schemas.openxmlformats.org/drawingml/2006/table">
                  <a:tbl>
                    <a:tblPr firstRow="1" bandRow="1">
                      <a:tableStyleId>{5C22544A-7EE6-4342-B048-85BDC9FD1C3A}</a:tableStyleId>
                    </a:tblPr>
                    <a:tblGrid>
                      <a:gridCol w="1611600">
                        <a:extLst>
                          <a:ext uri="{9D8B030D-6E8A-4147-A177-3AD203B41FA5}">
                            <a16:colId xmlns:a16="http://schemas.microsoft.com/office/drawing/2014/main" val="629794647"/>
                          </a:ext>
                        </a:extLst>
                      </a:gridCol>
                      <a:gridCol w="2368800">
                        <a:extLst>
                          <a:ext uri="{9D8B030D-6E8A-4147-A177-3AD203B41FA5}">
                            <a16:colId xmlns:a16="http://schemas.microsoft.com/office/drawing/2014/main" val="3482387078"/>
                          </a:ext>
                        </a:extLst>
                      </a:gridCol>
                    </a:tblGrid>
                    <a:tr h="655511">
                      <a:tc>
                        <a:txBody>
                          <a:bodyPr/>
                          <a:lstStyle/>
                          <a:p>
                            <a:r>
                              <a:rPr lang="en-US" b="0" dirty="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a:t>Speedup with improvement</a:t>
                            </a: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lnT w="12700" cmpd="sng">
                            <a:noFill/>
                          </a:lnT>
                          <a:lnB w="38100" cmpd="sng">
                            <a:noFill/>
                          </a:lnB>
                          <a:lnTlToBr w="12700" cmpd="sng">
                            <a:noFill/>
                            <a:prstDash val="solid"/>
                          </a:lnTlToBr>
                          <a:lnBlToTr w="12700" cmpd="sng">
                            <a:noFill/>
                            <a:prstDash val="solid"/>
                          </a:lnBlToTr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endParaRPr lang="en-US"/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blipFill>
                            <a:blip r:embed="rId3"/>
                            <a:stretch>
                              <a:fillRect l="-67914" t="-5769" r="-535" b="-11538"/>
                            </a:stretch>
                          </a:blipFill>
                        </a:tcPr>
                      </a:tc>
                      <a:extLst>
                        <a:ext uri="{0D108BD9-81ED-4DB2-BD59-A6C34878D82A}">
                          <a16:rowId xmlns:a16="http://schemas.microsoft.com/office/drawing/2014/main" val="3423311653"/>
                        </a:ext>
                      </a:extLst>
                    </a:tr>
                  </a:tbl>
                </a:graphicData>
              </a:graphic>
            </p:graphicFrame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9E9E7-5080-F746-B137-7C2C78F951D4}"/>
                </a:ext>
              </a:extLst>
            </p:cNvPr>
            <p:cNvSpPr txBox="1"/>
            <p:nvPr/>
          </p:nvSpPr>
          <p:spPr>
            <a:xfrm>
              <a:off x="5702400" y="2167200"/>
              <a:ext cx="216000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= 1.166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89EAC7-F6B7-134D-B545-2FB73864325A}"/>
              </a:ext>
            </a:extLst>
          </p:cNvPr>
          <p:cNvGrpSpPr/>
          <p:nvPr/>
        </p:nvGrpSpPr>
        <p:grpSpPr>
          <a:xfrm>
            <a:off x="2190400" y="5252151"/>
            <a:ext cx="8292800" cy="655735"/>
            <a:chOff x="1642800" y="3939112"/>
            <a:chExt cx="6219600" cy="491801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0" name="Content Placeholder 5">
                  <a:extLst>
                    <a:ext uri="{FF2B5EF4-FFF2-40B4-BE49-F238E27FC236}">
                      <a16:creationId xmlns:a16="http://schemas.microsoft.com/office/drawing/2014/main" id="{766058FA-17B9-7742-A8C8-79C6057791A0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1642800" y="3939112"/>
                <a:ext cx="2985300" cy="491633"/>
              </p:xfrm>
              <a:graphic>
                <a:graphicData uri="http://schemas.openxmlformats.org/drawingml/2006/table">
                  <a:tbl>
                    <a:tblPr firstRow="1" bandRow="1">
                      <a:tableStyleId>{5C22544A-7EE6-4342-B048-85BDC9FD1C3A}</a:tableStyleId>
                    </a:tblPr>
                    <a:tblGrid>
                      <a:gridCol w="1611600">
                        <a:extLst>
                          <a:ext uri="{9D8B030D-6E8A-4147-A177-3AD203B41FA5}">
                            <a16:colId xmlns:a16="http://schemas.microsoft.com/office/drawing/2014/main" val="629794647"/>
                          </a:ext>
                        </a:extLst>
                      </a:gridCol>
                      <a:gridCol w="2368800">
                        <a:extLst>
                          <a:ext uri="{9D8B030D-6E8A-4147-A177-3AD203B41FA5}">
                            <a16:colId xmlns:a16="http://schemas.microsoft.com/office/drawing/2014/main" val="3482387078"/>
                          </a:ext>
                        </a:extLst>
                      </a:gridCol>
                    </a:tblGrid>
                    <a:tr h="370840">
                      <a:tc>
                        <a:txBody>
                          <a:bodyPr/>
                          <a:lstStyle/>
                          <a:p>
                            <a:r>
                              <a:rPr lang="en-US" b="0" dirty="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a:t>Speedup with improvement</a:t>
                            </a: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lnT w="12700" cmpd="sng">
                            <a:noFill/>
                          </a:lnT>
                          <a:lnB w="38100" cmpd="sng">
                            <a:noFill/>
                          </a:lnB>
                          <a:lnTlToBr w="12700" cmpd="sng">
                            <a:noFill/>
                            <a:prstDash val="solid"/>
                          </a:lnTlToBr>
                          <a:lnBlToTr w="12700" cmpd="sng">
                            <a:noFill/>
                            <a:prstDash val="solid"/>
                          </a:lnBlToTr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=  </m:t>
                                  </m:r>
                                  <m:f>
                                    <m:f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0.75</m:t>
                                          </m:r>
                                        </m:e>
                                      </m:d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+(0.25/20)</m:t>
                                      </m:r>
                                    </m:den>
                                  </m:f>
                                </m:oMath>
                              </m:oMathPara>
                            </a14:m>
                            <a:endParaRPr lang="en-US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endParaRP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noFill/>
                        </a:tcPr>
                      </a:tc>
                      <a:extLst>
                        <a:ext uri="{0D108BD9-81ED-4DB2-BD59-A6C34878D82A}">
                          <a16:rowId xmlns:a16="http://schemas.microsoft.com/office/drawing/2014/main" val="3423311653"/>
                        </a:ext>
                      </a:extLst>
                    </a:tr>
                  </a:tbl>
                </a:graphicData>
              </a:graphic>
            </p:graphicFrame>
          </mc:Choice>
          <mc:Fallback xmlns="">
            <p:graphicFrame>
              <p:nvGraphicFramePr>
                <p:cNvPr id="10" name="Content Placeholder 5">
                  <a:extLst>
                    <a:ext uri="{FF2B5EF4-FFF2-40B4-BE49-F238E27FC236}">
                      <a16:creationId xmlns:a16="http://schemas.microsoft.com/office/drawing/2014/main" id="{766058FA-17B9-7742-A8C8-79C6057791A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723574984"/>
                    </p:ext>
                  </p:extLst>
                </p:nvPr>
              </p:nvGraphicFramePr>
              <p:xfrm>
                <a:off x="1642800" y="3939112"/>
                <a:ext cx="3980400" cy="655511"/>
              </p:xfrm>
              <a:graphic>
                <a:graphicData uri="http://schemas.openxmlformats.org/drawingml/2006/table">
                  <a:tbl>
                    <a:tblPr firstRow="1" bandRow="1">
                      <a:tableStyleId>{5C22544A-7EE6-4342-B048-85BDC9FD1C3A}</a:tableStyleId>
                    </a:tblPr>
                    <a:tblGrid>
                      <a:gridCol w="1611600">
                        <a:extLst>
                          <a:ext uri="{9D8B030D-6E8A-4147-A177-3AD203B41FA5}">
                            <a16:colId xmlns:a16="http://schemas.microsoft.com/office/drawing/2014/main" val="629794647"/>
                          </a:ext>
                        </a:extLst>
                      </a:gridCol>
                      <a:gridCol w="2368800">
                        <a:extLst>
                          <a:ext uri="{9D8B030D-6E8A-4147-A177-3AD203B41FA5}">
                            <a16:colId xmlns:a16="http://schemas.microsoft.com/office/drawing/2014/main" val="3482387078"/>
                          </a:ext>
                        </a:extLst>
                      </a:gridCol>
                    </a:tblGrid>
                    <a:tr h="655511">
                      <a:tc>
                        <a:txBody>
                          <a:bodyPr/>
                          <a:lstStyle/>
                          <a:p>
                            <a:r>
                              <a:rPr lang="en-US" b="0" dirty="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a:t>Speedup with improvement</a:t>
                            </a: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lnT w="12700" cmpd="sng">
                            <a:noFill/>
                          </a:lnT>
                          <a:lnB w="38100" cmpd="sng">
                            <a:noFill/>
                          </a:lnB>
                          <a:lnTlToBr w="12700" cmpd="sng">
                            <a:noFill/>
                            <a:prstDash val="solid"/>
                          </a:lnTlToBr>
                          <a:lnBlToTr w="12700" cmpd="sng">
                            <a:noFill/>
                            <a:prstDash val="solid"/>
                          </a:lnBlToTr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endParaRPr lang="en-US"/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blipFill>
                            <a:blip r:embed="rId4"/>
                            <a:stretch>
                              <a:fillRect l="-67914" t="-3846" r="-535" b="-13462"/>
                            </a:stretch>
                          </a:blipFill>
                        </a:tcPr>
                      </a:tc>
                      <a:extLst>
                        <a:ext uri="{0D108BD9-81ED-4DB2-BD59-A6C34878D82A}">
                          <a16:rowId xmlns:a16="http://schemas.microsoft.com/office/drawing/2014/main" val="3423311653"/>
                        </a:ext>
                      </a:extLst>
                    </a:tr>
                  </a:tbl>
                </a:graphicData>
              </a:graphic>
            </p:graphicFrame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4CC084-E647-7747-8809-6435AF5E3139}"/>
                </a:ext>
              </a:extLst>
            </p:cNvPr>
            <p:cNvSpPr txBox="1"/>
            <p:nvPr/>
          </p:nvSpPr>
          <p:spPr>
            <a:xfrm>
              <a:off x="5702400" y="4084664"/>
              <a:ext cx="216000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= 1.311</a:t>
              </a:r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F282E46-AD94-D143-9406-2457CD9EAA7D}"/>
              </a:ext>
            </a:extLst>
          </p:cNvPr>
          <p:cNvSpPr txBox="1">
            <a:spLocks/>
          </p:cNvSpPr>
          <p:nvPr/>
        </p:nvSpPr>
        <p:spPr>
          <a:xfrm>
            <a:off x="609600" y="3916800"/>
            <a:ext cx="10972800" cy="1299233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667" dirty="0"/>
          </a:p>
          <a:p>
            <a:r>
              <a:rPr lang="en-US" sz="2667" dirty="0"/>
              <a:t>What if it’s usable 25% of the time?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11EC1E9-DB13-3846-AC8E-94D615014684}"/>
              </a:ext>
            </a:extLst>
          </p:cNvPr>
          <p:cNvGrpSpPr/>
          <p:nvPr/>
        </p:nvGrpSpPr>
        <p:grpSpPr>
          <a:xfrm>
            <a:off x="8771573" y="3397757"/>
            <a:ext cx="2810827" cy="2055620"/>
            <a:chOff x="6578680" y="2548318"/>
            <a:chExt cx="2108120" cy="154171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DEE1A1-7606-524D-9242-CDC67B0B8BD5}"/>
                </a:ext>
              </a:extLst>
            </p:cNvPr>
            <p:cNvSpPr txBox="1"/>
            <p:nvPr/>
          </p:nvSpPr>
          <p:spPr>
            <a:xfrm>
              <a:off x="6710400" y="2930398"/>
              <a:ext cx="1976400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Nowhere near 20x speedup!</a:t>
              </a:r>
            </a:p>
          </p:txBody>
        </p:sp>
        <p:cxnSp>
          <p:nvCxnSpPr>
            <p:cNvPr id="16" name="Google Shape;900;g5df537fd69_1_14">
              <a:extLst>
                <a:ext uri="{FF2B5EF4-FFF2-40B4-BE49-F238E27FC236}">
                  <a16:creationId xmlns:a16="http://schemas.microsoft.com/office/drawing/2014/main" id="{64098100-B417-0144-B06F-661C3F171BD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78680" y="2548318"/>
              <a:ext cx="393279" cy="375946"/>
            </a:xfrm>
            <a:prstGeom prst="straightConnector1">
              <a:avLst/>
            </a:prstGeom>
            <a:noFill/>
            <a:ln w="38100" cap="flat" cmpd="sng">
              <a:solidFill>
                <a:srgbClr val="4F81BD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8" name="Google Shape;900;g5df537fd69_1_14">
              <a:extLst>
                <a:ext uri="{FF2B5EF4-FFF2-40B4-BE49-F238E27FC236}">
                  <a16:creationId xmlns:a16="http://schemas.microsoft.com/office/drawing/2014/main" id="{D7610533-8298-D140-8951-C4FD3A2844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10400" y="3631221"/>
              <a:ext cx="417038" cy="458812"/>
            </a:xfrm>
            <a:prstGeom prst="straightConnector1">
              <a:avLst/>
            </a:prstGeom>
            <a:noFill/>
            <a:ln w="38100" cap="flat" cmpd="sng">
              <a:solidFill>
                <a:srgbClr val="4F81BD"/>
              </a:solidFill>
              <a:prstDash val="solid"/>
              <a:round/>
              <a:headEnd type="none" w="sm" len="sm"/>
              <a:tailEnd type="stealth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328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B4D3-3A85-F44E-8E4E-4833ED2D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Amdahl’s (heartbreaking) Law (in pictures)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5B962-0033-C84A-A924-A931957CC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amount of speedup that can be achieved through parallelism is limited by the non-parallel portion of your program!</a:t>
            </a:r>
          </a:p>
          <a:p>
            <a:pPr lvl="1"/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every program has at least </a:t>
            </a:r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non-parallel parts</a:t>
            </a:r>
          </a:p>
          <a:p>
            <a:pPr lvl="1"/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1526F-02EF-FC43-AD0B-751C710FB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87</a:t>
            </a:fld>
            <a:endParaRPr lang="en-US"/>
          </a:p>
        </p:txBody>
      </p:sp>
      <p:grpSp>
        <p:nvGrpSpPr>
          <p:cNvPr id="30" name="Google Shape;924;g5df537fd69_1_554">
            <a:extLst>
              <a:ext uri="{FF2B5EF4-FFF2-40B4-BE49-F238E27FC236}">
                <a16:creationId xmlns:a16="http://schemas.microsoft.com/office/drawing/2014/main" id="{4FA6F3BE-3098-7F45-AFFF-FB78F5C28479}"/>
              </a:ext>
            </a:extLst>
          </p:cNvPr>
          <p:cNvGrpSpPr/>
          <p:nvPr/>
        </p:nvGrpSpPr>
        <p:grpSpPr>
          <a:xfrm>
            <a:off x="1798321" y="3421993"/>
            <a:ext cx="3824545" cy="2897279"/>
            <a:chOff x="624226" y="3421992"/>
            <a:chExt cx="3824545" cy="2897278"/>
          </a:xfrm>
        </p:grpSpPr>
        <p:sp>
          <p:nvSpPr>
            <p:cNvPr id="31" name="Google Shape;925;g5df537fd69_1_554">
              <a:extLst>
                <a:ext uri="{FF2B5EF4-FFF2-40B4-BE49-F238E27FC236}">
                  <a16:creationId xmlns:a16="http://schemas.microsoft.com/office/drawing/2014/main" id="{5FE277E5-7F3F-D849-AE78-52549BEC6E3F}"/>
                </a:ext>
              </a:extLst>
            </p:cNvPr>
            <p:cNvSpPr txBox="1"/>
            <p:nvPr/>
          </p:nvSpPr>
          <p:spPr>
            <a:xfrm>
              <a:off x="624226" y="4209745"/>
              <a:ext cx="9447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Parallel </a:t>
              </a:r>
              <a:endParaRPr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portion</a:t>
              </a:r>
              <a:endParaRPr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926;g5df537fd69_1_554">
              <a:extLst>
                <a:ext uri="{FF2B5EF4-FFF2-40B4-BE49-F238E27FC236}">
                  <a16:creationId xmlns:a16="http://schemas.microsoft.com/office/drawing/2014/main" id="{06A20F1D-0846-EB4C-830B-159F5BD14426}"/>
                </a:ext>
              </a:extLst>
            </p:cNvPr>
            <p:cNvSpPr txBox="1"/>
            <p:nvPr/>
          </p:nvSpPr>
          <p:spPr>
            <a:xfrm>
              <a:off x="672380" y="5019370"/>
              <a:ext cx="8964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Serial </a:t>
              </a:r>
              <a:endParaRPr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portion</a:t>
              </a:r>
              <a:endParaRPr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" name="Google Shape;927;g5df537fd69_1_554">
              <a:extLst>
                <a:ext uri="{FF2B5EF4-FFF2-40B4-BE49-F238E27FC236}">
                  <a16:creationId xmlns:a16="http://schemas.microsoft.com/office/drawing/2014/main" id="{51457853-6AD4-EB40-AD39-78E4DB9636F1}"/>
                </a:ext>
              </a:extLst>
            </p:cNvPr>
            <p:cNvGrpSpPr/>
            <p:nvPr/>
          </p:nvGrpSpPr>
          <p:grpSpPr>
            <a:xfrm>
              <a:off x="1188720" y="3421992"/>
              <a:ext cx="3260051" cy="2897278"/>
              <a:chOff x="1188720" y="3421992"/>
              <a:chExt cx="3260051" cy="2897278"/>
            </a:xfrm>
          </p:grpSpPr>
          <p:sp>
            <p:nvSpPr>
              <p:cNvPr id="34" name="Google Shape;928;g5df537fd69_1_554">
                <a:extLst>
                  <a:ext uri="{FF2B5EF4-FFF2-40B4-BE49-F238E27FC236}">
                    <a16:creationId xmlns:a16="http://schemas.microsoft.com/office/drawing/2014/main" id="{D0A0C947-195E-7041-89E2-E23A8E8A56A5}"/>
                  </a:ext>
                </a:extLst>
              </p:cNvPr>
              <p:cNvSpPr txBox="1"/>
              <p:nvPr/>
            </p:nvSpPr>
            <p:spPr>
              <a:xfrm>
                <a:off x="1188720" y="3421992"/>
                <a:ext cx="8178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2400"/>
                </a:pPr>
                <a:r>
                  <a:rPr lang="en-US" sz="24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Time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929;g5df537fd69_1_554">
                <a:extLst>
                  <a:ext uri="{FF2B5EF4-FFF2-40B4-BE49-F238E27FC236}">
                    <a16:creationId xmlns:a16="http://schemas.microsoft.com/office/drawing/2014/main" id="{DDD8A203-D191-824A-B3E4-0F871556604A}"/>
                  </a:ext>
                </a:extLst>
              </p:cNvPr>
              <p:cNvSpPr txBox="1"/>
              <p:nvPr/>
            </p:nvSpPr>
            <p:spPr>
              <a:xfrm>
                <a:off x="1415032" y="5857570"/>
                <a:ext cx="29904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400"/>
                </a:pPr>
                <a:r>
                  <a:rPr lang="en-US" sz="24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Number of Processors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" name="Google Shape;930;g5df537fd69_1_554">
                <a:extLst>
                  <a:ext uri="{FF2B5EF4-FFF2-40B4-BE49-F238E27FC236}">
                    <a16:creationId xmlns:a16="http://schemas.microsoft.com/office/drawing/2014/main" id="{C0740951-1699-C04F-A4D0-52A3D5F83BEA}"/>
                  </a:ext>
                </a:extLst>
              </p:cNvPr>
              <p:cNvGrpSpPr/>
              <p:nvPr/>
            </p:nvGrpSpPr>
            <p:grpSpPr>
              <a:xfrm>
                <a:off x="1568898" y="3800129"/>
                <a:ext cx="2879872" cy="1752539"/>
                <a:chOff x="2819400" y="1447800"/>
                <a:chExt cx="3505200" cy="2133600"/>
              </a:xfrm>
            </p:grpSpPr>
            <p:cxnSp>
              <p:nvCxnSpPr>
                <p:cNvPr id="42" name="Google Shape;931;g5df537fd69_1_554">
                  <a:extLst>
                    <a:ext uri="{FF2B5EF4-FFF2-40B4-BE49-F238E27FC236}">
                      <a16:creationId xmlns:a16="http://schemas.microsoft.com/office/drawing/2014/main" id="{D4DEB5F6-5333-0B4C-B7FA-6DB61BF9F761}"/>
                    </a:ext>
                  </a:extLst>
                </p:cNvPr>
                <p:cNvCxnSpPr/>
                <p:nvPr/>
              </p:nvCxnSpPr>
              <p:spPr>
                <a:xfrm>
                  <a:off x="2819400" y="3581400"/>
                  <a:ext cx="3505200" cy="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triangle" w="med" len="med"/>
                </a:ln>
              </p:spPr>
            </p:cxnSp>
            <p:cxnSp>
              <p:nvCxnSpPr>
                <p:cNvPr id="43" name="Google Shape;932;g5df537fd69_1_554">
                  <a:extLst>
                    <a:ext uri="{FF2B5EF4-FFF2-40B4-BE49-F238E27FC236}">
                      <a16:creationId xmlns:a16="http://schemas.microsoft.com/office/drawing/2014/main" id="{C07F66B2-07E5-C747-9B31-E00426AF4A35}"/>
                    </a:ext>
                  </a:extLst>
                </p:cNvPr>
                <p:cNvCxnSpPr/>
                <p:nvPr/>
              </p:nvCxnSpPr>
              <p:spPr>
                <a:xfrm rot="10800000">
                  <a:off x="2819400" y="1447800"/>
                  <a:ext cx="0" cy="213360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triangle" w="med" len="med"/>
                </a:ln>
              </p:spPr>
            </p:cxnSp>
            <p:sp>
              <p:nvSpPr>
                <p:cNvPr id="44" name="Google Shape;933;g5df537fd69_1_554">
                  <a:extLst>
                    <a:ext uri="{FF2B5EF4-FFF2-40B4-BE49-F238E27FC236}">
                      <a16:creationId xmlns:a16="http://schemas.microsoft.com/office/drawing/2014/main" id="{0F283351-707D-744B-B7E2-A3A755F66D03}"/>
                    </a:ext>
                  </a:extLst>
                </p:cNvPr>
                <p:cNvSpPr/>
                <p:nvPr/>
              </p:nvSpPr>
              <p:spPr>
                <a:xfrm>
                  <a:off x="3200401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934;g5df537fd69_1_554">
                  <a:extLst>
                    <a:ext uri="{FF2B5EF4-FFF2-40B4-BE49-F238E27FC236}">
                      <a16:creationId xmlns:a16="http://schemas.microsoft.com/office/drawing/2014/main" id="{92C93B5D-E2C9-8B48-B958-09F57A3C9BD3}"/>
                    </a:ext>
                  </a:extLst>
                </p:cNvPr>
                <p:cNvSpPr/>
                <p:nvPr/>
              </p:nvSpPr>
              <p:spPr>
                <a:xfrm>
                  <a:off x="3733800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935;g5df537fd69_1_554">
                  <a:extLst>
                    <a:ext uri="{FF2B5EF4-FFF2-40B4-BE49-F238E27FC236}">
                      <a16:creationId xmlns:a16="http://schemas.microsoft.com/office/drawing/2014/main" id="{D988946F-3142-8A47-8E38-D8D22961B57C}"/>
                    </a:ext>
                  </a:extLst>
                </p:cNvPr>
                <p:cNvSpPr/>
                <p:nvPr/>
              </p:nvSpPr>
              <p:spPr>
                <a:xfrm>
                  <a:off x="4267200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936;g5df537fd69_1_554">
                  <a:extLst>
                    <a:ext uri="{FF2B5EF4-FFF2-40B4-BE49-F238E27FC236}">
                      <a16:creationId xmlns:a16="http://schemas.microsoft.com/office/drawing/2014/main" id="{DDC66CB1-495B-974A-83FD-E716AEE60B06}"/>
                    </a:ext>
                  </a:extLst>
                </p:cNvPr>
                <p:cNvSpPr/>
                <p:nvPr/>
              </p:nvSpPr>
              <p:spPr>
                <a:xfrm>
                  <a:off x="4800600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937;g5df537fd69_1_554">
                  <a:extLst>
                    <a:ext uri="{FF2B5EF4-FFF2-40B4-BE49-F238E27FC236}">
                      <a16:creationId xmlns:a16="http://schemas.microsoft.com/office/drawing/2014/main" id="{2653E722-F059-F044-8C34-F25177045F1D}"/>
                    </a:ext>
                  </a:extLst>
                </p:cNvPr>
                <p:cNvSpPr/>
                <p:nvPr/>
              </p:nvSpPr>
              <p:spPr>
                <a:xfrm>
                  <a:off x="5291138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938;g5df537fd69_1_554">
                  <a:extLst>
                    <a:ext uri="{FF2B5EF4-FFF2-40B4-BE49-F238E27FC236}">
                      <a16:creationId xmlns:a16="http://schemas.microsoft.com/office/drawing/2014/main" id="{C29CBFBC-FE45-7344-A3BC-56ED111FC7F0}"/>
                    </a:ext>
                  </a:extLst>
                </p:cNvPr>
                <p:cNvSpPr/>
                <p:nvPr/>
              </p:nvSpPr>
              <p:spPr>
                <a:xfrm>
                  <a:off x="3200401" y="1676400"/>
                  <a:ext cx="347700" cy="11430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939;g5df537fd69_1_554">
                  <a:extLst>
                    <a:ext uri="{FF2B5EF4-FFF2-40B4-BE49-F238E27FC236}">
                      <a16:creationId xmlns:a16="http://schemas.microsoft.com/office/drawing/2014/main" id="{B8E15B3B-2E8A-2044-8341-AF505EFEE610}"/>
                    </a:ext>
                  </a:extLst>
                </p:cNvPr>
                <p:cNvSpPr/>
                <p:nvPr/>
              </p:nvSpPr>
              <p:spPr>
                <a:xfrm>
                  <a:off x="3733800" y="2209800"/>
                  <a:ext cx="347700" cy="6096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940;g5df537fd69_1_554">
                  <a:extLst>
                    <a:ext uri="{FF2B5EF4-FFF2-40B4-BE49-F238E27FC236}">
                      <a16:creationId xmlns:a16="http://schemas.microsoft.com/office/drawing/2014/main" id="{CBE2D4D5-9CDA-634E-885B-A38CCEC263FC}"/>
                    </a:ext>
                  </a:extLst>
                </p:cNvPr>
                <p:cNvSpPr/>
                <p:nvPr/>
              </p:nvSpPr>
              <p:spPr>
                <a:xfrm>
                  <a:off x="4267200" y="2376488"/>
                  <a:ext cx="347700" cy="4428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941;g5df537fd69_1_554">
                  <a:extLst>
                    <a:ext uri="{FF2B5EF4-FFF2-40B4-BE49-F238E27FC236}">
                      <a16:creationId xmlns:a16="http://schemas.microsoft.com/office/drawing/2014/main" id="{FFB69632-028A-1D4D-A5CC-411C1D65CBFE}"/>
                    </a:ext>
                  </a:extLst>
                </p:cNvPr>
                <p:cNvSpPr/>
                <p:nvPr/>
              </p:nvSpPr>
              <p:spPr>
                <a:xfrm>
                  <a:off x="4800600" y="2514600"/>
                  <a:ext cx="347700" cy="3048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942;g5df537fd69_1_554">
                  <a:extLst>
                    <a:ext uri="{FF2B5EF4-FFF2-40B4-BE49-F238E27FC236}">
                      <a16:creationId xmlns:a16="http://schemas.microsoft.com/office/drawing/2014/main" id="{957FF170-617B-254E-85FC-120B4D30E74F}"/>
                    </a:ext>
                  </a:extLst>
                </p:cNvPr>
                <p:cNvSpPr/>
                <p:nvPr/>
              </p:nvSpPr>
              <p:spPr>
                <a:xfrm>
                  <a:off x="5291138" y="2590800"/>
                  <a:ext cx="347700" cy="2286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7" name="Google Shape;943;g5df537fd69_1_554">
                <a:extLst>
                  <a:ext uri="{FF2B5EF4-FFF2-40B4-BE49-F238E27FC236}">
                    <a16:creationId xmlns:a16="http://schemas.microsoft.com/office/drawing/2014/main" id="{89DD0D27-CC08-F643-8692-C953BF28A618}"/>
                  </a:ext>
                </a:extLst>
              </p:cNvPr>
              <p:cNvSpPr txBox="1"/>
              <p:nvPr/>
            </p:nvSpPr>
            <p:spPr>
              <a:xfrm>
                <a:off x="1881517" y="5552770"/>
                <a:ext cx="3126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944;g5df537fd69_1_554">
                <a:extLst>
                  <a:ext uri="{FF2B5EF4-FFF2-40B4-BE49-F238E27FC236}">
                    <a16:creationId xmlns:a16="http://schemas.microsoft.com/office/drawing/2014/main" id="{6B5F937A-37A5-9147-B1E2-8FAD159BA630}"/>
                  </a:ext>
                </a:extLst>
              </p:cNvPr>
              <p:cNvSpPr txBox="1"/>
              <p:nvPr/>
            </p:nvSpPr>
            <p:spPr>
              <a:xfrm>
                <a:off x="2330779" y="5552770"/>
                <a:ext cx="3126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945;g5df537fd69_1_554">
                <a:extLst>
                  <a:ext uri="{FF2B5EF4-FFF2-40B4-BE49-F238E27FC236}">
                    <a16:creationId xmlns:a16="http://schemas.microsoft.com/office/drawing/2014/main" id="{CB9EF948-A7D7-7F45-9438-AFF885215B75}"/>
                  </a:ext>
                </a:extLst>
              </p:cNvPr>
              <p:cNvSpPr txBox="1"/>
              <p:nvPr/>
            </p:nvSpPr>
            <p:spPr>
              <a:xfrm>
                <a:off x="2787979" y="5552770"/>
                <a:ext cx="3126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946;g5df537fd69_1_554">
                <a:extLst>
                  <a:ext uri="{FF2B5EF4-FFF2-40B4-BE49-F238E27FC236}">
                    <a16:creationId xmlns:a16="http://schemas.microsoft.com/office/drawing/2014/main" id="{A0B54EA2-AAD5-5E4B-86A2-4E7ED413EAEC}"/>
                  </a:ext>
                </a:extLst>
              </p:cNvPr>
              <p:cNvSpPr txBox="1"/>
              <p:nvPr/>
            </p:nvSpPr>
            <p:spPr>
              <a:xfrm>
                <a:off x="3168979" y="5552770"/>
                <a:ext cx="327000" cy="39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20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947;g5df537fd69_1_554">
                <a:extLst>
                  <a:ext uri="{FF2B5EF4-FFF2-40B4-BE49-F238E27FC236}">
                    <a16:creationId xmlns:a16="http://schemas.microsoft.com/office/drawing/2014/main" id="{B9408D4C-EAAA-8241-BDD9-BBEFC065C208}"/>
                  </a:ext>
                </a:extLst>
              </p:cNvPr>
              <p:cNvSpPr txBox="1"/>
              <p:nvPr/>
            </p:nvSpPr>
            <p:spPr>
              <a:xfrm>
                <a:off x="3581729" y="5552770"/>
                <a:ext cx="327000" cy="39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20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4" name="Google Shape;948;g5df537fd69_1_554">
            <a:extLst>
              <a:ext uri="{FF2B5EF4-FFF2-40B4-BE49-F238E27FC236}">
                <a16:creationId xmlns:a16="http://schemas.microsoft.com/office/drawing/2014/main" id="{2A5449EC-0F61-CC40-8476-FE89658B32D3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3734" y="2834640"/>
            <a:ext cx="4379100" cy="3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949;g5df537fd69_1_554">
            <a:extLst>
              <a:ext uri="{FF2B5EF4-FFF2-40B4-BE49-F238E27FC236}">
                <a16:creationId xmlns:a16="http://schemas.microsoft.com/office/drawing/2014/main" id="{58B611AA-B384-4140-A32F-070263C32A63}"/>
              </a:ext>
            </a:extLst>
          </p:cNvPr>
          <p:cNvSpPr txBox="1"/>
          <p:nvPr/>
        </p:nvSpPr>
        <p:spPr>
          <a:xfrm rot="-5400000">
            <a:off x="5074300" y="4048697"/>
            <a:ext cx="1638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Speedup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950;g5df537fd69_1_554">
            <a:extLst>
              <a:ext uri="{FF2B5EF4-FFF2-40B4-BE49-F238E27FC236}">
                <a16:creationId xmlns:a16="http://schemas.microsoft.com/office/drawing/2014/main" id="{C708D595-EF00-E74E-B1FB-62E91D3F5FC6}"/>
              </a:ext>
            </a:extLst>
          </p:cNvPr>
          <p:cNvSpPr txBox="1"/>
          <p:nvPr/>
        </p:nvSpPr>
        <p:spPr>
          <a:xfrm>
            <a:off x="6736080" y="5943601"/>
            <a:ext cx="2990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 of Processors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635262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5C887-3D8B-614B-8E13-31735EE7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Amdahl’s (heartbreaking) Law (in words)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234DE-BD07-D345-9329-D675EA405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891" indent="-322572">
              <a:lnSpc>
                <a:spcPct val="80000"/>
              </a:lnSpc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sym typeface="Calibri"/>
              </a:rPr>
              <a:t>Amdahl’s Law tells us that to achieve linear speedup with more processors:</a:t>
            </a:r>
          </a:p>
          <a:p>
            <a:pPr marL="876278" lvl="1" indent="-322572">
              <a:lnSpc>
                <a:spcPct val="80000"/>
              </a:lnSpc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en-US" i="1" dirty="0">
                <a:solidFill>
                  <a:schemeClr val="dk1"/>
                </a:solidFill>
                <a:sym typeface="Calibri"/>
              </a:rPr>
              <a:t>none</a:t>
            </a:r>
            <a:r>
              <a:rPr lang="en-US" dirty="0">
                <a:solidFill>
                  <a:schemeClr val="dk1"/>
                </a:solidFill>
                <a:sym typeface="Calibri"/>
              </a:rPr>
              <a:t> of the original computation can be serial (non-parallelizable)</a:t>
            </a:r>
          </a:p>
          <a:p>
            <a:pPr marL="342891" indent="-322572">
              <a:lnSpc>
                <a:spcPct val="80000"/>
              </a:lnSpc>
              <a:spcBef>
                <a:spcPts val="1200"/>
              </a:spcBef>
              <a:buClr>
                <a:schemeClr val="dk1"/>
              </a:buClr>
              <a:buSzPts val="2400"/>
            </a:pPr>
            <a:endParaRPr lang="en-US" dirty="0"/>
          </a:p>
          <a:p>
            <a:pPr marL="342891" indent="-322572">
              <a:lnSpc>
                <a:spcPct val="80000"/>
              </a:lnSpc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sym typeface="Calibri"/>
              </a:rPr>
              <a:t>To get a speedup of 90 from 100 processors, the percentage of the original program that could be scalar would have to be 0.1% or less</a:t>
            </a:r>
            <a:endParaRPr lang="en-US" dirty="0"/>
          </a:p>
          <a:p>
            <a:pPr marL="342891" indent="-342891">
              <a:lnSpc>
                <a:spcPct val="80000"/>
              </a:lnSpc>
              <a:spcBef>
                <a:spcPts val="544"/>
              </a:spcBef>
              <a:buClr>
                <a:schemeClr val="dk1"/>
              </a:buClr>
              <a:buSzPts val="3200"/>
              <a:buNone/>
            </a:pPr>
            <a:endParaRPr lang="en-US" dirty="0">
              <a:solidFill>
                <a:schemeClr val="dk1"/>
              </a:solidFill>
              <a:sym typeface="Calibri"/>
            </a:endParaRPr>
          </a:p>
          <a:p>
            <a:pPr marL="342891" indent="-342891">
              <a:lnSpc>
                <a:spcPct val="80000"/>
              </a:lnSpc>
              <a:spcBef>
                <a:spcPts val="544"/>
              </a:spcBef>
              <a:buClr>
                <a:schemeClr val="dk1"/>
              </a:buClr>
              <a:buSzPts val="3200"/>
              <a:buNone/>
            </a:pPr>
            <a:r>
              <a:rPr lang="en-US" dirty="0">
                <a:solidFill>
                  <a:schemeClr val="dk1"/>
                </a:solidFill>
                <a:sym typeface="Calibri"/>
              </a:rPr>
              <a:t>		Speedup  =  1/(.001 + .999/</a:t>
            </a:r>
            <a:r>
              <a:rPr lang="en-US" dirty="0"/>
              <a:t>10</a:t>
            </a:r>
            <a:r>
              <a:rPr lang="en-US" dirty="0">
                <a:solidFill>
                  <a:schemeClr val="dk1"/>
                </a:solidFill>
                <a:sym typeface="Calibri"/>
              </a:rPr>
              <a:t>0)  =  90.99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BEAEB-CA71-9E4E-894F-160DED18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1477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1CD4-79DF-4008-A800-44852EDC3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18672-0509-5F47-A877-5FA68CDC3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463676"/>
            <a:ext cx="11186163" cy="4708523"/>
          </a:xfrm>
        </p:spPr>
        <p:txBody>
          <a:bodyPr/>
          <a:lstStyle/>
          <a:p>
            <a:pPr lvl="1"/>
            <a:endParaRPr lang="en-US" dirty="0">
              <a:solidFill>
                <a:schemeClr val="dk1"/>
              </a:solidFill>
              <a:sym typeface="Calibri"/>
            </a:endParaRPr>
          </a:p>
          <a:p>
            <a:r>
              <a:rPr lang="en-US" sz="2400" dirty="0">
                <a:solidFill>
                  <a:schemeClr val="dk1"/>
                </a:solidFill>
                <a:sym typeface="Calibri"/>
              </a:rPr>
              <a:t>Suppose a program spends 50% of its time in a </a:t>
            </a:r>
            <a:r>
              <a:rPr lang="en-US" sz="24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alibri"/>
              </a:rPr>
              <a:t>square root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routine.</a:t>
            </a:r>
          </a:p>
          <a:p>
            <a:r>
              <a:rPr lang="en-US" sz="2400" dirty="0">
                <a:solidFill>
                  <a:schemeClr val="dk1"/>
                </a:solidFill>
                <a:sym typeface="Calibri"/>
              </a:rPr>
              <a:t>How much must you speed up </a:t>
            </a:r>
            <a:r>
              <a:rPr lang="en-US" sz="20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alibri"/>
              </a:rPr>
              <a:t>square root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to make the program run 2x faster?</a:t>
            </a:r>
            <a:endParaRPr lang="en-US" sz="2400" dirty="0">
              <a:solidFill>
                <a:srgbClr val="000000"/>
              </a:solidFill>
              <a:sym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A9543-ECEB-CE4C-BDB0-C3AA279A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5">
                <a:extLst>
                  <a:ext uri="{FF2B5EF4-FFF2-40B4-BE49-F238E27FC236}">
                    <a16:creationId xmlns:a16="http://schemas.microsoft.com/office/drawing/2014/main" id="{F691B9DB-B634-1948-8903-FA825C888102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=  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𝐹</m:t>
                                        </m:r>
                                      </m:e>
                                    </m:d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+(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𝐹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/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𝑆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5">
                <a:extLst>
                  <a:ext uri="{FF2B5EF4-FFF2-40B4-BE49-F238E27FC236}">
                    <a16:creationId xmlns:a16="http://schemas.microsoft.com/office/drawing/2014/main" id="{F691B9DB-B634-1948-8903-FA825C888102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blipFill>
                          <a:blip r:embed="rId2"/>
                          <a:stretch>
                            <a:fillRect l="-75870" t="-3472" r="-1087" b="-11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8" name="Google Shape;972;g5df537fd69_1_656">
            <a:extLst>
              <a:ext uri="{FF2B5EF4-FFF2-40B4-BE49-F238E27FC236}">
                <a16:creationId xmlns:a16="http://schemas.microsoft.com/office/drawing/2014/main" id="{904298B9-8BD2-BD4C-ADA0-6C817B229A6A}"/>
              </a:ext>
            </a:extLst>
          </p:cNvPr>
          <p:cNvGrpSpPr/>
          <p:nvPr/>
        </p:nvGrpSpPr>
        <p:grpSpPr>
          <a:xfrm>
            <a:off x="1449574" y="4129904"/>
            <a:ext cx="3389791" cy="523187"/>
            <a:chOff x="869214" y="1743728"/>
            <a:chExt cx="3389790" cy="392400"/>
          </a:xfrm>
        </p:grpSpPr>
        <p:sp>
          <p:nvSpPr>
            <p:cNvPr id="9" name="Google Shape;973;g5df537fd69_1_656">
              <a:extLst>
                <a:ext uri="{FF2B5EF4-FFF2-40B4-BE49-F238E27FC236}">
                  <a16:creationId xmlns:a16="http://schemas.microsoft.com/office/drawing/2014/main" id="{40207452-54EF-3F43-A690-124880FFAB88}"/>
                </a:ext>
              </a:extLst>
            </p:cNvPr>
            <p:cNvSpPr txBox="1"/>
            <p:nvPr/>
          </p:nvSpPr>
          <p:spPr>
            <a:xfrm>
              <a:off x="1515804" y="1743728"/>
              <a:ext cx="274320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FF8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2800" b="1">
                <a:solidFill>
                  <a:srgbClr val="FF8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0" name="Google Shape;974;g5df537fd69_1_656">
              <a:extLst>
                <a:ext uri="{FF2B5EF4-FFF2-40B4-BE49-F238E27FC236}">
                  <a16:creationId xmlns:a16="http://schemas.microsoft.com/office/drawing/2014/main" id="{CC1730B3-2522-E542-BCD1-15F12866375D}"/>
                </a:ext>
              </a:extLst>
            </p:cNvPr>
            <p:cNvSpPr/>
            <p:nvPr/>
          </p:nvSpPr>
          <p:spPr>
            <a:xfrm>
              <a:off x="869214" y="1761089"/>
              <a:ext cx="563100" cy="3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(A)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" name="Google Shape;975;g5df537fd69_1_656">
            <a:extLst>
              <a:ext uri="{FF2B5EF4-FFF2-40B4-BE49-F238E27FC236}">
                <a16:creationId xmlns:a16="http://schemas.microsoft.com/office/drawing/2014/main" id="{D4CDAAE5-87D0-D54B-A42A-02077DDE39BB}"/>
              </a:ext>
            </a:extLst>
          </p:cNvPr>
          <p:cNvGrpSpPr/>
          <p:nvPr/>
        </p:nvGrpSpPr>
        <p:grpSpPr>
          <a:xfrm>
            <a:off x="1449599" y="4587120"/>
            <a:ext cx="3389812" cy="523200"/>
            <a:chOff x="868997" y="3240088"/>
            <a:chExt cx="3389812" cy="523200"/>
          </a:xfrm>
        </p:grpSpPr>
        <p:sp>
          <p:nvSpPr>
            <p:cNvPr id="12" name="Google Shape;976;g5df537fd69_1_656">
              <a:extLst>
                <a:ext uri="{FF2B5EF4-FFF2-40B4-BE49-F238E27FC236}">
                  <a16:creationId xmlns:a16="http://schemas.microsoft.com/office/drawing/2014/main" id="{A3192D8F-8F6B-F548-A122-091A9ED66297}"/>
                </a:ext>
              </a:extLst>
            </p:cNvPr>
            <p:cNvSpPr txBox="1"/>
            <p:nvPr/>
          </p:nvSpPr>
          <p:spPr>
            <a:xfrm>
              <a:off x="1515609" y="3240088"/>
              <a:ext cx="2743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408000"/>
                  </a:solidFill>
                  <a:latin typeface="Calibri"/>
                  <a:ea typeface="Calibri"/>
                  <a:cs typeface="Calibri"/>
                  <a:sym typeface="Calibri"/>
                </a:rPr>
                <a:t>20</a:t>
              </a:r>
              <a:endParaRPr sz="2800" b="1">
                <a:solidFill>
                  <a:srgbClr val="408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3" name="Google Shape;977;g5df537fd69_1_656">
              <a:extLst>
                <a:ext uri="{FF2B5EF4-FFF2-40B4-BE49-F238E27FC236}">
                  <a16:creationId xmlns:a16="http://schemas.microsoft.com/office/drawing/2014/main" id="{F75ADF46-6BE9-A24B-93B1-6E384A31089E}"/>
                </a:ext>
              </a:extLst>
            </p:cNvPr>
            <p:cNvSpPr/>
            <p:nvPr/>
          </p:nvSpPr>
          <p:spPr>
            <a:xfrm>
              <a:off x="868997" y="3263238"/>
              <a:ext cx="567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(B)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978;g5df537fd69_1_656">
            <a:extLst>
              <a:ext uri="{FF2B5EF4-FFF2-40B4-BE49-F238E27FC236}">
                <a16:creationId xmlns:a16="http://schemas.microsoft.com/office/drawing/2014/main" id="{1622DA9A-7CDE-AA43-85F6-6220A93EFCC0}"/>
              </a:ext>
            </a:extLst>
          </p:cNvPr>
          <p:cNvGrpSpPr/>
          <p:nvPr/>
        </p:nvGrpSpPr>
        <p:grpSpPr>
          <a:xfrm>
            <a:off x="1449601" y="5044320"/>
            <a:ext cx="3389811" cy="523200"/>
            <a:chOff x="868998" y="4154488"/>
            <a:chExt cx="3389811" cy="523200"/>
          </a:xfrm>
        </p:grpSpPr>
        <p:sp>
          <p:nvSpPr>
            <p:cNvPr id="15" name="Google Shape;979;g5df537fd69_1_656">
              <a:extLst>
                <a:ext uri="{FF2B5EF4-FFF2-40B4-BE49-F238E27FC236}">
                  <a16:creationId xmlns:a16="http://schemas.microsoft.com/office/drawing/2014/main" id="{F5AF3B9C-BF60-5948-A194-C27B3091C6F6}"/>
                </a:ext>
              </a:extLst>
            </p:cNvPr>
            <p:cNvSpPr txBox="1"/>
            <p:nvPr/>
          </p:nvSpPr>
          <p:spPr>
            <a:xfrm>
              <a:off x="1515609" y="4154488"/>
              <a:ext cx="2743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FF66A0"/>
                  </a:solidFill>
                  <a:latin typeface="Calibri"/>
                  <a:ea typeface="Calibri"/>
                  <a:cs typeface="Calibri"/>
                  <a:sym typeface="Calibri"/>
                </a:rPr>
                <a:t>100</a:t>
              </a:r>
              <a:endParaRPr sz="2800" b="1">
                <a:solidFill>
                  <a:srgbClr val="FF66A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6" name="Google Shape;980;g5df537fd69_1_656">
              <a:extLst>
                <a:ext uri="{FF2B5EF4-FFF2-40B4-BE49-F238E27FC236}">
                  <a16:creationId xmlns:a16="http://schemas.microsoft.com/office/drawing/2014/main" id="{ED4D94C8-014E-C14B-8447-99BBA203FC99}"/>
                </a:ext>
              </a:extLst>
            </p:cNvPr>
            <p:cNvSpPr/>
            <p:nvPr/>
          </p:nvSpPr>
          <p:spPr>
            <a:xfrm>
              <a:off x="868998" y="4177638"/>
              <a:ext cx="567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(C)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981;g5df537fd69_1_656">
            <a:extLst>
              <a:ext uri="{FF2B5EF4-FFF2-40B4-BE49-F238E27FC236}">
                <a16:creationId xmlns:a16="http://schemas.microsoft.com/office/drawing/2014/main" id="{19A0EC9E-C67E-C542-BFA8-6E338034F366}"/>
              </a:ext>
            </a:extLst>
          </p:cNvPr>
          <p:cNvGrpSpPr/>
          <p:nvPr/>
        </p:nvGrpSpPr>
        <p:grpSpPr>
          <a:xfrm>
            <a:off x="1449601" y="5502058"/>
            <a:ext cx="3572811" cy="521100"/>
            <a:chOff x="856298" y="5068888"/>
            <a:chExt cx="3572811" cy="521100"/>
          </a:xfrm>
        </p:grpSpPr>
        <p:sp>
          <p:nvSpPr>
            <p:cNvPr id="18" name="Google Shape;982;g5df537fd69_1_656">
              <a:extLst>
                <a:ext uri="{FF2B5EF4-FFF2-40B4-BE49-F238E27FC236}">
                  <a16:creationId xmlns:a16="http://schemas.microsoft.com/office/drawing/2014/main" id="{385FAD00-5004-C044-B997-3D64B7E8DEDF}"/>
                </a:ext>
              </a:extLst>
            </p:cNvPr>
            <p:cNvSpPr txBox="1"/>
            <p:nvPr/>
          </p:nvSpPr>
          <p:spPr>
            <a:xfrm>
              <a:off x="1502909" y="5068888"/>
              <a:ext cx="2926200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 dirty="0">
                  <a:solidFill>
                    <a:srgbClr val="BF9000"/>
                  </a:solidFill>
                  <a:latin typeface="Calibri"/>
                  <a:ea typeface="Calibri"/>
                  <a:cs typeface="Calibri"/>
                  <a:sym typeface="Calibri"/>
                </a:rPr>
                <a:t>None of the above</a:t>
              </a:r>
              <a:endParaRPr sz="2800" b="1" dirty="0">
                <a:solidFill>
                  <a:srgbClr val="BF9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9" name="Google Shape;983;g5df537fd69_1_656">
              <a:extLst>
                <a:ext uri="{FF2B5EF4-FFF2-40B4-BE49-F238E27FC236}">
                  <a16:creationId xmlns:a16="http://schemas.microsoft.com/office/drawing/2014/main" id="{7C18ABC1-2C1C-094E-965C-B3DD99E2AF05}"/>
                </a:ext>
              </a:extLst>
            </p:cNvPr>
            <p:cNvSpPr/>
            <p:nvPr/>
          </p:nvSpPr>
          <p:spPr>
            <a:xfrm>
              <a:off x="856298" y="5091501"/>
              <a:ext cx="57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(D)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Google Shape;985;g5df537fd69_1_656">
            <a:extLst>
              <a:ext uri="{FF2B5EF4-FFF2-40B4-BE49-F238E27FC236}">
                <a16:creationId xmlns:a16="http://schemas.microsoft.com/office/drawing/2014/main" id="{4955B76A-85CD-6141-92A1-145E7090ADAF}"/>
              </a:ext>
            </a:extLst>
          </p:cNvPr>
          <p:cNvSpPr/>
          <p:nvPr/>
        </p:nvSpPr>
        <p:spPr>
          <a:xfrm>
            <a:off x="1449600" y="4038480"/>
            <a:ext cx="3657600" cy="201180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" name="Google Shape;872;g5df537fd69_1_39">
            <a:extLst>
              <a:ext uri="{FF2B5EF4-FFF2-40B4-BE49-F238E27FC236}">
                <a16:creationId xmlns:a16="http://schemas.microsoft.com/office/drawing/2014/main" id="{75D93D38-3707-C548-B09C-152D8CCA9E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2928960"/>
              </p:ext>
            </p:extLst>
          </p:nvPr>
        </p:nvGraphicFramePr>
        <p:xfrm>
          <a:off x="873300" y="1202732"/>
          <a:ext cx="4233900" cy="51244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2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3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44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50%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50%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451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1060-9329-48BA-B5C2-EB84CD8F7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asynchronous messages 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624B-5A5C-43CD-A43B-107410764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OS wants to send something like an interrupt to a process</a:t>
            </a:r>
          </a:p>
          <a:p>
            <a:pPr lvl="1"/>
            <a:r>
              <a:rPr lang="en-US" dirty="0"/>
              <a:t>Your child process completed</a:t>
            </a:r>
          </a:p>
          <a:p>
            <a:pPr lvl="1"/>
            <a:r>
              <a:rPr lang="en-US" dirty="0"/>
              <a:t>You tried to use an illegal instruction</a:t>
            </a:r>
          </a:p>
          <a:p>
            <a:pPr lvl="1"/>
            <a:r>
              <a:rPr lang="en-US" dirty="0"/>
              <a:t>You accessed invalid memory</a:t>
            </a:r>
          </a:p>
          <a:p>
            <a:pPr lvl="1"/>
            <a:r>
              <a:rPr lang="en-US" dirty="0"/>
              <a:t>You are terminating now</a:t>
            </a:r>
          </a:p>
          <a:p>
            <a:pPr lvl="1"/>
            <a:endParaRPr lang="en-US" dirty="0"/>
          </a:p>
          <a:p>
            <a:r>
              <a:rPr lang="en-US" dirty="0"/>
              <a:t>In POSIX systems, this idea is called “Signals”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0CA80-ACEF-4181-893D-FD320670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A97D56-FC55-427B-BCE5-2D39D1F0DADE}"/>
              </a:ext>
            </a:extLst>
          </p:cNvPr>
          <p:cNvSpPr txBox="1"/>
          <p:nvPr/>
        </p:nvSpPr>
        <p:spPr>
          <a:xfrm>
            <a:off x="1814944" y="4745174"/>
            <a:ext cx="86729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1) SIGHUP     2) SIGINT   3) SIGQUIT   4) SIGILL  5) SIGTRAP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6) SIGABRT    7) SIGBUS   8) SIGFPE    9) SIGKILL 10) SIGUSR1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11) SIGSEGV   12) SIGUSR2 13) SIGPIPE  14) SIGALRM 15) SIGTERM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16) SIGSTKFLT 17) SIGCHLD 18) SIGCONT  19) SIGSTOP 20) SIGTSTP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21) SIGTTIN   22) SIGTTOU 23) SIGURG   24) SIGXCPU 25) SIGXFSZ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26) SIGVTALRM 27) SIGPROF 28) SIGWINCH 29) SIGIO   30) SIGPWR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31) SIGSYS	  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E7AE90-EAA4-4921-8A97-6D143A07F93C}"/>
              </a:ext>
            </a:extLst>
          </p:cNvPr>
          <p:cNvSpPr/>
          <p:nvPr/>
        </p:nvSpPr>
        <p:spPr>
          <a:xfrm>
            <a:off x="4500266" y="4745174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C48BAE-1FE8-4E1A-9FD1-25B5758C2442}"/>
              </a:ext>
            </a:extLst>
          </p:cNvPr>
          <p:cNvSpPr/>
          <p:nvPr/>
        </p:nvSpPr>
        <p:spPr>
          <a:xfrm>
            <a:off x="5756336" y="4946065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ED4848-09E6-4CC1-85D3-42E6D9C5D913}"/>
              </a:ext>
            </a:extLst>
          </p:cNvPr>
          <p:cNvSpPr/>
          <p:nvPr/>
        </p:nvSpPr>
        <p:spPr>
          <a:xfrm>
            <a:off x="1955723" y="4946065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E97C93-1B3C-4815-B222-2392C22BE78E}"/>
              </a:ext>
            </a:extLst>
          </p:cNvPr>
          <p:cNvSpPr txBox="1"/>
          <p:nvPr/>
        </p:nvSpPr>
        <p:spPr>
          <a:xfrm>
            <a:off x="8915400" y="4745174"/>
            <a:ext cx="2320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Termination</a:t>
            </a:r>
          </a:p>
        </p:txBody>
      </p:sp>
    </p:spTree>
    <p:extLst>
      <p:ext uri="{BB962C8B-B14F-4D97-AF65-F5344CB8AC3E}">
        <p14:creationId xmlns:p14="http://schemas.microsoft.com/office/powerpoint/2010/main" val="28912403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1CD4-79DF-4008-A800-44852EDC3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18672-0509-5F47-A877-5FA68CDC3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463676"/>
            <a:ext cx="11353024" cy="4708523"/>
          </a:xfrm>
        </p:spPr>
        <p:txBody>
          <a:bodyPr/>
          <a:lstStyle/>
          <a:p>
            <a:pPr lvl="1"/>
            <a:endParaRPr lang="en-US" dirty="0">
              <a:solidFill>
                <a:schemeClr val="dk1"/>
              </a:solidFill>
              <a:sym typeface="Calibri"/>
            </a:endParaRPr>
          </a:p>
          <a:p>
            <a:r>
              <a:rPr lang="en-US" sz="2400" dirty="0">
                <a:solidFill>
                  <a:schemeClr val="dk1"/>
                </a:solidFill>
                <a:sym typeface="Calibri"/>
              </a:rPr>
              <a:t>Suppose a program spends 50% of its time in a </a:t>
            </a:r>
            <a:r>
              <a:rPr lang="en-US" sz="24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alibri"/>
              </a:rPr>
              <a:t>square root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routine.</a:t>
            </a:r>
          </a:p>
          <a:p>
            <a:r>
              <a:rPr lang="en-US" sz="2400" dirty="0">
                <a:solidFill>
                  <a:schemeClr val="dk1"/>
                </a:solidFill>
                <a:sym typeface="Calibri"/>
              </a:rPr>
              <a:t>How much must you speed up </a:t>
            </a:r>
            <a:r>
              <a:rPr lang="en-US" sz="20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alibri"/>
              </a:rPr>
              <a:t>square root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to make the program run 2x faster?</a:t>
            </a:r>
            <a:endParaRPr lang="en-US" sz="2400" dirty="0">
              <a:solidFill>
                <a:srgbClr val="000000"/>
              </a:solidFill>
              <a:sym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A9543-ECEB-CE4C-BDB0-C3AA279A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90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5">
                <a:extLst>
                  <a:ext uri="{FF2B5EF4-FFF2-40B4-BE49-F238E27FC236}">
                    <a16:creationId xmlns:a16="http://schemas.microsoft.com/office/drawing/2014/main" id="{F691B9DB-B634-1948-8903-FA825C888102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=  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𝐹</m:t>
                                        </m:r>
                                      </m:e>
                                    </m:d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+(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𝐹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/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𝑆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5">
                <a:extLst>
                  <a:ext uri="{FF2B5EF4-FFF2-40B4-BE49-F238E27FC236}">
                    <a16:creationId xmlns:a16="http://schemas.microsoft.com/office/drawing/2014/main" id="{F691B9DB-B634-1948-8903-FA825C888102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blipFill>
                          <a:blip r:embed="rId2"/>
                          <a:stretch>
                            <a:fillRect l="-75870" t="-3472" r="-1087" b="-11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8" name="Google Shape;972;g5df537fd69_1_656">
            <a:extLst>
              <a:ext uri="{FF2B5EF4-FFF2-40B4-BE49-F238E27FC236}">
                <a16:creationId xmlns:a16="http://schemas.microsoft.com/office/drawing/2014/main" id="{904298B9-8BD2-BD4C-ADA0-6C817B229A6A}"/>
              </a:ext>
            </a:extLst>
          </p:cNvPr>
          <p:cNvGrpSpPr/>
          <p:nvPr/>
        </p:nvGrpSpPr>
        <p:grpSpPr>
          <a:xfrm>
            <a:off x="1449574" y="4129904"/>
            <a:ext cx="3389791" cy="523187"/>
            <a:chOff x="869214" y="1743728"/>
            <a:chExt cx="3389790" cy="392400"/>
          </a:xfrm>
        </p:grpSpPr>
        <p:sp>
          <p:nvSpPr>
            <p:cNvPr id="9" name="Google Shape;973;g5df537fd69_1_656">
              <a:extLst>
                <a:ext uri="{FF2B5EF4-FFF2-40B4-BE49-F238E27FC236}">
                  <a16:creationId xmlns:a16="http://schemas.microsoft.com/office/drawing/2014/main" id="{40207452-54EF-3F43-A690-124880FFAB88}"/>
                </a:ext>
              </a:extLst>
            </p:cNvPr>
            <p:cNvSpPr txBox="1"/>
            <p:nvPr/>
          </p:nvSpPr>
          <p:spPr>
            <a:xfrm>
              <a:off x="1515804" y="1743728"/>
              <a:ext cx="274320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FF8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2800" b="1">
                <a:solidFill>
                  <a:srgbClr val="FF8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0" name="Google Shape;974;g5df537fd69_1_656">
              <a:extLst>
                <a:ext uri="{FF2B5EF4-FFF2-40B4-BE49-F238E27FC236}">
                  <a16:creationId xmlns:a16="http://schemas.microsoft.com/office/drawing/2014/main" id="{CC1730B3-2522-E542-BCD1-15F12866375D}"/>
                </a:ext>
              </a:extLst>
            </p:cNvPr>
            <p:cNvSpPr/>
            <p:nvPr/>
          </p:nvSpPr>
          <p:spPr>
            <a:xfrm>
              <a:off x="869214" y="1761089"/>
              <a:ext cx="563100" cy="3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(A)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" name="Google Shape;975;g5df537fd69_1_656">
            <a:extLst>
              <a:ext uri="{FF2B5EF4-FFF2-40B4-BE49-F238E27FC236}">
                <a16:creationId xmlns:a16="http://schemas.microsoft.com/office/drawing/2014/main" id="{D4CDAAE5-87D0-D54B-A42A-02077DDE39BB}"/>
              </a:ext>
            </a:extLst>
          </p:cNvPr>
          <p:cNvGrpSpPr/>
          <p:nvPr/>
        </p:nvGrpSpPr>
        <p:grpSpPr>
          <a:xfrm>
            <a:off x="1449599" y="4587120"/>
            <a:ext cx="3389812" cy="523200"/>
            <a:chOff x="868997" y="3240088"/>
            <a:chExt cx="3389812" cy="523200"/>
          </a:xfrm>
        </p:grpSpPr>
        <p:sp>
          <p:nvSpPr>
            <p:cNvPr id="12" name="Google Shape;976;g5df537fd69_1_656">
              <a:extLst>
                <a:ext uri="{FF2B5EF4-FFF2-40B4-BE49-F238E27FC236}">
                  <a16:creationId xmlns:a16="http://schemas.microsoft.com/office/drawing/2014/main" id="{A3192D8F-8F6B-F548-A122-091A9ED66297}"/>
                </a:ext>
              </a:extLst>
            </p:cNvPr>
            <p:cNvSpPr txBox="1"/>
            <p:nvPr/>
          </p:nvSpPr>
          <p:spPr>
            <a:xfrm>
              <a:off x="1515609" y="3240088"/>
              <a:ext cx="2743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408000"/>
                  </a:solidFill>
                  <a:latin typeface="Calibri"/>
                  <a:ea typeface="Calibri"/>
                  <a:cs typeface="Calibri"/>
                  <a:sym typeface="Calibri"/>
                </a:rPr>
                <a:t>20</a:t>
              </a:r>
              <a:endParaRPr sz="2800" b="1">
                <a:solidFill>
                  <a:srgbClr val="408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3" name="Google Shape;977;g5df537fd69_1_656">
              <a:extLst>
                <a:ext uri="{FF2B5EF4-FFF2-40B4-BE49-F238E27FC236}">
                  <a16:creationId xmlns:a16="http://schemas.microsoft.com/office/drawing/2014/main" id="{F75ADF46-6BE9-A24B-93B1-6E384A31089E}"/>
                </a:ext>
              </a:extLst>
            </p:cNvPr>
            <p:cNvSpPr/>
            <p:nvPr/>
          </p:nvSpPr>
          <p:spPr>
            <a:xfrm>
              <a:off x="868997" y="3263238"/>
              <a:ext cx="567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(B)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978;g5df537fd69_1_656">
            <a:extLst>
              <a:ext uri="{FF2B5EF4-FFF2-40B4-BE49-F238E27FC236}">
                <a16:creationId xmlns:a16="http://schemas.microsoft.com/office/drawing/2014/main" id="{1622DA9A-7CDE-AA43-85F6-6220A93EFCC0}"/>
              </a:ext>
            </a:extLst>
          </p:cNvPr>
          <p:cNvGrpSpPr/>
          <p:nvPr/>
        </p:nvGrpSpPr>
        <p:grpSpPr>
          <a:xfrm>
            <a:off x="1449601" y="5044320"/>
            <a:ext cx="3389811" cy="523200"/>
            <a:chOff x="868998" y="4154488"/>
            <a:chExt cx="3389811" cy="523200"/>
          </a:xfrm>
        </p:grpSpPr>
        <p:sp>
          <p:nvSpPr>
            <p:cNvPr id="15" name="Google Shape;979;g5df537fd69_1_656">
              <a:extLst>
                <a:ext uri="{FF2B5EF4-FFF2-40B4-BE49-F238E27FC236}">
                  <a16:creationId xmlns:a16="http://schemas.microsoft.com/office/drawing/2014/main" id="{F5AF3B9C-BF60-5948-A194-C27B3091C6F6}"/>
                </a:ext>
              </a:extLst>
            </p:cNvPr>
            <p:cNvSpPr txBox="1"/>
            <p:nvPr/>
          </p:nvSpPr>
          <p:spPr>
            <a:xfrm>
              <a:off x="1515609" y="4154488"/>
              <a:ext cx="2743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FF66A0"/>
                  </a:solidFill>
                  <a:latin typeface="Calibri"/>
                  <a:ea typeface="Calibri"/>
                  <a:cs typeface="Calibri"/>
                  <a:sym typeface="Calibri"/>
                </a:rPr>
                <a:t>100</a:t>
              </a:r>
              <a:endParaRPr sz="2800" b="1">
                <a:solidFill>
                  <a:srgbClr val="FF66A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6" name="Google Shape;980;g5df537fd69_1_656">
              <a:extLst>
                <a:ext uri="{FF2B5EF4-FFF2-40B4-BE49-F238E27FC236}">
                  <a16:creationId xmlns:a16="http://schemas.microsoft.com/office/drawing/2014/main" id="{ED4D94C8-014E-C14B-8447-99BBA203FC99}"/>
                </a:ext>
              </a:extLst>
            </p:cNvPr>
            <p:cNvSpPr/>
            <p:nvPr/>
          </p:nvSpPr>
          <p:spPr>
            <a:xfrm>
              <a:off x="868998" y="4177638"/>
              <a:ext cx="567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(C)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981;g5df537fd69_1_656">
            <a:extLst>
              <a:ext uri="{FF2B5EF4-FFF2-40B4-BE49-F238E27FC236}">
                <a16:creationId xmlns:a16="http://schemas.microsoft.com/office/drawing/2014/main" id="{19A0EC9E-C67E-C542-BFA8-6E338034F366}"/>
              </a:ext>
            </a:extLst>
          </p:cNvPr>
          <p:cNvGrpSpPr/>
          <p:nvPr/>
        </p:nvGrpSpPr>
        <p:grpSpPr>
          <a:xfrm>
            <a:off x="1449601" y="5502058"/>
            <a:ext cx="3572811" cy="521100"/>
            <a:chOff x="856298" y="5068888"/>
            <a:chExt cx="3572811" cy="521100"/>
          </a:xfrm>
        </p:grpSpPr>
        <p:sp>
          <p:nvSpPr>
            <p:cNvPr id="18" name="Google Shape;982;g5df537fd69_1_656">
              <a:extLst>
                <a:ext uri="{FF2B5EF4-FFF2-40B4-BE49-F238E27FC236}">
                  <a16:creationId xmlns:a16="http://schemas.microsoft.com/office/drawing/2014/main" id="{385FAD00-5004-C044-B997-3D64B7E8DEDF}"/>
                </a:ext>
              </a:extLst>
            </p:cNvPr>
            <p:cNvSpPr txBox="1"/>
            <p:nvPr/>
          </p:nvSpPr>
          <p:spPr>
            <a:xfrm>
              <a:off x="1502909" y="5068888"/>
              <a:ext cx="2926200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 dirty="0">
                  <a:solidFill>
                    <a:srgbClr val="BF9000"/>
                  </a:solidFill>
                  <a:latin typeface="Calibri"/>
                  <a:ea typeface="Calibri"/>
                  <a:cs typeface="Calibri"/>
                  <a:sym typeface="Calibri"/>
                </a:rPr>
                <a:t>None of the above</a:t>
              </a:r>
              <a:endParaRPr sz="2800" b="1" dirty="0">
                <a:solidFill>
                  <a:srgbClr val="BF9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9" name="Google Shape;983;g5df537fd69_1_656">
              <a:extLst>
                <a:ext uri="{FF2B5EF4-FFF2-40B4-BE49-F238E27FC236}">
                  <a16:creationId xmlns:a16="http://schemas.microsoft.com/office/drawing/2014/main" id="{7C18ABC1-2C1C-094E-965C-B3DD99E2AF05}"/>
                </a:ext>
              </a:extLst>
            </p:cNvPr>
            <p:cNvSpPr/>
            <p:nvPr/>
          </p:nvSpPr>
          <p:spPr>
            <a:xfrm>
              <a:off x="856298" y="5091501"/>
              <a:ext cx="57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(D)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Google Shape;985;g5df537fd69_1_656">
            <a:extLst>
              <a:ext uri="{FF2B5EF4-FFF2-40B4-BE49-F238E27FC236}">
                <a16:creationId xmlns:a16="http://schemas.microsoft.com/office/drawing/2014/main" id="{4955B76A-85CD-6141-92A1-145E7090ADAF}"/>
              </a:ext>
            </a:extLst>
          </p:cNvPr>
          <p:cNvSpPr/>
          <p:nvPr/>
        </p:nvSpPr>
        <p:spPr>
          <a:xfrm>
            <a:off x="1449600" y="4038480"/>
            <a:ext cx="3657600" cy="201180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" name="Google Shape;872;g5df537fd69_1_39">
            <a:extLst>
              <a:ext uri="{FF2B5EF4-FFF2-40B4-BE49-F238E27FC236}">
                <a16:creationId xmlns:a16="http://schemas.microsoft.com/office/drawing/2014/main" id="{75D93D38-3707-C548-B09C-152D8CCA9E41}"/>
              </a:ext>
            </a:extLst>
          </p:cNvPr>
          <p:cNvGraphicFramePr/>
          <p:nvPr/>
        </p:nvGraphicFramePr>
        <p:xfrm>
          <a:off x="873300" y="1202732"/>
          <a:ext cx="4233900" cy="51244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2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3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44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50%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50%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Google Shape;1005;g5df537fd69_1_676">
            <a:extLst>
              <a:ext uri="{FF2B5EF4-FFF2-40B4-BE49-F238E27FC236}">
                <a16:creationId xmlns:a16="http://schemas.microsoft.com/office/drawing/2014/main" id="{970111C6-A28D-4326-88AF-41A35C810F4A}"/>
              </a:ext>
            </a:extLst>
          </p:cNvPr>
          <p:cNvSpPr/>
          <p:nvPr/>
        </p:nvSpPr>
        <p:spPr>
          <a:xfrm>
            <a:off x="5753764" y="3126480"/>
            <a:ext cx="55452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287330" indent="-287330" algn="ctr">
              <a:buClr>
                <a:schemeClr val="accent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Speedup = 1 / [ (1 - F) + (F/S) ]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330" indent="-287330" algn="ctr">
              <a:spcBef>
                <a:spcPts val="960"/>
              </a:spcBef>
              <a:buClr>
                <a:schemeClr val="accent1"/>
              </a:buClr>
              <a:buSzPts val="3200"/>
            </a:pPr>
            <a:r>
              <a:rPr lang="en-US" sz="32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= 1 / [ (1 - 0.5) + (0.5/S)]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330" indent="-287330" algn="ctr">
              <a:spcBef>
                <a:spcPts val="960"/>
              </a:spcBef>
              <a:buClr>
                <a:schemeClr val="accent1"/>
              </a:buClr>
              <a:buSzPts val="3200"/>
            </a:pPr>
            <a:r>
              <a:rPr lang="en-US" sz="32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 = 0.5 / ((1/2) – 0.5) = ∞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007;g5df537fd69_1_676">
            <a:extLst>
              <a:ext uri="{FF2B5EF4-FFF2-40B4-BE49-F238E27FC236}">
                <a16:creationId xmlns:a16="http://schemas.microsoft.com/office/drawing/2014/main" id="{2AB3EAE9-EDD1-4794-9CEA-10455948D29E}"/>
              </a:ext>
            </a:extLst>
          </p:cNvPr>
          <p:cNvSpPr txBox="1"/>
          <p:nvPr/>
        </p:nvSpPr>
        <p:spPr>
          <a:xfrm>
            <a:off x="5787711" y="5180667"/>
            <a:ext cx="5870400" cy="112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The square root would need to decrease to nothing before you got 2x speedup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5" name="Google Shape;1006;g5df537fd69_1_676">
            <a:extLst>
              <a:ext uri="{FF2B5EF4-FFF2-40B4-BE49-F238E27FC236}">
                <a16:creationId xmlns:a16="http://schemas.microsoft.com/office/drawing/2014/main" id="{087FBCCA-1351-4984-9C00-C7E78E3C3F64}"/>
              </a:ext>
            </a:extLst>
          </p:cNvPr>
          <p:cNvSpPr/>
          <p:nvPr/>
        </p:nvSpPr>
        <p:spPr>
          <a:xfrm>
            <a:off x="1487974" y="5590370"/>
            <a:ext cx="3566100" cy="365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990434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Threads</a:t>
            </a:r>
          </a:p>
          <a:p>
            <a:pPr lvl="1"/>
            <a:endParaRPr lang="en-US" dirty="0"/>
          </a:p>
          <a:p>
            <a:r>
              <a:rPr lang="en-US" dirty="0"/>
              <a:t>Need for Parallelism</a:t>
            </a:r>
          </a:p>
          <a:p>
            <a:pPr lvl="1"/>
            <a:endParaRPr lang="en-US" dirty="0"/>
          </a:p>
          <a:p>
            <a:r>
              <a:rPr lang="en-US" dirty="0"/>
              <a:t>Processor Concurrency</a:t>
            </a:r>
          </a:p>
          <a:p>
            <a:pPr lvl="1"/>
            <a:r>
              <a:rPr lang="en-US" dirty="0"/>
              <a:t>Instruction-level parallelism</a:t>
            </a:r>
          </a:p>
          <a:p>
            <a:pPr lvl="1"/>
            <a:r>
              <a:rPr lang="en-US" dirty="0"/>
              <a:t>Task parallelism</a:t>
            </a:r>
          </a:p>
          <a:p>
            <a:pPr lvl="1"/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Concurrency Challenges</a:t>
            </a:r>
          </a:p>
          <a:p>
            <a:pPr lvl="1"/>
            <a:r>
              <a:rPr lang="en-US" sz="2800" dirty="0"/>
              <a:t>Amdahl’s Law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574980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343_template.pptx" id="{F36AF7DA-6C96-43AB-903C-44AA768C6D2E}" vid="{5709DE7C-7F2C-4F35-B2D7-9FB21663DD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5003</Words>
  <Application>Microsoft Office PowerPoint</Application>
  <PresentationFormat>Widescreen</PresentationFormat>
  <Paragraphs>1118</Paragraphs>
  <Slides>91</Slides>
  <Notes>10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100" baseType="lpstr">
      <vt:lpstr>Andale Mono</vt:lpstr>
      <vt:lpstr>Arial</vt:lpstr>
      <vt:lpstr>Calibri</vt:lpstr>
      <vt:lpstr>Cambria Math</vt:lpstr>
      <vt:lpstr>Consolas</vt:lpstr>
      <vt:lpstr>Courier New</vt:lpstr>
      <vt:lpstr>Noto Sans Symbols</vt:lpstr>
      <vt:lpstr>Tahoma</vt:lpstr>
      <vt:lpstr>Class Slides</vt:lpstr>
      <vt:lpstr>Lecture 03: Concurrency Sources and Challenges</vt:lpstr>
      <vt:lpstr>Administrivia</vt:lpstr>
      <vt:lpstr>Today’s Goals</vt:lpstr>
      <vt:lpstr>Outline</vt:lpstr>
      <vt:lpstr>Exceptional control flow</vt:lpstr>
      <vt:lpstr>Alerting processes of events</vt:lpstr>
      <vt:lpstr>Signals are asynchronous messages to processes</vt:lpstr>
      <vt:lpstr>Signals are asynchronous messages to processes</vt:lpstr>
      <vt:lpstr>Signals are asynchronous messages to processes</vt:lpstr>
      <vt:lpstr>Sending signals</vt:lpstr>
      <vt:lpstr>Handling signals</vt:lpstr>
      <vt:lpstr>Examples: sending a signal</vt:lpstr>
      <vt:lpstr>Outline</vt:lpstr>
      <vt:lpstr>Software Tasks: Threads</vt:lpstr>
      <vt:lpstr>View of a process</vt:lpstr>
      <vt:lpstr>Processes and threads</vt:lpstr>
      <vt:lpstr>Process address space with threads</vt:lpstr>
      <vt:lpstr>Thread use case: web browser</vt:lpstr>
      <vt:lpstr>Thread use case: user interfaces</vt:lpstr>
      <vt:lpstr>Thread use case: web server</vt:lpstr>
      <vt:lpstr>Web server option 1: handle one request at a time</vt:lpstr>
      <vt:lpstr>Web server option 1: event-driven model</vt:lpstr>
      <vt:lpstr>Web server option 3: multi-threaded web server</vt:lpstr>
      <vt:lpstr>How are threads implemented?</vt:lpstr>
      <vt:lpstr>Models for thread libraries: User Threads</vt:lpstr>
      <vt:lpstr>Models for thread libraries: Kernel Threads</vt:lpstr>
      <vt:lpstr>POSIX Threads Library: pthreads</vt:lpstr>
      <vt:lpstr>Pthread system call example</vt:lpstr>
      <vt:lpstr>Threads versus Processes</vt:lpstr>
      <vt:lpstr>Threads Example</vt:lpstr>
      <vt:lpstr>Threads Example</vt:lpstr>
      <vt:lpstr>Threads Example</vt:lpstr>
      <vt:lpstr>Threads Example</vt:lpstr>
      <vt:lpstr>Break + Check your understanding</vt:lpstr>
      <vt:lpstr>PowerPoint Presentation</vt:lpstr>
      <vt:lpstr>Outline</vt:lpstr>
      <vt:lpstr>PowerPoint Presentation</vt:lpstr>
      <vt:lpstr>PowerPoint Presentation</vt:lpstr>
      <vt:lpstr>Moore’s Law – CPU transistors counts </vt:lpstr>
      <vt:lpstr>Processors kept getting faster too</vt:lpstr>
      <vt:lpstr>Power is a major limiting factor on speed</vt:lpstr>
      <vt:lpstr>Denard Scaling</vt:lpstr>
      <vt:lpstr>Then they stopped getting faster</vt:lpstr>
      <vt:lpstr>So… now what?</vt:lpstr>
      <vt:lpstr>Exploit parallelism!</vt:lpstr>
      <vt:lpstr>Update: 2010-2021</vt:lpstr>
      <vt:lpstr>Key question: how do we use all these cores?</vt:lpstr>
      <vt:lpstr>Break + Parallelism Analogy</vt:lpstr>
      <vt:lpstr>Parallelism versus Concurrency</vt:lpstr>
      <vt:lpstr>Parallelism versus Concurrency</vt:lpstr>
      <vt:lpstr>Outline</vt:lpstr>
      <vt:lpstr>Hardware sources of concurrency</vt:lpstr>
      <vt:lpstr>Model of a processor</vt:lpstr>
      <vt:lpstr>But instructions don’t always have to be executed in order</vt:lpstr>
      <vt:lpstr>Out-of-order processors</vt:lpstr>
      <vt:lpstr>Out-of-order processors obey normal execution results</vt:lpstr>
      <vt:lpstr>Multiple threads might rely on memory ordering</vt:lpstr>
      <vt:lpstr>Multiple threads might rely on memory ordering</vt:lpstr>
      <vt:lpstr>Outline</vt:lpstr>
      <vt:lpstr>Task parallelism use case</vt:lpstr>
      <vt:lpstr>Multicore Systems (in pictures)</vt:lpstr>
      <vt:lpstr>Multicore Systems (in words)</vt:lpstr>
      <vt:lpstr>Multithreading processors</vt:lpstr>
      <vt:lpstr>Multithreading processor</vt:lpstr>
      <vt:lpstr>Multithreading versus Multicore</vt:lpstr>
      <vt:lpstr>Multithreading, multicore processors</vt:lpstr>
      <vt:lpstr>Clearing up vocabulary</vt:lpstr>
      <vt:lpstr>My desktop computer</vt:lpstr>
      <vt:lpstr>Raspberry Pi 4</vt:lpstr>
      <vt:lpstr>Other modern multicore designs</vt:lpstr>
      <vt:lpstr>Break + Real-world Connection</vt:lpstr>
      <vt:lpstr>Outline</vt:lpstr>
      <vt:lpstr>Interrupts</vt:lpstr>
      <vt:lpstr>Interrupt handlers</vt:lpstr>
      <vt:lpstr>Differences from system calls</vt:lpstr>
      <vt:lpstr>Interrupt Vector Table</vt:lpstr>
      <vt:lpstr>Interrupt Vector Table</vt:lpstr>
      <vt:lpstr>Why are interrupts important to concurrency?</vt:lpstr>
      <vt:lpstr>OS outcomes</vt:lpstr>
      <vt:lpstr>Outline</vt:lpstr>
      <vt:lpstr>Challenges to concurrency</vt:lpstr>
      <vt:lpstr>Challenges to concurrency</vt:lpstr>
      <vt:lpstr>Speedup Example</vt:lpstr>
      <vt:lpstr>Speedup from improvements</vt:lpstr>
      <vt:lpstr>PowerPoint Presentation</vt:lpstr>
      <vt:lpstr>Parallel speedup example</vt:lpstr>
      <vt:lpstr>Amdahl’s (heartbreaking) Law (in pictures)</vt:lpstr>
      <vt:lpstr>Amdahl’s (heartbreaking) Law (in words)</vt:lpstr>
      <vt:lpstr>Break + Question</vt:lpstr>
      <vt:lpstr>Break + Question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03: Concurrency Sources and Challenges</dc:title>
  <dc:creator>Branden Ghena</dc:creator>
  <cp:lastModifiedBy>Branden Ghena</cp:lastModifiedBy>
  <cp:revision>73</cp:revision>
  <dcterms:created xsi:type="dcterms:W3CDTF">2020-09-21T19:48:28Z</dcterms:created>
  <dcterms:modified xsi:type="dcterms:W3CDTF">2025-09-23T17:09:41Z</dcterms:modified>
</cp:coreProperties>
</file>