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90" r:id="rId1"/>
  </p:sldMasterIdLst>
  <p:notesMasterIdLst>
    <p:notesMasterId r:id="rId81"/>
  </p:notesMasterIdLst>
  <p:sldIdLst>
    <p:sldId id="256" r:id="rId2"/>
    <p:sldId id="442" r:id="rId3"/>
    <p:sldId id="264" r:id="rId4"/>
    <p:sldId id="2186" r:id="rId5"/>
    <p:sldId id="389" r:id="rId6"/>
    <p:sldId id="396" r:id="rId7"/>
    <p:sldId id="393" r:id="rId8"/>
    <p:sldId id="395" r:id="rId9"/>
    <p:sldId id="392" r:id="rId10"/>
    <p:sldId id="444" r:id="rId11"/>
    <p:sldId id="261" r:id="rId12"/>
    <p:sldId id="404" r:id="rId13"/>
    <p:sldId id="2194" r:id="rId14"/>
    <p:sldId id="385" r:id="rId15"/>
    <p:sldId id="439" r:id="rId16"/>
    <p:sldId id="440" r:id="rId17"/>
    <p:sldId id="2187" r:id="rId18"/>
    <p:sldId id="2163" r:id="rId19"/>
    <p:sldId id="2153" r:id="rId20"/>
    <p:sldId id="2195" r:id="rId21"/>
    <p:sldId id="2196" r:id="rId22"/>
    <p:sldId id="2197" r:id="rId23"/>
    <p:sldId id="2160" r:id="rId24"/>
    <p:sldId id="2162" r:id="rId25"/>
    <p:sldId id="2188" r:id="rId26"/>
    <p:sldId id="390" r:id="rId27"/>
    <p:sldId id="391" r:id="rId28"/>
    <p:sldId id="383" r:id="rId29"/>
    <p:sldId id="2164" r:id="rId30"/>
    <p:sldId id="2198" r:id="rId31"/>
    <p:sldId id="2157" r:id="rId32"/>
    <p:sldId id="2156" r:id="rId33"/>
    <p:sldId id="2189" r:id="rId34"/>
    <p:sldId id="2151" r:id="rId35"/>
    <p:sldId id="2152" r:id="rId36"/>
    <p:sldId id="445" r:id="rId37"/>
    <p:sldId id="2171" r:id="rId38"/>
    <p:sldId id="2199" r:id="rId39"/>
    <p:sldId id="2174" r:id="rId40"/>
    <p:sldId id="2175" r:id="rId41"/>
    <p:sldId id="2170" r:id="rId42"/>
    <p:sldId id="277" r:id="rId43"/>
    <p:sldId id="2183" r:id="rId44"/>
    <p:sldId id="2185" r:id="rId45"/>
    <p:sldId id="2190" r:id="rId46"/>
    <p:sldId id="266" r:id="rId47"/>
    <p:sldId id="446" r:id="rId48"/>
    <p:sldId id="432" r:id="rId49"/>
    <p:sldId id="447" r:id="rId50"/>
    <p:sldId id="415" r:id="rId51"/>
    <p:sldId id="426" r:id="rId52"/>
    <p:sldId id="428" r:id="rId53"/>
    <p:sldId id="427" r:id="rId54"/>
    <p:sldId id="429" r:id="rId55"/>
    <p:sldId id="431" r:id="rId56"/>
    <p:sldId id="449" r:id="rId57"/>
    <p:sldId id="2135" r:id="rId58"/>
    <p:sldId id="2136" r:id="rId59"/>
    <p:sldId id="2191" r:id="rId60"/>
    <p:sldId id="2132" r:id="rId61"/>
    <p:sldId id="2106" r:id="rId62"/>
    <p:sldId id="2110" r:id="rId63"/>
    <p:sldId id="2111" r:id="rId64"/>
    <p:sldId id="2107" r:id="rId65"/>
    <p:sldId id="2184" r:id="rId66"/>
    <p:sldId id="2113" r:id="rId67"/>
    <p:sldId id="2112" r:id="rId68"/>
    <p:sldId id="2192" r:id="rId69"/>
    <p:sldId id="271" r:id="rId70"/>
    <p:sldId id="2084" r:id="rId71"/>
    <p:sldId id="409" r:id="rId72"/>
    <p:sldId id="2142" r:id="rId73"/>
    <p:sldId id="408" r:id="rId74"/>
    <p:sldId id="410" r:id="rId75"/>
    <p:sldId id="412" r:id="rId76"/>
    <p:sldId id="413" r:id="rId77"/>
    <p:sldId id="414" r:id="rId78"/>
    <p:sldId id="265" r:id="rId79"/>
    <p:sldId id="2193" r:id="rId80"/>
  </p:sldIdLst>
  <p:sldSz cx="12192000" cy="6858000"/>
  <p:notesSz cx="6858000" cy="9144000"/>
  <p:embeddedFontLst>
    <p:embeddedFont>
      <p:font typeface="Consolas" panose="020B0609020204030204" pitchFamily="49" charset="0"/>
      <p:regular r:id="rId82"/>
      <p:bold r:id="rId83"/>
      <p:italic r:id="rId84"/>
      <p:boldItalic r:id="rId85"/>
    </p:embeddedFont>
    <p:embeddedFont>
      <p:font typeface="Tahoma" panose="020B0604030504040204" pitchFamily="34" charset="0"/>
      <p:regular r:id="rId86"/>
      <p:bold r:id="rId8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ABC951B3-B4FD-402E-8DB8-FC16D6DF008F}">
          <p14:sldIdLst>
            <p14:sldId id="442"/>
            <p14:sldId id="264"/>
          </p14:sldIdLst>
        </p14:section>
        <p14:section name="Processes" id="{B55B8E8C-5EAB-4A1E-A4E9-AE5E896E46FA}">
          <p14:sldIdLst>
            <p14:sldId id="2186"/>
            <p14:sldId id="389"/>
            <p14:sldId id="396"/>
            <p14:sldId id="393"/>
            <p14:sldId id="395"/>
            <p14:sldId id="392"/>
            <p14:sldId id="444"/>
            <p14:sldId id="261"/>
            <p14:sldId id="404"/>
            <p14:sldId id="2194"/>
            <p14:sldId id="385"/>
            <p14:sldId id="439"/>
            <p14:sldId id="440"/>
          </p14:sldIdLst>
        </p14:section>
        <p14:section name="Running a Process" id="{259ECCFE-A6EB-4284-9F6B-F8E8CD686926}">
          <p14:sldIdLst>
            <p14:sldId id="2187"/>
            <p14:sldId id="2163"/>
            <p14:sldId id="2153"/>
            <p14:sldId id="2195"/>
            <p14:sldId id="2196"/>
            <p14:sldId id="2197"/>
            <p14:sldId id="2160"/>
            <p14:sldId id="2162"/>
          </p14:sldIdLst>
        </p14:section>
        <p14:section name="Exceptions" id="{30984775-610F-44C5-853D-59C456FB6A49}">
          <p14:sldIdLst>
            <p14:sldId id="2188"/>
            <p14:sldId id="390"/>
            <p14:sldId id="391"/>
            <p14:sldId id="383"/>
            <p14:sldId id="2164"/>
            <p14:sldId id="2198"/>
            <p14:sldId id="2157"/>
            <p14:sldId id="2156"/>
          </p14:sldIdLst>
        </p14:section>
        <p14:section name="Running the Kernel" id="{A871FFFB-BDAC-4F71-9935-2B0A31BADA3E}">
          <p14:sldIdLst>
            <p14:sldId id="2189"/>
            <p14:sldId id="2151"/>
            <p14:sldId id="2152"/>
            <p14:sldId id="445"/>
            <p14:sldId id="2171"/>
            <p14:sldId id="2199"/>
            <p14:sldId id="2174"/>
            <p14:sldId id="2175"/>
            <p14:sldId id="2170"/>
            <p14:sldId id="277"/>
            <p14:sldId id="2183"/>
            <p14:sldId id="2185"/>
          </p14:sldIdLst>
        </p14:section>
        <p14:section name="System Calls" id="{55AD5174-6A1B-41BF-A63D-AB4CA1C599B9}">
          <p14:sldIdLst>
            <p14:sldId id="2190"/>
            <p14:sldId id="266"/>
            <p14:sldId id="446"/>
            <p14:sldId id="432"/>
            <p14:sldId id="447"/>
            <p14:sldId id="415"/>
            <p14:sldId id="426"/>
            <p14:sldId id="428"/>
            <p14:sldId id="427"/>
            <p14:sldId id="429"/>
            <p14:sldId id="431"/>
            <p14:sldId id="449"/>
            <p14:sldId id="2135"/>
            <p14:sldId id="2136"/>
          </p14:sldIdLst>
        </p14:section>
        <p14:section name="Signals" id="{21B845D5-D80D-4910-B40B-C11C2794C163}">
          <p14:sldIdLst>
            <p14:sldId id="2191"/>
            <p14:sldId id="2132"/>
            <p14:sldId id="2106"/>
            <p14:sldId id="2110"/>
            <p14:sldId id="2111"/>
            <p14:sldId id="2107"/>
            <p14:sldId id="2184"/>
            <p14:sldId id="2113"/>
            <p14:sldId id="2112"/>
          </p14:sldIdLst>
        </p14:section>
        <p14:section name="Threads" id="{2966448A-95BD-4E6A-A4B6-208B01A360D2}">
          <p14:sldIdLst>
            <p14:sldId id="2192"/>
            <p14:sldId id="271"/>
            <p14:sldId id="2084"/>
            <p14:sldId id="409"/>
            <p14:sldId id="2142"/>
            <p14:sldId id="408"/>
            <p14:sldId id="410"/>
            <p14:sldId id="412"/>
            <p14:sldId id="413"/>
            <p14:sldId id="414"/>
            <p14:sldId id="265"/>
          </p14:sldIdLst>
        </p14:section>
        <p14:section name="Wrapup" id="{29A7F866-9DA9-446B-8359-CE426CB89C7A}">
          <p14:sldIdLst>
            <p14:sldId id="219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110" autoAdjust="0"/>
    <p:restoredTop sz="90546" autoAdjust="0"/>
  </p:normalViewPr>
  <p:slideViewPr>
    <p:cSldViewPr snapToGrid="0">
      <p:cViewPr varScale="1">
        <p:scale>
          <a:sx n="68" d="100"/>
          <a:sy n="68" d="100"/>
        </p:scale>
        <p:origin x="90" y="180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font" Target="fonts/font3.fntdata"/><Relationship Id="rId89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theme" Target="theme/theme1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font" Target="fonts/font2.fntdata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font" Target="fonts/font6.fntdata"/><Relationship Id="rId61" Type="http://schemas.openxmlformats.org/officeDocument/2006/relationships/slide" Target="slides/slide60.xml"/><Relationship Id="rId82" Type="http://schemas.openxmlformats.org/officeDocument/2006/relationships/font" Target="fonts/font1.fntdata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9/18/2025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3377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682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5e18c33101_0_7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5e18c33101_0_762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g5e18c33101_0_762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69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5e18c33101_0_10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5e18c33101_0_1003:notes"/>
          <p:cNvSpPr txBox="1">
            <a:spLocks noGrp="1"/>
          </p:cNvSpPr>
          <p:nvPr>
            <p:ph type="body" idx="1"/>
          </p:nvPr>
        </p:nvSpPr>
        <p:spPr>
          <a:xfrm>
            <a:off x="731520" y="4560570"/>
            <a:ext cx="5852100" cy="432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7" name="Google Shape;547;g5e18c33101_0_100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00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72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641"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7B4614ED-0AB9-469F-AD87-12BAA4DC7CA5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4AEAD-4700-4EDD-AEAF-F3227D8BB680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E6214-2C56-4A09-9B48-33507101894B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83713-02E7-400F-A1C7-FB0DAA400146}" type="datetime1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1B7073-46B0-4FE0-994F-03A4774BB598}" type="datetime1">
              <a:rPr lang="en-US" smtClean="0"/>
              <a:t>9/18/2025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EF680BD4-D804-4D94-B6F1-9E57A9FA262B}" type="datetime1">
              <a:rPr lang="en-US" smtClean="0"/>
              <a:t>9/18/2025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163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062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D43B7BE-013F-42D2-89BE-21EF73C4960A}" type="datetime1">
              <a:rPr lang="en-US" smtClean="0"/>
              <a:t>9/18/2025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  <p:sldLayoutId id="2147483701" r:id="rId7"/>
    <p:sldLayoutId id="2147483702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tockos.or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tock/tock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ock/tock/blob/6bb1f5ab240d322381f381594dc7a1cdf1a74d5d/arch/x86/src/boundary/switch_to_user.rs#L43" TargetMode="External"/><Relationship Id="rId2" Type="http://schemas.openxmlformats.org/officeDocument/2006/relationships/hyperlink" Target="https://github.com/tock/tock/blob/6bb1f5ab240d322381f381594dc7a1cdf1a74d5d/arch/x86/src/boundary/boundary_impl.rs#L18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tock/tock/blob/6bb1f5ab240d322381f381594dc7a1cdf1a74d5d/arch/x86/src/boundary/switch_to_user.rs#L95" TargetMode="External"/><Relationship Id="rId5" Type="http://schemas.openxmlformats.org/officeDocument/2006/relationships/hyperlink" Target="https://github.com/tock/tock/blob/6bb1f5ab240d322381f381594dc7a1cdf1a74d5d/arch/x86/src/boundary/switch_to_user.rs#L89" TargetMode="External"/><Relationship Id="rId4" Type="http://schemas.openxmlformats.org/officeDocument/2006/relationships/hyperlink" Target="https://github.com/tock/tock/blob/6bb1f5ab240d322381f381594dc7a1cdf1a74d5d/arch/x86/src/boundary/switch_to_user.rs#L75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ock/tock/blob/048f67396faad06954195e025723ff04f8b3c3bc/arch/cortex-v7m/src/lib.rs#L248" TargetMode="External"/><Relationship Id="rId2" Type="http://schemas.openxmlformats.org/officeDocument/2006/relationships/hyperlink" Target="https://github.com/tock/tock/blob/048f67396faad06954195e025723ff04f8b3c3bc/arch/cortex-v7m/src/lib.rs#L234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tock/tock/blob/048f67396faad06954195e025723ff04f8b3c3bc/arch/cortex-v7m/src/lib.rs#L101" TargetMode="External"/><Relationship Id="rId4" Type="http://schemas.openxmlformats.org/officeDocument/2006/relationships/hyperlink" Target="https://github.com/tock/tock/blob/048f67396faad06954195e025723ff04f8b3c3bc/arch/cortex-v7m/src/lib.rs#L91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ock/tock/blob/048f67396faad06954195e025723ff04f8b3c3bc/arch/rv32i/src/syscall.rs#L311" TargetMode="External"/><Relationship Id="rId2" Type="http://schemas.openxmlformats.org/officeDocument/2006/relationships/hyperlink" Target="https://github.com/tock/tock/blob/048f67396faad06954195e025723ff04f8b3c3bc/arch/rv32i/src/syscall.rs#L276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github.com/tock/tock/blob/048f67396faad06954195e025723ff04f8b3c3bc/arch/rv32i/src/syscall.rs#L384" TargetMode="External"/><Relationship Id="rId4" Type="http://schemas.openxmlformats.org/officeDocument/2006/relationships/hyperlink" Target="https://github.com/tock/tock/blob/048f67396faad06954195e025723ff04f8b3c3bc/arch/rv32i/src/syscall.rs#L349" TargetMode="Externa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ock/tock/blob/6bb1f5ab240d322381f381594dc7a1cdf1a74d5d/arch/x86/src/interrupts/idt.rs#L72" TargetMode="External"/><Relationship Id="rId2" Type="http://schemas.openxmlformats.org/officeDocument/2006/relationships/hyperlink" Target="https://github.com/tock/tock/blob/226f48da7d9299eaab8ea2d9ae81ecbfc6b6653b/chips/nrf52/src/crt1.rs#L31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ock/tock/blob/6bb1f5ab240d322381f381594dc7a1cdf1a74d5d/arch/x86/src/interrupts/handler_entry.rs#L12" TargetMode="External"/><Relationship Id="rId7" Type="http://schemas.openxmlformats.org/officeDocument/2006/relationships/hyperlink" Target="https://github.com/tock/tock/blob/6bb1f5ab240d322381f381594dc7a1cdf1a74d5d/arch/x86/src/boundary/boundary_impl.rs#L196" TargetMode="External"/><Relationship Id="rId2" Type="http://schemas.openxmlformats.org/officeDocument/2006/relationships/hyperlink" Target="https://github.com/tock/tock/blob/6bb1f5ab240d322381f381594dc7a1cdf1a74d5d/arch/x86/src/interrupts/handler_entry.rs#L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tock/tock/blob/6bb1f5ab240d322381f381594dc7a1cdf1a74d5d/arch/x86/src/boundary/return_from_user.rs#L91" TargetMode="External"/><Relationship Id="rId5" Type="http://schemas.openxmlformats.org/officeDocument/2006/relationships/hyperlink" Target="https://github.com/tock/tock/blob/6bb1f5ab240d322381f381594dc7a1cdf1a74d5d/arch/x86/src/boundary/return_from_user.rs#L47" TargetMode="External"/><Relationship Id="rId4" Type="http://schemas.openxmlformats.org/officeDocument/2006/relationships/hyperlink" Target="https://github.com/tock/tock/blob/6bb1f5ab240d322381f381594dc7a1cdf1a74d5d/arch/x86/src/interrupts/handler_entry.rs#L31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ock/tock/blob/048f67396faad06954195e025723ff04f8b3c3bc/arch/cortex-v7m/src/lib.rs#L73" TargetMode="External"/><Relationship Id="rId7" Type="http://schemas.openxmlformats.org/officeDocument/2006/relationships/hyperlink" Target="https://github.com/tock/tock/blob/3a3c84b5da9b4f5f7d14f218b83144ebeffb2d5a/arch/cortex-m/src/syscall.rs#L262" TargetMode="External"/><Relationship Id="rId2" Type="http://schemas.openxmlformats.org/officeDocument/2006/relationships/hyperlink" Target="https://github.com/tock/libtock-c/blob/3b19582f09c2f8d085122f6d69cb641765b4354c/libtock/tock.c#L2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tock/tock/blob/048f67396faad06954195e025723ff04f8b3c3bc/arch/cortex-v7m/src/lib.rs#L269" TargetMode="External"/><Relationship Id="rId5" Type="http://schemas.openxmlformats.org/officeDocument/2006/relationships/hyperlink" Target="https://github.com/tock/tock/blob/048f67396faad06954195e025723ff04f8b3c3bc/arch/cortex-v7m/src/lib.rs#L261" TargetMode="External"/><Relationship Id="rId4" Type="http://schemas.openxmlformats.org/officeDocument/2006/relationships/hyperlink" Target="https://github.com/tock/tock/blob/048f67396faad06954195e025723ff04f8b3c3bc/arch/cortex-v7m/src/lib.rs#L132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tock/tock/blob/048f67396faad06954195e025723ff04f8b3c3bc/arch/rv32i/src/syscall.rs#L393" TargetMode="External"/><Relationship Id="rId7" Type="http://schemas.openxmlformats.org/officeDocument/2006/relationships/hyperlink" Target="https://github.com/tock/tock/blob/3a3c84b5da9b4f5f7d14f218b83144ebeffb2d5a/arch/cortex-m/src/syscall.rs#L262" TargetMode="External"/><Relationship Id="rId2" Type="http://schemas.openxmlformats.org/officeDocument/2006/relationships/hyperlink" Target="https://github.com/tock/libtock-c/blob/3b19582f09c2f8d085122f6d69cb641765b4354c/libtock/tock.c#L29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ithub.com/tock/tock/blob/048f67396faad06954195e025723ff04f8b3c3bc/arch/rv32i/src/syscall.rs#L587" TargetMode="External"/><Relationship Id="rId5" Type="http://schemas.openxmlformats.org/officeDocument/2006/relationships/hyperlink" Target="https://github.com/tock/tock/blob/048f67396faad06954195e025723ff04f8b3c3bc/arch/rv32i/src/syscall.rs#L572" TargetMode="External"/><Relationship Id="rId4" Type="http://schemas.openxmlformats.org/officeDocument/2006/relationships/hyperlink" Target="https://github.com/tock/tock/blob/048f67396faad06954195e025723ff04f8b3c3bc/arch/rv32i/src/syscall.rs#L422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s://man7.org/linux/man-pages/man2/syscalls.2.html" TargetMode="Externa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image" Target="../media/image2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tags" Target="../tags/tag29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8" Type="http://schemas.openxmlformats.org/officeDocument/2006/relationships/tags" Target="../tags/tag8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danishpraka.sh/2018/01/15/write-a-shell.html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hyperlink" Target="https://danishpraka.sh/posts/write-a-shell/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hyperlink" Target="https://wiki.sei.cmu.edu/confluence/display/c/SIG30-C.+Call+only+asynchronous-safe+functions+within+signal+handlers" TargetMode="Externa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02:</a:t>
            </a:r>
            <a:br>
              <a:rPr lang="en-US" dirty="0"/>
            </a:br>
            <a:r>
              <a:rPr lang="en-US" dirty="0"/>
              <a:t>Processes and Threads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CS343 – Operating Systems</a:t>
            </a:r>
          </a:p>
          <a:p>
            <a:r>
              <a:rPr lang="en-US" dirty="0"/>
              <a:t>Branden Ghena – Fall 2025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149D6F-FCEF-424A-AB8F-0345C4ED880B}"/>
              </a:ext>
            </a:extLst>
          </p:cNvPr>
          <p:cNvSpPr txBox="1"/>
          <p:nvPr/>
        </p:nvSpPr>
        <p:spPr>
          <a:xfrm>
            <a:off x="607595" y="5527563"/>
            <a:ext cx="109727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Some slides borrowed from:</a:t>
            </a:r>
            <a:br>
              <a:rPr lang="en-US" dirty="0"/>
            </a:br>
            <a:r>
              <a:rPr lang="en-US" sz="1400" dirty="0"/>
              <a:t>Stephen </a:t>
            </a:r>
            <a:r>
              <a:rPr lang="en-US" sz="1400" dirty="0" err="1"/>
              <a:t>Tarzia</a:t>
            </a:r>
            <a:r>
              <a:rPr lang="en-US" sz="1400" dirty="0"/>
              <a:t> (Northwestern), Jaswinder Pal Singh (Princeton), Harsha </a:t>
            </a:r>
            <a:r>
              <a:rPr lang="en-US" sz="1400" dirty="0" err="1"/>
              <a:t>Madhyastha</a:t>
            </a:r>
            <a:r>
              <a:rPr lang="en-US" sz="1400" dirty="0"/>
              <a:t> (Michigan), and UC Berkeley CS61C and CS162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0CD86C-EBCF-491B-B99F-7DC17286E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are an abstraction provided by the OS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FF09D-D449-46E6-9A62-F268A6978F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machine itself usually doesn’t support processes</a:t>
            </a:r>
          </a:p>
          <a:p>
            <a:pPr lvl="1"/>
            <a:r>
              <a:rPr lang="en-US" dirty="0"/>
              <a:t>Just has a processor and a set of registers</a:t>
            </a:r>
          </a:p>
          <a:p>
            <a:pPr lvl="1"/>
            <a:r>
              <a:rPr lang="en-US" dirty="0"/>
              <a:t>Memory is just arbitrary memory</a:t>
            </a:r>
          </a:p>
          <a:p>
            <a:pPr lvl="1"/>
            <a:endParaRPr lang="en-US" dirty="0"/>
          </a:p>
          <a:p>
            <a:r>
              <a:rPr lang="en-US" dirty="0"/>
              <a:t>OS provides the abstraction</a:t>
            </a:r>
          </a:p>
          <a:p>
            <a:pPr lvl="1"/>
            <a:r>
              <a:rPr lang="en-US" dirty="0"/>
              <a:t>Multiple processes can run at the “same time”</a:t>
            </a:r>
          </a:p>
          <a:p>
            <a:pPr lvl="1"/>
            <a:r>
              <a:rPr lang="en-US" dirty="0"/>
              <a:t>Each has its own registers</a:t>
            </a:r>
          </a:p>
          <a:p>
            <a:pPr lvl="1"/>
            <a:r>
              <a:rPr lang="en-US" dirty="0"/>
              <a:t>Each has its own isolated memory</a:t>
            </a:r>
          </a:p>
          <a:p>
            <a:pPr lvl="1"/>
            <a:endParaRPr lang="en-US" dirty="0"/>
          </a:p>
          <a:p>
            <a:r>
              <a:rPr lang="en-US" dirty="0"/>
              <a:t>Processes enable</a:t>
            </a:r>
          </a:p>
          <a:p>
            <a:pPr lvl="1"/>
            <a:r>
              <a:rPr lang="en-US" dirty="0"/>
              <a:t>Multiple functionalities on a computer</a:t>
            </a:r>
          </a:p>
          <a:p>
            <a:pPr lvl="1"/>
            <a:r>
              <a:rPr lang="en-US" dirty="0"/>
              <a:t>Multiprogramming of a system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250A4B-55AA-46A0-829B-E703A43CF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3233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don’t run all the time</a:t>
            </a:r>
            <a:endParaRPr lang="en-US" i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133" y="2161300"/>
            <a:ext cx="4242018" cy="3467278"/>
          </a:xfrm>
        </p:spPr>
      </p:pic>
      <p:sp>
        <p:nvSpPr>
          <p:cNvPr id="5" name="Content Placeholder 4"/>
          <p:cNvSpPr>
            <a:spLocks noGrp="1"/>
          </p:cNvSpPr>
          <p:nvPr>
            <p:ph idx="13"/>
          </p:nvPr>
        </p:nvSpPr>
        <p:spPr>
          <a:xfrm>
            <a:off x="5216577" y="1143000"/>
            <a:ext cx="6367831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OS </a:t>
            </a:r>
            <a:r>
              <a:rPr lang="en-US" b="1" i="1" dirty="0">
                <a:solidFill>
                  <a:schemeClr val="accent1"/>
                </a:solidFill>
              </a:rPr>
              <a:t>schedules</a:t>
            </a:r>
            <a:r>
              <a:rPr lang="en-US" dirty="0"/>
              <a:t> processes</a:t>
            </a:r>
          </a:p>
          <a:p>
            <a:pPr lvl="1"/>
            <a:r>
              <a:rPr lang="en-US" dirty="0"/>
              <a:t>Decides which of many competing processes to run.</a:t>
            </a:r>
          </a:p>
          <a:p>
            <a:pPr lvl="1"/>
            <a:endParaRPr lang="en-US" dirty="0"/>
          </a:p>
          <a:p>
            <a:r>
              <a:rPr lang="en-US" dirty="0"/>
              <a:t>A</a:t>
            </a:r>
            <a:r>
              <a:rPr lang="en-US" b="1" i="1" dirty="0">
                <a:solidFill>
                  <a:schemeClr val="accent1"/>
                </a:solidFill>
              </a:rPr>
              <a:t> blocked </a:t>
            </a:r>
            <a:r>
              <a:rPr lang="en-US" dirty="0"/>
              <a:t>process is not ready to run.</a:t>
            </a:r>
          </a:p>
          <a:p>
            <a:pPr lvl="1"/>
            <a:endParaRPr lang="en-US" dirty="0"/>
          </a:p>
          <a:p>
            <a:r>
              <a:rPr lang="en-US" dirty="0"/>
              <a:t>I/O means input/output – anything other than computing.</a:t>
            </a:r>
          </a:p>
          <a:p>
            <a:pPr lvl="1"/>
            <a:r>
              <a:rPr lang="en-US" dirty="0"/>
              <a:t>For example, reading/writing disk, sending network packet, waiting for keystroke, updating display.</a:t>
            </a:r>
          </a:p>
          <a:p>
            <a:pPr lvl="1"/>
            <a:r>
              <a:rPr lang="en-US" dirty="0"/>
              <a:t>While waiting for results, the process often cannot do anything, so it </a:t>
            </a:r>
            <a:r>
              <a:rPr lang="en-US" b="1" dirty="0"/>
              <a:t>blocks</a:t>
            </a:r>
            <a:r>
              <a:rPr lang="en-US" dirty="0"/>
              <a:t>, and the OS schedules a different process to run.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8F32C0-6719-F84D-A0B5-1ABE30A785BB}"/>
              </a:ext>
            </a:extLst>
          </p:cNvPr>
          <p:cNvSpPr txBox="1"/>
          <p:nvPr/>
        </p:nvSpPr>
        <p:spPr>
          <a:xfrm>
            <a:off x="863342" y="1229422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The three basic process states: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964A8C-594F-6E25-9AF3-F070C2E7E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334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8C036DD-582D-45B5-B827-541E1DFC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Multiprogramming processes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0AA5DC-900B-4CBD-80AA-8909D0598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CD7E19FC-9212-490F-989A-C106843FF3B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681472" y="1143000"/>
            <a:ext cx="5902936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When one process is Blocked, OS can schedule a different process that is Ready</a:t>
            </a:r>
          </a:p>
          <a:p>
            <a:endParaRPr lang="en-US" dirty="0"/>
          </a:p>
          <a:p>
            <a:r>
              <a:rPr lang="en-US" dirty="0"/>
              <a:t>Even with a single processor, the OS can provide the illusion of many processes running simultaneously</a:t>
            </a:r>
          </a:p>
          <a:p>
            <a:endParaRPr lang="en-US" dirty="0"/>
          </a:p>
          <a:p>
            <a:r>
              <a:rPr lang="en-US" dirty="0"/>
              <a:t>OS usually sets a maximum runtime before switching limit for processes (</a:t>
            </a:r>
            <a:r>
              <a:rPr lang="en-US" dirty="0" err="1"/>
              <a:t>timeslice</a:t>
            </a:r>
            <a:r>
              <a:rPr lang="en-US" dirty="0"/>
              <a:t>)</a:t>
            </a:r>
          </a:p>
        </p:txBody>
      </p:sp>
      <p:pic>
        <p:nvPicPr>
          <p:cNvPr id="11" name="Content Placeholder 3">
            <a:extLst>
              <a:ext uri="{FF2B5EF4-FFF2-40B4-BE49-F238E27FC236}">
                <a16:creationId xmlns:a16="http://schemas.microsoft.com/office/drawing/2014/main" id="{81795273-CE47-42C4-AC9A-F26D7AE60F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133" y="2161300"/>
            <a:ext cx="4242018" cy="3467278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DAD064C-3A3F-48BA-B023-5C23F3FEDA2E}"/>
              </a:ext>
            </a:extLst>
          </p:cNvPr>
          <p:cNvSpPr txBox="1"/>
          <p:nvPr/>
        </p:nvSpPr>
        <p:spPr>
          <a:xfrm>
            <a:off x="863342" y="1229422"/>
            <a:ext cx="3657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The three basic process states:</a:t>
            </a:r>
          </a:p>
        </p:txBody>
      </p:sp>
    </p:spTree>
    <p:extLst>
      <p:ext uri="{BB962C8B-B14F-4D97-AF65-F5344CB8AC3E}">
        <p14:creationId xmlns:p14="http://schemas.microsoft.com/office/powerpoint/2010/main" val="3771996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3F43849-B8DE-DA99-9754-51DC30736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the kernel itself?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82874CF-9B26-6B02-16B3-0926F5090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kernel is NOT a process</a:t>
            </a:r>
          </a:p>
          <a:p>
            <a:endParaRPr lang="en-US" dirty="0"/>
          </a:p>
          <a:p>
            <a:r>
              <a:rPr lang="en-US" dirty="0"/>
              <a:t>It does have features of a normal C program though</a:t>
            </a:r>
          </a:p>
          <a:p>
            <a:pPr lvl="1"/>
            <a:r>
              <a:rPr lang="en-US" dirty="0"/>
              <a:t>Kernel has its own stack, code, and heap memory regions</a:t>
            </a:r>
          </a:p>
          <a:p>
            <a:endParaRPr lang="en-US" dirty="0"/>
          </a:p>
          <a:p>
            <a:r>
              <a:rPr lang="en-US" dirty="0"/>
              <a:t>It’s instead the default code that the machine runs whenever it needs to handle some special operation</a:t>
            </a:r>
          </a:p>
          <a:p>
            <a:pPr lvl="1"/>
            <a:r>
              <a:rPr lang="en-US" dirty="0"/>
              <a:t>Examples:</a:t>
            </a:r>
          </a:p>
          <a:p>
            <a:pPr lvl="2"/>
            <a:r>
              <a:rPr lang="en-US" dirty="0"/>
              <a:t>when a process becomes blocked</a:t>
            </a:r>
          </a:p>
          <a:p>
            <a:pPr lvl="2"/>
            <a:r>
              <a:rPr lang="en-US" dirty="0"/>
              <a:t>when a process does something wrong like accessing invalid memory</a:t>
            </a:r>
          </a:p>
          <a:p>
            <a:pPr lvl="2"/>
            <a:r>
              <a:rPr lang="en-US" dirty="0"/>
              <a:t>when a hardware device has data to be read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86EE66-3869-9799-503E-39DD21637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0822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3BD56-CEA1-4715-9338-F867E2D9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Key difference between kernel and processes: privilege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CEECB-ADDA-41FA-A2E0-4BDFD244E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Processes have limited access to the computer</a:t>
            </a:r>
          </a:p>
          <a:p>
            <a:pPr lvl="1"/>
            <a:r>
              <a:rPr lang="en-US" dirty="0"/>
              <a:t>Hardware supports different “modes” of execution (kernel and user)</a:t>
            </a:r>
          </a:p>
          <a:p>
            <a:pPr lvl="1"/>
            <a:r>
              <a:rPr lang="en-US" dirty="0"/>
              <a:t>Kernel mode has access to physical memory and special instructions</a:t>
            </a:r>
          </a:p>
          <a:p>
            <a:endParaRPr lang="en-US" dirty="0"/>
          </a:p>
          <a:p>
            <a:r>
              <a:rPr lang="en-US" dirty="0"/>
              <a:t>They run when the OS lets them</a:t>
            </a:r>
          </a:p>
          <a:p>
            <a:r>
              <a:rPr lang="en-US" dirty="0"/>
              <a:t>They have access to the memory the OS gives them</a:t>
            </a:r>
          </a:p>
          <a:p>
            <a:endParaRPr lang="en-US" dirty="0"/>
          </a:p>
          <a:p>
            <a:r>
              <a:rPr lang="en-US" dirty="0"/>
              <a:t>They cannot access many things directly</a:t>
            </a:r>
          </a:p>
          <a:p>
            <a:pPr lvl="1"/>
            <a:r>
              <a:rPr lang="en-US" dirty="0"/>
              <a:t>Must ask the OS to do so for them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879D1-7C0E-4BA5-89CC-604E0CEF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732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48D1-59C2-45CD-AB66-869444B59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9FFA4-805B-49AF-93F3-A96E7D2D5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it safe for two processes to have the same code section?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85FAC-2894-4E2D-9789-789C68475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854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548D1-59C2-45CD-AB66-869444B59D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B9FFA4-805B-49AF-93F3-A96E7D2D5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it safe for two processes to have the same code section?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b="1" dirty="0"/>
              <a:t>Usually yes!</a:t>
            </a:r>
          </a:p>
          <a:p>
            <a:r>
              <a:rPr lang="en-US" dirty="0"/>
              <a:t>The OS can mark the code section as read-only</a:t>
            </a:r>
          </a:p>
          <a:p>
            <a:endParaRPr lang="en-US" dirty="0"/>
          </a:p>
          <a:p>
            <a:r>
              <a:rPr lang="en-US" dirty="0"/>
              <a:t>Example: multiple instances of a shell share the same code</a:t>
            </a:r>
          </a:p>
          <a:p>
            <a:endParaRPr lang="en-US" dirty="0"/>
          </a:p>
          <a:p>
            <a:r>
              <a:rPr lang="en-US" dirty="0"/>
              <a:t>Self-modifying code would be a problem…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C85FAC-2894-4E2D-9789-789C68475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530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Processes</a:t>
            </a:r>
          </a:p>
          <a:p>
            <a:pPr lvl="1"/>
            <a:endParaRPr lang="en-US" b="1" dirty="0"/>
          </a:p>
          <a:p>
            <a:r>
              <a:rPr lang="en-US" b="1" dirty="0"/>
              <a:t>Context Switching</a:t>
            </a:r>
          </a:p>
          <a:p>
            <a:pPr lvl="1"/>
            <a:r>
              <a:rPr lang="en-US" b="1" dirty="0"/>
              <a:t>Running a Process</a:t>
            </a:r>
          </a:p>
          <a:p>
            <a:pPr lvl="1"/>
            <a:r>
              <a:rPr lang="en-US" dirty="0"/>
              <a:t>Exceptions</a:t>
            </a:r>
          </a:p>
          <a:p>
            <a:pPr lvl="1"/>
            <a:r>
              <a:rPr lang="en-US" dirty="0"/>
              <a:t>Running the Kernel</a:t>
            </a:r>
          </a:p>
          <a:p>
            <a:pPr lvl="1"/>
            <a:endParaRPr lang="en-US" dirty="0"/>
          </a:p>
          <a:p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r>
              <a:rPr lang="en-US" dirty="0"/>
              <a:t>Signals</a:t>
            </a:r>
          </a:p>
          <a:p>
            <a:pPr lvl="1"/>
            <a:endParaRPr lang="en-US" dirty="0"/>
          </a:p>
          <a:p>
            <a:r>
              <a:rPr lang="en-US" dirty="0"/>
              <a:t>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671745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CCE2D-2BFE-FCE3-30C5-7359E1FFA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Context: Tock Operating 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B1981-84F3-DCC8-6789-15D8979791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Usually we’ll use Nautilus as an example (last two labs are in it)</a:t>
            </a:r>
          </a:p>
          <a:p>
            <a:pPr lvl="1"/>
            <a:r>
              <a:rPr lang="en-US" dirty="0"/>
              <a:t>But Nautilus doesn’t have a </a:t>
            </a:r>
            <a:r>
              <a:rPr lang="en-US" dirty="0" err="1"/>
              <a:t>userspace</a:t>
            </a:r>
            <a:r>
              <a:rPr lang="en-US" dirty="0"/>
              <a:t>!! (usually)</a:t>
            </a:r>
          </a:p>
          <a:p>
            <a:pPr lvl="1"/>
            <a:r>
              <a:rPr lang="en-US" dirty="0"/>
              <a:t>(also I honestly understand it less well than Tock)</a:t>
            </a:r>
          </a:p>
          <a:p>
            <a:pPr lvl="1"/>
            <a:endParaRPr lang="en-US" dirty="0"/>
          </a:p>
          <a:p>
            <a:r>
              <a:rPr lang="en-US" dirty="0"/>
              <a:t>Tock OS</a:t>
            </a:r>
          </a:p>
          <a:p>
            <a:pPr lvl="1"/>
            <a:r>
              <a:rPr lang="en-US" dirty="0"/>
              <a:t>Embedded operating system</a:t>
            </a:r>
          </a:p>
          <a:p>
            <a:pPr lvl="2"/>
            <a:r>
              <a:rPr lang="en-US" dirty="0"/>
              <a:t>Targets resource-constrained embedded systems</a:t>
            </a:r>
          </a:p>
          <a:p>
            <a:pPr lvl="1"/>
            <a:r>
              <a:rPr lang="en-US" dirty="0"/>
              <a:t>Written in Rust</a:t>
            </a:r>
          </a:p>
          <a:p>
            <a:pPr lvl="2"/>
            <a:r>
              <a:rPr lang="en-US" dirty="0"/>
              <a:t>Reliability and Security are key goals</a:t>
            </a:r>
          </a:p>
          <a:p>
            <a:pPr lvl="1"/>
            <a:r>
              <a:rPr lang="en-US" dirty="0"/>
              <a:t>Multi-programming traditional OS environment</a:t>
            </a:r>
          </a:p>
          <a:p>
            <a:pPr lvl="2"/>
            <a:r>
              <a:rPr lang="en-US" dirty="0"/>
              <a:t>One core, with as many processes as you want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4801F6-BFD7-50EF-1424-83B7EE1A9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9256E55-A91A-34C0-372C-BF7044282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3206" y="2697384"/>
            <a:ext cx="2642469" cy="9447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927CF0-C621-9583-5CCF-96BDBAEAE499}"/>
              </a:ext>
            </a:extLst>
          </p:cNvPr>
          <p:cNvSpPr txBox="1"/>
          <p:nvPr/>
        </p:nvSpPr>
        <p:spPr>
          <a:xfrm>
            <a:off x="607595" y="6172200"/>
            <a:ext cx="60985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https://tockos.org/</a:t>
            </a:r>
            <a:r>
              <a:rPr lang="en-US" dirty="0"/>
              <a:t>   -   </a:t>
            </a:r>
            <a:r>
              <a:rPr lang="en-US" dirty="0">
                <a:hlinkClick r:id="rId4"/>
              </a:rPr>
              <a:t>https://github.com/tock/tock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919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DF1B3-29B7-CBD2-CAA7-64E45F59B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 to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619EA-69B2-7476-56B3-D3F71362D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a kernel decides to start running a process it does a context switch into the process</a:t>
            </a:r>
          </a:p>
          <a:p>
            <a:pPr lvl="1"/>
            <a:r>
              <a:rPr lang="en-US" dirty="0"/>
              <a:t>This includes starting a process for the first time</a:t>
            </a:r>
          </a:p>
          <a:p>
            <a:pPr lvl="1"/>
            <a:r>
              <a:rPr lang="en-US" dirty="0"/>
              <a:t>Or continuing running a process after it was stopped</a:t>
            </a:r>
          </a:p>
          <a:p>
            <a:pPr lvl="2"/>
            <a:r>
              <a:rPr lang="en-US" dirty="0"/>
              <a:t>Blocked for I/O or just </a:t>
            </a:r>
            <a:r>
              <a:rPr lang="en-US" dirty="0" err="1"/>
              <a:t>timesliced</a:t>
            </a:r>
            <a:r>
              <a:rPr lang="en-US" dirty="0"/>
              <a:t> off the processor</a:t>
            </a:r>
          </a:p>
          <a:p>
            <a:pPr lvl="2"/>
            <a:endParaRPr lang="en-US" dirty="0"/>
          </a:p>
          <a:p>
            <a:r>
              <a:rPr lang="en-US" dirty="0"/>
              <a:t>High-level steps for switching into a process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Scheduler decides which process should be running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Save kernel register values to kernel stack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Restore process register values (usually from a data structure)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Switch to process mode instead of kernel mode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Jump to next instruction in process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98FAB-4443-E88A-A525-F45402ACB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760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35AC2-E339-476E-952F-85E1F7696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3F3D69-2A42-43C7-AF40-E2B0B8809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Getting Started Lab</a:t>
            </a:r>
          </a:p>
          <a:p>
            <a:pPr lvl="1"/>
            <a:r>
              <a:rPr lang="en-US" dirty="0"/>
              <a:t>Should be released today. Sometime this evening likely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Purpose is to make sure that you’ve got everything set up right</a:t>
            </a:r>
          </a:p>
          <a:p>
            <a:pPr lvl="2"/>
            <a:r>
              <a:rPr lang="en-US" dirty="0"/>
              <a:t>SSH login to EECS Servers</a:t>
            </a:r>
          </a:p>
          <a:p>
            <a:pPr lvl="3"/>
            <a:r>
              <a:rPr lang="en-US" dirty="0"/>
              <a:t>New this year: username-&gt; </a:t>
            </a:r>
            <a:r>
              <a:rPr lang="en-US" dirty="0" err="1"/>
              <a:t>netid</a:t>
            </a:r>
            <a:r>
              <a:rPr lang="en-US" dirty="0"/>
              <a:t>, password-&gt; </a:t>
            </a:r>
            <a:r>
              <a:rPr lang="en-US" dirty="0" err="1"/>
              <a:t>netid</a:t>
            </a:r>
            <a:r>
              <a:rPr lang="en-US" dirty="0"/>
              <a:t> password</a:t>
            </a:r>
          </a:p>
          <a:p>
            <a:pPr lvl="2"/>
            <a:r>
              <a:rPr lang="en-US" dirty="0" err="1"/>
              <a:t>Github</a:t>
            </a:r>
            <a:r>
              <a:rPr lang="en-US" dirty="0"/>
              <a:t> account and Git SSH access</a:t>
            </a:r>
          </a:p>
          <a:p>
            <a:pPr lvl="2"/>
            <a:r>
              <a:rPr lang="en-US" dirty="0"/>
              <a:t>Ability to build the Nautilus Kernel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Individual assignment</a:t>
            </a:r>
          </a:p>
          <a:p>
            <a:pPr lvl="2"/>
            <a:r>
              <a:rPr lang="en-US" dirty="0"/>
              <a:t>Everyone needs their own setup working to collaborate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Let us know if you’re having problems with this!</a:t>
            </a:r>
          </a:p>
          <a:p>
            <a:pPr lvl="2"/>
            <a:r>
              <a:rPr lang="en-US" dirty="0"/>
              <a:t>Should not take long to complete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D3BDBE-BCD9-4F92-8C5C-8CBD59D6A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015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5D4F5-027A-4301-2AB0-FEEFB8F2A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x86 32-bit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07161F-4940-DF7A-A384-769800E5BE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Tock supports x86, but only 32-bit x86</a:t>
            </a:r>
          </a:p>
          <a:p>
            <a:pPr lvl="1"/>
            <a:r>
              <a:rPr lang="en-US" dirty="0"/>
              <a:t>32-bit registers, fewer registers available (only 8)</a:t>
            </a:r>
          </a:p>
          <a:p>
            <a:pPr lvl="1"/>
            <a:r>
              <a:rPr lang="en-US" dirty="0"/>
              <a:t>Uses segmentation to map memory</a:t>
            </a:r>
          </a:p>
          <a:p>
            <a:pPr lvl="1"/>
            <a:endParaRPr lang="en-US" dirty="0"/>
          </a:p>
          <a:p>
            <a:r>
              <a:rPr lang="en-US" dirty="0"/>
              <a:t>Segmentation:</a:t>
            </a:r>
          </a:p>
          <a:p>
            <a:pPr lvl="1"/>
            <a:r>
              <a:rPr lang="en-US" dirty="0"/>
              <a:t>32-bit x86 uses “segment registers” to track memory regions</a:t>
            </a:r>
          </a:p>
          <a:p>
            <a:pPr lvl="2"/>
            <a:r>
              <a:rPr lang="en-US" dirty="0">
                <a:cs typeface="Courier New" panose="02070309020205020404" pitchFamily="49" charset="0"/>
              </a:rPr>
              <a:t>Accessed as registers in code: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cs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ds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ss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ex</a:t>
            </a:r>
            <a:r>
              <a:rPr lang="en-US" dirty="0"/>
              <a:t>,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fs</a:t>
            </a:r>
            <a:r>
              <a:rPr lang="en-US" dirty="0"/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dirty="0">
                <a:cs typeface="Courier New" panose="02070309020205020404" pitchFamily="49" charset="0"/>
              </a:rPr>
              <a:t>Hold an index into a segmentation table that lists base address and size for each memory chunk</a:t>
            </a:r>
          </a:p>
          <a:p>
            <a:pPr lvl="2"/>
            <a:r>
              <a:rPr lang="en-US" dirty="0">
                <a:cs typeface="Courier New" panose="02070309020205020404" pitchFamily="49" charset="0"/>
              </a:rPr>
              <a:t>To switch between </a:t>
            </a:r>
            <a:r>
              <a:rPr lang="en-US" dirty="0" err="1">
                <a:cs typeface="Courier New" panose="02070309020205020404" pitchFamily="49" charset="0"/>
              </a:rPr>
              <a:t>userspace</a:t>
            </a:r>
            <a:r>
              <a:rPr lang="en-US" dirty="0">
                <a:cs typeface="Courier New" panose="02070309020205020404" pitchFamily="49" charset="0"/>
              </a:rPr>
              <a:t> and kernel, we’ll have to write to some segment register to change which memory chunk is in use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382997-8579-DFCA-2BBD-D887C1629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983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0A6B9-1755-4547-F6A4-3D7FFD0B3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Background: x86 Intel Syntax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5E023-4444-55A1-943B-B62DF3362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Tock also uses the Intel assembly syntax instead of AT&amp;T syntax CS213 uses</a:t>
            </a:r>
          </a:p>
          <a:p>
            <a:pPr lvl="1"/>
            <a:r>
              <a:rPr lang="en-US" dirty="0"/>
              <a:t>It doesn’t really matter which you use, just be consistent</a:t>
            </a:r>
          </a:p>
          <a:p>
            <a:pPr lvl="1"/>
            <a:endParaRPr lang="en-US" dirty="0"/>
          </a:p>
          <a:p>
            <a:r>
              <a:rPr lang="en-US" dirty="0"/>
              <a:t>Intel syntax key differences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instruction destination, source</a:t>
            </a:r>
          </a:p>
          <a:p>
            <a:pPr lvl="1"/>
            <a:r>
              <a:rPr lang="en-US" dirty="0"/>
              <a:t>Square brackets mean a memory access</a:t>
            </a:r>
          </a:p>
          <a:p>
            <a:pPr lvl="1"/>
            <a:r>
              <a:rPr lang="en-US" dirty="0"/>
              <a:t>Sometimes they include with a “size directive”</a:t>
            </a:r>
          </a:p>
          <a:p>
            <a:pPr lvl="2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mov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dword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ebx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lvl="3"/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ebx</a:t>
            </a:r>
            <a:r>
              <a:rPr lang="en-US" dirty="0"/>
              <a:t> is a memory address</a:t>
            </a:r>
          </a:p>
          <a:p>
            <a:pPr lvl="3"/>
            <a:r>
              <a:rPr lang="en-US" dirty="0"/>
              <a:t>Load 32-bit (double-word) value from that address in memory</a:t>
            </a:r>
          </a:p>
          <a:p>
            <a:pPr lvl="3"/>
            <a:r>
              <a:rPr lang="en-US" dirty="0"/>
              <a:t>Store result in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eax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3A6A96-0639-BFAD-0DCA-1D460697A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932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AE4773-C98B-5D97-E369-F1492527C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x86 implementation: Switch to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A893E-6836-80E7-B8C4-FF5CF44A8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Tock x86 implementation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Check process state, and call assembly function</a:t>
            </a:r>
            <a:br>
              <a:rPr lang="en-US" dirty="0"/>
            </a:br>
            <a:r>
              <a:rPr lang="en-US" sz="1200" dirty="0">
                <a:hlinkClick r:id="rId2"/>
              </a:rPr>
              <a:t>https://github.com/tock/tock/blob/6bb1f5ab240d322381f381594dc7a1cdf1a74d5d/arch/x86/src/boundary/boundary_impl.rs#L181</a:t>
            </a:r>
            <a:br>
              <a:rPr lang="en-US" sz="1200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Save kernel register values to kernel stack</a:t>
            </a:r>
            <a:br>
              <a:rPr lang="en-US" dirty="0"/>
            </a:br>
            <a:r>
              <a:rPr lang="en-US" sz="1200" dirty="0">
                <a:hlinkClick r:id="rId3"/>
              </a:rPr>
              <a:t>https://github.com/tock/tock/blob/6bb1f5ab240d322381f381594dc7a1cdf1a74d5d/arch/x86/src/boundary/switch_to_user.rs#L43</a:t>
            </a:r>
            <a:br>
              <a:rPr lang="en-US" sz="1200" dirty="0"/>
            </a:br>
            <a:endParaRPr lang="en-US" sz="1200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Restore process register values (from a state data structure)</a:t>
            </a:r>
            <a:br>
              <a:rPr lang="en-US" dirty="0"/>
            </a:br>
            <a:r>
              <a:rPr lang="en-US" sz="1200" dirty="0">
                <a:hlinkClick r:id="rId4"/>
              </a:rPr>
              <a:t>https://github.com/tock/tock/blob/6bb1f5ab240d322381f381594dc7a1cdf1a74d5d/arch/x86/src/boundary/switch_to_user.rs#L75</a:t>
            </a:r>
            <a:br>
              <a:rPr lang="en-US" sz="1200" dirty="0"/>
            </a:br>
            <a:endParaRPr lang="en-US" sz="1200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Bonus: switch to user data segment</a:t>
            </a:r>
            <a:br>
              <a:rPr lang="en-US" dirty="0"/>
            </a:br>
            <a:r>
              <a:rPr lang="en-US" sz="1200" dirty="0">
                <a:hlinkClick r:id="rId5"/>
              </a:rPr>
              <a:t>https://github.com/tock/tock/blob/6bb1f5ab240d322381f381594dc7a1cdf1a74d5d/arch/x86/src/boundary/switch_to_user.rs#L89</a:t>
            </a:r>
            <a:br>
              <a:rPr lang="en-US" sz="1200" dirty="0"/>
            </a:br>
            <a:endParaRPr lang="en-US" sz="1200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Jump to next instruction in process</a:t>
            </a:r>
            <a:br>
              <a:rPr lang="en-US" dirty="0"/>
            </a:br>
            <a:r>
              <a:rPr lang="en-US" dirty="0"/>
              <a:t>AND switch into process mode</a:t>
            </a:r>
            <a:br>
              <a:rPr lang="en-US" dirty="0"/>
            </a:br>
            <a:r>
              <a:rPr lang="en-US" sz="1200" dirty="0">
                <a:hlinkClick r:id="rId6"/>
              </a:rPr>
              <a:t>https://github.com/tock/tock/blob/6bb1f5ab240d322381f381594dc7a1cdf1a74d5d/arch/x86/src/boundary/switch_to_user.rs#L95</a:t>
            </a:r>
            <a:br>
              <a:rPr lang="en-US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BD772A-FA55-C183-A407-55A529A4F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1047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AD9BF-FE51-A3EE-CC33-CBEC7607E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Bonus: Tock ARM implementation: Switch to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10AB5-DE57-1C6D-D8D4-34BC74D43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Tock ARM-v7m implementation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Save kernel register values to kernel stack</a:t>
            </a:r>
          </a:p>
          <a:p>
            <a:pPr lvl="2"/>
            <a:r>
              <a:rPr lang="en-US" sz="2200" dirty="0">
                <a:hlinkClick r:id="rId2"/>
              </a:rPr>
              <a:t>https://github.com/tock/tock/blob/048f67396faad06954195e025723ff04f8b3c3bc/arch/cortex-v7m/src/lib.rs#L234</a:t>
            </a:r>
            <a:endParaRPr lang="en-US" sz="2200" dirty="0"/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Restore process register values (usually from a data structure)</a:t>
            </a:r>
          </a:p>
          <a:p>
            <a:pPr lvl="2"/>
            <a:r>
              <a:rPr lang="en-US" sz="2200" dirty="0">
                <a:hlinkClick r:id="rId3"/>
              </a:rPr>
              <a:t>https://github.com/tock/tock/blob/048f67396faad06954195e025723ff04f8b3c3bc/arch/cortex-v7m/src/lib.rs#L248</a:t>
            </a:r>
            <a:endParaRPr lang="en-US" sz="2200" dirty="0"/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Bonus: enter exception handler</a:t>
            </a:r>
          </a:p>
          <a:p>
            <a:pPr lvl="2"/>
            <a:endParaRPr lang="en-US" sz="2200" dirty="0"/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Switch to process mode instead of kernel mode</a:t>
            </a:r>
          </a:p>
          <a:p>
            <a:pPr lvl="2"/>
            <a:r>
              <a:rPr lang="en-US" sz="2200" dirty="0">
                <a:hlinkClick r:id="rId4"/>
              </a:rPr>
              <a:t>https://github.com/tock/tock/blob/048f67396faad06954195e025723ff04f8b3c3bc/arch/cortex-v7m/src/lib.rs#L91</a:t>
            </a:r>
            <a:endParaRPr lang="en-US" sz="2200" dirty="0"/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Jump to next instruction in process</a:t>
            </a:r>
          </a:p>
          <a:p>
            <a:pPr lvl="2"/>
            <a:r>
              <a:rPr lang="en-US" sz="2200" dirty="0">
                <a:hlinkClick r:id="rId5"/>
              </a:rPr>
              <a:t>https://github.com/tock/tock/blob/048f67396faad06954195e025723ff04f8b3c3bc/arch/cortex-v7m/src/lib.rs#L101</a:t>
            </a:r>
            <a:endParaRPr lang="en-US" sz="2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79C49-FAC4-F96E-32F3-13A4FBE6A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5003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AD9BF-FE51-A3EE-CC33-CBEC7607E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Bonus: Tock RISC-V implementation: Switch to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810AB5-DE57-1C6D-D8D4-34BC74D439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Tock rv32i implementation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Save kernel register values to kernel stack</a:t>
            </a:r>
          </a:p>
          <a:p>
            <a:pPr lvl="2"/>
            <a:r>
              <a:rPr lang="en-US" dirty="0">
                <a:hlinkClick r:id="rId2"/>
              </a:rPr>
              <a:t>https://github.com/tock/tock/blob/048f67396faad06954195e025723ff04f8b3c3bc/arch/rv32i/src/syscall.rs#L276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Bonus: pause exceptions</a:t>
            </a:r>
          </a:p>
          <a:p>
            <a:pPr lvl="2"/>
            <a:r>
              <a:rPr lang="en-US" dirty="0">
                <a:hlinkClick r:id="rId3"/>
              </a:rPr>
              <a:t>https://github.com/tock/tock/blob/048f67396faad06954195e025723ff04f8b3c3bc/arch/rv32i/src/syscall.rs#L311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Restore process register values (usually from a data structure)</a:t>
            </a:r>
          </a:p>
          <a:p>
            <a:pPr lvl="2"/>
            <a:r>
              <a:rPr lang="en-US" dirty="0">
                <a:hlinkClick r:id="rId4"/>
              </a:rPr>
              <a:t>https://github.com/tock/tock/blob/048f67396faad06954195e025723ff04f8b3c3bc/arch/rv32i/src/syscall.rs#L349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Switch to process mode instead of kernel mode</a:t>
            </a:r>
            <a:br>
              <a:rPr lang="en-US" dirty="0"/>
            </a:br>
            <a:r>
              <a:rPr lang="en-US" dirty="0"/>
              <a:t>AND jump to next instruction in process</a:t>
            </a:r>
            <a:br>
              <a:rPr lang="en-US" dirty="0"/>
            </a:br>
            <a:r>
              <a:rPr lang="en-US" dirty="0"/>
              <a:t>AND enable exceptions again</a:t>
            </a:r>
          </a:p>
          <a:p>
            <a:pPr lvl="2"/>
            <a:r>
              <a:rPr lang="en-US" dirty="0">
                <a:hlinkClick r:id="rId5"/>
              </a:rPr>
              <a:t>https://github.com/tock/tock/blob/048f67396faad06954195e025723ff04f8b3c3bc/arch/rv32i/src/syscall.rs#L384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579C49-FAC4-F96E-32F3-13A4FBE6A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728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Processes</a:t>
            </a:r>
          </a:p>
          <a:p>
            <a:pPr lvl="1"/>
            <a:endParaRPr lang="en-US" b="1" dirty="0"/>
          </a:p>
          <a:p>
            <a:r>
              <a:rPr lang="en-US" b="1" dirty="0"/>
              <a:t>Context Switching</a:t>
            </a:r>
          </a:p>
          <a:p>
            <a:pPr lvl="1"/>
            <a:r>
              <a:rPr lang="en-US" dirty="0"/>
              <a:t>Running a Process</a:t>
            </a:r>
          </a:p>
          <a:p>
            <a:pPr lvl="1"/>
            <a:r>
              <a:rPr lang="en-US" b="1" dirty="0"/>
              <a:t>Exceptions</a:t>
            </a:r>
          </a:p>
          <a:p>
            <a:pPr lvl="1"/>
            <a:r>
              <a:rPr lang="en-US" dirty="0"/>
              <a:t>Running the Kernel</a:t>
            </a:r>
          </a:p>
          <a:p>
            <a:pPr lvl="1"/>
            <a:endParaRPr lang="en-US" dirty="0"/>
          </a:p>
          <a:p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r>
              <a:rPr lang="en-US" dirty="0"/>
              <a:t>Signals</a:t>
            </a:r>
          </a:p>
          <a:p>
            <a:pPr lvl="1"/>
            <a:endParaRPr lang="en-US" dirty="0"/>
          </a:p>
          <a:p>
            <a:r>
              <a:rPr lang="en-US" dirty="0"/>
              <a:t>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9029208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5CEE06C-D3EA-4C40-A9F1-105ACBB80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flow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E7B16A-F1DB-4280-9876-4303096B0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5" name="Text Box 1027">
            <a:extLst>
              <a:ext uri="{FF2B5EF4-FFF2-40B4-BE49-F238E27FC236}">
                <a16:creationId xmlns:a16="http://schemas.microsoft.com/office/drawing/2014/main" id="{BA3B65C5-10C4-4299-B0E0-CF1326D94F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5923" y="3417322"/>
            <a:ext cx="2001830" cy="3108543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&lt;startup&gt;</a:t>
            </a: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itchFamily="34" charset="0"/>
              </a:rPr>
              <a:t>inst</a:t>
            </a:r>
            <a:r>
              <a:rPr lang="en-US" sz="2800" baseline="-25000" dirty="0">
                <a:latin typeface="Calibri" pitchFamily="34" charset="0"/>
              </a:rPr>
              <a:t>1</a:t>
            </a:r>
            <a:endParaRPr lang="en-US" sz="2800" dirty="0">
              <a:latin typeface="Calibri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itchFamily="34" charset="0"/>
              </a:rPr>
              <a:t>inst</a:t>
            </a:r>
            <a:r>
              <a:rPr lang="en-US" sz="2800" baseline="-25000" dirty="0">
                <a:latin typeface="Calibri" pitchFamily="34" charset="0"/>
              </a:rPr>
              <a:t>2</a:t>
            </a:r>
            <a:endParaRPr lang="en-US" sz="2800" dirty="0">
              <a:latin typeface="Calibri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itchFamily="34" charset="0"/>
              </a:rPr>
              <a:t>inst</a:t>
            </a:r>
            <a:r>
              <a:rPr lang="en-US" sz="2800" baseline="-25000" dirty="0">
                <a:latin typeface="Calibri" pitchFamily="34" charset="0"/>
              </a:rPr>
              <a:t>3</a:t>
            </a:r>
            <a:endParaRPr lang="en-US" sz="2800" dirty="0">
              <a:latin typeface="Calibri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latin typeface="Calibri" pitchFamily="34" charset="0"/>
              </a:rPr>
              <a:t>…</a:t>
            </a:r>
          </a:p>
          <a:p>
            <a:pPr>
              <a:lnSpc>
                <a:spcPct val="100000"/>
              </a:lnSpc>
            </a:pPr>
            <a:r>
              <a:rPr lang="en-US" sz="2800" dirty="0" err="1">
                <a:latin typeface="Calibri" pitchFamily="34" charset="0"/>
              </a:rPr>
              <a:t>inst</a:t>
            </a:r>
            <a:r>
              <a:rPr lang="en-US" sz="2800" baseline="-25000" dirty="0" err="1">
                <a:latin typeface="Calibri" pitchFamily="34" charset="0"/>
              </a:rPr>
              <a:t>n</a:t>
            </a:r>
            <a:endParaRPr lang="en-US" sz="2800" dirty="0">
              <a:latin typeface="Calibri" pitchFamily="34" charset="0"/>
            </a:endParaRPr>
          </a:p>
          <a:p>
            <a:pPr>
              <a:lnSpc>
                <a:spcPct val="100000"/>
              </a:lnSpc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itchFamily="34" charset="0"/>
              </a:rPr>
              <a:t>&lt;shutdown&gt;</a:t>
            </a:r>
          </a:p>
        </p:txBody>
      </p:sp>
      <p:sp>
        <p:nvSpPr>
          <p:cNvPr id="6" name="Rectangle 1028">
            <a:extLst>
              <a:ext uri="{FF2B5EF4-FFF2-40B4-BE49-F238E27FC236}">
                <a16:creationId xmlns:a16="http://schemas.microsoft.com/office/drawing/2014/main" id="{CB48A8D8-954D-47A4-9BA6-BA2028E68795}"/>
              </a:ext>
            </a:extLst>
          </p:cNvPr>
          <p:cNvSpPr txBox="1">
            <a:spLocks noChangeArrowheads="1"/>
          </p:cNvSpPr>
          <p:nvPr/>
        </p:nvSpPr>
        <p:spPr>
          <a:xfrm>
            <a:off x="607595" y="1175772"/>
            <a:ext cx="10972799" cy="1741487"/>
          </a:xfrm>
          <a:prstGeom prst="rect">
            <a:avLst/>
          </a:prstGeom>
          <a:noFill/>
          <a:ln/>
        </p:spPr>
        <p:txBody>
          <a:bodyPr vert="horz" lIns="90487" tIns="44450" rIns="90487" bIns="4445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Processors do only one thing:</a:t>
            </a:r>
          </a:p>
          <a:p>
            <a:pPr lvl="1"/>
            <a:r>
              <a:rPr lang="en-US" dirty="0"/>
              <a:t>From startup to shutdown, a CPU simply reads and executes (interprets) a sequence of instructions, one at a time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This sequence is the CPU’s </a:t>
            </a:r>
            <a:r>
              <a:rPr lang="en-US" i="1" dirty="0"/>
              <a:t>control flow</a:t>
            </a:r>
            <a:r>
              <a:rPr lang="en-US" dirty="0"/>
              <a:t> (or </a:t>
            </a:r>
            <a:r>
              <a:rPr lang="en-US" i="1" dirty="0"/>
              <a:t>flow of control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7" name="Text Box 1029">
            <a:extLst>
              <a:ext uri="{FF2B5EF4-FFF2-40B4-BE49-F238E27FC236}">
                <a16:creationId xmlns:a16="http://schemas.microsoft.com/office/drawing/2014/main" id="{2F92F939-4A01-422F-AC4C-9DE5FA66BA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5923" y="2980962"/>
            <a:ext cx="3157275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800" i="1" dirty="0">
                <a:solidFill>
                  <a:srgbClr val="C00000"/>
                </a:solidFill>
                <a:latin typeface="Calibri" pitchFamily="34" charset="0"/>
              </a:rPr>
              <a:t>Physical control flow</a:t>
            </a:r>
          </a:p>
        </p:txBody>
      </p:sp>
      <p:sp>
        <p:nvSpPr>
          <p:cNvPr id="8" name="Text Box 1031">
            <a:extLst>
              <a:ext uri="{FF2B5EF4-FFF2-40B4-BE49-F238E27FC236}">
                <a16:creationId xmlns:a16="http://schemas.microsoft.com/office/drawing/2014/main" id="{742DA8DD-899B-4DF7-A6E6-F30933F1EB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9395" y="4327257"/>
            <a:ext cx="906017" cy="52322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800" dirty="0">
                <a:latin typeface="Calibri" pitchFamily="34" charset="0"/>
              </a:rPr>
              <a:t>Time</a:t>
            </a:r>
          </a:p>
        </p:txBody>
      </p:sp>
      <p:sp>
        <p:nvSpPr>
          <p:cNvPr id="9" name="Down Arrow 7">
            <a:extLst>
              <a:ext uri="{FF2B5EF4-FFF2-40B4-BE49-F238E27FC236}">
                <a16:creationId xmlns:a16="http://schemas.microsoft.com/office/drawing/2014/main" id="{43CBE535-5DAC-445C-9167-74F83E569ACF}"/>
              </a:ext>
            </a:extLst>
          </p:cNvPr>
          <p:cNvSpPr/>
          <p:nvPr/>
        </p:nvSpPr>
        <p:spPr bwMode="auto">
          <a:xfrm>
            <a:off x="2605412" y="3669376"/>
            <a:ext cx="457200" cy="2686973"/>
          </a:xfrm>
          <a:prstGeom prst="downArrow">
            <a:avLst/>
          </a:prstGeom>
          <a:solidFill>
            <a:schemeClr val="bg1">
              <a:lumMod val="65000"/>
            </a:schemeClr>
          </a:solidFill>
          <a:ln w="28575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28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57222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0581C-9F6C-47C8-A176-C0F0B6D19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Altering control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E5DBBF-B1F5-498D-ABE1-ED10314715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Instructions that change control flow allow software to react changes in program state</a:t>
            </a:r>
          </a:p>
          <a:p>
            <a:pPr lvl="1"/>
            <a:r>
              <a:rPr lang="en-US" dirty="0"/>
              <a:t>Jumps/branches</a:t>
            </a:r>
          </a:p>
          <a:p>
            <a:pPr lvl="1"/>
            <a:r>
              <a:rPr lang="en-US" dirty="0"/>
              <a:t>Call/return</a:t>
            </a:r>
          </a:p>
          <a:p>
            <a:pPr lvl="1"/>
            <a:endParaRPr lang="en-US" dirty="0"/>
          </a:p>
          <a:p>
            <a:r>
              <a:rPr lang="en-US" dirty="0"/>
              <a:t>Also need to react to changes in system state</a:t>
            </a:r>
          </a:p>
          <a:p>
            <a:pPr lvl="1"/>
            <a:r>
              <a:rPr lang="en-US" dirty="0"/>
              <a:t>Data arrives at network adapter</a:t>
            </a:r>
          </a:p>
          <a:p>
            <a:pPr lvl="1"/>
            <a:r>
              <a:rPr lang="en-US" dirty="0"/>
              <a:t>Instruction divides by zero</a:t>
            </a:r>
          </a:p>
          <a:p>
            <a:pPr lvl="1"/>
            <a:r>
              <a:rPr lang="en-US" dirty="0"/>
              <a:t>User hits Ctrl-C on the keyboard</a:t>
            </a:r>
          </a:p>
          <a:p>
            <a:pPr lvl="1"/>
            <a:r>
              <a:rPr lang="en-US" dirty="0"/>
              <a:t>System timer expires</a:t>
            </a:r>
          </a:p>
          <a:p>
            <a:pPr lvl="1"/>
            <a:endParaRPr lang="en-US" dirty="0"/>
          </a:p>
          <a:p>
            <a:r>
              <a:rPr lang="en-US" dirty="0"/>
              <a:t>These mechanisms are known as “exceptional control flow”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0564A-647B-4947-8716-521B1B600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03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Exceptional control flow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Mechanisms that could cause exceptional control flow</a:t>
            </a:r>
          </a:p>
          <a:p>
            <a:pPr lvl="1"/>
            <a:r>
              <a:rPr lang="en-US" dirty="0"/>
              <a:t>Exceptions: events cause execution to jump to OS handler</a:t>
            </a:r>
          </a:p>
          <a:p>
            <a:pPr lvl="1"/>
            <a:r>
              <a:rPr lang="en-US" dirty="0"/>
              <a:t>System calls: request from process causes execution to jump to OS</a:t>
            </a:r>
          </a:p>
          <a:p>
            <a:pPr lvl="1"/>
            <a:r>
              <a:rPr lang="en-US" dirty="0"/>
              <a:t>Signals: OS causes process to jump to process handler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28</a:t>
            </a:fld>
            <a:endParaRPr lang="en-US"/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D362B542-F41D-4778-8C82-F1292181D6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1038" y="3311526"/>
            <a:ext cx="1707310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i="1" dirty="0">
                <a:latin typeface="Calibri" pitchFamily="34" charset="0"/>
              </a:rPr>
              <a:t>Running process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E17F6F48-0161-4490-8CF5-DF0D847C8C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3439" y="3271838"/>
            <a:ext cx="2351268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i="1" dirty="0">
                <a:latin typeface="Calibri" pitchFamily="34" charset="0"/>
              </a:rPr>
              <a:t>Other code (usually OS)</a:t>
            </a:r>
          </a:p>
        </p:txBody>
      </p:sp>
      <p:sp>
        <p:nvSpPr>
          <p:cNvPr id="8" name="Line 6">
            <a:extLst>
              <a:ext uri="{FF2B5EF4-FFF2-40B4-BE49-F238E27FC236}">
                <a16:creationId xmlns:a16="http://schemas.microsoft.com/office/drawing/2014/main" id="{A96E5BB4-7C62-4FFD-823A-5F16085CF1AE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1777" y="3794125"/>
            <a:ext cx="0" cy="5984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9" name="Line 7">
            <a:extLst>
              <a:ext uri="{FF2B5EF4-FFF2-40B4-BE49-F238E27FC236}">
                <a16:creationId xmlns:a16="http://schemas.microsoft.com/office/drawing/2014/main" id="{05C5EAF1-EB37-4AF5-9DF0-0E4F5780BA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8127" y="4398963"/>
            <a:ext cx="2806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26BC165D-E7C9-45E1-849D-07757BFECDF2}"/>
              </a:ext>
            </a:extLst>
          </p:cNvPr>
          <p:cNvSpPr>
            <a:spLocks noChangeShapeType="1"/>
          </p:cNvSpPr>
          <p:nvPr/>
        </p:nvSpPr>
        <p:spPr bwMode="auto">
          <a:xfrm>
            <a:off x="7431177" y="4405313"/>
            <a:ext cx="0" cy="596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11273E75-DF9D-48BD-8A48-334D48CA609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605427" y="4468813"/>
            <a:ext cx="2832100" cy="546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2" name="Line 10">
            <a:extLst>
              <a:ext uri="{FF2B5EF4-FFF2-40B4-BE49-F238E27FC236}">
                <a16:creationId xmlns:a16="http://schemas.microsoft.com/office/drawing/2014/main" id="{A970A497-70EA-4382-BFE1-37F98E797B8A}"/>
              </a:ext>
            </a:extLst>
          </p:cNvPr>
          <p:cNvSpPr>
            <a:spLocks noChangeShapeType="1"/>
          </p:cNvSpPr>
          <p:nvPr/>
        </p:nvSpPr>
        <p:spPr bwMode="auto">
          <a:xfrm>
            <a:off x="4611777" y="4495800"/>
            <a:ext cx="0" cy="15128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3" name="Rectangle 11">
            <a:extLst>
              <a:ext uri="{FF2B5EF4-FFF2-40B4-BE49-F238E27FC236}">
                <a16:creationId xmlns:a16="http://schemas.microsoft.com/office/drawing/2014/main" id="{535FD2CD-C083-4B97-8253-51A1949E1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0139" y="4071938"/>
            <a:ext cx="1142586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800" b="0" i="1" dirty="0">
                <a:latin typeface="Calibri" pitchFamily="34" charset="0"/>
              </a:rPr>
              <a:t>Exception</a:t>
            </a:r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02F19D18-B582-4E80-92D3-24B2FC3451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1339" y="4344988"/>
            <a:ext cx="2146300" cy="9207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800" b="0" i="1" dirty="0">
                <a:latin typeface="Calibri" pitchFamily="34" charset="0"/>
              </a:rPr>
              <a:t>Exception processing</a:t>
            </a:r>
          </a:p>
          <a:p>
            <a:pPr algn="l">
              <a:lnSpc>
                <a:spcPct val="100000"/>
              </a:lnSpc>
            </a:pPr>
            <a:r>
              <a:rPr lang="en-US" sz="1800" b="0" dirty="0">
                <a:latin typeface="Calibri" pitchFamily="34" charset="0"/>
              </a:rPr>
              <a:t>by </a:t>
            </a:r>
            <a:r>
              <a:rPr lang="en-US" sz="1800" b="0" i="1" dirty="0">
                <a:latin typeface="Calibri" pitchFamily="34" charset="0"/>
              </a:rPr>
              <a:t>exception handler</a:t>
            </a:r>
          </a:p>
          <a:p>
            <a:pPr algn="l">
              <a:lnSpc>
                <a:spcPct val="100000"/>
              </a:lnSpc>
            </a:pPr>
            <a:endParaRPr lang="en-US" sz="1800" b="0" i="1" dirty="0">
              <a:latin typeface="Calibri" pitchFamily="34" charset="0"/>
            </a:endParaRPr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BF2047CE-FB91-44DE-A06F-74AB66289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11839" y="4912194"/>
            <a:ext cx="1793166" cy="36675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79" tIns="44446" rIns="90479" bIns="44446">
            <a:spAutoFit/>
          </a:bodyPr>
          <a:lstStyle/>
          <a:p>
            <a:pPr marL="112713" indent="-112713" algn="l">
              <a:lnSpc>
                <a:spcPct val="100000"/>
              </a:lnSpc>
              <a:buFont typeface="Arial" pitchFamily="34" charset="0"/>
              <a:buChar char="•"/>
            </a:pPr>
            <a:r>
              <a:rPr lang="en-US" sz="1800" b="0" i="1" dirty="0">
                <a:latin typeface="Calibri" pitchFamily="34" charset="0"/>
              </a:rPr>
              <a:t>Return to </a:t>
            </a:r>
            <a:r>
              <a:rPr lang="en-US" sz="1800" b="0" i="1" dirty="0" err="1">
                <a:latin typeface="Calibri" pitchFamily="34" charset="0"/>
              </a:rPr>
              <a:t>I_next</a:t>
            </a:r>
            <a:endParaRPr lang="en-US" sz="1800" b="0" i="1" dirty="0">
              <a:latin typeface="Calibri" pitchFamily="34" charset="0"/>
            </a:endParaRPr>
          </a:p>
        </p:txBody>
      </p:sp>
      <p:sp>
        <p:nvSpPr>
          <p:cNvPr id="16" name="Rectangle 14">
            <a:extLst>
              <a:ext uri="{FF2B5EF4-FFF2-40B4-BE49-F238E27FC236}">
                <a16:creationId xmlns:a16="http://schemas.microsoft.com/office/drawing/2014/main" id="{F4324077-A419-4639-9934-5ADF10D8D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140" y="4130566"/>
            <a:ext cx="1143902" cy="45909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 lIns="90479" tIns="44446" rIns="90479" bIns="44446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400" i="1" dirty="0">
                <a:solidFill>
                  <a:srgbClr val="C00000"/>
                </a:solidFill>
                <a:latin typeface="Calibri" pitchFamily="34" charset="0"/>
              </a:rPr>
              <a:t>Event </a:t>
            </a:r>
          </a:p>
        </p:txBody>
      </p:sp>
      <p:sp>
        <p:nvSpPr>
          <p:cNvPr id="17" name="Text Box 15">
            <a:extLst>
              <a:ext uri="{FF2B5EF4-FFF2-40B4-BE49-F238E27FC236}">
                <a16:creationId xmlns:a16="http://schemas.microsoft.com/office/drawing/2014/main" id="{089F2353-7880-4B7E-8842-746E6CFA5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4548" y="4079487"/>
            <a:ext cx="1143903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b="0" dirty="0" err="1">
                <a:latin typeface="Calibri" pitchFamily="34" charset="0"/>
              </a:rPr>
              <a:t>I_current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EA44C112-A662-4FB8-8904-FFA9C2524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4808" y="4340120"/>
            <a:ext cx="833946" cy="40011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2000" b="0" dirty="0" err="1">
                <a:latin typeface="Calibri" pitchFamily="34" charset="0"/>
              </a:rPr>
              <a:t>I_next</a:t>
            </a:r>
            <a:endParaRPr lang="en-US" sz="2000" b="0" dirty="0">
              <a:latin typeface="Calibri" pitchFamily="34" charset="0"/>
            </a:endParaRPr>
          </a:p>
        </p:txBody>
      </p:sp>
      <p:sp>
        <p:nvSpPr>
          <p:cNvPr id="19" name="Line 17">
            <a:extLst>
              <a:ext uri="{FF2B5EF4-FFF2-40B4-BE49-F238E27FC236}">
                <a16:creationId xmlns:a16="http://schemas.microsoft.com/office/drawing/2014/main" id="{A4C60D6E-9855-43C9-9256-45887682B8F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679" y="4393296"/>
            <a:ext cx="621869" cy="0"/>
          </a:xfrm>
          <a:prstGeom prst="line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928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/>
      <p:bldP spid="14" grpId="0"/>
      <p:bldP spid="15" grpId="0"/>
      <p:bldP spid="16" grpId="0"/>
      <p:bldP spid="18" grpId="0"/>
      <p:bldP spid="1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499B0C-390F-4A6E-B7A2-1AFAED27F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Exceptions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F418A-C62D-42B2-BBCC-810E93995A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4399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Hardware detects an event that OS software needs to resolve immediately</a:t>
            </a:r>
          </a:p>
          <a:p>
            <a:pPr lvl="1"/>
            <a:endParaRPr lang="en-US" dirty="0"/>
          </a:p>
          <a:p>
            <a:r>
              <a:rPr lang="en-US" dirty="0"/>
              <a:t>Could be an error</a:t>
            </a:r>
          </a:p>
          <a:p>
            <a:pPr lvl="1"/>
            <a:r>
              <a:rPr lang="en-US" dirty="0"/>
              <a:t>Invalid memory access</a:t>
            </a:r>
          </a:p>
          <a:p>
            <a:pPr lvl="1"/>
            <a:r>
              <a:rPr lang="en-US" dirty="0"/>
              <a:t>Invalid instruction</a:t>
            </a:r>
          </a:p>
          <a:p>
            <a:pPr lvl="2"/>
            <a:endParaRPr lang="en-US" dirty="0"/>
          </a:p>
          <a:p>
            <a:r>
              <a:rPr lang="en-US" dirty="0"/>
              <a:t>Could just be something the OS should handle (known as interrupts)</a:t>
            </a:r>
          </a:p>
          <a:p>
            <a:pPr lvl="1"/>
            <a:r>
              <a:rPr lang="en-US" dirty="0"/>
              <a:t>Page fault</a:t>
            </a:r>
          </a:p>
          <a:p>
            <a:pPr lvl="1"/>
            <a:r>
              <a:rPr lang="en-US" dirty="0"/>
              <a:t>USB device detected</a:t>
            </a:r>
          </a:p>
          <a:p>
            <a:pPr lvl="1"/>
            <a:endParaRPr lang="en-US" dirty="0"/>
          </a:p>
          <a:p>
            <a:r>
              <a:rPr lang="en-US" dirty="0"/>
              <a:t>OS has a table of “exception handlers”, which are functions that handle each exception class (also known as interrupt handlers)</a:t>
            </a:r>
          </a:p>
          <a:p>
            <a:pPr lvl="1"/>
            <a:r>
              <a:rPr lang="en-US" dirty="0"/>
              <a:t>Hardware jumps execution to the proper handler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82C29-B191-4C35-A63C-FCA0FD2DB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512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the operating system’s view of a process.</a:t>
            </a:r>
          </a:p>
          <a:p>
            <a:endParaRPr lang="en-US" dirty="0"/>
          </a:p>
          <a:p>
            <a:r>
              <a:rPr lang="en-US" dirty="0"/>
              <a:t>Explore the context switches and exceptional control flow.</a:t>
            </a:r>
          </a:p>
          <a:p>
            <a:endParaRPr lang="en-US" dirty="0"/>
          </a:p>
          <a:p>
            <a:r>
              <a:rPr lang="en-US" dirty="0"/>
              <a:t>Understand the basics of system calls and signals.</a:t>
            </a:r>
          </a:p>
          <a:p>
            <a:endParaRPr lang="en-US" dirty="0"/>
          </a:p>
          <a:p>
            <a:r>
              <a:rPr lang="en-US" dirty="0"/>
              <a:t>What are threads and why are they useful?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3736F-3B9A-4542-A39C-3383020E1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Software-generated exceptions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0F1467-C78A-0C06-C656-4FB65B1FC3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Processes can choose to create an exception</a:t>
            </a:r>
          </a:p>
          <a:p>
            <a:endParaRPr lang="en-US" dirty="0"/>
          </a:p>
          <a:p>
            <a:r>
              <a:rPr lang="en-US" dirty="0"/>
              <a:t>In x86: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/>
              <a:t> instruction(x86-32) or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r>
              <a:rPr lang="en-US" dirty="0"/>
              <a:t> instruction (x86-64)</a:t>
            </a:r>
          </a:p>
          <a:p>
            <a:pPr lvl="1"/>
            <a:r>
              <a:rPr lang="en-US" dirty="0"/>
              <a:t>Interrupt number 0x40 is the software interrupt</a:t>
            </a:r>
          </a:p>
          <a:p>
            <a:pPr lvl="1"/>
            <a:r>
              <a:rPr lang="en-US" dirty="0"/>
              <a:t>ARM: svc instruction, RISC-V: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ecall</a:t>
            </a:r>
            <a:r>
              <a:rPr lang="en-US" dirty="0"/>
              <a:t> instruction</a:t>
            </a:r>
          </a:p>
          <a:p>
            <a:pPr lvl="1"/>
            <a:endParaRPr lang="en-US" dirty="0"/>
          </a:p>
          <a:p>
            <a:r>
              <a:rPr lang="en-US" dirty="0"/>
              <a:t>We use these for system calls:</a:t>
            </a:r>
            <a:br>
              <a:rPr lang="en-US" dirty="0"/>
            </a:br>
            <a:r>
              <a:rPr lang="en-US" dirty="0"/>
              <a:t>mechanisms for process to make a request from the OS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3FA574-D6DD-073C-0752-A9E79318CD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55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BAA3FD-0CF0-0379-2A9F-FCA6E2511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exception vector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93A13-6270-8BA6-A8B8-08B066F2D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Array of functions for each exception type</a:t>
            </a:r>
          </a:p>
          <a:p>
            <a:pPr lvl="1"/>
            <a:r>
              <a:rPr lang="en-US" dirty="0"/>
              <a:t>In Tock, most are “unhandled” which just crashes the system</a:t>
            </a:r>
          </a:p>
          <a:p>
            <a:pPr lvl="1"/>
            <a:r>
              <a:rPr lang="en-US" dirty="0"/>
              <a:t>Some are device interrupts (which don’t matter for today’s lecture</a:t>
            </a:r>
          </a:p>
          <a:p>
            <a:pPr lvl="1"/>
            <a:endParaRPr lang="en-US" dirty="0"/>
          </a:p>
          <a:p>
            <a:r>
              <a:rPr lang="en-US" dirty="0"/>
              <a:t>Interrupt “vector”</a:t>
            </a:r>
          </a:p>
          <a:p>
            <a:pPr lvl="1"/>
            <a:r>
              <a:rPr lang="en-US" dirty="0"/>
              <a:t>ARM Example </a:t>
            </a:r>
            <a:r>
              <a:rPr lang="en-US" sz="1300" dirty="0">
                <a:hlinkClick r:id="rId2"/>
              </a:rPr>
              <a:t>https://github.com/tock/tock/blob/226f48da7d9299eaab8ea2d9ae81ecbfc6b6653b/chips/nrf52/src/crt1.rs#L31</a:t>
            </a:r>
            <a:endParaRPr lang="en-US" sz="1300" dirty="0"/>
          </a:p>
          <a:p>
            <a:pPr lvl="1"/>
            <a:r>
              <a:rPr lang="en-US" dirty="0"/>
              <a:t>x86 uses a similar idea but builds it in memory at run time</a:t>
            </a:r>
            <a:br>
              <a:rPr lang="en-US" dirty="0"/>
            </a:br>
            <a:r>
              <a:rPr lang="en-US" sz="1200" dirty="0">
                <a:hlinkClick r:id="rId3"/>
              </a:rPr>
              <a:t>https://github.com/tock/tock/blob/6bb1f5ab240d322381f381594dc7a1cdf1a74d5d/arch/x86/src/interrupts/idt.rs#L72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FC9149-A52C-34CB-9C2D-D6F3E29C5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6110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D4DCD1-7C9B-84DF-6B1D-E3ABF817A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Processes run until an exception occurs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7208E-6737-7416-511E-A8FFFC2B15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While the process is running, the OS is NOT running</a:t>
            </a:r>
          </a:p>
          <a:p>
            <a:pPr lvl="1"/>
            <a:r>
              <a:rPr lang="en-US" dirty="0"/>
              <a:t>In a single-core environment at least</a:t>
            </a:r>
          </a:p>
          <a:p>
            <a:pPr lvl="1"/>
            <a:endParaRPr lang="en-US" dirty="0"/>
          </a:p>
          <a:p>
            <a:r>
              <a:rPr lang="en-US" dirty="0"/>
              <a:t>So, when does the OS kernel get to run again?</a:t>
            </a:r>
          </a:p>
          <a:p>
            <a:pPr lvl="1"/>
            <a:r>
              <a:rPr lang="en-US" dirty="0"/>
              <a:t>Whenever an exception occurs</a:t>
            </a:r>
          </a:p>
          <a:p>
            <a:pPr lvl="1"/>
            <a:endParaRPr lang="en-US" dirty="0"/>
          </a:p>
          <a:p>
            <a:r>
              <a:rPr lang="en-US" dirty="0"/>
              <a:t>Hardware can be a source of this</a:t>
            </a:r>
          </a:p>
          <a:p>
            <a:pPr lvl="1"/>
            <a:r>
              <a:rPr lang="en-US" dirty="0"/>
              <a:t>Random device event occurring</a:t>
            </a:r>
          </a:p>
          <a:p>
            <a:pPr lvl="1"/>
            <a:r>
              <a:rPr lang="en-US" dirty="0"/>
              <a:t>Timer expiring (source of the process </a:t>
            </a:r>
            <a:r>
              <a:rPr lang="en-US" dirty="0" err="1"/>
              <a:t>timeslice</a:t>
            </a:r>
            <a:r>
              <a:rPr lang="en-US" dirty="0"/>
              <a:t>)</a:t>
            </a:r>
          </a:p>
          <a:p>
            <a:pPr lvl="1"/>
            <a:endParaRPr lang="en-US" dirty="0"/>
          </a:p>
          <a:p>
            <a:r>
              <a:rPr lang="en-US" dirty="0"/>
              <a:t>Software can also cause this</a:t>
            </a:r>
          </a:p>
          <a:p>
            <a:pPr lvl="1"/>
            <a:r>
              <a:rPr lang="en-US" dirty="0"/>
              <a:t>System calls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849ED-4266-56FF-6A36-FF90DA351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9161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Processes</a:t>
            </a:r>
          </a:p>
          <a:p>
            <a:pPr lvl="1"/>
            <a:endParaRPr lang="en-US" b="1" dirty="0"/>
          </a:p>
          <a:p>
            <a:r>
              <a:rPr lang="en-US" b="1" dirty="0"/>
              <a:t>Context Switching</a:t>
            </a:r>
          </a:p>
          <a:p>
            <a:pPr lvl="1"/>
            <a:r>
              <a:rPr lang="en-US" dirty="0"/>
              <a:t>Running a Process</a:t>
            </a:r>
          </a:p>
          <a:p>
            <a:pPr lvl="1"/>
            <a:r>
              <a:rPr lang="en-US" dirty="0"/>
              <a:t>Exceptions</a:t>
            </a:r>
          </a:p>
          <a:p>
            <a:pPr lvl="1"/>
            <a:r>
              <a:rPr lang="en-US" b="1" dirty="0"/>
              <a:t>Running the Kernel</a:t>
            </a:r>
          </a:p>
          <a:p>
            <a:pPr lvl="1"/>
            <a:endParaRPr lang="en-US" dirty="0"/>
          </a:p>
          <a:p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r>
              <a:rPr lang="en-US" dirty="0"/>
              <a:t>Signals</a:t>
            </a:r>
          </a:p>
          <a:p>
            <a:pPr lvl="1"/>
            <a:endParaRPr lang="en-US" dirty="0"/>
          </a:p>
          <a:p>
            <a:r>
              <a:rPr lang="en-US" dirty="0"/>
              <a:t>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3657320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622CA-F71F-4F72-A919-E5EE965D2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a process ask the OS to do something?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17B4D-6929-4902-9D6F-43E8A16C6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Certain things can only be accessed from kernel mode</a:t>
            </a:r>
          </a:p>
          <a:p>
            <a:pPr lvl="1"/>
            <a:r>
              <a:rPr lang="en-US" dirty="0"/>
              <a:t>All of memory, I/O devices, etc.</a:t>
            </a:r>
          </a:p>
          <a:p>
            <a:pPr lvl="1"/>
            <a:r>
              <a:rPr lang="en-US" dirty="0"/>
              <a:t>Kernel: the portion of the OS that is running and in memory</a:t>
            </a:r>
          </a:p>
          <a:p>
            <a:pPr lvl="1"/>
            <a:endParaRPr lang="en-US" dirty="0"/>
          </a:p>
          <a:p>
            <a:r>
              <a:rPr lang="en-US" b="1" dirty="0"/>
              <a:t>Bad Idea</a:t>
            </a:r>
            <a:r>
              <a:rPr lang="en-US" dirty="0"/>
              <a:t> to allow processes to just enter kernel mode</a:t>
            </a:r>
          </a:p>
          <a:p>
            <a:pPr lvl="1"/>
            <a:r>
              <a:rPr lang="en-US" dirty="0"/>
              <a:t>We do NOT trust processes</a:t>
            </a:r>
          </a:p>
          <a:p>
            <a:pPr lvl="1"/>
            <a:r>
              <a:rPr lang="en-US" dirty="0"/>
              <a:t>So there shouldn’t be any instruction that switches to kernel </a:t>
            </a:r>
            <a:r>
              <a:rPr lang="en-US" i="1" dirty="0"/>
              <a:t>mode</a:t>
            </a:r>
            <a:r>
              <a:rPr lang="en-US" dirty="0"/>
              <a:t> unless that instruction also switches to kernel </a:t>
            </a:r>
            <a:r>
              <a:rPr lang="en-US" i="1" dirty="0"/>
              <a:t>code</a:t>
            </a:r>
          </a:p>
          <a:p>
            <a:pPr lvl="1"/>
            <a:endParaRPr lang="en-US" dirty="0"/>
          </a:p>
          <a:p>
            <a:r>
              <a:rPr lang="en-US" dirty="0"/>
              <a:t>Requirements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Switch execution to the kernel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Change into kernel mode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Inform the kernel what you want it to do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165A12-A4BE-4FA9-A27F-125C2A31B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4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7BB65-546C-45CA-8FC4-64571A8E7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can save us!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EE266-187B-4007-A3AA-0DF05A41B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Solution: trigger an exception to run an OS handler</a:t>
            </a:r>
          </a:p>
          <a:p>
            <a:pPr lvl="1"/>
            <a:r>
              <a:rPr lang="en-US" dirty="0"/>
              <a:t>Hardware instruction: trap</a:t>
            </a:r>
          </a:p>
          <a:p>
            <a:pPr lvl="1"/>
            <a:endParaRPr lang="en-US" dirty="0"/>
          </a:p>
          <a:p>
            <a:r>
              <a:rPr lang="en-US" dirty="0"/>
              <a:t>When instruction runs: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Mode is changed to kernel mode</a:t>
            </a:r>
            <a:br>
              <a:rPr lang="en-US" dirty="0"/>
            </a:br>
            <a:r>
              <a:rPr lang="en-US" dirty="0"/>
              <a:t>AND</a:t>
            </a:r>
          </a:p>
          <a:p>
            <a:pPr marL="914400" lvl="1" indent="-457200">
              <a:buFont typeface="+mj-lt"/>
              <a:buAutoNum type="arabicPeriod" startAt="2"/>
            </a:pPr>
            <a:r>
              <a:rPr lang="en-US" dirty="0"/>
              <a:t>Instruction Pointer is moved to a known location in the kernel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r>
              <a:rPr lang="en-US" dirty="0"/>
              <a:t>Same mechanism is used for other exceptions</a:t>
            </a:r>
          </a:p>
          <a:p>
            <a:pPr lvl="1"/>
            <a:r>
              <a:rPr lang="en-US" dirty="0"/>
              <a:t>Division by zero, invalid memory access</a:t>
            </a:r>
          </a:p>
          <a:p>
            <a:pPr lvl="1"/>
            <a:r>
              <a:rPr lang="en-US" dirty="0"/>
              <a:t>Also very similar to hardware interrupts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0217EB-C4D2-432F-BD03-226E2D522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4425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B6877-5391-436E-B5EC-31563BB0C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 call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092FC0-FC41-4C5E-A617-CAA98C2870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System call: making a request of the OS from a process</a:t>
            </a:r>
          </a:p>
          <a:p>
            <a:pPr lvl="1"/>
            <a:r>
              <a:rPr lang="en-US" dirty="0"/>
              <a:t>Uses exceptional control flow to enter OS kernel</a:t>
            </a:r>
          </a:p>
          <a:p>
            <a:pPr lvl="1"/>
            <a:r>
              <a:rPr lang="en-US" dirty="0"/>
              <a:t>Returns back to process when complete</a:t>
            </a:r>
          </a:p>
          <a:p>
            <a:pPr lvl="2"/>
            <a:r>
              <a:rPr lang="en-US" dirty="0"/>
              <a:t>Instruction </a:t>
            </a:r>
            <a:r>
              <a:rPr lang="en-US" i="1" dirty="0"/>
              <a:t>after</a:t>
            </a:r>
            <a:r>
              <a:rPr lang="en-US" dirty="0"/>
              <a:t> the system call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A36581-7FD4-4EE3-A9D4-30DDF6010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3195DFF-729D-4C43-A654-FE68DC7A0747}"/>
              </a:ext>
            </a:extLst>
          </p:cNvPr>
          <p:cNvGrpSpPr/>
          <p:nvPr/>
        </p:nvGrpSpPr>
        <p:grpSpPr>
          <a:xfrm>
            <a:off x="607594" y="2908354"/>
            <a:ext cx="9605351" cy="3263847"/>
            <a:chOff x="-560746" y="4310883"/>
            <a:chExt cx="5926278" cy="2013717"/>
          </a:xfrm>
        </p:grpSpPr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05FA94EF-258B-4744-AF93-6CEA96D9C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9226" y="4398410"/>
              <a:ext cx="997075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i="1" dirty="0">
                  <a:latin typeface="Calibri" pitchFamily="34" charset="0"/>
                </a:rPr>
                <a:t>User code</a:t>
              </a: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51148B4A-C3E5-4F93-A93C-F6CAC416A4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8423" y="4310883"/>
              <a:ext cx="1148672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i="1" dirty="0">
                  <a:latin typeface="Calibri" pitchFamily="34" charset="0"/>
                </a:rPr>
                <a:t>Kernel code</a:t>
              </a:r>
            </a:p>
          </p:txBody>
        </p:sp>
        <p:sp>
          <p:nvSpPr>
            <p:cNvPr id="8" name="Line 6">
              <a:extLst>
                <a:ext uri="{FF2B5EF4-FFF2-40B4-BE49-F238E27FC236}">
                  <a16:creationId xmlns:a16="http://schemas.microsoft.com/office/drawing/2014/main" id="{0D87E03E-1637-4B6C-BBD3-09B550A7A4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770" y="4713287"/>
              <a:ext cx="0" cy="5984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9" name="Line 7">
              <a:extLst>
                <a:ext uri="{FF2B5EF4-FFF2-40B4-BE49-F238E27FC236}">
                  <a16:creationId xmlns:a16="http://schemas.microsoft.com/office/drawing/2014/main" id="{77144B07-8C11-47F2-960C-CC19273D091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03120" y="5318125"/>
              <a:ext cx="28067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AD3A9535-A52D-4C04-B4F2-F437F6C98D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16170" y="5324475"/>
              <a:ext cx="0" cy="5969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B77193F9-7DC5-4EB5-9914-B670928C36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290420" y="5387975"/>
              <a:ext cx="2832100" cy="5461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2" name="Line 10">
              <a:extLst>
                <a:ext uri="{FF2B5EF4-FFF2-40B4-BE49-F238E27FC236}">
                  <a16:creationId xmlns:a16="http://schemas.microsoft.com/office/drawing/2014/main" id="{DDD8DB61-D5FF-4E55-B8B0-81ABB73D278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90420" y="5414962"/>
              <a:ext cx="6350" cy="90963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endParaRPr lang="en-US" sz="2800" dirty="0">
                <a:latin typeface="Calibri" pitchFamily="34" charset="0"/>
              </a:endParaRPr>
            </a:p>
          </p:txBody>
        </p:sp>
        <p:sp>
          <p:nvSpPr>
            <p:cNvPr id="13" name="Rectangle 11">
              <a:extLst>
                <a:ext uri="{FF2B5EF4-FFF2-40B4-BE49-F238E27FC236}">
                  <a16:creationId xmlns:a16="http://schemas.microsoft.com/office/drawing/2014/main" id="{F4CA9674-ABC2-4496-800E-C48EADEDCB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5132" y="4953000"/>
              <a:ext cx="972587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b="0" i="1" dirty="0">
                  <a:latin typeface="Calibri" pitchFamily="34" charset="0"/>
                </a:rPr>
                <a:t>Exception</a:t>
              </a:r>
            </a:p>
          </p:txBody>
        </p:sp>
        <p:sp>
          <p:nvSpPr>
            <p:cNvPr id="14" name="Rectangle 12">
              <a:extLst>
                <a:ext uri="{FF2B5EF4-FFF2-40B4-BE49-F238E27FC236}">
                  <a16:creationId xmlns:a16="http://schemas.microsoft.com/office/drawing/2014/main" id="{057E2F19-9612-479B-B2CE-65668A92E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332" y="5410200"/>
              <a:ext cx="1219200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squar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b="0" i="1" dirty="0">
                  <a:latin typeface="Calibri" pitchFamily="34" charset="0"/>
                </a:rPr>
                <a:t>Do the thing</a:t>
              </a:r>
            </a:p>
          </p:txBody>
        </p:sp>
        <p:sp>
          <p:nvSpPr>
            <p:cNvPr id="15" name="Rectangle 13">
              <a:extLst>
                <a:ext uri="{FF2B5EF4-FFF2-40B4-BE49-F238E27FC236}">
                  <a16:creationId xmlns:a16="http://schemas.microsoft.com/office/drawing/2014/main" id="{BC5707DC-02D6-4419-AF85-9155A847CF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5132" y="5719762"/>
              <a:ext cx="798006" cy="32122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79" tIns="44446" rIns="90479" bIns="44446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800" b="0" i="1" dirty="0">
                  <a:latin typeface="Calibri" pitchFamily="34" charset="0"/>
                </a:rPr>
                <a:t>Returns</a:t>
              </a:r>
              <a:endParaRPr lang="en-US" sz="2800" b="0" dirty="0">
                <a:latin typeface="Calibri" pitchFamily="34" charset="0"/>
              </a:endParaRPr>
            </a:p>
          </p:txBody>
        </p:sp>
        <p:sp>
          <p:nvSpPr>
            <p:cNvPr id="16" name="Text Box 15">
              <a:extLst>
                <a:ext uri="{FF2B5EF4-FFF2-40B4-BE49-F238E27FC236}">
                  <a16:creationId xmlns:a16="http://schemas.microsoft.com/office/drawing/2014/main" id="{1351D04A-9B74-4086-B878-14FDA41C9F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5800" y="5086513"/>
              <a:ext cx="520737" cy="24685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algn="l">
                <a:lnSpc>
                  <a:spcPct val="100000"/>
                </a:lnSpc>
              </a:pPr>
              <a:r>
                <a:rPr lang="en-US" sz="2000" b="0" dirty="0" err="1">
                  <a:latin typeface="Calibri" pitchFamily="34" charset="0"/>
                </a:rPr>
                <a:t>syscall</a:t>
              </a:r>
              <a:endParaRPr lang="en-US" sz="2000" b="0" dirty="0">
                <a:latin typeface="Calibri" pitchFamily="34" charset="0"/>
              </a:endParaRPr>
            </a:p>
          </p:txBody>
        </p:sp>
        <p:sp>
          <p:nvSpPr>
            <p:cNvPr id="17" name="Text Box 16">
              <a:extLst>
                <a:ext uri="{FF2B5EF4-FFF2-40B4-BE49-F238E27FC236}">
                  <a16:creationId xmlns:a16="http://schemas.microsoft.com/office/drawing/2014/main" id="{F7380F95-6112-4A6D-902E-7B84FB2000E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560746" y="5291872"/>
              <a:ext cx="1767282" cy="24685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>
                <a:lnSpc>
                  <a:spcPct val="100000"/>
                </a:lnSpc>
              </a:pPr>
              <a:r>
                <a:rPr lang="en-US" sz="2000" b="0" dirty="0">
                  <a:latin typeface="Calibri" pitchFamily="34" charset="0"/>
                </a:rPr>
                <a:t>next instruction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8683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DF1B3-29B7-CBD2-CAA7-64E45F59B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 to Kernel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619EA-69B2-7476-56B3-D3F71362D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Assume the process </a:t>
            </a:r>
            <a:r>
              <a:rPr lang="en-US" i="1" dirty="0"/>
              <a:t>wants</a:t>
            </a:r>
            <a:r>
              <a:rPr lang="en-US" dirty="0"/>
              <a:t> to switch to the kernel, what occurs?</a:t>
            </a:r>
          </a:p>
          <a:p>
            <a:pPr lvl="2"/>
            <a:endParaRPr lang="en-US" dirty="0"/>
          </a:p>
          <a:p>
            <a:r>
              <a:rPr lang="en-US" dirty="0"/>
              <a:t>High-level steps for switching to the kernel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Process executes a system call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Processor enters kernel mode and runs an exception handler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Save process registers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Restore kernel registers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Figure out why a context switch occurred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98FAB-4443-E88A-A525-F45402ACB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9618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0068A-1D51-6101-CEF6-6DAB447E8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Tock x86 Implementation: Switch to Kernel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5C4FC4-4D5B-7582-30D4-DC7E0AACE1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Tock x86 implementation: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Process executes a system call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Processor enters kernel mode and runs an exception handler</a:t>
            </a:r>
            <a:br>
              <a:rPr lang="en-US" dirty="0"/>
            </a:br>
            <a:r>
              <a:rPr lang="en-US" sz="1200" dirty="0">
                <a:hlinkClick r:id="rId2"/>
              </a:rPr>
              <a:t>https://github.com/tock/tock/blob/6bb1f5ab240d322381f381594dc7a1cdf1a74d5d/arch/x86/src/interrupts/handler_entry.rs#L9</a:t>
            </a:r>
            <a:br>
              <a:rPr lang="en-US" sz="1200" dirty="0"/>
            </a:br>
            <a:endParaRPr lang="en-US" sz="1200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Save process registers</a:t>
            </a:r>
            <a:br>
              <a:rPr lang="en-US" dirty="0"/>
            </a:br>
            <a:r>
              <a:rPr lang="en-US" sz="1200" dirty="0">
                <a:hlinkClick r:id="rId3"/>
              </a:rPr>
              <a:t>https://github.com/tock/tock/blob/6bb1f5ab240d322381f381594dc7a1cdf1a74d5d/arch/x86/src/interrupts/handler_entry.rs#L12</a:t>
            </a:r>
            <a:br>
              <a:rPr lang="en-US" sz="1200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Bonus: direct interrupt handling based on interrupt</a:t>
            </a:r>
            <a:br>
              <a:rPr lang="en-US" dirty="0"/>
            </a:br>
            <a:r>
              <a:rPr lang="en-US" sz="1200" dirty="0">
                <a:hlinkClick r:id="rId4"/>
              </a:rPr>
              <a:t>https://github.com/tock/tock/blob/6bb1f5ab240d322381f381594dc7a1cdf1a74d5d/arch/x86/src/interrupts/handler_entry.rs#L31</a:t>
            </a:r>
            <a:br>
              <a:rPr lang="en-US" sz="1200" dirty="0"/>
            </a:br>
            <a:endParaRPr lang="en-US" sz="1200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Bonus: load the kernel data segment</a:t>
            </a:r>
            <a:br>
              <a:rPr lang="en-US" dirty="0"/>
            </a:br>
            <a:r>
              <a:rPr lang="en-US" sz="1200" dirty="0">
                <a:hlinkClick r:id="rId5"/>
              </a:rPr>
              <a:t>https://github.com/tock/tock/blob/6bb1f5ab240d322381f381594dc7a1cdf1a74d5d/arch/x86/src/boundary/return_from_user.rs#L47</a:t>
            </a:r>
            <a:br>
              <a:rPr lang="en-US" sz="1200" dirty="0"/>
            </a:br>
            <a:endParaRPr lang="en-US" sz="1200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Restore kernel registers</a:t>
            </a:r>
            <a:br>
              <a:rPr lang="en-US" dirty="0"/>
            </a:br>
            <a:r>
              <a:rPr lang="en-US" sz="1200" dirty="0">
                <a:hlinkClick r:id="rId6"/>
              </a:rPr>
              <a:t>https://github.com/tock/tock/blob/6bb1f5ab240d322381f381594dc7a1cdf1a74d5d/arch/x86/src/boundary/return_from_user.rs#L91</a:t>
            </a:r>
            <a:br>
              <a:rPr lang="en-US" sz="1300" dirty="0"/>
            </a:b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Figure out why a context switch occurred</a:t>
            </a:r>
            <a:br>
              <a:rPr lang="en-US" dirty="0"/>
            </a:br>
            <a:r>
              <a:rPr lang="en-US" sz="1200" dirty="0">
                <a:hlinkClick r:id="rId7"/>
              </a:rPr>
              <a:t>https://github.com/tock/tock/blob/6bb1f5ab240d322381f381594dc7a1cdf1a74d5d/arch/x86/src/boundary/boundary_impl.rs#L196</a:t>
            </a:r>
            <a:endParaRPr lang="en-US" sz="1200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  <a:p>
            <a:pPr marL="914400" lvl="1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2E6750-2384-4619-7D41-53B32117A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7977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DF1B3-29B7-CBD2-CAA7-64E45F59B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Bonus: Tock ARM Implementation: Switch to Kernel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619EA-69B2-7476-56B3-D3F71362D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Tock ARM-v7m implementation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Process executes a system call</a:t>
            </a:r>
          </a:p>
          <a:p>
            <a:pPr lvl="2"/>
            <a:r>
              <a:rPr lang="en-US" dirty="0">
                <a:hlinkClick r:id="rId2"/>
              </a:rPr>
              <a:t>https://github.com/tock/libtock-c/blob/3b19582f09c2f8d085122f6d69cb641765b4354c/libtock/tock.c#L298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Processor enters kernel mode and runs an exception handler</a:t>
            </a:r>
          </a:p>
          <a:p>
            <a:pPr lvl="2"/>
            <a:r>
              <a:rPr lang="en-US" dirty="0">
                <a:hlinkClick r:id="rId3"/>
              </a:rPr>
              <a:t>https://github.com/tock/tock/blob/048f67396faad06954195e025723ff04f8b3c3bc/arch/cortex-v7m/src/lib.rs#L73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Bonus: return to </a:t>
            </a:r>
            <a:r>
              <a:rPr lang="en-US" dirty="0" err="1"/>
              <a:t>switch_to_user</a:t>
            </a:r>
            <a:r>
              <a:rPr lang="en-US" dirty="0"/>
              <a:t> implementation</a:t>
            </a:r>
          </a:p>
          <a:p>
            <a:pPr lvl="2"/>
            <a:r>
              <a:rPr lang="en-US" dirty="0">
                <a:hlinkClick r:id="rId4"/>
              </a:rPr>
              <a:t>https://github.com/tock/tock/blob/048f67396faad06954195e025723ff04f8b3c3bc/arch/cortex-v7m/src/lib.rs#L132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Save process registers</a:t>
            </a:r>
          </a:p>
          <a:p>
            <a:pPr lvl="2"/>
            <a:r>
              <a:rPr lang="en-US" dirty="0">
                <a:hlinkClick r:id="rId5"/>
              </a:rPr>
              <a:t>https://github.com/tock/tock/blob/048f67396faad06954195e025723ff04f8b3c3bc/arch/cortex-v7m/src/lib.rs#L261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Restore kernel registers</a:t>
            </a:r>
          </a:p>
          <a:p>
            <a:pPr lvl="2"/>
            <a:r>
              <a:rPr lang="en-US" dirty="0">
                <a:hlinkClick r:id="rId6"/>
              </a:rPr>
              <a:t>https://github.com/tock/tock/blob/048f67396faad06954195e025723ff04f8b3c3bc/arch/cortex-v7m/src/lib.rs#L269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Figure out why a context switch occurred</a:t>
            </a:r>
          </a:p>
          <a:p>
            <a:pPr lvl="2"/>
            <a:r>
              <a:rPr lang="en-US" dirty="0">
                <a:hlinkClick r:id="rId7"/>
              </a:rPr>
              <a:t>https://github.com/tock/tock/blob/3a3c84b5da9b4f5f7d14f218b83144ebeffb2d5a/arch/cortex-m/src/syscall.rs#L262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98FAB-4443-E88A-A525-F45402ACB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768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Processes</a:t>
            </a:r>
          </a:p>
          <a:p>
            <a:pPr lvl="1"/>
            <a:endParaRPr lang="en-US" b="1" dirty="0"/>
          </a:p>
          <a:p>
            <a:r>
              <a:rPr lang="en-US" dirty="0"/>
              <a:t>Context Switching</a:t>
            </a:r>
          </a:p>
          <a:p>
            <a:pPr lvl="1"/>
            <a:r>
              <a:rPr lang="en-US" dirty="0"/>
              <a:t>Running a Process</a:t>
            </a:r>
          </a:p>
          <a:p>
            <a:pPr lvl="1"/>
            <a:r>
              <a:rPr lang="en-US" dirty="0"/>
              <a:t>Exceptions</a:t>
            </a:r>
          </a:p>
          <a:p>
            <a:pPr lvl="1"/>
            <a:r>
              <a:rPr lang="en-US" dirty="0"/>
              <a:t>Running the Kernel</a:t>
            </a:r>
          </a:p>
          <a:p>
            <a:pPr lvl="1"/>
            <a:endParaRPr lang="en-US" dirty="0"/>
          </a:p>
          <a:p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r>
              <a:rPr lang="en-US" dirty="0"/>
              <a:t>Signals</a:t>
            </a:r>
          </a:p>
          <a:p>
            <a:pPr lvl="1"/>
            <a:endParaRPr lang="en-US" dirty="0"/>
          </a:p>
          <a:p>
            <a:r>
              <a:rPr lang="en-US" dirty="0"/>
              <a:t>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76847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DF1B3-29B7-CBD2-CAA7-64E45F59B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Bonus: Tock RISC-V Implementation: Switch to Kernel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B619EA-69B2-7476-56B3-D3F71362D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Tock rv32i implementation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Process executes a system call</a:t>
            </a:r>
          </a:p>
          <a:p>
            <a:pPr lvl="2"/>
            <a:r>
              <a:rPr lang="en-US" dirty="0">
                <a:hlinkClick r:id="rId2"/>
              </a:rPr>
              <a:t>https://github.com/tock/libtock-c/blob/3b19582f09c2f8d085122f6d69cb641765b4354c/libtock/tock.c#L298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Processor enters kernel mode and runs an exception handler</a:t>
            </a:r>
          </a:p>
          <a:p>
            <a:pPr lvl="2"/>
            <a:r>
              <a:rPr lang="en-US" dirty="0">
                <a:hlinkClick r:id="rId3"/>
              </a:rPr>
              <a:t>https://github.com/tock/tock/blob/048f67396faad06954195e025723ff04f8b3c3bc/arch/rv32i/src/syscall.rs#L393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Save process registers</a:t>
            </a:r>
          </a:p>
          <a:p>
            <a:pPr lvl="2"/>
            <a:r>
              <a:rPr lang="en-US" dirty="0">
                <a:hlinkClick r:id="rId4"/>
              </a:rPr>
              <a:t>https://github.com/tock/tock/blob/048f67396faad06954195e025723ff04f8b3c3bc/arch/rv32i/src/syscall.rs#L422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Bonus: return to </a:t>
            </a:r>
            <a:r>
              <a:rPr lang="en-US" dirty="0" err="1"/>
              <a:t>switch_to_process</a:t>
            </a:r>
            <a:r>
              <a:rPr lang="en-US" dirty="0"/>
              <a:t> implementation</a:t>
            </a:r>
          </a:p>
          <a:p>
            <a:pPr lvl="2"/>
            <a:r>
              <a:rPr lang="en-US" dirty="0">
                <a:hlinkClick r:id="rId5"/>
              </a:rPr>
              <a:t>https://github.com/tock/tock/blob/048f67396faad06954195e025723ff04f8b3c3bc/arch/rv32i/src/syscall.rs#L572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Restore kernel registers</a:t>
            </a:r>
          </a:p>
          <a:p>
            <a:pPr lvl="2"/>
            <a:r>
              <a:rPr lang="en-US" dirty="0">
                <a:hlinkClick r:id="rId6"/>
              </a:rPr>
              <a:t>https://github.com/tock/tock/blob/048f67396faad06954195e025723ff04f8b3c3bc/arch/rv32i/src/syscall.rs#L587</a:t>
            </a:r>
            <a:endParaRPr lang="en-US" dirty="0"/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Figure out why a context switch occurred</a:t>
            </a:r>
          </a:p>
          <a:p>
            <a:pPr lvl="2"/>
            <a:r>
              <a:rPr lang="en-US" dirty="0">
                <a:hlinkClick r:id="rId7"/>
              </a:rPr>
              <a:t>https://github.com/tock/tock/blob/3a3c84b5da9b4f5f7d14f218b83144ebeffb2d5a/arch/cortex-m/src/syscall.rs#L262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98FAB-4443-E88A-A525-F45402ACB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03574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6C32A-38CE-671A-2D14-FAAC38FEA1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the system call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A369C-708F-3F18-107F-7D5775465F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the kernel is running again AND it knows why it was running</a:t>
            </a:r>
          </a:p>
          <a:p>
            <a:endParaRPr lang="en-US" dirty="0"/>
          </a:p>
          <a:p>
            <a:r>
              <a:rPr lang="en-US" dirty="0"/>
              <a:t>If a fault occurred crash the process or something</a:t>
            </a:r>
          </a:p>
          <a:p>
            <a:endParaRPr lang="en-US" dirty="0"/>
          </a:p>
          <a:p>
            <a:r>
              <a:rPr lang="en-US" dirty="0"/>
              <a:t>If a </a:t>
            </a:r>
            <a:r>
              <a:rPr lang="en-US" dirty="0" err="1"/>
              <a:t>syscall</a:t>
            </a:r>
            <a:r>
              <a:rPr lang="en-US" dirty="0"/>
              <a:t> occurred, read why from the process’s registers</a:t>
            </a:r>
          </a:p>
          <a:p>
            <a:pPr lvl="1"/>
            <a:r>
              <a:rPr lang="en-US" dirty="0"/>
              <a:t>Which are saved in some data structure somewhere</a:t>
            </a:r>
          </a:p>
          <a:p>
            <a:pPr lvl="1"/>
            <a:r>
              <a:rPr lang="en-US" dirty="0"/>
              <a:t>Then figure out </a:t>
            </a:r>
            <a:r>
              <a:rPr lang="en-US" i="1" dirty="0"/>
              <a:t>what</a:t>
            </a:r>
            <a:r>
              <a:rPr lang="en-US" dirty="0"/>
              <a:t> to do about that request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B0077-F741-CEED-7CA3-FE6688F1E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8190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3">
            <a:extLst>
              <a:ext uri="{FF2B5EF4-FFF2-40B4-BE49-F238E27FC236}">
                <a16:creationId xmlns:a16="http://schemas.microsoft.com/office/drawing/2014/main" id="{55E7A392-0A47-48C5-8A7C-A236CB74F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595" y="2246103"/>
            <a:ext cx="10972800" cy="43451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Switching between process and kernel is a context switch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961632" y="6351957"/>
            <a:ext cx="47338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Diagram from Bryant &amp; </a:t>
            </a:r>
            <a:r>
              <a:rPr lang="en-US" dirty="0" err="1"/>
              <a:t>O’Hallaron</a:t>
            </a:r>
            <a:r>
              <a:rPr lang="en-US" dirty="0"/>
              <a:t> book</a:t>
            </a:r>
          </a:p>
        </p:txBody>
      </p:sp>
      <p:sp>
        <p:nvSpPr>
          <p:cNvPr id="6" name="Rectangle 5"/>
          <p:cNvSpPr/>
          <p:nvPr/>
        </p:nvSpPr>
        <p:spPr>
          <a:xfrm>
            <a:off x="5862080" y="3589109"/>
            <a:ext cx="4076053" cy="774916"/>
          </a:xfrm>
          <a:prstGeom prst="rect">
            <a:avLst/>
          </a:prstGeom>
          <a:solidFill>
            <a:srgbClr val="FFFC00">
              <a:alpha val="1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62080" y="4878929"/>
            <a:ext cx="4076053" cy="774916"/>
          </a:xfrm>
          <a:prstGeom prst="rect">
            <a:avLst/>
          </a:prstGeom>
          <a:solidFill>
            <a:srgbClr val="FFFC00">
              <a:alpha val="1960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2266423-539F-479B-A8DD-96A67B1348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113592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Context switch: switching from process to kernel or kernel to process</a:t>
            </a:r>
          </a:p>
          <a:p>
            <a:pPr lvl="1"/>
            <a:r>
              <a:rPr lang="en-US" dirty="0"/>
              <a:t>Vague term. Sometimes refer to there-and-back as a context switch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0EC2F28-3296-BF75-268A-DC8C7E3818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81212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27518-3EA2-6564-D608-418314F60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9B10B-AF25-407D-BD49-2CADCD367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Context switches are expensive</a:t>
            </a:r>
          </a:p>
          <a:p>
            <a:pPr lvl="1"/>
            <a:r>
              <a:rPr lang="en-US" dirty="0"/>
              <a:t>Lots of context switches lead to poor performance</a:t>
            </a:r>
          </a:p>
          <a:p>
            <a:pPr lvl="1"/>
            <a:r>
              <a:rPr lang="en-US" dirty="0"/>
              <a:t>Why?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C072B5-9140-7BD2-BD0A-3C685F224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9484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027518-3EA2-6564-D608-418314F60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E9B10B-AF25-407D-BD49-2CADCD367F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Context switches are expensive</a:t>
            </a:r>
          </a:p>
          <a:p>
            <a:pPr lvl="1"/>
            <a:r>
              <a:rPr lang="en-US" dirty="0"/>
              <a:t>Lots of context switches lead to poor performance</a:t>
            </a:r>
          </a:p>
          <a:p>
            <a:pPr lvl="1"/>
            <a:r>
              <a:rPr lang="en-US" dirty="0"/>
              <a:t>Why?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Lots of memory manipulation</a:t>
            </a:r>
          </a:p>
          <a:p>
            <a:pPr lvl="2"/>
            <a:r>
              <a:rPr lang="en-US" dirty="0"/>
              <a:t>Saving and restoring registers</a:t>
            </a:r>
          </a:p>
          <a:p>
            <a:pPr lvl="2"/>
            <a:r>
              <a:rPr lang="en-US" dirty="0"/>
              <a:t>All cached data is almost certainly invalid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Triggering an exception isn’t exactly quick</a:t>
            </a:r>
          </a:p>
          <a:p>
            <a:pPr lvl="2"/>
            <a:r>
              <a:rPr lang="en-US" dirty="0"/>
              <a:t>Processor needs to stop everything and jump somewhere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OS needs to figure out what’s going on and respond to it</a:t>
            </a:r>
          </a:p>
          <a:p>
            <a:pPr lvl="2"/>
            <a:r>
              <a:rPr lang="en-US" dirty="0"/>
              <a:t>The figuring it out part can be a lot of code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C072B5-9140-7BD2-BD0A-3C685F224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30477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Processes</a:t>
            </a:r>
          </a:p>
          <a:p>
            <a:pPr lvl="1"/>
            <a:endParaRPr lang="en-US" b="1" dirty="0"/>
          </a:p>
          <a:p>
            <a:r>
              <a:rPr lang="en-US" dirty="0"/>
              <a:t>Context Switching</a:t>
            </a:r>
          </a:p>
          <a:p>
            <a:pPr lvl="1"/>
            <a:r>
              <a:rPr lang="en-US" dirty="0"/>
              <a:t>Running a Process</a:t>
            </a:r>
          </a:p>
          <a:p>
            <a:pPr lvl="1"/>
            <a:r>
              <a:rPr lang="en-US" dirty="0"/>
              <a:t>Exceptions</a:t>
            </a:r>
          </a:p>
          <a:p>
            <a:pPr lvl="1"/>
            <a:r>
              <a:rPr lang="en-US" dirty="0"/>
              <a:t>Running the Kernel</a:t>
            </a:r>
          </a:p>
          <a:p>
            <a:pPr lvl="1"/>
            <a:endParaRPr lang="en-US" dirty="0"/>
          </a:p>
          <a:p>
            <a:r>
              <a:rPr lang="en-US" b="1" dirty="0"/>
              <a:t>System Calls</a:t>
            </a:r>
          </a:p>
          <a:p>
            <a:pPr lvl="1"/>
            <a:endParaRPr lang="en-US" dirty="0"/>
          </a:p>
          <a:p>
            <a:r>
              <a:rPr lang="en-US" dirty="0"/>
              <a:t>Signals</a:t>
            </a:r>
          </a:p>
          <a:p>
            <a:pPr lvl="1"/>
            <a:endParaRPr lang="en-US" dirty="0"/>
          </a:p>
          <a:p>
            <a:r>
              <a:rPr lang="en-US" dirty="0"/>
              <a:t>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6252800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Things a program cannot do itself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Print “hello world”</a:t>
            </a:r>
          </a:p>
          <a:p>
            <a:pPr lvl="1"/>
            <a:r>
              <a:rPr lang="en-US" i="1" dirty="0"/>
              <a:t>because the display is a shared resource.</a:t>
            </a:r>
          </a:p>
          <a:p>
            <a:r>
              <a:rPr lang="en-US" dirty="0"/>
              <a:t>Download a web page</a:t>
            </a:r>
          </a:p>
          <a:p>
            <a:pPr lvl="1"/>
            <a:r>
              <a:rPr lang="en-US" i="1" dirty="0"/>
              <a:t>because the network card is a shared resource.</a:t>
            </a:r>
          </a:p>
          <a:p>
            <a:r>
              <a:rPr lang="en-US" dirty="0"/>
              <a:t>Save or read a file</a:t>
            </a:r>
          </a:p>
          <a:p>
            <a:pPr lvl="1"/>
            <a:r>
              <a:rPr lang="en-US" i="1" dirty="0"/>
              <a:t>because the filesystem is a shared resource, and the OS wants to check file permissions first.</a:t>
            </a:r>
          </a:p>
          <a:p>
            <a:r>
              <a:rPr lang="en-US" dirty="0"/>
              <a:t>Launch another program</a:t>
            </a:r>
          </a:p>
          <a:p>
            <a:pPr lvl="1"/>
            <a:r>
              <a:rPr lang="en-US" i="1" dirty="0"/>
              <a:t>because processes are managed by the OS</a:t>
            </a:r>
          </a:p>
          <a:p>
            <a:r>
              <a:rPr lang="en-US" dirty="0"/>
              <a:t>Send data to another program</a:t>
            </a:r>
          </a:p>
          <a:p>
            <a:pPr lvl="1"/>
            <a:r>
              <a:rPr lang="en-US" i="1" dirty="0"/>
              <a:t>because each program runs in isolation, one at a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D1B515-0CD8-1336-D25F-86166AEB6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8893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Linux system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Example system calls</a:t>
            </a:r>
          </a:p>
          <a:p>
            <a:pPr lvl="1"/>
            <a:r>
              <a:rPr lang="en-US" dirty="0">
                <a:hlinkClick r:id="rId2"/>
              </a:rPr>
              <a:t>https://man7.org/linux/man-pages/man2/syscalls.2.html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79F1E67-7802-47B0-8F43-39F4E646FD3E}"/>
              </a:ext>
            </a:extLst>
          </p:cNvPr>
          <p:cNvGraphicFramePr>
            <a:graphicFrameLocks noGrp="1"/>
          </p:cNvGraphicFramePr>
          <p:nvPr/>
        </p:nvGraphicFramePr>
        <p:xfrm>
          <a:off x="1242811" y="2337158"/>
          <a:ext cx="7086600" cy="370840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Number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Name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Description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read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Read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1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write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Write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open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Open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3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close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Close file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4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stat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Get info</a:t>
                      </a:r>
                      <a:r>
                        <a:rPr lang="en-US" baseline="0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 about file</a:t>
                      </a:r>
                      <a:endParaRPr lang="en-US" dirty="0">
                        <a:solidFill>
                          <a:schemeClr val="tx1"/>
                        </a:solidFill>
                        <a:latin typeface="Calibri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57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fork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Create process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59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 err="1">
                          <a:solidFill>
                            <a:schemeClr val="tx1"/>
                          </a:solidFill>
                          <a:latin typeface="Courier New"/>
                        </a:rPr>
                        <a:t>execve</a:t>
                      </a:r>
                      <a:endParaRPr lang="en-US" b="0" dirty="0">
                        <a:solidFill>
                          <a:schemeClr val="tx1"/>
                        </a:solidFill>
                        <a:latin typeface="Courier New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Execute a program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60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_exit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Terminate process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62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  <a:latin typeface="Courier New"/>
                        </a:rPr>
                        <a:t>kill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  <a:latin typeface="Calibri" pitchFamily="34" charset="0"/>
                        </a:rPr>
                        <a:t>Send signal to process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1287126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4F46F-7C85-4E4A-AAF4-AE4A8B75D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Many other system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A4ED47-01C6-4E24-A1E3-74378B204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POSIX contains many others, for example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time()</a:t>
            </a:r>
          </a:p>
          <a:p>
            <a:pPr lvl="1"/>
            <a:r>
              <a:rPr lang="en-US" dirty="0"/>
              <a:t>And especially lots of old ones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Windows or other operating systems will have entirely different system calls</a:t>
            </a:r>
          </a:p>
          <a:p>
            <a:pPr lvl="1"/>
            <a:r>
              <a:rPr lang="en-US" dirty="0"/>
              <a:t>Same basic idea for how they function though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4AD5FF-5476-4789-BE87-5DB4A6F3E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0905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2CCB9-51F4-4224-8EB1-21A953F35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system call usage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E6E52-8951-4105-A312-0676A027E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Create new processes with system calls</a:t>
            </a:r>
          </a:p>
          <a:p>
            <a:endParaRPr lang="en-US" dirty="0"/>
          </a:p>
          <a:p>
            <a:r>
              <a:rPr lang="en-US" dirty="0"/>
              <a:t>From process view:</a:t>
            </a:r>
          </a:p>
          <a:p>
            <a:pPr lvl="1"/>
            <a:r>
              <a:rPr lang="en-US" dirty="0"/>
              <a:t>Just look like regular C functions</a:t>
            </a:r>
          </a:p>
          <a:p>
            <a:pPr lvl="1"/>
            <a:r>
              <a:rPr lang="en-US" dirty="0"/>
              <a:t>Take arguments, return values</a:t>
            </a:r>
          </a:p>
          <a:p>
            <a:pPr lvl="1"/>
            <a:endParaRPr lang="en-US" dirty="0"/>
          </a:p>
          <a:p>
            <a:r>
              <a:rPr lang="en-US" dirty="0"/>
              <a:t>Underneath:</a:t>
            </a:r>
          </a:p>
          <a:p>
            <a:pPr lvl="1"/>
            <a:r>
              <a:rPr lang="en-US" dirty="0"/>
              <a:t>Function uses special assembly instruction to trigger exception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7A139D-7BA1-4978-9738-2A31D35D4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459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View of a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Process: program that is being executed</a:t>
            </a:r>
          </a:p>
          <a:p>
            <a:r>
              <a:rPr lang="en-US" dirty="0"/>
              <a:t>Contains code, data, and a thread</a:t>
            </a:r>
          </a:p>
          <a:p>
            <a:pPr lvl="1"/>
            <a:r>
              <a:rPr lang="en-US" dirty="0"/>
              <a:t>Thread contains registers, instruction pointer, and stack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sp>
        <p:nvSpPr>
          <p:cNvPr id="5" name="Content Placeholder 19">
            <a:extLst>
              <a:ext uri="{FF2B5EF4-FFF2-40B4-BE49-F238E27FC236}">
                <a16:creationId xmlns:a16="http://schemas.microsoft.com/office/drawing/2014/main" id="{399800CC-605C-4A89-B92D-54E8232CC65B}"/>
              </a:ext>
            </a:extLst>
          </p:cNvPr>
          <p:cNvSpPr txBox="1">
            <a:spLocks/>
          </p:cNvSpPr>
          <p:nvPr/>
        </p:nvSpPr>
        <p:spPr>
          <a:xfrm>
            <a:off x="3272489" y="2968109"/>
            <a:ext cx="5257800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Registers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E5BEBBE-46A6-4FC0-8A7D-B9D9A512DFD9}"/>
              </a:ext>
            </a:extLst>
          </p:cNvPr>
          <p:cNvGrpSpPr/>
          <p:nvPr/>
        </p:nvGrpSpPr>
        <p:grpSpPr>
          <a:xfrm>
            <a:off x="3455493" y="3636160"/>
            <a:ext cx="4518661" cy="2219719"/>
            <a:chOff x="4500288" y="3086374"/>
            <a:chExt cx="6045854" cy="2969928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B8476AE8-5A7F-4515-95D9-0581946AC54D}"/>
                </a:ext>
              </a:extLst>
            </p:cNvPr>
            <p:cNvGrpSpPr/>
            <p:nvPr/>
          </p:nvGrpSpPr>
          <p:grpSpPr>
            <a:xfrm>
              <a:off x="7584675" y="3086374"/>
              <a:ext cx="2961467" cy="2969928"/>
              <a:chOff x="4724400" y="1371600"/>
              <a:chExt cx="3556000" cy="3566160"/>
            </a:xfrm>
          </p:grpSpPr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A1A7A332-26A1-46BC-9C05-BA9C9849537D}"/>
                  </a:ext>
                </a:extLst>
              </p:cNvPr>
              <p:cNvGrpSpPr/>
              <p:nvPr/>
            </p:nvGrpSpPr>
            <p:grpSpPr>
              <a:xfrm>
                <a:off x="4724400" y="1371600"/>
                <a:ext cx="3556000" cy="365760"/>
                <a:chOff x="4724400" y="1143000"/>
                <a:chExt cx="3556000" cy="365760"/>
              </a:xfrm>
            </p:grpSpPr>
            <p:sp>
              <p:nvSpPr>
                <p:cNvPr id="55" name="Rectangle 14">
                  <a:extLst>
                    <a:ext uri="{FF2B5EF4-FFF2-40B4-BE49-F238E27FC236}">
                      <a16:creationId xmlns:a16="http://schemas.microsoft.com/office/drawing/2014/main" id="{57B0AE1A-D90F-4FEA-9E18-9356A212CD25}"/>
                    </a:ext>
                  </a:extLst>
                </p:cNvPr>
                <p:cNvSpPr>
                  <a:spLocks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6515100" y="1181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%r8d</a:t>
                  </a:r>
                </a:p>
              </p:txBody>
            </p:sp>
            <p:sp>
              <p:nvSpPr>
                <p:cNvPr id="56" name="Rectangle 22">
                  <a:extLst>
                    <a:ext uri="{FF2B5EF4-FFF2-40B4-BE49-F238E27FC236}">
                      <a16:creationId xmlns:a16="http://schemas.microsoft.com/office/drawing/2014/main" id="{0B0894FF-93E6-4541-8508-4A0015D2E7A5}"/>
                    </a:ext>
                  </a:extLst>
                </p:cNvPr>
                <p:cNvSpPr>
                  <a:spLocks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4724400" y="1143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%r8</a:t>
                  </a:r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AA11D924-6035-432D-A770-8AD39026D50A}"/>
                  </a:ext>
                </a:extLst>
              </p:cNvPr>
              <p:cNvGrpSpPr/>
              <p:nvPr/>
            </p:nvGrpSpPr>
            <p:grpSpPr>
              <a:xfrm>
                <a:off x="4724400" y="1828800"/>
                <a:ext cx="3556000" cy="365760"/>
                <a:chOff x="4724400" y="1752600"/>
                <a:chExt cx="3556000" cy="365760"/>
              </a:xfrm>
            </p:grpSpPr>
            <p:sp>
              <p:nvSpPr>
                <p:cNvPr id="53" name="Rectangle 15">
                  <a:extLst>
                    <a:ext uri="{FF2B5EF4-FFF2-40B4-BE49-F238E27FC236}">
                      <a16:creationId xmlns:a16="http://schemas.microsoft.com/office/drawing/2014/main" id="{67CBFC63-AF19-4CF8-AA91-7F32306B8A2F}"/>
                    </a:ext>
                  </a:extLst>
                </p:cNvPr>
                <p:cNvSpPr>
                  <a:spLocks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6515100" y="1790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%r9d</a:t>
                  </a:r>
                </a:p>
              </p:txBody>
            </p:sp>
            <p:sp>
              <p:nvSpPr>
                <p:cNvPr id="54" name="Rectangle 23">
                  <a:extLst>
                    <a:ext uri="{FF2B5EF4-FFF2-40B4-BE49-F238E27FC236}">
                      <a16:creationId xmlns:a16="http://schemas.microsoft.com/office/drawing/2014/main" id="{640D0FB4-265F-44B4-B939-EA360B0D9BDF}"/>
                    </a:ext>
                  </a:extLst>
                </p:cNvPr>
                <p:cNvSpPr>
                  <a:spLocks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4724400" y="1752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%r9</a:t>
                  </a:r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CE4518F2-78D3-4ACE-91DE-34E09CB4C88D}"/>
                  </a:ext>
                </a:extLst>
              </p:cNvPr>
              <p:cNvGrpSpPr/>
              <p:nvPr/>
            </p:nvGrpSpPr>
            <p:grpSpPr>
              <a:xfrm>
                <a:off x="4724400" y="2286000"/>
                <a:ext cx="3556000" cy="365760"/>
                <a:chOff x="4724400" y="2362200"/>
                <a:chExt cx="3556000" cy="365760"/>
              </a:xfrm>
            </p:grpSpPr>
            <p:sp>
              <p:nvSpPr>
                <p:cNvPr id="51" name="Rectangle 16">
                  <a:extLst>
                    <a:ext uri="{FF2B5EF4-FFF2-40B4-BE49-F238E27FC236}">
                      <a16:creationId xmlns:a16="http://schemas.microsoft.com/office/drawing/2014/main" id="{9B48D45F-ECC7-4328-AB6F-52B19BCD50AE}"/>
                    </a:ext>
                  </a:extLst>
                </p:cNvPr>
                <p:cNvSpPr>
                  <a:spLocks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>
                  <a:off x="6515100" y="2400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%r10d</a:t>
                  </a: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81346F90-92A7-4A65-B729-EF9D3D0276C7}"/>
                    </a:ext>
                  </a:extLst>
                </p:cNvPr>
                <p:cNvSpPr>
                  <a:spLocks/>
                </p:cNvSpPr>
                <p:nvPr>
                  <p:custDataLst>
                    <p:tags r:id="rId28"/>
                  </p:custDataLst>
                </p:nvPr>
              </p:nvSpPr>
              <p:spPr bwMode="auto">
                <a:xfrm>
                  <a:off x="4724400" y="2362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%r10</a:t>
                  </a:r>
                </a:p>
              </p:txBody>
            </p: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1E2672B-EF74-424A-9A1D-B6FEA20C1AA7}"/>
                  </a:ext>
                </a:extLst>
              </p:cNvPr>
              <p:cNvGrpSpPr/>
              <p:nvPr/>
            </p:nvGrpSpPr>
            <p:grpSpPr>
              <a:xfrm>
                <a:off x="4724400" y="2743200"/>
                <a:ext cx="3556000" cy="365760"/>
                <a:chOff x="4724400" y="2971800"/>
                <a:chExt cx="3556000" cy="365760"/>
              </a:xfrm>
            </p:grpSpPr>
            <p:sp>
              <p:nvSpPr>
                <p:cNvPr id="49" name="Rectangle 17">
                  <a:extLst>
                    <a:ext uri="{FF2B5EF4-FFF2-40B4-BE49-F238E27FC236}">
                      <a16:creationId xmlns:a16="http://schemas.microsoft.com/office/drawing/2014/main" id="{571457BB-2566-45A5-8189-79C95D2E477F}"/>
                    </a:ext>
                  </a:extLst>
                </p:cNvPr>
                <p:cNvSpPr>
                  <a:spLocks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6515100" y="30099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%r11d</a:t>
                  </a:r>
                </a:p>
              </p:txBody>
            </p:sp>
            <p:sp>
              <p:nvSpPr>
                <p:cNvPr id="50" name="Rectangle 25">
                  <a:extLst>
                    <a:ext uri="{FF2B5EF4-FFF2-40B4-BE49-F238E27FC236}">
                      <a16:creationId xmlns:a16="http://schemas.microsoft.com/office/drawing/2014/main" id="{DF0C5A3F-7809-4402-9AC9-1860514595A2}"/>
                    </a:ext>
                  </a:extLst>
                </p:cNvPr>
                <p:cNvSpPr>
                  <a:spLocks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4724400" y="29718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%r11</a:t>
                  </a:r>
                </a:p>
              </p:txBody>
            </p: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D45B54FF-2935-4633-9E1E-721E5F03F116}"/>
                  </a:ext>
                </a:extLst>
              </p:cNvPr>
              <p:cNvGrpSpPr/>
              <p:nvPr/>
            </p:nvGrpSpPr>
            <p:grpSpPr>
              <a:xfrm>
                <a:off x="4724400" y="3200400"/>
                <a:ext cx="3556000" cy="365760"/>
                <a:chOff x="4724400" y="3581400"/>
                <a:chExt cx="3556000" cy="365760"/>
              </a:xfrm>
            </p:grpSpPr>
            <p:sp>
              <p:nvSpPr>
                <p:cNvPr id="47" name="Rectangle 18">
                  <a:extLst>
                    <a:ext uri="{FF2B5EF4-FFF2-40B4-BE49-F238E27FC236}">
                      <a16:creationId xmlns:a16="http://schemas.microsoft.com/office/drawing/2014/main" id="{39E2DF48-3B93-47FA-A77C-FF318B5620ED}"/>
                    </a:ext>
                  </a:extLst>
                </p:cNvPr>
                <p:cNvSpPr>
                  <a:spLocks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>
                  <a:off x="6515100" y="36195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%r12d</a:t>
                  </a:r>
                </a:p>
              </p:txBody>
            </p:sp>
            <p:sp>
              <p:nvSpPr>
                <p:cNvPr id="48" name="Rectangle 26">
                  <a:extLst>
                    <a:ext uri="{FF2B5EF4-FFF2-40B4-BE49-F238E27FC236}">
                      <a16:creationId xmlns:a16="http://schemas.microsoft.com/office/drawing/2014/main" id="{E41A5CF8-7116-48CD-9AB3-A79CAEA58A2F}"/>
                    </a:ext>
                  </a:extLst>
                </p:cNvPr>
                <p:cNvSpPr>
                  <a:spLocks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4724400" y="35814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%r12</a:t>
                  </a:r>
                </a:p>
              </p:txBody>
            </p: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B12BD7F9-A2C4-423A-87DB-D5E5983EBE9E}"/>
                  </a:ext>
                </a:extLst>
              </p:cNvPr>
              <p:cNvGrpSpPr/>
              <p:nvPr/>
            </p:nvGrpSpPr>
            <p:grpSpPr>
              <a:xfrm>
                <a:off x="4724400" y="3657600"/>
                <a:ext cx="3556000" cy="365760"/>
                <a:chOff x="4724400" y="4191000"/>
                <a:chExt cx="3556000" cy="365760"/>
              </a:xfrm>
            </p:grpSpPr>
            <p:sp>
              <p:nvSpPr>
                <p:cNvPr id="45" name="Rectangle 19">
                  <a:extLst>
                    <a:ext uri="{FF2B5EF4-FFF2-40B4-BE49-F238E27FC236}">
                      <a16:creationId xmlns:a16="http://schemas.microsoft.com/office/drawing/2014/main" id="{65637A19-94F8-4FB8-8212-F5873CC40117}"/>
                    </a:ext>
                  </a:extLst>
                </p:cNvPr>
                <p:cNvSpPr>
                  <a:spLocks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>
                  <a:off x="6515100" y="4229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%r13d</a:t>
                  </a:r>
                </a:p>
              </p:txBody>
            </p:sp>
            <p:sp>
              <p:nvSpPr>
                <p:cNvPr id="46" name="Rectangle 27">
                  <a:extLst>
                    <a:ext uri="{FF2B5EF4-FFF2-40B4-BE49-F238E27FC236}">
                      <a16:creationId xmlns:a16="http://schemas.microsoft.com/office/drawing/2014/main" id="{0C5FB8E6-E164-47FE-AD73-14095F097826}"/>
                    </a:ext>
                  </a:extLst>
                </p:cNvPr>
                <p:cNvSpPr>
                  <a:spLocks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>
                  <a:off x="4724400" y="4191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%r13</a:t>
                  </a:r>
                </a:p>
              </p:txBody>
            </p:sp>
          </p:grpSp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D28D7C1E-451D-4C18-AD76-DFF9D1225963}"/>
                  </a:ext>
                </a:extLst>
              </p:cNvPr>
              <p:cNvGrpSpPr/>
              <p:nvPr/>
            </p:nvGrpSpPr>
            <p:grpSpPr>
              <a:xfrm>
                <a:off x="4724400" y="4114800"/>
                <a:ext cx="3556000" cy="365760"/>
                <a:chOff x="4724400" y="4800600"/>
                <a:chExt cx="3556000" cy="365760"/>
              </a:xfrm>
            </p:grpSpPr>
            <p:sp>
              <p:nvSpPr>
                <p:cNvPr id="43" name="Rectangle 20">
                  <a:extLst>
                    <a:ext uri="{FF2B5EF4-FFF2-40B4-BE49-F238E27FC236}">
                      <a16:creationId xmlns:a16="http://schemas.microsoft.com/office/drawing/2014/main" id="{AC5AD10E-F58E-4D6F-AC93-532FFC4919C7}"/>
                    </a:ext>
                  </a:extLst>
                </p:cNvPr>
                <p:cNvSpPr>
                  <a:spLocks/>
                </p:cNvSpPr>
                <p:nvPr>
                  <p:custDataLst>
                    <p:tags r:id="rId19"/>
                  </p:custDataLst>
                </p:nvPr>
              </p:nvSpPr>
              <p:spPr bwMode="auto">
                <a:xfrm>
                  <a:off x="6515100" y="4838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%r14d</a:t>
                  </a:r>
                </a:p>
              </p:txBody>
            </p:sp>
            <p:sp>
              <p:nvSpPr>
                <p:cNvPr id="44" name="Rectangle 28">
                  <a:extLst>
                    <a:ext uri="{FF2B5EF4-FFF2-40B4-BE49-F238E27FC236}">
                      <a16:creationId xmlns:a16="http://schemas.microsoft.com/office/drawing/2014/main" id="{7FA82E0C-22F1-4127-B2E2-FA39295284EE}"/>
                    </a:ext>
                  </a:extLst>
                </p:cNvPr>
                <p:cNvSpPr>
                  <a:spLocks/>
                </p:cNvSpPr>
                <p:nvPr>
                  <p:custDataLst>
                    <p:tags r:id="rId20"/>
                  </p:custDataLst>
                </p:nvPr>
              </p:nvSpPr>
              <p:spPr bwMode="auto">
                <a:xfrm>
                  <a:off x="4724400" y="4800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%r14</a:t>
                  </a:r>
                </a:p>
              </p:txBody>
            </p:sp>
          </p:grp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8218198A-70D4-4B5D-B0A4-3072CB96D1C9}"/>
                  </a:ext>
                </a:extLst>
              </p:cNvPr>
              <p:cNvGrpSpPr/>
              <p:nvPr/>
            </p:nvGrpSpPr>
            <p:grpSpPr>
              <a:xfrm>
                <a:off x="4724400" y="4572000"/>
                <a:ext cx="3556000" cy="365760"/>
                <a:chOff x="4724400" y="5410200"/>
                <a:chExt cx="3556000" cy="365760"/>
              </a:xfrm>
            </p:grpSpPr>
            <p:sp>
              <p:nvSpPr>
                <p:cNvPr id="41" name="Rectangle 21">
                  <a:extLst>
                    <a:ext uri="{FF2B5EF4-FFF2-40B4-BE49-F238E27FC236}">
                      <a16:creationId xmlns:a16="http://schemas.microsoft.com/office/drawing/2014/main" id="{BD3C4787-3781-4FD3-BC06-D14B8B91E4F2}"/>
                    </a:ext>
                  </a:extLst>
                </p:cNvPr>
                <p:cNvSpPr>
                  <a:spLocks/>
                </p:cNvSpPr>
                <p:nvPr>
                  <p:custDataLst>
                    <p:tags r:id="rId17"/>
                  </p:custDataLst>
                </p:nvPr>
              </p:nvSpPr>
              <p:spPr bwMode="auto">
                <a:xfrm>
                  <a:off x="6515100" y="5448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%r15d</a:t>
                  </a:r>
                </a:p>
              </p:txBody>
            </p:sp>
            <p:sp>
              <p:nvSpPr>
                <p:cNvPr id="42" name="Rectangle 29">
                  <a:extLst>
                    <a:ext uri="{FF2B5EF4-FFF2-40B4-BE49-F238E27FC236}">
                      <a16:creationId xmlns:a16="http://schemas.microsoft.com/office/drawing/2014/main" id="{23526382-BD85-4CA1-8013-DA2940D54489}"/>
                    </a:ext>
                  </a:extLst>
                </p:cNvPr>
                <p:cNvSpPr>
                  <a:spLocks/>
                </p:cNvSpPr>
                <p:nvPr>
                  <p:custDataLst>
                    <p:tags r:id="rId18"/>
                  </p:custDataLst>
                </p:nvPr>
              </p:nvSpPr>
              <p:spPr bwMode="auto">
                <a:xfrm>
                  <a:off x="4724400" y="5410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%r15</a:t>
                  </a:r>
                </a:p>
              </p:txBody>
            </p:sp>
          </p:grp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40AE318-1306-49A2-9D11-4D2E2EADBEBC}"/>
                </a:ext>
              </a:extLst>
            </p:cNvPr>
            <p:cNvGrpSpPr/>
            <p:nvPr/>
          </p:nvGrpSpPr>
          <p:grpSpPr>
            <a:xfrm>
              <a:off x="4500288" y="3086374"/>
              <a:ext cx="2961890" cy="2969928"/>
              <a:chOff x="761492" y="1371600"/>
              <a:chExt cx="3556508" cy="3566160"/>
            </a:xfrm>
          </p:grpSpPr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923F6DCA-8169-4AE6-838F-34140D12636A}"/>
                  </a:ext>
                </a:extLst>
              </p:cNvPr>
              <p:cNvGrpSpPr/>
              <p:nvPr/>
            </p:nvGrpSpPr>
            <p:grpSpPr>
              <a:xfrm>
                <a:off x="762000" y="4114800"/>
                <a:ext cx="3556000" cy="365760"/>
                <a:chOff x="762000" y="4800600"/>
                <a:chExt cx="3556000" cy="365760"/>
              </a:xfrm>
            </p:grpSpPr>
            <p:sp>
              <p:nvSpPr>
                <p:cNvPr id="31" name="Rectangle 1">
                  <a:extLst>
                    <a:ext uri="{FF2B5EF4-FFF2-40B4-BE49-F238E27FC236}">
                      <a16:creationId xmlns:a16="http://schemas.microsoft.com/office/drawing/2014/main" id="{8DE8077A-BF37-4FB2-8000-96259AD8F5E0}"/>
                    </a:ext>
                  </a:extLst>
                </p:cNvPr>
                <p:cNvSpPr>
                  <a:spLocks/>
                </p:cNvSpPr>
                <p:nvPr>
                  <p:custDataLst>
                    <p:tags r:id="rId15"/>
                  </p:custDataLst>
                </p:nvPr>
              </p:nvSpPr>
              <p:spPr bwMode="auto">
                <a:xfrm>
                  <a:off x="762000" y="4800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rsp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32" name="Rectangle 12">
                  <a:extLst>
                    <a:ext uri="{FF2B5EF4-FFF2-40B4-BE49-F238E27FC236}">
                      <a16:creationId xmlns:a16="http://schemas.microsoft.com/office/drawing/2014/main" id="{630A2962-6A47-4605-850E-5E1F8DEEE43D}"/>
                    </a:ext>
                  </a:extLst>
                </p:cNvPr>
                <p:cNvSpPr>
                  <a:spLocks/>
                </p:cNvSpPr>
                <p:nvPr>
                  <p:custDataLst>
                    <p:tags r:id="rId16"/>
                  </p:custDataLst>
                </p:nvPr>
              </p:nvSpPr>
              <p:spPr bwMode="auto">
                <a:xfrm>
                  <a:off x="2552700" y="4838700"/>
                  <a:ext cx="1764792" cy="292608"/>
                </a:xfrm>
                <a:prstGeom prst="rect">
                  <a:avLst/>
                </a:prstGeom>
                <a:solidFill>
                  <a:schemeClr val="bg1">
                    <a:lumMod val="85000"/>
                  </a:schemeClr>
                </a:solidFill>
                <a:ln w="127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esp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556EFB39-EA94-45D1-A182-9FFA63FA4DFE}"/>
                  </a:ext>
                </a:extLst>
              </p:cNvPr>
              <p:cNvGrpSpPr/>
              <p:nvPr/>
            </p:nvGrpSpPr>
            <p:grpSpPr>
              <a:xfrm>
                <a:off x="762000" y="1371600"/>
                <a:ext cx="3556000" cy="365760"/>
                <a:chOff x="762000" y="1143000"/>
                <a:chExt cx="3556000" cy="365760"/>
              </a:xfrm>
            </p:grpSpPr>
            <p:sp>
              <p:nvSpPr>
                <p:cNvPr id="29" name="Rectangle 6">
                  <a:extLst>
                    <a:ext uri="{FF2B5EF4-FFF2-40B4-BE49-F238E27FC236}">
                      <a16:creationId xmlns:a16="http://schemas.microsoft.com/office/drawing/2014/main" id="{89E08E60-BF00-4A49-8CB8-E1B08C04D085}"/>
                    </a:ext>
                  </a:extLst>
                </p:cNvPr>
                <p:cNvSpPr>
                  <a:spLocks/>
                </p:cNvSpPr>
                <p:nvPr>
                  <p:custDataLst>
                    <p:tags r:id="rId13"/>
                  </p:custDataLst>
                </p:nvPr>
              </p:nvSpPr>
              <p:spPr bwMode="auto">
                <a:xfrm>
                  <a:off x="2552700" y="1181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eax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30" name="Rectangle 30">
                  <a:extLst>
                    <a:ext uri="{FF2B5EF4-FFF2-40B4-BE49-F238E27FC236}">
                      <a16:creationId xmlns:a16="http://schemas.microsoft.com/office/drawing/2014/main" id="{0AA32F4A-A62C-4BC2-A94C-1C629E4D069D}"/>
                    </a:ext>
                  </a:extLst>
                </p:cNvPr>
                <p:cNvSpPr>
                  <a:spLocks/>
                </p:cNvSpPr>
                <p:nvPr>
                  <p:custDataLst>
                    <p:tags r:id="rId14"/>
                  </p:custDataLst>
                </p:nvPr>
              </p:nvSpPr>
              <p:spPr bwMode="auto">
                <a:xfrm>
                  <a:off x="762000" y="1143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rax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4C39F05D-B664-49C8-83E1-8E247361812D}"/>
                  </a:ext>
                </a:extLst>
              </p:cNvPr>
              <p:cNvGrpSpPr/>
              <p:nvPr/>
            </p:nvGrpSpPr>
            <p:grpSpPr>
              <a:xfrm>
                <a:off x="762000" y="1828800"/>
                <a:ext cx="3556000" cy="365760"/>
                <a:chOff x="762000" y="1752600"/>
                <a:chExt cx="3556000" cy="365760"/>
              </a:xfrm>
            </p:grpSpPr>
            <p:sp>
              <p:nvSpPr>
                <p:cNvPr id="27" name="Rectangle 7">
                  <a:extLst>
                    <a:ext uri="{FF2B5EF4-FFF2-40B4-BE49-F238E27FC236}">
                      <a16:creationId xmlns:a16="http://schemas.microsoft.com/office/drawing/2014/main" id="{18697F8E-4651-46DE-BA9B-593FA408C6DB}"/>
                    </a:ext>
                  </a:extLst>
                </p:cNvPr>
                <p:cNvSpPr>
                  <a:spLocks/>
                </p:cNvSpPr>
                <p:nvPr>
                  <p:custDataLst>
                    <p:tags r:id="rId11"/>
                  </p:custDataLst>
                </p:nvPr>
              </p:nvSpPr>
              <p:spPr bwMode="auto">
                <a:xfrm>
                  <a:off x="2552700" y="17907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ebx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8" name="Rectangle 31">
                  <a:extLst>
                    <a:ext uri="{FF2B5EF4-FFF2-40B4-BE49-F238E27FC236}">
                      <a16:creationId xmlns:a16="http://schemas.microsoft.com/office/drawing/2014/main" id="{98EBB6FA-6BA7-4FDA-AC2C-04B54B9820D9}"/>
                    </a:ext>
                  </a:extLst>
                </p:cNvPr>
                <p:cNvSpPr>
                  <a:spLocks/>
                </p:cNvSpPr>
                <p:nvPr>
                  <p:custDataLst>
                    <p:tags r:id="rId12"/>
                  </p:custDataLst>
                </p:nvPr>
              </p:nvSpPr>
              <p:spPr bwMode="auto">
                <a:xfrm>
                  <a:off x="762000" y="17526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rbx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2E8D3D3E-F5CD-4198-A65F-3FB55EB9E38D}"/>
                  </a:ext>
                </a:extLst>
              </p:cNvPr>
              <p:cNvGrpSpPr/>
              <p:nvPr/>
            </p:nvGrpSpPr>
            <p:grpSpPr>
              <a:xfrm>
                <a:off x="762000" y="2286000"/>
                <a:ext cx="3556000" cy="365760"/>
                <a:chOff x="762000" y="2362200"/>
                <a:chExt cx="3556000" cy="365760"/>
              </a:xfrm>
            </p:grpSpPr>
            <p:sp>
              <p:nvSpPr>
                <p:cNvPr id="25" name="Rectangle 8">
                  <a:extLst>
                    <a:ext uri="{FF2B5EF4-FFF2-40B4-BE49-F238E27FC236}">
                      <a16:creationId xmlns:a16="http://schemas.microsoft.com/office/drawing/2014/main" id="{C41EAE6D-56FB-4C0A-BCA3-F505EB52B3D5}"/>
                    </a:ext>
                  </a:extLst>
                </p:cNvPr>
                <p:cNvSpPr>
                  <a:spLocks/>
                </p:cNvSpPr>
                <p:nvPr>
                  <p:custDataLst>
                    <p:tags r:id="rId9"/>
                  </p:custDataLst>
                </p:nvPr>
              </p:nvSpPr>
              <p:spPr bwMode="auto">
                <a:xfrm>
                  <a:off x="2552700" y="24003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ecx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6" name="Rectangle 32">
                  <a:extLst>
                    <a:ext uri="{FF2B5EF4-FFF2-40B4-BE49-F238E27FC236}">
                      <a16:creationId xmlns:a16="http://schemas.microsoft.com/office/drawing/2014/main" id="{555DC655-6B39-4134-9DBA-DDB82C92D158}"/>
                    </a:ext>
                  </a:extLst>
                </p:cNvPr>
                <p:cNvSpPr>
                  <a:spLocks/>
                </p:cNvSpPr>
                <p:nvPr>
                  <p:custDataLst>
                    <p:tags r:id="rId10"/>
                  </p:custDataLst>
                </p:nvPr>
              </p:nvSpPr>
              <p:spPr bwMode="auto">
                <a:xfrm>
                  <a:off x="762000" y="2362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rcx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17AFB821-1EDB-46A6-8B56-901CC498A7C3}"/>
                  </a:ext>
                </a:extLst>
              </p:cNvPr>
              <p:cNvGrpSpPr/>
              <p:nvPr/>
            </p:nvGrpSpPr>
            <p:grpSpPr>
              <a:xfrm>
                <a:off x="762000" y="2743200"/>
                <a:ext cx="3556000" cy="365760"/>
                <a:chOff x="762000" y="2971800"/>
                <a:chExt cx="3556000" cy="365760"/>
              </a:xfrm>
            </p:grpSpPr>
            <p:sp>
              <p:nvSpPr>
                <p:cNvPr id="23" name="Rectangle 9">
                  <a:extLst>
                    <a:ext uri="{FF2B5EF4-FFF2-40B4-BE49-F238E27FC236}">
                      <a16:creationId xmlns:a16="http://schemas.microsoft.com/office/drawing/2014/main" id="{EF357574-5921-424C-AB36-923F9E10B470}"/>
                    </a:ext>
                  </a:extLst>
                </p:cNvPr>
                <p:cNvSpPr>
                  <a:spLocks/>
                </p:cNvSpPr>
                <p:nvPr>
                  <p:custDataLst>
                    <p:tags r:id="rId7"/>
                  </p:custDataLst>
                </p:nvPr>
              </p:nvSpPr>
              <p:spPr bwMode="auto">
                <a:xfrm>
                  <a:off x="2552700" y="30099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edx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4" name="Rectangle 33">
                  <a:extLst>
                    <a:ext uri="{FF2B5EF4-FFF2-40B4-BE49-F238E27FC236}">
                      <a16:creationId xmlns:a16="http://schemas.microsoft.com/office/drawing/2014/main" id="{7B0CD16C-453C-464A-BA3D-17167F7F010C}"/>
                    </a:ext>
                  </a:extLst>
                </p:cNvPr>
                <p:cNvSpPr>
                  <a:spLocks/>
                </p:cNvSpPr>
                <p:nvPr>
                  <p:custDataLst>
                    <p:tags r:id="rId8"/>
                  </p:custDataLst>
                </p:nvPr>
              </p:nvSpPr>
              <p:spPr bwMode="auto">
                <a:xfrm>
                  <a:off x="762000" y="29718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rdx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8C8A035B-03AB-45A7-A9B8-61D6320D9E54}"/>
                  </a:ext>
                </a:extLst>
              </p:cNvPr>
              <p:cNvGrpSpPr/>
              <p:nvPr/>
            </p:nvGrpSpPr>
            <p:grpSpPr>
              <a:xfrm>
                <a:off x="762000" y="3200400"/>
                <a:ext cx="3556000" cy="365760"/>
                <a:chOff x="762000" y="3581400"/>
                <a:chExt cx="3556000" cy="365760"/>
              </a:xfrm>
            </p:grpSpPr>
            <p:sp>
              <p:nvSpPr>
                <p:cNvPr id="21" name="Rectangle 10">
                  <a:extLst>
                    <a:ext uri="{FF2B5EF4-FFF2-40B4-BE49-F238E27FC236}">
                      <a16:creationId xmlns:a16="http://schemas.microsoft.com/office/drawing/2014/main" id="{152B1F37-52E8-4906-BCDD-9982F66575F8}"/>
                    </a:ext>
                  </a:extLst>
                </p:cNvPr>
                <p:cNvSpPr>
                  <a:spLocks/>
                </p:cNvSpPr>
                <p:nvPr>
                  <p:custDataLst>
                    <p:tags r:id="rId5"/>
                  </p:custDataLst>
                </p:nvPr>
              </p:nvSpPr>
              <p:spPr bwMode="auto">
                <a:xfrm>
                  <a:off x="2552700" y="36195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esi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2" name="Rectangle 34">
                  <a:extLst>
                    <a:ext uri="{FF2B5EF4-FFF2-40B4-BE49-F238E27FC236}">
                      <a16:creationId xmlns:a16="http://schemas.microsoft.com/office/drawing/2014/main" id="{15437EEF-E794-4F81-9910-2564EEE00861}"/>
                    </a:ext>
                  </a:extLst>
                </p:cNvPr>
                <p:cNvSpPr>
                  <a:spLocks/>
                </p:cNvSpPr>
                <p:nvPr>
                  <p:custDataLst>
                    <p:tags r:id="rId6"/>
                  </p:custDataLst>
                </p:nvPr>
              </p:nvSpPr>
              <p:spPr bwMode="auto">
                <a:xfrm>
                  <a:off x="762000" y="35814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rsi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F9B5035C-8593-4B1B-8345-B66D036E8884}"/>
                  </a:ext>
                </a:extLst>
              </p:cNvPr>
              <p:cNvGrpSpPr/>
              <p:nvPr/>
            </p:nvGrpSpPr>
            <p:grpSpPr>
              <a:xfrm>
                <a:off x="762000" y="3657600"/>
                <a:ext cx="3556000" cy="365760"/>
                <a:chOff x="762000" y="4191000"/>
                <a:chExt cx="3556000" cy="365760"/>
              </a:xfrm>
            </p:grpSpPr>
            <p:sp>
              <p:nvSpPr>
                <p:cNvPr id="19" name="Rectangle 11">
                  <a:extLst>
                    <a:ext uri="{FF2B5EF4-FFF2-40B4-BE49-F238E27FC236}">
                      <a16:creationId xmlns:a16="http://schemas.microsoft.com/office/drawing/2014/main" id="{C59D67EF-6E63-48C9-BDAA-533FB8194677}"/>
                    </a:ext>
                  </a:extLst>
                </p:cNvPr>
                <p:cNvSpPr>
                  <a:spLocks/>
                </p:cNvSpPr>
                <p:nvPr>
                  <p:custDataLst>
                    <p:tags r:id="rId3"/>
                  </p:custDataLst>
                </p:nvPr>
              </p:nvSpPr>
              <p:spPr bwMode="auto">
                <a:xfrm>
                  <a:off x="2552700" y="42291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edi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20" name="Rectangle 35">
                  <a:extLst>
                    <a:ext uri="{FF2B5EF4-FFF2-40B4-BE49-F238E27FC236}">
                      <a16:creationId xmlns:a16="http://schemas.microsoft.com/office/drawing/2014/main" id="{DE65E106-E863-4993-804F-A2D20C9FA99C}"/>
                    </a:ext>
                  </a:extLst>
                </p:cNvPr>
                <p:cNvSpPr>
                  <a:spLocks/>
                </p:cNvSpPr>
                <p:nvPr>
                  <p:custDataLst>
                    <p:tags r:id="rId4"/>
                  </p:custDataLst>
                </p:nvPr>
              </p:nvSpPr>
              <p:spPr bwMode="auto">
                <a:xfrm>
                  <a:off x="762000" y="41910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rdi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F47AAC07-80BB-4AFD-8675-C006AB85D03D}"/>
                  </a:ext>
                </a:extLst>
              </p:cNvPr>
              <p:cNvGrpSpPr/>
              <p:nvPr/>
            </p:nvGrpSpPr>
            <p:grpSpPr>
              <a:xfrm>
                <a:off x="761492" y="4572000"/>
                <a:ext cx="3556000" cy="365760"/>
                <a:chOff x="762000" y="5410200"/>
                <a:chExt cx="3556000" cy="365760"/>
              </a:xfrm>
            </p:grpSpPr>
            <p:sp>
              <p:nvSpPr>
                <p:cNvPr id="17" name="Rectangle 13">
                  <a:extLst>
                    <a:ext uri="{FF2B5EF4-FFF2-40B4-BE49-F238E27FC236}">
                      <a16:creationId xmlns:a16="http://schemas.microsoft.com/office/drawing/2014/main" id="{EE9977CC-57A3-47DB-8CDA-01735A365D94}"/>
                    </a:ext>
                  </a:extLst>
                </p:cNvPr>
                <p:cNvSpPr>
                  <a:spLocks/>
                </p:cNvSpPr>
                <p:nvPr>
                  <p:custDataLst>
                    <p:tags r:id="rId1"/>
                  </p:custDataLst>
                </p:nvPr>
              </p:nvSpPr>
              <p:spPr bwMode="auto">
                <a:xfrm>
                  <a:off x="2552700" y="5435600"/>
                  <a:ext cx="1765300" cy="292608"/>
                </a:xfrm>
                <a:prstGeom prst="rect">
                  <a:avLst/>
                </a:prstGeom>
                <a:solidFill>
                  <a:srgbClr val="D8D8D8"/>
                </a:solidFill>
                <a:ln w="9525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16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16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ebp</a:t>
                  </a:r>
                  <a:endParaRPr lang="en-US" sz="16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  <p:sp>
              <p:nvSpPr>
                <p:cNvPr id="18" name="Rectangle 36">
                  <a:extLst>
                    <a:ext uri="{FF2B5EF4-FFF2-40B4-BE49-F238E27FC236}">
                      <a16:creationId xmlns:a16="http://schemas.microsoft.com/office/drawing/2014/main" id="{FB13E668-9523-4C8B-B2A3-9F24818612F7}"/>
                    </a:ext>
                  </a:extLst>
                </p:cNvPr>
                <p:cNvSpPr>
                  <a:spLocks/>
                </p:cNvSpPr>
                <p:nvPr>
                  <p:custDataLst>
                    <p:tags r:id="rId2"/>
                  </p:custDataLst>
                </p:nvPr>
              </p:nvSpPr>
              <p:spPr bwMode="auto">
                <a:xfrm>
                  <a:off x="762000" y="5410200"/>
                  <a:ext cx="3556000" cy="365760"/>
                </a:xfrm>
                <a:prstGeom prst="rect">
                  <a:avLst/>
                </a:prstGeom>
                <a:noFill/>
                <a:ln w="25400" cap="flat">
                  <a:solidFill>
                    <a:schemeClr val="tx1"/>
                  </a:solidFill>
                  <a:prstDash val="solid"/>
                  <a:miter lim="800000"/>
                  <a:headEnd type="none" w="med" len="med"/>
                  <a:tailEnd type="none" w="med" len="med"/>
                </a:ln>
              </p:spPr>
              <p:txBody>
                <a:bodyPr lIns="38100" tIns="38100" rIns="38100" bIns="38100" anchor="ctr"/>
                <a:lstStyle/>
                <a:p>
                  <a:pPr algn="l"/>
                  <a:r>
                    <a:rPr lang="en-US" sz="2000" dirty="0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%</a:t>
                  </a:r>
                  <a:r>
                    <a:rPr lang="en-US" sz="2000" dirty="0" err="1">
                      <a:solidFill>
                        <a:schemeClr val="tx1"/>
                      </a:solidFill>
                      <a:latin typeface="Consolas" panose="020B0609020204030204" pitchFamily="49" charset="0"/>
                      <a:cs typeface="Courier New" panose="02070309020205020404" pitchFamily="49" charset="0"/>
                      <a:sym typeface="Courier New Bold" charset="0"/>
                    </a:rPr>
                    <a:t>rbp</a:t>
                  </a:r>
                  <a:endParaRPr lang="en-US" sz="2000" dirty="0">
                    <a:solidFill>
                      <a:schemeClr val="tx1"/>
                    </a:solidFill>
                    <a:latin typeface="Consolas" panose="020B0609020204030204" pitchFamily="49" charset="0"/>
                    <a:cs typeface="Courier New" panose="02070309020205020404" pitchFamily="49" charset="0"/>
                    <a:sym typeface="Courier New Bold" charset="0"/>
                  </a:endParaRPr>
                </a:p>
              </p:txBody>
            </p:sp>
          </p:grpSp>
        </p:grpSp>
      </p:grpSp>
      <p:sp>
        <p:nvSpPr>
          <p:cNvPr id="57" name="Content Placeholder 19">
            <a:extLst>
              <a:ext uri="{FF2B5EF4-FFF2-40B4-BE49-F238E27FC236}">
                <a16:creationId xmlns:a16="http://schemas.microsoft.com/office/drawing/2014/main" id="{A22841AD-59D4-4E6B-8E1B-A6E349163C12}"/>
              </a:ext>
            </a:extLst>
          </p:cNvPr>
          <p:cNvSpPr txBox="1">
            <a:spLocks/>
          </p:cNvSpPr>
          <p:nvPr/>
        </p:nvSpPr>
        <p:spPr>
          <a:xfrm>
            <a:off x="8167339" y="3092508"/>
            <a:ext cx="3366883" cy="133397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Instruction Pointer</a:t>
            </a:r>
          </a:p>
          <a:p>
            <a:r>
              <a:rPr lang="en-US" dirty="0"/>
              <a:t>Condition Codes</a:t>
            </a:r>
          </a:p>
          <a:p>
            <a:endParaRPr lang="en-US" dirty="0"/>
          </a:p>
          <a:p>
            <a:r>
              <a:rPr lang="en-US" dirty="0"/>
              <a:t>Stack</a:t>
            </a: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A5BD6E3E-6271-4B2B-92DA-7768D2742750}"/>
              </a:ext>
            </a:extLst>
          </p:cNvPr>
          <p:cNvSpPr/>
          <p:nvPr/>
        </p:nvSpPr>
        <p:spPr>
          <a:xfrm>
            <a:off x="562199" y="2893424"/>
            <a:ext cx="11128983" cy="3388244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5D251168-694F-4C56-A69D-DDFB0A74C051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l="17858" t="42551"/>
          <a:stretch/>
        </p:blipFill>
        <p:spPr>
          <a:xfrm>
            <a:off x="382848" y="4029399"/>
            <a:ext cx="2450504" cy="1794261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5086A3EA-398C-4E58-95AF-103F0BB6C95C}"/>
              </a:ext>
            </a:extLst>
          </p:cNvPr>
          <p:cNvPicPr>
            <a:picLocks noChangeAspect="1"/>
          </p:cNvPicPr>
          <p:nvPr/>
        </p:nvPicPr>
        <p:blipFill rotWithShape="1">
          <a:blip r:embed="rId34"/>
          <a:srcRect b="76057"/>
          <a:stretch/>
        </p:blipFill>
        <p:spPr>
          <a:xfrm>
            <a:off x="8467356" y="5118438"/>
            <a:ext cx="2469094" cy="618902"/>
          </a:xfrm>
          <a:prstGeom prst="rect">
            <a:avLst/>
          </a:prstGeom>
        </p:spPr>
      </p:pic>
      <p:sp>
        <p:nvSpPr>
          <p:cNvPr id="61" name="Content Placeholder 19">
            <a:extLst>
              <a:ext uri="{FF2B5EF4-FFF2-40B4-BE49-F238E27FC236}">
                <a16:creationId xmlns:a16="http://schemas.microsoft.com/office/drawing/2014/main" id="{B8A59DB2-F3F6-412A-80E0-1DBF9D374C3A}"/>
              </a:ext>
            </a:extLst>
          </p:cNvPr>
          <p:cNvSpPr txBox="1">
            <a:spLocks/>
          </p:cNvSpPr>
          <p:nvPr/>
        </p:nvSpPr>
        <p:spPr>
          <a:xfrm>
            <a:off x="890781" y="2968096"/>
            <a:ext cx="1942571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Code and Data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350AAB4B-99C5-4F35-8E78-6C7E8ADBE681}"/>
              </a:ext>
            </a:extLst>
          </p:cNvPr>
          <p:cNvSpPr/>
          <p:nvPr/>
        </p:nvSpPr>
        <p:spPr>
          <a:xfrm>
            <a:off x="3116538" y="2987898"/>
            <a:ext cx="8448690" cy="3206839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3855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3BD56-CEA1-4715-9338-F867E2D98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system calls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CEECB-ADDA-41FA-A2E0-4BDFD244E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 err="1">
                <a:latin typeface="Consolas" panose="020B0609020204030204" pitchFamily="49" charset="0"/>
              </a:rPr>
              <a:t>pid_t</a:t>
            </a:r>
            <a:r>
              <a:rPr lang="en-US" sz="2200" dirty="0">
                <a:latin typeface="Consolas" panose="020B0609020204030204" pitchFamily="49" charset="0"/>
              </a:rPr>
              <a:t> fork(void);</a:t>
            </a:r>
          </a:p>
          <a:p>
            <a:pPr lvl="1"/>
            <a:r>
              <a:rPr lang="en-US" dirty="0"/>
              <a:t>Create a new process that is a copy of the current one</a:t>
            </a:r>
          </a:p>
          <a:p>
            <a:pPr lvl="1"/>
            <a:r>
              <a:rPr lang="en-US" dirty="0"/>
              <a:t>Returns either PID of child process (parent) or 0 (child)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200" dirty="0">
                <a:latin typeface="Consolas" panose="020B0609020204030204" pitchFamily="49" charset="0"/>
              </a:rPr>
              <a:t>void _exit(int </a:t>
            </a:r>
            <a:r>
              <a:rPr lang="en-US" sz="2200" i="1" dirty="0">
                <a:latin typeface="Consolas" panose="020B0609020204030204" pitchFamily="49" charset="0"/>
              </a:rPr>
              <a:t>status</a:t>
            </a:r>
            <a:r>
              <a:rPr lang="en-US" sz="2200" dirty="0">
                <a:latin typeface="Consolas" panose="020B0609020204030204" pitchFamily="49" charset="0"/>
              </a:rPr>
              <a:t>);</a:t>
            </a:r>
          </a:p>
          <a:p>
            <a:pPr lvl="1"/>
            <a:r>
              <a:rPr lang="en-US" dirty="0"/>
              <a:t>Exit the current process (exit(), the library call cleans things up first)</a:t>
            </a: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2200" dirty="0" err="1">
                <a:latin typeface="Consolas" panose="020B0609020204030204" pitchFamily="49" charset="0"/>
              </a:rPr>
              <a:t>pid_t</a:t>
            </a:r>
            <a:r>
              <a:rPr lang="en-US" sz="2200" dirty="0">
                <a:latin typeface="Consolas" panose="020B0609020204030204" pitchFamily="49" charset="0"/>
              </a:rPr>
              <a:t> </a:t>
            </a:r>
            <a:r>
              <a:rPr lang="en-US" sz="2200" dirty="0" err="1">
                <a:latin typeface="Consolas" panose="020B0609020204030204" pitchFamily="49" charset="0"/>
              </a:rPr>
              <a:t>waitpid</a:t>
            </a:r>
            <a:r>
              <a:rPr lang="en-US" sz="2200" dirty="0">
                <a:latin typeface="Consolas" panose="020B0609020204030204" pitchFamily="49" charset="0"/>
              </a:rPr>
              <a:t>(</a:t>
            </a:r>
            <a:r>
              <a:rPr lang="en-US" sz="2200" dirty="0" err="1">
                <a:latin typeface="Consolas" panose="020B0609020204030204" pitchFamily="49" charset="0"/>
              </a:rPr>
              <a:t>pid_t</a:t>
            </a:r>
            <a:r>
              <a:rPr lang="en-US" sz="2200" dirty="0">
                <a:latin typeface="Consolas" panose="020B0609020204030204" pitchFamily="49" charset="0"/>
              </a:rPr>
              <a:t> </a:t>
            </a:r>
            <a:r>
              <a:rPr lang="en-US" sz="2200" i="1" dirty="0" err="1">
                <a:latin typeface="Consolas" panose="020B0609020204030204" pitchFamily="49" charset="0"/>
              </a:rPr>
              <a:t>pid</a:t>
            </a:r>
            <a:r>
              <a:rPr lang="en-US" sz="2200" dirty="0">
                <a:latin typeface="Consolas" panose="020B0609020204030204" pitchFamily="49" charset="0"/>
              </a:rPr>
              <a:t>, int *</a:t>
            </a:r>
            <a:r>
              <a:rPr lang="en-US" sz="2200" i="1" dirty="0">
                <a:latin typeface="Consolas" panose="020B0609020204030204" pitchFamily="49" charset="0"/>
              </a:rPr>
              <a:t>status</a:t>
            </a:r>
            <a:r>
              <a:rPr lang="en-US" sz="2200" dirty="0">
                <a:latin typeface="Consolas" panose="020B0609020204030204" pitchFamily="49" charset="0"/>
              </a:rPr>
              <a:t>, int </a:t>
            </a:r>
            <a:r>
              <a:rPr lang="en-US" sz="2200" i="1" dirty="0">
                <a:latin typeface="Consolas" panose="020B0609020204030204" pitchFamily="49" charset="0"/>
              </a:rPr>
              <a:t>options</a:t>
            </a:r>
            <a:r>
              <a:rPr lang="en-US" sz="2200" dirty="0">
                <a:latin typeface="Consolas" panose="020B0609020204030204" pitchFamily="49" charset="0"/>
              </a:rPr>
              <a:t>);</a:t>
            </a:r>
          </a:p>
          <a:p>
            <a:pPr lvl="1"/>
            <a:r>
              <a:rPr lang="en-US" dirty="0"/>
              <a:t>Suspends the current process until a child (</a:t>
            </a:r>
            <a:r>
              <a:rPr lang="en-US" i="1" dirty="0" err="1"/>
              <a:t>pid</a:t>
            </a:r>
            <a:r>
              <a:rPr lang="en-US" dirty="0"/>
              <a:t>) terminates</a:t>
            </a:r>
          </a:p>
          <a:p>
            <a:pPr lvl="1"/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US" sz="2200" i="0" dirty="0">
                <a:effectLst/>
                <a:latin typeface="Consolas" panose="020B0609020204030204" pitchFamily="49" charset="0"/>
              </a:rPr>
              <a:t>int </a:t>
            </a:r>
            <a:r>
              <a:rPr lang="en-US" sz="2200" i="0" dirty="0" err="1">
                <a:effectLst/>
                <a:latin typeface="Consolas" panose="020B0609020204030204" pitchFamily="49" charset="0"/>
              </a:rPr>
              <a:t>execve</a:t>
            </a:r>
            <a:r>
              <a:rPr lang="en-US" sz="2000" i="0" dirty="0">
                <a:effectLst/>
                <a:latin typeface="Consolas" panose="020B0609020204030204" pitchFamily="49" charset="0"/>
              </a:rPr>
              <a:t>(const char *</a:t>
            </a:r>
            <a:r>
              <a:rPr lang="en-US" sz="2000" i="1" dirty="0">
                <a:effectLst/>
                <a:latin typeface="Consolas" panose="020B0609020204030204" pitchFamily="49" charset="0"/>
              </a:rPr>
              <a:t>filename</a:t>
            </a:r>
            <a:r>
              <a:rPr lang="en-US" sz="2000" i="0" dirty="0">
                <a:effectLst/>
                <a:latin typeface="Consolas" panose="020B0609020204030204" pitchFamily="49" charset="0"/>
              </a:rPr>
              <a:t>, char *const </a:t>
            </a:r>
            <a:r>
              <a:rPr lang="en-US" sz="2000" i="1" dirty="0" err="1">
                <a:effectLst/>
                <a:latin typeface="Consolas" panose="020B0609020204030204" pitchFamily="49" charset="0"/>
              </a:rPr>
              <a:t>argv</a:t>
            </a:r>
            <a:r>
              <a:rPr lang="en-US" sz="2000" i="0" dirty="0">
                <a:effectLst/>
                <a:latin typeface="Consolas" panose="020B0609020204030204" pitchFamily="49" charset="0"/>
              </a:rPr>
              <a:t>[], char *const </a:t>
            </a:r>
            <a:r>
              <a:rPr lang="en-US" sz="2000" i="1" dirty="0" err="1">
                <a:effectLst/>
                <a:latin typeface="Consolas" panose="020B0609020204030204" pitchFamily="49" charset="0"/>
              </a:rPr>
              <a:t>envp</a:t>
            </a:r>
            <a:r>
              <a:rPr lang="en-US" sz="2000" i="0" dirty="0">
                <a:effectLst/>
                <a:latin typeface="Consolas" panose="020B0609020204030204" pitchFamily="49" charset="0"/>
              </a:rPr>
              <a:t>[]);</a:t>
            </a:r>
          </a:p>
          <a:p>
            <a:pPr lvl="1"/>
            <a:r>
              <a:rPr lang="en-US" dirty="0"/>
              <a:t>Execute a new program, replacing the existing one</a:t>
            </a:r>
            <a:endParaRPr lang="en-US" sz="2800" dirty="0"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D879D1-7C0E-4BA5-89CC-604E0CEF2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9014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249F-649F-46CB-85D7-B848D722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new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7DB9B-3B23-4E49-AF03-0FB5DFF17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stdio.h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unistd.h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int main(){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if(fork() == 0)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("Child!\n");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 else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("Parent!\n");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</a:t>
            </a:r>
            <a:br>
              <a:rPr lang="en-US" dirty="0">
                <a:latin typeface="Consolas" panose="020B0609020204030204" pitchFamily="49" charset="0"/>
              </a:rPr>
            </a:b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("Both!\n");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return 0;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DD2B6-5A4E-4BBE-B593-E67A9528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1494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249F-649F-46CB-85D7-B848D722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a new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7DB9B-3B23-4E49-AF03-0FB5DFF17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stdio.h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unistd.h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int main(){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if(fork() == 0)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("Child!\n");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 else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("Parent!\n");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</a:t>
            </a:r>
            <a:br>
              <a:rPr lang="en-US" dirty="0">
                <a:latin typeface="Consolas" panose="020B0609020204030204" pitchFamily="49" charset="0"/>
              </a:rPr>
            </a:b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("Both!\n");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return 0;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DD2B6-5A4E-4BBE-B593-E67A9528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834EF6C-D8A3-41A0-90E6-03EB70A5DB61}"/>
              </a:ext>
            </a:extLst>
          </p:cNvPr>
          <p:cNvSpPr txBox="1"/>
          <p:nvPr/>
        </p:nvSpPr>
        <p:spPr>
          <a:xfrm>
            <a:off x="6686141" y="3369170"/>
            <a:ext cx="4124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Existential crisis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A31EE46-2F96-4B12-BE6C-96BA9C32CE1B}"/>
              </a:ext>
            </a:extLst>
          </p:cNvPr>
          <p:cNvCxnSpPr/>
          <p:nvPr/>
        </p:nvCxnSpPr>
        <p:spPr>
          <a:xfrm flipH="1">
            <a:off x="5188080" y="3553836"/>
            <a:ext cx="1361873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72839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249F-649F-46CB-85D7-B848D722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Executing a new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7DB9B-3B23-4E49-AF03-0FB5DFF17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stdio.h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unistd.h</a:t>
            </a:r>
            <a:r>
              <a:rPr lang="en-US" dirty="0">
                <a:latin typeface="Consolas" panose="020B0609020204030204" pitchFamily="49" charset="0"/>
              </a:rPr>
              <a:t>&gt;</a:t>
            </a:r>
          </a:p>
          <a:p>
            <a:pPr marL="457200" lvl="1" indent="0">
              <a:buNone/>
            </a:pP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int main(){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if(fork() == 0)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execve</a:t>
            </a:r>
            <a:r>
              <a:rPr lang="en-US" dirty="0">
                <a:latin typeface="Consolas" panose="020B0609020204030204" pitchFamily="49" charset="0"/>
              </a:rPr>
              <a:t>("/bin/python3", ...);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 else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("Parent!\n");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}</a:t>
            </a:r>
            <a:br>
              <a:rPr lang="en-US" dirty="0">
                <a:latin typeface="Consolas" panose="020B0609020204030204" pitchFamily="49" charset="0"/>
              </a:rPr>
            </a:br>
            <a:endParaRPr lang="en-US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</a:t>
            </a:r>
            <a:r>
              <a:rPr lang="en-US" dirty="0" err="1">
                <a:latin typeface="Consolas" panose="020B0609020204030204" pitchFamily="49" charset="0"/>
              </a:rPr>
              <a:t>printf</a:t>
            </a:r>
            <a:r>
              <a:rPr lang="en-US" dirty="0">
                <a:latin typeface="Consolas" panose="020B0609020204030204" pitchFamily="49" charset="0"/>
              </a:rPr>
              <a:t>("Only parent!\n");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  return 0;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DD2B6-5A4E-4BBE-B593-E67A9528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2669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249F-649F-46CB-85D7-B848D722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your own shell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7DB9B-3B23-4E49-AF03-0FB5DFF17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void execute(char** 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) 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if (</a:t>
            </a:r>
            <a:r>
              <a:rPr lang="en-US" sz="1400" dirty="0" err="1">
                <a:latin typeface="Consolas" panose="020B0609020204030204" pitchFamily="49" charset="0"/>
              </a:rPr>
              <a:t>strcmp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[0], "exit") == 0) 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exit(); // exit the shell when requested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}</a:t>
            </a:r>
          </a:p>
          <a:p>
            <a:pPr marL="457200" lvl="1" indent="0">
              <a:buNone/>
            </a:pPr>
            <a:endParaRPr lang="en-US" sz="1400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dirty="0" err="1">
                <a:latin typeface="Consolas" panose="020B0609020204030204" pitchFamily="49" charset="0"/>
              </a:rPr>
              <a:t>pid_t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cpid</a:t>
            </a:r>
            <a:r>
              <a:rPr lang="en-US" sz="1400" dirty="0">
                <a:latin typeface="Consolas" panose="020B0609020204030204" pitchFamily="49" charset="0"/>
              </a:rPr>
              <a:t> = fork();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if (</a:t>
            </a:r>
            <a:r>
              <a:rPr lang="en-US" sz="1400" dirty="0" err="1">
                <a:latin typeface="Consolas" panose="020B0609020204030204" pitchFamily="49" charset="0"/>
              </a:rPr>
              <a:t>cpid</a:t>
            </a:r>
            <a:r>
              <a:rPr lang="en-US" sz="1400" dirty="0">
                <a:latin typeface="Consolas" panose="020B0609020204030204" pitchFamily="49" charset="0"/>
              </a:rPr>
              <a:t> == 0) 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if (</a:t>
            </a:r>
            <a:r>
              <a:rPr lang="en-US" sz="1400" dirty="0" err="1">
                <a:latin typeface="Consolas" panose="020B0609020204030204" pitchFamily="49" charset="0"/>
              </a:rPr>
              <a:t>execvp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[0], 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) &lt; 0) { // child, execute new process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  </a:t>
            </a:r>
            <a:r>
              <a:rPr lang="en-US" sz="1400" dirty="0" err="1">
                <a:latin typeface="Consolas" panose="020B0609020204030204" pitchFamily="49" charset="0"/>
              </a:rPr>
              <a:t>printf</a:t>
            </a:r>
            <a:r>
              <a:rPr lang="en-US" sz="1400" dirty="0">
                <a:latin typeface="Consolas" panose="020B0609020204030204" pitchFamily="49" charset="0"/>
              </a:rPr>
              <a:t>("command not found: %s\n", 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[0]);</a:t>
            </a:r>
            <a:br>
              <a:rPr lang="en-US" sz="1400" dirty="0">
                <a:latin typeface="Consolas" panose="020B0609020204030204" pitchFamily="49" charset="0"/>
              </a:rPr>
            </a:br>
            <a:r>
              <a:rPr lang="en-US" sz="1400" dirty="0">
                <a:latin typeface="Consolas" panose="020B0609020204030204" pitchFamily="49" charset="0"/>
              </a:rPr>
              <a:t>    }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} else 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</a:t>
            </a:r>
            <a:r>
              <a:rPr lang="en-US" sz="1400" dirty="0" err="1">
                <a:latin typeface="Consolas" panose="020B0609020204030204" pitchFamily="49" charset="0"/>
              </a:rPr>
              <a:t>waitpid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</a:rPr>
              <a:t>cpid</a:t>
            </a:r>
            <a:r>
              <a:rPr lang="en-US" sz="1400" dirty="0">
                <a:latin typeface="Consolas" panose="020B0609020204030204" pitchFamily="49" charset="0"/>
              </a:rPr>
              <a:t>, &amp; status, WUNTRACED); // parent, wait for process to be complete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}}</a:t>
            </a:r>
          </a:p>
          <a:p>
            <a:pPr marL="457200" lvl="1" indent="0">
              <a:buNone/>
            </a:pPr>
            <a:endParaRPr lang="en-US" sz="1400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int main(){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char** 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while(1){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</a:t>
            </a:r>
            <a:r>
              <a:rPr lang="en-US" sz="1400" dirty="0" err="1">
                <a:latin typeface="Consolas" panose="020B0609020204030204" pitchFamily="49" charset="0"/>
              </a:rPr>
              <a:t>printf</a:t>
            </a:r>
            <a:r>
              <a:rPr lang="en-US" sz="1400" dirty="0">
                <a:latin typeface="Consolas" panose="020B0609020204030204" pitchFamily="49" charset="0"/>
              </a:rPr>
              <a:t>("&gt; ");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 = </a:t>
            </a:r>
            <a:r>
              <a:rPr lang="en-US" sz="1400" dirty="0" err="1">
                <a:latin typeface="Consolas" panose="020B0609020204030204" pitchFamily="49" charset="0"/>
              </a:rPr>
              <a:t>parse_incoming_text</a:t>
            </a:r>
            <a:r>
              <a:rPr lang="en-US" sz="1400" dirty="0">
                <a:latin typeface="Consolas" panose="020B0609020204030204" pitchFamily="49" charset="0"/>
              </a:rPr>
              <a:t>(); // complicated in C unfortunately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execute(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}}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DD2B6-5A4E-4BBE-B593-E67A9528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19D3C9-8170-4E08-8E06-4E0C5EB1B0D9}"/>
              </a:ext>
            </a:extLst>
          </p:cNvPr>
          <p:cNvSpPr txBox="1"/>
          <p:nvPr/>
        </p:nvSpPr>
        <p:spPr>
          <a:xfrm>
            <a:off x="5955393" y="386834"/>
            <a:ext cx="56250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https://danishpraka.sh/2018/01/15/write-a-shell.html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4707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21249F-649F-46CB-85D7-B848D7222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Creating your own shell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87DB9B-3B23-4E49-AF03-0FB5DFF179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void execute(char** 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) 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if (</a:t>
            </a:r>
            <a:r>
              <a:rPr lang="en-US" sz="1400" dirty="0" err="1">
                <a:latin typeface="Consolas" panose="020B0609020204030204" pitchFamily="49" charset="0"/>
              </a:rPr>
              <a:t>strcmp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[0], "exit") == 0) 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exit(); // exit the shell when requested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}</a:t>
            </a:r>
          </a:p>
          <a:p>
            <a:pPr marL="457200" lvl="1" indent="0">
              <a:buNone/>
            </a:pPr>
            <a:endParaRPr lang="en-US" sz="1400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</a:t>
            </a:r>
            <a:r>
              <a:rPr lang="en-US" sz="1400" dirty="0" err="1">
                <a:latin typeface="Consolas" panose="020B0609020204030204" pitchFamily="49" charset="0"/>
              </a:rPr>
              <a:t>pid_t</a:t>
            </a:r>
            <a:r>
              <a:rPr lang="en-US" sz="1400" dirty="0">
                <a:latin typeface="Consolas" panose="020B0609020204030204" pitchFamily="49" charset="0"/>
              </a:rPr>
              <a:t> </a:t>
            </a:r>
            <a:r>
              <a:rPr lang="en-US" sz="1400" dirty="0" err="1">
                <a:latin typeface="Consolas" panose="020B0609020204030204" pitchFamily="49" charset="0"/>
              </a:rPr>
              <a:t>cpid</a:t>
            </a:r>
            <a:r>
              <a:rPr lang="en-US" sz="1400" dirty="0">
                <a:latin typeface="Consolas" panose="020B0609020204030204" pitchFamily="49" charset="0"/>
              </a:rPr>
              <a:t> = fork();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if (</a:t>
            </a:r>
            <a:r>
              <a:rPr lang="en-US" sz="1400" dirty="0" err="1">
                <a:latin typeface="Consolas" panose="020B0609020204030204" pitchFamily="49" charset="0"/>
              </a:rPr>
              <a:t>cpid</a:t>
            </a:r>
            <a:r>
              <a:rPr lang="en-US" sz="1400" dirty="0">
                <a:latin typeface="Consolas" panose="020B0609020204030204" pitchFamily="49" charset="0"/>
              </a:rPr>
              <a:t> == 0) 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if (</a:t>
            </a:r>
            <a:r>
              <a:rPr lang="en-US" sz="1400" dirty="0" err="1">
                <a:latin typeface="Consolas" panose="020B0609020204030204" pitchFamily="49" charset="0"/>
              </a:rPr>
              <a:t>execvp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[0], 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) &lt; 0) { // child, execute new process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  </a:t>
            </a:r>
            <a:r>
              <a:rPr lang="en-US" sz="1400" dirty="0" err="1">
                <a:latin typeface="Consolas" panose="020B0609020204030204" pitchFamily="49" charset="0"/>
              </a:rPr>
              <a:t>printf</a:t>
            </a:r>
            <a:r>
              <a:rPr lang="en-US" sz="1400" dirty="0">
                <a:latin typeface="Consolas" panose="020B0609020204030204" pitchFamily="49" charset="0"/>
              </a:rPr>
              <a:t>("command not found: %s\n", 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[0]);</a:t>
            </a:r>
            <a:br>
              <a:rPr lang="en-US" sz="1400" dirty="0">
                <a:latin typeface="Consolas" panose="020B0609020204030204" pitchFamily="49" charset="0"/>
              </a:rPr>
            </a:br>
            <a:r>
              <a:rPr lang="en-US" sz="1400" dirty="0">
                <a:latin typeface="Consolas" panose="020B0609020204030204" pitchFamily="49" charset="0"/>
              </a:rPr>
              <a:t>    }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} else 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</a:t>
            </a:r>
            <a:r>
              <a:rPr lang="en-US" sz="1400" dirty="0" err="1">
                <a:latin typeface="Consolas" panose="020B0609020204030204" pitchFamily="49" charset="0"/>
              </a:rPr>
              <a:t>waitpid</a:t>
            </a:r>
            <a:r>
              <a:rPr lang="en-US" sz="1400" dirty="0">
                <a:latin typeface="Consolas" panose="020B0609020204030204" pitchFamily="49" charset="0"/>
              </a:rPr>
              <a:t>(</a:t>
            </a:r>
            <a:r>
              <a:rPr lang="en-US" sz="1400" dirty="0" err="1">
                <a:latin typeface="Consolas" panose="020B0609020204030204" pitchFamily="49" charset="0"/>
              </a:rPr>
              <a:t>cpid</a:t>
            </a:r>
            <a:r>
              <a:rPr lang="en-US" sz="1400" dirty="0">
                <a:latin typeface="Consolas" panose="020B0609020204030204" pitchFamily="49" charset="0"/>
              </a:rPr>
              <a:t>, &amp; status, WUNTRACED); // parent, wait for process to be complete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}}</a:t>
            </a:r>
          </a:p>
          <a:p>
            <a:pPr marL="457200" lvl="1" indent="0">
              <a:buNone/>
            </a:pPr>
            <a:endParaRPr lang="en-US" sz="1400" dirty="0">
              <a:latin typeface="Consolas" panose="020B0609020204030204" pitchFamily="49" charset="0"/>
            </a:endParaRP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int main(){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char** 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while(1){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</a:t>
            </a:r>
            <a:r>
              <a:rPr lang="en-US" sz="1400" dirty="0" err="1">
                <a:latin typeface="Consolas" panose="020B0609020204030204" pitchFamily="49" charset="0"/>
              </a:rPr>
              <a:t>printf</a:t>
            </a:r>
            <a:r>
              <a:rPr lang="en-US" sz="1400" dirty="0">
                <a:latin typeface="Consolas" panose="020B0609020204030204" pitchFamily="49" charset="0"/>
              </a:rPr>
              <a:t>("&gt; ");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 = </a:t>
            </a:r>
            <a:r>
              <a:rPr lang="en-US" sz="1400" dirty="0" err="1">
                <a:latin typeface="Consolas" panose="020B0609020204030204" pitchFamily="49" charset="0"/>
              </a:rPr>
              <a:t>parse_incoming_text</a:t>
            </a:r>
            <a:r>
              <a:rPr lang="en-US" sz="1400" dirty="0">
                <a:latin typeface="Consolas" panose="020B0609020204030204" pitchFamily="49" charset="0"/>
              </a:rPr>
              <a:t>(); // complicated in C unfortunately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    execute(</a:t>
            </a:r>
            <a:r>
              <a:rPr lang="en-US" sz="1400" dirty="0" err="1">
                <a:latin typeface="Consolas" panose="020B0609020204030204" pitchFamily="49" charset="0"/>
              </a:rPr>
              <a:t>args</a:t>
            </a:r>
            <a:r>
              <a:rPr lang="en-US" sz="1400" dirty="0">
                <a:latin typeface="Consolas" panose="020B0609020204030204" pitchFamily="49" charset="0"/>
              </a:rPr>
              <a:t>);</a:t>
            </a:r>
          </a:p>
          <a:p>
            <a:pPr marL="457200" lvl="1" indent="0">
              <a:buNone/>
            </a:pPr>
            <a:r>
              <a:rPr lang="en-US" sz="1400" dirty="0">
                <a:latin typeface="Consolas" panose="020B0609020204030204" pitchFamily="49" charset="0"/>
              </a:rPr>
              <a:t>}}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3DD2B6-5A4E-4BBE-B593-E67A95284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19D3C9-8170-4E08-8E06-4E0C5EB1B0D9}"/>
              </a:ext>
            </a:extLst>
          </p:cNvPr>
          <p:cNvSpPr txBox="1"/>
          <p:nvPr/>
        </p:nvSpPr>
        <p:spPr>
          <a:xfrm>
            <a:off x="7432501" y="316468"/>
            <a:ext cx="453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2"/>
              </a:rPr>
              <a:t>https://danishpraka.sh/posts/write-a-shell/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8EBBC1-4674-4E45-B9A4-6A66B2DAA8C1}"/>
              </a:ext>
            </a:extLst>
          </p:cNvPr>
          <p:cNvSpPr/>
          <p:nvPr/>
        </p:nvSpPr>
        <p:spPr>
          <a:xfrm>
            <a:off x="1448947" y="5384799"/>
            <a:ext cx="6456397" cy="860357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8CD33D-C619-4F46-957D-3538B1E19EB3}"/>
              </a:ext>
            </a:extLst>
          </p:cNvPr>
          <p:cNvSpPr/>
          <p:nvPr/>
        </p:nvSpPr>
        <p:spPr>
          <a:xfrm>
            <a:off x="1316002" y="2327071"/>
            <a:ext cx="6456397" cy="1259193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77606CE-90F5-4B05-8708-81F1628879F2}"/>
              </a:ext>
            </a:extLst>
          </p:cNvPr>
          <p:cNvSpPr/>
          <p:nvPr/>
        </p:nvSpPr>
        <p:spPr>
          <a:xfrm>
            <a:off x="1316002" y="3657600"/>
            <a:ext cx="8035521" cy="60311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024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animBg="1"/>
      <p:bldP spid="7" grpId="1" animBg="1"/>
      <p:bldP spid="8" grpId="0" uiExpand="1" animBg="1"/>
      <p:bldP spid="8" grpId="1" animBg="1"/>
      <p:bldP spid="9" grpId="0" uiExpand="1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500"/>
              </a:spcBef>
            </a:pPr>
            <a:r>
              <a:rPr lang="en-US" dirty="0">
                <a:cs typeface="Courier New" panose="02070309020205020404" pitchFamily="49" charset="0"/>
              </a:rPr>
              <a:t>What does the following code do?</a:t>
            </a:r>
          </a:p>
          <a:p>
            <a:pPr marL="0" indent="0">
              <a:spcBef>
                <a:spcPts val="500"/>
              </a:spcBef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stdio.h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&lt;sys/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types.h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 {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while(1){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fork();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50991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500"/>
              </a:spcBef>
            </a:pPr>
            <a:r>
              <a:rPr lang="en-US" dirty="0">
                <a:cs typeface="Courier New" panose="02070309020205020404" pitchFamily="49" charset="0"/>
              </a:rPr>
              <a:t>What does the following code do?</a:t>
            </a:r>
          </a:p>
          <a:p>
            <a:pPr marL="0" indent="0">
              <a:spcBef>
                <a:spcPts val="500"/>
              </a:spcBef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stdio.h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#include &lt;sys/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types.h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 {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while(1){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fork();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0;</a:t>
            </a:r>
          </a:p>
          <a:p>
            <a:pPr marL="0" indent="0">
              <a:spcBef>
                <a:spcPts val="500"/>
              </a:spcBef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F81724-6F5E-42C9-90E7-D155A48E587E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Creates a new process</a:t>
            </a:r>
          </a:p>
          <a:p>
            <a:pPr lvl="1"/>
            <a:r>
              <a:rPr lang="en-US" dirty="0"/>
              <a:t>Then each process creates a new process</a:t>
            </a:r>
          </a:p>
          <a:p>
            <a:pPr lvl="1"/>
            <a:r>
              <a:rPr lang="en-US" dirty="0"/>
              <a:t>Then each of those creates a new process…</a:t>
            </a:r>
          </a:p>
          <a:p>
            <a:endParaRPr lang="en-US" dirty="0"/>
          </a:p>
          <a:p>
            <a:r>
              <a:rPr lang="en-US" dirty="0"/>
              <a:t>Known as a Fork bomb!</a:t>
            </a:r>
          </a:p>
          <a:p>
            <a:pPr lvl="1"/>
            <a:r>
              <a:rPr lang="en-US" dirty="0"/>
              <a:t>Machine eventually runs out of memory and processing power and will stop working</a:t>
            </a:r>
          </a:p>
          <a:p>
            <a:pPr lvl="1"/>
            <a:endParaRPr lang="en-US" dirty="0"/>
          </a:p>
          <a:p>
            <a:r>
              <a:rPr lang="en-US" dirty="0"/>
              <a:t>Defense: limit number of processes per user</a:t>
            </a:r>
          </a:p>
        </p:txBody>
      </p:sp>
    </p:spTree>
    <p:extLst>
      <p:ext uri="{BB962C8B-B14F-4D97-AF65-F5344CB8AC3E}">
        <p14:creationId xmlns:p14="http://schemas.microsoft.com/office/powerpoint/2010/main" val="75094575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9F210-9DC3-4020-AE9A-E52BCAF498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Fork bombs in various languages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F805A4-61EA-4024-9436-A90FD95D0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3" y="1143000"/>
            <a:ext cx="6227159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Python fork bomb</a:t>
            </a:r>
            <a:br>
              <a:rPr lang="en-US" dirty="0"/>
            </a:br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while 1: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os.fork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Rust fork bomb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#[allow(unconditional_recursion)]</a:t>
            </a:r>
          </a:p>
          <a:p>
            <a:pPr marL="457200" lvl="1" indent="0">
              <a:buNone/>
            </a:pP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main() {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std::thread::spawn(main);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main();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69B697-EB70-4077-97D9-31DAF54B1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1AB087-F91E-4698-875E-6811C4C041B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834752" y="1143000"/>
            <a:ext cx="4749656" cy="5029200"/>
          </a:xfrm>
        </p:spPr>
        <p:txBody>
          <a:bodyPr/>
          <a:lstStyle/>
          <a:p>
            <a:r>
              <a:rPr lang="en-US" dirty="0"/>
              <a:t>Bash fork bomb</a:t>
            </a:r>
          </a:p>
          <a:p>
            <a:pPr marL="457200" lvl="1" indent="0">
              <a:buNone/>
            </a:pPr>
            <a:r>
              <a:rPr lang="en-US" b="0" i="0" dirty="0"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:(){ :|:&amp; };:</a:t>
            </a:r>
          </a:p>
          <a:p>
            <a:pPr marL="457200" lvl="1" indent="0">
              <a:buNone/>
            </a:pPr>
            <a:endParaRPr lang="en-US" dirty="0">
              <a:solidFill>
                <a:srgbClr val="000000"/>
              </a:solidFill>
              <a:latin typeface="Courier New" panose="02070309020205020404" pitchFamily="49" charset="0"/>
            </a:endParaRPr>
          </a:p>
          <a:p>
            <a:r>
              <a:rPr lang="en-US" dirty="0">
                <a:solidFill>
                  <a:srgbClr val="000000"/>
                </a:solidFill>
              </a:rPr>
              <a:t>Bash with spacing and a clearer function name</a:t>
            </a:r>
            <a:br>
              <a:rPr lang="en-US" dirty="0">
                <a:solidFill>
                  <a:srgbClr val="000000"/>
                </a:solidFill>
              </a:rPr>
            </a:br>
            <a:endParaRPr lang="en-US" dirty="0">
              <a:solidFill>
                <a:srgbClr val="000000"/>
              </a:solidFill>
            </a:endParaRP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fork() {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fork | fork &amp;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fork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D7E644-4DFE-2743-7BFB-79196BBBCA05}"/>
              </a:ext>
            </a:extLst>
          </p:cNvPr>
          <p:cNvCxnSpPr>
            <a:cxnSpLocks/>
          </p:cNvCxnSpPr>
          <p:nvPr/>
        </p:nvCxnSpPr>
        <p:spPr>
          <a:xfrm flipV="1">
            <a:off x="6789782" y="1143000"/>
            <a:ext cx="0" cy="50292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65459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Processes</a:t>
            </a:r>
          </a:p>
          <a:p>
            <a:pPr lvl="1"/>
            <a:endParaRPr lang="en-US" b="1" dirty="0"/>
          </a:p>
          <a:p>
            <a:r>
              <a:rPr lang="en-US" dirty="0"/>
              <a:t>Context Switching</a:t>
            </a:r>
          </a:p>
          <a:p>
            <a:pPr lvl="1"/>
            <a:r>
              <a:rPr lang="en-US" dirty="0"/>
              <a:t>Running a Process</a:t>
            </a:r>
          </a:p>
          <a:p>
            <a:pPr lvl="1"/>
            <a:r>
              <a:rPr lang="en-US" dirty="0"/>
              <a:t>Exceptions</a:t>
            </a:r>
          </a:p>
          <a:p>
            <a:pPr lvl="1"/>
            <a:r>
              <a:rPr lang="en-US" dirty="0"/>
              <a:t>Running the Kernel</a:t>
            </a:r>
          </a:p>
          <a:p>
            <a:pPr lvl="1"/>
            <a:endParaRPr lang="en-US" dirty="0"/>
          </a:p>
          <a:p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r>
              <a:rPr lang="en-US" b="1" dirty="0"/>
              <a:t>Signals</a:t>
            </a:r>
          </a:p>
          <a:p>
            <a:pPr lvl="1"/>
            <a:endParaRPr lang="en-US" dirty="0"/>
          </a:p>
          <a:p>
            <a:r>
              <a:rPr lang="en-US" dirty="0"/>
              <a:t>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778410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5A01A1D-093D-47BA-8317-00CD3B440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POSIX processes also have file descriptors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56EEEBB-7033-44F9-9C6D-B6C887497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Integers specifying a file the process is interacting with</a:t>
            </a:r>
          </a:p>
          <a:p>
            <a:pPr lvl="1"/>
            <a:r>
              <a:rPr lang="en-US" dirty="0"/>
              <a:t>Process contains a table linking integers to files (and permissions)</a:t>
            </a:r>
          </a:p>
          <a:p>
            <a:endParaRPr lang="en-US" dirty="0"/>
          </a:p>
          <a:p>
            <a:r>
              <a:rPr lang="en-US" dirty="0"/>
              <a:t>Default file descriptors</a:t>
            </a:r>
          </a:p>
          <a:p>
            <a:pPr lvl="1"/>
            <a:r>
              <a:rPr lang="en-US" dirty="0"/>
              <a:t>0 - Standard input (stdin)</a:t>
            </a:r>
          </a:p>
          <a:p>
            <a:pPr lvl="1"/>
            <a:r>
              <a:rPr lang="en-US" dirty="0"/>
              <a:t>1 - Standard output (</a:t>
            </a:r>
            <a:r>
              <a:rPr lang="en-US" dirty="0" err="1"/>
              <a:t>stdout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2 - Standard error (stderr)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Function calls to interact with files</a:t>
            </a:r>
          </a:p>
          <a:p>
            <a:pPr lvl="1"/>
            <a:r>
              <a:rPr lang="en-US" sz="2600" i="0" dirty="0">
                <a:effectLst/>
                <a:latin typeface="Consolas" panose="020B0609020204030204" pitchFamily="49" charset="0"/>
              </a:rPr>
              <a:t>int     open  (const char *</a:t>
            </a:r>
            <a:r>
              <a:rPr lang="en-US" sz="2600" i="1" dirty="0">
                <a:effectLst/>
                <a:latin typeface="Consolas" panose="020B0609020204030204" pitchFamily="49" charset="0"/>
              </a:rPr>
              <a:t>path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int 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oflag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... );</a:t>
            </a:r>
          </a:p>
          <a:p>
            <a:pPr lvl="1"/>
            <a:r>
              <a:rPr lang="en-US" sz="2600" b="0" i="0" dirty="0" err="1">
                <a:effectLst/>
                <a:latin typeface="Consolas" panose="020B0609020204030204" pitchFamily="49" charset="0"/>
              </a:rPr>
              <a:t>ssize_t</a:t>
            </a:r>
            <a:r>
              <a:rPr lang="en-US" sz="2600" b="0" i="0" dirty="0">
                <a:effectLst/>
                <a:latin typeface="Consolas" panose="020B0609020204030204" pitchFamily="49" charset="0"/>
              </a:rPr>
              <a:t> read  (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int 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fildes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void *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buf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</a:t>
            </a:r>
            <a:r>
              <a:rPr lang="en-US" sz="2600" i="0" dirty="0" err="1">
                <a:effectLst/>
                <a:latin typeface="Consolas" panose="020B0609020204030204" pitchFamily="49" charset="0"/>
              </a:rPr>
              <a:t>size_t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 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nbyte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);</a:t>
            </a:r>
            <a:endParaRPr lang="en-US" sz="2600" dirty="0">
              <a:latin typeface="Consolas" panose="020B0609020204030204" pitchFamily="49" charset="0"/>
            </a:endParaRPr>
          </a:p>
          <a:p>
            <a:pPr lvl="1"/>
            <a:r>
              <a:rPr lang="en-US" sz="2600" i="0" dirty="0" err="1">
                <a:effectLst/>
                <a:latin typeface="Consolas" panose="020B0609020204030204" pitchFamily="49" charset="0"/>
              </a:rPr>
              <a:t>ssize_t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 write (int 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fildes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const void *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buf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, </a:t>
            </a:r>
            <a:r>
              <a:rPr lang="en-US" sz="2600" i="0" dirty="0" err="1">
                <a:effectLst/>
                <a:latin typeface="Consolas" panose="020B0609020204030204" pitchFamily="49" charset="0"/>
              </a:rPr>
              <a:t>size_t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 </a:t>
            </a:r>
            <a:r>
              <a:rPr lang="en-US" sz="2600" i="1" dirty="0" err="1">
                <a:effectLst/>
                <a:latin typeface="Consolas" panose="020B0609020204030204" pitchFamily="49" charset="0"/>
              </a:rPr>
              <a:t>nbyte</a:t>
            </a:r>
            <a:r>
              <a:rPr lang="en-US" sz="2600" i="0" dirty="0">
                <a:effectLst/>
                <a:latin typeface="Consolas" panose="020B0609020204030204" pitchFamily="49" charset="0"/>
              </a:rPr>
              <a:t>);</a:t>
            </a:r>
            <a:endParaRPr lang="en-US" sz="2600" dirty="0">
              <a:latin typeface="Consolas" panose="020B06090202040302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3E5B61-21E8-46F2-A606-401383CBE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83464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2DB4C3D-3A38-4FDD-84EB-63A30FDF2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Alerting processes of events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139669E-06BC-4029-8B00-81F8E1966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let a process know there was an event?</a:t>
            </a:r>
          </a:p>
          <a:p>
            <a:pPr lvl="1"/>
            <a:r>
              <a:rPr lang="en-US" dirty="0"/>
              <a:t>Errors</a:t>
            </a:r>
          </a:p>
          <a:p>
            <a:pPr lvl="1"/>
            <a:r>
              <a:rPr lang="en-US" dirty="0"/>
              <a:t>Termination</a:t>
            </a:r>
          </a:p>
          <a:p>
            <a:pPr lvl="1"/>
            <a:r>
              <a:rPr lang="en-US" dirty="0"/>
              <a:t>User commands (like CTRL-C or CTRL-\)</a:t>
            </a:r>
          </a:p>
          <a:p>
            <a:pPr lvl="1"/>
            <a:endParaRPr lang="en-US" dirty="0"/>
          </a:p>
          <a:p>
            <a:r>
              <a:rPr lang="en-US" dirty="0"/>
              <a:t>Events could happen whenever</a:t>
            </a:r>
          </a:p>
          <a:p>
            <a:pPr lvl="1"/>
            <a:r>
              <a:rPr lang="en-US" dirty="0"/>
              <a:t>Need to interrupt process control flow and run an event handler</a:t>
            </a:r>
          </a:p>
          <a:p>
            <a:pPr lvl="1"/>
            <a:r>
              <a:rPr lang="en-US" dirty="0"/>
              <a:t>Linux mechanism to do so is called “signals”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31D533-DEAB-4E18-ACDD-9768014B7D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5495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41060-9329-48BA-B5C2-EB84CD8F7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Signals are asynchronous messages to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F624B-5A5C-43CD-A43B-107410764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the OS wants to send something like an interrupt to a process</a:t>
            </a:r>
          </a:p>
          <a:p>
            <a:pPr lvl="1"/>
            <a:r>
              <a:rPr lang="en-US" dirty="0"/>
              <a:t>Your child process completed</a:t>
            </a:r>
          </a:p>
          <a:p>
            <a:pPr lvl="1"/>
            <a:r>
              <a:rPr lang="en-US" dirty="0"/>
              <a:t>You tried to use an illegal instruction</a:t>
            </a:r>
          </a:p>
          <a:p>
            <a:pPr lvl="1"/>
            <a:r>
              <a:rPr lang="en-US" dirty="0"/>
              <a:t>You accessed invalid memory</a:t>
            </a:r>
          </a:p>
          <a:p>
            <a:pPr lvl="1"/>
            <a:r>
              <a:rPr lang="en-US" dirty="0"/>
              <a:t>You are terminating now</a:t>
            </a:r>
          </a:p>
          <a:p>
            <a:pPr lvl="1"/>
            <a:endParaRPr lang="en-US" dirty="0"/>
          </a:p>
          <a:p>
            <a:r>
              <a:rPr lang="en-US" dirty="0"/>
              <a:t>In POSIX systems, this idea is called “Signals”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0CA80-ACEF-4181-893D-FD320670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61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A97D56-FC55-427B-BCE5-2D39D1F0DADE}"/>
              </a:ext>
            </a:extLst>
          </p:cNvPr>
          <p:cNvSpPr txBox="1"/>
          <p:nvPr/>
        </p:nvSpPr>
        <p:spPr>
          <a:xfrm>
            <a:off x="1814944" y="4745174"/>
            <a:ext cx="86729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1) SIGHUP     2) SIGINT   3) SIGQUIT   4) SIGILL  5) SIGTRAP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6) SIGABRT    7) SIGBUS   8) SIGFPE    9) SIGKILL 10) SIGUSR1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11) SIGSEGV   12) SIGUSR2 13) SIGPIPE  14) SIGALRM 15) SIGTERM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16) SIGSTKFLT 17) SIGCHLD 18) SIGCONT  19) SIGSTOP 20) SIGTSTP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21) SIGTTIN   22) SIGTTOU 23) SIGURG   24) SIGXCPU 25) SIGXFSZ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26) SIGVTALRM 27) SIGPROF 28) SIGWINCH 29) SIGIO   30) SIGPWR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31) SIGSYS	  ...</a:t>
            </a:r>
          </a:p>
        </p:txBody>
      </p:sp>
    </p:spTree>
    <p:extLst>
      <p:ext uri="{BB962C8B-B14F-4D97-AF65-F5344CB8AC3E}">
        <p14:creationId xmlns:p14="http://schemas.microsoft.com/office/powerpoint/2010/main" val="83394776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41060-9329-48BA-B5C2-EB84CD8F7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Signals are asynchronous messages to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F624B-5A5C-43CD-A43B-107410764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the OS wants to send something like an interrupt to a process</a:t>
            </a:r>
          </a:p>
          <a:p>
            <a:pPr lvl="1"/>
            <a:r>
              <a:rPr lang="en-US" dirty="0"/>
              <a:t>Your child process completed</a:t>
            </a:r>
          </a:p>
          <a:p>
            <a:pPr lvl="1"/>
            <a:r>
              <a:rPr lang="en-US" dirty="0"/>
              <a:t>You tried to use an illegal instruction</a:t>
            </a:r>
          </a:p>
          <a:p>
            <a:pPr lvl="1"/>
            <a:r>
              <a:rPr lang="en-US" dirty="0"/>
              <a:t>You accessed invalid memory</a:t>
            </a:r>
          </a:p>
          <a:p>
            <a:pPr lvl="1"/>
            <a:r>
              <a:rPr lang="en-US" dirty="0"/>
              <a:t>You are terminating now</a:t>
            </a:r>
          </a:p>
          <a:p>
            <a:pPr lvl="1"/>
            <a:endParaRPr lang="en-US" dirty="0"/>
          </a:p>
          <a:p>
            <a:r>
              <a:rPr lang="en-US" dirty="0"/>
              <a:t>In POSIX systems, this idea is called “Signals”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0CA80-ACEF-4181-893D-FD320670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A97D56-FC55-427B-BCE5-2D39D1F0DADE}"/>
              </a:ext>
            </a:extLst>
          </p:cNvPr>
          <p:cNvSpPr txBox="1"/>
          <p:nvPr/>
        </p:nvSpPr>
        <p:spPr>
          <a:xfrm>
            <a:off x="1814944" y="4745174"/>
            <a:ext cx="86729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1) SIGHUP     2) SIGINT   3) SIGQUIT   4) SIGILL  5) SIGTRAP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6) SIGABRT    7) SIGBUS   8) SIGFPE    9) SIGKILL 10) SIGUSR1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11) SIGSEGV   12) SIGUSR2 13) SIGPIPE  14) SIGALRM 15) SIGTERM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16) SIGSTKFLT 17) SIGCHLD 18) SIGCONT  19) SIGSTOP 20) SIGTSTP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21) SIGTTIN   22) SIGTTOU 23) SIGURG   24) SIGXCPU 25) SIGXFSZ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26) SIGVTALRM 27) SIGPROF 28) SIGWINCH 29) SIGIO   30) SIGPWR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31) SIGSYS	  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E7AE90-EAA4-4921-8A97-6D143A07F93C}"/>
              </a:ext>
            </a:extLst>
          </p:cNvPr>
          <p:cNvSpPr/>
          <p:nvPr/>
        </p:nvSpPr>
        <p:spPr>
          <a:xfrm>
            <a:off x="3297382" y="4953000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C48BAE-1FE8-4E1A-9FD1-25B5758C2442}"/>
              </a:ext>
            </a:extLst>
          </p:cNvPr>
          <p:cNvSpPr/>
          <p:nvPr/>
        </p:nvSpPr>
        <p:spPr>
          <a:xfrm>
            <a:off x="4504731" y="4953000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ED4848-09E6-4CC1-85D3-42E6D9C5D913}"/>
              </a:ext>
            </a:extLst>
          </p:cNvPr>
          <p:cNvSpPr/>
          <p:nvPr/>
        </p:nvSpPr>
        <p:spPr>
          <a:xfrm>
            <a:off x="5791200" y="4745174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9E2DCFC-CBB7-495B-B954-4650EF208266}"/>
              </a:ext>
            </a:extLst>
          </p:cNvPr>
          <p:cNvSpPr txBox="1"/>
          <p:nvPr/>
        </p:nvSpPr>
        <p:spPr>
          <a:xfrm>
            <a:off x="8915400" y="4745174"/>
            <a:ext cx="2320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Errors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2B3DDB-7668-4C0F-BED6-D7E90BBDE6F5}"/>
              </a:ext>
            </a:extLst>
          </p:cNvPr>
          <p:cNvSpPr/>
          <p:nvPr/>
        </p:nvSpPr>
        <p:spPr>
          <a:xfrm>
            <a:off x="1837732" y="5170246"/>
            <a:ext cx="1236956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44933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641060-9329-48BA-B5C2-EB84CD8F78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Signals are asynchronous messages to processes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F624B-5A5C-43CD-A43B-107410764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Sometimes the OS wants to send something like an interrupt to a process</a:t>
            </a:r>
          </a:p>
          <a:p>
            <a:pPr lvl="1"/>
            <a:r>
              <a:rPr lang="en-US" dirty="0"/>
              <a:t>Your child process completed</a:t>
            </a:r>
          </a:p>
          <a:p>
            <a:pPr lvl="1"/>
            <a:r>
              <a:rPr lang="en-US" dirty="0"/>
              <a:t>You tried to use an illegal instruction</a:t>
            </a:r>
          </a:p>
          <a:p>
            <a:pPr lvl="1"/>
            <a:r>
              <a:rPr lang="en-US" dirty="0"/>
              <a:t>You accessed invalid memory</a:t>
            </a:r>
          </a:p>
          <a:p>
            <a:pPr lvl="1"/>
            <a:r>
              <a:rPr lang="en-US" dirty="0"/>
              <a:t>You are terminating now</a:t>
            </a:r>
          </a:p>
          <a:p>
            <a:pPr lvl="1"/>
            <a:endParaRPr lang="en-US" dirty="0"/>
          </a:p>
          <a:p>
            <a:r>
              <a:rPr lang="en-US" dirty="0"/>
              <a:t>In POSIX systems, this idea is called “Signals”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0CA80-ACEF-4181-893D-FD3206707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A97D56-FC55-427B-BCE5-2D39D1F0DADE}"/>
              </a:ext>
            </a:extLst>
          </p:cNvPr>
          <p:cNvSpPr txBox="1"/>
          <p:nvPr/>
        </p:nvSpPr>
        <p:spPr>
          <a:xfrm>
            <a:off x="1814944" y="4745174"/>
            <a:ext cx="8672947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nsolas" panose="020B0609020204030204" pitchFamily="49" charset="0"/>
              </a:rPr>
              <a:t> 1) SIGHUP     2) SIGINT   3) SIGQUIT   4) SIGILL  5) SIGTRAP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 6) SIGABRT    7) SIGBUS   8) SIGFPE    9) SIGKILL 10) SIGUSR1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11) SIGSEGV   12) SIGUSR2 13) SIGPIPE  14) SIGALRM 15) SIGTERM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16) SIGSTKFLT 17) SIGCHLD 18) SIGCONT  19) SIGSTOP 20) SIGTSTP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21) SIGTTIN   22) SIGTTOU 23) SIGURG   24) SIGXCPU 25) SIGXFSZ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26) SIGVTALRM 27) SIGPROF 28) SIGWINCH 29) SIGIO   30) SIGPWR</a:t>
            </a:r>
          </a:p>
          <a:p>
            <a:r>
              <a:rPr lang="en-US" sz="1400" dirty="0">
                <a:latin typeface="Consolas" panose="020B0609020204030204" pitchFamily="49" charset="0"/>
              </a:rPr>
              <a:t>31) SIGSYS	  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E7AE90-EAA4-4921-8A97-6D143A07F93C}"/>
              </a:ext>
            </a:extLst>
          </p:cNvPr>
          <p:cNvSpPr/>
          <p:nvPr/>
        </p:nvSpPr>
        <p:spPr>
          <a:xfrm>
            <a:off x="4500266" y="4745174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C48BAE-1FE8-4E1A-9FD1-25B5758C2442}"/>
              </a:ext>
            </a:extLst>
          </p:cNvPr>
          <p:cNvSpPr/>
          <p:nvPr/>
        </p:nvSpPr>
        <p:spPr>
          <a:xfrm>
            <a:off x="5756336" y="4946065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ED4848-09E6-4CC1-85D3-42E6D9C5D913}"/>
              </a:ext>
            </a:extLst>
          </p:cNvPr>
          <p:cNvSpPr/>
          <p:nvPr/>
        </p:nvSpPr>
        <p:spPr>
          <a:xfrm>
            <a:off x="1955723" y="4946065"/>
            <a:ext cx="1115291" cy="297873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FE97C93-1B3C-4815-B222-2392C22BE78E}"/>
              </a:ext>
            </a:extLst>
          </p:cNvPr>
          <p:cNvSpPr txBox="1"/>
          <p:nvPr/>
        </p:nvSpPr>
        <p:spPr>
          <a:xfrm>
            <a:off x="8915400" y="4745174"/>
            <a:ext cx="2320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Process Termination</a:t>
            </a:r>
          </a:p>
        </p:txBody>
      </p:sp>
    </p:spTree>
    <p:extLst>
      <p:ext uri="{BB962C8B-B14F-4D97-AF65-F5344CB8AC3E}">
        <p14:creationId xmlns:p14="http://schemas.microsoft.com/office/powerpoint/2010/main" val="289124033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E1ED5-8164-4C9B-9F75-1D9C76EE7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Sending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BA2C5C-FDE5-4158-AFD3-E6A2A7195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OS sends signals when it needs to</a:t>
            </a:r>
          </a:p>
          <a:p>
            <a:endParaRPr lang="en-US" dirty="0"/>
          </a:p>
          <a:p>
            <a:r>
              <a:rPr lang="en-US" dirty="0"/>
              <a:t>Processes can ask the OS send signals with a system call</a:t>
            </a:r>
          </a:p>
          <a:p>
            <a:pPr lvl="1"/>
            <a:r>
              <a:rPr lang="sv-SE" dirty="0">
                <a:latin typeface="Consolas" panose="020B0609020204030204" pitchFamily="49" charset="0"/>
              </a:rPr>
              <a:t>int kill(pid_t pid, int sig);</a:t>
            </a:r>
          </a:p>
          <a:p>
            <a:pPr lvl="1"/>
            <a:endParaRPr lang="sv-SE" dirty="0">
              <a:latin typeface="Consolas" panose="020B0609020204030204" pitchFamily="49" charset="0"/>
            </a:endParaRPr>
          </a:p>
          <a:p>
            <a:r>
              <a:rPr lang="sv-SE" dirty="0"/>
              <a:t>Users send signals through OS from command line or keyboard</a:t>
            </a:r>
          </a:p>
          <a:p>
            <a:pPr lvl="1"/>
            <a:r>
              <a:rPr lang="sv-SE" dirty="0"/>
              <a:t>Shell command: kill -9 </a:t>
            </a:r>
            <a:r>
              <a:rPr lang="sv-SE" i="1" dirty="0"/>
              <a:t>pid  </a:t>
            </a:r>
            <a:r>
              <a:rPr lang="sv-SE" dirty="0"/>
              <a:t>(SIGKILL)</a:t>
            </a:r>
          </a:p>
          <a:p>
            <a:pPr lvl="1"/>
            <a:r>
              <a:rPr lang="sv-SE" dirty="0"/>
              <a:t>CTRL-C (SIGINT)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CC74CE-35CE-43EA-A039-E5D90DA7C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10589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089C0-00EB-4EDE-A7A2-725B8AD82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Handling signals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94BFA-96AB-4A97-9473-011388FD4C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Programs can register a function to handle individual signals</a:t>
            </a:r>
          </a:p>
          <a:p>
            <a:pPr lvl="1"/>
            <a:r>
              <a:rPr lang="en-US" dirty="0">
                <a:latin typeface="Consolas" panose="020B0609020204030204" pitchFamily="49" charset="0"/>
              </a:rPr>
              <a:t>signal(int sig, </a:t>
            </a:r>
            <a:r>
              <a:rPr lang="en-US" dirty="0" err="1">
                <a:latin typeface="Consolas" panose="020B0609020204030204" pitchFamily="49" charset="0"/>
              </a:rPr>
              <a:t>sighandler_t</a:t>
            </a:r>
            <a:r>
              <a:rPr lang="en-US" dirty="0">
                <a:latin typeface="Consolas" panose="020B0609020204030204" pitchFamily="49" charset="0"/>
              </a:rPr>
              <a:t> handler);</a:t>
            </a:r>
          </a:p>
          <a:p>
            <a:pPr lvl="1"/>
            <a:endParaRPr lang="en-US" dirty="0">
              <a:latin typeface="Consolas" panose="020B0609020204030204" pitchFamily="49" charset="0"/>
            </a:endParaRPr>
          </a:p>
          <a:p>
            <a:r>
              <a:rPr lang="en-US" dirty="0"/>
              <a:t>OS keeps track of signal handlers for each signal</a:t>
            </a:r>
          </a:p>
          <a:p>
            <a:pPr lvl="1"/>
            <a:r>
              <a:rPr lang="en-US" dirty="0"/>
              <a:t>Calls that function when a signal occurs</a:t>
            </a:r>
          </a:p>
          <a:p>
            <a:pPr lvl="1"/>
            <a:endParaRPr lang="en-US" dirty="0">
              <a:latin typeface="Consolas" panose="020B0609020204030204" pitchFamily="49" charset="0"/>
            </a:endParaRPr>
          </a:p>
          <a:p>
            <a:r>
              <a:rPr lang="en-US" dirty="0"/>
              <a:t>What is the process supposed to do about it?</a:t>
            </a:r>
          </a:p>
          <a:p>
            <a:pPr lvl="1"/>
            <a:r>
              <a:rPr lang="en-US" dirty="0"/>
              <a:t>Do some </a:t>
            </a:r>
            <a:r>
              <a:rPr lang="en-US" i="1" dirty="0"/>
              <a:t>quick</a:t>
            </a:r>
            <a:r>
              <a:rPr lang="en-US" dirty="0"/>
              <a:t> processing to handle it</a:t>
            </a:r>
          </a:p>
          <a:p>
            <a:pPr lvl="2"/>
            <a:r>
              <a:rPr lang="en-US" dirty="0"/>
              <a:t>That needs to be </a:t>
            </a:r>
            <a:r>
              <a:rPr lang="en-US" dirty="0">
                <a:hlinkClick r:id="rId2"/>
              </a:rPr>
              <a:t>“reentrant” safe</a:t>
            </a:r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Reset the process and try again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Quit the process (default handler)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28DEEE-88C2-4DD9-8E38-56B6CDEB5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50521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1EBD6-55F4-4494-A4AA-32AC543F8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catching a signal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D132-A59C-4CAF-B630-12BCEB847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void </a:t>
            </a:r>
            <a:r>
              <a:rPr lang="en-US" sz="1600" b="1" dirty="0" err="1">
                <a:latin typeface="Consolas" panose="020B0609020204030204" pitchFamily="49" charset="0"/>
              </a:rPr>
              <a:t>sighandler</a:t>
            </a:r>
            <a:r>
              <a:rPr lang="en-US" sz="1600" b="1" dirty="0">
                <a:latin typeface="Consolas" panose="020B0609020204030204" pitchFamily="49" charset="0"/>
              </a:rPr>
              <a:t> </a:t>
            </a:r>
            <a:r>
              <a:rPr lang="en-US" sz="1600" dirty="0">
                <a:latin typeface="Consolas" panose="020B0609020204030204" pitchFamily="49" charset="0"/>
              </a:rPr>
              <a:t>(int signum)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   </a:t>
            </a:r>
            <a:r>
              <a:rPr lang="en-US" sz="1600" dirty="0" err="1">
                <a:latin typeface="Consolas" panose="020B0609020204030204" pitchFamily="49" charset="0"/>
              </a:rPr>
              <a:t>printf</a:t>
            </a:r>
            <a:r>
              <a:rPr lang="en-US" sz="1600" dirty="0">
                <a:latin typeface="Consolas" panose="020B0609020204030204" pitchFamily="49" charset="0"/>
              </a:rPr>
              <a:t>("HA </a:t>
            </a:r>
            <a:r>
              <a:rPr lang="en-US" sz="1600" dirty="0" err="1">
                <a:latin typeface="Consolas" panose="020B0609020204030204" pitchFamily="49" charset="0"/>
              </a:rPr>
              <a:t>HA</a:t>
            </a:r>
            <a:r>
              <a:rPr lang="en-US" sz="1600" dirty="0">
                <a:latin typeface="Consolas" panose="020B0609020204030204" pitchFamily="49" charset="0"/>
              </a:rPr>
              <a:t> You can't kill me!\n");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int </a:t>
            </a:r>
            <a:r>
              <a:rPr lang="en-US" sz="1600" b="1" dirty="0">
                <a:latin typeface="Consolas" panose="020B0609020204030204" pitchFamily="49" charset="0"/>
              </a:rPr>
              <a:t>main</a:t>
            </a:r>
            <a:r>
              <a:rPr lang="en-US" sz="1600" dirty="0">
                <a:latin typeface="Consolas" panose="020B0609020204030204" pitchFamily="49" charset="0"/>
              </a:rPr>
              <a:t> (void)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   signal(SIGINT, </a:t>
            </a:r>
            <a:r>
              <a:rPr lang="en-US" sz="1600" dirty="0" err="1">
                <a:latin typeface="Consolas" panose="020B0609020204030204" pitchFamily="49" charset="0"/>
              </a:rPr>
              <a:t>sighandler</a:t>
            </a:r>
            <a:r>
              <a:rPr lang="en-US" sz="1600" dirty="0">
                <a:latin typeface="Consolas" panose="020B0609020204030204" pitchFamily="49" charset="0"/>
              </a:rPr>
              <a:t>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   </a:t>
            </a:r>
            <a:r>
              <a:rPr lang="en-US" sz="1600" dirty="0" err="1">
                <a:latin typeface="Consolas" panose="020B0609020204030204" pitchFamily="49" charset="0"/>
              </a:rPr>
              <a:t>printf</a:t>
            </a:r>
            <a:r>
              <a:rPr lang="en-US" sz="1600" dirty="0">
                <a:latin typeface="Consolas" panose="020B0609020204030204" pitchFamily="49" charset="0"/>
              </a:rPr>
              <a:t>("Starting\n");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   while(true) {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      </a:t>
            </a:r>
            <a:r>
              <a:rPr lang="en-US" sz="1600" dirty="0" err="1">
                <a:latin typeface="Consolas" panose="020B0609020204030204" pitchFamily="49" charset="0"/>
              </a:rPr>
              <a:t>printf</a:t>
            </a:r>
            <a:r>
              <a:rPr lang="en-US" sz="1600" dirty="0">
                <a:latin typeface="Consolas" panose="020B0609020204030204" pitchFamily="49" charset="0"/>
              </a:rPr>
              <a:t>("Going to sleep for a second...\n");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      sleep(1);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   }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   return 0;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600" dirty="0">
                <a:latin typeface="Consolas" panose="020B0609020204030204" pitchFamily="49" charset="0"/>
              </a:rPr>
              <a:t>}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6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buNone/>
            </a:pPr>
            <a:endParaRPr lang="en-US" sz="1600" dirty="0">
              <a:latin typeface="Consolas" panose="020B0609020204030204" pitchFamily="49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3BC7E-11AC-4CB4-86F3-3566DA0BA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08A12E5-2F9A-413F-AB62-73C615048897}"/>
              </a:ext>
            </a:extLst>
          </p:cNvPr>
          <p:cNvSpPr txBox="1"/>
          <p:nvPr/>
        </p:nvSpPr>
        <p:spPr>
          <a:xfrm>
            <a:off x="7473696" y="404336"/>
            <a:ext cx="37551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onsolas" panose="020B0609020204030204" pitchFamily="49" charset="0"/>
              </a:rPr>
              <a:t>#include &lt;</a:t>
            </a:r>
            <a:r>
              <a:rPr lang="en-US" dirty="0" err="1">
                <a:latin typeface="Consolas" panose="020B0609020204030204" pitchFamily="49" charset="0"/>
              </a:rPr>
              <a:t>stdbool.h</a:t>
            </a:r>
            <a:r>
              <a:rPr lang="en-US" dirty="0">
                <a:latin typeface="Consolas" panose="020B0609020204030204" pitchFamily="49" charset="0"/>
              </a:rPr>
              <a:t>&gt;</a:t>
            </a:r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Consolas" panose="020B0609020204030204" pitchFamily="49" charset="0"/>
              </a:rPr>
              <a:t>#include &lt;</a:t>
            </a:r>
            <a:r>
              <a:rPr lang="en-US" sz="1800" dirty="0" err="1">
                <a:latin typeface="Consolas" panose="020B0609020204030204" pitchFamily="49" charset="0"/>
              </a:rPr>
              <a:t>stdlib.h</a:t>
            </a:r>
            <a:r>
              <a:rPr lang="en-US" sz="1800" dirty="0">
                <a:latin typeface="Consolas" panose="020B0609020204030204" pitchFamily="49" charset="0"/>
              </a:rPr>
              <a:t>&gt;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Consolas" panose="020B0609020204030204" pitchFamily="49" charset="0"/>
              </a:rPr>
              <a:t>#include &lt;</a:t>
            </a:r>
            <a:r>
              <a:rPr lang="en-US" sz="1800" dirty="0" err="1">
                <a:latin typeface="Consolas" panose="020B0609020204030204" pitchFamily="49" charset="0"/>
              </a:rPr>
              <a:t>stdio.h</a:t>
            </a:r>
            <a:r>
              <a:rPr lang="en-US" sz="1800" dirty="0">
                <a:latin typeface="Consolas" panose="020B0609020204030204" pitchFamily="49" charset="0"/>
              </a:rPr>
              <a:t>&gt;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800" dirty="0">
              <a:latin typeface="Consolas" panose="020B0609020204030204" pitchFamily="49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Consolas" panose="020B0609020204030204" pitchFamily="49" charset="0"/>
              </a:rPr>
              <a:t>#include &lt;</a:t>
            </a:r>
            <a:r>
              <a:rPr lang="en-US" sz="1800" dirty="0" err="1">
                <a:latin typeface="Consolas" panose="020B0609020204030204" pitchFamily="49" charset="0"/>
              </a:rPr>
              <a:t>unistd.h</a:t>
            </a:r>
            <a:r>
              <a:rPr lang="en-US" sz="1800" dirty="0">
                <a:latin typeface="Consolas" panose="020B0609020204030204" pitchFamily="49" charset="0"/>
              </a:rPr>
              <a:t>&gt;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>
                <a:latin typeface="Consolas" panose="020B0609020204030204" pitchFamily="49" charset="0"/>
              </a:rPr>
              <a:t>#include &lt;</a:t>
            </a:r>
            <a:r>
              <a:rPr lang="en-US" sz="1800" dirty="0" err="1">
                <a:latin typeface="Consolas" panose="020B0609020204030204" pitchFamily="49" charset="0"/>
              </a:rPr>
              <a:t>signal.h</a:t>
            </a:r>
            <a:r>
              <a:rPr lang="en-US" sz="1800" dirty="0">
                <a:latin typeface="Consolas" panose="020B0609020204030204" pitchFamily="49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323350238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41EBD6-55F4-4494-A4AA-32AC543F8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Examples: sending a signal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2DD132-A59C-4CAF-B630-12BCEB8471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&gt; kill -11 </a:t>
            </a:r>
            <a:r>
              <a:rPr lang="en-US" i="1" dirty="0" err="1"/>
              <a:t>pid</a:t>
            </a:r>
            <a:r>
              <a:rPr lang="en-US" i="1" dirty="0"/>
              <a:t>		</a:t>
            </a:r>
            <a:r>
              <a:rPr lang="en-US" dirty="0"/>
              <a:t>(11 is SIGSEGV – </a:t>
            </a:r>
            <a:r>
              <a:rPr lang="en-US" dirty="0" err="1"/>
              <a:t>a.k.a</a:t>
            </a:r>
            <a:r>
              <a:rPr lang="en-US" dirty="0"/>
              <a:t> </a:t>
            </a:r>
            <a:r>
              <a:rPr lang="en-US" dirty="0" err="1"/>
              <a:t>segfault</a:t>
            </a:r>
            <a:r>
              <a:rPr lang="en-US" dirty="0"/>
              <a:t>)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3BC7E-11AC-4CB4-86F3-3566DA0BA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D2403A-CC47-4522-9422-785047E7D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724" y="1977339"/>
            <a:ext cx="9832540" cy="4194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8060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1" y="685800"/>
            <a:ext cx="10972798" cy="5486400"/>
          </a:xfrm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Processes</a:t>
            </a:r>
          </a:p>
          <a:p>
            <a:pPr lvl="1"/>
            <a:endParaRPr lang="en-US" b="1" dirty="0"/>
          </a:p>
          <a:p>
            <a:r>
              <a:rPr lang="en-US" dirty="0"/>
              <a:t>Context Switching</a:t>
            </a:r>
          </a:p>
          <a:p>
            <a:pPr lvl="1"/>
            <a:r>
              <a:rPr lang="en-US" dirty="0"/>
              <a:t>Running a Process</a:t>
            </a:r>
          </a:p>
          <a:p>
            <a:pPr lvl="1"/>
            <a:r>
              <a:rPr lang="en-US" dirty="0"/>
              <a:t>Exceptions</a:t>
            </a:r>
          </a:p>
          <a:p>
            <a:pPr lvl="1"/>
            <a:r>
              <a:rPr lang="en-US" dirty="0"/>
              <a:t>Running the Kernel</a:t>
            </a:r>
          </a:p>
          <a:p>
            <a:pPr lvl="1"/>
            <a:endParaRPr lang="en-US" dirty="0"/>
          </a:p>
          <a:p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r>
              <a:rPr lang="en-US" dirty="0"/>
              <a:t>Signals</a:t>
            </a:r>
          </a:p>
          <a:p>
            <a:pPr lvl="1"/>
            <a:endParaRPr lang="en-US" dirty="0"/>
          </a:p>
          <a:p>
            <a:r>
              <a:rPr lang="en-US" b="1" dirty="0"/>
              <a:t>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551625276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g5e18c33101_0_7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Software Tasks: Threads</a:t>
            </a:r>
            <a:endParaRPr dirty="0"/>
          </a:p>
        </p:txBody>
      </p:sp>
      <p:sp>
        <p:nvSpPr>
          <p:cNvPr id="529" name="Google Shape;529;g5e18c33101_0_76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dirty="0"/>
              <a:t>Unit of execution </a:t>
            </a:r>
            <a:r>
              <a:rPr lang="en-US" i="1" dirty="0"/>
              <a:t>within </a:t>
            </a:r>
            <a:r>
              <a:rPr lang="en-US" dirty="0"/>
              <a:t>a process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sz="3100" dirty="0"/>
              <a:t>Processes discussed so far have a single thread</a:t>
            </a:r>
            <a:endParaRPr sz="3100" dirty="0"/>
          </a:p>
          <a:p>
            <a:pPr marL="457200" indent="-431800">
              <a:spcBef>
                <a:spcPts val="640"/>
              </a:spcBef>
              <a:buSzPts val="3200"/>
            </a:pPr>
            <a:r>
              <a:rPr lang="en-US" dirty="0"/>
              <a:t>They “have a single thread of execution”</a:t>
            </a:r>
            <a:endParaRPr dirty="0"/>
          </a:p>
          <a:p>
            <a:pPr marL="457200" indent="-431800">
              <a:spcBef>
                <a:spcPts val="0"/>
              </a:spcBef>
              <a:buSzPts val="3200"/>
            </a:pPr>
            <a:r>
              <a:rPr lang="en-US" dirty="0"/>
              <a:t>They “are single-threaded”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sz="3000" dirty="0"/>
              <a:t>But a single process could have multiple threads</a:t>
            </a:r>
            <a:endParaRPr sz="3000" dirty="0"/>
          </a:p>
        </p:txBody>
      </p:sp>
      <p:sp>
        <p:nvSpPr>
          <p:cNvPr id="530" name="Google Shape;530;g5e18c33101_0_762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69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9B30A-EAAD-44B3-ADCB-644FB8280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file descriptors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3522FE-31E1-4CA6-B2A5-55B325AD83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7595" y="1197016"/>
            <a:ext cx="10972799" cy="51593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2AB95-B69E-4D4D-AAC6-6777B694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905B48-35E4-45A8-B2F3-B55939DF9BAE}"/>
              </a:ext>
            </a:extLst>
          </p:cNvPr>
          <p:cNvSpPr/>
          <p:nvPr/>
        </p:nvSpPr>
        <p:spPr>
          <a:xfrm>
            <a:off x="558053" y="5661212"/>
            <a:ext cx="11093823" cy="766482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4700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9837E-A7E4-41DC-9915-221BA753E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Alternate view of a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3A421-E3C7-40F5-92AC-E0CA9548D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process could have multiple threads</a:t>
            </a:r>
          </a:p>
          <a:p>
            <a:pPr lvl="1"/>
            <a:r>
              <a:rPr lang="en-US" dirty="0"/>
              <a:t>Each with its own registers and stack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1859A99-3603-4F1D-A608-531B3E9CF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8CE066A7-9C5D-4404-9EA0-A4C66E81F4CD}"/>
              </a:ext>
            </a:extLst>
          </p:cNvPr>
          <p:cNvSpPr/>
          <p:nvPr/>
        </p:nvSpPr>
        <p:spPr>
          <a:xfrm>
            <a:off x="562200" y="2243294"/>
            <a:ext cx="7615885" cy="4038373"/>
          </a:xfrm>
          <a:prstGeom prst="roundRect">
            <a:avLst>
              <a:gd name="adj" fmla="val 7687"/>
            </a:avLst>
          </a:prstGeom>
          <a:noFill/>
          <a:ln w="762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8B54DCD-1559-4809-92F6-C3EA046682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858" t="42551"/>
          <a:stretch/>
        </p:blipFill>
        <p:spPr>
          <a:xfrm>
            <a:off x="382848" y="4029399"/>
            <a:ext cx="2450504" cy="1794261"/>
          </a:xfrm>
          <a:prstGeom prst="rect">
            <a:avLst/>
          </a:prstGeom>
        </p:spPr>
      </p:pic>
      <p:sp>
        <p:nvSpPr>
          <p:cNvPr id="122" name="Content Placeholder 19">
            <a:extLst>
              <a:ext uri="{FF2B5EF4-FFF2-40B4-BE49-F238E27FC236}">
                <a16:creationId xmlns:a16="http://schemas.microsoft.com/office/drawing/2014/main" id="{999CD507-88CB-402D-B46E-FF99B8EF5C85}"/>
              </a:ext>
            </a:extLst>
          </p:cNvPr>
          <p:cNvSpPr txBox="1">
            <a:spLocks/>
          </p:cNvSpPr>
          <p:nvPr/>
        </p:nvSpPr>
        <p:spPr>
          <a:xfrm>
            <a:off x="890781" y="2968096"/>
            <a:ext cx="1942571" cy="60080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Code and Data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77B352-F163-46AE-904F-0E09FDB93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316" y="2281931"/>
            <a:ext cx="4917052" cy="1947139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12C95F57-DA7E-46E1-923A-F5790F5DFF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2316" y="4229070"/>
            <a:ext cx="4917052" cy="1947139"/>
          </a:xfrm>
          <a:prstGeom prst="rect">
            <a:avLst/>
          </a:prstGeom>
        </p:spPr>
      </p:pic>
      <p:sp>
        <p:nvSpPr>
          <p:cNvPr id="136" name="Content Placeholder 19">
            <a:extLst>
              <a:ext uri="{FF2B5EF4-FFF2-40B4-BE49-F238E27FC236}">
                <a16:creationId xmlns:a16="http://schemas.microsoft.com/office/drawing/2014/main" id="{B13C4FED-8658-4DE9-BAB2-B31B14C94AB0}"/>
              </a:ext>
            </a:extLst>
          </p:cNvPr>
          <p:cNvSpPr txBox="1">
            <a:spLocks/>
          </p:cNvSpPr>
          <p:nvPr/>
        </p:nvSpPr>
        <p:spPr>
          <a:xfrm>
            <a:off x="8357437" y="2281930"/>
            <a:ext cx="3451715" cy="370611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/>
              <a:t>Threads have separate:</a:t>
            </a:r>
          </a:p>
          <a:p>
            <a:pPr lvl="1"/>
            <a:r>
              <a:rPr lang="en-US" sz="2000" dirty="0"/>
              <a:t>Instruction Pointer</a:t>
            </a:r>
          </a:p>
          <a:p>
            <a:pPr lvl="1"/>
            <a:r>
              <a:rPr lang="en-US" sz="2000" dirty="0"/>
              <a:t>Registers</a:t>
            </a:r>
          </a:p>
          <a:p>
            <a:pPr lvl="1"/>
            <a:r>
              <a:rPr lang="en-US" sz="2000" dirty="0"/>
              <a:t>Stack Memory</a:t>
            </a:r>
          </a:p>
          <a:p>
            <a:pPr lvl="1"/>
            <a:r>
              <a:rPr lang="en-US" sz="2000" dirty="0"/>
              <a:t>Condition Codes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r>
              <a:rPr lang="en-US" sz="2400" dirty="0"/>
              <a:t>Threads share:</a:t>
            </a:r>
          </a:p>
          <a:p>
            <a:pPr lvl="1"/>
            <a:r>
              <a:rPr lang="en-US" sz="2000" dirty="0"/>
              <a:t>Code</a:t>
            </a:r>
          </a:p>
          <a:p>
            <a:pPr lvl="1"/>
            <a:r>
              <a:rPr lang="en-US" sz="2000" dirty="0"/>
              <a:t>Global variables</a:t>
            </a:r>
          </a:p>
        </p:txBody>
      </p:sp>
    </p:spTree>
    <p:extLst>
      <p:ext uri="{BB962C8B-B14F-4D97-AF65-F5344CB8AC3E}">
        <p14:creationId xmlns:p14="http://schemas.microsoft.com/office/powerpoint/2010/main" val="355946877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15AFB-FB9C-4DF4-BE4E-F47BE7CFB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Process address space with threads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FB04BB-0A89-49DF-9945-E9D83C80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  <p:sp>
        <p:nvSpPr>
          <p:cNvPr id="5" name="Rectangle 1028">
            <a:extLst>
              <a:ext uri="{FF2B5EF4-FFF2-40B4-BE49-F238E27FC236}">
                <a16:creationId xmlns:a16="http://schemas.microsoft.com/office/drawing/2014/main" id="{C0E84BA5-8AA1-436F-9AD3-3AECC1DD56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752600"/>
            <a:ext cx="3200400" cy="4267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7" name="Rectangle 1029">
            <a:extLst>
              <a:ext uri="{FF2B5EF4-FFF2-40B4-BE49-F238E27FC236}">
                <a16:creationId xmlns:a16="http://schemas.microsoft.com/office/drawing/2014/main" id="{0170895C-BE65-499D-B7CC-91010C839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752600"/>
            <a:ext cx="3200400" cy="457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9" name="Text Box 1030">
            <a:extLst>
              <a:ext uri="{FF2B5EF4-FFF2-40B4-BE49-F238E27FC236}">
                <a16:creationId xmlns:a16="http://schemas.microsoft.com/office/drawing/2014/main" id="{16139DDF-D7ED-4D04-BA52-C9293E4B20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18288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/>
              <a:t>Stack (T1)</a:t>
            </a:r>
          </a:p>
        </p:txBody>
      </p:sp>
      <p:sp>
        <p:nvSpPr>
          <p:cNvPr id="11" name="Rectangle 1031">
            <a:extLst>
              <a:ext uri="{FF2B5EF4-FFF2-40B4-BE49-F238E27FC236}">
                <a16:creationId xmlns:a16="http://schemas.microsoft.com/office/drawing/2014/main" id="{A83EC995-F5DD-4A57-8FDE-F12C4B77F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5029200"/>
            <a:ext cx="3200400" cy="990600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3" name="Text Box 1032">
            <a:extLst>
              <a:ext uri="{FF2B5EF4-FFF2-40B4-BE49-F238E27FC236}">
                <a16:creationId xmlns:a16="http://schemas.microsoft.com/office/drawing/2014/main" id="{45AE1581-7F18-416E-958D-06D7D14C15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53340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/>
              <a:t>Code</a:t>
            </a:r>
          </a:p>
        </p:txBody>
      </p:sp>
      <p:sp>
        <p:nvSpPr>
          <p:cNvPr id="15" name="Rectangle 1033">
            <a:extLst>
              <a:ext uri="{FF2B5EF4-FFF2-40B4-BE49-F238E27FC236}">
                <a16:creationId xmlns:a16="http://schemas.microsoft.com/office/drawing/2014/main" id="{42D98F89-2C5A-4BAC-AB63-A006DA880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572000"/>
            <a:ext cx="3200400" cy="457200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17" name="Text Box 1034">
            <a:extLst>
              <a:ext uri="{FF2B5EF4-FFF2-40B4-BE49-F238E27FC236}">
                <a16:creationId xmlns:a16="http://schemas.microsoft.com/office/drawing/2014/main" id="{58CF075B-AE10-4545-A0C9-6DF9C66E94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46482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Static Data</a:t>
            </a:r>
          </a:p>
        </p:txBody>
      </p:sp>
      <p:sp>
        <p:nvSpPr>
          <p:cNvPr id="19" name="Rectangle 1035">
            <a:extLst>
              <a:ext uri="{FF2B5EF4-FFF2-40B4-BE49-F238E27FC236}">
                <a16:creationId xmlns:a16="http://schemas.microsoft.com/office/drawing/2014/main" id="{8978A3FA-2D5D-4F82-AF29-C21449D3D8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4114800"/>
            <a:ext cx="32004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21" name="Text Box 1036">
            <a:extLst>
              <a:ext uri="{FF2B5EF4-FFF2-40B4-BE49-F238E27FC236}">
                <a16:creationId xmlns:a16="http://schemas.microsoft.com/office/drawing/2014/main" id="{FB0D77B7-BAFB-4E79-AA01-3A6449017F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41910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Heap</a:t>
            </a:r>
          </a:p>
        </p:txBody>
      </p:sp>
      <p:sp>
        <p:nvSpPr>
          <p:cNvPr id="23" name="Line 1040">
            <a:extLst>
              <a:ext uri="{FF2B5EF4-FFF2-40B4-BE49-F238E27FC236}">
                <a16:creationId xmlns:a16="http://schemas.microsoft.com/office/drawing/2014/main" id="{37545183-F787-401D-A8E4-0D5B3CF928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57150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5" name="Rectangle 1043">
            <a:extLst>
              <a:ext uri="{FF2B5EF4-FFF2-40B4-BE49-F238E27FC236}">
                <a16:creationId xmlns:a16="http://schemas.microsoft.com/office/drawing/2014/main" id="{E8B5A561-85A2-4827-AA00-3803456653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362200"/>
            <a:ext cx="3200400" cy="457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27" name="Text Box 1044">
            <a:extLst>
              <a:ext uri="{FF2B5EF4-FFF2-40B4-BE49-F238E27FC236}">
                <a16:creationId xmlns:a16="http://schemas.microsoft.com/office/drawing/2014/main" id="{1C1FFE6E-82B8-4C98-93FA-5B29BBDA3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24384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Stack (T2)</a:t>
            </a:r>
          </a:p>
        </p:txBody>
      </p:sp>
      <p:sp>
        <p:nvSpPr>
          <p:cNvPr id="29" name="Rectangle 1046">
            <a:extLst>
              <a:ext uri="{FF2B5EF4-FFF2-40B4-BE49-F238E27FC236}">
                <a16:creationId xmlns:a16="http://schemas.microsoft.com/office/drawing/2014/main" id="{9BC654D5-EC76-4612-8EB9-6C39292763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048000"/>
            <a:ext cx="3200400" cy="4572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 type="none" w="med" len="lg"/>
          </a:ln>
        </p:spPr>
        <p:txBody>
          <a:bodyPr wrap="none" anchor="ctr"/>
          <a:lstStyle/>
          <a:p>
            <a:pPr eaLnBrk="0" hangingPunct="0"/>
            <a:endParaRPr lang="en-US"/>
          </a:p>
        </p:txBody>
      </p:sp>
      <p:sp>
        <p:nvSpPr>
          <p:cNvPr id="31" name="Text Box 1047">
            <a:extLst>
              <a:ext uri="{FF2B5EF4-FFF2-40B4-BE49-F238E27FC236}">
                <a16:creationId xmlns:a16="http://schemas.microsoft.com/office/drawing/2014/main" id="{0D83EEEC-BCB4-4C00-9EA6-790A938EDD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3124200"/>
            <a:ext cx="3200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dirty="0"/>
              <a:t>Stack (T3)</a:t>
            </a:r>
          </a:p>
        </p:txBody>
      </p:sp>
      <p:sp>
        <p:nvSpPr>
          <p:cNvPr id="33" name="Text Box 1048">
            <a:extLst>
              <a:ext uri="{FF2B5EF4-FFF2-40B4-BE49-F238E27FC236}">
                <a16:creationId xmlns:a16="http://schemas.microsoft.com/office/drawing/2014/main" id="{628AEE11-5E7F-4C4D-9F3F-35F5C6D91A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63000" y="1828800"/>
            <a:ext cx="167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Thread 1</a:t>
            </a:r>
          </a:p>
        </p:txBody>
      </p:sp>
      <p:sp>
        <p:nvSpPr>
          <p:cNvPr id="35" name="Text Box 1049">
            <a:extLst>
              <a:ext uri="{FF2B5EF4-FFF2-40B4-BE49-F238E27FC236}">
                <a16:creationId xmlns:a16="http://schemas.microsoft.com/office/drawing/2014/main" id="{8296BB85-6AB4-43FD-A8C5-9AA188FBEF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6200" y="3124200"/>
            <a:ext cx="167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>
                <a:solidFill>
                  <a:srgbClr val="FF3300"/>
                </a:solidFill>
              </a:rPr>
              <a:t>Thread 3</a:t>
            </a:r>
          </a:p>
        </p:txBody>
      </p:sp>
      <p:sp>
        <p:nvSpPr>
          <p:cNvPr id="37" name="Text Box 1050">
            <a:extLst>
              <a:ext uri="{FF2B5EF4-FFF2-40B4-BE49-F238E27FC236}">
                <a16:creationId xmlns:a16="http://schemas.microsoft.com/office/drawing/2014/main" id="{2CB3C50A-9D21-4D65-8764-BB1B59801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438400"/>
            <a:ext cx="167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FF3300"/>
                </a:solidFill>
              </a:rPr>
              <a:t>Thread 2</a:t>
            </a:r>
          </a:p>
        </p:txBody>
      </p:sp>
      <p:sp>
        <p:nvSpPr>
          <p:cNvPr id="39" name="Text Box 1051">
            <a:extLst>
              <a:ext uri="{FF2B5EF4-FFF2-40B4-BE49-F238E27FC236}">
                <a16:creationId xmlns:a16="http://schemas.microsoft.com/office/drawing/2014/main" id="{5897351C-D1CD-4586-B181-BF01D9FF0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599" y="5562600"/>
            <a:ext cx="12153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1"/>
                </a:solidFill>
              </a:rPr>
              <a:t>%RIP (T1)</a:t>
            </a:r>
          </a:p>
        </p:txBody>
      </p:sp>
      <p:sp>
        <p:nvSpPr>
          <p:cNvPr id="41" name="Line 1052">
            <a:extLst>
              <a:ext uri="{FF2B5EF4-FFF2-40B4-BE49-F238E27FC236}">
                <a16:creationId xmlns:a16="http://schemas.microsoft.com/office/drawing/2014/main" id="{0A6512AD-ECDF-436F-ADAA-5954E7DC83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52578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" name="Text Box 1053">
            <a:extLst>
              <a:ext uri="{FF2B5EF4-FFF2-40B4-BE49-F238E27FC236}">
                <a16:creationId xmlns:a16="http://schemas.microsoft.com/office/drawing/2014/main" id="{3835C8F7-D66A-4F3A-A62F-E79095A6C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4799" y="5105400"/>
            <a:ext cx="1142999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1"/>
                </a:solidFill>
              </a:rPr>
              <a:t>%RIP (T3)</a:t>
            </a:r>
          </a:p>
        </p:txBody>
      </p:sp>
      <p:sp>
        <p:nvSpPr>
          <p:cNvPr id="45" name="Line 1054">
            <a:extLst>
              <a:ext uri="{FF2B5EF4-FFF2-40B4-BE49-F238E27FC236}">
                <a16:creationId xmlns:a16="http://schemas.microsoft.com/office/drawing/2014/main" id="{98D19551-91FF-491C-A00B-73DA1C9C6C2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71800" y="5486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stealth" w="med" len="lg"/>
            <a:tailEnd type="none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Text Box 1055">
            <a:extLst>
              <a:ext uri="{FF2B5EF4-FFF2-40B4-BE49-F238E27FC236}">
                <a16:creationId xmlns:a16="http://schemas.microsoft.com/office/drawing/2014/main" id="{58FE1369-A3FC-4BD8-835A-CCF9961DFC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334000"/>
            <a:ext cx="114300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dirty="0">
                <a:solidFill>
                  <a:schemeClr val="accent1"/>
                </a:solidFill>
              </a:rPr>
              <a:t>%RIP (T2)</a:t>
            </a:r>
          </a:p>
        </p:txBody>
      </p:sp>
      <p:sp>
        <p:nvSpPr>
          <p:cNvPr id="49" name="Line 1056">
            <a:extLst>
              <a:ext uri="{FF2B5EF4-FFF2-40B4-BE49-F238E27FC236}">
                <a16:creationId xmlns:a16="http://schemas.microsoft.com/office/drawing/2014/main" id="{3CD67C2A-C883-4C3F-8700-30A15EF77F7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2743200"/>
            <a:ext cx="304800" cy="2667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Line 1057">
            <a:extLst>
              <a:ext uri="{FF2B5EF4-FFF2-40B4-BE49-F238E27FC236}">
                <a16:creationId xmlns:a16="http://schemas.microsoft.com/office/drawing/2014/main" id="{C3322CFE-DD07-4951-927E-A3E73B6DB612}"/>
              </a:ext>
            </a:extLst>
          </p:cNvPr>
          <p:cNvSpPr>
            <a:spLocks noChangeShapeType="1"/>
          </p:cNvSpPr>
          <p:nvPr/>
        </p:nvSpPr>
        <p:spPr bwMode="auto">
          <a:xfrm>
            <a:off x="2819400" y="25908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3" name="Line 1058">
            <a:extLst>
              <a:ext uri="{FF2B5EF4-FFF2-40B4-BE49-F238E27FC236}">
                <a16:creationId xmlns:a16="http://schemas.microsoft.com/office/drawing/2014/main" id="{28D7CFF5-592B-47CE-BFB4-25D4483CFDF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19812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5" name="Line 1059">
            <a:extLst>
              <a:ext uri="{FF2B5EF4-FFF2-40B4-BE49-F238E27FC236}">
                <a16:creationId xmlns:a16="http://schemas.microsoft.com/office/drawing/2014/main" id="{F4353A32-DC97-4107-9EB3-A21A496FBED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9067800" y="2209800"/>
            <a:ext cx="381000" cy="3276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7" name="Line 1060">
            <a:extLst>
              <a:ext uri="{FF2B5EF4-FFF2-40B4-BE49-F238E27FC236}">
                <a16:creationId xmlns:a16="http://schemas.microsoft.com/office/drawing/2014/main" id="{EB959589-E3E5-4AD9-96F4-388AB3E3FC2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43800" y="32766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9" name="Line 1061">
            <a:extLst>
              <a:ext uri="{FF2B5EF4-FFF2-40B4-BE49-F238E27FC236}">
                <a16:creationId xmlns:a16="http://schemas.microsoft.com/office/drawing/2014/main" id="{3C0FE037-D29A-460C-9908-7929617C83E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305800" y="3505200"/>
            <a:ext cx="1524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med" len="lg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Left Brace 60">
            <a:extLst>
              <a:ext uri="{FF2B5EF4-FFF2-40B4-BE49-F238E27FC236}">
                <a16:creationId xmlns:a16="http://schemas.microsoft.com/office/drawing/2014/main" id="{95D9FA9B-FFF2-4FB7-8905-5424E80D1417}"/>
              </a:ext>
            </a:extLst>
          </p:cNvPr>
          <p:cNvSpPr/>
          <p:nvPr/>
        </p:nvSpPr>
        <p:spPr bwMode="auto">
          <a:xfrm>
            <a:off x="3886200" y="4114800"/>
            <a:ext cx="381000" cy="914400"/>
          </a:xfrm>
          <a:prstGeom prst="leftBrac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lg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latin typeface="Arial" charset="0"/>
            </a:endParaRPr>
          </a:p>
        </p:txBody>
      </p:sp>
      <p:sp>
        <p:nvSpPr>
          <p:cNvPr id="63" name="Text Box 1055">
            <a:extLst>
              <a:ext uri="{FF2B5EF4-FFF2-40B4-BE49-F238E27FC236}">
                <a16:creationId xmlns:a16="http://schemas.microsoft.com/office/drawing/2014/main" id="{23EB99C3-B931-4FDB-AA8F-9E83366934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3200" y="4245114"/>
            <a:ext cx="1143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 type="none" w="med" len="lg"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dirty="0"/>
              <a:t>Data</a:t>
            </a:r>
          </a:p>
          <a:p>
            <a:pPr algn="ctr">
              <a:spcBef>
                <a:spcPct val="50000"/>
              </a:spcBef>
            </a:pPr>
            <a:r>
              <a:rPr lang="en-US" dirty="0"/>
              <a:t>Segment</a:t>
            </a:r>
          </a:p>
        </p:txBody>
      </p:sp>
    </p:spTree>
    <p:extLst>
      <p:ext uri="{BB962C8B-B14F-4D97-AF65-F5344CB8AC3E}">
        <p14:creationId xmlns:p14="http://schemas.microsoft.com/office/powerpoint/2010/main" val="293459709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5e18c33101_0_100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-US" dirty="0"/>
              <a:t>Thread use case: web browser</a:t>
            </a:r>
            <a:endParaRPr dirty="0"/>
          </a:p>
        </p:txBody>
      </p:sp>
      <p:sp>
        <p:nvSpPr>
          <p:cNvPr id="550" name="Google Shape;550;g5e18c33101_0_1003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/>
          <a:p>
            <a:pPr marL="0" indent="0">
              <a:spcBef>
                <a:spcPts val="640"/>
              </a:spcBef>
              <a:buNone/>
            </a:pPr>
            <a:r>
              <a:rPr lang="en-US" dirty="0"/>
              <a:t>Let’s say you’re implementing a web browser:</a:t>
            </a:r>
            <a:endParaRPr dirty="0"/>
          </a:p>
          <a:p>
            <a:pPr marL="0" indent="0">
              <a:spcBef>
                <a:spcPts val="640"/>
              </a:spcBef>
              <a:buNone/>
            </a:pPr>
            <a:r>
              <a:rPr lang="en-US" sz="1200" dirty="0"/>
              <a:t> </a:t>
            </a:r>
            <a:endParaRPr sz="1200" dirty="0"/>
          </a:p>
          <a:p>
            <a:pPr marL="0" indent="0">
              <a:spcBef>
                <a:spcPts val="640"/>
              </a:spcBef>
              <a:buNone/>
            </a:pPr>
            <a:r>
              <a:rPr lang="en-US" dirty="0"/>
              <a:t>You want a tab for each web page you open:</a:t>
            </a:r>
            <a:endParaRPr dirty="0"/>
          </a:p>
          <a:p>
            <a:pPr marL="457200" indent="-419100">
              <a:spcBef>
                <a:spcPts val="640"/>
              </a:spcBef>
              <a:buSzPts val="3000"/>
            </a:pPr>
            <a:r>
              <a:rPr lang="en-US" sz="2400" dirty="0"/>
              <a:t>The same code loads each website </a:t>
            </a:r>
            <a:r>
              <a:rPr lang="en-US" sz="1800" dirty="0"/>
              <a:t>(shared code section)</a:t>
            </a:r>
            <a:br>
              <a:rPr lang="en-US" sz="1800" dirty="0"/>
            </a:br>
            <a:endParaRPr sz="1800" dirty="0"/>
          </a:p>
          <a:p>
            <a:pPr marL="457200" indent="-419100">
              <a:spcBef>
                <a:spcPts val="0"/>
              </a:spcBef>
              <a:buSzPts val="3000"/>
            </a:pPr>
            <a:r>
              <a:rPr lang="en-US" sz="2400" dirty="0"/>
              <a:t>The same global settings are shared by each tab </a:t>
            </a:r>
            <a:r>
              <a:rPr lang="en-US" sz="1800" dirty="0"/>
              <a:t>(shared data section)</a:t>
            </a:r>
            <a:br>
              <a:rPr lang="en-US" sz="1800" dirty="0"/>
            </a:br>
            <a:endParaRPr sz="1800" dirty="0"/>
          </a:p>
          <a:p>
            <a:pPr marL="457200" indent="-419100">
              <a:spcBef>
                <a:spcPts val="0"/>
              </a:spcBef>
              <a:buSzPts val="3000"/>
            </a:pPr>
            <a:r>
              <a:rPr lang="en-US" sz="2400" dirty="0"/>
              <a:t>Each tab does have separate state </a:t>
            </a:r>
            <a:r>
              <a:rPr lang="en-US" sz="1800" dirty="0"/>
              <a:t>(separate stack and registers)</a:t>
            </a:r>
            <a:endParaRPr sz="1800" dirty="0"/>
          </a:p>
          <a:p>
            <a:pPr marL="0" indent="0">
              <a:spcBef>
                <a:spcPts val="640"/>
              </a:spcBef>
              <a:buNone/>
            </a:pPr>
            <a:r>
              <a:rPr lang="en-US" sz="1400" dirty="0"/>
              <a:t> </a:t>
            </a:r>
            <a:endParaRPr sz="1400" dirty="0"/>
          </a:p>
          <a:p>
            <a:pPr marL="0" indent="0">
              <a:spcBef>
                <a:spcPts val="640"/>
              </a:spcBef>
              <a:buNone/>
            </a:pPr>
            <a:endParaRPr sz="1400" dirty="0"/>
          </a:p>
          <a:p>
            <a:pPr marL="0" indent="0">
              <a:spcBef>
                <a:spcPts val="640"/>
              </a:spcBef>
              <a:buNone/>
            </a:pPr>
            <a:endParaRPr lang="en-US" sz="1400" dirty="0"/>
          </a:p>
          <a:p>
            <a:pPr marL="0" indent="0">
              <a:spcBef>
                <a:spcPts val="640"/>
              </a:spcBef>
              <a:buNone/>
            </a:pPr>
            <a:endParaRPr lang="en-US" sz="1400" dirty="0"/>
          </a:p>
          <a:p>
            <a:pPr marL="0" indent="0">
              <a:spcBef>
                <a:spcPts val="640"/>
              </a:spcBef>
              <a:buNone/>
            </a:pPr>
            <a:endParaRPr sz="1400" dirty="0"/>
          </a:p>
          <a:p>
            <a:pPr marL="0" indent="0">
              <a:spcBef>
                <a:spcPts val="640"/>
              </a:spcBef>
              <a:buNone/>
            </a:pPr>
            <a:r>
              <a:rPr lang="en-US" sz="2000" dirty="0"/>
              <a:t>Disclaimer: Actually, modern browsers use separate processes for each tab for a variety of reasons including performance and security. But they used to use threads.</a:t>
            </a:r>
            <a:endParaRPr sz="2000" dirty="0"/>
          </a:p>
        </p:txBody>
      </p:sp>
      <p:sp>
        <p:nvSpPr>
          <p:cNvPr id="551" name="Google Shape;551;g5e18c33101_0_1003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72</a:t>
            </a:fld>
            <a:endParaRPr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278D0-A487-4661-9365-548AA8380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use case: user interfaces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9249A-7082-47AE-8DDE-5D8D2EE937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Even if there is only a single processor core, threads are useful</a:t>
            </a:r>
          </a:p>
          <a:p>
            <a:endParaRPr lang="en-US" dirty="0"/>
          </a:p>
          <a:p>
            <a:r>
              <a:rPr lang="en-US" dirty="0"/>
              <a:t>Single-threaded User Interface</a:t>
            </a:r>
          </a:p>
          <a:p>
            <a:pPr lvl="1"/>
            <a:r>
              <a:rPr lang="en-US" dirty="0"/>
              <a:t>While processing actions, the UI is frozen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main()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while(true) {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	</a:t>
            </a:r>
            <a:r>
              <a:rPr lang="en-US" dirty="0" err="1">
                <a:latin typeface="Consolas" panose="020B0609020204030204" pitchFamily="49" charset="0"/>
              </a:rPr>
              <a:t>check_for_UI_interactions</a:t>
            </a:r>
            <a:r>
              <a:rPr lang="en-US" dirty="0">
                <a:latin typeface="Consolas" panose="020B0609020204030204" pitchFamily="49" charset="0"/>
              </a:rPr>
              <a:t>();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	</a:t>
            </a:r>
            <a:r>
              <a:rPr lang="en-US" dirty="0" err="1">
                <a:latin typeface="Consolas" panose="020B0609020204030204" pitchFamily="49" charset="0"/>
              </a:rPr>
              <a:t>process_UI_actions</a:t>
            </a:r>
            <a:r>
              <a:rPr lang="en-US" dirty="0">
                <a:latin typeface="Consolas" panose="020B0609020204030204" pitchFamily="49" charset="0"/>
              </a:rPr>
              <a:t>(); // UI freezes while processing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	}</a:t>
            </a:r>
          </a:p>
          <a:p>
            <a:pPr marL="457200" lvl="1" indent="0">
              <a:buNone/>
            </a:pPr>
            <a:r>
              <a:rPr lang="en-US" dirty="0">
                <a:latin typeface="Consolas" panose="020B0609020204030204" pitchFamily="49" charset="0"/>
              </a:rPr>
              <a:t>}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B33590-9F8E-4537-8DEB-CC6EB3DAC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596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Thread use case: web server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74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B5ACA6D-FD73-4AA4-B78D-96FFC1060093}"/>
              </a:ext>
            </a:extLst>
          </p:cNvPr>
          <p:cNvSpPr txBox="1">
            <a:spLocks/>
          </p:cNvSpPr>
          <p:nvPr/>
        </p:nvSpPr>
        <p:spPr>
          <a:xfrm>
            <a:off x="607595" y="1600200"/>
            <a:ext cx="9679405" cy="44196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Example: Web server</a:t>
            </a:r>
          </a:p>
          <a:p>
            <a:pPr lvl="1"/>
            <a:r>
              <a:rPr lang="en-US" dirty="0"/>
              <a:t>Receives multiple simultaneous requests</a:t>
            </a:r>
          </a:p>
          <a:p>
            <a:pPr lvl="1"/>
            <a:r>
              <a:rPr lang="en-US" dirty="0"/>
              <a:t>Reads web pages from disk to satisfy each request</a:t>
            </a:r>
          </a:p>
        </p:txBody>
      </p:sp>
      <p:pic>
        <p:nvPicPr>
          <p:cNvPr id="6" name="Picture 11" descr="server.png">
            <a:extLst>
              <a:ext uri="{FF2B5EF4-FFF2-40B4-BE49-F238E27FC236}">
                <a16:creationId xmlns:a16="http://schemas.microsoft.com/office/drawing/2014/main" id="{B76E69BF-5AE7-4A11-A0DA-9BE466AD01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0386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1776CD-5998-4148-801E-C876A481D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1000" y="3429000"/>
            <a:ext cx="533400" cy="533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E192B9-D179-49E9-9B9C-804034F2D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0600" y="4343400"/>
            <a:ext cx="533400" cy="5334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EA69750-B447-4AA2-A4CC-E61B31C578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200" y="5334000"/>
            <a:ext cx="533400" cy="533400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57D6283-ACE4-4ECD-A51C-38C270208789}"/>
              </a:ext>
            </a:extLst>
          </p:cNvPr>
          <p:cNvCxnSpPr/>
          <p:nvPr/>
        </p:nvCxnSpPr>
        <p:spPr>
          <a:xfrm flipH="1">
            <a:off x="6705600" y="3810000"/>
            <a:ext cx="1219200" cy="457200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F60AB94-B445-4041-9D42-19D9EB8046DC}"/>
              </a:ext>
            </a:extLst>
          </p:cNvPr>
          <p:cNvCxnSpPr>
            <a:stCxn id="8" idx="1"/>
          </p:cNvCxnSpPr>
          <p:nvPr/>
        </p:nvCxnSpPr>
        <p:spPr>
          <a:xfrm flipH="1">
            <a:off x="6705600" y="4610100"/>
            <a:ext cx="1905000" cy="38100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920B0A8-3823-4C0D-9430-39381D81B1FB}"/>
              </a:ext>
            </a:extLst>
          </p:cNvPr>
          <p:cNvCxnSpPr>
            <a:stCxn id="9" idx="1"/>
          </p:cNvCxnSpPr>
          <p:nvPr/>
        </p:nvCxnSpPr>
        <p:spPr>
          <a:xfrm flipH="1" flipV="1">
            <a:off x="6781800" y="4953000"/>
            <a:ext cx="1295400" cy="647700"/>
          </a:xfrm>
          <a:prstGeom prst="straightConnector1">
            <a:avLst/>
          </a:prstGeom>
          <a:ln w="38100" cap="flat" cmpd="sng" algn="ctr">
            <a:solidFill>
              <a:schemeClr val="tx1"/>
            </a:solidFill>
            <a:prstDash val="solid"/>
            <a:round/>
            <a:headEnd type="none" w="lg" len="med"/>
            <a:tailEnd type="triangle" w="lg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agnetic Disk 8">
            <a:extLst>
              <a:ext uri="{FF2B5EF4-FFF2-40B4-BE49-F238E27FC236}">
                <a16:creationId xmlns:a16="http://schemas.microsoft.com/office/drawing/2014/main" id="{1CA2D9DE-9F54-457E-BCF5-DE70FE1EF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4343401"/>
            <a:ext cx="914400" cy="822325"/>
          </a:xfrm>
          <a:prstGeom prst="flowChartMagneticDisk">
            <a:avLst/>
          </a:prstGeom>
          <a:solidFill>
            <a:schemeClr val="tx1">
              <a:lumMod val="40000"/>
              <a:lumOff val="60000"/>
            </a:schemeClr>
          </a:solidFill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 anchor="ctr"/>
          <a:lstStyle/>
          <a:p>
            <a:pPr algn="ctr"/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0087D481-BF0E-4B08-A9C6-1776F0765E43}"/>
              </a:ext>
            </a:extLst>
          </p:cNvPr>
          <p:cNvSpPr/>
          <p:nvPr/>
        </p:nvSpPr>
        <p:spPr>
          <a:xfrm>
            <a:off x="4118350" y="3929707"/>
            <a:ext cx="1291748" cy="347385"/>
          </a:xfrm>
          <a:custGeom>
            <a:avLst/>
            <a:gdLst>
              <a:gd name="connsiteX0" fmla="*/ 0 w 1291748"/>
              <a:gd name="connsiteY0" fmla="*/ 347385 h 347385"/>
              <a:gd name="connsiteX1" fmla="*/ 575317 w 1291748"/>
              <a:gd name="connsiteY1" fmla="*/ 7 h 347385"/>
              <a:gd name="connsiteX2" fmla="*/ 1291748 w 1291748"/>
              <a:gd name="connsiteY2" fmla="*/ 336529 h 347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91748" h="347385">
                <a:moveTo>
                  <a:pt x="0" y="347385"/>
                </a:moveTo>
                <a:cubicBezTo>
                  <a:pt x="180013" y="174600"/>
                  <a:pt x="360026" y="1816"/>
                  <a:pt x="575317" y="7"/>
                </a:cubicBezTo>
                <a:cubicBezTo>
                  <a:pt x="790608" y="-1802"/>
                  <a:pt x="1291748" y="336529"/>
                  <a:pt x="1291748" y="336529"/>
                </a:cubicBezTo>
              </a:path>
            </a:pathLst>
          </a:custGeom>
          <a:ln w="28575">
            <a:solidFill>
              <a:schemeClr val="accent6"/>
            </a:solidFill>
            <a:headEnd type="triangle" w="lg" len="lg"/>
            <a:tailEnd type="triangle" w="lg" len="lg"/>
          </a:ln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600" b="1">
              <a:latin typeface="Arial" charset="0"/>
            </a:endParaRPr>
          </a:p>
        </p:txBody>
      </p:sp>
      <p:sp>
        <p:nvSpPr>
          <p:cNvPr id="15" name="Magnetic Disk 8">
            <a:extLst>
              <a:ext uri="{FF2B5EF4-FFF2-40B4-BE49-F238E27FC236}">
                <a16:creationId xmlns:a16="http://schemas.microsoft.com/office/drawing/2014/main" id="{E5E6B8FA-D6B7-4D04-BC17-3FEA45BF0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4419601"/>
            <a:ext cx="914400" cy="822325"/>
          </a:xfrm>
          <a:prstGeom prst="flowChartMagneticDisk">
            <a:avLst/>
          </a:prstGeom>
          <a:solidFill>
            <a:schemeClr val="tx1">
              <a:lumMod val="40000"/>
              <a:lumOff val="60000"/>
            </a:schemeClr>
          </a:solidFill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 anchor="ctr"/>
          <a:lstStyle/>
          <a:p>
            <a:pPr algn="ctr"/>
            <a:endParaRPr lang="en-US" sz="2800">
              <a:solidFill>
                <a:srgbClr val="000000"/>
              </a:solidFill>
            </a:endParaRPr>
          </a:p>
        </p:txBody>
      </p:sp>
      <p:sp>
        <p:nvSpPr>
          <p:cNvPr id="16" name="Magnetic Disk 8">
            <a:extLst>
              <a:ext uri="{FF2B5EF4-FFF2-40B4-BE49-F238E27FC236}">
                <a16:creationId xmlns:a16="http://schemas.microsoft.com/office/drawing/2014/main" id="{12C366B2-45A9-499D-BD1F-B7D5C0CBA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4419601"/>
            <a:ext cx="914400" cy="822325"/>
          </a:xfrm>
          <a:prstGeom prst="flowChartMagneticDisk">
            <a:avLst/>
          </a:prstGeom>
          <a:solidFill>
            <a:schemeClr val="tx1">
              <a:lumMod val="40000"/>
              <a:lumOff val="60000"/>
            </a:schemeClr>
          </a:solidFill>
          <a:ln w="19050">
            <a:solidFill>
              <a:srgbClr val="000000"/>
            </a:solidFill>
            <a:round/>
            <a:headEnd/>
            <a:tailEnd type="triangle" w="lg" len="lg"/>
          </a:ln>
        </p:spPr>
        <p:txBody>
          <a:bodyPr anchor="ctr"/>
          <a:lstStyle/>
          <a:p>
            <a:pPr algn="ctr"/>
            <a:endParaRPr lang="en-US" sz="2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198724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server option 1: handle one request at a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5177-8617-4D0D-87D1-1B438911B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 dirty="0"/>
              <a:t>Request 1 arrives</a:t>
            </a:r>
          </a:p>
          <a:p>
            <a:pPr marL="457200" lvl="1" indent="0">
              <a:buNone/>
            </a:pPr>
            <a:r>
              <a:rPr lang="en-US" dirty="0"/>
              <a:t>Server reads in request 1</a:t>
            </a:r>
          </a:p>
          <a:p>
            <a:pPr marL="457200" lvl="1" indent="0">
              <a:buNone/>
            </a:pPr>
            <a:r>
              <a:rPr lang="en-US" dirty="0"/>
              <a:t>Server starts disk I/O for request 1</a:t>
            </a:r>
          </a:p>
          <a:p>
            <a:pPr marL="457200" lvl="1" indent="0">
              <a:buNone/>
            </a:pPr>
            <a:r>
              <a:rPr lang="en-US" dirty="0"/>
              <a:t>Request 2 arrives</a:t>
            </a:r>
          </a:p>
          <a:p>
            <a:pPr marL="457200" lvl="1" indent="0">
              <a:buNone/>
            </a:pPr>
            <a:r>
              <a:rPr lang="en-US" dirty="0"/>
              <a:t>Disk I/O for request 1 finishes</a:t>
            </a:r>
          </a:p>
          <a:p>
            <a:pPr marL="457200" lvl="1" indent="0">
              <a:buNone/>
            </a:pPr>
            <a:r>
              <a:rPr lang="en-US" dirty="0"/>
              <a:t>Server responds to request 1</a:t>
            </a:r>
          </a:p>
          <a:p>
            <a:pPr marL="457200" lvl="1" indent="0">
              <a:buNone/>
            </a:pPr>
            <a:r>
              <a:rPr lang="en-US" dirty="0"/>
              <a:t>Server reads in request 2</a:t>
            </a:r>
          </a:p>
          <a:p>
            <a:endParaRPr lang="en-US" dirty="0"/>
          </a:p>
          <a:p>
            <a:r>
              <a:rPr lang="en-US" dirty="0"/>
              <a:t>Easy to program, but slow</a:t>
            </a:r>
          </a:p>
          <a:p>
            <a:pPr lvl="1"/>
            <a:r>
              <a:rPr lang="en-US" dirty="0"/>
              <a:t>Can’t overlap disk requests with computation</a:t>
            </a:r>
          </a:p>
          <a:p>
            <a:pPr lvl="1"/>
            <a:r>
              <a:rPr lang="en-US" dirty="0"/>
              <a:t>Can’t overlap either with network sends and receives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75</a:t>
            </a:fld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A46FC43-B56B-4B73-A31B-44A6E234B4BD}"/>
              </a:ext>
            </a:extLst>
          </p:cNvPr>
          <p:cNvCxnSpPr/>
          <p:nvPr/>
        </p:nvCxnSpPr>
        <p:spPr bwMode="auto">
          <a:xfrm>
            <a:off x="6669024" y="1490472"/>
            <a:ext cx="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3C778B1-A9F0-43B0-947B-BE1C3529F188}"/>
              </a:ext>
            </a:extLst>
          </p:cNvPr>
          <p:cNvSpPr txBox="1"/>
          <p:nvPr/>
        </p:nvSpPr>
        <p:spPr>
          <a:xfrm>
            <a:off x="6745225" y="2100073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897398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server option 1: event-driven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5177-8617-4D0D-87D1-1B438911B8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Issue I/</a:t>
            </a:r>
            <a:r>
              <a:rPr lang="en-US" dirty="0" err="1"/>
              <a:t>Os</a:t>
            </a:r>
            <a:r>
              <a:rPr lang="en-US" dirty="0"/>
              <a:t>, but don’t wait for them to complete</a:t>
            </a:r>
          </a:p>
          <a:p>
            <a:pPr marL="457200" lvl="1" indent="0">
              <a:buNone/>
            </a:pPr>
            <a:r>
              <a:rPr lang="en-US" dirty="0"/>
              <a:t>Request 1 arrives</a:t>
            </a:r>
          </a:p>
          <a:p>
            <a:pPr marL="457200" lvl="1" indent="0">
              <a:buNone/>
            </a:pPr>
            <a:r>
              <a:rPr lang="en-US" dirty="0"/>
              <a:t>Server reads in request 1</a:t>
            </a:r>
          </a:p>
          <a:p>
            <a:pPr marL="457200" lvl="1" indent="0">
              <a:buNone/>
            </a:pPr>
            <a:r>
              <a:rPr lang="en-US" dirty="0"/>
              <a:t>Server starts disk I/O for request 1</a:t>
            </a:r>
          </a:p>
          <a:p>
            <a:pPr marL="457200" lvl="1" indent="0">
              <a:buNone/>
            </a:pPr>
            <a:r>
              <a:rPr lang="en-US" dirty="0"/>
              <a:t>Request 2 arrives</a:t>
            </a:r>
          </a:p>
          <a:p>
            <a:pPr marL="457200" lvl="1" indent="0">
              <a:buNone/>
            </a:pPr>
            <a:r>
              <a:rPr lang="en-US" dirty="0"/>
              <a:t>Server reads in request 2</a:t>
            </a:r>
          </a:p>
          <a:p>
            <a:pPr marL="457200" lvl="1" indent="0">
              <a:buNone/>
            </a:pPr>
            <a:r>
              <a:rPr lang="en-US" dirty="0"/>
              <a:t>Server starts disk I/O for request 2</a:t>
            </a:r>
          </a:p>
          <a:p>
            <a:pPr marL="457200" lvl="1" indent="0">
              <a:buNone/>
            </a:pPr>
            <a:r>
              <a:rPr lang="en-US" dirty="0"/>
              <a:t>Disk I/O for request 1 completes</a:t>
            </a:r>
          </a:p>
          <a:p>
            <a:pPr marL="457200" lvl="1" indent="0">
              <a:buNone/>
            </a:pPr>
            <a:r>
              <a:rPr lang="en-US" dirty="0"/>
              <a:t>Server responds to request 1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Fast, but hard to program</a:t>
            </a:r>
          </a:p>
          <a:p>
            <a:pPr lvl="1"/>
            <a:r>
              <a:rPr lang="en-US" dirty="0"/>
              <a:t>Must remember which requests are in flight and which I/O goes where</a:t>
            </a:r>
          </a:p>
          <a:p>
            <a:pPr lvl="1"/>
            <a:r>
              <a:rPr lang="en-US" dirty="0"/>
              <a:t>Lots of extra state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76</a:t>
            </a:fld>
            <a:endParaRPr lang="en-US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5B8A3F6-541E-4A98-92CE-75D566D37A9A}"/>
              </a:ext>
            </a:extLst>
          </p:cNvPr>
          <p:cNvCxnSpPr/>
          <p:nvPr/>
        </p:nvCxnSpPr>
        <p:spPr bwMode="auto">
          <a:xfrm>
            <a:off x="6644640" y="2221992"/>
            <a:ext cx="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9868D782-CD39-403C-B0B5-D55CBEA9D22B}"/>
              </a:ext>
            </a:extLst>
          </p:cNvPr>
          <p:cNvSpPr txBox="1"/>
          <p:nvPr/>
        </p:nvSpPr>
        <p:spPr>
          <a:xfrm>
            <a:off x="6720841" y="2831593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01261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2FC149-268D-4F04-AAE8-DBD575F52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server option 3: multi-threaded web server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85177-8617-4D0D-87D1-1B438911B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343144"/>
          </a:xfrm>
        </p:spPr>
        <p:txBody>
          <a:bodyPr>
            <a:normAutofit/>
          </a:bodyPr>
          <a:lstStyle/>
          <a:p>
            <a:r>
              <a:rPr lang="en-US" dirty="0"/>
              <a:t>One thread per request. Thread handles only that request.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Easy to program (maybe), and fast!</a:t>
            </a:r>
          </a:p>
          <a:p>
            <a:pPr lvl="1"/>
            <a:r>
              <a:rPr lang="en-US" dirty="0"/>
              <a:t>State is stored in the stacks of each thread and the thread scheduler</a:t>
            </a:r>
          </a:p>
          <a:p>
            <a:pPr lvl="1"/>
            <a:r>
              <a:rPr lang="en-US" dirty="0"/>
              <a:t>Simple to program if they are independent…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ABE206-44DA-4493-B40B-082E166FD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5C9150-A2A2-47EA-9D09-4E120D02CF1F}"/>
              </a:ext>
            </a:extLst>
          </p:cNvPr>
          <p:cNvSpPr txBox="1"/>
          <p:nvPr/>
        </p:nvSpPr>
        <p:spPr>
          <a:xfrm>
            <a:off x="694944" y="1682496"/>
            <a:ext cx="225552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Main Thread</a:t>
            </a:r>
            <a:endParaRPr lang="en-US" dirty="0"/>
          </a:p>
          <a:p>
            <a:r>
              <a:rPr lang="en-US" dirty="0"/>
              <a:t>Request 1 arrives</a:t>
            </a:r>
          </a:p>
          <a:p>
            <a:r>
              <a:rPr lang="en-US" dirty="0"/>
              <a:t>Create thread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Request 2 arrives</a:t>
            </a:r>
          </a:p>
          <a:p>
            <a:r>
              <a:rPr lang="en-US" dirty="0"/>
              <a:t>Create thread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CE9537-DD6C-4769-B45D-3F5CE0E7CAC2}"/>
              </a:ext>
            </a:extLst>
          </p:cNvPr>
          <p:cNvSpPr txBox="1"/>
          <p:nvPr/>
        </p:nvSpPr>
        <p:spPr>
          <a:xfrm>
            <a:off x="3255264" y="1682496"/>
            <a:ext cx="2560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Thread 1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Read in request 1</a:t>
            </a:r>
          </a:p>
          <a:p>
            <a:r>
              <a:rPr lang="en-US" dirty="0"/>
              <a:t>Start disk I/O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Disk I/O finishes</a:t>
            </a:r>
          </a:p>
          <a:p>
            <a:r>
              <a:rPr lang="en-US" dirty="0"/>
              <a:t>Respond to request 1</a:t>
            </a:r>
          </a:p>
          <a:p>
            <a:r>
              <a:rPr lang="en-US" dirty="0"/>
              <a:t>Exit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3DEA5D-4043-4366-99D3-CA1B1B605948}"/>
              </a:ext>
            </a:extLst>
          </p:cNvPr>
          <p:cNvSpPr txBox="1"/>
          <p:nvPr/>
        </p:nvSpPr>
        <p:spPr>
          <a:xfrm>
            <a:off x="5815584" y="1682496"/>
            <a:ext cx="2255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Thread 2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Read in request 2</a:t>
            </a:r>
          </a:p>
          <a:p>
            <a:r>
              <a:rPr lang="en-US" dirty="0"/>
              <a:t>Start disk I/O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DAC14F43-E585-41B0-869A-59BE31625C87}"/>
              </a:ext>
            </a:extLst>
          </p:cNvPr>
          <p:cNvCxnSpPr/>
          <p:nvPr/>
        </p:nvCxnSpPr>
        <p:spPr bwMode="auto">
          <a:xfrm>
            <a:off x="8717280" y="2136647"/>
            <a:ext cx="0" cy="18288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B41484E-75DF-4F65-B7C4-F7FA278250CD}"/>
              </a:ext>
            </a:extLst>
          </p:cNvPr>
          <p:cNvSpPr txBox="1"/>
          <p:nvPr/>
        </p:nvSpPr>
        <p:spPr>
          <a:xfrm>
            <a:off x="8793481" y="2746248"/>
            <a:ext cx="7777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time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D408C6A-C6CD-434E-B80E-688F73EE93B9}"/>
              </a:ext>
            </a:extLst>
          </p:cNvPr>
          <p:cNvCxnSpPr/>
          <p:nvPr/>
        </p:nvCxnSpPr>
        <p:spPr>
          <a:xfrm>
            <a:off x="2267712" y="2511552"/>
            <a:ext cx="987552" cy="134112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5A4785D-4793-4248-8AB9-5F97717AA937}"/>
              </a:ext>
            </a:extLst>
          </p:cNvPr>
          <p:cNvCxnSpPr>
            <a:cxnSpLocks/>
          </p:cNvCxnSpPr>
          <p:nvPr/>
        </p:nvCxnSpPr>
        <p:spPr>
          <a:xfrm>
            <a:off x="2191512" y="3556587"/>
            <a:ext cx="3624072" cy="248597"/>
          </a:xfrm>
          <a:prstGeom prst="straightConnector1">
            <a:avLst/>
          </a:prstGeom>
          <a:ln w="571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623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D4ED9-5433-47B0-9D9F-056B5BFEC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More Practical Motivation</a:t>
            </a:r>
          </a:p>
        </p:txBody>
      </p:sp>
      <p:pic>
        <p:nvPicPr>
          <p:cNvPr id="8" name="Content Placeholder 7" descr="A screenshot of a cell phone&#10;&#10;Description automatically generated">
            <a:extLst>
              <a:ext uri="{FF2B5EF4-FFF2-40B4-BE49-F238E27FC236}">
                <a16:creationId xmlns:a16="http://schemas.microsoft.com/office/drawing/2014/main" id="{5CFCD8A6-64F1-4EC3-AD74-4C1D767B1B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520" y="1690687"/>
            <a:ext cx="7266724" cy="4200561"/>
          </a:xfr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5A4D3-F8C5-4C25-8BF9-37E98389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0B3728-42B5-46E1-8863-4BDB07D9EE18}" type="slidenum">
              <a:rPr lang="en-US" smtClean="0"/>
              <a:t>78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7381C8-8B72-4BE1-BBDF-C1030439B65A}"/>
              </a:ext>
            </a:extLst>
          </p:cNvPr>
          <p:cNvSpPr txBox="1"/>
          <p:nvPr/>
        </p:nvSpPr>
        <p:spPr>
          <a:xfrm>
            <a:off x="564337" y="1592341"/>
            <a:ext cx="365818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Back to Jeff Dean’s “Numbers Everyone Should Know”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32D6CD-DA0D-4EDC-B0A0-37D12F267C57}"/>
              </a:ext>
            </a:extLst>
          </p:cNvPr>
          <p:cNvSpPr txBox="1"/>
          <p:nvPr/>
        </p:nvSpPr>
        <p:spPr>
          <a:xfrm>
            <a:off x="1222388" y="4136495"/>
            <a:ext cx="28162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Handle I/O in separate thread, avoid blocking other progress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F7FBED-E4DF-47D6-B4A8-4DB7C7605A3A}"/>
              </a:ext>
            </a:extLst>
          </p:cNvPr>
          <p:cNvSpPr/>
          <p:nvPr/>
        </p:nvSpPr>
        <p:spPr>
          <a:xfrm>
            <a:off x="4309730" y="4765929"/>
            <a:ext cx="6783572" cy="99946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14099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>
            <a:normAutofit fontScale="92500" lnSpcReduction="10000"/>
          </a:bodyPr>
          <a:lstStyle/>
          <a:p>
            <a:r>
              <a:rPr lang="en-US" dirty="0"/>
              <a:t>Processes</a:t>
            </a:r>
          </a:p>
          <a:p>
            <a:pPr lvl="1"/>
            <a:endParaRPr lang="en-US" b="1" dirty="0"/>
          </a:p>
          <a:p>
            <a:r>
              <a:rPr lang="en-US" dirty="0"/>
              <a:t>Context Switching</a:t>
            </a:r>
          </a:p>
          <a:p>
            <a:pPr lvl="1"/>
            <a:r>
              <a:rPr lang="en-US" dirty="0"/>
              <a:t>Running a Process</a:t>
            </a:r>
          </a:p>
          <a:p>
            <a:pPr lvl="1"/>
            <a:r>
              <a:rPr lang="en-US" dirty="0"/>
              <a:t>Exceptions</a:t>
            </a:r>
          </a:p>
          <a:p>
            <a:pPr lvl="1"/>
            <a:r>
              <a:rPr lang="en-US" dirty="0"/>
              <a:t>Running the Kernel</a:t>
            </a:r>
          </a:p>
          <a:p>
            <a:pPr lvl="1"/>
            <a:endParaRPr lang="en-US" dirty="0"/>
          </a:p>
          <a:p>
            <a:r>
              <a:rPr lang="en-US" dirty="0"/>
              <a:t>System Calls</a:t>
            </a:r>
          </a:p>
          <a:p>
            <a:pPr lvl="1"/>
            <a:endParaRPr lang="en-US" dirty="0"/>
          </a:p>
          <a:p>
            <a:r>
              <a:rPr lang="en-US" dirty="0"/>
              <a:t>Signals</a:t>
            </a:r>
          </a:p>
          <a:p>
            <a:pPr lvl="1"/>
            <a:endParaRPr lang="en-US" dirty="0"/>
          </a:p>
          <a:p>
            <a:r>
              <a:rPr lang="en-US" dirty="0"/>
              <a:t>Threads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956934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9B30A-EAAD-44B3-ADCB-644FB8280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Also the code files mapped to the address space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53522FE-31E1-4CA6-B2A5-55B325AD83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7595" y="1197016"/>
            <a:ext cx="10972799" cy="515933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B2AB95-B69E-4D4D-AAC6-6777B694B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8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B905B48-35E4-45A8-B2F3-B55939DF9BAE}"/>
              </a:ext>
            </a:extLst>
          </p:cNvPr>
          <p:cNvSpPr/>
          <p:nvPr/>
        </p:nvSpPr>
        <p:spPr>
          <a:xfrm flipV="1">
            <a:off x="558053" y="1867710"/>
            <a:ext cx="11093823" cy="3858638"/>
          </a:xfrm>
          <a:prstGeom prst="rect">
            <a:avLst/>
          </a:prstGeom>
          <a:noFill/>
          <a:ln w="5715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566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68F2895A-6418-42C0-BEF9-73B0FFEA75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process contents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5133E7C-73BB-4D58-BA3A-26F3C99FE5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Whatever else the OS thinks is useful</a:t>
            </a:r>
          </a:p>
          <a:p>
            <a:pPr lvl="1"/>
            <a:r>
              <a:rPr lang="en-US" dirty="0"/>
              <a:t>Process ID</a:t>
            </a:r>
          </a:p>
          <a:p>
            <a:pPr lvl="1"/>
            <a:r>
              <a:rPr lang="en-US" dirty="0"/>
              <a:t>Priority</a:t>
            </a:r>
          </a:p>
          <a:p>
            <a:pPr lvl="1"/>
            <a:r>
              <a:rPr lang="en-US" dirty="0"/>
              <a:t>Time Used</a:t>
            </a:r>
          </a:p>
          <a:p>
            <a:pPr lvl="1"/>
            <a:r>
              <a:rPr lang="en-US" dirty="0"/>
              <a:t>Process State</a:t>
            </a:r>
          </a:p>
          <a:p>
            <a:pPr lvl="1"/>
            <a:endParaRPr lang="en-US" dirty="0"/>
          </a:p>
          <a:p>
            <a:r>
              <a:rPr lang="en-US" dirty="0"/>
              <a:t>Different OSes will attach different things to the</a:t>
            </a:r>
            <a:br>
              <a:rPr lang="en-US" dirty="0"/>
            </a:br>
            <a:r>
              <a:rPr lang="en-US" dirty="0"/>
              <a:t>“process abstraction”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7B018-80D9-4E04-A837-1B1B5B674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322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s343_template.pptx" id="{F36AF7DA-6C96-43AB-903C-44AA768C6D2E}" vid="{5709DE7C-7F2C-4F35-B2D7-9FB21663DDF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cs343_template</Template>
  <TotalTime>5465</TotalTime>
  <Words>5885</Words>
  <Application>Microsoft Office PowerPoint</Application>
  <PresentationFormat>Widescreen</PresentationFormat>
  <Paragraphs>1063</Paragraphs>
  <Slides>79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79</vt:i4>
      </vt:variant>
    </vt:vector>
  </HeadingPairs>
  <TitlesOfParts>
    <vt:vector size="85" baseType="lpstr">
      <vt:lpstr>Tahoma</vt:lpstr>
      <vt:lpstr>Calibri</vt:lpstr>
      <vt:lpstr>Arial</vt:lpstr>
      <vt:lpstr>Consolas</vt:lpstr>
      <vt:lpstr>Courier New</vt:lpstr>
      <vt:lpstr>Class Slides</vt:lpstr>
      <vt:lpstr>Lecture 02: Processes and Threads</vt:lpstr>
      <vt:lpstr>Administrivia</vt:lpstr>
      <vt:lpstr>Today’s Goals</vt:lpstr>
      <vt:lpstr>Outline</vt:lpstr>
      <vt:lpstr>View of a process</vt:lpstr>
      <vt:lpstr>POSIX processes also have file descriptors</vt:lpstr>
      <vt:lpstr>Example file descriptors</vt:lpstr>
      <vt:lpstr>Also the code files mapped to the address space</vt:lpstr>
      <vt:lpstr>Additional process contents</vt:lpstr>
      <vt:lpstr>Processes are an abstraction provided by the OS</vt:lpstr>
      <vt:lpstr>Processes don’t run all the time</vt:lpstr>
      <vt:lpstr>Multiprogramming processes</vt:lpstr>
      <vt:lpstr>What about the kernel itself?</vt:lpstr>
      <vt:lpstr>Key difference between kernel and processes: privilege</vt:lpstr>
      <vt:lpstr>Break + Question</vt:lpstr>
      <vt:lpstr>Break + Question</vt:lpstr>
      <vt:lpstr>Outline</vt:lpstr>
      <vt:lpstr>Context: Tock Operating System</vt:lpstr>
      <vt:lpstr>Switch to Process</vt:lpstr>
      <vt:lpstr>Background: x86 32-bit</vt:lpstr>
      <vt:lpstr>Background: x86 Intel Syntax</vt:lpstr>
      <vt:lpstr>Tock x86 implementation: Switch to Process</vt:lpstr>
      <vt:lpstr>Bonus: Tock ARM implementation: Switch to Process</vt:lpstr>
      <vt:lpstr>Bonus: Tock RISC-V implementation: Switch to Process</vt:lpstr>
      <vt:lpstr>Outline</vt:lpstr>
      <vt:lpstr>Control flow</vt:lpstr>
      <vt:lpstr>Altering control flow</vt:lpstr>
      <vt:lpstr>Exceptional control flow</vt:lpstr>
      <vt:lpstr>Exceptions</vt:lpstr>
      <vt:lpstr>Software-generated exceptions</vt:lpstr>
      <vt:lpstr>Tock exception vector</vt:lpstr>
      <vt:lpstr>Processes run until an exception occurs</vt:lpstr>
      <vt:lpstr>Outline</vt:lpstr>
      <vt:lpstr>How does a process ask the OS to do something?</vt:lpstr>
      <vt:lpstr>Hardware can save us!</vt:lpstr>
      <vt:lpstr>System call example</vt:lpstr>
      <vt:lpstr>Switch to Kernel</vt:lpstr>
      <vt:lpstr>Tock x86 Implementation: Switch to Kernel</vt:lpstr>
      <vt:lpstr>Bonus: Tock ARM Implementation: Switch to Kernel</vt:lpstr>
      <vt:lpstr>Bonus: Tock RISC-V Implementation: Switch to Kernel</vt:lpstr>
      <vt:lpstr>Handling the system call</vt:lpstr>
      <vt:lpstr>Switching between process and kernel is a context switch</vt:lpstr>
      <vt:lpstr>Break + Question</vt:lpstr>
      <vt:lpstr>Break + Question</vt:lpstr>
      <vt:lpstr>Outline</vt:lpstr>
      <vt:lpstr>Things a program cannot do itself</vt:lpstr>
      <vt:lpstr>Linux system calls</vt:lpstr>
      <vt:lpstr>Many other system calls</vt:lpstr>
      <vt:lpstr>Example system call usage</vt:lpstr>
      <vt:lpstr>Process system calls</vt:lpstr>
      <vt:lpstr>Creating a new process</vt:lpstr>
      <vt:lpstr>Creating a new process</vt:lpstr>
      <vt:lpstr>Executing a new program</vt:lpstr>
      <vt:lpstr>Creating your own shell</vt:lpstr>
      <vt:lpstr>Creating your own shell</vt:lpstr>
      <vt:lpstr>Break + Question</vt:lpstr>
      <vt:lpstr>Break + Question</vt:lpstr>
      <vt:lpstr>Fork bombs in various languages</vt:lpstr>
      <vt:lpstr>Outline</vt:lpstr>
      <vt:lpstr>Alerting processes of events</vt:lpstr>
      <vt:lpstr>Signals are asynchronous messages to processes</vt:lpstr>
      <vt:lpstr>Signals are asynchronous messages to processes</vt:lpstr>
      <vt:lpstr>Signals are asynchronous messages to processes</vt:lpstr>
      <vt:lpstr>Sending signals</vt:lpstr>
      <vt:lpstr>Handling signals</vt:lpstr>
      <vt:lpstr>Example: catching a signal</vt:lpstr>
      <vt:lpstr>Examples: sending a signal</vt:lpstr>
      <vt:lpstr>Outline</vt:lpstr>
      <vt:lpstr>Software Tasks: Threads</vt:lpstr>
      <vt:lpstr>Alternate view of a process</vt:lpstr>
      <vt:lpstr>Process address space with threads</vt:lpstr>
      <vt:lpstr>Thread use case: web browser</vt:lpstr>
      <vt:lpstr>Thread use case: user interfaces</vt:lpstr>
      <vt:lpstr>Thread use case: web server</vt:lpstr>
      <vt:lpstr>Web server option 1: handle one request at a time</vt:lpstr>
      <vt:lpstr>Web server option 1: event-driven model</vt:lpstr>
      <vt:lpstr>Web server option 3: multi-threaded web server</vt:lpstr>
      <vt:lpstr>More Practical Motivation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2: Concurrency Sources</dc:title>
  <dc:creator>Branden Ghena</dc:creator>
  <cp:lastModifiedBy>Branden Ghena</cp:lastModifiedBy>
  <cp:revision>102</cp:revision>
  <dcterms:created xsi:type="dcterms:W3CDTF">2020-09-16T03:42:39Z</dcterms:created>
  <dcterms:modified xsi:type="dcterms:W3CDTF">2025-09-18T17:18:37Z</dcterms:modified>
</cp:coreProperties>
</file>