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6"/>
  </p:notesMasterIdLst>
  <p:sldIdLst>
    <p:sldId id="256" r:id="rId2"/>
    <p:sldId id="440" r:id="rId3"/>
    <p:sldId id="434" r:id="rId4"/>
    <p:sldId id="264" r:id="rId5"/>
    <p:sldId id="348" r:id="rId6"/>
    <p:sldId id="383" r:id="rId7"/>
    <p:sldId id="386" r:id="rId8"/>
    <p:sldId id="396" r:id="rId9"/>
    <p:sldId id="397" r:id="rId10"/>
    <p:sldId id="399" r:id="rId11"/>
    <p:sldId id="423" r:id="rId12"/>
    <p:sldId id="388" r:id="rId13"/>
    <p:sldId id="401" r:id="rId14"/>
    <p:sldId id="402" r:id="rId15"/>
    <p:sldId id="389" r:id="rId16"/>
    <p:sldId id="443" r:id="rId17"/>
    <p:sldId id="400" r:id="rId18"/>
    <p:sldId id="442" r:id="rId19"/>
    <p:sldId id="439" r:id="rId20"/>
    <p:sldId id="424" r:id="rId21"/>
    <p:sldId id="391" r:id="rId22"/>
    <p:sldId id="392" r:id="rId23"/>
    <p:sldId id="441" r:id="rId24"/>
    <p:sldId id="410" r:id="rId25"/>
    <p:sldId id="409" r:id="rId26"/>
    <p:sldId id="394" r:id="rId27"/>
    <p:sldId id="404" r:id="rId28"/>
    <p:sldId id="405" r:id="rId29"/>
    <p:sldId id="431" r:id="rId30"/>
    <p:sldId id="429" r:id="rId31"/>
    <p:sldId id="430" r:id="rId32"/>
    <p:sldId id="438" r:id="rId33"/>
    <p:sldId id="407" r:id="rId34"/>
    <p:sldId id="411" r:id="rId35"/>
    <p:sldId id="412" r:id="rId36"/>
    <p:sldId id="415" r:id="rId37"/>
    <p:sldId id="385" r:id="rId38"/>
    <p:sldId id="416" r:id="rId39"/>
    <p:sldId id="406" r:id="rId40"/>
    <p:sldId id="417" r:id="rId41"/>
    <p:sldId id="420" r:id="rId42"/>
    <p:sldId id="425" r:id="rId43"/>
    <p:sldId id="437" r:id="rId44"/>
    <p:sldId id="403" r:id="rId45"/>
    <p:sldId id="418" r:id="rId46"/>
    <p:sldId id="432" r:id="rId47"/>
    <p:sldId id="436" r:id="rId48"/>
    <p:sldId id="419" r:id="rId49"/>
    <p:sldId id="435" r:id="rId50"/>
    <p:sldId id="395" r:id="rId51"/>
    <p:sldId id="433" r:id="rId52"/>
    <p:sldId id="421" r:id="rId53"/>
    <p:sldId id="422" r:id="rId54"/>
    <p:sldId id="42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40"/>
            <p14:sldId id="434"/>
            <p14:sldId id="264"/>
          </p14:sldIdLst>
        </p14:section>
        <p14:section name="Virtualization" id="{B55B8E8C-5EAB-4A1E-A4E9-AE5E896E46FA}">
          <p14:sldIdLst>
            <p14:sldId id="348"/>
            <p14:sldId id="383"/>
            <p14:sldId id="386"/>
            <p14:sldId id="396"/>
            <p14:sldId id="397"/>
            <p14:sldId id="399"/>
          </p14:sldIdLst>
        </p14:section>
        <p14:section name="Emulation" id="{62CAC01A-68EB-41E8-A5FB-E07EB8B60EE1}">
          <p14:sldIdLst>
            <p14:sldId id="423"/>
            <p14:sldId id="388"/>
            <p14:sldId id="401"/>
            <p14:sldId id="402"/>
            <p14:sldId id="389"/>
            <p14:sldId id="443"/>
            <p14:sldId id="400"/>
            <p14:sldId id="442"/>
            <p14:sldId id="439"/>
          </p14:sldIdLst>
        </p14:section>
        <p14:section name="Hypervisors" id="{BBE0937B-F1C3-4991-B7FA-689FAA2112DB}">
          <p14:sldIdLst>
            <p14:sldId id="424"/>
            <p14:sldId id="391"/>
            <p14:sldId id="392"/>
            <p14:sldId id="441"/>
            <p14:sldId id="410"/>
            <p14:sldId id="409"/>
            <p14:sldId id="394"/>
            <p14:sldId id="404"/>
            <p14:sldId id="405"/>
            <p14:sldId id="431"/>
            <p14:sldId id="429"/>
            <p14:sldId id="430"/>
            <p14:sldId id="438"/>
            <p14:sldId id="407"/>
            <p14:sldId id="411"/>
            <p14:sldId id="412"/>
            <p14:sldId id="415"/>
            <p14:sldId id="385"/>
            <p14:sldId id="416"/>
            <p14:sldId id="406"/>
            <p14:sldId id="417"/>
            <p14:sldId id="420"/>
          </p14:sldIdLst>
        </p14:section>
        <p14:section name="Containers" id="{76BD417F-7FD2-41E9-84E7-EDD4D3793B11}">
          <p14:sldIdLst>
            <p14:sldId id="425"/>
            <p14:sldId id="437"/>
            <p14:sldId id="403"/>
            <p14:sldId id="418"/>
            <p14:sldId id="432"/>
            <p14:sldId id="436"/>
            <p14:sldId id="419"/>
            <p14:sldId id="435"/>
            <p14:sldId id="395"/>
            <p14:sldId id="433"/>
            <p14:sldId id="421"/>
            <p14:sldId id="422"/>
          </p14:sldIdLst>
        </p14:section>
        <p14:section name="Wrapup" id="{29A7F866-9DA9-446B-8359-CE426CB89C7A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0785" autoAdjust="0"/>
  </p:normalViewPr>
  <p:slideViewPr>
    <p:cSldViewPr snapToGrid="0">
      <p:cViewPr varScale="1">
        <p:scale>
          <a:sx n="96" d="100"/>
          <a:sy n="96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18:</a:t>
            </a:r>
            <a:br>
              <a:rPr lang="en-US" dirty="0"/>
            </a:br>
            <a:r>
              <a:rPr lang="en-US" dirty="0"/>
              <a:t>Virtualization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Jaswinder Pal Singh (Princeton), Harsha V. </a:t>
            </a:r>
            <a:r>
              <a:rPr lang="en-US" dirty="0" err="1"/>
              <a:t>Madhyastha</a:t>
            </a:r>
            <a:r>
              <a:rPr lang="en-US" dirty="0"/>
              <a:t> (Michigan),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1F04-4FD5-4A81-AC3B-48C7F84F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AE30-680F-4954-AAD6-99AE4BB9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67287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Simulate everything in the computer completely</a:t>
            </a:r>
          </a:p>
          <a:p>
            <a:pPr lvl="1"/>
            <a:r>
              <a:rPr lang="en-US" dirty="0"/>
              <a:t>Emulation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parts of the computer, but not all of it (actually use CPU)</a:t>
            </a:r>
          </a:p>
          <a:p>
            <a:pPr lvl="1"/>
            <a:r>
              <a:rPr lang="en-US" dirty="0"/>
              <a:t>Hypervisor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the operating system (software environment)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63990-5405-4616-9374-A408E9B0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b="1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3135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software emulates the behavior of every single instruction</a:t>
            </a:r>
          </a:p>
          <a:p>
            <a:pPr lvl="1"/>
            <a:r>
              <a:rPr lang="en-US" dirty="0"/>
              <a:t>Data structures for Processor, Memory, I/O, etc.</a:t>
            </a:r>
          </a:p>
          <a:p>
            <a:pPr lvl="1"/>
            <a:r>
              <a:rPr lang="en-US" dirty="0"/>
              <a:t>Code for Instruction Cycle:</a:t>
            </a:r>
          </a:p>
          <a:p>
            <a:pPr lvl="2"/>
            <a:r>
              <a:rPr lang="en-US" dirty="0"/>
              <a:t>Fetch next instruction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Perform operation</a:t>
            </a:r>
          </a:p>
          <a:p>
            <a:pPr lvl="2"/>
            <a:r>
              <a:rPr lang="en-US" dirty="0"/>
              <a:t>Update state</a:t>
            </a:r>
          </a:p>
          <a:p>
            <a:pPr lvl="2"/>
            <a:endParaRPr lang="en-US" dirty="0"/>
          </a:p>
          <a:p>
            <a:r>
              <a:rPr lang="en-US" dirty="0"/>
              <a:t>Example: Gameboy emulator</a:t>
            </a:r>
          </a:p>
          <a:p>
            <a:pPr lvl="1"/>
            <a:r>
              <a:rPr lang="en-US" dirty="0"/>
              <a:t>Simulates every behavior as-if it were actually Gameboy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94B0-FBAA-40BD-A4E9-B480C71A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example: QEMU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1381-DA43-4307-A336-4C4AB852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been using QEMU for lab to simulate an x86-64 computer</a:t>
            </a:r>
          </a:p>
          <a:p>
            <a:pPr lvl="1"/>
            <a:r>
              <a:rPr lang="en-US" dirty="0"/>
              <a:t>2 CPU cores</a:t>
            </a:r>
          </a:p>
          <a:p>
            <a:pPr lvl="1"/>
            <a:r>
              <a:rPr lang="en-US" dirty="0"/>
              <a:t>2 GB of RAM</a:t>
            </a:r>
          </a:p>
          <a:p>
            <a:pPr lvl="1"/>
            <a:r>
              <a:rPr lang="en-US" dirty="0" err="1"/>
              <a:t>VirtIO</a:t>
            </a:r>
            <a:r>
              <a:rPr lang="en-US" dirty="0"/>
              <a:t> GPU</a:t>
            </a:r>
          </a:p>
          <a:p>
            <a:pPr lvl="1"/>
            <a:r>
              <a:rPr lang="en-US" dirty="0"/>
              <a:t>PS/2 mouse and keyboard</a:t>
            </a:r>
          </a:p>
          <a:p>
            <a:pPr lvl="1"/>
            <a:r>
              <a:rPr lang="en-US" dirty="0"/>
              <a:t>2 PCI IDE interfaces with hard disk and CD-ROM support</a:t>
            </a:r>
          </a:p>
          <a:p>
            <a:pPr lvl="2"/>
            <a:r>
              <a:rPr lang="en-US" dirty="0" err="1"/>
              <a:t>nautilus.iso</a:t>
            </a:r>
            <a:r>
              <a:rPr lang="en-US" dirty="0"/>
              <a:t> connected to CD-ROM</a:t>
            </a:r>
          </a:p>
          <a:p>
            <a:pPr lvl="1"/>
            <a:r>
              <a:rPr lang="en-US" dirty="0"/>
              <a:t>Serial and parallel ports</a:t>
            </a:r>
          </a:p>
          <a:p>
            <a:pPr lvl="2"/>
            <a:r>
              <a:rPr lang="en-US" dirty="0" err="1"/>
              <a:t>stdio</a:t>
            </a:r>
            <a:r>
              <a:rPr lang="en-US" dirty="0"/>
              <a:t> connected to serial port</a:t>
            </a:r>
          </a:p>
          <a:p>
            <a:pPr lvl="2"/>
            <a:r>
              <a:rPr lang="en-US" dirty="0"/>
              <a:t>file </a:t>
            </a:r>
            <a:r>
              <a:rPr lang="en-US" dirty="0" err="1"/>
              <a:t>parport.out</a:t>
            </a:r>
            <a:r>
              <a:rPr lang="en-US" dirty="0"/>
              <a:t> connected to parallel port</a:t>
            </a:r>
          </a:p>
          <a:p>
            <a:pPr lvl="1"/>
            <a:r>
              <a:rPr lang="en-US" dirty="0"/>
              <a:t>Other stuff</a:t>
            </a:r>
          </a:p>
          <a:p>
            <a:pPr lvl="2"/>
            <a:r>
              <a:rPr lang="en-US" dirty="0"/>
              <a:t>Floppy disk</a:t>
            </a:r>
          </a:p>
          <a:p>
            <a:pPr lvl="2"/>
            <a:r>
              <a:rPr lang="en-US" dirty="0"/>
              <a:t>PCI and ISA network adapters</a:t>
            </a:r>
          </a:p>
          <a:p>
            <a:pPr lvl="2"/>
            <a:r>
              <a:rPr lang="en-US" dirty="0"/>
              <a:t>Intel HD Audio Controller and HDA codec</a:t>
            </a:r>
          </a:p>
          <a:p>
            <a:pPr lvl="2"/>
            <a:r>
              <a:rPr lang="en-US" dirty="0"/>
              <a:t>PCI UHCI, OHCI, EHCI or XHCI USB controller and a virtual USB-1.1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D782-559C-4500-B1F4-B9EA41AB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0D9-53EE-4DF3-B1FD-E90003A8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749E-3F3C-4D05-AA95-F691B15F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834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Upsides</a:t>
            </a:r>
          </a:p>
          <a:p>
            <a:pPr lvl="1"/>
            <a:r>
              <a:rPr lang="en-US" dirty="0"/>
              <a:t>Any hardware you want</a:t>
            </a:r>
          </a:p>
          <a:p>
            <a:pPr lvl="1"/>
            <a:r>
              <a:rPr lang="en-US" dirty="0"/>
              <a:t>Entirely in </a:t>
            </a:r>
            <a:r>
              <a:rPr lang="en-US" dirty="0" err="1"/>
              <a:t>userspace</a:t>
            </a:r>
            <a:endParaRPr lang="en-US" dirty="0"/>
          </a:p>
          <a:p>
            <a:pPr lvl="1"/>
            <a:r>
              <a:rPr lang="en-US" dirty="0"/>
              <a:t>You could even run multiple emulators simultaneously if you wanted to</a:t>
            </a:r>
          </a:p>
          <a:p>
            <a:pPr lvl="1"/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Accurate behavior is difficult to provide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Software runs slower than the hardware would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(But modern hardware might run software faster than old hardware)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D7F8-C8E3-4A42-94CC-65F7728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3A16B-347D-49F5-8459-9ED0CDC5E582}"/>
              </a:ext>
            </a:extLst>
          </p:cNvPr>
          <p:cNvGrpSpPr/>
          <p:nvPr/>
        </p:nvGrpSpPr>
        <p:grpSpPr>
          <a:xfrm>
            <a:off x="6907082" y="1143000"/>
            <a:ext cx="4673312" cy="3772807"/>
            <a:chOff x="3228975" y="1114425"/>
            <a:chExt cx="5734050" cy="46291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6E9ABB7-6D7B-40CD-AF8D-B2812CB11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1114425"/>
              <a:ext cx="5734050" cy="462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E1E6F1-7D76-407E-B3C5-0FEFEBAE2383}"/>
                </a:ext>
              </a:extLst>
            </p:cNvPr>
            <p:cNvSpPr/>
            <p:nvPr/>
          </p:nvSpPr>
          <p:spPr>
            <a:xfrm>
              <a:off x="7498079" y="4584191"/>
              <a:ext cx="1464945" cy="51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9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emulators: interpreted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51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simple environment for code to execute within</a:t>
            </a:r>
          </a:p>
          <a:p>
            <a:r>
              <a:rPr lang="en-US" dirty="0"/>
              <a:t>Interpret code instructions (bytecode or lines of code) and perform actions</a:t>
            </a:r>
          </a:p>
          <a:p>
            <a:pPr lvl="1"/>
            <a:r>
              <a:rPr lang="en-US" dirty="0"/>
              <a:t>Example: fakes a machine that executes Java bytecode</a:t>
            </a:r>
          </a:p>
          <a:p>
            <a:endParaRPr lang="en-US" dirty="0"/>
          </a:p>
          <a:p>
            <a:r>
              <a:rPr lang="en-US" dirty="0"/>
              <a:t>Still ties in to many parts of the real machine</a:t>
            </a:r>
          </a:p>
          <a:p>
            <a:pPr lvl="1"/>
            <a:r>
              <a:rPr lang="en-US" dirty="0"/>
              <a:t>Filesystem</a:t>
            </a:r>
          </a:p>
          <a:p>
            <a:pPr lvl="1"/>
            <a:r>
              <a:rPr lang="en-US" dirty="0"/>
              <a:t>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587A3-7CD4-4090-8234-5B0060D8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3" b="3169"/>
          <a:stretch/>
        </p:blipFill>
        <p:spPr bwMode="auto">
          <a:xfrm>
            <a:off x="6981201" y="1098550"/>
            <a:ext cx="4528047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1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5FDC-E417-FF24-EA0A-F9F684DD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r>
              <a:rPr lang="en-US" dirty="0"/>
              <a:t>: modern version of a language emulator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A338-9AEB-27C8-4E8E-C3E4DED7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WebAssembly</a:t>
            </a:r>
            <a:r>
              <a:rPr lang="en-US" dirty="0"/>
              <a:t> (</a:t>
            </a:r>
            <a:r>
              <a:rPr lang="en-US" dirty="0" err="1"/>
              <a:t>Wasm</a:t>
            </a:r>
            <a:r>
              <a:rPr lang="en-US" dirty="0"/>
              <a:t>) is a compilation target</a:t>
            </a:r>
          </a:p>
          <a:p>
            <a:pPr lvl="1"/>
            <a:r>
              <a:rPr lang="en-US" dirty="0"/>
              <a:t>Like x86-64 or ARM</a:t>
            </a:r>
          </a:p>
          <a:p>
            <a:pPr lvl="1"/>
            <a:endParaRPr lang="en-US" dirty="0"/>
          </a:p>
          <a:p>
            <a:r>
              <a:rPr lang="en-US" dirty="0"/>
              <a:t>Compilers generate </a:t>
            </a:r>
            <a:r>
              <a:rPr lang="en-US" dirty="0" err="1"/>
              <a:t>Wasm</a:t>
            </a:r>
            <a:r>
              <a:rPr lang="en-US" dirty="0"/>
              <a:t> from languages like C, C++, or Rust</a:t>
            </a:r>
          </a:p>
          <a:p>
            <a:endParaRPr lang="en-US" dirty="0"/>
          </a:p>
          <a:p>
            <a:r>
              <a:rPr lang="en-US" dirty="0"/>
              <a:t>Web browser runs a virtual machine the understands and executes the </a:t>
            </a:r>
            <a:r>
              <a:rPr lang="en-US" dirty="0" err="1"/>
              <a:t>Wasm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With an API to make requests to the actual computer OS</a:t>
            </a:r>
          </a:p>
          <a:p>
            <a:endParaRPr lang="en-US" dirty="0"/>
          </a:p>
          <a:p>
            <a:r>
              <a:rPr lang="en-US" dirty="0"/>
              <a:t>End result: C/C++ programs can run in Web browsers</a:t>
            </a:r>
          </a:p>
          <a:p>
            <a:pPr lvl="1"/>
            <a:r>
              <a:rPr lang="en-US" dirty="0"/>
              <a:t>While maintaining decent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02DF3-F760-4694-94A5-05C918DA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97C0-0B68-4D22-9434-BA02940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Not-quite-emulation: binary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5FD0-6E2B-427C-8AFA-E0CB57A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1474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MacOS on ARM (M1)</a:t>
            </a:r>
          </a:p>
          <a:p>
            <a:pPr lvl="1"/>
            <a:r>
              <a:rPr lang="en-US" dirty="0"/>
              <a:t>Uses ARM processor with ARM instruction set</a:t>
            </a:r>
          </a:p>
          <a:p>
            <a:pPr lvl="1"/>
            <a:r>
              <a:rPr lang="en-US" dirty="0"/>
              <a:t>Old programs were compiled for x86-64 instruction set</a:t>
            </a:r>
          </a:p>
          <a:p>
            <a:pPr lvl="1"/>
            <a:endParaRPr lang="en-US" dirty="0"/>
          </a:p>
          <a:p>
            <a:r>
              <a:rPr lang="en-US" dirty="0"/>
              <a:t>Solution: translate assembly instructions</a:t>
            </a:r>
          </a:p>
          <a:p>
            <a:pPr lvl="1"/>
            <a:r>
              <a:rPr lang="en-US" dirty="0"/>
              <a:t>Can be translated in advance</a:t>
            </a:r>
          </a:p>
          <a:p>
            <a:pPr lvl="1"/>
            <a:r>
              <a:rPr lang="en-US" dirty="0"/>
              <a:t>Or just-in-time (JIT)</a:t>
            </a:r>
          </a:p>
          <a:p>
            <a:pPr lvl="1"/>
            <a:r>
              <a:rPr lang="en-US" dirty="0"/>
              <a:t>Works fine for applications that are I/O bound</a:t>
            </a:r>
          </a:p>
          <a:p>
            <a:pPr lvl="1"/>
            <a:endParaRPr lang="en-US" dirty="0"/>
          </a:p>
          <a:p>
            <a:r>
              <a:rPr lang="en-US" dirty="0"/>
              <a:t>Simulates a different CPU, but leaves the remainder of the computer the same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19BE-53AE-439D-93A3-33378C4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Rosetta 2 is Apple's key to making the ARM transition less painful - The  Verge">
            <a:extLst>
              <a:ext uri="{FF2B5EF4-FFF2-40B4-BE49-F238E27FC236}">
                <a16:creationId xmlns:a16="http://schemas.microsoft.com/office/drawing/2014/main" id="{D9257DEB-F9A6-44DA-A434-89A600F49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9993" y="1143000"/>
            <a:ext cx="3200401" cy="3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5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2F6C-BF8F-D441-FEB2-288C558BA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F20E-35EB-D25E-88A2-9171AF1A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 + Comic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23F0-A982-EC1D-8884-D1A12855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59935" cy="4780722"/>
          </a:xfrm>
        </p:spPr>
        <p:txBody>
          <a:bodyPr>
            <a:normAutofit/>
          </a:bodyPr>
          <a:lstStyle/>
          <a:p>
            <a:r>
              <a:rPr lang="en-US" sz="2400" dirty="0"/>
              <a:t>What are the best use cases for hardware emulation?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A182D-D56C-8118-9630-83F9D209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Emulation">
            <a:extLst>
              <a:ext uri="{FF2B5EF4-FFF2-40B4-BE49-F238E27FC236}">
                <a16:creationId xmlns:a16="http://schemas.microsoft.com/office/drawing/2014/main" id="{EE41CA2B-D0EB-C4DD-7D5A-4ABC002A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17" y="228600"/>
            <a:ext cx="3200482" cy="61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206F6-F396-2058-178A-41FCE44F16BA}"/>
              </a:ext>
            </a:extLst>
          </p:cNvPr>
          <p:cNvSpPr txBox="1"/>
          <p:nvPr/>
        </p:nvSpPr>
        <p:spPr>
          <a:xfrm>
            <a:off x="607595" y="635214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https://xkcd.com/2221/</a:t>
            </a:r>
          </a:p>
        </p:txBody>
      </p:sp>
    </p:spTree>
    <p:extLst>
      <p:ext uri="{BB962C8B-B14F-4D97-AF65-F5344CB8AC3E}">
        <p14:creationId xmlns:p14="http://schemas.microsoft.com/office/powerpoint/2010/main" val="372499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54F8-B328-701B-7329-48663D05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 + Comic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813B-302B-7A27-92E6-5BBB7ADB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59935" cy="47807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are the best use cases for hardware emulation?</a:t>
            </a:r>
          </a:p>
          <a:p>
            <a:endParaRPr lang="en-US" dirty="0"/>
          </a:p>
          <a:p>
            <a:pPr lvl="1"/>
            <a:r>
              <a:rPr lang="en-US" dirty="0"/>
              <a:t>Non-standard, slow machines (example: old gaming consoles)</a:t>
            </a:r>
          </a:p>
          <a:p>
            <a:pPr lvl="2"/>
            <a:r>
              <a:rPr lang="en-US" dirty="0"/>
              <a:t>Where people do not have access to the original hardware</a:t>
            </a:r>
          </a:p>
          <a:p>
            <a:pPr lvl="2"/>
            <a:r>
              <a:rPr lang="en-US" dirty="0"/>
              <a:t>The original hardware was slower than modern hardware</a:t>
            </a:r>
          </a:p>
          <a:p>
            <a:pPr lvl="2"/>
            <a:r>
              <a:rPr lang="en-US" dirty="0"/>
              <a:t>And there are existing application binaries that they want to run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Application-level simulation/testing (example: Nautilus!)</a:t>
            </a:r>
          </a:p>
          <a:p>
            <a:pPr lvl="2"/>
            <a:r>
              <a:rPr lang="en-US" dirty="0"/>
              <a:t>Still hopefully for the above (for performance)</a:t>
            </a:r>
          </a:p>
          <a:p>
            <a:pPr lvl="2"/>
            <a:r>
              <a:rPr lang="en-US" dirty="0"/>
              <a:t>Entirely controlled environment: makes debugging easier</a:t>
            </a:r>
          </a:p>
          <a:p>
            <a:pPr lvl="2"/>
            <a:r>
              <a:rPr lang="en-US" dirty="0"/>
              <a:t>Nautilus does run significantly slower in QEMU, but that’s okay for our purposes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0692-ED34-79CD-492B-80287E43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Emulation">
            <a:extLst>
              <a:ext uri="{FF2B5EF4-FFF2-40B4-BE49-F238E27FC236}">
                <a16:creationId xmlns:a16="http://schemas.microsoft.com/office/drawing/2014/main" id="{415063B7-6ECB-E274-28D5-0828288A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17" y="228600"/>
            <a:ext cx="3200482" cy="61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1601C-3D1D-0B65-9711-10ED09A17BB1}"/>
              </a:ext>
            </a:extLst>
          </p:cNvPr>
          <p:cNvSpPr txBox="1"/>
          <p:nvPr/>
        </p:nvSpPr>
        <p:spPr>
          <a:xfrm>
            <a:off x="607595" y="6352143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https://xkcd.com/2221/</a:t>
            </a:r>
          </a:p>
        </p:txBody>
      </p:sp>
    </p:spTree>
    <p:extLst>
      <p:ext uri="{BB962C8B-B14F-4D97-AF65-F5344CB8AC3E}">
        <p14:creationId xmlns:p14="http://schemas.microsoft.com/office/powerpoint/2010/main" val="4826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74F1-042B-FF10-AE4B-88CE51A1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37D36-A008-4F56-9F87-6FEA4B16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the last lecture!</a:t>
            </a:r>
          </a:p>
          <a:p>
            <a:endParaRPr lang="en-US" dirty="0"/>
          </a:p>
          <a:p>
            <a:r>
              <a:rPr lang="en-US" dirty="0"/>
              <a:t>No class on Thursday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PagingLab</a:t>
            </a:r>
            <a:r>
              <a:rPr lang="en-US" dirty="0"/>
              <a:t> due Thursday</a:t>
            </a:r>
          </a:p>
          <a:p>
            <a:pPr lvl="1"/>
            <a:r>
              <a:rPr lang="en-US" dirty="0"/>
              <a:t>Still okay to use slip days or late penalties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5F8F1-8FF9-7DB4-9C31-A6D9713D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246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speed up virtual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“Efficiency … demands that a statistically dominant subset of the virtual processor’s instructions be executed directly by the real processor, with no software intervention…”</a:t>
            </a:r>
          </a:p>
          <a:p>
            <a:pPr marL="0" indent="0" algn="r">
              <a:buNone/>
            </a:pPr>
            <a:r>
              <a:rPr lang="en-US" dirty="0"/>
              <a:t>—</a:t>
            </a:r>
            <a:r>
              <a:rPr lang="en-US" dirty="0" err="1"/>
              <a:t>Popek</a:t>
            </a:r>
            <a:r>
              <a:rPr lang="en-US" dirty="0"/>
              <a:t> and Goldberg, 1974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use some parts of the computer for real while simulating other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Monitor (VMM)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051006" cy="5029200"/>
          </a:xfrm>
        </p:spPr>
        <p:txBody>
          <a:bodyPr>
            <a:normAutofit/>
          </a:bodyPr>
          <a:lstStyle/>
          <a:p>
            <a:r>
              <a:rPr lang="en-US" dirty="0"/>
              <a:t>Also known as hypervisors</a:t>
            </a:r>
          </a:p>
          <a:p>
            <a:pPr lvl="1"/>
            <a:r>
              <a:rPr lang="en-US" dirty="0"/>
              <a:t>OS kernel is the system “supervisor” and manages the computer</a:t>
            </a:r>
          </a:p>
          <a:p>
            <a:pPr lvl="1"/>
            <a:r>
              <a:rPr lang="en-US" dirty="0"/>
              <a:t>Hypervisor manages supervisors</a:t>
            </a:r>
          </a:p>
          <a:p>
            <a:pPr lvl="1"/>
            <a:endParaRPr lang="en-US" dirty="0"/>
          </a:p>
          <a:p>
            <a:r>
              <a:rPr lang="en-US" dirty="0"/>
              <a:t>Creates the illusion that the OS has full control over the hardware</a:t>
            </a:r>
          </a:p>
          <a:p>
            <a:pPr lvl="1"/>
            <a:r>
              <a:rPr lang="en-US" dirty="0"/>
              <a:t>And even gives real (limited) access to hardware whenever possible</a:t>
            </a:r>
          </a:p>
          <a:p>
            <a:pPr lvl="1"/>
            <a:r>
              <a:rPr lang="en-US" dirty="0"/>
              <a:t>But may actually be sharing full computer resources among several OSes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Probably what you had in mind as virtual machines</a:t>
            </a:r>
          </a:p>
          <a:p>
            <a:pPr lvl="1"/>
            <a:r>
              <a:rPr lang="en-US" dirty="0"/>
              <a:t>VirtualBox, VMWare, Parallels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1C04-A1C0-B5DC-69C1-34ECF585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Hpyervisors</a:t>
            </a:r>
            <a:r>
              <a:rPr lang="en-US" dirty="0"/>
              <a:t> use real hardware for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DAB2-D324-55A1-3413-DFC304DBC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Big idea: </a:t>
            </a:r>
            <a:r>
              <a:rPr lang="en-US" dirty="0"/>
              <a:t>Hypervisors run the guest OS on the real hardware for performance</a:t>
            </a:r>
          </a:p>
          <a:p>
            <a:endParaRPr lang="en-US" dirty="0"/>
          </a:p>
          <a:p>
            <a:r>
              <a:rPr lang="en-US" dirty="0"/>
              <a:t>Normal code runs directly on hardware as usual</a:t>
            </a:r>
          </a:p>
          <a:p>
            <a:pPr lvl="1"/>
            <a:r>
              <a:rPr lang="en-US" dirty="0"/>
              <a:t>Assembly instructions, accessing memory, normal application stuff</a:t>
            </a:r>
          </a:p>
          <a:p>
            <a:pPr lvl="1"/>
            <a:r>
              <a:rPr lang="en-US" dirty="0"/>
              <a:t>Significantly faster than emulation</a:t>
            </a:r>
          </a:p>
          <a:p>
            <a:endParaRPr lang="en-US" dirty="0"/>
          </a:p>
          <a:p>
            <a:r>
              <a:rPr lang="en-US" dirty="0"/>
              <a:t>Accesses requiring kernel permissions go through the hypervisor first, then get redirected to the guest OS</a:t>
            </a:r>
          </a:p>
          <a:p>
            <a:pPr lvl="1"/>
            <a:r>
              <a:rPr lang="en-US" dirty="0"/>
              <a:t>Context switching, virtual memory changes, device access, etc.</a:t>
            </a:r>
          </a:p>
          <a:p>
            <a:pPr lvl="1"/>
            <a:r>
              <a:rPr lang="en-US" dirty="0"/>
              <a:t>Hypervisor may intervene on some of these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3596-BDD1-47E9-2169-2C76B39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 option: directly on hardware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9" r="48163"/>
          <a:stretch/>
        </p:blipFill>
        <p:spPr bwMode="auto">
          <a:xfrm>
            <a:off x="855244" y="1581408"/>
            <a:ext cx="5431255" cy="44317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9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Hypervisor manages hardware directly</a:t>
            </a:r>
          </a:p>
          <a:p>
            <a:endParaRPr lang="en-US" dirty="0"/>
          </a:p>
          <a:p>
            <a:r>
              <a:rPr lang="en-US" dirty="0"/>
              <a:t>Guest OSes run on top of it</a:t>
            </a:r>
          </a:p>
          <a:p>
            <a:pPr lvl="1"/>
            <a:r>
              <a:rPr lang="en-US" dirty="0"/>
              <a:t>“Guest OS” as in it isn’t actually in charge of the computer</a:t>
            </a:r>
          </a:p>
        </p:txBody>
      </p:sp>
    </p:spTree>
    <p:extLst>
      <p:ext uri="{BB962C8B-B14F-4D97-AF65-F5344CB8AC3E}">
        <p14:creationId xmlns:p14="http://schemas.microsoft.com/office/powerpoint/2010/main" val="160984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 option: on top of Host OS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11" t="12000"/>
          <a:stretch/>
        </p:blipFill>
        <p:spPr bwMode="auto">
          <a:xfrm>
            <a:off x="6325644" y="1587500"/>
            <a:ext cx="5007100" cy="44256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55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Normal operating system runs on hardware</a:t>
            </a:r>
          </a:p>
          <a:p>
            <a:pPr lvl="1"/>
            <a:r>
              <a:rPr lang="en-US" dirty="0"/>
              <a:t>Known as “Host OS”</a:t>
            </a:r>
          </a:p>
          <a:p>
            <a:pPr lvl="1"/>
            <a:endParaRPr lang="en-US" dirty="0"/>
          </a:p>
          <a:p>
            <a:r>
              <a:rPr lang="en-US" dirty="0"/>
              <a:t>Hypervisor runs on top of host and coordinates with it to enable interactions with hardware</a:t>
            </a:r>
          </a:p>
          <a:p>
            <a:pPr lvl="1"/>
            <a:r>
              <a:rPr lang="en-US" dirty="0"/>
              <a:t>Some coordination may be within the host kernel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 options: comparison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244" y="983992"/>
            <a:ext cx="10477500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</p:spTree>
    <p:extLst>
      <p:ext uri="{BB962C8B-B14F-4D97-AF65-F5344CB8AC3E}">
        <p14:creationId xmlns:p14="http://schemas.microsoft.com/office/powerpoint/2010/main" val="117413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BB24-4B08-4ACA-94AE-AFB8461D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choices for hypervisor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DDB8-204B-4632-B149-518926E0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virtualizing hypervisor</a:t>
            </a:r>
          </a:p>
          <a:p>
            <a:pPr lvl="1"/>
            <a:r>
              <a:rPr lang="en-US" dirty="0"/>
              <a:t>Virtual machine looks exactly like a physical machine</a:t>
            </a:r>
          </a:p>
          <a:p>
            <a:pPr lvl="2"/>
            <a:r>
              <a:rPr lang="en-US" dirty="0"/>
              <a:t>Though not necessarily the exact same machine it’s actually running on</a:t>
            </a:r>
          </a:p>
          <a:p>
            <a:pPr lvl="1"/>
            <a:r>
              <a:rPr lang="en-US" dirty="0"/>
              <a:t>Guest OS does not need to be modified in any way</a:t>
            </a:r>
          </a:p>
          <a:p>
            <a:pPr lvl="1"/>
            <a:r>
              <a:rPr lang="en-US" dirty="0"/>
              <a:t>Guest may not even be aware it’s running virtually</a:t>
            </a:r>
          </a:p>
          <a:p>
            <a:pPr lvl="1"/>
            <a:endParaRPr lang="en-US" dirty="0"/>
          </a:p>
          <a:p>
            <a:r>
              <a:rPr lang="en-US" dirty="0"/>
              <a:t>Para-virtualizing hypervisor</a:t>
            </a:r>
          </a:p>
          <a:p>
            <a:pPr lvl="1"/>
            <a:r>
              <a:rPr lang="en-US" dirty="0"/>
              <a:t>Guest OS has extensions to cooperate with hypervisor</a:t>
            </a:r>
          </a:p>
          <a:p>
            <a:pPr lvl="1"/>
            <a:r>
              <a:rPr lang="en-US" dirty="0"/>
              <a:t>Sacrifice transparency for better performance</a:t>
            </a:r>
          </a:p>
          <a:p>
            <a:pPr lvl="2"/>
            <a:r>
              <a:rPr lang="en-US" dirty="0"/>
              <a:t>Same abstraction-breaking ideal from previous lectures</a:t>
            </a:r>
          </a:p>
          <a:p>
            <a:pPr lvl="1"/>
            <a:r>
              <a:rPr lang="en-US" dirty="0"/>
              <a:t>Might include an API to interact with hypervisor</a:t>
            </a:r>
          </a:p>
          <a:p>
            <a:pPr lvl="1"/>
            <a:r>
              <a:rPr lang="en-US" dirty="0"/>
              <a:t>Guest OS likely can skip some stuff the hypervisor handles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BFD8-5090-4172-A26E-AE320A4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10373"/>
              </p:ext>
            </p:extLst>
          </p:nvPr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</p:spTree>
    <p:extLst>
      <p:ext uri="{BB962C8B-B14F-4D97-AF65-F5344CB8AC3E}">
        <p14:creationId xmlns:p14="http://schemas.microsoft.com/office/powerpoint/2010/main" val="20740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19850" y="2239796"/>
            <a:ext cx="2974848" cy="11648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836150" y="1064303"/>
            <a:ext cx="166370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“Normal” VMs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>
            <a:off x="9107424" y="1433635"/>
            <a:ext cx="728726" cy="10280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4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3BF9-E9FF-ADB5-8FAA-B3947E29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B642-1533-FEB6-CED9-FABD1664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exam 2</a:t>
            </a:r>
          </a:p>
          <a:p>
            <a:pPr lvl="1"/>
            <a:r>
              <a:rPr lang="en-US" dirty="0"/>
              <a:t>Wednesday, December 11</a:t>
            </a:r>
            <a:r>
              <a:rPr lang="en-US" baseline="30000" dirty="0"/>
              <a:t>th</a:t>
            </a:r>
            <a:r>
              <a:rPr lang="en-US" dirty="0"/>
              <a:t> from 12:00-1:20 pm in the lecture hall</a:t>
            </a:r>
          </a:p>
          <a:p>
            <a:pPr lvl="2"/>
            <a:r>
              <a:rPr lang="en-US" dirty="0"/>
              <a:t>Normal 80-minute exam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Expect a similar format to the previous exam</a:t>
            </a:r>
          </a:p>
          <a:p>
            <a:pPr lvl="2"/>
            <a:r>
              <a:rPr lang="en-US" dirty="0"/>
              <a:t>Covers Device I/O through Virtualization</a:t>
            </a:r>
          </a:p>
          <a:p>
            <a:pPr lvl="3"/>
            <a:r>
              <a:rPr lang="en-US" dirty="0"/>
              <a:t>Lectures 9 through 18</a:t>
            </a:r>
          </a:p>
          <a:p>
            <a:pPr lvl="3"/>
            <a:r>
              <a:rPr lang="en-US" dirty="0"/>
              <a:t>Does NOT cover scheduling or concurrency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Practice materials on Canvas homepage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bring: </a:t>
            </a:r>
            <a:r>
              <a:rPr lang="en-US" b="1" dirty="0"/>
              <a:t>one</a:t>
            </a:r>
            <a:r>
              <a:rPr lang="en-US" dirty="0"/>
              <a:t> 8.5x11” sheet with notes on front and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5956-780A-FB01-6CB5-E09857C2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3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3218688" y="2304288"/>
            <a:ext cx="2974848" cy="2296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607595" y="1398770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Cloud/Server stuff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>
            <a:off x="2271295" y="2045101"/>
            <a:ext cx="1093697" cy="8464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56426" y="3816096"/>
            <a:ext cx="2974848" cy="9631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227339" y="5615932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 Linux as an application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 flipV="1">
            <a:off x="8668512" y="4779264"/>
            <a:ext cx="558827" cy="8366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50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1363-31E0-4209-148D-7FD42E4F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Subsystem for Linux (WSL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B5067-DF91-19A2-CB9B-B36DE464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Linux environment</a:t>
            </a:r>
            <a:br>
              <a:rPr lang="en-US" dirty="0"/>
            </a:br>
            <a:r>
              <a:rPr lang="en-US" dirty="0"/>
              <a:t>on a Windows computer</a:t>
            </a:r>
          </a:p>
          <a:p>
            <a:endParaRPr lang="en-US" dirty="0"/>
          </a:p>
          <a:p>
            <a:r>
              <a:rPr lang="en-US" dirty="0"/>
              <a:t>Windows Hyper-V provides a</a:t>
            </a:r>
            <a:br>
              <a:rPr lang="en-US" dirty="0"/>
            </a:br>
            <a:r>
              <a:rPr lang="en-US" dirty="0"/>
              <a:t>fully-virtualized system</a:t>
            </a:r>
          </a:p>
          <a:p>
            <a:pPr lvl="1"/>
            <a:r>
              <a:rPr lang="en-US" dirty="0"/>
              <a:t>Windows and Linux both run</a:t>
            </a:r>
            <a:br>
              <a:rPr lang="en-US" dirty="0"/>
            </a:br>
            <a:r>
              <a:rPr lang="en-US" dirty="0"/>
              <a:t>on top of it</a:t>
            </a:r>
          </a:p>
          <a:p>
            <a:pPr lvl="1"/>
            <a:endParaRPr lang="en-US" dirty="0"/>
          </a:p>
          <a:p>
            <a:r>
              <a:rPr lang="en-US" dirty="0"/>
              <a:t>Differences:</a:t>
            </a:r>
          </a:p>
          <a:p>
            <a:pPr lvl="1"/>
            <a:r>
              <a:rPr lang="en-US" dirty="0"/>
              <a:t>WSL2 also enables communication between </a:t>
            </a:r>
            <a:r>
              <a:rPr lang="en-US" dirty="0" err="1"/>
              <a:t>userspaces</a:t>
            </a:r>
            <a:r>
              <a:rPr lang="en-US" dirty="0"/>
              <a:t> rather than fully isolating the two</a:t>
            </a:r>
          </a:p>
          <a:p>
            <a:pPr lvl="2"/>
            <a:r>
              <a:rPr lang="en-US" dirty="0"/>
              <a:t>They can both share access to the file system, for example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Windows is a “privileged” guest with full control of the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C0BEE-4C9B-0700-453A-3CF8D575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5347E4-3F33-A2A8-667E-0E17E72F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8" y="1143000"/>
            <a:ext cx="5792526" cy="33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82D8-8093-43FE-BD84-81FAC5AE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privileged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C655-F031-4F83-A6ED-F2D561A2A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guest OS is going to run privileged instructions</a:t>
            </a:r>
          </a:p>
          <a:p>
            <a:pPr lvl="1"/>
            <a:r>
              <a:rPr lang="en-US" dirty="0"/>
              <a:t>Scheduling threads, editing page tables, modifying interrupt state</a:t>
            </a:r>
          </a:p>
          <a:p>
            <a:pPr lvl="1"/>
            <a:endParaRPr lang="en-US" dirty="0"/>
          </a:p>
          <a:p>
            <a:r>
              <a:rPr lang="en-US" dirty="0"/>
              <a:t>Cannot let it have full control over the hardware</a:t>
            </a:r>
          </a:p>
          <a:p>
            <a:pPr lvl="1"/>
            <a:r>
              <a:rPr lang="en-US" dirty="0"/>
              <a:t>Otherwise it really isn’t a “guest” and host might never regain control</a:t>
            </a:r>
          </a:p>
          <a:p>
            <a:pPr lvl="1"/>
            <a:endParaRPr lang="en-US" dirty="0"/>
          </a:p>
          <a:p>
            <a:r>
              <a:rPr lang="en-US" dirty="0"/>
              <a:t>Solution: trap into hypervisor</a:t>
            </a:r>
          </a:p>
          <a:p>
            <a:pPr lvl="1"/>
            <a:r>
              <a:rPr lang="en-US" dirty="0"/>
              <a:t>Bare metal: Illegal instruction fault goes directly to hypervisor</a:t>
            </a:r>
          </a:p>
          <a:p>
            <a:pPr lvl="1"/>
            <a:r>
              <a:rPr lang="en-US" dirty="0"/>
              <a:t>Hosted: Illegal instruction fault in Host OS passed to hypervisor</a:t>
            </a:r>
          </a:p>
          <a:p>
            <a:pPr lvl="2"/>
            <a:r>
              <a:rPr lang="en-US" dirty="0"/>
              <a:t>Which can actually do something to handle it!!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7D142-ADCD-47E4-B756-11AC852A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4F49-230E-4AE2-A544-C76921E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example: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497E-2B55-48F1-B77A-EE7D13A0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5825-DDE6-43C1-8D97-6EE1B5A9B76F}"/>
              </a:ext>
            </a:extLst>
          </p:cNvPr>
          <p:cNvSpPr txBox="1"/>
          <p:nvPr/>
        </p:nvSpPr>
        <p:spPr>
          <a:xfrm>
            <a:off x="607595" y="1155700"/>
            <a:ext cx="37485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r>
              <a:rPr lang="en-US" sz="2400" dirty="0"/>
              <a:t>1. System call: trap to OS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5. Resume execution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87E5E-A474-4A86-BF3A-D479B9AB3AE4}"/>
              </a:ext>
            </a:extLst>
          </p:cNvPr>
          <p:cNvSpPr txBox="1"/>
          <p:nvPr/>
        </p:nvSpPr>
        <p:spPr>
          <a:xfrm>
            <a:off x="4356100" y="1155700"/>
            <a:ext cx="37485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Guest OS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3. OS trap handler: Decode trap and execute </a:t>
            </a:r>
            <a:r>
              <a:rPr lang="en-US" sz="2400" dirty="0" err="1"/>
              <a:t>syscall</a:t>
            </a:r>
            <a:r>
              <a:rPr lang="en-US" sz="2400" dirty="0"/>
              <a:t>. When done issue </a:t>
            </a:r>
            <a:br>
              <a:rPr lang="en-US" sz="2400" dirty="0"/>
            </a:br>
            <a:r>
              <a:rPr lang="en-US" sz="2400" dirty="0"/>
              <a:t>return-from-trap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9ACFCC-50F3-4971-A877-0F0954927A1B}"/>
              </a:ext>
            </a:extLst>
          </p:cNvPr>
          <p:cNvSpPr txBox="1"/>
          <p:nvPr/>
        </p:nvSpPr>
        <p:spPr>
          <a:xfrm>
            <a:off x="8104605" y="1155700"/>
            <a:ext cx="3748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Hypervisor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Receive trap. Call guest OS trap handler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4. OS tried to return from trap. Do real return-from-trap</a:t>
            </a:r>
          </a:p>
        </p:txBody>
      </p:sp>
    </p:spTree>
    <p:extLst>
      <p:ext uri="{BB962C8B-B14F-4D97-AF65-F5344CB8AC3E}">
        <p14:creationId xmlns:p14="http://schemas.microsoft.com/office/powerpoint/2010/main" val="8817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74F3-3D60-463D-93D9-36908726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x86 doesn’t virtualize very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EF44-6803-415F-A106-8BE8ED738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architecture is virtualizable only if sensitive instructions always trap if run in user mode</a:t>
            </a:r>
          </a:p>
          <a:p>
            <a:r>
              <a:rPr lang="en-US" dirty="0"/>
              <a:t>Historically, x86 does not guarantee this</a:t>
            </a:r>
          </a:p>
          <a:p>
            <a:pPr lvl="1"/>
            <a:r>
              <a:rPr lang="en-US" dirty="0"/>
              <a:t>Some instructions behave differently in user mode</a:t>
            </a:r>
          </a:p>
          <a:p>
            <a:pPr lvl="1"/>
            <a:r>
              <a:rPr lang="en-US" dirty="0"/>
              <a:t>For example: some instructions have no effect when run in user mode</a:t>
            </a:r>
          </a:p>
          <a:p>
            <a:pPr lvl="1"/>
            <a:endParaRPr lang="en-US" dirty="0"/>
          </a:p>
          <a:p>
            <a:r>
              <a:rPr lang="en-US" dirty="0"/>
              <a:t>One solution: binary translation</a:t>
            </a:r>
          </a:p>
          <a:p>
            <a:pPr lvl="1"/>
            <a:r>
              <a:rPr lang="en-US" dirty="0"/>
              <a:t>Find all unacceptable instructions in the OS binary (possibly at runtime)</a:t>
            </a:r>
          </a:p>
          <a:p>
            <a:pPr lvl="1"/>
            <a:r>
              <a:rPr lang="en-US" dirty="0"/>
              <a:t>Replace with different instructions that trap to hypervisor</a:t>
            </a:r>
          </a:p>
          <a:p>
            <a:pPr lvl="2"/>
            <a:r>
              <a:rPr lang="en-US" dirty="0"/>
              <a:t>Which will perform the originally desired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3C55-FBEE-4D15-B135-4B2908DA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383C-89BB-4621-9BAF-B0FC04D4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extensions to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5FAA-62E2-4A18-A524-EAAEE034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VT and AMD-V</a:t>
            </a:r>
          </a:p>
          <a:p>
            <a:pPr lvl="1"/>
            <a:r>
              <a:rPr lang="en-US" dirty="0"/>
              <a:t>Extensions to instruction set architecture to enable virtualization</a:t>
            </a:r>
          </a:p>
          <a:p>
            <a:pPr lvl="1"/>
            <a:r>
              <a:rPr lang="en-US" dirty="0"/>
              <a:t>Fix virtualization problems</a:t>
            </a:r>
          </a:p>
          <a:p>
            <a:pPr lvl="1"/>
            <a:r>
              <a:rPr lang="en-US" dirty="0"/>
              <a:t>Also speed up virtualization performance by requiring less trapping</a:t>
            </a:r>
          </a:p>
          <a:p>
            <a:pPr lvl="1"/>
            <a:endParaRPr lang="en-US" dirty="0"/>
          </a:p>
          <a:p>
            <a:r>
              <a:rPr lang="en-US" dirty="0"/>
              <a:t>VM Entry/Exit</a:t>
            </a:r>
          </a:p>
          <a:p>
            <a:pPr lvl="1"/>
            <a:r>
              <a:rPr lang="en-US" dirty="0"/>
              <a:t>Swap out Virtual Machine Control Structure (VMCS) that specifies OS state</a:t>
            </a:r>
          </a:p>
          <a:p>
            <a:pPr lvl="2"/>
            <a:r>
              <a:rPr lang="en-US" dirty="0"/>
              <a:t>Registers, Address Space, Executing Threads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 optimization: Virtual Processor ID in TLB entries</a:t>
            </a:r>
          </a:p>
          <a:p>
            <a:pPr lvl="2"/>
            <a:r>
              <a:rPr lang="en-US" dirty="0"/>
              <a:t>Allows Guest OS and Host OS to share a TLB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B279-AEDB-4BD7-AA0A-0A1D764C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1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76BD-1EB1-4617-85A0-92401EB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Memory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6F01-FD84-4223-8070-B3C80402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980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Guest OS maintains its own page tables, mapping virtual to physical memory</a:t>
            </a:r>
          </a:p>
          <a:p>
            <a:pPr lvl="1"/>
            <a:r>
              <a:rPr lang="en-US" dirty="0"/>
              <a:t>But the guest itself is running in virtual memory</a:t>
            </a:r>
          </a:p>
          <a:p>
            <a:pPr lvl="1"/>
            <a:endParaRPr lang="en-US" dirty="0"/>
          </a:p>
          <a:p>
            <a:r>
              <a:rPr lang="en-US" dirty="0"/>
              <a:t>Hypervisor maintains “shadow page tables” that map Guest memory pages to actual memory pages</a:t>
            </a:r>
          </a:p>
          <a:p>
            <a:pPr lvl="1"/>
            <a:r>
              <a:rPr lang="en-US" dirty="0"/>
              <a:t>Guest modifications to page tables trap to hypervisor that modifies its own tables accordingly</a:t>
            </a:r>
          </a:p>
          <a:p>
            <a:pPr lvl="1"/>
            <a:endParaRPr lang="en-US" dirty="0"/>
          </a:p>
          <a:p>
            <a:r>
              <a:rPr lang="en-US" dirty="0"/>
              <a:t>Virtual extensions can do this double-translation in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9038-C964-4904-B73D-C1366949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119D01-E9DF-4633-9F3E-543A19E3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94" y="1208881"/>
            <a:ext cx="4800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73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B44D-AB0E-45CB-98BC-040FDDA5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challenge: I/O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5FB7-F2B1-4EF1-AE62-150482F7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replicate all the different drivers that can exist in a kernel in the hypervisor</a:t>
            </a:r>
          </a:p>
          <a:p>
            <a:endParaRPr lang="en-US" dirty="0"/>
          </a:p>
          <a:p>
            <a:r>
              <a:rPr lang="en-US" dirty="0"/>
              <a:t>One solution: leverage host OS drivers</a:t>
            </a:r>
          </a:p>
          <a:p>
            <a:pPr lvl="1"/>
            <a:r>
              <a:rPr lang="en-US" dirty="0"/>
              <a:t>Present virtual I/O devices to guest OS</a:t>
            </a:r>
          </a:p>
          <a:p>
            <a:pPr lvl="1"/>
            <a:r>
              <a:rPr lang="en-US" dirty="0"/>
              <a:t>Guest interacts with virtual I/O through its own device driver</a:t>
            </a:r>
          </a:p>
          <a:p>
            <a:pPr lvl="1"/>
            <a:r>
              <a:rPr lang="en-US" dirty="0"/>
              <a:t>Calls get sent to hypervisor, which makes appropriate calls to host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E27A-430C-4C47-BBAC-A4465265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VirtualBox work on the ARM Macs?</a:t>
            </a:r>
          </a:p>
          <a:p>
            <a:pPr lvl="1"/>
            <a:r>
              <a:rPr lang="en-US" dirty="0"/>
              <a:t>Will old versions of VirtualBox work?</a:t>
            </a:r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notion of a “virtual machine” and how to virtualize computers.</a:t>
            </a:r>
          </a:p>
          <a:p>
            <a:endParaRPr lang="en-US" dirty="0"/>
          </a:p>
          <a:p>
            <a:r>
              <a:rPr lang="en-US" dirty="0"/>
              <a:t>Understand challenges and tradeoffs for several approaches</a:t>
            </a:r>
          </a:p>
          <a:p>
            <a:pPr lvl="1"/>
            <a:r>
              <a:rPr lang="en-US" dirty="0"/>
              <a:t>Emulation</a:t>
            </a:r>
          </a:p>
          <a:p>
            <a:pPr lvl="1"/>
            <a:r>
              <a:rPr lang="en-US" dirty="0"/>
              <a:t>Hypervisors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VirtualBox work on the ARM Macs?</a:t>
            </a:r>
          </a:p>
          <a:p>
            <a:pPr lvl="1"/>
            <a:r>
              <a:rPr lang="en-US" dirty="0"/>
              <a:t>Will old versions of VirtualBox work?</a:t>
            </a:r>
          </a:p>
          <a:p>
            <a:pPr lvl="2"/>
            <a:r>
              <a:rPr lang="en-US" dirty="0"/>
              <a:t>No. Originally compiled for x86-64 only. Needs a new version written for ARM. Support exists as of October 2022!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2"/>
            <a:r>
              <a:rPr lang="en-US" dirty="0"/>
              <a:t>ARM. VirtualBox is a hypervisor that runs code on the actual processor.</a:t>
            </a:r>
          </a:p>
          <a:p>
            <a:pPr lvl="2"/>
            <a:r>
              <a:rPr lang="en-US" dirty="0"/>
              <a:t>Windows and Linux do have some ARM support…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  <a:p>
            <a:pPr lvl="2"/>
            <a:r>
              <a:rPr lang="en-US" dirty="0"/>
              <a:t>Not really… Any x86-64 specific stuff won’t work.</a:t>
            </a:r>
          </a:p>
          <a:p>
            <a:pPr lvl="2"/>
            <a:r>
              <a:rPr lang="en-US" dirty="0"/>
              <a:t>They would need an emulator for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79BC-82CC-456B-BB9B-988456F9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virtualization extensions often disabled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6C53-01A6-4059-A1A3-F7CDD895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20105" cy="5029200"/>
          </a:xfrm>
        </p:spPr>
        <p:txBody>
          <a:bodyPr/>
          <a:lstStyle/>
          <a:p>
            <a:r>
              <a:rPr lang="en-US" dirty="0"/>
              <a:t>Most users will never have a need for them</a:t>
            </a:r>
          </a:p>
          <a:p>
            <a:pPr lvl="1"/>
            <a:r>
              <a:rPr lang="en-US" dirty="0"/>
              <a:t>And developers can probably figure out BIOS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7A4AE-B627-4F0B-BE61-5D0C75C4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122" name="Picture 2" descr="enter image description here">
            <a:extLst>
              <a:ext uri="{FF2B5EF4-FFF2-40B4-BE49-F238E27FC236}">
                <a16:creationId xmlns:a16="http://schemas.microsoft.com/office/drawing/2014/main" id="{08DF6379-34BE-4C12-B097-9C49CEEC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644" y="1155700"/>
            <a:ext cx="5619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rtualbox">
            <a:extLst>
              <a:ext uri="{FF2B5EF4-FFF2-40B4-BE49-F238E27FC236}">
                <a16:creationId xmlns:a16="http://schemas.microsoft.com/office/drawing/2014/main" id="{3B8A650E-F270-4B90-B329-7A24E336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30146"/>
            <a:ext cx="5165630" cy="30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6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198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42F0-1BA4-A55A-99D8-2CE4C200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Not-quite-containers: Compatibility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0731-11F5-01C4-7DC7-3F340F8F1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allow software to run on another OS, provide an interface that can translate system calls</a:t>
            </a:r>
          </a:p>
          <a:p>
            <a:pPr lvl="1"/>
            <a:r>
              <a:rPr lang="en-US" dirty="0"/>
              <a:t>Essentially emulating an OS, rather than computer hardware</a:t>
            </a:r>
          </a:p>
          <a:p>
            <a:endParaRPr lang="en-US" dirty="0"/>
          </a:p>
          <a:p>
            <a:r>
              <a:rPr lang="en-US" dirty="0"/>
              <a:t>Wine</a:t>
            </a:r>
          </a:p>
          <a:p>
            <a:pPr lvl="1"/>
            <a:r>
              <a:rPr lang="en-US" dirty="0"/>
              <a:t>Provides dynamic libraries that mirror those that exist in Windows</a:t>
            </a:r>
          </a:p>
          <a:p>
            <a:pPr lvl="2"/>
            <a:r>
              <a:rPr lang="en-US" dirty="0"/>
              <a:t>But new implementations make Linux system calls</a:t>
            </a:r>
          </a:p>
          <a:p>
            <a:endParaRPr lang="en-US" dirty="0"/>
          </a:p>
          <a:p>
            <a:r>
              <a:rPr lang="en-US" dirty="0"/>
              <a:t>WSL (1.0)</a:t>
            </a:r>
          </a:p>
          <a:p>
            <a:pPr lvl="1"/>
            <a:r>
              <a:rPr lang="en-US" dirty="0"/>
              <a:t>Translates Linux system calls into Windows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C4C22-E5A7-A524-2AC3-47522D63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5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0BAD-FD07-4792-A2B8-95636B41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platform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9D64-8E28-4D4C-A2BA-437C21F7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0705" cy="5029200"/>
          </a:xfrm>
        </p:spPr>
        <p:txBody>
          <a:bodyPr/>
          <a:lstStyle/>
          <a:p>
            <a:r>
              <a:rPr lang="en-US" dirty="0"/>
              <a:t>May want to provide multiple OSes, but can do so with multiple physical machines</a:t>
            </a:r>
          </a:p>
          <a:p>
            <a:endParaRPr lang="en-US" dirty="0"/>
          </a:p>
          <a:p>
            <a:r>
              <a:rPr lang="en-US" dirty="0"/>
              <a:t>Really want encapsulation and isolation</a:t>
            </a:r>
          </a:p>
          <a:p>
            <a:pPr lvl="1"/>
            <a:r>
              <a:rPr lang="en-US" dirty="0"/>
              <a:t>Encapsulation</a:t>
            </a:r>
          </a:p>
          <a:p>
            <a:pPr lvl="2"/>
            <a:r>
              <a:rPr lang="en-US" dirty="0"/>
              <a:t>Include particular shared libraries that application needs</a:t>
            </a:r>
          </a:p>
          <a:p>
            <a:pPr lvl="2"/>
            <a:r>
              <a:rPr lang="en-US" dirty="0"/>
              <a:t>Without interfering with other applications on system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Isolation</a:t>
            </a:r>
          </a:p>
          <a:p>
            <a:pPr lvl="2"/>
            <a:r>
              <a:rPr lang="en-US" dirty="0"/>
              <a:t>Guarantee certain processing and memory allocations to each application</a:t>
            </a:r>
          </a:p>
          <a:p>
            <a:pPr lvl="2"/>
            <a:r>
              <a:rPr lang="en-US" dirty="0"/>
              <a:t>Limit visibility into the filesystem (without overhead of partition per app)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DE4A-CEB0-481D-B7B5-95C2B3B5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E07C-B5C2-43C7-AB28-B019B7D4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7-372E-422E-9BB2-178BCC91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71157" cy="5029200"/>
          </a:xfrm>
        </p:spPr>
        <p:txBody>
          <a:bodyPr/>
          <a:lstStyle/>
          <a:p>
            <a:r>
              <a:rPr lang="en-US" dirty="0"/>
              <a:t>Provide each application with illusion of its own dedicated OS</a:t>
            </a:r>
          </a:p>
          <a:p>
            <a:pPr lvl="1"/>
            <a:r>
              <a:rPr lang="en-US" dirty="0"/>
              <a:t>Isolated resources:</a:t>
            </a:r>
            <a:br>
              <a:rPr lang="en-US" dirty="0"/>
            </a:br>
            <a:r>
              <a:rPr lang="en-US" dirty="0"/>
              <a:t>processor and memory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Isolated namespace:</a:t>
            </a:r>
            <a:br>
              <a:rPr lang="en-US" dirty="0"/>
            </a:br>
            <a:r>
              <a:rPr lang="en-US" dirty="0"/>
              <a:t>PIDs, network, filesystem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Includes only the binaries and libraries it needs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FD108-98B8-4A5F-BA21-5974F63E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CDF103-C643-41FB-D59A-17B58813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415" y="1342008"/>
            <a:ext cx="4789289" cy="43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98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1A4244-BE2F-5C17-FEA8-8B4E7156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comparison of Hypervisors and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8FB77-2E10-E280-8912-37B69A21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2857-7ECF-1653-00D1-20EAF3C9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18" y="1344170"/>
            <a:ext cx="9985819" cy="47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82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9B3FE4-0BBF-1389-E4D5-B5FADB3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containers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9F5E2-43F5-4AC7-7A1B-EDB3A44FB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the ability to isolate one process from the effects of another</a:t>
            </a:r>
          </a:p>
          <a:p>
            <a:pPr lvl="1"/>
            <a:r>
              <a:rPr lang="en-US" dirty="0"/>
              <a:t>More strongly than a normal OS does anyways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Linux, there is a related idea which is the basis for containers</a:t>
            </a:r>
          </a:p>
          <a:p>
            <a:pPr lvl="1"/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BD768-B805-4E4C-7D7A-2FC3D83E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2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id="{1406DDEA-6133-4D76-8E6D-ECDDE82C7F43}"/>
              </a:ext>
            </a:extLst>
          </p:cNvPr>
          <p:cNvSpPr/>
          <p:nvPr/>
        </p:nvSpPr>
        <p:spPr bwMode="auto">
          <a:xfrm>
            <a:off x="4539040" y="2708936"/>
            <a:ext cx="2753710" cy="3090041"/>
          </a:xfrm>
          <a:custGeom>
            <a:avLst/>
            <a:gdLst>
              <a:gd name="connsiteX0" fmla="*/ 336331 w 2753710"/>
              <a:gd name="connsiteY0" fmla="*/ 3090041 h 3090041"/>
              <a:gd name="connsiteX1" fmla="*/ 1481958 w 2753710"/>
              <a:gd name="connsiteY1" fmla="*/ 3090041 h 3090041"/>
              <a:gd name="connsiteX2" fmla="*/ 2753710 w 2753710"/>
              <a:gd name="connsiteY2" fmla="*/ 0 h 3090041"/>
              <a:gd name="connsiteX3" fmla="*/ 0 w 2753710"/>
              <a:gd name="connsiteY3" fmla="*/ 0 h 3090041"/>
              <a:gd name="connsiteX4" fmla="*/ 336331 w 2753710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0" h="3090041">
                <a:moveTo>
                  <a:pt x="336331" y="3090041"/>
                </a:moveTo>
                <a:lnTo>
                  <a:pt x="1481958" y="3090041"/>
                </a:lnTo>
                <a:lnTo>
                  <a:pt x="2753710" y="0"/>
                </a:lnTo>
                <a:lnTo>
                  <a:pt x="0" y="0"/>
                </a:lnTo>
                <a:lnTo>
                  <a:pt x="336331" y="3090041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6" name="Freeform 18">
            <a:extLst>
              <a:ext uri="{FF2B5EF4-FFF2-40B4-BE49-F238E27FC236}">
                <a16:creationId xmlns:a16="http://schemas.microsoft.com/office/drawing/2014/main" id="{BDB7A531-AA3F-49F1-B488-062A11BF9D07}"/>
              </a:ext>
            </a:extLst>
          </p:cNvPr>
          <p:cNvSpPr/>
          <p:nvPr/>
        </p:nvSpPr>
        <p:spPr bwMode="auto">
          <a:xfrm>
            <a:off x="6105081" y="2719446"/>
            <a:ext cx="3436883" cy="3069021"/>
          </a:xfrm>
          <a:custGeom>
            <a:avLst/>
            <a:gdLst>
              <a:gd name="connsiteX0" fmla="*/ 0 w 3436883"/>
              <a:gd name="connsiteY0" fmla="*/ 3069021 h 3069021"/>
              <a:gd name="connsiteX1" fmla="*/ 262759 w 3436883"/>
              <a:gd name="connsiteY1" fmla="*/ 3069021 h 3069021"/>
              <a:gd name="connsiteX2" fmla="*/ 3436883 w 3436883"/>
              <a:gd name="connsiteY2" fmla="*/ 0 h 3069021"/>
              <a:gd name="connsiteX3" fmla="*/ 1303283 w 3436883"/>
              <a:gd name="connsiteY3" fmla="*/ 21021 h 3069021"/>
              <a:gd name="connsiteX4" fmla="*/ 0 w 3436883"/>
              <a:gd name="connsiteY4" fmla="*/ 3069021 h 3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883" h="3069021">
                <a:moveTo>
                  <a:pt x="0" y="3069021"/>
                </a:moveTo>
                <a:lnTo>
                  <a:pt x="262759" y="3069021"/>
                </a:lnTo>
                <a:lnTo>
                  <a:pt x="3436883" y="0"/>
                </a:lnTo>
                <a:lnTo>
                  <a:pt x="1303283" y="21021"/>
                </a:lnTo>
                <a:lnTo>
                  <a:pt x="0" y="306902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6C2FB6B8-0B2B-4184-8423-B0BEB36E133B}"/>
              </a:ext>
            </a:extLst>
          </p:cNvPr>
          <p:cNvSpPr/>
          <p:nvPr/>
        </p:nvSpPr>
        <p:spPr bwMode="auto">
          <a:xfrm>
            <a:off x="6441412" y="2687915"/>
            <a:ext cx="4698124" cy="3090042"/>
          </a:xfrm>
          <a:custGeom>
            <a:avLst/>
            <a:gdLst>
              <a:gd name="connsiteX0" fmla="*/ 0 w 4698124"/>
              <a:gd name="connsiteY0" fmla="*/ 3090042 h 3090042"/>
              <a:gd name="connsiteX1" fmla="*/ 0 w 4698124"/>
              <a:gd name="connsiteY1" fmla="*/ 3090042 h 3090042"/>
              <a:gd name="connsiteX2" fmla="*/ 4698124 w 4698124"/>
              <a:gd name="connsiteY2" fmla="*/ 0 h 3090042"/>
              <a:gd name="connsiteX3" fmla="*/ 3289738 w 4698124"/>
              <a:gd name="connsiteY3" fmla="*/ 52552 h 3090042"/>
              <a:gd name="connsiteX4" fmla="*/ 0 w 4698124"/>
              <a:gd name="connsiteY4" fmla="*/ 3090042 h 30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124" h="3090042">
                <a:moveTo>
                  <a:pt x="0" y="3090042"/>
                </a:moveTo>
                <a:lnTo>
                  <a:pt x="0" y="3090042"/>
                </a:lnTo>
                <a:lnTo>
                  <a:pt x="4698124" y="0"/>
                </a:lnTo>
                <a:lnTo>
                  <a:pt x="3289738" y="52552"/>
                </a:lnTo>
                <a:lnTo>
                  <a:pt x="0" y="3090042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2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2" name="Freeform 26">
            <a:extLst>
              <a:ext uri="{FF2B5EF4-FFF2-40B4-BE49-F238E27FC236}">
                <a16:creationId xmlns:a16="http://schemas.microsoft.com/office/drawing/2014/main" id="{02FBE606-6F8B-4C84-9D42-95678443D60B}"/>
              </a:ext>
            </a:extLst>
          </p:cNvPr>
          <p:cNvSpPr/>
          <p:nvPr/>
        </p:nvSpPr>
        <p:spPr bwMode="auto">
          <a:xfrm>
            <a:off x="4759757" y="2530260"/>
            <a:ext cx="2606566" cy="3247697"/>
          </a:xfrm>
          <a:custGeom>
            <a:avLst/>
            <a:gdLst>
              <a:gd name="connsiteX0" fmla="*/ 1912883 w 2606566"/>
              <a:gd name="connsiteY0" fmla="*/ 3247697 h 3247697"/>
              <a:gd name="connsiteX1" fmla="*/ 2606566 w 2606566"/>
              <a:gd name="connsiteY1" fmla="*/ 3247697 h 3247697"/>
              <a:gd name="connsiteX2" fmla="*/ 2501462 w 2606566"/>
              <a:gd name="connsiteY2" fmla="*/ 0 h 3247697"/>
              <a:gd name="connsiteX3" fmla="*/ 0 w 2606566"/>
              <a:gd name="connsiteY3" fmla="*/ 21021 h 3247697"/>
              <a:gd name="connsiteX4" fmla="*/ 1912883 w 2606566"/>
              <a:gd name="connsiteY4" fmla="*/ 3247697 h 324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66" h="3247697">
                <a:moveTo>
                  <a:pt x="1912883" y="3247697"/>
                </a:moveTo>
                <a:lnTo>
                  <a:pt x="2606566" y="3247697"/>
                </a:lnTo>
                <a:lnTo>
                  <a:pt x="2501462" y="0"/>
                </a:lnTo>
                <a:lnTo>
                  <a:pt x="0" y="21021"/>
                </a:lnTo>
                <a:lnTo>
                  <a:pt x="1912883" y="3247697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Freeform 27">
            <a:extLst>
              <a:ext uri="{FF2B5EF4-FFF2-40B4-BE49-F238E27FC236}">
                <a16:creationId xmlns:a16="http://schemas.microsoft.com/office/drawing/2014/main" id="{505A5F2C-1848-4F4E-8071-27D9FFF7E95C}"/>
              </a:ext>
            </a:extLst>
          </p:cNvPr>
          <p:cNvSpPr/>
          <p:nvPr/>
        </p:nvSpPr>
        <p:spPr bwMode="auto">
          <a:xfrm>
            <a:off x="7376833" y="2467198"/>
            <a:ext cx="2154621" cy="3310759"/>
          </a:xfrm>
          <a:custGeom>
            <a:avLst/>
            <a:gdLst>
              <a:gd name="connsiteX0" fmla="*/ 31531 w 2154621"/>
              <a:gd name="connsiteY0" fmla="*/ 3310759 h 3310759"/>
              <a:gd name="connsiteX1" fmla="*/ 546538 w 2154621"/>
              <a:gd name="connsiteY1" fmla="*/ 3310759 h 3310759"/>
              <a:gd name="connsiteX2" fmla="*/ 2154621 w 2154621"/>
              <a:gd name="connsiteY2" fmla="*/ 0 h 3310759"/>
              <a:gd name="connsiteX3" fmla="*/ 0 w 2154621"/>
              <a:gd name="connsiteY3" fmla="*/ 42042 h 3310759"/>
              <a:gd name="connsiteX4" fmla="*/ 31531 w 2154621"/>
              <a:gd name="connsiteY4" fmla="*/ 3310759 h 33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21" h="3310759">
                <a:moveTo>
                  <a:pt x="31531" y="3310759"/>
                </a:moveTo>
                <a:lnTo>
                  <a:pt x="546538" y="3310759"/>
                </a:lnTo>
                <a:lnTo>
                  <a:pt x="2154621" y="0"/>
                </a:lnTo>
                <a:lnTo>
                  <a:pt x="0" y="42042"/>
                </a:lnTo>
                <a:lnTo>
                  <a:pt x="31531" y="33107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Freeform 28">
            <a:extLst>
              <a:ext uri="{FF2B5EF4-FFF2-40B4-BE49-F238E27FC236}">
                <a16:creationId xmlns:a16="http://schemas.microsoft.com/office/drawing/2014/main" id="{1234B6CA-2931-4E2B-B086-9327C4A0641B}"/>
              </a:ext>
            </a:extLst>
          </p:cNvPr>
          <p:cNvSpPr/>
          <p:nvPr/>
        </p:nvSpPr>
        <p:spPr bwMode="auto">
          <a:xfrm>
            <a:off x="8017964" y="2425157"/>
            <a:ext cx="3163614" cy="3352800"/>
          </a:xfrm>
          <a:custGeom>
            <a:avLst/>
            <a:gdLst>
              <a:gd name="connsiteX0" fmla="*/ 0 w 3163614"/>
              <a:gd name="connsiteY0" fmla="*/ 3342290 h 3352800"/>
              <a:gd name="connsiteX1" fmla="*/ 210207 w 3163614"/>
              <a:gd name="connsiteY1" fmla="*/ 3352800 h 3352800"/>
              <a:gd name="connsiteX2" fmla="*/ 3163614 w 3163614"/>
              <a:gd name="connsiteY2" fmla="*/ 0 h 3352800"/>
              <a:gd name="connsiteX3" fmla="*/ 1681655 w 3163614"/>
              <a:gd name="connsiteY3" fmla="*/ 10510 h 3352800"/>
              <a:gd name="connsiteX4" fmla="*/ 0 w 3163614"/>
              <a:gd name="connsiteY4" fmla="*/ 334229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614" h="3352800">
                <a:moveTo>
                  <a:pt x="0" y="3342290"/>
                </a:moveTo>
                <a:lnTo>
                  <a:pt x="210207" y="3352800"/>
                </a:lnTo>
                <a:lnTo>
                  <a:pt x="3163614" y="0"/>
                </a:lnTo>
                <a:lnTo>
                  <a:pt x="1681655" y="10510"/>
                </a:lnTo>
                <a:lnTo>
                  <a:pt x="0" y="3342290"/>
                </a:lnTo>
                <a:close/>
              </a:path>
            </a:pathLst>
          </a:custGeom>
          <a:solidFill>
            <a:srgbClr val="FFC000">
              <a:alpha val="24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5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cgroups</a:t>
            </a:r>
            <a:r>
              <a:rPr lang="en-US" dirty="0"/>
              <a:t> can be used to build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can be connected or denied to a </a:t>
            </a:r>
            <a:r>
              <a:rPr lang="en-US" dirty="0" err="1"/>
              <a:t>cgroup</a:t>
            </a:r>
            <a:endParaRPr lang="en-US" dirty="0"/>
          </a:p>
          <a:p>
            <a:pPr lvl="1"/>
            <a:r>
              <a:rPr lang="en-US" dirty="0" err="1"/>
              <a:t>cgroup</a:t>
            </a:r>
            <a:r>
              <a:rPr lang="en-US" dirty="0"/>
              <a:t> processes will not be able to detect device at all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Accounting can be done on </a:t>
            </a:r>
            <a:r>
              <a:rPr lang="en-US" dirty="0" err="1"/>
              <a:t>cgroup</a:t>
            </a:r>
            <a:r>
              <a:rPr lang="en-US" dirty="0"/>
              <a:t> usage</a:t>
            </a:r>
          </a:p>
          <a:p>
            <a:pPr lvl="1"/>
            <a:r>
              <a:rPr lang="en-US" dirty="0"/>
              <a:t>Memory, CPU, disk I/O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8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BA053-199C-5131-5ECA-8B26BABE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B778-EDFE-7004-FA54-C0F94E1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D223E0-5396-5640-803C-E3150F5E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727680"/>
            <a:ext cx="8754491" cy="7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E4FB6-880E-1B38-95F8-41255CFC815F}"/>
              </a:ext>
            </a:extLst>
          </p:cNvPr>
          <p:cNvSpPr txBox="1"/>
          <p:nvPr/>
        </p:nvSpPr>
        <p:spPr>
          <a:xfrm>
            <a:off x="292608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https://twitter.com/b0rk/status/1237744128450072578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702FC38-F6A8-56A6-83BE-2AA54628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4" y="1503123"/>
            <a:ext cx="2973648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46A8E-4BD5-B4EC-AC68-0953479E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1503123"/>
            <a:ext cx="2918563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0EE34C-9414-3AAA-AB0D-BB00A52CE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1503123"/>
            <a:ext cx="2862279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4452DC-5183-E11B-E963-B8C72EEC0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3858016"/>
            <a:ext cx="2973649" cy="24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C78331C-8EF8-4A84-CFEA-53973148C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3858016"/>
            <a:ext cx="2918563" cy="24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8A247D-AB6F-9AF8-09DC-2C4FCAA32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3858014"/>
            <a:ext cx="2862279" cy="2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1F84-C04F-4F81-9E81-4765ACC6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5EB3-012C-4314-8DDA-F659E5FD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0411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Container packaging, distribution, and execution</a:t>
            </a:r>
          </a:p>
          <a:p>
            <a:pPr lvl="1"/>
            <a:r>
              <a:rPr lang="en-US" dirty="0"/>
              <a:t>Also created open standard for container runtimes</a:t>
            </a:r>
          </a:p>
          <a:p>
            <a:pPr lvl="1"/>
            <a:endParaRPr lang="en-US" dirty="0"/>
          </a:p>
          <a:p>
            <a:r>
              <a:rPr lang="en-US" dirty="0"/>
              <a:t>Images</a:t>
            </a:r>
          </a:p>
          <a:p>
            <a:pPr lvl="1"/>
            <a:r>
              <a:rPr lang="en-US" dirty="0"/>
              <a:t>Describes starting state of a Docker container</a:t>
            </a:r>
          </a:p>
          <a:p>
            <a:pPr lvl="1"/>
            <a:r>
              <a:rPr lang="en-US" dirty="0"/>
              <a:t>Like a snapshot of the system</a:t>
            </a:r>
          </a:p>
          <a:p>
            <a:pPr lvl="1"/>
            <a:endParaRPr lang="en-US" dirty="0"/>
          </a:p>
          <a:p>
            <a:r>
              <a:rPr lang="en-US" dirty="0"/>
              <a:t>Union file system</a:t>
            </a:r>
          </a:p>
          <a:p>
            <a:pPr lvl="1"/>
            <a:r>
              <a:rPr lang="en-US" dirty="0"/>
              <a:t>Image describes file system as a sequence of layers</a:t>
            </a:r>
          </a:p>
          <a:p>
            <a:pPr lvl="2"/>
            <a:r>
              <a:rPr lang="en-US" dirty="0"/>
              <a:t>Each layer includes some files</a:t>
            </a:r>
          </a:p>
          <a:p>
            <a:pPr lvl="1"/>
            <a:r>
              <a:rPr lang="en-US" dirty="0"/>
              <a:t>Overall file system is the </a:t>
            </a:r>
            <a:r>
              <a:rPr lang="en-US" i="1" dirty="0"/>
              <a:t>union</a:t>
            </a:r>
            <a:r>
              <a:rPr lang="en-US" dirty="0"/>
              <a:t> of all the layers</a:t>
            </a:r>
          </a:p>
          <a:p>
            <a:pPr lvl="1"/>
            <a:r>
              <a:rPr lang="en-US" dirty="0"/>
              <a:t>Layers can be reused in different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38DA-110E-4F3C-8E00-C28D09D0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D45189CD-98D8-4C2D-B140-390BFB87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8700" y="1848853"/>
            <a:ext cx="3160294" cy="31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31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D92A-9863-4579-8E9A-184B7319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2269-F0F2-436F-97FE-335A8BCF4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Environments are hard to set up</a:t>
            </a:r>
          </a:p>
          <a:p>
            <a:pPr lvl="1"/>
            <a:r>
              <a:rPr lang="en-US" dirty="0"/>
              <a:t>Often the hardest part of starting software development</a:t>
            </a:r>
          </a:p>
          <a:p>
            <a:pPr lvl="1"/>
            <a:r>
              <a:rPr lang="en-US" dirty="0"/>
              <a:t>Containerized applications encapsulate requirements</a:t>
            </a:r>
          </a:p>
          <a:p>
            <a:pPr lvl="1"/>
            <a:r>
              <a:rPr lang="en-US" dirty="0"/>
              <a:t>Can be run on any system that has the same kernel it was built for</a:t>
            </a:r>
          </a:p>
          <a:p>
            <a:pPr lvl="1"/>
            <a:endParaRPr lang="en-US" dirty="0"/>
          </a:p>
          <a:p>
            <a:r>
              <a:rPr lang="en-US" dirty="0"/>
              <a:t>Packages an application and its requirements into a container</a:t>
            </a:r>
          </a:p>
          <a:p>
            <a:pPr lvl="1"/>
            <a:r>
              <a:rPr lang="en-US" dirty="0"/>
              <a:t>Can be used by an individual to more easily run an application</a:t>
            </a:r>
          </a:p>
          <a:p>
            <a:pPr lvl="1"/>
            <a:r>
              <a:rPr lang="en-US" dirty="0"/>
              <a:t>Can be deployed to a cloud server to run</a:t>
            </a:r>
          </a:p>
          <a:p>
            <a:pPr lvl="1"/>
            <a:endParaRPr lang="en-US" dirty="0"/>
          </a:p>
          <a:p>
            <a:r>
              <a:rPr lang="en-US" dirty="0"/>
              <a:t>Example: could use Docker for QEMU + Nautilus</a:t>
            </a:r>
          </a:p>
          <a:p>
            <a:pPr lvl="1"/>
            <a:r>
              <a:rPr lang="en-US" dirty="0"/>
              <a:t>Need a very specific version of QEMU, with all the proper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733C5-2924-42E5-881A-EDB9F5DB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7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60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(fake) versions of real resources are often provided to users</a:t>
            </a:r>
          </a:p>
          <a:p>
            <a:pPr lvl="1"/>
            <a:r>
              <a:rPr lang="en-US" dirty="0"/>
              <a:t>Memory – virtual memory</a:t>
            </a:r>
          </a:p>
          <a:p>
            <a:pPr lvl="1"/>
            <a:r>
              <a:rPr lang="en-US" dirty="0"/>
              <a:t>CPU – processes and scheduler</a:t>
            </a:r>
          </a:p>
          <a:p>
            <a:pPr lvl="1"/>
            <a:r>
              <a:rPr lang="en-US" dirty="0"/>
              <a:t>Disk –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provides these abstractions to simplify applications</a:t>
            </a:r>
          </a:p>
          <a:p>
            <a:pPr lvl="1"/>
            <a:r>
              <a:rPr lang="en-US" dirty="0"/>
              <a:t>And provide security!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 (VMs)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91125" cy="5029200"/>
          </a:xfrm>
        </p:spPr>
        <p:txBody>
          <a:bodyPr/>
          <a:lstStyle/>
          <a:p>
            <a:r>
              <a:rPr lang="en-US" dirty="0"/>
              <a:t>What about virtualizing the whole computer?</a:t>
            </a:r>
          </a:p>
          <a:p>
            <a:pPr lvl="1"/>
            <a:r>
              <a:rPr lang="en-US" dirty="0"/>
              <a:t>Provide interfaces that look like a normal computer</a:t>
            </a:r>
          </a:p>
          <a:p>
            <a:pPr lvl="1"/>
            <a:r>
              <a:rPr lang="en-US" dirty="0"/>
              <a:t>But actually interact with software that manages and multiplexes access</a:t>
            </a:r>
          </a:p>
          <a:p>
            <a:pPr lvl="1"/>
            <a:endParaRPr lang="en-US" dirty="0"/>
          </a:p>
          <a:p>
            <a:r>
              <a:rPr lang="en-US" dirty="0"/>
              <a:t>Run an entire OS within an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1CDE3-D69A-4532-974E-2F00825AF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30" y="1261760"/>
            <a:ext cx="616353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2D28-16BD-4BD2-BBD6-15D7613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motivation: support more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AAB5-9616-4951-8942-2DE8F8B9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1960s IBM mainframes had many different OSes</a:t>
            </a:r>
          </a:p>
          <a:p>
            <a:pPr lvl="1"/>
            <a:r>
              <a:rPr lang="en-US" dirty="0"/>
              <a:t>Some applications only written for certain OSes though</a:t>
            </a:r>
          </a:p>
          <a:p>
            <a:pPr lvl="1"/>
            <a:endParaRPr lang="en-US" dirty="0"/>
          </a:p>
          <a:p>
            <a:r>
              <a:rPr lang="en-US" dirty="0"/>
              <a:t>Virtualization allowed multiple OSes to run on a single mainframe</a:t>
            </a:r>
          </a:p>
          <a:p>
            <a:pPr lvl="1"/>
            <a:r>
              <a:rPr lang="en-US" dirty="0"/>
              <a:t>Which let one powerful computer serve varied needs of many people</a:t>
            </a:r>
          </a:p>
          <a:p>
            <a:pPr lvl="1"/>
            <a:endParaRPr lang="en-US" dirty="0"/>
          </a:p>
          <a:p>
            <a:r>
              <a:rPr lang="en-US" dirty="0"/>
              <a:t>Still applies today to some degree</a:t>
            </a:r>
          </a:p>
          <a:p>
            <a:pPr lvl="1"/>
            <a:r>
              <a:rPr lang="en-US" dirty="0"/>
              <a:t>Windows + Ubuntu VM</a:t>
            </a:r>
          </a:p>
          <a:p>
            <a:pPr lvl="2"/>
            <a:r>
              <a:rPr lang="en-US" dirty="0"/>
              <a:t>Want PowerPoint and also terminal environment (vim/make/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MacOS + Windows VM</a:t>
            </a:r>
          </a:p>
          <a:p>
            <a:pPr lvl="2"/>
            <a:r>
              <a:rPr lang="en-US" dirty="0"/>
              <a:t>Various Windows-only programs</a:t>
            </a:r>
          </a:p>
          <a:p>
            <a:pPr lvl="2"/>
            <a:r>
              <a:rPr lang="en-US" dirty="0"/>
              <a:t>Often dual boot rather than VM if you don’t need to run them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467E-C70E-491E-8067-181924E0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4BA8-F607-47B2-987C-FDA95C08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motivation: package and isolate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4126-6C1F-4A44-A7F2-13F2FC3D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High-performance applications aren’t really stand-alone</a:t>
            </a:r>
          </a:p>
          <a:p>
            <a:pPr lvl="1"/>
            <a:r>
              <a:rPr lang="en-US" dirty="0"/>
              <a:t>Assumptions about OS</a:t>
            </a:r>
          </a:p>
          <a:p>
            <a:pPr lvl="1"/>
            <a:r>
              <a:rPr lang="en-US" dirty="0"/>
              <a:t>Assumptions about libraries and services</a:t>
            </a:r>
          </a:p>
          <a:p>
            <a:pPr lvl="1"/>
            <a:r>
              <a:rPr lang="en-US" dirty="0"/>
              <a:t>Multiple processes working together</a:t>
            </a:r>
          </a:p>
          <a:p>
            <a:pPr lvl="1"/>
            <a:endParaRPr lang="en-US" dirty="0"/>
          </a:p>
          <a:p>
            <a:r>
              <a:rPr lang="en-US" dirty="0"/>
              <a:t>A virtual machine is a method to encapsulate “entire stack”</a:t>
            </a:r>
          </a:p>
          <a:p>
            <a:pPr lvl="1"/>
            <a:r>
              <a:rPr lang="en-US" dirty="0"/>
              <a:t>Even down to expectations of hardware</a:t>
            </a:r>
          </a:p>
          <a:p>
            <a:pPr lvl="1"/>
            <a:endParaRPr lang="en-US" dirty="0"/>
          </a:p>
          <a:p>
            <a:r>
              <a:rPr lang="en-US" dirty="0"/>
              <a:t>Cloud computing platforms run many applications together</a:t>
            </a:r>
          </a:p>
          <a:p>
            <a:pPr lvl="1"/>
            <a:r>
              <a:rPr lang="en-US" dirty="0"/>
              <a:t>Need isolation from each other in a strongly controllable way</a:t>
            </a:r>
          </a:p>
          <a:p>
            <a:pPr lvl="2"/>
            <a:r>
              <a:rPr lang="en-US" dirty="0"/>
              <a:t>Exactly 2 GB of RAM go to this</a:t>
            </a:r>
          </a:p>
          <a:p>
            <a:pPr lvl="2"/>
            <a:r>
              <a:rPr lang="en-US" dirty="0"/>
              <a:t>Exactly two processor cores go to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18CB-2841-414D-B441-7263507C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976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2786</Words>
  <Application>Microsoft Office PowerPoint</Application>
  <PresentationFormat>Widescreen</PresentationFormat>
  <Paragraphs>589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Tahoma</vt:lpstr>
      <vt:lpstr>Class Slides</vt:lpstr>
      <vt:lpstr>Lecture 18: Virtualization</vt:lpstr>
      <vt:lpstr>Administrivia</vt:lpstr>
      <vt:lpstr>Administrivia</vt:lpstr>
      <vt:lpstr>Today’s Goals</vt:lpstr>
      <vt:lpstr>Outline</vt:lpstr>
      <vt:lpstr>Virtualization</vt:lpstr>
      <vt:lpstr>Virtual Machines (VMs)</vt:lpstr>
      <vt:lpstr>Original motivation: support more applications</vt:lpstr>
      <vt:lpstr>Modern motivation: package and isolate applications</vt:lpstr>
      <vt:lpstr>Virtualization approaches</vt:lpstr>
      <vt:lpstr>Outline</vt:lpstr>
      <vt:lpstr>Software emulation</vt:lpstr>
      <vt:lpstr>Emulation example: QEMU</vt:lpstr>
      <vt:lpstr>Emulation tradeoffs</vt:lpstr>
      <vt:lpstr>Simple emulators: interpreted languages</vt:lpstr>
      <vt:lpstr>WebAssembly: modern version of a language emulator</vt:lpstr>
      <vt:lpstr>Not-quite-emulation: binary translation</vt:lpstr>
      <vt:lpstr>Break + Question + Comic</vt:lpstr>
      <vt:lpstr>Break + Question + Comic</vt:lpstr>
      <vt:lpstr>Outline</vt:lpstr>
      <vt:lpstr>How do we speed up virtual machines?</vt:lpstr>
      <vt:lpstr>Virtual Machine Monitor (VMM)</vt:lpstr>
      <vt:lpstr>Hpyervisors use real hardware for performance</vt:lpstr>
      <vt:lpstr>Hypervisor layering option: directly on hardware</vt:lpstr>
      <vt:lpstr>Hypervisor layering option: on top of Host OS</vt:lpstr>
      <vt:lpstr>Hypervisor layering options: comparison</vt:lpstr>
      <vt:lpstr>Abstraction choices for hypervisor</vt:lpstr>
      <vt:lpstr>Arbitrary combinations of these are possible</vt:lpstr>
      <vt:lpstr>Arbitrary combinations of these are possible</vt:lpstr>
      <vt:lpstr>Arbitrary combinations of these are possible</vt:lpstr>
      <vt:lpstr>Arbitrary combinations of these are possible</vt:lpstr>
      <vt:lpstr>Windows Subsystem for Linux (WSL 2)</vt:lpstr>
      <vt:lpstr>Hypervisor challenges: privileged instructions</vt:lpstr>
      <vt:lpstr>Hypervisor example: system call</vt:lpstr>
      <vt:lpstr>Problem: x86 doesn’t virtualize very well</vt:lpstr>
      <vt:lpstr>Virtualization extensions to x86</vt:lpstr>
      <vt:lpstr>Hypervisor challenges: Memory virtualization</vt:lpstr>
      <vt:lpstr>Hypervisor challenge: I/O devices</vt:lpstr>
      <vt:lpstr>Break + Questions – VirtualBox on ARM Mac</vt:lpstr>
      <vt:lpstr>Break + Questions – VirtualBox on ARM Mac</vt:lpstr>
      <vt:lpstr>Sidebar: virtualization extensions often disabled by default</vt:lpstr>
      <vt:lpstr>Outline</vt:lpstr>
      <vt:lpstr>Not-quite-containers: Compatibility layer</vt:lpstr>
      <vt:lpstr>Cloud platform requirements</vt:lpstr>
      <vt:lpstr>Containers</vt:lpstr>
      <vt:lpstr>Visual comparison of Hypervisors and Containers</vt:lpstr>
      <vt:lpstr>How to implement containers</vt:lpstr>
      <vt:lpstr>Linux cgroups (control groups)</vt:lpstr>
      <vt:lpstr>Linux cgroups (control groups)</vt:lpstr>
      <vt:lpstr>cgroups can be used to build containers</vt:lpstr>
      <vt:lpstr>Bonus explanation</vt:lpstr>
      <vt:lpstr>Docker</vt:lpstr>
      <vt:lpstr>Docker use cases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19: Virtualization</dc:title>
  <dc:creator>Branden Ghena</dc:creator>
  <cp:lastModifiedBy>Branden Ghena</cp:lastModifiedBy>
  <cp:revision>64</cp:revision>
  <dcterms:created xsi:type="dcterms:W3CDTF">2020-11-17T04:33:03Z</dcterms:created>
  <dcterms:modified xsi:type="dcterms:W3CDTF">2024-12-03T18:09:44Z</dcterms:modified>
</cp:coreProperties>
</file>